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295" r:id="rId2"/>
    <p:sldId id="289" r:id="rId3"/>
    <p:sldId id="271" r:id="rId4"/>
    <p:sldId id="302" r:id="rId5"/>
    <p:sldId id="303" r:id="rId6"/>
    <p:sldId id="309" r:id="rId7"/>
    <p:sldId id="304" r:id="rId8"/>
    <p:sldId id="305" r:id="rId9"/>
    <p:sldId id="307" r:id="rId10"/>
    <p:sldId id="306" r:id="rId11"/>
    <p:sldId id="297" r:id="rId12"/>
    <p:sldId id="308" r:id="rId13"/>
    <p:sldId id="293" r:id="rId14"/>
    <p:sldId id="291" r:id="rId15"/>
    <p:sldId id="312" r:id="rId16"/>
    <p:sldId id="292" r:id="rId17"/>
    <p:sldId id="311" r:id="rId18"/>
    <p:sldId id="313" r:id="rId19"/>
    <p:sldId id="314" r:id="rId20"/>
    <p:sldId id="315" r:id="rId21"/>
    <p:sldId id="316" r:id="rId22"/>
    <p:sldId id="317" r:id="rId23"/>
    <p:sldId id="322" r:id="rId24"/>
    <p:sldId id="318" r:id="rId25"/>
    <p:sldId id="319" r:id="rId26"/>
    <p:sldId id="320" r:id="rId27"/>
    <p:sldId id="321" r:id="rId28"/>
    <p:sldId id="31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C33"/>
    <a:srgbClr val="1E3F38"/>
    <a:srgbClr val="1E3B38"/>
    <a:srgbClr val="1E3B2C"/>
    <a:srgbClr val="1E3E2C"/>
    <a:srgbClr val="27513A"/>
    <a:srgbClr val="274F39"/>
    <a:srgbClr val="2C5A41"/>
    <a:srgbClr val="25513A"/>
    <a:srgbClr val="295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6" autoAdjust="0"/>
    <p:restoredTop sz="94159"/>
  </p:normalViewPr>
  <p:slideViewPr>
    <p:cSldViewPr snapToGrid="0">
      <p:cViewPr varScale="1">
        <p:scale>
          <a:sx n="128" d="100"/>
          <a:sy n="128" d="100"/>
        </p:scale>
        <p:origin x="6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8BBC0-DCC0-4670-BD2C-A7A2BAC58D4F}" type="datetimeFigureOut">
              <a:rPr lang="en-US" smtClean="0"/>
              <a:t>2/19/24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46A77-1DEA-47A2-97A4-9F8433D6138B}" type="slidenum">
              <a:rPr lang="en-US" smtClean="0"/>
              <a:t>‹#›</a:t>
            </a:fld>
            <a:endParaRPr lang="en-US"/>
          </a:p>
        </p:txBody>
      </p:sp>
    </p:spTree>
    <p:extLst>
      <p:ext uri="{BB962C8B-B14F-4D97-AF65-F5344CB8AC3E}">
        <p14:creationId xmlns:p14="http://schemas.microsoft.com/office/powerpoint/2010/main" val="243247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46A77-1DEA-47A2-97A4-9F8433D6138B}" type="slidenum">
              <a:rPr lang="en-US" smtClean="0"/>
              <a:t>6</a:t>
            </a:fld>
            <a:endParaRPr lang="en-US"/>
          </a:p>
        </p:txBody>
      </p:sp>
    </p:spTree>
    <p:extLst>
      <p:ext uri="{BB962C8B-B14F-4D97-AF65-F5344CB8AC3E}">
        <p14:creationId xmlns:p14="http://schemas.microsoft.com/office/powerpoint/2010/main" val="108015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rates over time for selected courses </a:t>
            </a:r>
          </a:p>
        </p:txBody>
      </p:sp>
      <p:sp>
        <p:nvSpPr>
          <p:cNvPr id="4" name="Slide Number Placeholder 3"/>
          <p:cNvSpPr>
            <a:spLocks noGrp="1"/>
          </p:cNvSpPr>
          <p:nvPr>
            <p:ph type="sldNum" sz="quarter" idx="5"/>
          </p:nvPr>
        </p:nvSpPr>
        <p:spPr/>
        <p:txBody>
          <a:bodyPr/>
          <a:lstStyle/>
          <a:p>
            <a:fld id="{31046A77-1DEA-47A2-97A4-9F8433D6138B}" type="slidenum">
              <a:rPr lang="en-US" smtClean="0"/>
              <a:t>27</a:t>
            </a:fld>
            <a:endParaRPr lang="en-US"/>
          </a:p>
        </p:txBody>
      </p:sp>
    </p:spTree>
    <p:extLst>
      <p:ext uri="{BB962C8B-B14F-4D97-AF65-F5344CB8AC3E}">
        <p14:creationId xmlns:p14="http://schemas.microsoft.com/office/powerpoint/2010/main" val="266494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initial screen shows mean scores by calendar year </a:t>
            </a:r>
          </a:p>
        </p:txBody>
      </p:sp>
      <p:sp>
        <p:nvSpPr>
          <p:cNvPr id="4" name="Slide Number Placeholder 3"/>
          <p:cNvSpPr>
            <a:spLocks noGrp="1"/>
          </p:cNvSpPr>
          <p:nvPr>
            <p:ph type="sldNum" sz="quarter" idx="5"/>
          </p:nvPr>
        </p:nvSpPr>
        <p:spPr/>
        <p:txBody>
          <a:bodyPr/>
          <a:lstStyle/>
          <a:p>
            <a:fld id="{31046A77-1DEA-47A2-97A4-9F8433D6138B}" type="slidenum">
              <a:rPr lang="en-US" smtClean="0"/>
              <a:t>18</a:t>
            </a:fld>
            <a:endParaRPr lang="en-US"/>
          </a:p>
        </p:txBody>
      </p:sp>
    </p:spTree>
    <p:extLst>
      <p:ext uri="{BB962C8B-B14F-4D97-AF65-F5344CB8AC3E}">
        <p14:creationId xmlns:p14="http://schemas.microsoft.com/office/powerpoint/2010/main" val="379137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year field, select Terms, and choose the Term of interest </a:t>
            </a:r>
          </a:p>
          <a:p>
            <a:r>
              <a:rPr lang="en-US" dirty="0"/>
              <a:t>Now this shows mean scores over time for the department </a:t>
            </a:r>
          </a:p>
        </p:txBody>
      </p:sp>
      <p:sp>
        <p:nvSpPr>
          <p:cNvPr id="4" name="Slide Number Placeholder 3"/>
          <p:cNvSpPr>
            <a:spLocks noGrp="1"/>
          </p:cNvSpPr>
          <p:nvPr>
            <p:ph type="sldNum" sz="quarter" idx="5"/>
          </p:nvPr>
        </p:nvSpPr>
        <p:spPr/>
        <p:txBody>
          <a:bodyPr/>
          <a:lstStyle/>
          <a:p>
            <a:fld id="{31046A77-1DEA-47A2-97A4-9F8433D6138B}" type="slidenum">
              <a:rPr lang="en-US" smtClean="0"/>
              <a:t>19</a:t>
            </a:fld>
            <a:endParaRPr lang="en-US"/>
          </a:p>
        </p:txBody>
      </p:sp>
    </p:spTree>
    <p:extLst>
      <p:ext uri="{BB962C8B-B14F-4D97-AF65-F5344CB8AC3E}">
        <p14:creationId xmlns:p14="http://schemas.microsoft.com/office/powerpoint/2010/main" val="369141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46A77-1DEA-47A2-97A4-9F8433D6138B}" type="slidenum">
              <a:rPr lang="en-US" smtClean="0"/>
              <a:t>20</a:t>
            </a:fld>
            <a:endParaRPr lang="en-US"/>
          </a:p>
        </p:txBody>
      </p:sp>
    </p:spTree>
    <p:extLst>
      <p:ext uri="{BB962C8B-B14F-4D97-AF65-F5344CB8AC3E}">
        <p14:creationId xmlns:p14="http://schemas.microsoft.com/office/powerpoint/2010/main" val="409304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46A77-1DEA-47A2-97A4-9F8433D6138B}" type="slidenum">
              <a:rPr lang="en-US" smtClean="0"/>
              <a:t>21</a:t>
            </a:fld>
            <a:endParaRPr lang="en-US"/>
          </a:p>
        </p:txBody>
      </p:sp>
    </p:spTree>
    <p:extLst>
      <p:ext uri="{BB962C8B-B14F-4D97-AF65-F5344CB8AC3E}">
        <p14:creationId xmlns:p14="http://schemas.microsoft.com/office/powerpoint/2010/main" val="52123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mean scores for selected courses over time </a:t>
            </a:r>
          </a:p>
        </p:txBody>
      </p:sp>
      <p:sp>
        <p:nvSpPr>
          <p:cNvPr id="4" name="Slide Number Placeholder 3"/>
          <p:cNvSpPr>
            <a:spLocks noGrp="1"/>
          </p:cNvSpPr>
          <p:nvPr>
            <p:ph type="sldNum" sz="quarter" idx="5"/>
          </p:nvPr>
        </p:nvSpPr>
        <p:spPr/>
        <p:txBody>
          <a:bodyPr/>
          <a:lstStyle/>
          <a:p>
            <a:fld id="{31046A77-1DEA-47A2-97A4-9F8433D6138B}" type="slidenum">
              <a:rPr lang="en-US" smtClean="0"/>
              <a:t>22</a:t>
            </a:fld>
            <a:endParaRPr lang="en-US"/>
          </a:p>
        </p:txBody>
      </p:sp>
    </p:spTree>
    <p:extLst>
      <p:ext uri="{BB962C8B-B14F-4D97-AF65-F5344CB8AC3E}">
        <p14:creationId xmlns:p14="http://schemas.microsoft.com/office/powerpoint/2010/main" val="19770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Filter by Instructor </a:t>
            </a:r>
          </a:p>
        </p:txBody>
      </p:sp>
      <p:sp>
        <p:nvSpPr>
          <p:cNvPr id="4" name="Slide Number Placeholder 3"/>
          <p:cNvSpPr>
            <a:spLocks noGrp="1"/>
          </p:cNvSpPr>
          <p:nvPr>
            <p:ph type="sldNum" sz="quarter" idx="5"/>
          </p:nvPr>
        </p:nvSpPr>
        <p:spPr/>
        <p:txBody>
          <a:bodyPr/>
          <a:lstStyle/>
          <a:p>
            <a:fld id="{31046A77-1DEA-47A2-97A4-9F8433D6138B}" type="slidenum">
              <a:rPr lang="en-US" smtClean="0"/>
              <a:t>24</a:t>
            </a:fld>
            <a:endParaRPr lang="en-US"/>
          </a:p>
        </p:txBody>
      </p:sp>
    </p:spTree>
    <p:extLst>
      <p:ext uri="{BB962C8B-B14F-4D97-AF65-F5344CB8AC3E}">
        <p14:creationId xmlns:p14="http://schemas.microsoft.com/office/powerpoint/2010/main" val="48693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one Instructor’s SPLS feedback over time </a:t>
            </a:r>
          </a:p>
        </p:txBody>
      </p:sp>
      <p:sp>
        <p:nvSpPr>
          <p:cNvPr id="4" name="Slide Number Placeholder 3"/>
          <p:cNvSpPr>
            <a:spLocks noGrp="1"/>
          </p:cNvSpPr>
          <p:nvPr>
            <p:ph type="sldNum" sz="quarter" idx="5"/>
          </p:nvPr>
        </p:nvSpPr>
        <p:spPr/>
        <p:txBody>
          <a:bodyPr/>
          <a:lstStyle/>
          <a:p>
            <a:fld id="{31046A77-1DEA-47A2-97A4-9F8433D6138B}" type="slidenum">
              <a:rPr lang="en-US" smtClean="0"/>
              <a:t>25</a:t>
            </a:fld>
            <a:endParaRPr lang="en-US"/>
          </a:p>
        </p:txBody>
      </p:sp>
    </p:spTree>
    <p:extLst>
      <p:ext uri="{BB962C8B-B14F-4D97-AF65-F5344CB8AC3E}">
        <p14:creationId xmlns:p14="http://schemas.microsoft.com/office/powerpoint/2010/main" val="92632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rates over time for department </a:t>
            </a:r>
          </a:p>
        </p:txBody>
      </p:sp>
      <p:sp>
        <p:nvSpPr>
          <p:cNvPr id="4" name="Slide Number Placeholder 3"/>
          <p:cNvSpPr>
            <a:spLocks noGrp="1"/>
          </p:cNvSpPr>
          <p:nvPr>
            <p:ph type="sldNum" sz="quarter" idx="5"/>
          </p:nvPr>
        </p:nvSpPr>
        <p:spPr/>
        <p:txBody>
          <a:bodyPr/>
          <a:lstStyle/>
          <a:p>
            <a:fld id="{31046A77-1DEA-47A2-97A4-9F8433D6138B}" type="slidenum">
              <a:rPr lang="en-US" smtClean="0"/>
              <a:t>26</a:t>
            </a:fld>
            <a:endParaRPr lang="en-US"/>
          </a:p>
        </p:txBody>
      </p:sp>
    </p:spTree>
    <p:extLst>
      <p:ext uri="{BB962C8B-B14F-4D97-AF65-F5344CB8AC3E}">
        <p14:creationId xmlns:p14="http://schemas.microsoft.com/office/powerpoint/2010/main" val="160389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685800" y="3039566"/>
            <a:ext cx="7772400" cy="2102356"/>
          </a:xfrm>
          <a:prstGeom prst="rect">
            <a:avLst/>
          </a:prstGeom>
        </p:spPr>
        <p:txBody>
          <a:bodyPr>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8477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0"/>
            <a:ext cx="2057400" cy="365125"/>
          </a:xfrm>
          <a:prstGeom prst="rect">
            <a:avLst/>
          </a:prstGeom>
        </p:spPr>
        <p:txBody>
          <a:body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4" name="Slide Number Placeholder 3"/>
          <p:cNvSpPr>
            <a:spLocks noGrp="1"/>
          </p:cNvSpPr>
          <p:nvPr>
            <p:ph type="sldNum" sz="quarter" idx="11"/>
          </p:nvPr>
        </p:nvSpPr>
        <p:spPr>
          <a:xfrm>
            <a:off x="6457950" y="6356350"/>
            <a:ext cx="2057400" cy="365125"/>
          </a:xfrm>
          <a:prstGeom prst="rect">
            <a:avLst/>
          </a:prstGeom>
        </p:spPr>
        <p:txBody>
          <a:body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3"/>
          <p:cNvSpPr>
            <a:spLocks noGrp="1"/>
          </p:cNvSpPr>
          <p:nvPr>
            <p:ph type="body" sz="quarter" idx="12" hasCustomPrompt="1"/>
          </p:nvPr>
        </p:nvSpPr>
        <p:spPr>
          <a:xfrm>
            <a:off x="365760" y="2857500"/>
            <a:ext cx="8412480" cy="1143000"/>
          </a:xfrm>
        </p:spPr>
        <p:txBody>
          <a:bodyPr anchor="ctr"/>
          <a:lstStyle>
            <a:lvl1pPr algn="ctr">
              <a:defRPr sz="6000" baseline="0">
                <a:solidFill>
                  <a:srgbClr val="94AE4A"/>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a:t>Click to edit divider text</a:t>
            </a:r>
          </a:p>
        </p:txBody>
      </p:sp>
    </p:spTree>
    <p:extLst>
      <p:ext uri="{BB962C8B-B14F-4D97-AF65-F5344CB8AC3E}">
        <p14:creationId xmlns:p14="http://schemas.microsoft.com/office/powerpoint/2010/main" val="270549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726270"/>
            <a:ext cx="8412480" cy="49293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91E78B4E-FB59-483C-BDA2-B904CFBEB349}" type="datetimeFigureOut">
              <a:rPr lang="en-US" smtClean="0"/>
              <a:t>2/19/24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CA43580-6978-433F-A366-CE71567ABE6F}" type="slidenum">
              <a:rPr lang="en-US" smtClean="0"/>
              <a:t>‹#›</a:t>
            </a:fld>
            <a:endParaRPr lang="en-US"/>
          </a:p>
        </p:txBody>
      </p:sp>
    </p:spTree>
    <p:extLst>
      <p:ext uri="{BB962C8B-B14F-4D97-AF65-F5344CB8AC3E}">
        <p14:creationId xmlns:p14="http://schemas.microsoft.com/office/powerpoint/2010/main" val="153992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1274988"/>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3" name="Text Placeholder 2"/>
          <p:cNvSpPr>
            <a:spLocks noGrp="1"/>
          </p:cNvSpPr>
          <p:nvPr>
            <p:ph type="body" sz="quarter" idx="14"/>
          </p:nvPr>
        </p:nvSpPr>
        <p:spPr>
          <a:xfrm>
            <a:off x="365760" y="2077304"/>
            <a:ext cx="8412480" cy="4191611"/>
          </a:xfrm>
        </p:spPr>
        <p:txBody>
          <a:bodyPr/>
          <a:lstStyle>
            <a:lvl2pPr>
              <a:defRPr/>
            </a:lvl2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6" name="Slide Number Placeholder 1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8" name="Title 2"/>
          <p:cNvSpPr>
            <a:spLocks noGrp="1"/>
          </p:cNvSpPr>
          <p:nvPr>
            <p:ph type="title"/>
          </p:nvPr>
        </p:nvSpPr>
        <p:spPr>
          <a:xfrm>
            <a:off x="365760" y="781956"/>
            <a:ext cx="8412480" cy="49293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2348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1266201"/>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4" name="Date Placeholder 1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5" name="Slide Number Placeholder 1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6" name="Title 2"/>
          <p:cNvSpPr>
            <a:spLocks noGrp="1"/>
          </p:cNvSpPr>
          <p:nvPr>
            <p:ph type="title"/>
          </p:nvPr>
        </p:nvSpPr>
        <p:spPr>
          <a:xfrm>
            <a:off x="365760" y="781956"/>
            <a:ext cx="8412480" cy="49293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46984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65759" y="1611313"/>
            <a:ext cx="8410105" cy="4735487"/>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6" name="Slide Number Placeholder 1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7" name="Title 2"/>
          <p:cNvSpPr>
            <a:spLocks noGrp="1"/>
          </p:cNvSpPr>
          <p:nvPr>
            <p:ph type="title"/>
          </p:nvPr>
        </p:nvSpPr>
        <p:spPr>
          <a:xfrm>
            <a:off x="365760" y="781956"/>
            <a:ext cx="8412480" cy="49293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1763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mp; 2 columns of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1266199"/>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3" name="Content Placeholder 2"/>
          <p:cNvSpPr>
            <a:spLocks noGrp="1"/>
          </p:cNvSpPr>
          <p:nvPr>
            <p:ph sz="quarter" idx="16"/>
          </p:nvPr>
        </p:nvSpPr>
        <p:spPr>
          <a:xfrm>
            <a:off x="365760" y="2094893"/>
            <a:ext cx="4114800" cy="4086102"/>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7"/>
          </p:nvPr>
        </p:nvSpPr>
        <p:spPr>
          <a:xfrm>
            <a:off x="4663440" y="2094893"/>
            <a:ext cx="4114800" cy="4086102"/>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1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8" name="Slide Number Placeholder 1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10" name="Title 2"/>
          <p:cNvSpPr>
            <a:spLocks noGrp="1"/>
          </p:cNvSpPr>
          <p:nvPr>
            <p:ph type="title"/>
          </p:nvPr>
        </p:nvSpPr>
        <p:spPr>
          <a:xfrm>
            <a:off x="365760" y="781956"/>
            <a:ext cx="8412480" cy="49293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65632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ubtitle &amp; 2 columns of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1266199"/>
            <a:ext cx="841248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3" name="Content Placeholder 2"/>
          <p:cNvSpPr>
            <a:spLocks noGrp="1"/>
          </p:cNvSpPr>
          <p:nvPr>
            <p:ph sz="quarter" idx="16"/>
          </p:nvPr>
        </p:nvSpPr>
        <p:spPr>
          <a:xfrm>
            <a:off x="365760" y="2094893"/>
            <a:ext cx="8412480" cy="4086102"/>
          </a:xfrm>
        </p:spPr>
        <p:txBody>
          <a:bodyPr/>
          <a:lstStyle>
            <a:lvl4pPr>
              <a:defRPr/>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1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8" name="Slide Number Placeholder 1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10" name="Title 2"/>
          <p:cNvSpPr>
            <a:spLocks noGrp="1"/>
          </p:cNvSpPr>
          <p:nvPr>
            <p:ph type="title"/>
          </p:nvPr>
        </p:nvSpPr>
        <p:spPr>
          <a:xfrm>
            <a:off x="365760" y="781956"/>
            <a:ext cx="8412480" cy="49293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8944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1 column text with image">
    <p:spTree>
      <p:nvGrpSpPr>
        <p:cNvPr id="1" name=""/>
        <p:cNvGrpSpPr/>
        <p:nvPr/>
      </p:nvGrpSpPr>
      <p:grpSpPr>
        <a:xfrm>
          <a:off x="0" y="0"/>
          <a:ext cx="0" cy="0"/>
          <a:chOff x="0" y="0"/>
          <a:chExt cx="0" cy="0"/>
        </a:xfrm>
      </p:grpSpPr>
      <p:sp>
        <p:nvSpPr>
          <p:cNvPr id="17" name="Text Placeholder 8"/>
          <p:cNvSpPr>
            <a:spLocks noGrp="1"/>
          </p:cNvSpPr>
          <p:nvPr>
            <p:ph type="body" sz="quarter" idx="13" hasCustomPrompt="1"/>
          </p:nvPr>
        </p:nvSpPr>
        <p:spPr>
          <a:xfrm>
            <a:off x="365760" y="1274989"/>
            <a:ext cx="4114800" cy="757255"/>
          </a:xfrm>
        </p:spPr>
        <p:txBody>
          <a:bodyPr>
            <a:noAutofit/>
          </a:bodyPr>
          <a:lstStyle>
            <a:lvl1pPr marL="0" indent="0">
              <a:buNone/>
              <a:defRPr sz="2000" b="0">
                <a:solidFill>
                  <a:srgbClr val="575757"/>
                </a:solidFill>
              </a:defRPr>
            </a:lvl1pPr>
          </a:lstStyle>
          <a:p>
            <a:pPr lvl="0"/>
            <a:r>
              <a:rPr lang="en-US" dirty="0"/>
              <a:t>Click to add subtitle</a:t>
            </a:r>
          </a:p>
        </p:txBody>
      </p:sp>
      <p:sp>
        <p:nvSpPr>
          <p:cNvPr id="4" name="Text Placeholder 3"/>
          <p:cNvSpPr>
            <a:spLocks noGrp="1"/>
          </p:cNvSpPr>
          <p:nvPr>
            <p:ph type="body" sz="quarter" idx="14"/>
          </p:nvPr>
        </p:nvSpPr>
        <p:spPr>
          <a:xfrm>
            <a:off x="365760" y="2103682"/>
            <a:ext cx="4114800" cy="4087368"/>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6" name="Slide Number Placeholder 1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7" name="Title 2"/>
          <p:cNvSpPr>
            <a:spLocks noGrp="1"/>
          </p:cNvSpPr>
          <p:nvPr>
            <p:ph type="title"/>
          </p:nvPr>
        </p:nvSpPr>
        <p:spPr>
          <a:xfrm>
            <a:off x="365760" y="781956"/>
            <a:ext cx="8412480" cy="49293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2582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7" name="Text Placeholder 8"/>
          <p:cNvSpPr>
            <a:spLocks noGrp="1"/>
          </p:cNvSpPr>
          <p:nvPr>
            <p:ph type="body" sz="quarter" idx="13" hasCustomPrompt="1"/>
          </p:nvPr>
        </p:nvSpPr>
        <p:spPr>
          <a:xfrm>
            <a:off x="365760" y="1274989"/>
            <a:ext cx="8412480" cy="766749"/>
          </a:xfrm>
        </p:spPr>
        <p:txBody>
          <a:bodyPr>
            <a:noAutofit/>
          </a:bodyPr>
          <a:lstStyle>
            <a:lvl1pPr marL="0" indent="0">
              <a:buNone/>
              <a:defRPr sz="2000" b="0">
                <a:solidFill>
                  <a:srgbClr val="575757"/>
                </a:solidFill>
              </a:defRPr>
            </a:lvl1pPr>
          </a:lstStyle>
          <a:p>
            <a:pPr lvl="0"/>
            <a:r>
              <a:rPr lang="en-US" dirty="0"/>
              <a:t>Click to add subtitle</a:t>
            </a:r>
          </a:p>
        </p:txBody>
      </p:sp>
      <p:sp>
        <p:nvSpPr>
          <p:cNvPr id="4" name="Text Placeholder 3"/>
          <p:cNvSpPr>
            <a:spLocks noGrp="1"/>
          </p:cNvSpPr>
          <p:nvPr>
            <p:ph type="body" sz="quarter" idx="14"/>
          </p:nvPr>
        </p:nvSpPr>
        <p:spPr>
          <a:xfrm>
            <a:off x="365760" y="2103682"/>
            <a:ext cx="4114800" cy="4087368"/>
          </a:xfrm>
        </p:spPr>
        <p:txBody>
          <a:bodyPr/>
          <a:lstStyle>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B3BB-3477-40FC-B008-BCE4009F07BE}" type="datetimeFigureOut">
              <a:rPr lang="en-US" smtClean="0">
                <a:solidFill>
                  <a:prstClr val="black">
                    <a:tint val="75000"/>
                  </a:prstClr>
                </a:solidFill>
              </a:rPr>
              <a:pPr/>
              <a:t>2/19/24</a:t>
            </a:fld>
            <a:endParaRPr lang="en-US" dirty="0">
              <a:solidFill>
                <a:prstClr val="black">
                  <a:tint val="75000"/>
                </a:prstClr>
              </a:solidFill>
            </a:endParaRPr>
          </a:p>
        </p:txBody>
      </p:sp>
      <p:sp>
        <p:nvSpPr>
          <p:cNvPr id="6" name="Slide Number Placeholder 1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2FDC-8EBC-4E7B-ACC3-13698753FEC9}" type="slidenum">
              <a:rPr lang="en-US" smtClean="0">
                <a:solidFill>
                  <a:prstClr val="black">
                    <a:tint val="75000"/>
                  </a:prstClr>
                </a:solidFill>
              </a:rPr>
              <a:pPr/>
              <a:t>‹#›</a:t>
            </a:fld>
            <a:endParaRPr lang="en-US" dirty="0">
              <a:solidFill>
                <a:prstClr val="black">
                  <a:tint val="75000"/>
                </a:prstClr>
              </a:solidFill>
            </a:endParaRPr>
          </a:p>
        </p:txBody>
      </p:sp>
      <p:sp>
        <p:nvSpPr>
          <p:cNvPr id="7" name="Title 2"/>
          <p:cNvSpPr>
            <a:spLocks noGrp="1"/>
          </p:cNvSpPr>
          <p:nvPr>
            <p:ph type="title"/>
          </p:nvPr>
        </p:nvSpPr>
        <p:spPr>
          <a:xfrm>
            <a:off x="365760" y="781956"/>
            <a:ext cx="8412480" cy="49293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8385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552450" y="2720975"/>
            <a:ext cx="803751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TITLE</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68300" y="345565"/>
            <a:ext cx="8407400" cy="820043"/>
          </a:xfrm>
          <a:prstGeom prst="rect">
            <a:avLst/>
          </a:prstGeom>
        </p:spPr>
      </p:pic>
      <p:pic>
        <p:nvPicPr>
          <p:cNvPr id="7" name="Picture 4" descr="MSU SW type treatmen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86183" y="6264094"/>
            <a:ext cx="2346960" cy="39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15212"/>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algn="ctr" defTabSz="457200" rtl="0" eaLnBrk="1" fontAlgn="base" hangingPunct="1">
        <a:spcBef>
          <a:spcPct val="20000"/>
        </a:spcBef>
        <a:spcAft>
          <a:spcPct val="0"/>
        </a:spcAft>
        <a:defRPr sz="4000" b="1" kern="1200">
          <a:solidFill>
            <a:srgbClr val="064339"/>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compare-comparison-scale-balance-643305/"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FF3DE0-8825-4CBE-9715-B13B54A2DFAB}"/>
              </a:ext>
            </a:extLst>
          </p:cNvPr>
          <p:cNvSpPr/>
          <p:nvPr/>
        </p:nvSpPr>
        <p:spPr>
          <a:xfrm>
            <a:off x="295835" y="5021313"/>
            <a:ext cx="8386771" cy="634020"/>
          </a:xfrm>
          <a:prstGeom prst="rect">
            <a:avLst/>
          </a:prstGeom>
        </p:spPr>
        <p:txBody>
          <a:bodyPr wrap="square">
            <a:spAutoFit/>
          </a:bodyPr>
          <a:lstStyle/>
          <a:p>
            <a:pPr lvl="0" algn="r" defTabSz="457200" fontAlgn="base">
              <a:spcBef>
                <a:spcPct val="20000"/>
              </a:spcBef>
              <a:spcAft>
                <a:spcPct val="0"/>
              </a:spcAft>
            </a:pPr>
            <a:r>
              <a:rPr lang="en-US" sz="1600" b="1" dirty="0">
                <a:solidFill>
                  <a:prstClr val="black"/>
                </a:solidFill>
                <a:latin typeface="Cambria" panose="02040503050406030204" pitchFamily="18" charset="0"/>
                <a:ea typeface="ＭＳ Ｐゴシック" charset="-128"/>
                <a:cs typeface="Arial"/>
              </a:rPr>
              <a:t>February 15, 2024</a:t>
            </a:r>
          </a:p>
          <a:p>
            <a:pPr lvl="0" defTabSz="457200" fontAlgn="base">
              <a:spcBef>
                <a:spcPct val="20000"/>
              </a:spcBef>
              <a:spcAft>
                <a:spcPct val="0"/>
              </a:spcAft>
            </a:pPr>
            <a:endParaRPr lang="en-US" sz="1600" dirty="0">
              <a:solidFill>
                <a:prstClr val="black"/>
              </a:solidFill>
              <a:latin typeface="Cambria" panose="02040503050406030204" pitchFamily="18" charset="0"/>
              <a:ea typeface="ＭＳ Ｐゴシック" charset="-128"/>
              <a:cs typeface="Arial"/>
            </a:endParaRPr>
          </a:p>
        </p:txBody>
      </p:sp>
      <p:sp>
        <p:nvSpPr>
          <p:cNvPr id="8" name="Content Placeholder 7">
            <a:extLst>
              <a:ext uri="{FF2B5EF4-FFF2-40B4-BE49-F238E27FC236}">
                <a16:creationId xmlns:a16="http://schemas.microsoft.com/office/drawing/2014/main" id="{DBEB485E-E6C0-6908-6D77-F81CEA820645}"/>
              </a:ext>
            </a:extLst>
          </p:cNvPr>
          <p:cNvSpPr>
            <a:spLocks noGrp="1"/>
          </p:cNvSpPr>
          <p:nvPr>
            <p:ph idx="1"/>
          </p:nvPr>
        </p:nvSpPr>
        <p:spPr>
          <a:xfrm>
            <a:off x="552450" y="2519691"/>
            <a:ext cx="8037513" cy="2070100"/>
          </a:xfrm>
        </p:spPr>
        <p:txBody>
          <a:bodyPr/>
          <a:lstStyle/>
          <a:p>
            <a:r>
              <a:rPr lang="en-US" dirty="0"/>
              <a:t>Accessing and Using SPLS Data for Review Processes</a:t>
            </a:r>
          </a:p>
        </p:txBody>
      </p:sp>
    </p:spTree>
    <p:extLst>
      <p:ext uri="{BB962C8B-B14F-4D97-AF65-F5344CB8AC3E}">
        <p14:creationId xmlns:p14="http://schemas.microsoft.com/office/powerpoint/2010/main" val="323052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r>
              <a:rPr lang="en-US" sz="1600" cap="small" dirty="0">
                <a:solidFill>
                  <a:schemeClr val="tx1"/>
                </a:solidFill>
                <a:latin typeface="Cambria" panose="02040503050406030204" pitchFamily="18" charset="0"/>
                <a:ea typeface="+mn-ea"/>
                <a:cs typeface="+mn-cs"/>
              </a:rPr>
              <a:t>SPLS basics: Open-ended questions  </a:t>
            </a:r>
          </a:p>
          <a:p>
            <a:pPr algn="l"/>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 SPLE Policy does not prevent colleges or departments from using open-ended questions. Those who choose to use them are strongly encouraged to also establish a protocol for managing rude responses and ensure that they understand what the research says about open-ended questions.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Responses to open-ended questions are included in instructor reports because, if they are used at all, they may be useful for course improvement. But they are not included in college or department reports or dashboards as they are not appropriate for evaluative purposes. </a:t>
            </a: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254161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C082-89BE-4BDF-9879-22633AD39E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6D882-A9A0-EE09-F721-3CEE6015DB15}"/>
              </a:ext>
            </a:extLst>
          </p:cNvPr>
          <p:cNvSpPr>
            <a:spLocks noGrp="1"/>
          </p:cNvSpPr>
          <p:nvPr>
            <p:ph idx="1"/>
          </p:nvPr>
        </p:nvSpPr>
        <p:spPr>
          <a:xfrm>
            <a:off x="198783" y="1344042"/>
            <a:ext cx="8816008" cy="4853558"/>
          </a:xfrm>
        </p:spPr>
        <p:txBody>
          <a:bodyPr/>
          <a:lstStyle/>
          <a:p>
            <a:pPr algn="l"/>
            <a:r>
              <a:rPr lang="en-US" sz="1600" cap="small" dirty="0">
                <a:solidFill>
                  <a:schemeClr val="tx1"/>
                </a:solidFill>
                <a:latin typeface="Cambria" panose="02040503050406030204" pitchFamily="18" charset="0"/>
                <a:ea typeface="+mn-ea"/>
                <a:cs typeface="+mn-cs"/>
              </a:rPr>
              <a:t>Direct Access to SPLS Data </a:t>
            </a:r>
            <a:endParaRPr lang="en-US" sz="160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Instructors and graduate teaching assistants have direct access to their SPLS data and can submit that information along with other annual review/RPT/evaluation packet materials. </a:t>
            </a:r>
            <a:br>
              <a:rPr lang="en-US" sz="1600" b="0" dirty="0">
                <a:solidFill>
                  <a:schemeClr val="tx1"/>
                </a:solidFill>
                <a:latin typeface="Cambria" panose="02040503050406030204" pitchFamily="18" charset="0"/>
                <a:ea typeface="+mn-ea"/>
                <a:cs typeface="+mn-cs"/>
              </a:rPr>
            </a:b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In addition to the downloadable PDF reports emailed to instructors after the end of the term, instructors will soon have access to the SPLS Instructor Dashboard. This provides quick and easy access to </a:t>
            </a:r>
            <a:r>
              <a:rPr lang="en-US" sz="1600" i="1" dirty="0">
                <a:solidFill>
                  <a:schemeClr val="tx1"/>
                </a:solidFill>
                <a:latin typeface="Cambria" panose="02040503050406030204" pitchFamily="18" charset="0"/>
                <a:ea typeface="+mn-ea"/>
                <a:cs typeface="+mn-cs"/>
              </a:rPr>
              <a:t>all</a:t>
            </a:r>
            <a:r>
              <a:rPr lang="en-US" sz="1600" b="0" dirty="0">
                <a:solidFill>
                  <a:schemeClr val="tx1"/>
                </a:solidFill>
                <a:latin typeface="Cambria" panose="02040503050406030204" pitchFamily="18" charset="0"/>
                <a:ea typeface="+mn-ea"/>
                <a:cs typeface="+mn-cs"/>
              </a:rPr>
              <a:t> SPLS reports in one place. Data are viewable in static and dynamic forms. </a:t>
            </a:r>
            <a:br>
              <a:rPr lang="en-US" sz="1600" b="0" dirty="0">
                <a:solidFill>
                  <a:schemeClr val="tx1"/>
                </a:solidFill>
                <a:latin typeface="Cambria" panose="02040503050406030204" pitchFamily="18" charset="0"/>
                <a:ea typeface="+mn-ea"/>
                <a:cs typeface="+mn-cs"/>
              </a:rPr>
            </a:b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Deans and Dept Chairs/School Directors have direct access to SPLS data for their respective teaching units, which includes teaching-unit level data all the way down to individual course-section-instructor level data. </a:t>
            </a:r>
            <a:br>
              <a:rPr lang="en-US" sz="1600" b="0" dirty="0">
                <a:solidFill>
                  <a:schemeClr val="tx1"/>
                </a:solidFill>
                <a:latin typeface="Cambria" panose="02040503050406030204" pitchFamily="18" charset="0"/>
                <a:ea typeface="+mn-ea"/>
                <a:cs typeface="+mn-cs"/>
              </a:rPr>
            </a:br>
            <a:endParaRPr lang="en-US" sz="1600" b="0" dirty="0">
              <a:solidFill>
                <a:schemeClr val="tx1"/>
              </a:solidFill>
              <a:latin typeface="Cambria" panose="02040503050406030204" pitchFamily="18" charset="0"/>
              <a:ea typeface="+mn-ea"/>
              <a:cs typeface="+mn-cs"/>
            </a:endParaRPr>
          </a:p>
          <a:p>
            <a:pPr algn="l"/>
            <a:r>
              <a:rPr lang="en-US" sz="1600" i="1" dirty="0">
                <a:solidFill>
                  <a:schemeClr val="tx1"/>
                </a:solidFill>
                <a:latin typeface="Cambria" panose="02040503050406030204" pitchFamily="18" charset="0"/>
                <a:ea typeface="+mn-ea"/>
                <a:cs typeface="+mn-cs"/>
              </a:rPr>
              <a:t>    The access currently available allows for annual review and RPT processes to move forward.</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Compiling a spreadsheet of instructor-by-instructor mean scores is not feasible in the SPLS system and is not an appropriate use of student perception survey data. Approaches like this often do not account for important contextual variables or consider other evidence related to teaching quality, which can perpetuate biases and inequities. </a:t>
            </a:r>
            <a:br>
              <a:rPr lang="en-US" sz="1600" b="0" dirty="0">
                <a:solidFill>
                  <a:schemeClr val="tx1"/>
                </a:solidFill>
                <a:latin typeface="Cambria" panose="02040503050406030204" pitchFamily="18" charset="0"/>
                <a:ea typeface="+mn-ea"/>
                <a:cs typeface="+mn-cs"/>
              </a:rPr>
            </a:b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101902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C082-89BE-4BDF-9879-22633AD39E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6D882-A9A0-EE09-F721-3CEE6015DB15}"/>
              </a:ext>
            </a:extLst>
          </p:cNvPr>
          <p:cNvSpPr>
            <a:spLocks noGrp="1"/>
          </p:cNvSpPr>
          <p:nvPr>
            <p:ph idx="1"/>
          </p:nvPr>
        </p:nvSpPr>
        <p:spPr>
          <a:xfrm>
            <a:off x="198783" y="1344042"/>
            <a:ext cx="8816008" cy="4853558"/>
          </a:xfrm>
        </p:spPr>
        <p:txBody>
          <a:bodyPr/>
          <a:lstStyle/>
          <a:p>
            <a:pPr algn="l"/>
            <a:r>
              <a:rPr lang="en-US" sz="1600" cap="small" dirty="0">
                <a:solidFill>
                  <a:schemeClr val="tx1"/>
                </a:solidFill>
                <a:latin typeface="Cambria" panose="02040503050406030204" pitchFamily="18" charset="0"/>
                <a:ea typeface="+mn-ea"/>
                <a:cs typeface="+mn-cs"/>
              </a:rPr>
              <a:t>Direct Access to SPLS Data </a:t>
            </a:r>
          </a:p>
          <a:p>
            <a:pPr algn="l"/>
            <a:endParaRPr lang="en-US" sz="160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Direct access to data is not available for support staff.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Some departments had support staff download SIRS reports or data and add them to annual review and RPT packets.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 onus is on instructors to submit SPLS information in their packets. This ensures that </a:t>
            </a:r>
            <a:br>
              <a:rPr lang="en-US" sz="1600" b="0" dirty="0">
                <a:solidFill>
                  <a:schemeClr val="tx1"/>
                </a:solidFill>
                <a:latin typeface="Cambria" panose="02040503050406030204" pitchFamily="18" charset="0"/>
                <a:ea typeface="+mn-ea"/>
                <a:cs typeface="+mn-cs"/>
              </a:rPr>
            </a:br>
            <a:r>
              <a:rPr lang="en-US" sz="1600" b="0" dirty="0">
                <a:solidFill>
                  <a:schemeClr val="tx1"/>
                </a:solidFill>
                <a:latin typeface="Cambria" panose="02040503050406030204" pitchFamily="18" charset="0"/>
                <a:ea typeface="+mn-ea"/>
                <a:cs typeface="+mn-cs"/>
              </a:rPr>
              <a:t>-instructors have viewed SPLS feedback at least once  </a:t>
            </a:r>
            <a:br>
              <a:rPr lang="en-US" sz="1600" b="0" dirty="0">
                <a:solidFill>
                  <a:schemeClr val="tx1"/>
                </a:solidFill>
                <a:latin typeface="Cambria" panose="02040503050406030204" pitchFamily="18" charset="0"/>
                <a:ea typeface="+mn-ea"/>
                <a:cs typeface="+mn-cs"/>
              </a:rPr>
            </a:br>
            <a:r>
              <a:rPr lang="en-US" sz="1600" b="0" dirty="0">
                <a:solidFill>
                  <a:schemeClr val="tx1"/>
                </a:solidFill>
                <a:latin typeface="Cambria" panose="02040503050406030204" pitchFamily="18" charset="0"/>
                <a:ea typeface="+mn-ea"/>
                <a:cs typeface="+mn-cs"/>
              </a:rPr>
              <a:t>-they have an opportunity to add narrative to help evaluators understand contextual variables</a:t>
            </a:r>
            <a:br>
              <a:rPr lang="en-US" sz="1600" b="0" dirty="0">
                <a:solidFill>
                  <a:schemeClr val="tx1"/>
                </a:solidFill>
                <a:latin typeface="Cambria" panose="02040503050406030204" pitchFamily="18" charset="0"/>
                <a:ea typeface="+mn-ea"/>
                <a:cs typeface="+mn-cs"/>
              </a:rPr>
            </a:br>
            <a:r>
              <a:rPr lang="en-US" sz="1600" b="0" dirty="0">
                <a:solidFill>
                  <a:schemeClr val="tx1"/>
                </a:solidFill>
                <a:latin typeface="Cambria" panose="02040503050406030204" pitchFamily="18" charset="0"/>
                <a:ea typeface="+mn-ea"/>
                <a:cs typeface="+mn-cs"/>
              </a:rPr>
              <a:t>-they can package student feedback alongside other evidence of teaching quality, such as a </a:t>
            </a:r>
            <a:br>
              <a:rPr lang="en-US" sz="1600" b="0" dirty="0">
                <a:solidFill>
                  <a:schemeClr val="tx1"/>
                </a:solidFill>
                <a:latin typeface="Cambria" panose="02040503050406030204" pitchFamily="18" charset="0"/>
                <a:ea typeface="+mn-ea"/>
                <a:cs typeface="+mn-cs"/>
              </a:rPr>
            </a:br>
            <a:r>
              <a:rPr lang="en-US" sz="1600" b="0" dirty="0">
                <a:solidFill>
                  <a:schemeClr val="tx1"/>
                </a:solidFill>
                <a:latin typeface="Cambria" panose="02040503050406030204" pitchFamily="18" charset="0"/>
                <a:ea typeface="+mn-ea"/>
                <a:cs typeface="+mn-cs"/>
              </a:rPr>
              <a:t>   teaching portfolio, peer observation, teaching narrative, syllabi and other course materials, </a:t>
            </a:r>
            <a:br>
              <a:rPr lang="en-US" sz="1600" b="0" dirty="0">
                <a:solidFill>
                  <a:schemeClr val="tx1"/>
                </a:solidFill>
                <a:latin typeface="Cambria" panose="02040503050406030204" pitchFamily="18" charset="0"/>
                <a:ea typeface="+mn-ea"/>
                <a:cs typeface="+mn-cs"/>
              </a:rPr>
            </a:br>
            <a:r>
              <a:rPr lang="en-US" sz="1600" b="0" dirty="0">
                <a:solidFill>
                  <a:schemeClr val="tx1"/>
                </a:solidFill>
                <a:latin typeface="Cambria" panose="02040503050406030204" pitchFamily="18" charset="0"/>
                <a:ea typeface="+mn-ea"/>
                <a:cs typeface="+mn-cs"/>
              </a:rPr>
              <a:t>   and/or student artifacts. </a:t>
            </a:r>
            <a:br>
              <a:rPr lang="en-US" sz="1600" b="0" dirty="0">
                <a:solidFill>
                  <a:schemeClr val="tx1"/>
                </a:solidFill>
                <a:latin typeface="Cambria" panose="02040503050406030204" pitchFamily="18" charset="0"/>
                <a:ea typeface="+mn-ea"/>
                <a:cs typeface="+mn-cs"/>
              </a:rPr>
            </a:br>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321956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 y="1344042"/>
            <a:ext cx="8461421" cy="4857975"/>
          </a:xfrm>
        </p:spPr>
        <p:txBody>
          <a:bodyPr/>
          <a:lstStyle/>
          <a:p>
            <a:pPr algn="l"/>
            <a:r>
              <a:rPr lang="en-US" sz="1600" cap="small" dirty="0">
                <a:solidFill>
                  <a:schemeClr val="tx1"/>
                </a:solidFill>
                <a:latin typeface="Cambria" panose="02040503050406030204" pitchFamily="18" charset="0"/>
                <a:ea typeface="+mn-ea"/>
                <a:cs typeface="+mn-cs"/>
              </a:rPr>
              <a:t>Using SPLS data for review processes </a:t>
            </a:r>
            <a:br>
              <a:rPr lang="en-US" sz="1600" cap="small" dirty="0">
                <a:solidFill>
                  <a:schemeClr val="tx1"/>
                </a:solidFill>
                <a:latin typeface="Cambria" panose="02040503050406030204" pitchFamily="18" charset="0"/>
                <a:ea typeface="+mn-ea"/>
                <a:cs typeface="+mn-cs"/>
              </a:rPr>
            </a:br>
            <a:endParaRPr lang="en-US" sz="1600" b="0" cap="small"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The research on student perceptions of learning suggests that </a:t>
            </a:r>
            <a:r>
              <a:rPr lang="en-US" sz="1600" dirty="0">
                <a:solidFill>
                  <a:schemeClr val="tx1"/>
                </a:solidFill>
                <a:latin typeface="Cambria" panose="02040503050406030204" pitchFamily="18" charset="0"/>
                <a:ea typeface="+mn-ea"/>
                <a:cs typeface="+mn-cs"/>
              </a:rPr>
              <a:t>feedback is highly context specific</a:t>
            </a:r>
            <a:r>
              <a:rPr lang="en-US" sz="1600" b="0" dirty="0">
                <a:solidFill>
                  <a:schemeClr val="tx1"/>
                </a:solidFill>
                <a:latin typeface="Cambria" panose="02040503050406030204" pitchFamily="18" charset="0"/>
                <a:ea typeface="+mn-ea"/>
                <a:cs typeface="+mn-cs"/>
              </a:rPr>
              <a:t>. Students perceive that they learn better in small classes and that is reflected in survey results. Other context-specific attributes include degree level, discipline, and type of course (e.g., lecture, lab, seminar). </a:t>
            </a: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Comparisons between instructors is rarely a one-to-one comparison.  </a:t>
            </a:r>
          </a:p>
          <a:p>
            <a:pPr algn="l"/>
            <a:endParaRPr lang="en-US" sz="1600" b="0" dirty="0">
              <a:solidFill>
                <a:schemeClr val="tx1"/>
              </a:solidFill>
              <a:latin typeface="Cambria" panose="02040503050406030204" pitchFamily="18" charset="0"/>
              <a:ea typeface="+mn-ea"/>
              <a:cs typeface="+mn-cs"/>
            </a:endParaRPr>
          </a:p>
          <a:p>
            <a:pPr algn="l"/>
            <a:r>
              <a:rPr lang="en-US" sz="1600" b="0" i="1" dirty="0">
                <a:solidFill>
                  <a:schemeClr val="tx1"/>
                </a:solidFill>
                <a:latin typeface="Cambria" panose="02040503050406030204" pitchFamily="18" charset="0"/>
                <a:ea typeface="+mn-ea"/>
                <a:cs typeface="+mn-cs"/>
              </a:rPr>
              <a:t>Instructors are encouraged to contextualize student feedback when including it in annual review and RPT processes. For example, highlight and describe the potential implications of class size, type of course, and nature of the course content.</a:t>
            </a:r>
            <a:r>
              <a:rPr lang="en-US" sz="1600" b="0" dirty="0">
                <a:solidFill>
                  <a:schemeClr val="tx1"/>
                </a:solidFill>
                <a:latin typeface="Cambria" panose="02040503050406030204" pitchFamily="18" charset="0"/>
                <a:ea typeface="+mn-ea"/>
                <a:cs typeface="+mn-cs"/>
              </a:rPr>
              <a:t> </a:t>
            </a: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p:txBody>
      </p:sp>
      <p:pic>
        <p:nvPicPr>
          <p:cNvPr id="2" name="Picture 1">
            <a:extLst>
              <a:ext uri="{FF2B5EF4-FFF2-40B4-BE49-F238E27FC236}">
                <a16:creationId xmlns:a16="http://schemas.microsoft.com/office/drawing/2014/main" id="{2B547B4E-ED80-24B8-01B5-A131EC5640F7}"/>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09070" y="2661642"/>
            <a:ext cx="3087221" cy="2088294"/>
          </a:xfrm>
          <a:prstGeom prst="rect">
            <a:avLst/>
          </a:prstGeom>
        </p:spPr>
      </p:pic>
    </p:spTree>
    <p:extLst>
      <p:ext uri="{BB962C8B-B14F-4D97-AF65-F5344CB8AC3E}">
        <p14:creationId xmlns:p14="http://schemas.microsoft.com/office/powerpoint/2010/main" val="189065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 y="1344042"/>
            <a:ext cx="8461421" cy="4857975"/>
          </a:xfrm>
        </p:spPr>
        <p:txBody>
          <a:bodyPr/>
          <a:lstStyle/>
          <a:p>
            <a:pPr algn="l"/>
            <a:r>
              <a:rPr lang="en-US" sz="1600" cap="small" dirty="0">
                <a:solidFill>
                  <a:schemeClr val="tx1"/>
                </a:solidFill>
                <a:latin typeface="Cambria" panose="02040503050406030204" pitchFamily="18" charset="0"/>
                <a:ea typeface="+mn-ea"/>
                <a:cs typeface="+mn-cs"/>
              </a:rPr>
              <a:t>Using SPLS data for review processes </a:t>
            </a:r>
            <a:endParaRPr lang="en-US" sz="1600" b="0" cap="small"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In many respects, it is not necessary to compare instructor mean scores to department, college, or university mean scores. Feedback such as this suggests that the instructor could enhance the quality of the learning experience by focusing on the learning atmosphere. Some evaluators might immediately look for more information in student comments but pairing this feedback with other evidence of teaching such as a teaching narrative or syllabi and other course materials. </a:t>
            </a:r>
          </a:p>
        </p:txBody>
      </p:sp>
      <p:pic>
        <p:nvPicPr>
          <p:cNvPr id="2" name="Picture 1" descr="Chart visualization of summary of student responses to the Atmosphere survey question with 3 strongly disagree, 2 disagree, 3 neutral, and 6 agree. Mean value of 2.86 with 1.23 standard deviation. ">
            <a:extLst>
              <a:ext uri="{FF2B5EF4-FFF2-40B4-BE49-F238E27FC236}">
                <a16:creationId xmlns:a16="http://schemas.microsoft.com/office/drawing/2014/main" id="{7482E551-C7F3-D0AC-628A-FFED466349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8880" y="3181140"/>
            <a:ext cx="7727601" cy="2948345"/>
          </a:xfrm>
          <a:prstGeom prst="rect">
            <a:avLst/>
          </a:prstGeom>
        </p:spPr>
      </p:pic>
    </p:spTree>
    <p:extLst>
      <p:ext uri="{BB962C8B-B14F-4D97-AF65-F5344CB8AC3E}">
        <p14:creationId xmlns:p14="http://schemas.microsoft.com/office/powerpoint/2010/main" val="213412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 y="1344042"/>
            <a:ext cx="8461421" cy="4857975"/>
          </a:xfrm>
        </p:spPr>
        <p:txBody>
          <a:bodyPr/>
          <a:lstStyle/>
          <a:p>
            <a:pPr algn="l"/>
            <a:endParaRPr lang="en-US" sz="1600" b="0" cap="small" dirty="0">
              <a:solidFill>
                <a:schemeClr val="tx1"/>
              </a:solidFill>
              <a:latin typeface="Cambria" panose="02040503050406030204" pitchFamily="18" charset="0"/>
              <a:ea typeface="+mn-ea"/>
              <a:cs typeface="+mn-cs"/>
            </a:endParaRPr>
          </a:p>
        </p:txBody>
      </p:sp>
      <p:pic>
        <p:nvPicPr>
          <p:cNvPr id="5" name="Picture 4" descr="Chart visualization of summary of student responses to the Atmosphere survey question with 1 disagree, 4 neutral, and 2 strongly agree. Mean value of 3.43 with 1.13 standard deviation. ">
            <a:extLst>
              <a:ext uri="{FF2B5EF4-FFF2-40B4-BE49-F238E27FC236}">
                <a16:creationId xmlns:a16="http://schemas.microsoft.com/office/drawing/2014/main" id="{BA18F919-F459-E189-B7C6-A1DBF125E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80" y="1174387"/>
            <a:ext cx="7971767" cy="3233744"/>
          </a:xfrm>
          <a:prstGeom prst="rect">
            <a:avLst/>
          </a:prstGeom>
        </p:spPr>
      </p:pic>
      <p:pic>
        <p:nvPicPr>
          <p:cNvPr id="2" name="Picture 1" descr="Chart visualization of summary of student responses to the Atmosphere survey question with 3 strongly disagree, 2 disagree, 3 neutral, and 6 agree. Mean value of 2.86 with 1.23 standard deviation. ">
            <a:extLst>
              <a:ext uri="{FF2B5EF4-FFF2-40B4-BE49-F238E27FC236}">
                <a16:creationId xmlns:a16="http://schemas.microsoft.com/office/drawing/2014/main" id="{7482E551-C7F3-D0AC-628A-FFED466349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8880" y="3987984"/>
            <a:ext cx="7727601" cy="2948345"/>
          </a:xfrm>
          <a:prstGeom prst="rect">
            <a:avLst/>
          </a:prstGeom>
        </p:spPr>
      </p:pic>
    </p:spTree>
    <p:extLst>
      <p:ext uri="{BB962C8B-B14F-4D97-AF65-F5344CB8AC3E}">
        <p14:creationId xmlns:p14="http://schemas.microsoft.com/office/powerpoint/2010/main" val="268253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 y="1344042"/>
            <a:ext cx="8461421" cy="4857975"/>
          </a:xfrm>
        </p:spPr>
        <p:txBody>
          <a:bodyPr/>
          <a:lstStyle/>
          <a:p>
            <a:pPr algn="l"/>
            <a:r>
              <a:rPr lang="en-US" sz="1600" cap="small" dirty="0">
                <a:solidFill>
                  <a:schemeClr val="tx1"/>
                </a:solidFill>
                <a:latin typeface="Cambria" panose="02040503050406030204" pitchFamily="18" charset="0"/>
                <a:ea typeface="+mn-ea"/>
                <a:cs typeface="+mn-cs"/>
              </a:rPr>
              <a:t>Using SPLS data for review processes</a:t>
            </a:r>
            <a:endParaRPr lang="en-US" sz="1600" b="0" cap="small"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There is tremendous value in seeing feedback over time.  </a:t>
            </a: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p:txBody>
      </p:sp>
      <p:pic>
        <p:nvPicPr>
          <p:cNvPr id="4" name="Picture 3" descr="A screenshot of a graph for the Organization question with a mean score of 3.76 for Summer 1 - 2023 and a mean score of 4.42 for Summer 2 - 2023. ">
            <a:extLst>
              <a:ext uri="{FF2B5EF4-FFF2-40B4-BE49-F238E27FC236}">
                <a16:creationId xmlns:a16="http://schemas.microsoft.com/office/drawing/2014/main" id="{E6E3D7F1-956B-14FC-2C2D-5A6612200DA4}"/>
              </a:ext>
            </a:extLst>
          </p:cNvPr>
          <p:cNvPicPr>
            <a:picLocks noChangeAspect="1"/>
          </p:cNvPicPr>
          <p:nvPr/>
        </p:nvPicPr>
        <p:blipFill>
          <a:blip r:embed="rId2"/>
          <a:stretch>
            <a:fillRect/>
          </a:stretch>
        </p:blipFill>
        <p:spPr>
          <a:xfrm>
            <a:off x="2307492" y="2331768"/>
            <a:ext cx="4490378" cy="3622780"/>
          </a:xfrm>
          <a:prstGeom prst="rect">
            <a:avLst/>
          </a:prstGeom>
        </p:spPr>
      </p:pic>
    </p:spTree>
    <p:extLst>
      <p:ext uri="{BB962C8B-B14F-4D97-AF65-F5344CB8AC3E}">
        <p14:creationId xmlns:p14="http://schemas.microsoft.com/office/powerpoint/2010/main" val="51398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 y="1344042"/>
            <a:ext cx="8461421" cy="4857975"/>
          </a:xfrm>
        </p:spPr>
        <p:txBody>
          <a:bodyPr/>
          <a:lstStyle/>
          <a:p>
            <a:pPr algn="l"/>
            <a:r>
              <a:rPr lang="en-US" sz="1600" cap="small" dirty="0">
                <a:solidFill>
                  <a:schemeClr val="tx1"/>
                </a:solidFill>
                <a:latin typeface="Cambria" panose="02040503050406030204" pitchFamily="18" charset="0"/>
                <a:ea typeface="+mn-ea"/>
                <a:cs typeface="+mn-cs"/>
              </a:rPr>
              <a:t>Using SPLS data for review processes</a:t>
            </a:r>
            <a:endParaRPr lang="en-US" sz="1600" b="0" cap="small"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First, watch the </a:t>
            </a:r>
            <a:r>
              <a:rPr lang="en-US" sz="1600" b="0" i="1" dirty="0">
                <a:solidFill>
                  <a:schemeClr val="tx1"/>
                </a:solidFill>
                <a:latin typeface="Cambria" panose="02040503050406030204" pitchFamily="18" charset="0"/>
                <a:ea typeface="+mn-ea"/>
                <a:cs typeface="+mn-cs"/>
              </a:rPr>
              <a:t>Introduction to the SPLS Administrator Dashboard and Reports</a:t>
            </a:r>
            <a:r>
              <a:rPr lang="en-US" sz="1600" b="0" dirty="0">
                <a:solidFill>
                  <a:schemeClr val="tx1"/>
                </a:solidFill>
                <a:latin typeface="Cambria" panose="02040503050406030204" pitchFamily="18" charset="0"/>
                <a:ea typeface="+mn-ea"/>
                <a:cs typeface="+mn-cs"/>
              </a:rPr>
              <a:t> and review the </a:t>
            </a:r>
            <a:r>
              <a:rPr lang="en-US" sz="1600" b="0" i="1" dirty="0">
                <a:solidFill>
                  <a:schemeClr val="tx1"/>
                </a:solidFill>
                <a:latin typeface="Cambria" panose="02040503050406030204" pitchFamily="18" charset="0"/>
                <a:ea typeface="+mn-ea"/>
                <a:cs typeface="+mn-cs"/>
              </a:rPr>
              <a:t>SPLS Administrator Dashboard User Guide. </a:t>
            </a:r>
            <a:r>
              <a:rPr lang="en-US" sz="1600" b="0" dirty="0">
                <a:solidFill>
                  <a:schemeClr val="tx1"/>
                </a:solidFill>
                <a:latin typeface="Cambria" panose="02040503050406030204" pitchFamily="18" charset="0"/>
                <a:ea typeface="+mn-ea"/>
                <a:cs typeface="+mn-cs"/>
              </a:rPr>
              <a:t>Both are linked on the Administrators page of the SPLS website (</a:t>
            </a:r>
            <a:r>
              <a:rPr lang="en-US" sz="1600" b="0" dirty="0" err="1">
                <a:solidFill>
                  <a:schemeClr val="tx1"/>
                </a:solidFill>
                <a:latin typeface="Cambria" panose="02040503050406030204" pitchFamily="18" charset="0"/>
                <a:ea typeface="+mn-ea"/>
                <a:cs typeface="+mn-cs"/>
              </a:rPr>
              <a:t>spls.msu.edu</a:t>
            </a:r>
            <a:r>
              <a:rPr lang="en-US" sz="1600" b="0" dirty="0">
                <a:solidFill>
                  <a:schemeClr val="tx1"/>
                </a:solidFill>
                <a:latin typeface="Cambria" panose="02040503050406030204" pitchFamily="18" charset="0"/>
                <a:ea typeface="+mn-ea"/>
                <a:cs typeface="+mn-cs"/>
              </a:rPr>
              <a:t>). </a:t>
            </a:r>
          </a:p>
          <a:p>
            <a:pPr algn="l"/>
            <a:endParaRPr lang="en-US" sz="1600" b="0"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Useful Materials </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Instructor submitted narrative </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Instructor submitted reports</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Department or course-level mean score report </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SPLS Administrator Dashboard &gt; filtered by instructor </a:t>
            </a: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349752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B627-072C-693D-4388-28A133ADCCC2}"/>
              </a:ext>
            </a:extLst>
          </p:cNvPr>
          <p:cNvSpPr>
            <a:spLocks noGrp="1"/>
          </p:cNvSpPr>
          <p:nvPr>
            <p:ph type="title"/>
          </p:nvPr>
        </p:nvSpPr>
        <p:spPr/>
        <p:txBody>
          <a:bodyPr/>
          <a:lstStyle/>
          <a:p>
            <a:endParaRPr lang="en-US"/>
          </a:p>
        </p:txBody>
      </p:sp>
      <p:pic>
        <p:nvPicPr>
          <p:cNvPr id="5" name="Content Placeholder 4" descr="A screenshot of the SPLS Dashboard showing the opening summary screen">
            <a:extLst>
              <a:ext uri="{FF2B5EF4-FFF2-40B4-BE49-F238E27FC236}">
                <a16:creationId xmlns:a16="http://schemas.microsoft.com/office/drawing/2014/main" id="{5132114F-1774-1C19-D36C-779289BE39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370" y="104417"/>
            <a:ext cx="8583259" cy="6649165"/>
          </a:xfrm>
        </p:spPr>
      </p:pic>
    </p:spTree>
    <p:extLst>
      <p:ext uri="{BB962C8B-B14F-4D97-AF65-F5344CB8AC3E}">
        <p14:creationId xmlns:p14="http://schemas.microsoft.com/office/powerpoint/2010/main" val="277345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B417-9DEC-956E-D397-CA4755FE60A2}"/>
              </a:ext>
            </a:extLst>
          </p:cNvPr>
          <p:cNvSpPr>
            <a:spLocks noGrp="1"/>
          </p:cNvSpPr>
          <p:nvPr>
            <p:ph type="title"/>
          </p:nvPr>
        </p:nvSpPr>
        <p:spPr/>
        <p:txBody>
          <a:bodyPr/>
          <a:lstStyle/>
          <a:p>
            <a:endParaRPr lang="en-US"/>
          </a:p>
        </p:txBody>
      </p:sp>
      <p:pic>
        <p:nvPicPr>
          <p:cNvPr id="5" name="Content Placeholder 4" descr="A screenshot of the SPLS Dashboard showing the time period selection function ">
            <a:extLst>
              <a:ext uri="{FF2B5EF4-FFF2-40B4-BE49-F238E27FC236}">
                <a16:creationId xmlns:a16="http://schemas.microsoft.com/office/drawing/2014/main" id="{55CB9CAF-EAE9-4531-9207-3B5B67B45D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 y="105921"/>
            <a:ext cx="8503920" cy="6646158"/>
          </a:xfrm>
        </p:spPr>
      </p:pic>
    </p:spTree>
    <p:extLst>
      <p:ext uri="{BB962C8B-B14F-4D97-AF65-F5344CB8AC3E}">
        <p14:creationId xmlns:p14="http://schemas.microsoft.com/office/powerpoint/2010/main" val="164916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 y="1344042"/>
            <a:ext cx="8461421" cy="4116599"/>
          </a:xfrm>
        </p:spPr>
        <p:txBody>
          <a:bodyPr/>
          <a:lstStyle/>
          <a:p>
            <a:pPr algn="l"/>
            <a:r>
              <a:rPr lang="en-US" sz="1600" cap="small" dirty="0">
                <a:solidFill>
                  <a:schemeClr val="tx1"/>
                </a:solidFill>
                <a:latin typeface="Cambria" panose="02040503050406030204" pitchFamily="18" charset="0"/>
                <a:ea typeface="+mn-ea"/>
                <a:cs typeface="+mn-cs"/>
              </a:rPr>
              <a:t>Agenda  </a:t>
            </a:r>
            <a:endParaRPr lang="en-US" sz="1600"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Transition from SIRS to SPLS </a:t>
            </a:r>
          </a:p>
          <a:p>
            <a:pPr algn="l"/>
            <a:r>
              <a:rPr lang="en-US" sz="1600" b="0" dirty="0">
                <a:solidFill>
                  <a:schemeClr val="tx1"/>
                </a:solidFill>
                <a:latin typeface="Cambria" panose="02040503050406030204" pitchFamily="18" charset="0"/>
                <a:ea typeface="+mn-ea"/>
                <a:cs typeface="+mn-cs"/>
              </a:rPr>
              <a:t>A few SPLS basics </a:t>
            </a:r>
          </a:p>
          <a:p>
            <a:pPr algn="l"/>
            <a:r>
              <a:rPr lang="en-US" sz="1600" b="0" dirty="0">
                <a:solidFill>
                  <a:schemeClr val="tx1"/>
                </a:solidFill>
                <a:latin typeface="Cambria" panose="02040503050406030204" pitchFamily="18" charset="0"/>
                <a:ea typeface="+mn-ea"/>
                <a:cs typeface="+mn-cs"/>
              </a:rPr>
              <a:t>Direct Access to SPLS data </a:t>
            </a:r>
          </a:p>
          <a:p>
            <a:pPr algn="l"/>
            <a:r>
              <a:rPr lang="en-US" sz="1600" b="0" dirty="0">
                <a:solidFill>
                  <a:schemeClr val="tx1"/>
                </a:solidFill>
                <a:latin typeface="Cambria" panose="02040503050406030204" pitchFamily="18" charset="0"/>
                <a:ea typeface="+mn-ea"/>
                <a:cs typeface="+mn-cs"/>
              </a:rPr>
              <a:t>Using SPLS data for review processes </a:t>
            </a:r>
          </a:p>
          <a:p>
            <a:pPr algn="l"/>
            <a:r>
              <a:rPr lang="en-US" sz="1600" b="0" dirty="0">
                <a:solidFill>
                  <a:schemeClr val="tx1"/>
                </a:solidFill>
                <a:latin typeface="Cambria" panose="02040503050406030204" pitchFamily="18" charset="0"/>
                <a:ea typeface="+mn-ea"/>
                <a:cs typeface="+mn-cs"/>
              </a:rPr>
              <a:t>Questions and Discussion </a:t>
            </a:r>
          </a:p>
        </p:txBody>
      </p:sp>
    </p:spTree>
    <p:extLst>
      <p:ext uri="{BB962C8B-B14F-4D97-AF65-F5344CB8AC3E}">
        <p14:creationId xmlns:p14="http://schemas.microsoft.com/office/powerpoint/2010/main" val="17609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4F62-8CAA-572F-F0BD-80D82A05E9B1}"/>
              </a:ext>
            </a:extLst>
          </p:cNvPr>
          <p:cNvSpPr>
            <a:spLocks noGrp="1"/>
          </p:cNvSpPr>
          <p:nvPr>
            <p:ph type="title"/>
          </p:nvPr>
        </p:nvSpPr>
        <p:spPr/>
        <p:txBody>
          <a:bodyPr/>
          <a:lstStyle/>
          <a:p>
            <a:endParaRPr lang="en-US"/>
          </a:p>
        </p:txBody>
      </p:sp>
      <p:pic>
        <p:nvPicPr>
          <p:cNvPr id="5" name="Content Placeholder 4" descr="A screenshot of the SPLS Dashboard showing the Filter by Course functionality ">
            <a:extLst>
              <a:ext uri="{FF2B5EF4-FFF2-40B4-BE49-F238E27FC236}">
                <a16:creationId xmlns:a16="http://schemas.microsoft.com/office/drawing/2014/main" id="{616F8CC2-6BEF-DC3F-14D6-1671FE2D35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472" y="104918"/>
            <a:ext cx="8449056" cy="6648163"/>
          </a:xfrm>
        </p:spPr>
      </p:pic>
    </p:spTree>
    <p:extLst>
      <p:ext uri="{BB962C8B-B14F-4D97-AF65-F5344CB8AC3E}">
        <p14:creationId xmlns:p14="http://schemas.microsoft.com/office/powerpoint/2010/main" val="300993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7360-F7A3-3357-D031-026312C59E06}"/>
              </a:ext>
            </a:extLst>
          </p:cNvPr>
          <p:cNvSpPr>
            <a:spLocks noGrp="1"/>
          </p:cNvSpPr>
          <p:nvPr>
            <p:ph type="title"/>
          </p:nvPr>
        </p:nvSpPr>
        <p:spPr/>
        <p:txBody>
          <a:bodyPr/>
          <a:lstStyle/>
          <a:p>
            <a:endParaRPr lang="en-US"/>
          </a:p>
        </p:txBody>
      </p:sp>
      <p:pic>
        <p:nvPicPr>
          <p:cNvPr id="5" name="Content Placeholder 4" descr="A screenshot of the SPLS Dashboard showing the results of filtering by course across terms">
            <a:extLst>
              <a:ext uri="{FF2B5EF4-FFF2-40B4-BE49-F238E27FC236}">
                <a16:creationId xmlns:a16="http://schemas.microsoft.com/office/drawing/2014/main" id="{73604FF5-E33B-57B7-426A-4C6D9AF660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896" y="105678"/>
            <a:ext cx="8522208" cy="6646644"/>
          </a:xfrm>
        </p:spPr>
      </p:pic>
    </p:spTree>
    <p:extLst>
      <p:ext uri="{BB962C8B-B14F-4D97-AF65-F5344CB8AC3E}">
        <p14:creationId xmlns:p14="http://schemas.microsoft.com/office/powerpoint/2010/main" val="242766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6EB2-A02B-C456-9CD3-BC4F7FD421BA}"/>
              </a:ext>
            </a:extLst>
          </p:cNvPr>
          <p:cNvSpPr>
            <a:spLocks noGrp="1"/>
          </p:cNvSpPr>
          <p:nvPr>
            <p:ph type="title"/>
          </p:nvPr>
        </p:nvSpPr>
        <p:spPr/>
        <p:txBody>
          <a:bodyPr/>
          <a:lstStyle/>
          <a:p>
            <a:endParaRPr lang="en-US"/>
          </a:p>
        </p:txBody>
      </p:sp>
      <p:pic>
        <p:nvPicPr>
          <p:cNvPr id="5" name="Content Placeholder 4" descr="A screenshot of the SPLS Dashboard Print view function ">
            <a:extLst>
              <a:ext uri="{FF2B5EF4-FFF2-40B4-BE49-F238E27FC236}">
                <a16:creationId xmlns:a16="http://schemas.microsoft.com/office/drawing/2014/main" id="{240BE1D0-D76B-D575-8A98-2C0C822D74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883" y="100852"/>
            <a:ext cx="8462234" cy="9247760"/>
          </a:xfrm>
        </p:spPr>
      </p:pic>
    </p:spTree>
    <p:extLst>
      <p:ext uri="{BB962C8B-B14F-4D97-AF65-F5344CB8AC3E}">
        <p14:creationId xmlns:p14="http://schemas.microsoft.com/office/powerpoint/2010/main" val="145312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306B-514F-62A6-FF39-C59616D72C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5A96F0-A148-9AA0-2002-6956DB04D91A}"/>
              </a:ext>
            </a:extLst>
          </p:cNvPr>
          <p:cNvSpPr>
            <a:spLocks noGrp="1"/>
          </p:cNvSpPr>
          <p:nvPr>
            <p:ph idx="1"/>
          </p:nvPr>
        </p:nvSpPr>
        <p:spPr/>
        <p:txBody>
          <a:bodyPr/>
          <a:lstStyle/>
          <a:p>
            <a:r>
              <a:rPr lang="en-US" dirty="0"/>
              <a:t>Instructor submitted report </a:t>
            </a:r>
          </a:p>
          <a:p>
            <a:r>
              <a:rPr lang="en-US" dirty="0"/>
              <a:t>and </a:t>
            </a:r>
          </a:p>
          <a:p>
            <a:r>
              <a:rPr lang="en-US" dirty="0"/>
              <a:t>Instructor submitted narrative</a:t>
            </a:r>
          </a:p>
        </p:txBody>
      </p:sp>
    </p:spTree>
    <p:extLst>
      <p:ext uri="{BB962C8B-B14F-4D97-AF65-F5344CB8AC3E}">
        <p14:creationId xmlns:p14="http://schemas.microsoft.com/office/powerpoint/2010/main" val="1824536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EA9A-4AC6-0F37-8829-EF457CCDC2BB}"/>
              </a:ext>
            </a:extLst>
          </p:cNvPr>
          <p:cNvSpPr>
            <a:spLocks noGrp="1"/>
          </p:cNvSpPr>
          <p:nvPr>
            <p:ph type="title"/>
          </p:nvPr>
        </p:nvSpPr>
        <p:spPr/>
        <p:txBody>
          <a:bodyPr/>
          <a:lstStyle/>
          <a:p>
            <a:endParaRPr lang="en-US"/>
          </a:p>
        </p:txBody>
      </p:sp>
      <p:pic>
        <p:nvPicPr>
          <p:cNvPr id="5" name="Content Placeholder 4" descr="A screenshot of the SPLS Dashboard showing the summary screen by term">
            <a:extLst>
              <a:ext uri="{FF2B5EF4-FFF2-40B4-BE49-F238E27FC236}">
                <a16:creationId xmlns:a16="http://schemas.microsoft.com/office/drawing/2014/main" id="{E122FAA9-FF30-4F0F-F5B8-8D0C965C5D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765" y="105156"/>
            <a:ext cx="8528469" cy="6647688"/>
          </a:xfrm>
        </p:spPr>
      </p:pic>
    </p:spTree>
    <p:extLst>
      <p:ext uri="{BB962C8B-B14F-4D97-AF65-F5344CB8AC3E}">
        <p14:creationId xmlns:p14="http://schemas.microsoft.com/office/powerpoint/2010/main" val="331177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FCBF-36C5-6D30-9A8C-600B79CB5051}"/>
              </a:ext>
            </a:extLst>
          </p:cNvPr>
          <p:cNvSpPr>
            <a:spLocks noGrp="1"/>
          </p:cNvSpPr>
          <p:nvPr>
            <p:ph type="title"/>
          </p:nvPr>
        </p:nvSpPr>
        <p:spPr/>
        <p:txBody>
          <a:bodyPr/>
          <a:lstStyle/>
          <a:p>
            <a:endParaRPr lang="en-US"/>
          </a:p>
        </p:txBody>
      </p:sp>
      <p:pic>
        <p:nvPicPr>
          <p:cNvPr id="5" name="Content Placeholder 4" descr="A screenshot of the SPLS Dashboard showing the summary screen after filtering by Instructor ">
            <a:extLst>
              <a:ext uri="{FF2B5EF4-FFF2-40B4-BE49-F238E27FC236}">
                <a16:creationId xmlns:a16="http://schemas.microsoft.com/office/drawing/2014/main" id="{5EF44B20-CE8D-9CB1-A908-9BA2F57143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 y="103787"/>
            <a:ext cx="8595360" cy="6650426"/>
          </a:xfrm>
        </p:spPr>
      </p:pic>
    </p:spTree>
    <p:extLst>
      <p:ext uri="{BB962C8B-B14F-4D97-AF65-F5344CB8AC3E}">
        <p14:creationId xmlns:p14="http://schemas.microsoft.com/office/powerpoint/2010/main" val="124218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9CC4-43DD-418A-01AC-755A56BF509F}"/>
              </a:ext>
            </a:extLst>
          </p:cNvPr>
          <p:cNvSpPr>
            <a:spLocks noGrp="1"/>
          </p:cNvSpPr>
          <p:nvPr>
            <p:ph type="title"/>
          </p:nvPr>
        </p:nvSpPr>
        <p:spPr/>
        <p:txBody>
          <a:bodyPr/>
          <a:lstStyle/>
          <a:p>
            <a:endParaRPr lang="en-US"/>
          </a:p>
        </p:txBody>
      </p:sp>
      <p:pic>
        <p:nvPicPr>
          <p:cNvPr id="5" name="Content Placeholder 4" descr="A screenshot of the SPLS Dashboard showing the Response rate function ">
            <a:extLst>
              <a:ext uri="{FF2B5EF4-FFF2-40B4-BE49-F238E27FC236}">
                <a16:creationId xmlns:a16="http://schemas.microsoft.com/office/drawing/2014/main" id="{902B2928-DEDE-E3DC-3154-085E09EE1D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 y="105424"/>
            <a:ext cx="8823960" cy="6647152"/>
          </a:xfrm>
        </p:spPr>
      </p:pic>
    </p:spTree>
    <p:extLst>
      <p:ext uri="{BB962C8B-B14F-4D97-AF65-F5344CB8AC3E}">
        <p14:creationId xmlns:p14="http://schemas.microsoft.com/office/powerpoint/2010/main" val="315886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00A7-3E2C-0B8C-F44F-53809C34BBFF}"/>
              </a:ext>
            </a:extLst>
          </p:cNvPr>
          <p:cNvSpPr>
            <a:spLocks noGrp="1"/>
          </p:cNvSpPr>
          <p:nvPr>
            <p:ph type="title"/>
          </p:nvPr>
        </p:nvSpPr>
        <p:spPr/>
        <p:txBody>
          <a:bodyPr/>
          <a:lstStyle/>
          <a:p>
            <a:endParaRPr lang="en-US"/>
          </a:p>
        </p:txBody>
      </p:sp>
      <p:pic>
        <p:nvPicPr>
          <p:cNvPr id="5" name="Content Placeholder 4" descr="A screenshot of the SPLS Dashboard showing the Response rate function combined with Filter by Course Number function ">
            <a:extLst>
              <a:ext uri="{FF2B5EF4-FFF2-40B4-BE49-F238E27FC236}">
                <a16:creationId xmlns:a16="http://schemas.microsoft.com/office/drawing/2014/main" id="{796E241A-F117-A44C-AF62-74C614BB2B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093" y="49393"/>
            <a:ext cx="8465814" cy="6808607"/>
          </a:xfrm>
        </p:spPr>
      </p:pic>
    </p:spTree>
    <p:extLst>
      <p:ext uri="{BB962C8B-B14F-4D97-AF65-F5344CB8AC3E}">
        <p14:creationId xmlns:p14="http://schemas.microsoft.com/office/powerpoint/2010/main" val="1396665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 y="1344042"/>
            <a:ext cx="8461421" cy="4857975"/>
          </a:xfrm>
        </p:spPr>
        <p:txBody>
          <a:bodyPr/>
          <a:lstStyle/>
          <a:p>
            <a:endParaRPr lang="en-US" sz="1600" cap="small" dirty="0">
              <a:solidFill>
                <a:schemeClr val="tx1"/>
              </a:solidFill>
              <a:latin typeface="Cambria" panose="02040503050406030204" pitchFamily="18" charset="0"/>
              <a:ea typeface="+mn-ea"/>
              <a:cs typeface="+mn-cs"/>
            </a:endParaRPr>
          </a:p>
          <a:p>
            <a:r>
              <a:rPr lang="en-US" sz="1600" cap="small" dirty="0">
                <a:solidFill>
                  <a:schemeClr val="tx1"/>
                </a:solidFill>
                <a:latin typeface="Cambria" panose="02040503050406030204" pitchFamily="18" charset="0"/>
                <a:ea typeface="+mn-ea"/>
                <a:cs typeface="+mn-cs"/>
              </a:rPr>
              <a:t>Questions and Conversation </a:t>
            </a:r>
            <a:endParaRPr lang="en-US" sz="1600" b="0" cap="small"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r>
              <a:rPr lang="en-US" sz="1600" cap="small" dirty="0">
                <a:solidFill>
                  <a:schemeClr val="tx1"/>
                </a:solidFill>
                <a:latin typeface="Cambria" panose="02040503050406030204" pitchFamily="18" charset="0"/>
                <a:ea typeface="+mn-ea"/>
                <a:cs typeface="+mn-cs"/>
              </a:rPr>
              <a:t>Website</a:t>
            </a:r>
            <a:endParaRPr lang="en-US" sz="1600" b="0"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The website (</a:t>
            </a:r>
            <a:r>
              <a:rPr lang="en-US" sz="1600" b="0" dirty="0" err="1">
                <a:solidFill>
                  <a:schemeClr val="tx1"/>
                </a:solidFill>
                <a:latin typeface="Cambria" panose="02040503050406030204" pitchFamily="18" charset="0"/>
                <a:ea typeface="+mn-ea"/>
                <a:cs typeface="+mn-cs"/>
              </a:rPr>
              <a:t>spls.msu.edu</a:t>
            </a:r>
            <a:r>
              <a:rPr lang="en-US" sz="1600" b="0" dirty="0">
                <a:solidFill>
                  <a:schemeClr val="tx1"/>
                </a:solidFill>
                <a:latin typeface="Cambria" panose="02040503050406030204" pitchFamily="18" charset="0"/>
                <a:ea typeface="+mn-ea"/>
                <a:cs typeface="+mn-cs"/>
              </a:rPr>
              <a:t>) is continuing to expand, especially FAQ sections </a:t>
            </a:r>
          </a:p>
          <a:p>
            <a:pPr algn="l"/>
            <a:endParaRPr lang="en-US" sz="1600" b="0" dirty="0">
              <a:solidFill>
                <a:schemeClr val="tx1"/>
              </a:solidFill>
              <a:latin typeface="Cambria" panose="02040503050406030204" pitchFamily="18" charset="0"/>
              <a:ea typeface="+mn-ea"/>
              <a:cs typeface="+mn-cs"/>
            </a:endParaRPr>
          </a:p>
          <a:p>
            <a:pPr algn="l"/>
            <a:r>
              <a:rPr lang="en-US" sz="1600" cap="small" dirty="0">
                <a:solidFill>
                  <a:schemeClr val="tx1"/>
                </a:solidFill>
                <a:latin typeface="Cambria" panose="02040503050406030204" pitchFamily="18" charset="0"/>
                <a:ea typeface="+mn-ea"/>
                <a:cs typeface="+mn-cs"/>
              </a:rPr>
              <a:t>Contact </a:t>
            </a:r>
          </a:p>
          <a:p>
            <a:pPr algn="l"/>
            <a:r>
              <a:rPr lang="en-US" sz="1600" b="0" dirty="0">
                <a:solidFill>
                  <a:schemeClr val="tx1"/>
                </a:solidFill>
                <a:latin typeface="Cambria" panose="02040503050406030204" pitchFamily="18" charset="0"/>
                <a:ea typeface="+mn-ea"/>
                <a:cs typeface="+mn-cs"/>
              </a:rPr>
              <a:t>Your first point of contact is your office of the dean or the SPLS Liaison for your college  </a:t>
            </a:r>
          </a:p>
          <a:p>
            <a:pPr algn="l"/>
            <a:endParaRPr lang="en-US" sz="1600" b="0" dirty="0">
              <a:solidFill>
                <a:schemeClr val="tx1"/>
              </a:solidFill>
              <a:latin typeface="Cambria" panose="02040503050406030204" pitchFamily="18" charset="0"/>
              <a:ea typeface="+mn-ea"/>
              <a:cs typeface="+mn-cs"/>
            </a:endParaRPr>
          </a:p>
          <a:p>
            <a:pPr algn="l"/>
            <a:r>
              <a:rPr lang="en-US" sz="1600" cap="small" dirty="0">
                <a:solidFill>
                  <a:schemeClr val="tx1"/>
                </a:solidFill>
                <a:latin typeface="Cambria" panose="02040503050406030204" pitchFamily="18" charset="0"/>
                <a:ea typeface="+mn-ea"/>
                <a:cs typeface="+mn-cs"/>
              </a:rPr>
              <a:t>Office Hours </a:t>
            </a:r>
          </a:p>
          <a:p>
            <a:pPr algn="l"/>
            <a:r>
              <a:rPr lang="en-US" sz="1600" b="0" dirty="0">
                <a:solidFill>
                  <a:schemeClr val="tx1"/>
                </a:solidFill>
                <a:latin typeface="Cambria" panose="02040503050406030204" pitchFamily="18" charset="0"/>
                <a:ea typeface="+mn-ea"/>
                <a:cs typeface="+mn-cs"/>
              </a:rPr>
              <a:t>SPLS Office Hours by Zoom are open to everyone </a:t>
            </a:r>
          </a:p>
          <a:p>
            <a:pPr algn="l"/>
            <a:r>
              <a:rPr lang="en-US" sz="1600" b="0" dirty="0">
                <a:solidFill>
                  <a:schemeClr val="tx1"/>
                </a:solidFill>
                <a:latin typeface="Cambria" panose="02040503050406030204" pitchFamily="18" charset="0"/>
                <a:ea typeface="+mn-ea"/>
                <a:cs typeface="+mn-cs"/>
              </a:rPr>
              <a:t>Access the link on the SPLS website homepage </a:t>
            </a:r>
          </a:p>
          <a:p>
            <a:pPr algn="l"/>
            <a:r>
              <a:rPr lang="en-US" sz="1600" b="0" dirty="0">
                <a:solidFill>
                  <a:schemeClr val="tx1"/>
                </a:solidFill>
                <a:latin typeface="Cambria" panose="02040503050406030204" pitchFamily="18" charset="0"/>
                <a:ea typeface="+mn-ea"/>
                <a:cs typeface="+mn-cs"/>
              </a:rPr>
              <a:t>Tuesdays at 10:00am </a:t>
            </a:r>
          </a:p>
          <a:p>
            <a:pPr algn="l"/>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109720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r>
              <a:rPr lang="en-US" sz="1600" cap="small" dirty="0">
                <a:solidFill>
                  <a:schemeClr val="tx1"/>
                </a:solidFill>
                <a:latin typeface="Cambria" panose="02040503050406030204" pitchFamily="18" charset="0"/>
                <a:ea typeface="+mn-ea"/>
                <a:cs typeface="+mn-cs"/>
              </a:rPr>
              <a:t>Transition from SIRS to SPLS  </a:t>
            </a:r>
            <a:endParaRPr lang="en-US" sz="160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 transition from SIRS to the SPLS was initiated because of an aging IT system </a:t>
            </a:r>
            <a:r>
              <a:rPr lang="en-US" sz="1600" i="1" dirty="0">
                <a:solidFill>
                  <a:schemeClr val="tx1"/>
                </a:solidFill>
                <a:latin typeface="Cambria" panose="02040503050406030204" pitchFamily="18" charset="0"/>
                <a:ea typeface="+mn-ea"/>
                <a:cs typeface="+mn-cs"/>
              </a:rPr>
              <a:t>and</a:t>
            </a:r>
            <a:r>
              <a:rPr lang="en-US" sz="1600" b="0" dirty="0">
                <a:solidFill>
                  <a:schemeClr val="tx1"/>
                </a:solidFill>
                <a:latin typeface="Cambria" panose="02040503050406030204" pitchFamily="18" charset="0"/>
                <a:ea typeface="+mn-ea"/>
                <a:cs typeface="+mn-cs"/>
              </a:rPr>
              <a:t> because of longstanding reports to the Provost’s office about biases and subjective use of SIRS results for evaluative purposes.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If this was simply a switch to a new IT system, it would be much easier.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This transition at MSU is largely about culture change, which is within the broader context of a national effort to transform the way that teaching is evaluated.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56849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br>
              <a:rPr lang="en-US" sz="1600" cap="small" dirty="0">
                <a:solidFill>
                  <a:schemeClr val="tx1"/>
                </a:solidFill>
                <a:latin typeface="Cambria" panose="02040503050406030204" pitchFamily="18" charset="0"/>
                <a:ea typeface="+mn-ea"/>
                <a:cs typeface="+mn-cs"/>
              </a:rPr>
            </a:br>
            <a:endParaRPr lang="en-US" sz="160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r>
              <a:rPr lang="en-US" sz="1400" b="0" dirty="0">
                <a:solidFill>
                  <a:schemeClr val="tx1"/>
                </a:solidFill>
                <a:latin typeface="Cambria" panose="02040503050406030204" pitchFamily="18" charset="0"/>
                <a:ea typeface="+mn-ea"/>
                <a:cs typeface="+mn-cs"/>
              </a:rPr>
              <a:t>    Beth McMurtrie | February 6, 2024 </a:t>
            </a:r>
            <a:br>
              <a:rPr lang="en-US" sz="1400" b="0" dirty="0">
                <a:solidFill>
                  <a:schemeClr val="tx1"/>
                </a:solidFill>
                <a:latin typeface="Cambria" panose="02040503050406030204" pitchFamily="18" charset="0"/>
                <a:ea typeface="+mn-ea"/>
                <a:cs typeface="+mn-cs"/>
              </a:rPr>
            </a:br>
            <a:r>
              <a:rPr lang="en-US" sz="1400" b="0" dirty="0">
                <a:solidFill>
                  <a:schemeClr val="tx1"/>
                </a:solidFill>
                <a:latin typeface="Cambria" panose="02040503050406030204" pitchFamily="18" charset="0"/>
                <a:ea typeface="+mn-ea"/>
                <a:cs typeface="+mn-cs"/>
              </a:rPr>
              <a:t>    The Chronicle of Higher Education </a:t>
            </a:r>
          </a:p>
        </p:txBody>
      </p:sp>
      <p:pic>
        <p:nvPicPr>
          <p:cNvPr id="4" name="Picture 3" descr="The Chronicle of Higher Education&#10;Teaching Evaluations Are Broken. Can They Be Fixed? Superficial assessments hurt professors and students, but reform is hard. ">
            <a:extLst>
              <a:ext uri="{FF2B5EF4-FFF2-40B4-BE49-F238E27FC236}">
                <a16:creationId xmlns:a16="http://schemas.microsoft.com/office/drawing/2014/main" id="{D888710F-D0F4-FE23-5C38-6538E2EBC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39" y="1248346"/>
            <a:ext cx="8399721" cy="4438308"/>
          </a:xfrm>
          <a:prstGeom prst="rect">
            <a:avLst/>
          </a:prstGeom>
        </p:spPr>
      </p:pic>
    </p:spTree>
    <p:extLst>
      <p:ext uri="{BB962C8B-B14F-4D97-AF65-F5344CB8AC3E}">
        <p14:creationId xmlns:p14="http://schemas.microsoft.com/office/powerpoint/2010/main" val="158217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r>
              <a:rPr lang="en-US" sz="1600" cap="small" dirty="0">
                <a:solidFill>
                  <a:schemeClr val="tx1"/>
                </a:solidFill>
                <a:latin typeface="Cambria" panose="02040503050406030204" pitchFamily="18" charset="0"/>
                <a:ea typeface="+mn-ea"/>
                <a:cs typeface="+mn-cs"/>
              </a:rPr>
              <a:t>Transition from SIRS to SPLS  </a:t>
            </a: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 aim is to implement a research informed approach to gathering and using student feedback     –in conjunction with other indicators– to enhance the quality of teaching at MSU.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The purpose of the SPLS is to collect feedback from students in all courses to </a:t>
            </a:r>
          </a:p>
          <a:p>
            <a:pPr marL="342900" indent="-342900" algn="l">
              <a:buFont typeface="+mj-lt"/>
              <a:buAutoNum type="arabicParenR"/>
            </a:pPr>
            <a:r>
              <a:rPr lang="en-US" sz="1600" b="0" dirty="0">
                <a:solidFill>
                  <a:schemeClr val="tx1"/>
                </a:solidFill>
                <a:latin typeface="Cambria" panose="02040503050406030204" pitchFamily="18" charset="0"/>
                <a:ea typeface="+mn-ea"/>
                <a:cs typeface="+mn-cs"/>
              </a:rPr>
              <a:t>provide instructors, graduate teaching assistants, and teaching units with feedback on their instructional practices; </a:t>
            </a:r>
          </a:p>
          <a:p>
            <a:pPr marL="342900" indent="-342900" algn="l">
              <a:buFont typeface="+mj-lt"/>
              <a:buAutoNum type="arabicParenR"/>
            </a:pPr>
            <a:r>
              <a:rPr lang="en-US" sz="1600" b="0" dirty="0">
                <a:solidFill>
                  <a:schemeClr val="tx1"/>
                </a:solidFill>
                <a:latin typeface="Cambria" panose="02040503050406030204" pitchFamily="18" charset="0"/>
                <a:ea typeface="+mn-ea"/>
                <a:cs typeface="+mn-cs"/>
              </a:rPr>
              <a:t>contribute to instructor retention, promotion, tenure, and salary decisions; and </a:t>
            </a:r>
          </a:p>
          <a:p>
            <a:pPr marL="342900" indent="-342900" algn="l">
              <a:buFont typeface="+mj-lt"/>
              <a:buAutoNum type="arabicParenR"/>
            </a:pPr>
            <a:r>
              <a:rPr lang="en-US" sz="1600" b="0" dirty="0">
                <a:solidFill>
                  <a:schemeClr val="tx1"/>
                </a:solidFill>
                <a:latin typeface="Cambria" panose="02040503050406030204" pitchFamily="18" charset="0"/>
                <a:ea typeface="+mn-ea"/>
                <a:cs typeface="+mn-cs"/>
              </a:rPr>
              <a:t>provide students with information to guide decision-making related to course selection </a:t>
            </a:r>
            <a:br>
              <a:rPr lang="en-US" sz="1600" b="0" dirty="0">
                <a:solidFill>
                  <a:schemeClr val="tx1"/>
                </a:solidFill>
                <a:latin typeface="Cambria" panose="02040503050406030204" pitchFamily="18" charset="0"/>
                <a:ea typeface="+mn-ea"/>
                <a:cs typeface="+mn-cs"/>
              </a:rPr>
            </a:br>
            <a:r>
              <a:rPr lang="en-US" sz="1600" b="0" dirty="0">
                <a:solidFill>
                  <a:schemeClr val="tx1"/>
                </a:solidFill>
                <a:latin typeface="Cambria" panose="02040503050406030204" pitchFamily="18" charset="0"/>
                <a:ea typeface="+mn-ea"/>
                <a:cs typeface="+mn-cs"/>
              </a:rPr>
              <a:t>(</a:t>
            </a:r>
            <a:r>
              <a:rPr lang="en-US" sz="1600" b="0" i="1" dirty="0">
                <a:solidFill>
                  <a:schemeClr val="tx1"/>
                </a:solidFill>
                <a:latin typeface="Cambria" panose="02040503050406030204" pitchFamily="18" charset="0"/>
                <a:ea typeface="+mn-ea"/>
                <a:cs typeface="+mn-cs"/>
              </a:rPr>
              <a:t>only available to students after two years of data have been collected</a:t>
            </a:r>
            <a:r>
              <a:rPr lang="en-US" sz="1600" b="0" dirty="0">
                <a:solidFill>
                  <a:schemeClr val="tx1"/>
                </a:solidFill>
                <a:latin typeface="Cambria" panose="02040503050406030204" pitchFamily="18" charset="0"/>
                <a:ea typeface="+mn-ea"/>
                <a:cs typeface="+mn-cs"/>
              </a:rPr>
              <a:t>).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70565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r>
              <a:rPr lang="en-US" sz="1600" cap="small" dirty="0">
                <a:solidFill>
                  <a:schemeClr val="tx1"/>
                </a:solidFill>
                <a:latin typeface="Cambria" panose="02040503050406030204" pitchFamily="18" charset="0"/>
                <a:ea typeface="+mn-ea"/>
                <a:cs typeface="+mn-cs"/>
              </a:rPr>
              <a:t>SPLS basics: the shift from SIRS to SPLS   </a:t>
            </a:r>
          </a:p>
          <a:p>
            <a:pPr algn="l"/>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SIRS was administered in courses with end dates of June 15, 2023 and earlier.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 SPLS started with courses ending June 16, 2023 and later.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 SPLS system does not retain historical SIRS data.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SIRS data will remain available until the IT system permanently fails. Any SIRS data that has not already been downloaded and saved should be downloaded right away. </a:t>
            </a:r>
          </a:p>
          <a:p>
            <a:pPr marL="285750" indent="-285750" algn="l">
              <a:buFont typeface="Arial" panose="020B0604020202020204" pitchFamily="34" charset="0"/>
              <a:buChar char="•"/>
            </a:pPr>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SPLS data is stored in the MSU data warehouse so that it can be retained if/when the university shifts to a different IT system or vendor. </a:t>
            </a:r>
          </a:p>
          <a:p>
            <a:pPr algn="l"/>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58663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r>
              <a:rPr lang="en-US" sz="1600" cap="small" dirty="0">
                <a:solidFill>
                  <a:schemeClr val="tx1"/>
                </a:solidFill>
                <a:latin typeface="Cambria" panose="02040503050406030204" pitchFamily="18" charset="0"/>
                <a:ea typeface="+mn-ea"/>
                <a:cs typeface="+mn-cs"/>
              </a:rPr>
              <a:t>SPLS basics: University-level questions  </a:t>
            </a:r>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a:p>
            <a:pPr algn="l"/>
            <a:r>
              <a:rPr lang="en-US" sz="1600" i="1" dirty="0">
                <a:solidFill>
                  <a:schemeClr val="tx1"/>
                </a:solidFill>
                <a:latin typeface="Cambria" panose="02040503050406030204" pitchFamily="18" charset="0"/>
                <a:ea typeface="+mn-ea"/>
                <a:cs typeface="+mn-cs"/>
              </a:rPr>
              <a:t>Level of Interest</a:t>
            </a:r>
            <a:r>
              <a:rPr lang="en-US" sz="1600" b="0" dirty="0">
                <a:solidFill>
                  <a:schemeClr val="tx1"/>
                </a:solidFill>
                <a:latin typeface="Cambria" panose="02040503050406030204" pitchFamily="18" charset="0"/>
                <a:ea typeface="+mn-ea"/>
                <a:cs typeface="+mn-cs"/>
              </a:rPr>
              <a:t>. At the time of enrollment, my level of interest in this course was:</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Responses are used for statistical analysis (discriminant validity)</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Responses are not reported to instructors, department chairs, or deans </a:t>
            </a:r>
          </a:p>
          <a:p>
            <a:pPr algn="l"/>
            <a:endParaRPr lang="en-US" sz="1600" b="0" dirty="0">
              <a:solidFill>
                <a:schemeClr val="tx1"/>
              </a:solidFill>
              <a:latin typeface="Cambria" panose="02040503050406030204" pitchFamily="18" charset="0"/>
              <a:ea typeface="+mn-ea"/>
              <a:cs typeface="+mn-cs"/>
            </a:endParaRPr>
          </a:p>
          <a:p>
            <a:pPr algn="l"/>
            <a:br>
              <a:rPr lang="en-US" sz="1600" dirty="0">
                <a:solidFill>
                  <a:schemeClr val="tx1"/>
                </a:solidFill>
                <a:latin typeface="Cambria" panose="02040503050406030204" pitchFamily="18" charset="0"/>
                <a:ea typeface="+mn-ea"/>
                <a:cs typeface="+mn-cs"/>
              </a:rPr>
            </a:br>
            <a:r>
              <a:rPr lang="en-US" sz="1600" i="1" dirty="0">
                <a:solidFill>
                  <a:schemeClr val="tx1"/>
                </a:solidFill>
                <a:latin typeface="Cambria" panose="02040503050406030204" pitchFamily="18" charset="0"/>
                <a:ea typeface="+mn-ea"/>
                <a:cs typeface="+mn-cs"/>
              </a:rPr>
              <a:t>Workload</a:t>
            </a:r>
            <a:r>
              <a:rPr lang="en-US" sz="1600" b="0" dirty="0">
                <a:solidFill>
                  <a:schemeClr val="tx1"/>
                </a:solidFill>
                <a:latin typeface="Cambria" panose="02040503050406030204" pitchFamily="18" charset="0"/>
                <a:ea typeface="+mn-ea"/>
                <a:cs typeface="+mn-cs"/>
              </a:rPr>
              <a:t>. Compared to other courses of equal credit, the workload for this course was:</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 purpose of this question is to provide students with information to guide decision-making related to course selection</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Responses are reported to instructors and will be reported to students in the future</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Responses are not reported to department chairs or deans and are not intended for evaluative purposes </a:t>
            </a:r>
          </a:p>
          <a:p>
            <a:pPr algn="l"/>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32224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r>
              <a:rPr lang="en-US" sz="1600" cap="small" dirty="0">
                <a:solidFill>
                  <a:schemeClr val="tx1"/>
                </a:solidFill>
                <a:latin typeface="Cambria" panose="02040503050406030204" pitchFamily="18" charset="0"/>
                <a:ea typeface="+mn-ea"/>
                <a:cs typeface="+mn-cs"/>
              </a:rPr>
              <a:t>SPLS basics: University-level questions  </a:t>
            </a:r>
          </a:p>
          <a:p>
            <a:pPr algn="l"/>
            <a:endParaRPr lang="en-US" sz="1600" b="0" dirty="0">
              <a:solidFill>
                <a:schemeClr val="tx1"/>
              </a:solidFill>
              <a:latin typeface="Cambria" panose="02040503050406030204" pitchFamily="18" charset="0"/>
              <a:ea typeface="+mn-ea"/>
              <a:cs typeface="+mn-cs"/>
            </a:endParaRPr>
          </a:p>
          <a:p>
            <a:pPr algn="l"/>
            <a:r>
              <a:rPr lang="en-US" sz="1600" i="1" dirty="0">
                <a:solidFill>
                  <a:schemeClr val="tx1"/>
                </a:solidFill>
                <a:latin typeface="Cambria" panose="02040503050406030204" pitchFamily="18" charset="0"/>
                <a:ea typeface="+mn-ea"/>
                <a:cs typeface="+mn-cs"/>
              </a:rPr>
              <a:t>Expectations</a:t>
            </a:r>
            <a:r>
              <a:rPr lang="en-US" sz="1600" b="0" dirty="0">
                <a:solidFill>
                  <a:schemeClr val="tx1"/>
                </a:solidFill>
                <a:latin typeface="Cambria" panose="02040503050406030204" pitchFamily="18" charset="0"/>
                <a:ea typeface="+mn-ea"/>
                <a:cs typeface="+mn-cs"/>
              </a:rPr>
              <a:t>. I understood what was expected of me in this course:</a:t>
            </a:r>
          </a:p>
          <a:p>
            <a:pPr algn="l"/>
            <a:br>
              <a:rPr lang="en-US" sz="1600" dirty="0">
                <a:solidFill>
                  <a:schemeClr val="tx1"/>
                </a:solidFill>
                <a:latin typeface="Cambria" panose="02040503050406030204" pitchFamily="18" charset="0"/>
                <a:ea typeface="+mn-ea"/>
                <a:cs typeface="+mn-cs"/>
              </a:rPr>
            </a:br>
            <a:r>
              <a:rPr lang="en-US" sz="1600" i="1" dirty="0">
                <a:solidFill>
                  <a:schemeClr val="tx1"/>
                </a:solidFill>
                <a:latin typeface="Cambria" panose="02040503050406030204" pitchFamily="18" charset="0"/>
                <a:ea typeface="+mn-ea"/>
                <a:cs typeface="+mn-cs"/>
              </a:rPr>
              <a:t>Organization</a:t>
            </a:r>
            <a:r>
              <a:rPr lang="en-US" sz="1600" b="0" dirty="0">
                <a:solidFill>
                  <a:schemeClr val="tx1"/>
                </a:solidFill>
                <a:latin typeface="Cambria" panose="02040503050406030204" pitchFamily="18" charset="0"/>
                <a:ea typeface="+mn-ea"/>
                <a:cs typeface="+mn-cs"/>
              </a:rPr>
              <a:t>. Overall, the course was well organized:</a:t>
            </a:r>
          </a:p>
          <a:p>
            <a:pPr algn="l"/>
            <a:br>
              <a:rPr lang="en-US" sz="1600" dirty="0">
                <a:solidFill>
                  <a:schemeClr val="tx1"/>
                </a:solidFill>
                <a:latin typeface="Cambria" panose="02040503050406030204" pitchFamily="18" charset="0"/>
                <a:ea typeface="+mn-ea"/>
                <a:cs typeface="+mn-cs"/>
              </a:rPr>
            </a:br>
            <a:r>
              <a:rPr lang="en-US" sz="1600" i="1" dirty="0">
                <a:solidFill>
                  <a:schemeClr val="tx1"/>
                </a:solidFill>
                <a:latin typeface="Cambria" panose="02040503050406030204" pitchFamily="18" charset="0"/>
                <a:ea typeface="+mn-ea"/>
                <a:cs typeface="+mn-cs"/>
              </a:rPr>
              <a:t>Atmosphere</a:t>
            </a:r>
            <a:r>
              <a:rPr lang="en-US" sz="1600" b="0" dirty="0">
                <a:solidFill>
                  <a:schemeClr val="tx1"/>
                </a:solidFill>
                <a:latin typeface="Cambria" panose="02040503050406030204" pitchFamily="18" charset="0"/>
                <a:ea typeface="+mn-ea"/>
                <a:cs typeface="+mn-cs"/>
              </a:rPr>
              <a:t>. The instructor created an atmosphere that supported my learning:</a:t>
            </a:r>
          </a:p>
          <a:p>
            <a:pPr algn="l"/>
            <a:r>
              <a:rPr lang="en-US" sz="1600" b="0" i="1" dirty="0">
                <a:solidFill>
                  <a:schemeClr val="tx1"/>
                </a:solidFill>
                <a:latin typeface="Cambria" panose="02040503050406030204" pitchFamily="18" charset="0"/>
                <a:ea typeface="+mn-ea"/>
                <a:cs typeface="+mn-cs"/>
              </a:rPr>
              <a:t>“Instructor” questions name the Faculty Member and/or Graduate Assistants in Campus Solutions</a:t>
            </a:r>
          </a:p>
          <a:p>
            <a:pPr algn="l"/>
            <a:br>
              <a:rPr lang="en-US" sz="1600" dirty="0">
                <a:solidFill>
                  <a:schemeClr val="tx1"/>
                </a:solidFill>
                <a:latin typeface="Cambria" panose="02040503050406030204" pitchFamily="18" charset="0"/>
                <a:ea typeface="+mn-ea"/>
                <a:cs typeface="+mn-cs"/>
              </a:rPr>
            </a:br>
            <a:r>
              <a:rPr lang="en-US" sz="1600" i="1" dirty="0">
                <a:solidFill>
                  <a:schemeClr val="tx1"/>
                </a:solidFill>
                <a:latin typeface="Cambria" panose="02040503050406030204" pitchFamily="18" charset="0"/>
                <a:ea typeface="+mn-ea"/>
                <a:cs typeface="+mn-cs"/>
              </a:rPr>
              <a:t>Expanded understanding</a:t>
            </a:r>
            <a:r>
              <a:rPr lang="en-US" sz="1600" b="0" dirty="0">
                <a:solidFill>
                  <a:schemeClr val="tx1"/>
                </a:solidFill>
                <a:latin typeface="Cambria" panose="02040503050406030204" pitchFamily="18" charset="0"/>
                <a:ea typeface="+mn-ea"/>
                <a:cs typeface="+mn-cs"/>
              </a:rPr>
              <a:t>. The course expanded my understanding of the subject matter:</a:t>
            </a:r>
          </a:p>
          <a:p>
            <a:pPr algn="l"/>
            <a:br>
              <a:rPr lang="en-US" sz="1600" dirty="0">
                <a:solidFill>
                  <a:schemeClr val="tx1"/>
                </a:solidFill>
                <a:latin typeface="Cambria" panose="02040503050406030204" pitchFamily="18" charset="0"/>
                <a:ea typeface="+mn-ea"/>
                <a:cs typeface="+mn-cs"/>
              </a:rPr>
            </a:br>
            <a:r>
              <a:rPr lang="en-US" sz="1600" i="1" dirty="0">
                <a:solidFill>
                  <a:schemeClr val="tx1"/>
                </a:solidFill>
                <a:latin typeface="Cambria" panose="02040503050406030204" pitchFamily="18" charset="0"/>
                <a:ea typeface="+mn-ea"/>
                <a:cs typeface="+mn-cs"/>
              </a:rPr>
              <a:t>Demonstrate understanding</a:t>
            </a:r>
            <a:r>
              <a:rPr lang="en-US" sz="1600" b="0" dirty="0">
                <a:solidFill>
                  <a:schemeClr val="tx1"/>
                </a:solidFill>
                <a:latin typeface="Cambria" panose="02040503050406030204" pitchFamily="18" charset="0"/>
                <a:ea typeface="+mn-ea"/>
                <a:cs typeface="+mn-cs"/>
              </a:rPr>
              <a:t>. Course assignments and/or tests provided opportunities for me to demonstrate an understanding of the course material:</a:t>
            </a:r>
          </a:p>
          <a:p>
            <a:pPr algn="l"/>
            <a:br>
              <a:rPr lang="en-US" sz="1600" dirty="0">
                <a:solidFill>
                  <a:schemeClr val="tx1"/>
                </a:solidFill>
                <a:latin typeface="Cambria" panose="02040503050406030204" pitchFamily="18" charset="0"/>
                <a:ea typeface="+mn-ea"/>
                <a:cs typeface="+mn-cs"/>
              </a:rPr>
            </a:br>
            <a:r>
              <a:rPr lang="en-US" sz="1600" i="1" dirty="0">
                <a:solidFill>
                  <a:schemeClr val="tx1"/>
                </a:solidFill>
                <a:latin typeface="Cambria" panose="02040503050406030204" pitchFamily="18" charset="0"/>
                <a:ea typeface="+mn-ea"/>
                <a:cs typeface="+mn-cs"/>
              </a:rPr>
              <a:t>Interest increased</a:t>
            </a:r>
            <a:r>
              <a:rPr lang="en-US" sz="1600" b="0" dirty="0">
                <a:solidFill>
                  <a:schemeClr val="tx1"/>
                </a:solidFill>
                <a:latin typeface="Cambria" panose="02040503050406030204" pitchFamily="18" charset="0"/>
                <a:ea typeface="+mn-ea"/>
                <a:cs typeface="+mn-cs"/>
              </a:rPr>
              <a:t>. My interest in the subject has increased because of this course:</a:t>
            </a:r>
          </a:p>
          <a:p>
            <a:pPr algn="l"/>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57418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75" y="1344042"/>
            <a:ext cx="9012024" cy="4792807"/>
          </a:xfrm>
        </p:spPr>
        <p:txBody>
          <a:bodyPr/>
          <a:lstStyle/>
          <a:p>
            <a:pPr algn="l"/>
            <a:r>
              <a:rPr lang="en-US" sz="1600" cap="small" dirty="0">
                <a:solidFill>
                  <a:schemeClr val="tx1"/>
                </a:solidFill>
                <a:latin typeface="Cambria" panose="02040503050406030204" pitchFamily="18" charset="0"/>
                <a:ea typeface="+mn-ea"/>
                <a:cs typeface="+mn-cs"/>
              </a:rPr>
              <a:t>SPLS basics: Open-ended questions  </a:t>
            </a:r>
          </a:p>
          <a:p>
            <a:pPr algn="l"/>
            <a:endParaRPr lang="en-US" sz="1600" b="0" dirty="0">
              <a:solidFill>
                <a:schemeClr val="tx1"/>
              </a:solidFill>
              <a:latin typeface="Cambria" panose="02040503050406030204" pitchFamily="18" charset="0"/>
              <a:ea typeface="+mn-ea"/>
              <a:cs typeface="+mn-cs"/>
            </a:endParaRP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In addition to rude and mean-spirited comments, the clearest evidence of bias by respondents, especially related to gender and race, is in qualitative comments. </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There tends to be a low response rate in comparison to Likert scale responses within the same survey. </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Comments are difficult to aggregate as they may be contradictory and not reliable. </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Instructors, supervisors, and review committees are highly susceptible to biases such as novelty bias and negativity bias. </a:t>
            </a:r>
          </a:p>
          <a:p>
            <a:pPr marL="285750" indent="-285750" algn="l">
              <a:buFont typeface="Arial" panose="020B0604020202020204" pitchFamily="34" charset="0"/>
              <a:buChar char="•"/>
            </a:pPr>
            <a:r>
              <a:rPr lang="en-US" sz="1600" b="0" dirty="0">
                <a:solidFill>
                  <a:schemeClr val="tx1"/>
                </a:solidFill>
                <a:latin typeface="Cambria" panose="02040503050406030204" pitchFamily="18" charset="0"/>
                <a:ea typeface="+mn-ea"/>
                <a:cs typeface="+mn-cs"/>
              </a:rPr>
              <a:t>And when comments are anomalous or do not correlate with quantitative item means, they often get disproportionate consideration by reviewers.</a:t>
            </a:r>
          </a:p>
          <a:p>
            <a:pPr algn="l"/>
            <a:endParaRPr lang="en-US" sz="1600" b="0" dirty="0">
              <a:solidFill>
                <a:schemeClr val="tx1"/>
              </a:solidFill>
              <a:latin typeface="Cambria" panose="02040503050406030204" pitchFamily="18" charset="0"/>
              <a:ea typeface="+mn-ea"/>
              <a:cs typeface="+mn-cs"/>
            </a:endParaRPr>
          </a:p>
          <a:p>
            <a:pPr algn="l"/>
            <a:r>
              <a:rPr lang="en-US" sz="1600" b="0" dirty="0">
                <a:solidFill>
                  <a:schemeClr val="tx1"/>
                </a:solidFill>
                <a:latin typeface="Cambria" panose="02040503050406030204" pitchFamily="18" charset="0"/>
                <a:ea typeface="+mn-ea"/>
                <a:cs typeface="+mn-cs"/>
              </a:rPr>
              <a:t>The SPLE Policy does not permit open-ended questions among the university-level questions.  </a:t>
            </a:r>
          </a:p>
          <a:p>
            <a:pPr algn="l"/>
            <a:endParaRPr lang="en-US" sz="1600" b="0" dirty="0">
              <a:solidFill>
                <a:schemeClr val="tx1"/>
              </a:solidFill>
              <a:latin typeface="Cambria" panose="02040503050406030204" pitchFamily="18" charset="0"/>
              <a:ea typeface="+mn-ea"/>
              <a:cs typeface="+mn-cs"/>
            </a:endParaRPr>
          </a:p>
          <a:p>
            <a:pPr algn="l"/>
            <a:endParaRPr lang="en-US" sz="1600" b="0" dirty="0">
              <a:solidFill>
                <a:schemeClr val="tx1"/>
              </a:solidFill>
              <a:latin typeface="Cambria" panose="02040503050406030204" pitchFamily="18" charset="0"/>
              <a:ea typeface="+mn-ea"/>
              <a:cs typeface="+mn-cs"/>
            </a:endParaRPr>
          </a:p>
        </p:txBody>
      </p:sp>
    </p:spTree>
    <p:extLst>
      <p:ext uri="{BB962C8B-B14F-4D97-AF65-F5344CB8AC3E}">
        <p14:creationId xmlns:p14="http://schemas.microsoft.com/office/powerpoint/2010/main" val="1028255918"/>
      </p:ext>
    </p:extLst>
  </p:cSld>
  <p:clrMapOvr>
    <a:masterClrMapping/>
  </p:clrMapOvr>
</p:sld>
</file>

<file path=ppt/theme/theme1.xml><?xml version="1.0" encoding="utf-8"?>
<a:theme xmlns:a="http://schemas.openxmlformats.org/drawingml/2006/main" name="IT Services">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 Services" id="{DE989D9B-DADF-4F64-99A2-F95D7E4ACC1C}" vid="{A8CDC5ED-3307-4D5D-8A98-2DD8E085CE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 Services</Template>
  <TotalTime>8664</TotalTime>
  <Words>1534</Words>
  <Application>Microsoft Macintosh PowerPoint</Application>
  <PresentationFormat>On-screen Show (4:3)</PresentationFormat>
  <Paragraphs>157</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Gotham Book</vt:lpstr>
      <vt:lpstr>Gotham-Bold</vt:lpstr>
      <vt:lpstr>IT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dc:title>
  <dc:creator>Fernando, Iduruwe</dc:creator>
  <cp:lastModifiedBy>Clason, Nate (he/him)</cp:lastModifiedBy>
  <cp:revision>165</cp:revision>
  <cp:lastPrinted>2023-07-16T16:23:47Z</cp:lastPrinted>
  <dcterms:created xsi:type="dcterms:W3CDTF">2015-11-13T19:19:03Z</dcterms:created>
  <dcterms:modified xsi:type="dcterms:W3CDTF">2024-02-19T20:11:55Z</dcterms:modified>
</cp:coreProperties>
</file>