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Alata" panose="020B0604020202020204" charset="0"/>
      <p:regular r:id="rId3"/>
    </p:embeddedFont>
    <p:embeddedFont>
      <p:font typeface="Now" panose="020B060402020202020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5578EE-F48C-41A4-B8EC-507C9213B165}" v="4" dt="2025-09-02T18:48:11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589" autoAdjust="0"/>
  </p:normalViewPr>
  <p:slideViewPr>
    <p:cSldViewPr>
      <p:cViewPr varScale="1">
        <p:scale>
          <a:sx n="67" d="100"/>
          <a:sy n="67" d="100"/>
        </p:scale>
        <p:origin x="2478" y="3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6753046">
            <a:off x="4870163" y="8241747"/>
            <a:ext cx="311518" cy="185778"/>
          </a:xfrm>
          <a:custGeom>
            <a:avLst/>
            <a:gdLst/>
            <a:ahLst/>
            <a:cxnLst/>
            <a:rect l="l" t="t" r="r" b="b"/>
            <a:pathLst>
              <a:path w="311518" h="185778">
                <a:moveTo>
                  <a:pt x="0" y="0"/>
                </a:moveTo>
                <a:lnTo>
                  <a:pt x="311518" y="0"/>
                </a:lnTo>
                <a:lnTo>
                  <a:pt x="311518" y="185779"/>
                </a:lnTo>
                <a:lnTo>
                  <a:pt x="0" y="1857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4601066" y="703199"/>
            <a:ext cx="614149" cy="148082"/>
            <a:chOff x="0" y="0"/>
            <a:chExt cx="818866" cy="197443"/>
          </a:xfrm>
        </p:grpSpPr>
        <p:sp>
          <p:nvSpPr>
            <p:cNvPr id="4" name="Freeform 4"/>
            <p:cNvSpPr/>
            <p:nvPr/>
          </p:nvSpPr>
          <p:spPr>
            <a:xfrm>
              <a:off x="305516" y="0"/>
              <a:ext cx="207834" cy="197443"/>
            </a:xfrm>
            <a:custGeom>
              <a:avLst/>
              <a:gdLst/>
              <a:ahLst/>
              <a:cxnLst/>
              <a:rect l="l" t="t" r="r" b="b"/>
              <a:pathLst>
                <a:path w="207834" h="197443">
                  <a:moveTo>
                    <a:pt x="0" y="0"/>
                  </a:moveTo>
                  <a:lnTo>
                    <a:pt x="207834" y="0"/>
                  </a:lnTo>
                  <a:lnTo>
                    <a:pt x="207834" y="197443"/>
                  </a:lnTo>
                  <a:lnTo>
                    <a:pt x="0" y="197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>
              <a:off x="611032" y="0"/>
              <a:ext cx="207834" cy="197443"/>
            </a:xfrm>
            <a:custGeom>
              <a:avLst/>
              <a:gdLst/>
              <a:ahLst/>
              <a:cxnLst/>
              <a:rect l="l" t="t" r="r" b="b"/>
              <a:pathLst>
                <a:path w="207834" h="197443">
                  <a:moveTo>
                    <a:pt x="0" y="0"/>
                  </a:moveTo>
                  <a:lnTo>
                    <a:pt x="207834" y="0"/>
                  </a:lnTo>
                  <a:lnTo>
                    <a:pt x="207834" y="197443"/>
                  </a:lnTo>
                  <a:lnTo>
                    <a:pt x="0" y="197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207834" cy="197443"/>
            </a:xfrm>
            <a:custGeom>
              <a:avLst/>
              <a:gdLst/>
              <a:ahLst/>
              <a:cxnLst/>
              <a:rect l="l" t="t" r="r" b="b"/>
              <a:pathLst>
                <a:path w="207834" h="197443">
                  <a:moveTo>
                    <a:pt x="0" y="0"/>
                  </a:moveTo>
                  <a:lnTo>
                    <a:pt x="207834" y="0"/>
                  </a:lnTo>
                  <a:lnTo>
                    <a:pt x="207834" y="197443"/>
                  </a:lnTo>
                  <a:lnTo>
                    <a:pt x="0" y="197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AutoShape 7"/>
          <p:cNvSpPr/>
          <p:nvPr/>
        </p:nvSpPr>
        <p:spPr>
          <a:xfrm flipH="1">
            <a:off x="3329863" y="782002"/>
            <a:ext cx="1118803" cy="0"/>
          </a:xfrm>
          <a:prstGeom prst="line">
            <a:avLst/>
          </a:prstGeom>
          <a:ln w="9525" cap="flat">
            <a:solidFill>
              <a:srgbClr val="0F3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AutoShape 8"/>
          <p:cNvSpPr/>
          <p:nvPr/>
        </p:nvSpPr>
        <p:spPr>
          <a:xfrm flipH="1">
            <a:off x="5365870" y="772478"/>
            <a:ext cx="1103666" cy="0"/>
          </a:xfrm>
          <a:prstGeom prst="line">
            <a:avLst/>
          </a:prstGeom>
          <a:ln w="9525" cap="flat">
            <a:solidFill>
              <a:srgbClr val="0F3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5503322">
            <a:off x="-6939342" y="2305541"/>
            <a:ext cx="12102865" cy="6029427"/>
          </a:xfrm>
          <a:custGeom>
            <a:avLst/>
            <a:gdLst/>
            <a:ahLst/>
            <a:cxnLst/>
            <a:rect l="l" t="t" r="r" b="b"/>
            <a:pathLst>
              <a:path w="12102865" h="6029427">
                <a:moveTo>
                  <a:pt x="0" y="0"/>
                </a:moveTo>
                <a:lnTo>
                  <a:pt x="12102865" y="0"/>
                </a:lnTo>
                <a:lnTo>
                  <a:pt x="12102865" y="6029427"/>
                </a:lnTo>
                <a:lnTo>
                  <a:pt x="0" y="6029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048996" y="9542928"/>
            <a:ext cx="1867127" cy="407472"/>
          </a:xfrm>
          <a:custGeom>
            <a:avLst/>
            <a:gdLst/>
            <a:ahLst/>
            <a:cxnLst/>
            <a:rect l="l" t="t" r="r" b="b"/>
            <a:pathLst>
              <a:path w="1867127" h="407472">
                <a:moveTo>
                  <a:pt x="0" y="0"/>
                </a:moveTo>
                <a:lnTo>
                  <a:pt x="1867127" y="0"/>
                </a:lnTo>
                <a:lnTo>
                  <a:pt x="1867127" y="407472"/>
                </a:lnTo>
                <a:lnTo>
                  <a:pt x="0" y="40747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4675485" y="4370223"/>
            <a:ext cx="614149" cy="148082"/>
            <a:chOff x="0" y="0"/>
            <a:chExt cx="818866" cy="197443"/>
          </a:xfrm>
        </p:grpSpPr>
        <p:sp>
          <p:nvSpPr>
            <p:cNvPr id="12" name="Freeform 12"/>
            <p:cNvSpPr/>
            <p:nvPr/>
          </p:nvSpPr>
          <p:spPr>
            <a:xfrm>
              <a:off x="305516" y="0"/>
              <a:ext cx="207834" cy="197443"/>
            </a:xfrm>
            <a:custGeom>
              <a:avLst/>
              <a:gdLst/>
              <a:ahLst/>
              <a:cxnLst/>
              <a:rect l="l" t="t" r="r" b="b"/>
              <a:pathLst>
                <a:path w="207834" h="197443">
                  <a:moveTo>
                    <a:pt x="0" y="0"/>
                  </a:moveTo>
                  <a:lnTo>
                    <a:pt x="207834" y="0"/>
                  </a:lnTo>
                  <a:lnTo>
                    <a:pt x="207834" y="197443"/>
                  </a:lnTo>
                  <a:lnTo>
                    <a:pt x="0" y="197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611032" y="0"/>
              <a:ext cx="207834" cy="197443"/>
            </a:xfrm>
            <a:custGeom>
              <a:avLst/>
              <a:gdLst/>
              <a:ahLst/>
              <a:cxnLst/>
              <a:rect l="l" t="t" r="r" b="b"/>
              <a:pathLst>
                <a:path w="207834" h="197443">
                  <a:moveTo>
                    <a:pt x="0" y="0"/>
                  </a:moveTo>
                  <a:lnTo>
                    <a:pt x="207834" y="0"/>
                  </a:lnTo>
                  <a:lnTo>
                    <a:pt x="207834" y="197443"/>
                  </a:lnTo>
                  <a:lnTo>
                    <a:pt x="0" y="197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0" y="0"/>
              <a:ext cx="207834" cy="197443"/>
            </a:xfrm>
            <a:custGeom>
              <a:avLst/>
              <a:gdLst/>
              <a:ahLst/>
              <a:cxnLst/>
              <a:rect l="l" t="t" r="r" b="b"/>
              <a:pathLst>
                <a:path w="207834" h="197443">
                  <a:moveTo>
                    <a:pt x="0" y="0"/>
                  </a:moveTo>
                  <a:lnTo>
                    <a:pt x="207834" y="0"/>
                  </a:lnTo>
                  <a:lnTo>
                    <a:pt x="207834" y="197443"/>
                  </a:lnTo>
                  <a:lnTo>
                    <a:pt x="0" y="197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675485" y="3410633"/>
            <a:ext cx="614149" cy="148082"/>
            <a:chOff x="0" y="0"/>
            <a:chExt cx="818866" cy="197443"/>
          </a:xfrm>
        </p:grpSpPr>
        <p:sp>
          <p:nvSpPr>
            <p:cNvPr id="16" name="Freeform 16"/>
            <p:cNvSpPr/>
            <p:nvPr/>
          </p:nvSpPr>
          <p:spPr>
            <a:xfrm>
              <a:off x="305516" y="0"/>
              <a:ext cx="207834" cy="197443"/>
            </a:xfrm>
            <a:custGeom>
              <a:avLst/>
              <a:gdLst/>
              <a:ahLst/>
              <a:cxnLst/>
              <a:rect l="l" t="t" r="r" b="b"/>
              <a:pathLst>
                <a:path w="207834" h="197443">
                  <a:moveTo>
                    <a:pt x="0" y="0"/>
                  </a:moveTo>
                  <a:lnTo>
                    <a:pt x="207834" y="0"/>
                  </a:lnTo>
                  <a:lnTo>
                    <a:pt x="207834" y="197443"/>
                  </a:lnTo>
                  <a:lnTo>
                    <a:pt x="0" y="197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611032" y="0"/>
              <a:ext cx="207834" cy="197443"/>
            </a:xfrm>
            <a:custGeom>
              <a:avLst/>
              <a:gdLst/>
              <a:ahLst/>
              <a:cxnLst/>
              <a:rect l="l" t="t" r="r" b="b"/>
              <a:pathLst>
                <a:path w="207834" h="197443">
                  <a:moveTo>
                    <a:pt x="0" y="0"/>
                  </a:moveTo>
                  <a:lnTo>
                    <a:pt x="207834" y="0"/>
                  </a:lnTo>
                  <a:lnTo>
                    <a:pt x="207834" y="197443"/>
                  </a:lnTo>
                  <a:lnTo>
                    <a:pt x="0" y="197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207834" cy="197443"/>
            </a:xfrm>
            <a:custGeom>
              <a:avLst/>
              <a:gdLst/>
              <a:ahLst/>
              <a:cxnLst/>
              <a:rect l="l" t="t" r="r" b="b"/>
              <a:pathLst>
                <a:path w="207834" h="197443">
                  <a:moveTo>
                    <a:pt x="0" y="0"/>
                  </a:moveTo>
                  <a:lnTo>
                    <a:pt x="207834" y="0"/>
                  </a:lnTo>
                  <a:lnTo>
                    <a:pt x="207834" y="197443"/>
                  </a:lnTo>
                  <a:lnTo>
                    <a:pt x="0" y="1974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Freeform 19"/>
          <p:cNvSpPr/>
          <p:nvPr/>
        </p:nvSpPr>
        <p:spPr>
          <a:xfrm>
            <a:off x="2847335" y="1860235"/>
            <a:ext cx="4121610" cy="1342467"/>
          </a:xfrm>
          <a:custGeom>
            <a:avLst/>
            <a:gdLst/>
            <a:ahLst/>
            <a:cxnLst/>
            <a:rect l="l" t="t" r="r" b="b"/>
            <a:pathLst>
              <a:path w="4121610" h="1342467">
                <a:moveTo>
                  <a:pt x="0" y="0"/>
                </a:moveTo>
                <a:lnTo>
                  <a:pt x="4121610" y="0"/>
                </a:lnTo>
                <a:lnTo>
                  <a:pt x="4121610" y="1342468"/>
                </a:lnTo>
                <a:lnTo>
                  <a:pt x="0" y="134246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4265951" y="7772400"/>
            <a:ext cx="1433217" cy="1433217"/>
          </a:xfrm>
          <a:custGeom>
            <a:avLst/>
            <a:gdLst/>
            <a:ahLst/>
            <a:cxnLst/>
            <a:rect l="l" t="t" r="r" b="b"/>
            <a:pathLst>
              <a:path w="1433217" h="1433217">
                <a:moveTo>
                  <a:pt x="0" y="0"/>
                </a:moveTo>
                <a:lnTo>
                  <a:pt x="1433217" y="0"/>
                </a:lnTo>
                <a:lnTo>
                  <a:pt x="1433217" y="1433217"/>
                </a:lnTo>
                <a:lnTo>
                  <a:pt x="0" y="143321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2612606" y="141329"/>
            <a:ext cx="4591069" cy="398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0"/>
              </a:lnSpc>
            </a:pPr>
            <a:r>
              <a:rPr lang="en-US" sz="2328" spc="116">
                <a:solidFill>
                  <a:srgbClr val="B71A26"/>
                </a:solidFill>
                <a:latin typeface="Alata"/>
                <a:ea typeface="Alata"/>
                <a:cs typeface="Alata"/>
                <a:sym typeface="Alata"/>
              </a:rPr>
              <a:t>YOU ARE NOT ALONE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67629" y="3815890"/>
            <a:ext cx="5281023" cy="342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4"/>
              </a:lnSpc>
            </a:pPr>
            <a:r>
              <a:rPr lang="en-US" sz="2614">
                <a:solidFill>
                  <a:srgbClr val="B71A26"/>
                </a:solidFill>
                <a:latin typeface="Alata"/>
                <a:ea typeface="Alata"/>
                <a:cs typeface="Alata"/>
                <a:sym typeface="Alata"/>
              </a:rPr>
              <a:t>Text: 838255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2680792" y="1148218"/>
            <a:ext cx="4498143" cy="550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6"/>
              </a:lnSpc>
            </a:pPr>
            <a:r>
              <a:rPr lang="en-US" sz="1856">
                <a:solidFill>
                  <a:srgbClr val="0F3353"/>
                </a:solidFill>
                <a:latin typeface="Alata"/>
                <a:ea typeface="Alata"/>
                <a:cs typeface="Alata"/>
                <a:sym typeface="Alata"/>
              </a:rPr>
              <a:t>IF YOU’RE A VETERAN, SERVICE MEMBER, OR HAVE A LOVED ONE IN CRISIS: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439693" y="6909367"/>
            <a:ext cx="5224707" cy="763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3"/>
              </a:lnSpc>
            </a:pPr>
            <a:r>
              <a:rPr lang="en-US" sz="1459">
                <a:solidFill>
                  <a:srgbClr val="0F3353"/>
                </a:solidFill>
                <a:latin typeface="Now"/>
                <a:ea typeface="Now"/>
                <a:cs typeface="Now"/>
                <a:sym typeface="Now"/>
              </a:rPr>
              <a:t>Calls, texts, and chats have resulted in more than 1.6 million referalls to VA Suicide Prevention Coordinators &amp; </a:t>
            </a:r>
          </a:p>
          <a:p>
            <a:pPr algn="ctr">
              <a:lnSpc>
                <a:spcPts val="2043"/>
              </a:lnSpc>
            </a:pPr>
            <a:r>
              <a:rPr lang="en-US" sz="1459">
                <a:solidFill>
                  <a:srgbClr val="0F3353"/>
                </a:solidFill>
                <a:latin typeface="Now"/>
                <a:ea typeface="Now"/>
                <a:cs typeface="Now"/>
                <a:sym typeface="Now"/>
              </a:rPr>
              <a:t>more than 398,000 dispatches of emergency services</a:t>
            </a:r>
          </a:p>
        </p:txBody>
      </p:sp>
      <p:sp>
        <p:nvSpPr>
          <p:cNvPr id="25" name="AutoShape 25"/>
          <p:cNvSpPr/>
          <p:nvPr/>
        </p:nvSpPr>
        <p:spPr>
          <a:xfrm flipH="1">
            <a:off x="5451559" y="3489437"/>
            <a:ext cx="1103666" cy="0"/>
          </a:xfrm>
          <a:prstGeom prst="line">
            <a:avLst/>
          </a:prstGeom>
          <a:ln w="9525" cap="flat">
            <a:solidFill>
              <a:srgbClr val="0F3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6" name="AutoShape 26"/>
          <p:cNvSpPr/>
          <p:nvPr/>
        </p:nvSpPr>
        <p:spPr>
          <a:xfrm flipH="1">
            <a:off x="3390192" y="3484674"/>
            <a:ext cx="1118803" cy="0"/>
          </a:xfrm>
          <a:prstGeom prst="line">
            <a:avLst/>
          </a:prstGeom>
          <a:ln w="9525" cap="flat">
            <a:solidFill>
              <a:srgbClr val="0F3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439693" y="4775480"/>
            <a:ext cx="5281023" cy="342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14"/>
              </a:lnSpc>
            </a:pPr>
            <a:r>
              <a:rPr lang="en-US" sz="2614">
                <a:solidFill>
                  <a:srgbClr val="B71A26"/>
                </a:solidFill>
                <a:latin typeface="Alata"/>
                <a:ea typeface="Alata"/>
                <a:cs typeface="Alata"/>
                <a:sym typeface="Alata"/>
              </a:rPr>
              <a:t>Chat: VeteransCrisisLine.net/Chat</a:t>
            </a:r>
          </a:p>
        </p:txBody>
      </p:sp>
      <p:sp>
        <p:nvSpPr>
          <p:cNvPr id="28" name="AutoShape 28"/>
          <p:cNvSpPr/>
          <p:nvPr/>
        </p:nvSpPr>
        <p:spPr>
          <a:xfrm flipH="1">
            <a:off x="5451559" y="4439501"/>
            <a:ext cx="1103666" cy="0"/>
          </a:xfrm>
          <a:prstGeom prst="line">
            <a:avLst/>
          </a:prstGeom>
          <a:ln w="9525" cap="flat">
            <a:solidFill>
              <a:srgbClr val="0F3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29"/>
          <p:cNvSpPr/>
          <p:nvPr/>
        </p:nvSpPr>
        <p:spPr>
          <a:xfrm flipH="1">
            <a:off x="3329863" y="4444264"/>
            <a:ext cx="1118803" cy="0"/>
          </a:xfrm>
          <a:prstGeom prst="line">
            <a:avLst/>
          </a:prstGeom>
          <a:ln w="9525" cap="flat">
            <a:solidFill>
              <a:srgbClr val="0F3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0" name="TextBox 30"/>
          <p:cNvSpPr txBox="1"/>
          <p:nvPr/>
        </p:nvSpPr>
        <p:spPr>
          <a:xfrm>
            <a:off x="2142245" y="5356229"/>
            <a:ext cx="5680630" cy="1398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6"/>
              </a:lnSpc>
            </a:pPr>
            <a:r>
              <a:rPr lang="en-US" sz="1856">
                <a:solidFill>
                  <a:srgbClr val="0F3353"/>
                </a:solidFill>
                <a:latin typeface="Alata"/>
                <a:ea typeface="Alata"/>
                <a:cs typeface="Alata"/>
                <a:sym typeface="Alata"/>
              </a:rPr>
              <a:t>AVAILABLE 24/7, 365 DAYS A YEAR</a:t>
            </a:r>
          </a:p>
          <a:p>
            <a:pPr algn="ctr">
              <a:lnSpc>
                <a:spcPts val="2246"/>
              </a:lnSpc>
            </a:pPr>
            <a:r>
              <a:rPr lang="en-US" sz="1856">
                <a:solidFill>
                  <a:srgbClr val="0F3353"/>
                </a:solidFill>
                <a:latin typeface="Alata"/>
                <a:ea typeface="Alata"/>
                <a:cs typeface="Alata"/>
                <a:sym typeface="Alata"/>
              </a:rPr>
              <a:t>ALL CALLS ARE COMPLETELY CONFIDENTIAL</a:t>
            </a:r>
          </a:p>
          <a:p>
            <a:pPr algn="ctr">
              <a:lnSpc>
                <a:spcPts val="1520"/>
              </a:lnSpc>
            </a:pPr>
            <a:endParaRPr lang="en-US" sz="1856">
              <a:solidFill>
                <a:srgbClr val="0F3353"/>
              </a:solidFill>
              <a:latin typeface="Alata"/>
              <a:ea typeface="Alata"/>
              <a:cs typeface="Alata"/>
              <a:sym typeface="Alata"/>
            </a:endParaRPr>
          </a:p>
          <a:p>
            <a:pPr algn="ctr">
              <a:lnSpc>
                <a:spcPts val="1762"/>
              </a:lnSpc>
            </a:pPr>
            <a:r>
              <a:rPr lang="en-US" sz="1456">
                <a:solidFill>
                  <a:srgbClr val="0F3353"/>
                </a:solidFill>
                <a:latin typeface="Now"/>
                <a:ea typeface="Now"/>
                <a:cs typeface="Now"/>
                <a:sym typeface="Now"/>
              </a:rPr>
              <a:t>Family members and friends who are concerned about a veteran are also encouraged to call- </a:t>
            </a:r>
          </a:p>
          <a:p>
            <a:pPr algn="ctr">
              <a:lnSpc>
                <a:spcPts val="1762"/>
              </a:lnSpc>
            </a:pPr>
            <a:r>
              <a:rPr lang="en-US" sz="1456">
                <a:solidFill>
                  <a:srgbClr val="0F3353"/>
                </a:solidFill>
                <a:latin typeface="Now"/>
                <a:ea typeface="Now"/>
                <a:cs typeface="Now"/>
                <a:sym typeface="Now"/>
              </a:rPr>
              <a:t>even if they are not veterans themselves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F998257-F443-51B0-663E-4BCC05C28DCC}"/>
              </a:ext>
            </a:extLst>
          </p:cNvPr>
          <p:cNvGrpSpPr/>
          <p:nvPr/>
        </p:nvGrpSpPr>
        <p:grpSpPr>
          <a:xfrm>
            <a:off x="3327838" y="9296400"/>
            <a:ext cx="3225362" cy="148082"/>
            <a:chOff x="3327838" y="9453118"/>
            <a:chExt cx="3225362" cy="148082"/>
          </a:xfrm>
        </p:grpSpPr>
        <p:grpSp>
          <p:nvGrpSpPr>
            <p:cNvPr id="31" name="Group 11">
              <a:extLst>
                <a:ext uri="{FF2B5EF4-FFF2-40B4-BE49-F238E27FC236}">
                  <a16:creationId xmlns:a16="http://schemas.microsoft.com/office/drawing/2014/main" id="{8E633898-D507-CD93-DE26-8AF6B3C6B226}"/>
                </a:ext>
              </a:extLst>
            </p:cNvPr>
            <p:cNvGrpSpPr/>
            <p:nvPr/>
          </p:nvGrpSpPr>
          <p:grpSpPr>
            <a:xfrm>
              <a:off x="4673460" y="9453118"/>
              <a:ext cx="614149" cy="148082"/>
              <a:chOff x="0" y="0"/>
              <a:chExt cx="818866" cy="197443"/>
            </a:xfrm>
          </p:grpSpPr>
          <p:sp>
            <p:nvSpPr>
              <p:cNvPr id="32" name="Freeform 12">
                <a:extLst>
                  <a:ext uri="{FF2B5EF4-FFF2-40B4-BE49-F238E27FC236}">
                    <a16:creationId xmlns:a16="http://schemas.microsoft.com/office/drawing/2014/main" id="{1ABC517A-B27D-0B34-6B2B-842DBE21D15A}"/>
                  </a:ext>
                </a:extLst>
              </p:cNvPr>
              <p:cNvSpPr/>
              <p:nvPr/>
            </p:nvSpPr>
            <p:spPr>
              <a:xfrm>
                <a:off x="305516" y="0"/>
                <a:ext cx="207834" cy="197443"/>
              </a:xfrm>
              <a:custGeom>
                <a:avLst/>
                <a:gdLst/>
                <a:ahLst/>
                <a:cxnLst/>
                <a:rect l="l" t="t" r="r" b="b"/>
                <a:pathLst>
                  <a:path w="207834" h="197443">
                    <a:moveTo>
                      <a:pt x="0" y="0"/>
                    </a:moveTo>
                    <a:lnTo>
                      <a:pt x="207834" y="0"/>
                    </a:lnTo>
                    <a:lnTo>
                      <a:pt x="207834" y="197443"/>
                    </a:lnTo>
                    <a:lnTo>
                      <a:pt x="0" y="19744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3">
                <a:extLst>
                  <a:ext uri="{FF2B5EF4-FFF2-40B4-BE49-F238E27FC236}">
                    <a16:creationId xmlns:a16="http://schemas.microsoft.com/office/drawing/2014/main" id="{A4747CFD-DA21-7F3D-BC01-A0F75CB8FD05}"/>
                  </a:ext>
                </a:extLst>
              </p:cNvPr>
              <p:cNvSpPr/>
              <p:nvPr/>
            </p:nvSpPr>
            <p:spPr>
              <a:xfrm>
                <a:off x="611032" y="0"/>
                <a:ext cx="207834" cy="197443"/>
              </a:xfrm>
              <a:custGeom>
                <a:avLst/>
                <a:gdLst/>
                <a:ahLst/>
                <a:cxnLst/>
                <a:rect l="l" t="t" r="r" b="b"/>
                <a:pathLst>
                  <a:path w="207834" h="197443">
                    <a:moveTo>
                      <a:pt x="0" y="0"/>
                    </a:moveTo>
                    <a:lnTo>
                      <a:pt x="207834" y="0"/>
                    </a:lnTo>
                    <a:lnTo>
                      <a:pt x="207834" y="197443"/>
                    </a:lnTo>
                    <a:lnTo>
                      <a:pt x="0" y="19744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4">
                <a:extLst>
                  <a:ext uri="{FF2B5EF4-FFF2-40B4-BE49-F238E27FC236}">
                    <a16:creationId xmlns:a16="http://schemas.microsoft.com/office/drawing/2014/main" id="{CC75457C-920D-7A75-3C3A-59D9B7BB2C8F}"/>
                  </a:ext>
                </a:extLst>
              </p:cNvPr>
              <p:cNvSpPr/>
              <p:nvPr/>
            </p:nvSpPr>
            <p:spPr>
              <a:xfrm>
                <a:off x="0" y="0"/>
                <a:ext cx="207834" cy="197443"/>
              </a:xfrm>
              <a:custGeom>
                <a:avLst/>
                <a:gdLst/>
                <a:ahLst/>
                <a:cxnLst/>
                <a:rect l="l" t="t" r="r" b="b"/>
                <a:pathLst>
                  <a:path w="207834" h="197443">
                    <a:moveTo>
                      <a:pt x="0" y="0"/>
                    </a:moveTo>
                    <a:lnTo>
                      <a:pt x="207834" y="0"/>
                    </a:lnTo>
                    <a:lnTo>
                      <a:pt x="207834" y="197443"/>
                    </a:lnTo>
                    <a:lnTo>
                      <a:pt x="0" y="197443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5" name="AutoShape 28">
              <a:extLst>
                <a:ext uri="{FF2B5EF4-FFF2-40B4-BE49-F238E27FC236}">
                  <a16:creationId xmlns:a16="http://schemas.microsoft.com/office/drawing/2014/main" id="{56E438AE-3AEF-47BE-A412-2E5CB7AF8798}"/>
                </a:ext>
              </a:extLst>
            </p:cNvPr>
            <p:cNvSpPr/>
            <p:nvPr/>
          </p:nvSpPr>
          <p:spPr>
            <a:xfrm flipH="1">
              <a:off x="5449534" y="9522396"/>
              <a:ext cx="1103666" cy="0"/>
            </a:xfrm>
            <a:prstGeom prst="line">
              <a:avLst/>
            </a:prstGeom>
            <a:ln w="9525" cap="flat">
              <a:solidFill>
                <a:srgbClr val="0F335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AutoShape 29">
              <a:extLst>
                <a:ext uri="{FF2B5EF4-FFF2-40B4-BE49-F238E27FC236}">
                  <a16:creationId xmlns:a16="http://schemas.microsoft.com/office/drawing/2014/main" id="{84B7DFAC-F542-77D6-1FDC-8F46062D8B67}"/>
                </a:ext>
              </a:extLst>
            </p:cNvPr>
            <p:cNvSpPr/>
            <p:nvPr/>
          </p:nvSpPr>
          <p:spPr>
            <a:xfrm flipH="1">
              <a:off x="3327838" y="9527159"/>
              <a:ext cx="1118803" cy="0"/>
            </a:xfrm>
            <a:prstGeom prst="line">
              <a:avLst/>
            </a:prstGeom>
            <a:ln w="9525" cap="flat">
              <a:solidFill>
                <a:srgbClr val="0F335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91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Now</vt:lpstr>
      <vt:lpstr>Arial</vt:lpstr>
      <vt:lpstr>Alata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Veterans Crisis Line</dc:title>
  <dc:creator>Oberst, Kathleen</dc:creator>
  <cp:lastModifiedBy>Lowe, Courtney</cp:lastModifiedBy>
  <cp:revision>3</cp:revision>
  <dcterms:created xsi:type="dcterms:W3CDTF">2006-08-16T00:00:00Z</dcterms:created>
  <dcterms:modified xsi:type="dcterms:W3CDTF">2025-09-10T16:38:19Z</dcterms:modified>
  <dc:identifier>DAGxRdQ6eX8</dc:identifier>
</cp:coreProperties>
</file>