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1"/>
  </p:notesMasterIdLst>
  <p:sldIdLst>
    <p:sldId id="256" r:id="rId2"/>
    <p:sldId id="265" r:id="rId3"/>
    <p:sldId id="266" r:id="rId4"/>
    <p:sldId id="267" r:id="rId5"/>
    <p:sldId id="257" r:id="rId6"/>
    <p:sldId id="260" r:id="rId7"/>
    <p:sldId id="264" r:id="rId8"/>
    <p:sldId id="268" r:id="rId9"/>
    <p:sldId id="261" r:id="rId10"/>
    <p:sldId id="269" r:id="rId11"/>
    <p:sldId id="270" r:id="rId12"/>
    <p:sldId id="271" r:id="rId13"/>
    <p:sldId id="259" r:id="rId14"/>
    <p:sldId id="262" r:id="rId15"/>
    <p:sldId id="273" r:id="rId16"/>
    <p:sldId id="274" r:id="rId17"/>
    <p:sldId id="275" r:id="rId18"/>
    <p:sldId id="276" r:id="rId19"/>
    <p:sldId id="278" r:id="rId20"/>
    <p:sldId id="279" r:id="rId21"/>
    <p:sldId id="280" r:id="rId22"/>
    <p:sldId id="282" r:id="rId23"/>
    <p:sldId id="281" r:id="rId24"/>
    <p:sldId id="283" r:id="rId25"/>
    <p:sldId id="263" r:id="rId26"/>
    <p:sldId id="277" r:id="rId27"/>
    <p:sldId id="284" r:id="rId28"/>
    <p:sldId id="258" r:id="rId29"/>
    <p:sldId id="27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39" autoAdjust="0"/>
    <p:restoredTop sz="94660"/>
  </p:normalViewPr>
  <p:slideViewPr>
    <p:cSldViewPr>
      <p:cViewPr varScale="1">
        <p:scale>
          <a:sx n="64" d="100"/>
          <a:sy n="64" d="100"/>
        </p:scale>
        <p:origin x="-93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BAB210-8AA2-45DE-B897-D089E49829F2}" type="datetimeFigureOut">
              <a:rPr lang="en-US" smtClean="0"/>
              <a:t>1/20/2013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4F40B8-BD99-4DB6-A74E-8A30C113995F}"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4F40B8-BD99-4DB6-A74E-8A30C113995F}" type="slidenum">
              <a:rPr lang="en-US" smtClean="0"/>
              <a:t>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4F40B8-BD99-4DB6-A74E-8A30C113995F}" type="slidenum">
              <a:rPr lang="en-US" smtClean="0"/>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F6BE3ED-92C8-420F-84B0-7619802E318B}" type="datetimeFigureOut">
              <a:rPr lang="en-US" smtClean="0"/>
              <a:t>1/16/2013</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F1C6D274-B60B-4064-9EC1-A841C605421F}"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F6BE3ED-92C8-420F-84B0-7619802E318B}" type="datetimeFigureOut">
              <a:rPr lang="en-US" smtClean="0"/>
              <a:t>1/17/2013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C6D274-B60B-4064-9EC1-A841C605421F}"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F6BE3ED-92C8-420F-84B0-7619802E318B}" type="datetimeFigureOut">
              <a:rPr lang="en-US" smtClean="0"/>
              <a:t>1/17/2013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C6D274-B60B-4064-9EC1-A841C605421F}"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F6BE3ED-92C8-420F-84B0-7619802E318B}" type="datetimeFigureOut">
              <a:rPr lang="en-US" smtClean="0"/>
              <a:t>1/16/2013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C6D274-B60B-4064-9EC1-A841C605421F}"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F6BE3ED-92C8-420F-84B0-7619802E318B}" type="datetimeFigureOut">
              <a:rPr lang="en-US" smtClean="0"/>
              <a:t>1/17/2013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C6D274-B60B-4064-9EC1-A841C605421F}"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F6BE3ED-92C8-420F-84B0-7619802E318B}" type="datetimeFigureOut">
              <a:rPr lang="en-US" smtClean="0"/>
              <a:t>1/17/2013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C6D274-B60B-4064-9EC1-A841C605421F}"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F6BE3ED-92C8-420F-84B0-7619802E318B}" type="datetimeFigureOut">
              <a:rPr lang="en-US" smtClean="0"/>
              <a:t>1/17/2013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1C6D274-B60B-4064-9EC1-A841C605421F}"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FF6BE3ED-92C8-420F-84B0-7619802E318B}" type="datetimeFigureOut">
              <a:rPr lang="en-US" smtClean="0"/>
              <a:t>1/17/2013</a:t>
            </a:fld>
            <a:endParaRPr lang="en-US" dirty="0"/>
          </a:p>
        </p:txBody>
      </p:sp>
      <p:sp>
        <p:nvSpPr>
          <p:cNvPr id="8" name="Slide Number Placeholder 7"/>
          <p:cNvSpPr>
            <a:spLocks noGrp="1"/>
          </p:cNvSpPr>
          <p:nvPr>
            <p:ph type="sldNum" sz="quarter" idx="11"/>
          </p:nvPr>
        </p:nvSpPr>
        <p:spPr/>
        <p:txBody>
          <a:bodyPr/>
          <a:lstStyle/>
          <a:p>
            <a:fld id="{F1C6D274-B60B-4064-9EC1-A841C605421F}"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6BE3ED-92C8-420F-84B0-7619802E318B}" type="datetimeFigureOut">
              <a:rPr lang="en-US" smtClean="0"/>
              <a:t>1/17/2013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1C6D274-B60B-4064-9EC1-A841C605421F}"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F6BE3ED-92C8-420F-84B0-7619802E318B}" type="datetimeFigureOut">
              <a:rPr lang="en-US" smtClean="0"/>
              <a:t>1/17/2013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156448" y="6422064"/>
            <a:ext cx="762000" cy="365125"/>
          </a:xfrm>
        </p:spPr>
        <p:txBody>
          <a:bodyPr/>
          <a:lstStyle/>
          <a:p>
            <a:fld id="{F1C6D274-B60B-4064-9EC1-A841C605421F}"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FF6BE3ED-92C8-420F-84B0-7619802E318B}" type="datetimeFigureOut">
              <a:rPr lang="en-US" smtClean="0"/>
              <a:t>1/17/2013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C6D274-B60B-4064-9EC1-A841C605421F}"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FF6BE3ED-92C8-420F-84B0-7619802E318B}" type="datetimeFigureOut">
              <a:rPr lang="en-US" smtClean="0"/>
              <a:t>1/16/2013</a:t>
            </a:fld>
            <a:endParaRPr lang="en-US" dirty="0"/>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dirty="0"/>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F1C6D274-B60B-4064-9EC1-A841C605421F}"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ncbi.nlm.nih.gov/pubmed/20977965"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allposters.com/-st/Nucleus-Medical-Art-Posters_c158089_.ht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1"/>
            <a:ext cx="7772400" cy="2000250"/>
          </a:xfrm>
        </p:spPr>
        <p:txBody>
          <a:bodyPr>
            <a:normAutofit/>
          </a:bodyPr>
          <a:lstStyle/>
          <a:p>
            <a:r>
              <a:rPr lang="en-US" sz="5000" dirty="0" smtClean="0"/>
              <a:t>Interventional Rehab of</a:t>
            </a:r>
            <a:br>
              <a:rPr lang="en-US" sz="5000" dirty="0" smtClean="0"/>
            </a:br>
            <a:r>
              <a:rPr lang="en-US" sz="5000" dirty="0" smtClean="0"/>
              <a:t>Radicular and Axial Pain</a:t>
            </a:r>
            <a:endParaRPr lang="en-US" sz="5000" dirty="0"/>
          </a:p>
        </p:txBody>
      </p:sp>
      <p:sp>
        <p:nvSpPr>
          <p:cNvPr id="3" name="Subtitle 2"/>
          <p:cNvSpPr>
            <a:spLocks noGrp="1"/>
          </p:cNvSpPr>
          <p:nvPr>
            <p:ph type="subTitle" idx="1"/>
          </p:nvPr>
        </p:nvSpPr>
        <p:spPr>
          <a:xfrm>
            <a:off x="1371600" y="3810000"/>
            <a:ext cx="6400800" cy="1828800"/>
          </a:xfrm>
        </p:spPr>
        <p:txBody>
          <a:bodyPr/>
          <a:lstStyle/>
          <a:p>
            <a:r>
              <a:rPr lang="en-US" dirty="0" smtClean="0"/>
              <a:t>Treatments and Efficacy of Therapy</a:t>
            </a:r>
          </a:p>
          <a:p>
            <a:endParaRPr lang="en-US" dirty="0"/>
          </a:p>
          <a:p>
            <a:r>
              <a:rPr lang="en-US" sz="2000" dirty="0" smtClean="0"/>
              <a:t>Andy Cooper, MSIV</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http://www.aaos.org/news/aaosnow/dec10/clinical5-1.gif"/>
          <p:cNvPicPr>
            <a:picLocks noChangeAspect="1" noChangeArrowheads="1"/>
          </p:cNvPicPr>
          <p:nvPr/>
        </p:nvPicPr>
        <p:blipFill>
          <a:blip r:embed="rId2" cstate="print"/>
          <a:srcRect/>
          <a:stretch>
            <a:fillRect/>
          </a:stretch>
        </p:blipFill>
        <p:spPr bwMode="auto">
          <a:xfrm>
            <a:off x="1600200" y="1676400"/>
            <a:ext cx="5885231" cy="4191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descr="http://www.drwolgin.com/SiteImages/facet%20arthrosis%20w%20text.jpg"/>
          <p:cNvPicPr>
            <a:picLocks noChangeAspect="1" noChangeArrowheads="1"/>
          </p:cNvPicPr>
          <p:nvPr/>
        </p:nvPicPr>
        <p:blipFill>
          <a:blip r:embed="rId2" cstate="print"/>
          <a:srcRect/>
          <a:stretch>
            <a:fillRect/>
          </a:stretch>
        </p:blipFill>
        <p:spPr bwMode="auto">
          <a:xfrm>
            <a:off x="1600200" y="381000"/>
            <a:ext cx="5867400" cy="5293772"/>
          </a:xfrm>
          <a:prstGeom prst="rect">
            <a:avLst/>
          </a:prstGeom>
          <a:noFill/>
        </p:spPr>
      </p:pic>
      <p:sp>
        <p:nvSpPr>
          <p:cNvPr id="7" name="TextBox 6"/>
          <p:cNvSpPr txBox="1"/>
          <p:nvPr/>
        </p:nvSpPr>
        <p:spPr>
          <a:xfrm>
            <a:off x="304800" y="5867400"/>
            <a:ext cx="8534400" cy="369332"/>
          </a:xfrm>
          <a:prstGeom prst="rect">
            <a:avLst/>
          </a:prstGeom>
          <a:noFill/>
        </p:spPr>
        <p:txBody>
          <a:bodyPr wrap="square" rtlCol="0">
            <a:spAutoFit/>
          </a:bodyPr>
          <a:lstStyle/>
          <a:p>
            <a:r>
              <a:rPr lang="en-US" dirty="0" smtClean="0"/>
              <a:t>Image courtesy of Dr Mark Wolgn, http://www.drwolgin.com/Pages/facetarthrosis.aspx</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Scan</a:t>
            </a:r>
            <a:endParaRPr lang="en-US" dirty="0"/>
          </a:p>
        </p:txBody>
      </p:sp>
      <p:pic>
        <p:nvPicPr>
          <p:cNvPr id="30723" name="Picture 3"/>
          <p:cNvPicPr>
            <a:picLocks noChangeAspect="1" noChangeArrowheads="1"/>
          </p:cNvPicPr>
          <p:nvPr/>
        </p:nvPicPr>
        <p:blipFill>
          <a:blip r:embed="rId3" cstate="print"/>
          <a:srcRect/>
          <a:stretch>
            <a:fillRect/>
          </a:stretch>
        </p:blipFill>
        <p:spPr bwMode="auto">
          <a:xfrm>
            <a:off x="871538" y="1357313"/>
            <a:ext cx="7400925" cy="4143375"/>
          </a:xfrm>
          <a:prstGeom prst="rect">
            <a:avLst/>
          </a:prstGeom>
          <a:noFill/>
          <a:ln w="9525">
            <a:noFill/>
            <a:miter lim="800000"/>
            <a:headEnd/>
            <a:tailEnd/>
          </a:ln>
        </p:spPr>
      </p:pic>
      <p:sp>
        <p:nvSpPr>
          <p:cNvPr id="7" name="TextBox 6"/>
          <p:cNvSpPr txBox="1"/>
          <p:nvPr/>
        </p:nvSpPr>
        <p:spPr>
          <a:xfrm>
            <a:off x="914400" y="5638800"/>
            <a:ext cx="7239000" cy="646331"/>
          </a:xfrm>
          <a:prstGeom prst="rect">
            <a:avLst/>
          </a:prstGeom>
          <a:noFill/>
        </p:spPr>
        <p:txBody>
          <a:bodyPr wrap="square" rtlCol="0">
            <a:spAutoFit/>
          </a:bodyPr>
          <a:lstStyle/>
          <a:p>
            <a:pPr algn="ctr"/>
            <a:r>
              <a:rPr lang="en-US" dirty="0" smtClean="0"/>
              <a:t>Imaging technique that combines SPECT with CT to better localize possible cause of axial back pain, not effective for radicular pain</a:t>
            </a:r>
            <a:endParaRPr lang="en-US" dirty="0"/>
          </a:p>
        </p:txBody>
      </p:sp>
      <p:sp>
        <p:nvSpPr>
          <p:cNvPr id="8" name="TextBox 7"/>
          <p:cNvSpPr txBox="1"/>
          <p:nvPr/>
        </p:nvSpPr>
        <p:spPr>
          <a:xfrm>
            <a:off x="3276600" y="6488668"/>
            <a:ext cx="6096000" cy="369332"/>
          </a:xfrm>
          <a:prstGeom prst="rect">
            <a:avLst/>
          </a:prstGeom>
          <a:noFill/>
        </p:spPr>
        <p:txBody>
          <a:bodyPr wrap="square" rtlCol="0">
            <a:spAutoFit/>
          </a:bodyPr>
          <a:lstStyle/>
          <a:p>
            <a:r>
              <a:rPr lang="en-US" dirty="0" smtClean="0"/>
              <a:t>Images courtesy of Dr Stuart Willick, University of Utah PM&amp;R</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Options</a:t>
            </a:r>
            <a:endParaRPr lang="en-US" dirty="0"/>
          </a:p>
        </p:txBody>
      </p:sp>
      <p:sp>
        <p:nvSpPr>
          <p:cNvPr id="3" name="Content Placeholder 2"/>
          <p:cNvSpPr>
            <a:spLocks noGrp="1"/>
          </p:cNvSpPr>
          <p:nvPr>
            <p:ph idx="1"/>
          </p:nvPr>
        </p:nvSpPr>
        <p:spPr>
          <a:xfrm>
            <a:off x="457200" y="1600200"/>
            <a:ext cx="8229600" cy="4953000"/>
          </a:xfrm>
        </p:spPr>
        <p:txBody>
          <a:bodyPr/>
          <a:lstStyle/>
          <a:p>
            <a:r>
              <a:rPr lang="en-US" dirty="0" smtClean="0"/>
              <a:t>First the proper diagnosis must be made</a:t>
            </a:r>
          </a:p>
          <a:p>
            <a:pPr lvl="1"/>
            <a:r>
              <a:rPr lang="en-US" dirty="0" smtClean="0"/>
              <a:t>Radiculopathy vs Facet Arthropathy vs Stenosis vs Referred </a:t>
            </a:r>
          </a:p>
          <a:p>
            <a:r>
              <a:rPr lang="en-US" dirty="0" smtClean="0"/>
              <a:t>If radicular…</a:t>
            </a:r>
          </a:p>
          <a:p>
            <a:pPr lvl="1"/>
            <a:r>
              <a:rPr lang="en-US" dirty="0" smtClean="0"/>
              <a:t>The most conservative therapy or combinations of therapy should always be considered initially. </a:t>
            </a:r>
            <a:endParaRPr lang="en-US" dirty="0"/>
          </a:p>
          <a:p>
            <a:pPr lvl="1"/>
            <a:r>
              <a:rPr lang="en-US" dirty="0" smtClean="0"/>
              <a:t>Options may include but are not limited to…</a:t>
            </a:r>
          </a:p>
          <a:p>
            <a:pPr lvl="1"/>
            <a:endParaRPr lang="en-US" dirty="0"/>
          </a:p>
        </p:txBody>
      </p:sp>
      <p:graphicFrame>
        <p:nvGraphicFramePr>
          <p:cNvPr id="4" name="Table 3"/>
          <p:cNvGraphicFramePr>
            <a:graphicFrameLocks noGrp="1"/>
          </p:cNvGraphicFramePr>
          <p:nvPr/>
        </p:nvGraphicFramePr>
        <p:xfrm>
          <a:off x="1600200" y="5334000"/>
          <a:ext cx="6096000" cy="111252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en-US" b="1" dirty="0" smtClean="0">
                          <a:solidFill>
                            <a:schemeClr val="tx1"/>
                          </a:solidFill>
                        </a:rPr>
                        <a:t>Physical</a:t>
                      </a:r>
                      <a:r>
                        <a:rPr lang="en-US" b="1" baseline="0" dirty="0" smtClean="0">
                          <a:solidFill>
                            <a:schemeClr val="tx1"/>
                          </a:solidFill>
                        </a:rPr>
                        <a:t> Therapy</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solidFill>
                            <a:schemeClr val="tx1"/>
                          </a:solidFill>
                        </a:rPr>
                        <a:t>OMT</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b="1" dirty="0" smtClean="0">
                          <a:solidFill>
                            <a:schemeClr val="tx1"/>
                          </a:solidFill>
                        </a:rPr>
                        <a:t>Exercise Regimen</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solidFill>
                            <a:schemeClr val="tx1"/>
                          </a:solidFill>
                        </a:rPr>
                        <a:t>Home Stretches</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b="1" dirty="0" smtClean="0">
                          <a:solidFill>
                            <a:schemeClr val="tx1"/>
                          </a:solidFill>
                        </a:rPr>
                        <a:t>Steroid Injection</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solidFill>
                            <a:schemeClr val="tx1"/>
                          </a:solidFill>
                        </a:rPr>
                        <a:t>Surgical Correction</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SEI Techniques</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dirty="0" smtClean="0"/>
              <a:t>Caudal Approach</a:t>
            </a:r>
          </a:p>
          <a:p>
            <a:pPr lvl="1"/>
            <a:r>
              <a:rPr lang="en-US" dirty="0" smtClean="0"/>
              <a:t>Entry through the sacral hiatus</a:t>
            </a:r>
          </a:p>
          <a:p>
            <a:pPr lvl="1"/>
            <a:r>
              <a:rPr lang="en-US" dirty="0" smtClean="0"/>
              <a:t>Catheter is placed proximal to the lesion</a:t>
            </a:r>
          </a:p>
          <a:p>
            <a:r>
              <a:rPr lang="en-US" dirty="0" smtClean="0"/>
              <a:t>Interlaminar</a:t>
            </a:r>
          </a:p>
          <a:p>
            <a:pPr lvl="1"/>
            <a:r>
              <a:rPr lang="en-US" dirty="0" smtClean="0"/>
              <a:t>Needle is inserted paraspinally</a:t>
            </a:r>
          </a:p>
          <a:p>
            <a:pPr lvl="1"/>
            <a:r>
              <a:rPr lang="en-US" dirty="0" smtClean="0"/>
              <a:t>Ligamentum Flavum</a:t>
            </a:r>
          </a:p>
          <a:p>
            <a:r>
              <a:rPr lang="en-US" dirty="0" smtClean="0"/>
              <a:t>Transforaminal</a:t>
            </a:r>
          </a:p>
          <a:p>
            <a:pPr lvl="1"/>
            <a:r>
              <a:rPr lang="en-US" dirty="0" smtClean="0"/>
              <a:t>Needle is inserted more laterally</a:t>
            </a:r>
          </a:p>
          <a:p>
            <a:pPr lvl="1"/>
            <a:r>
              <a:rPr lang="en-US" dirty="0" smtClean="0"/>
              <a:t>Allows for approximation to specific nerve roots</a:t>
            </a:r>
            <a:endParaRPr lang="en-US" dirty="0"/>
          </a:p>
        </p:txBody>
      </p:sp>
      <p:pic>
        <p:nvPicPr>
          <p:cNvPr id="19458" name="Picture 2" descr="http://www.back.com/images/sacrum-coccyx-4-20.jpg"/>
          <p:cNvPicPr>
            <a:picLocks noChangeAspect="1" noChangeArrowheads="1"/>
          </p:cNvPicPr>
          <p:nvPr/>
        </p:nvPicPr>
        <p:blipFill>
          <a:blip r:embed="rId2" cstate="print"/>
          <a:srcRect/>
          <a:stretch>
            <a:fillRect/>
          </a:stretch>
        </p:blipFill>
        <p:spPr bwMode="auto">
          <a:xfrm>
            <a:off x="6553200" y="0"/>
            <a:ext cx="2428875" cy="2667000"/>
          </a:xfrm>
          <a:prstGeom prst="rect">
            <a:avLst/>
          </a:prstGeom>
          <a:noFill/>
        </p:spPr>
      </p:pic>
      <p:pic>
        <p:nvPicPr>
          <p:cNvPr id="19460" name="Picture 4" descr="http://1.bp.blogspot.com/-mgZfWFBafGQ/T5MndWWtSLI/AAAAAAAABZY/43DnUWR8Ifk/s1600/interlaminar-epidural-injection.jpg"/>
          <p:cNvPicPr>
            <a:picLocks noChangeAspect="1" noChangeArrowheads="1"/>
          </p:cNvPicPr>
          <p:nvPr/>
        </p:nvPicPr>
        <p:blipFill>
          <a:blip r:embed="rId3" cstate="print"/>
          <a:srcRect/>
          <a:stretch>
            <a:fillRect/>
          </a:stretch>
        </p:blipFill>
        <p:spPr bwMode="auto">
          <a:xfrm>
            <a:off x="4114800" y="609600"/>
            <a:ext cx="4114800" cy="4487705"/>
          </a:xfrm>
          <a:prstGeom prst="rect">
            <a:avLst/>
          </a:prstGeom>
          <a:noFill/>
        </p:spPr>
      </p:pic>
      <p:pic>
        <p:nvPicPr>
          <p:cNvPr id="19462" name="Picture 6" descr="http://www.eorthopod.com/images/ContentImages/pm/pm_general_esi/pmp_general_esi_trans.jpg"/>
          <p:cNvPicPr>
            <a:picLocks noChangeAspect="1" noChangeArrowheads="1"/>
          </p:cNvPicPr>
          <p:nvPr/>
        </p:nvPicPr>
        <p:blipFill>
          <a:blip r:embed="rId4" cstate="print"/>
          <a:srcRect/>
          <a:stretch>
            <a:fillRect/>
          </a:stretch>
        </p:blipFill>
        <p:spPr bwMode="auto">
          <a:xfrm>
            <a:off x="4191000" y="1371600"/>
            <a:ext cx="3810000" cy="3810000"/>
          </a:xfrm>
          <a:prstGeom prst="rect">
            <a:avLst/>
          </a:prstGeom>
          <a:noFill/>
        </p:spPr>
      </p:pic>
      <p:sp>
        <p:nvSpPr>
          <p:cNvPr id="7" name="TextBox 6"/>
          <p:cNvSpPr txBox="1"/>
          <p:nvPr/>
        </p:nvSpPr>
        <p:spPr>
          <a:xfrm>
            <a:off x="2362200" y="6488668"/>
            <a:ext cx="6781800" cy="369332"/>
          </a:xfrm>
          <a:prstGeom prst="rect">
            <a:avLst/>
          </a:prstGeom>
          <a:noFill/>
        </p:spPr>
        <p:txBody>
          <a:bodyPr wrap="square" rtlCol="0">
            <a:spAutoFit/>
          </a:bodyPr>
          <a:lstStyle/>
          <a:p>
            <a:r>
              <a:rPr lang="en-US" dirty="0" smtClean="0"/>
              <a:t>Images courtesy: concordortho.com and health-fts.blogspot.com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45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6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4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Efficacy</a:t>
            </a:r>
            <a:endParaRPr lang="en-US" dirty="0"/>
          </a:p>
        </p:txBody>
      </p:sp>
      <p:sp>
        <p:nvSpPr>
          <p:cNvPr id="3" name="Content Placeholder 2"/>
          <p:cNvSpPr>
            <a:spLocks noGrp="1"/>
          </p:cNvSpPr>
          <p:nvPr>
            <p:ph idx="1"/>
          </p:nvPr>
        </p:nvSpPr>
        <p:spPr/>
        <p:txBody>
          <a:bodyPr>
            <a:normAutofit/>
          </a:bodyPr>
          <a:lstStyle/>
          <a:p>
            <a:r>
              <a:rPr lang="en-US" dirty="0" smtClean="0"/>
              <a:t>The efficacy of ESIs has generally been in question for years.</a:t>
            </a:r>
          </a:p>
          <a:p>
            <a:r>
              <a:rPr lang="en-US" dirty="0" smtClean="0"/>
              <a:t>The issue with RCTs is that the definition of “effective” has never been established</a:t>
            </a:r>
          </a:p>
          <a:p>
            <a:r>
              <a:rPr lang="en-US" dirty="0" smtClean="0"/>
              <a:t>Many previous studies have been quite small not to mention that almost none of them use the same parameters for testing and qualification</a:t>
            </a:r>
          </a:p>
          <a:p>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Cochrane Review</a:t>
            </a:r>
            <a:endParaRPr lang="en-US" dirty="0"/>
          </a:p>
        </p:txBody>
      </p:sp>
      <p:sp>
        <p:nvSpPr>
          <p:cNvPr id="3" name="Content Placeholder 2"/>
          <p:cNvSpPr>
            <a:spLocks noGrp="1"/>
          </p:cNvSpPr>
          <p:nvPr>
            <p:ph idx="1"/>
          </p:nvPr>
        </p:nvSpPr>
        <p:spPr/>
        <p:txBody>
          <a:bodyPr>
            <a:normAutofit fontScale="92500"/>
          </a:bodyPr>
          <a:lstStyle/>
          <a:p>
            <a:r>
              <a:rPr lang="en-US" sz="1800" dirty="0" smtClean="0"/>
              <a:t>Because of these factors, The Cochrane Review of Epidural Injections states:</a:t>
            </a:r>
          </a:p>
          <a:p>
            <a:endParaRPr lang="en-US" dirty="0" smtClean="0"/>
          </a:p>
          <a:p>
            <a:r>
              <a:rPr lang="en-US" dirty="0" smtClean="0"/>
              <a:t>Based on these results, the review authors concluded that there is no strong evidence for or against the use of any type of injections therapy for individuals with subacute or chronic low back pain.</a:t>
            </a:r>
          </a:p>
          <a:p>
            <a:pPr>
              <a:buNone/>
            </a:pPr>
            <a:endParaRPr lang="en-US" sz="2000" dirty="0"/>
          </a:p>
          <a:p>
            <a:r>
              <a:rPr lang="en-US" sz="2000" dirty="0" smtClean="0"/>
              <a:t>Keep in mind that they too were unable to find enough comparable data to get any objective findings</a:t>
            </a:r>
            <a:endParaRPr lang="en-US"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Studies</a:t>
            </a:r>
            <a:endParaRPr lang="en-US" dirty="0"/>
          </a:p>
        </p:txBody>
      </p:sp>
      <p:sp>
        <p:nvSpPr>
          <p:cNvPr id="3" name="Content Placeholder 2"/>
          <p:cNvSpPr>
            <a:spLocks noGrp="1"/>
          </p:cNvSpPr>
          <p:nvPr>
            <p:ph idx="1"/>
          </p:nvPr>
        </p:nvSpPr>
        <p:spPr/>
        <p:txBody>
          <a:bodyPr>
            <a:normAutofit fontScale="92500"/>
          </a:bodyPr>
          <a:lstStyle/>
          <a:p>
            <a:r>
              <a:rPr lang="en-US" dirty="0" smtClean="0"/>
              <a:t>Riew and colleagues (2000) - TFESI</a:t>
            </a:r>
          </a:p>
          <a:p>
            <a:pPr lvl="2"/>
            <a:r>
              <a:rPr lang="en-US" sz="1800" dirty="0" smtClean="0"/>
              <a:t>55 pts (28 in treatment, 27 in control grps)</a:t>
            </a:r>
          </a:p>
          <a:p>
            <a:pPr lvl="2"/>
            <a:r>
              <a:rPr lang="en-US" sz="1800" dirty="0" smtClean="0"/>
              <a:t>Unilateral radicular pain c radiographic confirmation HNP or stenosis</a:t>
            </a:r>
          </a:p>
          <a:p>
            <a:pPr lvl="2"/>
            <a:r>
              <a:rPr lang="en-US" sz="1800" dirty="0" smtClean="0"/>
              <a:t>All subjects were considered surgical candidates by self and surgeon</a:t>
            </a:r>
          </a:p>
          <a:p>
            <a:pPr lvl="2"/>
            <a:r>
              <a:rPr lang="en-US" sz="1800" dirty="0" smtClean="0"/>
              <a:t>Double blinded (surgeon and patient)</a:t>
            </a:r>
          </a:p>
          <a:p>
            <a:pPr lvl="2"/>
            <a:r>
              <a:rPr lang="en-US" sz="1800" dirty="0" smtClean="0"/>
              <a:t>Bupivicane alone vs bupivicane with betamethasone</a:t>
            </a:r>
          </a:p>
          <a:p>
            <a:pPr lvl="2"/>
            <a:r>
              <a:rPr lang="en-US" sz="1800" dirty="0" smtClean="0"/>
              <a:t>Follow up at 13-28 months post-injection</a:t>
            </a:r>
          </a:p>
          <a:p>
            <a:pPr lvl="1"/>
            <a:r>
              <a:rPr lang="en-US" sz="2400" dirty="0" smtClean="0"/>
              <a:t>67% of the control group went on to have surgery</a:t>
            </a:r>
          </a:p>
          <a:p>
            <a:pPr lvl="1"/>
            <a:r>
              <a:rPr lang="en-US" sz="2400" dirty="0" smtClean="0"/>
              <a:t>29% of the treatment group was able to avoid surgery</a:t>
            </a:r>
          </a:p>
          <a:p>
            <a:pPr lvl="2"/>
            <a:r>
              <a:rPr lang="en-US" sz="2000" dirty="0" smtClean="0"/>
              <a:t>Statistically significant (P&lt;.004)</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lnSpcReduction="10000"/>
          </a:bodyPr>
          <a:lstStyle/>
          <a:p>
            <a:r>
              <a:rPr lang="en-US" dirty="0" smtClean="0"/>
              <a:t>Riew and colleagues (2006) – TFESI follow up</a:t>
            </a:r>
          </a:p>
          <a:p>
            <a:pPr lvl="1"/>
            <a:r>
              <a:rPr lang="en-US" dirty="0" smtClean="0"/>
              <a:t>29 pts in the original study had not received surgery at the conclusion of the study</a:t>
            </a:r>
          </a:p>
          <a:p>
            <a:pPr lvl="2"/>
            <a:r>
              <a:rPr lang="en-US" sz="1800" dirty="0" smtClean="0"/>
              <a:t>9 in control grp</a:t>
            </a:r>
          </a:p>
          <a:p>
            <a:pPr lvl="2"/>
            <a:r>
              <a:rPr lang="en-US" sz="1800" dirty="0" smtClean="0"/>
              <a:t>20 in treatment grp</a:t>
            </a:r>
            <a:r>
              <a:rPr lang="en-US" sz="1800" dirty="0"/>
              <a:t> </a:t>
            </a:r>
            <a:r>
              <a:rPr lang="en-US" sz="1800" dirty="0" smtClean="0"/>
              <a:t>(8 of which were lost to follow up)</a:t>
            </a:r>
          </a:p>
          <a:p>
            <a:pPr lvl="1"/>
            <a:r>
              <a:rPr lang="en-US" dirty="0" smtClean="0"/>
              <a:t>At the five year follow up:</a:t>
            </a:r>
          </a:p>
          <a:p>
            <a:pPr lvl="2"/>
            <a:r>
              <a:rPr lang="en-US" dirty="0" smtClean="0"/>
              <a:t>8/9 control grp had avoided surgery</a:t>
            </a:r>
          </a:p>
          <a:p>
            <a:pPr lvl="2"/>
            <a:r>
              <a:rPr lang="en-US" dirty="0" smtClean="0"/>
              <a:t>9/12 treatment grp had avoided surgery</a:t>
            </a:r>
          </a:p>
          <a:p>
            <a:pPr lvl="2"/>
            <a:r>
              <a:rPr lang="en-US" dirty="0" smtClean="0"/>
              <a:t>All pts lost to follow up were in treatment grp, therefore we have no way of measuring there contribution to a statistical significance.</a:t>
            </a:r>
          </a:p>
          <a:p>
            <a:pPr lvl="2"/>
            <a:r>
              <a:rPr lang="en-US" dirty="0" smtClean="0"/>
              <a:t>With data as is, there is no sign of long term benefits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867400"/>
          </a:xfrm>
        </p:spPr>
        <p:txBody>
          <a:bodyPr>
            <a:normAutofit lnSpcReduction="10000"/>
          </a:bodyPr>
          <a:lstStyle/>
          <a:p>
            <a:r>
              <a:rPr lang="en-US" dirty="0" smtClean="0"/>
              <a:t>Karppinen and colleagues (2001)</a:t>
            </a:r>
          </a:p>
          <a:p>
            <a:pPr lvl="2"/>
            <a:r>
              <a:rPr lang="en-US" sz="1800" dirty="0" smtClean="0"/>
              <a:t>160 pts (80 in treatment, 80 in control grps)</a:t>
            </a:r>
          </a:p>
          <a:p>
            <a:pPr lvl="2"/>
            <a:r>
              <a:rPr lang="en-US" sz="1800" dirty="0" smtClean="0"/>
              <a:t>Unilateral leg pain &gt; back pain for 3-28 weeks</a:t>
            </a:r>
          </a:p>
          <a:p>
            <a:pPr lvl="2"/>
            <a:r>
              <a:rPr lang="en-US" sz="1800" dirty="0" smtClean="0"/>
              <a:t>Double blinded (surgeon and patient)</a:t>
            </a:r>
          </a:p>
          <a:p>
            <a:pPr lvl="2"/>
            <a:r>
              <a:rPr lang="en-US" sz="1800" dirty="0" smtClean="0"/>
              <a:t>Saline vs methylprednisolone and bupivicane - </a:t>
            </a:r>
            <a:r>
              <a:rPr lang="en-US" sz="1800" dirty="0"/>
              <a:t>s</a:t>
            </a:r>
            <a:r>
              <a:rPr lang="en-US" sz="1800" dirty="0" smtClean="0"/>
              <a:t>ingle injection</a:t>
            </a:r>
          </a:p>
          <a:p>
            <a:pPr lvl="2"/>
            <a:r>
              <a:rPr lang="en-US" sz="1800" dirty="0" smtClean="0"/>
              <a:t>Outcome measures included were standardized using 6 separate measures including cost of treatment and PE maneuvers</a:t>
            </a:r>
          </a:p>
          <a:p>
            <a:pPr lvl="1"/>
            <a:r>
              <a:rPr lang="en-US" dirty="0" smtClean="0"/>
              <a:t>Follow up was provided at regular intervals:</a:t>
            </a:r>
          </a:p>
          <a:p>
            <a:pPr lvl="2"/>
            <a:r>
              <a:rPr lang="en-US" sz="2000" dirty="0" smtClean="0"/>
              <a:t>Immediate: 61% reduction in treatment grp, 44% in control</a:t>
            </a:r>
          </a:p>
          <a:p>
            <a:pPr lvl="2"/>
            <a:r>
              <a:rPr lang="en-US" sz="2000" dirty="0" smtClean="0"/>
              <a:t>2 weeks: improvements in all measures in both groups</a:t>
            </a:r>
          </a:p>
          <a:p>
            <a:pPr lvl="2"/>
            <a:r>
              <a:rPr lang="en-US" sz="2000" dirty="0" smtClean="0"/>
              <a:t>3 months: control&gt;treatment in reduction of back pain</a:t>
            </a:r>
          </a:p>
          <a:p>
            <a:pPr lvl="2"/>
            <a:r>
              <a:rPr lang="en-US" sz="2000" dirty="0" smtClean="0"/>
              <a:t>6 months: </a:t>
            </a:r>
            <a:r>
              <a:rPr lang="en-US" sz="2000" dirty="0" smtClean="0"/>
              <a:t>: control&gt;treatment in reduction of back and leg pain</a:t>
            </a:r>
            <a:endParaRPr lang="en-US" sz="2000" dirty="0" smtClean="0"/>
          </a:p>
          <a:p>
            <a:pPr lvl="2"/>
            <a:r>
              <a:rPr lang="en-US" sz="2000" dirty="0" smtClean="0"/>
              <a:t>1 year: both groups showed improvement overall, no difference </a:t>
            </a:r>
          </a:p>
          <a:p>
            <a:pPr lvl="1"/>
            <a:r>
              <a:rPr lang="en-US" dirty="0" smtClean="0"/>
              <a:t>TFESI seemed to have short-term effect but did not last past 3 months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Case:</a:t>
            </a:r>
            <a:endParaRPr lang="en-US" dirty="0"/>
          </a:p>
        </p:txBody>
      </p:sp>
      <p:sp>
        <p:nvSpPr>
          <p:cNvPr id="3" name="Content Placeholder 2"/>
          <p:cNvSpPr>
            <a:spLocks noGrp="1"/>
          </p:cNvSpPr>
          <p:nvPr>
            <p:ph idx="1"/>
          </p:nvPr>
        </p:nvSpPr>
        <p:spPr>
          <a:xfrm>
            <a:off x="457200" y="1143000"/>
            <a:ext cx="8229600" cy="5334000"/>
          </a:xfrm>
        </p:spPr>
        <p:txBody>
          <a:bodyPr>
            <a:normAutofit lnSpcReduction="10000"/>
          </a:bodyPr>
          <a:lstStyle/>
          <a:p>
            <a:r>
              <a:rPr lang="en-US" dirty="0" smtClean="0"/>
              <a:t>23 yo male with lumbar pain radiating to his right leg above the knee for several months, described as constant</a:t>
            </a:r>
          </a:p>
          <a:p>
            <a:r>
              <a:rPr lang="en-US" dirty="0" smtClean="0"/>
              <a:t>Pt describes vague generalized weakness in his upper leg</a:t>
            </a:r>
          </a:p>
          <a:p>
            <a:r>
              <a:rPr lang="en-US" dirty="0" smtClean="0"/>
              <a:t>Pain rating at rest is 7-8/10 at rest, but at times goes to 10/10</a:t>
            </a:r>
          </a:p>
          <a:p>
            <a:r>
              <a:rPr lang="en-US" dirty="0" smtClean="0"/>
              <a:t>Patient is normally very active, but has not been able to participate in athletics such as competitive basketball, softball, tennis, soccer, and golf.</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096000"/>
          </a:xfrm>
        </p:spPr>
        <p:txBody>
          <a:bodyPr>
            <a:normAutofit fontScale="92500"/>
          </a:bodyPr>
          <a:lstStyle/>
          <a:p>
            <a:r>
              <a:rPr lang="en-US" dirty="0" smtClean="0"/>
              <a:t>Karppinen and colleagues –sub-group analysis</a:t>
            </a:r>
          </a:p>
          <a:p>
            <a:pPr lvl="2"/>
            <a:r>
              <a:rPr lang="en-US" dirty="0" smtClean="0"/>
              <a:t>Used the same 160 pts, but broke them into subgroups including contained HNP vs disc extrusions</a:t>
            </a:r>
          </a:p>
          <a:p>
            <a:pPr lvl="1"/>
            <a:r>
              <a:rPr lang="en-US" dirty="0" smtClean="0"/>
              <a:t>Results:</a:t>
            </a:r>
          </a:p>
          <a:p>
            <a:pPr lvl="2"/>
            <a:r>
              <a:rPr lang="en-US" dirty="0" smtClean="0"/>
              <a:t>Contained HNPs showed significant improvement at 2 &amp; 4 weeks postinjection compared to the control grp</a:t>
            </a:r>
          </a:p>
          <a:p>
            <a:pPr lvl="2"/>
            <a:r>
              <a:rPr lang="en-US" dirty="0" smtClean="0"/>
              <a:t>No such results found with disc extrusions</a:t>
            </a:r>
          </a:p>
          <a:p>
            <a:pPr lvl="2"/>
            <a:r>
              <a:rPr lang="en-US" dirty="0" smtClean="0"/>
              <a:t>Analysis also showed that contained HNPs were also less likely to go on to </a:t>
            </a:r>
            <a:r>
              <a:rPr lang="en-US" b="1" dirty="0" smtClean="0">
                <a:solidFill>
                  <a:schemeClr val="bg1"/>
                </a:solidFill>
              </a:rPr>
              <a:t>surgical intervention</a:t>
            </a:r>
            <a:r>
              <a:rPr lang="en-US" dirty="0" smtClean="0"/>
              <a:t>, used less days of </a:t>
            </a:r>
            <a:r>
              <a:rPr lang="en-US" b="1" dirty="0" smtClean="0">
                <a:solidFill>
                  <a:schemeClr val="bg1"/>
                </a:solidFill>
              </a:rPr>
              <a:t>sick</a:t>
            </a:r>
            <a:r>
              <a:rPr lang="en-US" b="1" dirty="0" smtClean="0"/>
              <a:t> </a:t>
            </a:r>
            <a:r>
              <a:rPr lang="en-US" b="1" dirty="0" smtClean="0">
                <a:solidFill>
                  <a:schemeClr val="bg1"/>
                </a:solidFill>
              </a:rPr>
              <a:t>leave</a:t>
            </a:r>
            <a:r>
              <a:rPr lang="en-US" b="1" dirty="0" smtClean="0"/>
              <a:t> </a:t>
            </a:r>
            <a:r>
              <a:rPr lang="en-US" dirty="0" smtClean="0"/>
              <a:t>at 3-6 months, and the </a:t>
            </a:r>
            <a:r>
              <a:rPr lang="en-US" b="1" dirty="0" smtClean="0">
                <a:solidFill>
                  <a:schemeClr val="bg1"/>
                </a:solidFill>
              </a:rPr>
              <a:t>cost</a:t>
            </a:r>
            <a:r>
              <a:rPr lang="en-US" dirty="0" smtClean="0"/>
              <a:t> of treatment was significantly lower  as early as 4 weeks and as far out as 1 year</a:t>
            </a:r>
          </a:p>
          <a:p>
            <a:pPr lvl="1"/>
            <a:r>
              <a:rPr lang="en-US" dirty="0" smtClean="0"/>
              <a:t>ESI appear to be more harmful in extrusions while overall beneficial in contained HNPs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r>
              <a:rPr lang="en-US" dirty="0" smtClean="0"/>
              <a:t>Ng and colleagues (2005)</a:t>
            </a:r>
          </a:p>
          <a:p>
            <a:pPr lvl="2"/>
            <a:r>
              <a:rPr lang="en-US" sz="1800" dirty="0" smtClean="0"/>
              <a:t>86 pts (43 in treatment, 43 in control grps)</a:t>
            </a:r>
          </a:p>
          <a:p>
            <a:pPr lvl="2"/>
            <a:r>
              <a:rPr lang="en-US" sz="1800" dirty="0" smtClean="0"/>
              <a:t>Unilateral radicular pain from HNP or foraminal stenosis</a:t>
            </a:r>
          </a:p>
          <a:p>
            <a:pPr lvl="2"/>
            <a:r>
              <a:rPr lang="en-US" sz="1800" dirty="0" smtClean="0"/>
              <a:t>Double blinded (surgeon and patient)</a:t>
            </a:r>
          </a:p>
          <a:p>
            <a:pPr lvl="2"/>
            <a:r>
              <a:rPr lang="en-US" sz="1800" dirty="0" smtClean="0"/>
              <a:t>Bupivicane only vs methylprednisolone and bupivicane - single injection</a:t>
            </a:r>
          </a:p>
          <a:p>
            <a:pPr lvl="2"/>
            <a:r>
              <a:rPr lang="en-US" sz="1800" dirty="0" smtClean="0"/>
              <a:t>Outcomes assessed at 6 &amp; 12 weeks</a:t>
            </a:r>
          </a:p>
          <a:p>
            <a:pPr lvl="1"/>
            <a:r>
              <a:rPr lang="en-US" sz="2200" dirty="0" smtClean="0"/>
              <a:t>Study found improvement in both groups with no statistically significant difference</a:t>
            </a:r>
          </a:p>
          <a:p>
            <a:pPr lvl="1"/>
            <a:r>
              <a:rPr lang="en-US" sz="2200" dirty="0" smtClean="0"/>
              <a:t>However, when analyzing the duration of symptoms Ng found that the shorter the </a:t>
            </a:r>
            <a:r>
              <a:rPr lang="en-US" sz="2200" b="1" dirty="0" smtClean="0">
                <a:solidFill>
                  <a:schemeClr val="bg1"/>
                </a:solidFill>
              </a:rPr>
              <a:t>duration</a:t>
            </a:r>
            <a:r>
              <a:rPr lang="en-US" sz="2200" dirty="0" smtClean="0"/>
              <a:t> of symptoms, the better the outcomes of the injection in both groups. </a:t>
            </a:r>
          </a:p>
          <a:p>
            <a:pPr lvl="2">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r>
              <a:rPr lang="en-US" dirty="0" smtClean="0"/>
              <a:t>Ghahreman and </a:t>
            </a:r>
            <a:r>
              <a:rPr lang="en-US" dirty="0"/>
              <a:t>c</a:t>
            </a:r>
            <a:r>
              <a:rPr lang="en-US" dirty="0" smtClean="0"/>
              <a:t>olleagues (2010)</a:t>
            </a:r>
          </a:p>
          <a:p>
            <a:pPr lvl="2"/>
            <a:r>
              <a:rPr lang="en-US" sz="1800" dirty="0" smtClean="0"/>
              <a:t>150 pts</a:t>
            </a:r>
          </a:p>
          <a:p>
            <a:pPr lvl="2"/>
            <a:r>
              <a:rPr lang="en-US" sz="1800" dirty="0" smtClean="0"/>
              <a:t>3 treatment grps: TFI c triamcinolone, bupivicane, or saline</a:t>
            </a:r>
          </a:p>
          <a:p>
            <a:pPr lvl="2"/>
            <a:r>
              <a:rPr lang="en-US" sz="1800" dirty="0" smtClean="0"/>
              <a:t>There was also a control grp with that received IM saline or steroid</a:t>
            </a:r>
            <a:endParaRPr lang="en-US" sz="1800" dirty="0" smtClean="0"/>
          </a:p>
          <a:p>
            <a:pPr lvl="2"/>
            <a:r>
              <a:rPr lang="en-US" sz="1800" dirty="0" smtClean="0"/>
              <a:t>Pain c SLR, imaging confirmed</a:t>
            </a:r>
          </a:p>
          <a:p>
            <a:pPr lvl="2"/>
            <a:r>
              <a:rPr lang="en-US" sz="1800" dirty="0" smtClean="0"/>
              <a:t>If no relief with initial injection, each pt was allowed a total of 3</a:t>
            </a:r>
          </a:p>
          <a:p>
            <a:pPr lvl="2"/>
            <a:r>
              <a:rPr lang="en-US" sz="1800" dirty="0" smtClean="0"/>
              <a:t>Success measured by at least 50% relief for &gt;1 month</a:t>
            </a:r>
          </a:p>
          <a:p>
            <a:pPr lvl="1"/>
            <a:r>
              <a:rPr lang="en-US" sz="2200" dirty="0" smtClean="0"/>
              <a:t>Results: (success rate)</a:t>
            </a:r>
          </a:p>
          <a:p>
            <a:pPr lvl="2"/>
            <a:endParaRPr lang="en-US" sz="1800" dirty="0"/>
          </a:p>
        </p:txBody>
      </p:sp>
      <p:graphicFrame>
        <p:nvGraphicFramePr>
          <p:cNvPr id="4" name="Table 3"/>
          <p:cNvGraphicFramePr>
            <a:graphicFrameLocks noGrp="1"/>
          </p:cNvGraphicFramePr>
          <p:nvPr/>
        </p:nvGraphicFramePr>
        <p:xfrm>
          <a:off x="1219200" y="3733800"/>
          <a:ext cx="6705600" cy="741680"/>
        </p:xfrm>
        <a:graphic>
          <a:graphicData uri="http://schemas.openxmlformats.org/drawingml/2006/table">
            <a:tbl>
              <a:tblPr firstRow="1" bandRow="1">
                <a:tableStyleId>{5C22544A-7EE6-4342-B048-85BDC9FD1C3A}</a:tableStyleId>
              </a:tblPr>
              <a:tblGrid>
                <a:gridCol w="1499937"/>
                <a:gridCol w="1588168"/>
                <a:gridCol w="1580351"/>
                <a:gridCol w="2037144"/>
              </a:tblGrid>
              <a:tr h="370840">
                <a:tc>
                  <a:txBody>
                    <a:bodyPr/>
                    <a:lstStyle/>
                    <a:p>
                      <a:pPr>
                        <a:buFont typeface="Arial" pitchFamily="34" charset="0"/>
                        <a:buNone/>
                      </a:pPr>
                      <a:r>
                        <a:rPr lang="en-US" b="0" dirty="0" smtClean="0">
                          <a:solidFill>
                            <a:schemeClr val="tx1"/>
                          </a:solidFill>
                        </a:rPr>
                        <a:t>Treatment</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solidFill>
                            <a:schemeClr val="tx1"/>
                          </a:solidFill>
                        </a:rPr>
                        <a:t>TFESI:</a:t>
                      </a:r>
                      <a:r>
                        <a:rPr lang="en-US" b="0" baseline="0" dirty="0" smtClean="0">
                          <a:solidFill>
                            <a:schemeClr val="tx1"/>
                          </a:solidFill>
                        </a:rPr>
                        <a:t> 54%</a:t>
                      </a:r>
                      <a:endParaRPr lang="en-US"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solidFill>
                            <a:schemeClr val="tx1"/>
                          </a:solidFill>
                        </a:rPr>
                        <a:t>Saline: 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Font typeface="Arial" pitchFamily="34" charset="0"/>
                        <a:buChar char="•"/>
                      </a:pPr>
                      <a:r>
                        <a:rPr lang="en-US" b="0" dirty="0" smtClean="0">
                          <a:solidFill>
                            <a:schemeClr val="tx1"/>
                          </a:solidFill>
                        </a:rPr>
                        <a:t>Anesthetic:</a:t>
                      </a:r>
                      <a:r>
                        <a:rPr lang="en-US" b="0" baseline="0" dirty="0" smtClean="0">
                          <a:solidFill>
                            <a:schemeClr val="tx1"/>
                          </a:solidFill>
                        </a:rPr>
                        <a:t> </a:t>
                      </a:r>
                      <a:r>
                        <a:rPr lang="en-US" b="0" dirty="0" smtClean="0">
                          <a:solidFill>
                            <a:schemeClr val="tx1"/>
                          </a:solidFill>
                        </a:rPr>
                        <a:t>7%</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buFont typeface="Arial" pitchFamily="34" charset="0"/>
                        <a:buNone/>
                      </a:pPr>
                      <a:r>
                        <a:rPr lang="en-US" b="0" dirty="0" smtClean="0">
                          <a:solidFill>
                            <a:schemeClr val="tx1"/>
                          </a:solidFill>
                        </a:rPr>
                        <a:t>Control</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Font typeface="Arial" pitchFamily="34" charset="0"/>
                        <a:buChar char="•"/>
                      </a:pPr>
                      <a:r>
                        <a:rPr lang="en-US" b="0" dirty="0" smtClean="0">
                          <a:solidFill>
                            <a:schemeClr val="tx1"/>
                          </a:solidFill>
                        </a:rPr>
                        <a:t>Steroid:</a:t>
                      </a:r>
                      <a:r>
                        <a:rPr lang="en-US" b="0" baseline="0" dirty="0" smtClean="0">
                          <a:solidFill>
                            <a:schemeClr val="tx1"/>
                          </a:solidFill>
                        </a:rPr>
                        <a:t> 21%</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Font typeface="Arial" pitchFamily="34" charset="0"/>
                        <a:buChar char="•"/>
                      </a:pPr>
                      <a:r>
                        <a:rPr lang="en-US" b="0" dirty="0" smtClean="0">
                          <a:solidFill>
                            <a:schemeClr val="tx1"/>
                          </a:solidFill>
                        </a:rPr>
                        <a:t>Saline: 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Font typeface="Arial" pitchFamily="34" charset="0"/>
                        <a:buChar char="•"/>
                      </a:pP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of Approaches</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Ackerman and Ahmad (2007)</a:t>
            </a:r>
          </a:p>
          <a:p>
            <a:pPr lvl="2"/>
            <a:r>
              <a:rPr lang="en-US" sz="1800" dirty="0" smtClean="0"/>
              <a:t>90  pts (30 designated to each approach)</a:t>
            </a:r>
          </a:p>
          <a:p>
            <a:pPr lvl="2"/>
            <a:r>
              <a:rPr lang="en-US" sz="1800" dirty="0" smtClean="0"/>
              <a:t>No “control” group, each pt received injection of triamcinolone and saline in their designated fashion</a:t>
            </a:r>
          </a:p>
          <a:p>
            <a:pPr lvl="2"/>
            <a:r>
              <a:rPr lang="en-US" sz="1800" dirty="0" smtClean="0"/>
              <a:t>Each subject had L5-S1 herniation c EMG confirmed S1 radiculopathy</a:t>
            </a:r>
            <a:endParaRPr lang="en-US" dirty="0" smtClean="0"/>
          </a:p>
          <a:p>
            <a:pPr lvl="2"/>
            <a:r>
              <a:rPr lang="en-US" sz="1800" dirty="0" smtClean="0"/>
              <a:t>Up to 3 injections at two week intervals were allowed until adequate relief of pain was achieved</a:t>
            </a:r>
          </a:p>
          <a:p>
            <a:pPr lvl="1"/>
            <a:r>
              <a:rPr lang="en-US" sz="2400" dirty="0" smtClean="0"/>
              <a:t>Average required injections : </a:t>
            </a:r>
          </a:p>
          <a:p>
            <a:pPr lvl="2"/>
            <a:r>
              <a:rPr lang="en-US" sz="2200" dirty="0" smtClean="0"/>
              <a:t>TF: 1.5</a:t>
            </a:r>
          </a:p>
          <a:p>
            <a:pPr lvl="2"/>
            <a:r>
              <a:rPr lang="en-US" sz="2200" dirty="0" smtClean="0"/>
              <a:t>IL: 2.2</a:t>
            </a:r>
          </a:p>
          <a:p>
            <a:pPr lvl="2"/>
            <a:r>
              <a:rPr lang="en-US" sz="2200" dirty="0" smtClean="0"/>
              <a:t>Caudal: 2.5</a:t>
            </a:r>
          </a:p>
          <a:p>
            <a:pPr lvl="1"/>
            <a:r>
              <a:rPr lang="en-US" sz="2600" dirty="0" smtClean="0"/>
              <a:t>Bottom Line: greater ventral flow = greater relief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943600"/>
          </a:xfrm>
        </p:spPr>
        <p:txBody>
          <a:bodyPr>
            <a:normAutofit/>
          </a:bodyPr>
          <a:lstStyle/>
          <a:p>
            <a:r>
              <a:rPr lang="en-US" dirty="0" smtClean="0"/>
              <a:t>Candido and colleagues (2008)</a:t>
            </a:r>
          </a:p>
          <a:p>
            <a:pPr lvl="2"/>
            <a:r>
              <a:rPr lang="en-US" sz="1800" dirty="0" smtClean="0"/>
              <a:t>57 pts (no true control again – TFESI vs ILESI)</a:t>
            </a:r>
            <a:endParaRPr lang="en-US" dirty="0"/>
          </a:p>
          <a:p>
            <a:pPr lvl="2"/>
            <a:r>
              <a:rPr lang="en-US" sz="1800" dirty="0" smtClean="0"/>
              <a:t>Both groups received identical injections of methylprednisolone, lidocaine, and saline</a:t>
            </a:r>
          </a:p>
          <a:p>
            <a:pPr lvl="1"/>
            <a:r>
              <a:rPr lang="en-US" dirty="0" smtClean="0"/>
              <a:t>If the findings of Ackerman and Ahmad are accurate, then by ensuring adequate ventral flow, pts should have greater relief of symptoms.</a:t>
            </a:r>
          </a:p>
          <a:p>
            <a:pPr lvl="1"/>
            <a:r>
              <a:rPr lang="en-US" dirty="0" smtClean="0"/>
              <a:t>ILESI approach was altered to a more parasagital approach, allowing for greater ventral flow</a:t>
            </a:r>
          </a:p>
          <a:p>
            <a:pPr lvl="1"/>
            <a:r>
              <a:rPr lang="en-US" dirty="0" smtClean="0"/>
              <a:t>Researchers found there to be equal relief between TF and IL grps</a:t>
            </a:r>
          </a:p>
          <a:p>
            <a:pPr lvl="1"/>
            <a:r>
              <a:rPr lang="en-US" dirty="0" smtClean="0"/>
              <a:t>Key finding was a decrease in total exposure to radiation (avg of 28.96 sec of fluoroscopy time in IL vs 46.25 in TF)</a:t>
            </a:r>
            <a:endParaRPr lang="en-US" dirty="0"/>
          </a:p>
        </p:txBody>
      </p:sp>
      <p:pic>
        <p:nvPicPr>
          <p:cNvPr id="4" name="Picture 4" descr="http://www.aaos.org/news/aaosnow/dec10/clinical5-1.gif"/>
          <p:cNvPicPr>
            <a:picLocks noChangeAspect="1" noChangeArrowheads="1"/>
          </p:cNvPicPr>
          <p:nvPr/>
        </p:nvPicPr>
        <p:blipFill>
          <a:blip r:embed="rId2" cstate="print"/>
          <a:srcRect/>
          <a:stretch>
            <a:fillRect/>
          </a:stretch>
        </p:blipFill>
        <p:spPr bwMode="auto">
          <a:xfrm>
            <a:off x="2133600" y="1676400"/>
            <a:ext cx="4601181" cy="3276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Imaging</a:t>
            </a:r>
            <a:endParaRPr lang="en-US" dirty="0"/>
          </a:p>
        </p:txBody>
      </p:sp>
      <p:sp>
        <p:nvSpPr>
          <p:cNvPr id="3" name="Content Placeholder 2"/>
          <p:cNvSpPr>
            <a:spLocks noGrp="1"/>
          </p:cNvSpPr>
          <p:nvPr>
            <p:ph idx="1"/>
          </p:nvPr>
        </p:nvSpPr>
        <p:spPr/>
        <p:txBody>
          <a:bodyPr/>
          <a:lstStyle/>
          <a:p>
            <a:r>
              <a:rPr lang="en-US" dirty="0" smtClean="0"/>
              <a:t>Use of fluoroscopy in TFESI is standard of care</a:t>
            </a:r>
          </a:p>
          <a:p>
            <a:r>
              <a:rPr lang="en-US" dirty="0" smtClean="0"/>
              <a:t>Not so in IL and caudal approaches</a:t>
            </a:r>
          </a:p>
          <a:p>
            <a:r>
              <a:rPr lang="en-US" dirty="0" smtClean="0"/>
              <a:t>HOWEVER, </a:t>
            </a:r>
            <a:r>
              <a:rPr lang="en-US" smtClean="0"/>
              <a:t>without imaging, </a:t>
            </a:r>
            <a:r>
              <a:rPr lang="en-US" dirty="0" smtClean="0"/>
              <a:t>inaccurate needle placement has been found in…</a:t>
            </a:r>
          </a:p>
          <a:p>
            <a:pPr lvl="1"/>
            <a:r>
              <a:rPr lang="en-US" dirty="0" smtClean="0"/>
              <a:t>35-53% of caudal approaches</a:t>
            </a:r>
          </a:p>
          <a:p>
            <a:pPr lvl="1"/>
            <a:r>
              <a:rPr lang="en-US" dirty="0" smtClean="0"/>
              <a:t>17-30% of IL approaches</a:t>
            </a:r>
          </a:p>
          <a:p>
            <a:pPr lvl="2">
              <a:buNone/>
            </a:pPr>
            <a:r>
              <a:rPr lang="en-US" dirty="0" smtClean="0"/>
              <a:t>(numbers vary according to individual trials)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a:t>
            </a:r>
            <a:endParaRPr lang="en-US" dirty="0"/>
          </a:p>
        </p:txBody>
      </p:sp>
      <p:sp>
        <p:nvSpPr>
          <p:cNvPr id="3" name="Content Placeholder 2"/>
          <p:cNvSpPr>
            <a:spLocks noGrp="1"/>
          </p:cNvSpPr>
          <p:nvPr>
            <p:ph idx="1"/>
          </p:nvPr>
        </p:nvSpPr>
        <p:spPr>
          <a:xfrm>
            <a:off x="457200" y="1600201"/>
            <a:ext cx="8229600" cy="1066799"/>
          </a:xfrm>
        </p:spPr>
        <p:txBody>
          <a:bodyPr>
            <a:normAutofit fontScale="92500"/>
          </a:bodyPr>
          <a:lstStyle/>
          <a:p>
            <a:r>
              <a:rPr lang="en-US" dirty="0" smtClean="0"/>
              <a:t>No matter our view of injections, we must agree there is significant risk of complications</a:t>
            </a:r>
          </a:p>
          <a:p>
            <a:pPr>
              <a:buNone/>
            </a:pPr>
            <a:endParaRPr lang="en-US" dirty="0"/>
          </a:p>
        </p:txBody>
      </p:sp>
      <p:sp>
        <p:nvSpPr>
          <p:cNvPr id="5" name="TextBox 4"/>
          <p:cNvSpPr txBox="1"/>
          <p:nvPr/>
        </p:nvSpPr>
        <p:spPr>
          <a:xfrm>
            <a:off x="762000" y="2819400"/>
            <a:ext cx="3733800" cy="3785652"/>
          </a:xfrm>
          <a:prstGeom prst="rect">
            <a:avLst/>
          </a:prstGeom>
          <a:noFill/>
        </p:spPr>
        <p:txBody>
          <a:bodyPr wrap="square" rtlCol="0">
            <a:spAutoFit/>
          </a:bodyPr>
          <a:lstStyle/>
          <a:p>
            <a:r>
              <a:rPr lang="en-US" sz="2400" b="1" dirty="0" smtClean="0"/>
              <a:t>Transient</a:t>
            </a:r>
            <a:r>
              <a:rPr lang="en-US" sz="2400" dirty="0" smtClean="0"/>
              <a:t>:</a:t>
            </a:r>
          </a:p>
          <a:p>
            <a:pPr lvl="1">
              <a:buFont typeface="Arial" pitchFamily="34" charset="0"/>
              <a:buChar char="•"/>
            </a:pPr>
            <a:r>
              <a:rPr lang="en-US" sz="2400" dirty="0" smtClean="0"/>
              <a:t>Headache*</a:t>
            </a:r>
          </a:p>
          <a:p>
            <a:pPr lvl="1">
              <a:buFont typeface="Arial" pitchFamily="34" charset="0"/>
              <a:buChar char="•"/>
            </a:pPr>
            <a:r>
              <a:rPr lang="en-US" sz="2400" dirty="0" smtClean="0"/>
              <a:t>Impaired glucose control</a:t>
            </a:r>
          </a:p>
          <a:p>
            <a:pPr lvl="1">
              <a:buFont typeface="Arial" pitchFamily="34" charset="0"/>
              <a:buChar char="•"/>
            </a:pPr>
            <a:r>
              <a:rPr lang="en-US" sz="2400" dirty="0" smtClean="0"/>
              <a:t>Insomnia</a:t>
            </a:r>
          </a:p>
          <a:p>
            <a:pPr lvl="1">
              <a:buFont typeface="Arial" pitchFamily="34" charset="0"/>
              <a:buChar char="•"/>
            </a:pPr>
            <a:r>
              <a:rPr lang="en-US" sz="2400" dirty="0" smtClean="0"/>
              <a:t>HTN</a:t>
            </a:r>
          </a:p>
          <a:p>
            <a:pPr lvl="1">
              <a:buFont typeface="Arial" pitchFamily="34" charset="0"/>
              <a:buChar char="•"/>
            </a:pPr>
            <a:r>
              <a:rPr lang="en-US" sz="2400" dirty="0" smtClean="0"/>
              <a:t>Vasovagal reaction</a:t>
            </a:r>
          </a:p>
          <a:p>
            <a:pPr lvl="1">
              <a:buFont typeface="Arial" pitchFamily="34" charset="0"/>
              <a:buChar char="•"/>
            </a:pPr>
            <a:r>
              <a:rPr lang="en-US" sz="2400" dirty="0" smtClean="0"/>
              <a:t>Nausea</a:t>
            </a:r>
          </a:p>
          <a:p>
            <a:pPr lvl="1">
              <a:buFont typeface="Arial" pitchFamily="34" charset="0"/>
              <a:buChar char="•"/>
            </a:pPr>
            <a:r>
              <a:rPr lang="en-US" sz="2400" dirty="0" smtClean="0"/>
              <a:t>Increase of pain</a:t>
            </a:r>
          </a:p>
          <a:p>
            <a:pPr lvl="1">
              <a:buFont typeface="Arial" pitchFamily="34" charset="0"/>
              <a:buChar char="•"/>
            </a:pPr>
            <a:endParaRPr lang="en-US" sz="2400" dirty="0"/>
          </a:p>
        </p:txBody>
      </p:sp>
      <p:sp>
        <p:nvSpPr>
          <p:cNvPr id="6" name="TextBox 5"/>
          <p:cNvSpPr txBox="1"/>
          <p:nvPr/>
        </p:nvSpPr>
        <p:spPr>
          <a:xfrm>
            <a:off x="4800600" y="2819400"/>
            <a:ext cx="3733800" cy="4154984"/>
          </a:xfrm>
          <a:prstGeom prst="rect">
            <a:avLst/>
          </a:prstGeom>
          <a:noFill/>
        </p:spPr>
        <p:txBody>
          <a:bodyPr wrap="square" rtlCol="0">
            <a:spAutoFit/>
          </a:bodyPr>
          <a:lstStyle/>
          <a:p>
            <a:r>
              <a:rPr lang="en-US" sz="2400" b="1" dirty="0" smtClean="0"/>
              <a:t>More Serious:</a:t>
            </a:r>
          </a:p>
          <a:p>
            <a:pPr lvl="1">
              <a:buFont typeface="Arial" pitchFamily="34" charset="0"/>
              <a:buChar char="•"/>
            </a:pPr>
            <a:r>
              <a:rPr lang="en-US" sz="2400" dirty="0" smtClean="0"/>
              <a:t>Infection</a:t>
            </a:r>
          </a:p>
          <a:p>
            <a:pPr lvl="1">
              <a:buFont typeface="Arial" pitchFamily="34" charset="0"/>
              <a:buChar char="•"/>
            </a:pPr>
            <a:r>
              <a:rPr lang="en-US" sz="2400" dirty="0" smtClean="0"/>
              <a:t>Hypersensitivity</a:t>
            </a:r>
            <a:endParaRPr lang="en-US" sz="2400" dirty="0" smtClean="0"/>
          </a:p>
          <a:p>
            <a:pPr lvl="1">
              <a:buFont typeface="Arial" pitchFamily="34" charset="0"/>
              <a:buChar char="•"/>
            </a:pPr>
            <a:r>
              <a:rPr lang="en-US" sz="2400" dirty="0" smtClean="0"/>
              <a:t>Hematoma</a:t>
            </a:r>
          </a:p>
          <a:p>
            <a:pPr lvl="1">
              <a:buFont typeface="Arial" pitchFamily="34" charset="0"/>
              <a:buChar char="•"/>
            </a:pPr>
            <a:r>
              <a:rPr lang="en-US" sz="2400" dirty="0" smtClean="0"/>
              <a:t>Intravascular injection of medication</a:t>
            </a:r>
          </a:p>
          <a:p>
            <a:pPr lvl="1">
              <a:buFont typeface="Arial" pitchFamily="34" charset="0"/>
              <a:buChar char="•"/>
            </a:pPr>
            <a:r>
              <a:rPr lang="en-US" sz="2400" dirty="0" smtClean="0"/>
              <a:t>Neural trauma</a:t>
            </a:r>
          </a:p>
          <a:p>
            <a:pPr lvl="1">
              <a:buFont typeface="Arial" pitchFamily="34" charset="0"/>
              <a:buChar char="•"/>
            </a:pPr>
            <a:r>
              <a:rPr lang="en-US" sz="2400" dirty="0" smtClean="0"/>
              <a:t>Subdural injection</a:t>
            </a:r>
          </a:p>
          <a:p>
            <a:pPr lvl="1">
              <a:buFont typeface="Arial" pitchFamily="34" charset="0"/>
              <a:buChar char="•"/>
            </a:pPr>
            <a:r>
              <a:rPr lang="en-US" sz="2400" dirty="0" smtClean="0"/>
              <a:t>Air embolism</a:t>
            </a:r>
          </a:p>
          <a:p>
            <a:pPr lvl="1">
              <a:buFont typeface="Arial" pitchFamily="34" charset="0"/>
              <a:buChar char="•"/>
            </a:pPr>
            <a:r>
              <a:rPr lang="en-US" sz="2400" dirty="0" smtClean="0"/>
              <a:t>Disc injection</a:t>
            </a:r>
          </a:p>
          <a:p>
            <a:pPr lvl="1">
              <a:buFont typeface="Arial" pitchFamily="34" charset="0"/>
              <a:buChar char="•"/>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Summary</a:t>
            </a:r>
            <a:endParaRPr lang="en-US" dirty="0"/>
          </a:p>
        </p:txBody>
      </p:sp>
      <p:sp>
        <p:nvSpPr>
          <p:cNvPr id="3" name="Content Placeholder 2"/>
          <p:cNvSpPr>
            <a:spLocks noGrp="1"/>
          </p:cNvSpPr>
          <p:nvPr>
            <p:ph idx="1"/>
          </p:nvPr>
        </p:nvSpPr>
        <p:spPr>
          <a:xfrm>
            <a:off x="457200" y="1600200"/>
            <a:ext cx="8229600" cy="5257800"/>
          </a:xfrm>
        </p:spPr>
        <p:txBody>
          <a:bodyPr>
            <a:normAutofit fontScale="92500"/>
          </a:bodyPr>
          <a:lstStyle/>
          <a:p>
            <a:r>
              <a:rPr lang="en-US" dirty="0" smtClean="0"/>
              <a:t>Although there is a plethora of trials, lack of standardization has left us guessing</a:t>
            </a:r>
          </a:p>
          <a:p>
            <a:r>
              <a:rPr lang="en-US" dirty="0" smtClean="0"/>
              <a:t>However, we can see evidence for…</a:t>
            </a:r>
          </a:p>
          <a:p>
            <a:pPr lvl="1"/>
            <a:r>
              <a:rPr lang="en-US" sz="2600" dirty="0" smtClean="0"/>
              <a:t>Use of fluoroscopy gives us a greater chance of approximating the steroid to the lesion</a:t>
            </a:r>
          </a:p>
          <a:p>
            <a:pPr lvl="1"/>
            <a:r>
              <a:rPr lang="en-US" sz="2600" dirty="0" smtClean="0"/>
              <a:t>Earlier treatment leads to greater chance of relief</a:t>
            </a:r>
          </a:p>
          <a:p>
            <a:pPr lvl="1"/>
            <a:r>
              <a:rPr lang="en-US" sz="2600" dirty="0" smtClean="0"/>
              <a:t>Approximation is key to optimal relief</a:t>
            </a:r>
          </a:p>
          <a:p>
            <a:pPr lvl="1"/>
            <a:r>
              <a:rPr lang="en-US" sz="2600" dirty="0" smtClean="0"/>
              <a:t>For this reason, TFESI may be considered the choice approach, while caudal may be the least effective</a:t>
            </a:r>
          </a:p>
          <a:p>
            <a:pPr lvl="1"/>
            <a:r>
              <a:rPr lang="en-US" dirty="0" smtClean="0"/>
              <a:t>We cannot clump all back pain into one category, we can’t even clump all radicular pain into one category</a:t>
            </a:r>
            <a:endParaRPr lang="en-US" sz="2600" dirty="0" smtClean="0"/>
          </a:p>
          <a:p>
            <a:pPr lvl="1"/>
            <a:r>
              <a:rPr lang="en-US" sz="2600" dirty="0" smtClean="0"/>
              <a:t>Proper diagnosis is the key</a:t>
            </a:r>
          </a:p>
          <a:p>
            <a:pPr lvl="1"/>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85000" lnSpcReduction="20000"/>
          </a:bodyPr>
          <a:lstStyle/>
          <a:p>
            <a:r>
              <a:rPr lang="en-US" sz="1800" dirty="0"/>
              <a:t>Ackermann WE, Ahmad M. The efficacy of lumbar epidural steroid injections </a:t>
            </a:r>
            <a:r>
              <a:rPr lang="en-US" sz="1800" dirty="0" smtClean="0"/>
              <a:t>in patients </a:t>
            </a:r>
            <a:r>
              <a:rPr lang="en-US" sz="1800" dirty="0"/>
              <a:t>with lumbar disc </a:t>
            </a:r>
            <a:r>
              <a:rPr lang="en-US" sz="1800" dirty="0" smtClean="0"/>
              <a:t>herniation. </a:t>
            </a:r>
            <a:r>
              <a:rPr lang="en-US" sz="1800" dirty="0"/>
              <a:t>Anesth Analg 2007;104:1217–22</a:t>
            </a:r>
            <a:r>
              <a:rPr lang="en-US" sz="1800" dirty="0" smtClean="0"/>
              <a:t>.</a:t>
            </a:r>
          </a:p>
          <a:p>
            <a:r>
              <a:rPr lang="en-US" sz="1600" dirty="0"/>
              <a:t>Candido KD, Raghavendra MS, Chinthagada M, et al. A prospective evaluation </a:t>
            </a:r>
            <a:r>
              <a:rPr lang="en-US" sz="1600" dirty="0" smtClean="0"/>
              <a:t>of iodinated </a:t>
            </a:r>
            <a:r>
              <a:rPr lang="en-US" sz="1600" dirty="0"/>
              <a:t>contrast </a:t>
            </a:r>
            <a:r>
              <a:rPr lang="en-US" sz="1600" dirty="0" smtClean="0"/>
              <a:t>flow patterns </a:t>
            </a:r>
            <a:r>
              <a:rPr lang="en-US" sz="1600" dirty="0"/>
              <a:t>with fluoroscopically guided lumbar </a:t>
            </a:r>
            <a:r>
              <a:rPr lang="en-US" sz="1600" dirty="0" smtClean="0"/>
              <a:t>epidural steroid </a:t>
            </a:r>
            <a:r>
              <a:rPr lang="en-US" sz="1600" dirty="0"/>
              <a:t>injections: the lateral parasagittal interlaminar epidural approach </a:t>
            </a:r>
            <a:r>
              <a:rPr lang="en-US" sz="1600" dirty="0" smtClean="0"/>
              <a:t>versus the </a:t>
            </a:r>
            <a:r>
              <a:rPr lang="en-US" sz="1600" dirty="0"/>
              <a:t>transforaminal epidural approach. Anesth Analg 2008;106(2):638–44</a:t>
            </a:r>
            <a:r>
              <a:rPr lang="en-US" sz="1600" dirty="0" smtClean="0"/>
              <a:t>.</a:t>
            </a:r>
          </a:p>
          <a:p>
            <a:r>
              <a:rPr lang="en-US" sz="1800" dirty="0"/>
              <a:t>Ghahreman A, Ferch R, Bogduk N. The efficacy of transforaminal injection </a:t>
            </a:r>
            <a:r>
              <a:rPr lang="en-US" sz="1800" dirty="0" smtClean="0"/>
              <a:t>of steroids </a:t>
            </a:r>
            <a:r>
              <a:rPr lang="en-US" sz="1800" dirty="0"/>
              <a:t>for the treatment of lumbar radicular pain. Pain Med 2010;11:1149–68.</a:t>
            </a:r>
            <a:endParaRPr lang="en-US" sz="1800" dirty="0" smtClean="0"/>
          </a:p>
          <a:p>
            <a:r>
              <a:rPr lang="en-US" sz="1800" dirty="0" smtClean="0"/>
              <a:t>Karppinen </a:t>
            </a:r>
            <a:r>
              <a:rPr lang="en-US" sz="1800" dirty="0"/>
              <a:t>J, Malmivaara A, Kurunlahti M, et al. Periradicular infiltration </a:t>
            </a:r>
            <a:r>
              <a:rPr lang="en-US" sz="1800" dirty="0" smtClean="0"/>
              <a:t>for sciatica</a:t>
            </a:r>
            <a:r>
              <a:rPr lang="en-US" sz="1800" dirty="0"/>
              <a:t>: a randomized controlled trial. Spine 2001;26:1059–67.</a:t>
            </a:r>
          </a:p>
          <a:p>
            <a:r>
              <a:rPr lang="en-US" sz="1800" dirty="0" smtClean="0"/>
              <a:t>Karppinen </a:t>
            </a:r>
            <a:r>
              <a:rPr lang="en-US" sz="1800" dirty="0"/>
              <a:t>J, Ohinmaa A, Malmivaara A, et al. Cost effectiveness of </a:t>
            </a:r>
            <a:r>
              <a:rPr lang="en-US" sz="1800" dirty="0" smtClean="0"/>
              <a:t>periradicular infiltration </a:t>
            </a:r>
            <a:r>
              <a:rPr lang="en-US" sz="1800" dirty="0"/>
              <a:t>for sciatica: subgroup analysis of a randomized controlled trial. </a:t>
            </a:r>
            <a:r>
              <a:rPr lang="en-US" sz="1800" dirty="0" smtClean="0"/>
              <a:t>Spine 2001;26(23</a:t>
            </a:r>
            <a:r>
              <a:rPr lang="en-US" sz="1800" dirty="0"/>
              <a:t>):2587–95</a:t>
            </a:r>
            <a:r>
              <a:rPr lang="en-US" sz="1800" dirty="0" smtClean="0"/>
              <a:t>.</a:t>
            </a:r>
          </a:p>
          <a:p>
            <a:r>
              <a:rPr lang="en-US" sz="1800" dirty="0"/>
              <a:t>Ng L, Chaudhary N, Sell P. The efficacy of corticosteroids in </a:t>
            </a:r>
            <a:r>
              <a:rPr lang="en-US" sz="1800" dirty="0" smtClean="0"/>
              <a:t>periradicular infiltration </a:t>
            </a:r>
            <a:r>
              <a:rPr lang="en-US" sz="1800" dirty="0"/>
              <a:t>for chronic radicular pain: a randomized, double blind, controlled </a:t>
            </a:r>
            <a:r>
              <a:rPr lang="en-US" sz="1800" dirty="0" smtClean="0"/>
              <a:t>trial. Spine </a:t>
            </a:r>
            <a:r>
              <a:rPr lang="en-US" sz="1800" dirty="0"/>
              <a:t>2005;30:857–62.</a:t>
            </a:r>
            <a:endParaRPr lang="en-US" sz="1800" dirty="0" smtClean="0"/>
          </a:p>
          <a:p>
            <a:r>
              <a:rPr lang="en-US" sz="1800" dirty="0" smtClean="0"/>
              <a:t>Riew </a:t>
            </a:r>
            <a:r>
              <a:rPr lang="en-US" sz="1800" dirty="0"/>
              <a:t>KD, Yin Y, Gilula L, et al. The effect of nerve-root injections on the need </a:t>
            </a:r>
            <a:r>
              <a:rPr lang="en-US" sz="1800" dirty="0" smtClean="0"/>
              <a:t>for operative </a:t>
            </a:r>
            <a:r>
              <a:rPr lang="en-US" sz="1800" dirty="0"/>
              <a:t>treatment of lumbar radicular pain. A prospective, </a:t>
            </a:r>
            <a:r>
              <a:rPr lang="en-US" sz="1800" dirty="0" smtClean="0"/>
              <a:t>randomized, controlled</a:t>
            </a:r>
            <a:r>
              <a:rPr lang="en-US" sz="1800" dirty="0"/>
              <a:t>, double-blind study. J Bone Joint Surg Am 2000;82-A:1589–93.</a:t>
            </a:r>
          </a:p>
          <a:p>
            <a:r>
              <a:rPr lang="en-US" sz="1800" dirty="0" smtClean="0"/>
              <a:t>Riew </a:t>
            </a:r>
            <a:r>
              <a:rPr lang="en-US" sz="1800" dirty="0"/>
              <a:t>KD, Park JB, Cho YS, et al. Nerve root blocks in the treatment of </a:t>
            </a:r>
            <a:r>
              <a:rPr lang="en-US" sz="1800" dirty="0" smtClean="0"/>
              <a:t>lumbar radicular </a:t>
            </a:r>
            <a:r>
              <a:rPr lang="en-US" sz="1800" dirty="0"/>
              <a:t>pain. A minimum five-year follow-up. J Bone Joint Surg Am </a:t>
            </a:r>
            <a:r>
              <a:rPr lang="en-US" sz="1800" dirty="0" smtClean="0"/>
              <a:t>2006; 88(8</a:t>
            </a:r>
            <a:r>
              <a:rPr lang="en-US" sz="1800" dirty="0"/>
              <a:t>):1722–5</a:t>
            </a:r>
            <a:r>
              <a:rPr lang="en-US" sz="1800" dirty="0" smtClean="0"/>
              <a:t>.</a:t>
            </a:r>
            <a:endParaRPr lang="en-US" sz="18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References:</a:t>
            </a:r>
            <a:endParaRPr lang="en-US" dirty="0"/>
          </a:p>
        </p:txBody>
      </p:sp>
      <p:sp>
        <p:nvSpPr>
          <p:cNvPr id="3" name="Content Placeholder 2"/>
          <p:cNvSpPr>
            <a:spLocks noGrp="1"/>
          </p:cNvSpPr>
          <p:nvPr>
            <p:ph idx="1"/>
          </p:nvPr>
        </p:nvSpPr>
        <p:spPr/>
        <p:txBody>
          <a:bodyPr>
            <a:normAutofit fontScale="85000" lnSpcReduction="10000"/>
          </a:bodyPr>
          <a:lstStyle/>
          <a:p>
            <a:r>
              <a:rPr lang="en-US" sz="1800" dirty="0" smtClean="0"/>
              <a:t>Riew KD, Yin Y, Gilula L, et al. The effect of nerve-root injections on the need for operative treatment of lumbar radicular pain. A prospective, randomized, controlled, double-blind study. J Bone Joint Surg Am 2000;82-A:1589–93.</a:t>
            </a:r>
          </a:p>
          <a:p>
            <a:r>
              <a:rPr lang="en-US" sz="1800" dirty="0" smtClean="0"/>
              <a:t>Riew KD, Park JB, Cho YS, et al. Nerve root blocks in the treatment of lumbar radicular pain. A minimum five-year follow-up. J Bone Joint Surg Am 2006; 88(8):1722–5.</a:t>
            </a:r>
          </a:p>
          <a:p>
            <a:r>
              <a:rPr lang="en-US" sz="1800" dirty="0" smtClean="0"/>
              <a:t>Rho ME &amp; Tang CT, “The Efficacy of Lumbar Epidural Steroid Injections: Transforaminal, Interlaminar, and Caudal Approaches”, </a:t>
            </a:r>
            <a:r>
              <a:rPr lang="en-US" sz="1800" dirty="0" smtClean="0">
                <a:hlinkClick r:id="rId2" tooltip="Physical medicine and rehabilitation clinics of North America."/>
              </a:rPr>
              <a:t>Phys Med Rehabil Clin N Am.</a:t>
            </a:r>
            <a:r>
              <a:rPr lang="en-US" sz="1800" dirty="0" smtClean="0"/>
              <a:t> [2011, 22(1):139-148], doi</a:t>
            </a:r>
            <a:r>
              <a:rPr lang="en-US" sz="1800" b="1" dirty="0" smtClean="0"/>
              <a:t>: </a:t>
            </a:r>
            <a:r>
              <a:rPr lang="en-US" sz="1800" dirty="0" smtClean="0"/>
              <a:t>10.1016/j.pmr.2010.10.006</a:t>
            </a:r>
          </a:p>
          <a:p>
            <a:r>
              <a:rPr lang="en-US" sz="1800" dirty="0" smtClean="0"/>
              <a:t>Saal JS, Franson RC, Dobrow R, et al. High levels of inflammatory phospholipase A2 activity in lumbar disc herniation. Spine (Phila Pa 1976) 1990;15(7):674–8.</a:t>
            </a:r>
          </a:p>
          <a:p>
            <a:r>
              <a:rPr lang="en-US" sz="1800" dirty="0" smtClean="0"/>
              <a:t>Staal JB, de Bie R, de Vet HCW, Hildebrandt J, Nelemans P. Injection therapy for subacute and chronic low-back pain. Cochrane Database of Systematic Reviews 2008, Issue 3. Art. No.: CD001824. DOI: 10.1002/14651858.CD001824.pub3</a:t>
            </a:r>
          </a:p>
          <a:p>
            <a:r>
              <a:rPr lang="en-US" sz="1800" dirty="0" smtClean="0"/>
              <a:t>Stout A,“Epidural steroid injections for low back pain”, </a:t>
            </a:r>
            <a:r>
              <a:rPr lang="en-US" sz="1800" dirty="0" smtClean="0">
                <a:hlinkClick r:id="rId2" tooltip="Physical medicine and rehabilitation clinics of North America."/>
              </a:rPr>
              <a:t>Phys Med Rehabil Clin N Am.</a:t>
            </a:r>
            <a:r>
              <a:rPr lang="en-US" sz="1800" dirty="0" smtClean="0"/>
              <a:t> 2010 Nov;21(4):825-34. doi: 10.1016/j.pmr.2010.08.001</a:t>
            </a:r>
          </a:p>
          <a:p>
            <a:endParaRPr lang="en-US" sz="18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a:t>
            </a:r>
            <a:endParaRPr lang="en-US" dirty="0"/>
          </a:p>
        </p:txBody>
      </p:sp>
      <p:sp>
        <p:nvSpPr>
          <p:cNvPr id="3" name="Content Placeholder 2"/>
          <p:cNvSpPr>
            <a:spLocks noGrp="1"/>
          </p:cNvSpPr>
          <p:nvPr>
            <p:ph idx="1"/>
          </p:nvPr>
        </p:nvSpPr>
        <p:spPr/>
        <p:txBody>
          <a:bodyPr/>
          <a:lstStyle/>
          <a:p>
            <a:r>
              <a:rPr lang="en-US" dirty="0" smtClean="0"/>
              <a:t>Pt is found to have diminished patellar reflex on the right side with appreciable decrease in strength of his knee extensors. </a:t>
            </a:r>
          </a:p>
          <a:p>
            <a:r>
              <a:rPr lang="en-US" dirty="0" smtClean="0"/>
              <a:t>Tenderness to palpation noted in the paraspinal muscles of the lumbar spine</a:t>
            </a:r>
          </a:p>
          <a:p>
            <a:r>
              <a:rPr lang="en-US" dirty="0" smtClean="0"/>
              <a:t>No changes in sensation noted </a:t>
            </a:r>
            <a:endParaRPr lang="en-US" dirty="0"/>
          </a:p>
        </p:txBody>
      </p:sp>
      <p:sp>
        <p:nvSpPr>
          <p:cNvPr id="4" name="TextBox 3"/>
          <p:cNvSpPr txBox="1"/>
          <p:nvPr/>
        </p:nvSpPr>
        <p:spPr>
          <a:xfrm>
            <a:off x="0" y="5181600"/>
            <a:ext cx="9144000" cy="707886"/>
          </a:xfrm>
          <a:prstGeom prst="rect">
            <a:avLst/>
          </a:prstGeom>
          <a:noFill/>
        </p:spPr>
        <p:txBody>
          <a:bodyPr wrap="square" rtlCol="0">
            <a:spAutoFit/>
          </a:bodyPr>
          <a:lstStyle/>
          <a:p>
            <a:pPr algn="ctr"/>
            <a:r>
              <a:rPr lang="en-US" sz="4000" dirty="0" smtClean="0"/>
              <a:t>What would you do?</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Impression/Plan</a:t>
            </a:r>
            <a:endParaRPr lang="en-US" dirty="0"/>
          </a:p>
        </p:txBody>
      </p:sp>
      <p:sp>
        <p:nvSpPr>
          <p:cNvPr id="3" name="Content Placeholder 2"/>
          <p:cNvSpPr>
            <a:spLocks noGrp="1"/>
          </p:cNvSpPr>
          <p:nvPr>
            <p:ph idx="1"/>
          </p:nvPr>
        </p:nvSpPr>
        <p:spPr/>
        <p:txBody>
          <a:bodyPr/>
          <a:lstStyle/>
          <a:p>
            <a:r>
              <a:rPr lang="en-US" dirty="0"/>
              <a:t>Pt is determined to have a L4 radiculopathy</a:t>
            </a:r>
          </a:p>
          <a:p>
            <a:r>
              <a:rPr lang="en-US" dirty="0"/>
              <a:t>After confirming with MRI, the patient is sent for L4/L5 laminectomy</a:t>
            </a:r>
          </a:p>
          <a:p>
            <a:r>
              <a:rPr lang="en-US" dirty="0"/>
              <a:t>Following recovery from surgery, the pt is able to return to his active lifestyle for </a:t>
            </a:r>
            <a:r>
              <a:rPr lang="en-US" dirty="0" smtClean="0"/>
              <a:t>a period of approximately 8 months before axial pain returns and he has to reduce his activity level again.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Statistics</a:t>
            </a:r>
            <a:endParaRPr lang="en-US" dirty="0"/>
          </a:p>
        </p:txBody>
      </p:sp>
      <p:sp>
        <p:nvSpPr>
          <p:cNvPr id="3" name="Content Placeholder 2"/>
          <p:cNvSpPr>
            <a:spLocks noGrp="1"/>
          </p:cNvSpPr>
          <p:nvPr>
            <p:ph idx="1"/>
          </p:nvPr>
        </p:nvSpPr>
        <p:spPr/>
        <p:txBody>
          <a:bodyPr>
            <a:normAutofit fontScale="92500"/>
          </a:bodyPr>
          <a:lstStyle/>
          <a:p>
            <a:r>
              <a:rPr lang="en-US" dirty="0" smtClean="0"/>
              <a:t>Estimated that </a:t>
            </a:r>
            <a:r>
              <a:rPr lang="en-US" b="1" dirty="0" smtClean="0"/>
              <a:t>80% of all people</a:t>
            </a:r>
            <a:r>
              <a:rPr lang="en-US" dirty="0" smtClean="0"/>
              <a:t> will have an episode of back pain in their lifetime.</a:t>
            </a:r>
          </a:p>
          <a:p>
            <a:r>
              <a:rPr lang="en-US" dirty="0" smtClean="0"/>
              <a:t>50% of all Americans have an annual episode of back pain</a:t>
            </a:r>
          </a:p>
          <a:p>
            <a:r>
              <a:rPr lang="en-US" dirty="0" smtClean="0"/>
              <a:t>Back pain is the second most common reason for visits to the doctor</a:t>
            </a:r>
          </a:p>
          <a:p>
            <a:r>
              <a:rPr lang="en-US" dirty="0" smtClean="0"/>
              <a:t>Estimated that Americans spend </a:t>
            </a:r>
          </a:p>
          <a:p>
            <a:pPr>
              <a:buNone/>
            </a:pPr>
            <a:r>
              <a:rPr lang="en-US" dirty="0" smtClean="0"/>
              <a:t>	</a:t>
            </a:r>
            <a:r>
              <a:rPr lang="en-US" dirty="0" smtClean="0"/>
              <a:t>$50 billion each year on care for these symptoms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Anatomy</a:t>
            </a:r>
            <a:endParaRPr lang="en-US" dirty="0"/>
          </a:p>
        </p:txBody>
      </p:sp>
      <p:pic>
        <p:nvPicPr>
          <p:cNvPr id="1026" name="Picture 2" descr="C:\Users\Cooper\Desktop\spine anatomy 1.jpg"/>
          <p:cNvPicPr>
            <a:picLocks noChangeAspect="1" noChangeArrowheads="1"/>
          </p:cNvPicPr>
          <p:nvPr/>
        </p:nvPicPr>
        <p:blipFill>
          <a:blip r:embed="rId3" cstate="print"/>
          <a:srcRect/>
          <a:stretch>
            <a:fillRect/>
          </a:stretch>
        </p:blipFill>
        <p:spPr bwMode="auto">
          <a:xfrm>
            <a:off x="990600" y="1219200"/>
            <a:ext cx="6705600" cy="5036584"/>
          </a:xfrm>
          <a:prstGeom prst="rect">
            <a:avLst/>
          </a:prstGeom>
          <a:noFill/>
        </p:spPr>
      </p:pic>
      <p:sp>
        <p:nvSpPr>
          <p:cNvPr id="5" name="TextBox 4"/>
          <p:cNvSpPr txBox="1"/>
          <p:nvPr/>
        </p:nvSpPr>
        <p:spPr>
          <a:xfrm>
            <a:off x="457200" y="6211669"/>
            <a:ext cx="8077200" cy="646331"/>
          </a:xfrm>
          <a:prstGeom prst="rect">
            <a:avLst/>
          </a:prstGeom>
          <a:noFill/>
        </p:spPr>
        <p:txBody>
          <a:bodyPr wrap="square" rtlCol="0">
            <a:spAutoFit/>
          </a:bodyPr>
          <a:lstStyle/>
          <a:p>
            <a:r>
              <a:rPr lang="en-US" b="1" dirty="0" smtClean="0"/>
              <a:t>Illustration of the Anatomy of the Human Spine, Featuring the Middle Thoracic Vertebrae and Spine  </a:t>
            </a:r>
            <a:r>
              <a:rPr lang="en-US" dirty="0" smtClean="0"/>
              <a:t>by </a:t>
            </a:r>
            <a:r>
              <a:rPr lang="en-US" dirty="0" smtClean="0">
                <a:hlinkClick r:id="rId4"/>
              </a:rPr>
              <a:t>Nucleus Medical Art</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MRI views</a:t>
            </a:r>
            <a:endParaRPr lang="en-US" dirty="0"/>
          </a:p>
        </p:txBody>
      </p:sp>
      <p:pic>
        <p:nvPicPr>
          <p:cNvPr id="2050" name="Picture 2" descr="C:\Users\Cooper\Desktop\normal-lumbar-cross-section.jpg"/>
          <p:cNvPicPr>
            <a:picLocks noChangeAspect="1" noChangeArrowheads="1"/>
          </p:cNvPicPr>
          <p:nvPr/>
        </p:nvPicPr>
        <p:blipFill>
          <a:blip r:embed="rId2" cstate="print"/>
          <a:srcRect/>
          <a:stretch>
            <a:fillRect/>
          </a:stretch>
        </p:blipFill>
        <p:spPr bwMode="auto">
          <a:xfrm>
            <a:off x="4648200" y="1600200"/>
            <a:ext cx="4495800" cy="4495800"/>
          </a:xfrm>
          <a:prstGeom prst="rect">
            <a:avLst/>
          </a:prstGeom>
          <a:noFill/>
        </p:spPr>
      </p:pic>
      <p:pic>
        <p:nvPicPr>
          <p:cNvPr id="2051" name="Picture 3" descr="C:\Users\Cooper\Desktop\anatomic_imaging_of_the_lumbar_spine_t2_fse_sagittal.gif"/>
          <p:cNvPicPr>
            <a:picLocks noChangeAspect="1" noChangeArrowheads="1"/>
          </p:cNvPicPr>
          <p:nvPr/>
        </p:nvPicPr>
        <p:blipFill>
          <a:blip r:embed="rId3" cstate="print"/>
          <a:srcRect/>
          <a:stretch>
            <a:fillRect/>
          </a:stretch>
        </p:blipFill>
        <p:spPr bwMode="auto">
          <a:xfrm>
            <a:off x="0" y="1600200"/>
            <a:ext cx="4495800" cy="447262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609600" y="457200"/>
            <a:ext cx="7944897" cy="59213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Pathology</a:t>
            </a:r>
            <a:endParaRPr lang="en-US" dirty="0"/>
          </a:p>
        </p:txBody>
      </p:sp>
      <p:sp>
        <p:nvSpPr>
          <p:cNvPr id="7" name="TextBox 6"/>
          <p:cNvSpPr txBox="1"/>
          <p:nvPr/>
        </p:nvSpPr>
        <p:spPr>
          <a:xfrm>
            <a:off x="152400" y="1447800"/>
            <a:ext cx="8763000" cy="4401205"/>
          </a:xfrm>
          <a:prstGeom prst="rect">
            <a:avLst/>
          </a:prstGeom>
          <a:noFill/>
        </p:spPr>
        <p:txBody>
          <a:bodyPr wrap="square" rtlCol="0">
            <a:spAutoFit/>
          </a:bodyPr>
          <a:lstStyle/>
          <a:p>
            <a:pPr>
              <a:buFont typeface="Arial" pitchFamily="34" charset="0"/>
              <a:buChar char="•"/>
            </a:pPr>
            <a:r>
              <a:rPr lang="en-US" sz="2800" dirty="0" smtClean="0"/>
              <a:t>It is believed that PLA2 activity from herniated discs is up to 10,000 x greater than from any other human source. </a:t>
            </a:r>
          </a:p>
          <a:p>
            <a:pPr>
              <a:buFont typeface="Arial" pitchFamily="34" charset="0"/>
              <a:buChar char="•"/>
            </a:pPr>
            <a:r>
              <a:rPr lang="en-US" sz="2800" dirty="0" smtClean="0"/>
              <a:t>Other immunohistochemical substances found at the site of herniation include:</a:t>
            </a:r>
          </a:p>
          <a:p>
            <a:pPr lvl="1">
              <a:buFont typeface="Arial" pitchFamily="34" charset="0"/>
              <a:buChar char="•"/>
            </a:pPr>
            <a:r>
              <a:rPr lang="en-US" sz="2800" dirty="0" smtClean="0"/>
              <a:t>NO</a:t>
            </a:r>
          </a:p>
          <a:p>
            <a:pPr lvl="1">
              <a:buFont typeface="Arial" pitchFamily="34" charset="0"/>
              <a:buChar char="•"/>
            </a:pPr>
            <a:r>
              <a:rPr lang="en-US" sz="2800" dirty="0" smtClean="0"/>
              <a:t>PGE2</a:t>
            </a:r>
          </a:p>
          <a:p>
            <a:pPr lvl="1">
              <a:buFont typeface="Arial" pitchFamily="34" charset="0"/>
              <a:buChar char="•"/>
            </a:pPr>
            <a:r>
              <a:rPr lang="en-US" sz="2800" dirty="0" smtClean="0"/>
              <a:t>IL-6</a:t>
            </a:r>
          </a:p>
          <a:p>
            <a:pPr>
              <a:buFont typeface="Arial" pitchFamily="34" charset="0"/>
              <a:buChar char="•"/>
            </a:pPr>
            <a:r>
              <a:rPr lang="en-US" sz="2800" b="1" dirty="0" smtClean="0"/>
              <a:t>Hypothesis</a:t>
            </a:r>
            <a:r>
              <a:rPr lang="en-US" sz="2800" dirty="0" smtClean="0"/>
              <a:t>: glucocorticoids interrupt the inflammatory cascade and inhibit nocioception</a:t>
            </a:r>
            <a:endParaRPr lang="en-US" sz="2800" dirty="0"/>
          </a:p>
        </p:txBody>
      </p:sp>
      <p:pic>
        <p:nvPicPr>
          <p:cNvPr id="20484" name="Picture 4" descr="bulging disc"/>
          <p:cNvPicPr>
            <a:picLocks noChangeAspect="1" noChangeArrowheads="1"/>
          </p:cNvPicPr>
          <p:nvPr/>
        </p:nvPicPr>
        <p:blipFill>
          <a:blip r:embed="rId2" cstate="print"/>
          <a:srcRect/>
          <a:stretch>
            <a:fillRect/>
          </a:stretch>
        </p:blipFill>
        <p:spPr bwMode="auto">
          <a:xfrm>
            <a:off x="2438400" y="1219200"/>
            <a:ext cx="4191000" cy="4789714"/>
          </a:xfrm>
          <a:prstGeom prst="rect">
            <a:avLst/>
          </a:prstGeom>
          <a:noFill/>
        </p:spPr>
      </p:pic>
      <p:pic>
        <p:nvPicPr>
          <p:cNvPr id="20486" name="Picture 6" descr="http://www.victoria4edit.com/blog/wp-content/uploads/2012/04/C0075836-Lumbar_Disc_Hernation_MRI-SPL.jpg"/>
          <p:cNvPicPr>
            <a:picLocks noChangeAspect="1" noChangeArrowheads="1"/>
          </p:cNvPicPr>
          <p:nvPr/>
        </p:nvPicPr>
        <p:blipFill>
          <a:blip r:embed="rId3" cstate="print"/>
          <a:srcRect/>
          <a:stretch>
            <a:fillRect/>
          </a:stretch>
        </p:blipFill>
        <p:spPr bwMode="auto">
          <a:xfrm>
            <a:off x="1752600" y="914400"/>
            <a:ext cx="5305425" cy="530542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15072</TotalTime>
  <Words>2083</Words>
  <Application>Microsoft Office PowerPoint</Application>
  <PresentationFormat>On-screen Show (4:3)</PresentationFormat>
  <Paragraphs>205</Paragraphs>
  <Slides>29</Slides>
  <Notes>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Technic</vt:lpstr>
      <vt:lpstr>Interventional Rehab of Radicular and Axial Pain</vt:lpstr>
      <vt:lpstr>Case:</vt:lpstr>
      <vt:lpstr>Exam</vt:lpstr>
      <vt:lpstr>Impression/Plan</vt:lpstr>
      <vt:lpstr>Statistics</vt:lpstr>
      <vt:lpstr>Normal Anatomy</vt:lpstr>
      <vt:lpstr>MRI views</vt:lpstr>
      <vt:lpstr>Slide 8</vt:lpstr>
      <vt:lpstr>Pathology</vt:lpstr>
      <vt:lpstr>Slide 10</vt:lpstr>
      <vt:lpstr>Slide 11</vt:lpstr>
      <vt:lpstr>Fire Scan</vt:lpstr>
      <vt:lpstr>Options</vt:lpstr>
      <vt:lpstr>SEI Techniques</vt:lpstr>
      <vt:lpstr>Efficacy</vt:lpstr>
      <vt:lpstr>Cochrane Review</vt:lpstr>
      <vt:lpstr>The Studies</vt:lpstr>
      <vt:lpstr>Slide 18</vt:lpstr>
      <vt:lpstr>Slide 19</vt:lpstr>
      <vt:lpstr>Slide 20</vt:lpstr>
      <vt:lpstr>Slide 21</vt:lpstr>
      <vt:lpstr>Slide 22</vt:lpstr>
      <vt:lpstr>Battle of Approaches</vt:lpstr>
      <vt:lpstr>Slide 24</vt:lpstr>
      <vt:lpstr>Imaging</vt:lpstr>
      <vt:lpstr>Complications</vt:lpstr>
      <vt:lpstr>In Summary</vt:lpstr>
      <vt:lpstr>References:</vt:lpstr>
      <vt:lpstr>More References:</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Interventional Rehab of Radicular and Axial Pain</dc:title>
  <dc:creator>Cooper</dc:creator>
  <cp:lastModifiedBy>Cooper</cp:lastModifiedBy>
  <cp:revision>1</cp:revision>
  <dcterms:created xsi:type="dcterms:W3CDTF">2013-01-17T01:28:27Z</dcterms:created>
  <dcterms:modified xsi:type="dcterms:W3CDTF">2013-01-27T12:41:09Z</dcterms:modified>
</cp:coreProperties>
</file>