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1" r:id="rId7"/>
    <p:sldId id="320" r:id="rId8"/>
    <p:sldId id="263" r:id="rId9"/>
    <p:sldId id="297" r:id="rId10"/>
    <p:sldId id="299" r:id="rId11"/>
    <p:sldId id="318" r:id="rId12"/>
    <p:sldId id="300" r:id="rId13"/>
    <p:sldId id="309" r:id="rId14"/>
    <p:sldId id="301" r:id="rId15"/>
    <p:sldId id="265" r:id="rId16"/>
    <p:sldId id="294" r:id="rId17"/>
    <p:sldId id="295" r:id="rId18"/>
    <p:sldId id="316" r:id="rId19"/>
    <p:sldId id="317" r:id="rId20"/>
    <p:sldId id="262" r:id="rId21"/>
    <p:sldId id="302" r:id="rId22"/>
    <p:sldId id="303" r:id="rId23"/>
    <p:sldId id="304" r:id="rId24"/>
    <p:sldId id="305" r:id="rId25"/>
    <p:sldId id="306" r:id="rId26"/>
    <p:sldId id="307" r:id="rId27"/>
    <p:sldId id="308" r:id="rId28"/>
    <p:sldId id="266" r:id="rId29"/>
    <p:sldId id="275" r:id="rId30"/>
    <p:sldId id="276" r:id="rId31"/>
    <p:sldId id="314" r:id="rId32"/>
    <p:sldId id="315" r:id="rId33"/>
    <p:sldId id="311" r:id="rId34"/>
    <p:sldId id="310" r:id="rId35"/>
    <p:sldId id="31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47" autoAdjust="0"/>
    <p:restoredTop sz="99855" autoAdjust="0"/>
  </p:normalViewPr>
  <p:slideViewPr>
    <p:cSldViewPr>
      <p:cViewPr>
        <p:scale>
          <a:sx n="120" d="100"/>
          <a:sy n="120" d="100"/>
        </p:scale>
        <p:origin x="-177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6890542-AA48-41AA-8E4E-2C679881F780}" type="datetimeFigureOut">
              <a:rPr lang="en-US" smtClean="0"/>
              <a:pPr/>
              <a:t>12/16/2012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1E9A917-AC00-4557-AD5C-DAFE2418CE3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890542-AA48-41AA-8E4E-2C679881F780}" type="datetimeFigureOut">
              <a:rPr lang="en-US" smtClean="0"/>
              <a:pPr/>
              <a:t>12/16/2012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9A917-AC00-4557-AD5C-DAFE2418CE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890542-AA48-41AA-8E4E-2C679881F780}" type="datetimeFigureOut">
              <a:rPr lang="en-US" smtClean="0"/>
              <a:pPr/>
              <a:t>12/16/2012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9A917-AC00-4557-AD5C-DAFE2418CE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890542-AA48-41AA-8E4E-2C679881F780}" type="datetimeFigureOut">
              <a:rPr lang="en-US" smtClean="0"/>
              <a:pPr/>
              <a:t>12/16/2012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9A917-AC00-4557-AD5C-DAFE2418CE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6890542-AA48-41AA-8E4E-2C679881F780}" type="datetimeFigureOut">
              <a:rPr lang="en-US" smtClean="0"/>
              <a:pPr/>
              <a:t>12/16/2012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9A917-AC00-4557-AD5C-DAFE2418CE3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6890542-AA48-41AA-8E4E-2C679881F780}" type="datetimeFigureOut">
              <a:rPr lang="en-US" smtClean="0"/>
              <a:pPr/>
              <a:t>12/16/2012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9A917-AC00-4557-AD5C-DAFE2418CE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6890542-AA48-41AA-8E4E-2C679881F780}" type="datetimeFigureOut">
              <a:rPr lang="en-US" smtClean="0"/>
              <a:pPr/>
              <a:t>12/16/2012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E9A917-AC00-4557-AD5C-DAFE2418CE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6890542-AA48-41AA-8E4E-2C679881F780}" type="datetimeFigureOut">
              <a:rPr lang="en-US" smtClean="0"/>
              <a:pPr/>
              <a:t>12/16/2012</a:t>
            </a:fld>
            <a:endParaRPr lang="en-US"/>
          </a:p>
        </p:txBody>
      </p:sp>
      <p:sp>
        <p:nvSpPr>
          <p:cNvPr id="8" name="Slide Number Placeholder 7"/>
          <p:cNvSpPr>
            <a:spLocks noGrp="1"/>
          </p:cNvSpPr>
          <p:nvPr>
            <p:ph type="sldNum" sz="quarter" idx="11"/>
          </p:nvPr>
        </p:nvSpPr>
        <p:spPr/>
        <p:txBody>
          <a:bodyPr/>
          <a:lstStyle/>
          <a:p>
            <a:fld id="{91E9A917-AC00-4557-AD5C-DAFE2418CE3C}"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90542-AA48-41AA-8E4E-2C679881F780}" type="datetimeFigureOut">
              <a:rPr lang="en-US" smtClean="0"/>
              <a:pPr/>
              <a:t>12/16/2012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E9A917-AC00-4557-AD5C-DAFE2418CE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6890542-AA48-41AA-8E4E-2C679881F780}" type="datetimeFigureOut">
              <a:rPr lang="en-US" smtClean="0"/>
              <a:pPr/>
              <a:t>12/16/2012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91E9A917-AC00-4557-AD5C-DAFE2418CE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6890542-AA48-41AA-8E4E-2C679881F780}" type="datetimeFigureOut">
              <a:rPr lang="en-US" smtClean="0"/>
              <a:pPr/>
              <a:t>12/16/2012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9A917-AC00-4557-AD5C-DAFE2418CE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6890542-AA48-41AA-8E4E-2C679881F780}" type="datetimeFigureOut">
              <a:rPr lang="en-US" smtClean="0"/>
              <a:pPr/>
              <a:t>12/16/2012</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1E9A917-AC00-4557-AD5C-DAFE2418CE3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2600" y="5145244"/>
            <a:ext cx="3581400" cy="1560356"/>
          </a:xfrm>
        </p:spPr>
        <p:txBody>
          <a:bodyPr>
            <a:normAutofit/>
          </a:bodyPr>
          <a:lstStyle/>
          <a:p>
            <a:r>
              <a:rPr lang="en-US" dirty="0" smtClean="0"/>
              <a:t>Wallenberg syndrome</a:t>
            </a:r>
            <a:endParaRPr lang="en-US" dirty="0"/>
          </a:p>
        </p:txBody>
      </p:sp>
      <p:sp>
        <p:nvSpPr>
          <p:cNvPr id="3" name="Subtitle 2"/>
          <p:cNvSpPr>
            <a:spLocks noGrp="1"/>
          </p:cNvSpPr>
          <p:nvPr>
            <p:ph type="subTitle" idx="1"/>
          </p:nvPr>
        </p:nvSpPr>
        <p:spPr>
          <a:xfrm>
            <a:off x="2693330" y="3276600"/>
            <a:ext cx="6480048" cy="1752600"/>
          </a:xfrm>
        </p:spPr>
        <p:txBody>
          <a:bodyPr/>
          <a:lstStyle/>
          <a:p>
            <a:r>
              <a:rPr lang="en-US" dirty="0" smtClean="0"/>
              <a:t>Jason </a:t>
            </a:r>
            <a:r>
              <a:rPr lang="en-US" dirty="0" err="1" smtClean="0"/>
              <a:t>Samona</a:t>
            </a:r>
            <a:r>
              <a:rPr lang="en-US" dirty="0" smtClean="0"/>
              <a:t> MS4 MSUCOM</a:t>
            </a:r>
          </a:p>
        </p:txBody>
      </p:sp>
      <p:pic>
        <p:nvPicPr>
          <p:cNvPr id="4" name="Picture 2"/>
          <p:cNvPicPr>
            <a:picLocks noChangeAspect="1" noChangeArrowheads="1"/>
          </p:cNvPicPr>
          <p:nvPr/>
        </p:nvPicPr>
        <p:blipFill>
          <a:blip r:embed="rId2" cstate="print"/>
          <a:srcRect/>
          <a:stretch>
            <a:fillRect/>
          </a:stretch>
        </p:blipFill>
        <p:spPr bwMode="auto">
          <a:xfrm>
            <a:off x="135875" y="152400"/>
            <a:ext cx="5426725" cy="6553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981200"/>
            <a:ext cx="2743200" cy="1143000"/>
          </a:xfrm>
        </p:spPr>
        <p:txBody>
          <a:bodyPr/>
          <a:lstStyle/>
          <a:p>
            <a:r>
              <a:rPr lang="en-US" b="1" dirty="0" smtClean="0"/>
              <a:t>VERTIGO</a:t>
            </a:r>
            <a:endParaRPr lang="en-US" b="1" dirty="0"/>
          </a:p>
        </p:txBody>
      </p:sp>
      <p:sp>
        <p:nvSpPr>
          <p:cNvPr id="3" name="Content Placeholder 2"/>
          <p:cNvSpPr>
            <a:spLocks noGrp="1"/>
          </p:cNvSpPr>
          <p:nvPr>
            <p:ph idx="1"/>
          </p:nvPr>
        </p:nvSpPr>
        <p:spPr>
          <a:xfrm>
            <a:off x="3276600" y="228600"/>
            <a:ext cx="5715000" cy="2057400"/>
          </a:xfrm>
        </p:spPr>
        <p:txBody>
          <a:bodyPr>
            <a:normAutofit fontScale="47500" lnSpcReduction="20000"/>
          </a:bodyPr>
          <a:lstStyle/>
          <a:p>
            <a:r>
              <a:rPr lang="en-US" dirty="0"/>
              <a:t>a subtype of dizziness</a:t>
            </a:r>
          </a:p>
          <a:p>
            <a:r>
              <a:rPr lang="en-US" dirty="0"/>
              <a:t>feeling of motion when one is stationary</a:t>
            </a:r>
          </a:p>
          <a:p>
            <a:r>
              <a:rPr lang="en-US" dirty="0" smtClean="0"/>
              <a:t>a </a:t>
            </a:r>
            <a:r>
              <a:rPr lang="en-US" dirty="0"/>
              <a:t>feeling that you or your surroundings are moving </a:t>
            </a:r>
            <a:r>
              <a:rPr lang="en-US" b="1" dirty="0" smtClean="0"/>
              <a:t>BUT THERE IS NO ACTUAL MOVEMENT, </a:t>
            </a:r>
            <a:r>
              <a:rPr lang="en-US" dirty="0" smtClean="0"/>
              <a:t>the individual is stationary</a:t>
            </a:r>
            <a:endParaRPr lang="en-US" dirty="0"/>
          </a:p>
          <a:p>
            <a:r>
              <a:rPr lang="en-US" dirty="0" smtClean="0"/>
              <a:t>The patient may </a:t>
            </a:r>
            <a:r>
              <a:rPr lang="en-US" dirty="0"/>
              <a:t>feel as though </a:t>
            </a:r>
            <a:r>
              <a:rPr lang="en-US" dirty="0" smtClean="0"/>
              <a:t>they are spinning</a:t>
            </a:r>
            <a:r>
              <a:rPr lang="en-US" dirty="0"/>
              <a:t>, whirling, falling, or tilting, and they may </a:t>
            </a:r>
            <a:r>
              <a:rPr lang="en-US" dirty="0" smtClean="0"/>
              <a:t>have </a:t>
            </a:r>
            <a:r>
              <a:rPr lang="en-US" dirty="0"/>
              <a:t>trouble walking or standing, </a:t>
            </a:r>
            <a:r>
              <a:rPr lang="en-US" dirty="0" smtClean="0"/>
              <a:t>which can be seen when the patent loses their </a:t>
            </a:r>
            <a:r>
              <a:rPr lang="en-US" dirty="0"/>
              <a:t>balance and </a:t>
            </a:r>
            <a:r>
              <a:rPr lang="en-US" dirty="0" smtClean="0"/>
              <a:t>falls</a:t>
            </a:r>
          </a:p>
          <a:p>
            <a:r>
              <a:rPr lang="en-US" dirty="0" smtClean="0"/>
              <a:t>severe vertigo may cause the patient to  feel </a:t>
            </a:r>
            <a:r>
              <a:rPr lang="en-US" dirty="0"/>
              <a:t>very nauseated or </a:t>
            </a:r>
            <a:r>
              <a:rPr lang="en-US" dirty="0" smtClean="0"/>
              <a:t>vomit</a:t>
            </a:r>
          </a:p>
        </p:txBody>
      </p:sp>
      <p:pic>
        <p:nvPicPr>
          <p:cNvPr id="3074" name="Picture 2"/>
          <p:cNvPicPr>
            <a:picLocks noChangeAspect="1" noChangeArrowheads="1"/>
          </p:cNvPicPr>
          <p:nvPr/>
        </p:nvPicPr>
        <p:blipFill>
          <a:blip r:embed="rId2" cstate="print"/>
          <a:srcRect/>
          <a:stretch>
            <a:fillRect/>
          </a:stretch>
        </p:blipFill>
        <p:spPr bwMode="auto">
          <a:xfrm>
            <a:off x="176212" y="228600"/>
            <a:ext cx="3176588" cy="38862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477000" y="3810000"/>
            <a:ext cx="2506408" cy="2848881"/>
          </a:xfrm>
          <a:prstGeom prst="rect">
            <a:avLst/>
          </a:prstGeom>
          <a:noFill/>
          <a:ln w="9525">
            <a:noFill/>
            <a:miter lim="800000"/>
            <a:headEnd/>
            <a:tailEnd/>
          </a:ln>
        </p:spPr>
      </p:pic>
      <p:pic>
        <p:nvPicPr>
          <p:cNvPr id="6" name="Picture 4" descr="http://telemedicine.orbis.org/data/1/rec_imgs/6588_TABLE%2016.2.jpg"/>
          <p:cNvPicPr>
            <a:picLocks noChangeAspect="1" noChangeArrowheads="1"/>
          </p:cNvPicPr>
          <p:nvPr/>
        </p:nvPicPr>
        <p:blipFill>
          <a:blip r:embed="rId4" cstate="print"/>
          <a:srcRect/>
          <a:stretch>
            <a:fillRect/>
          </a:stretch>
        </p:blipFill>
        <p:spPr bwMode="auto">
          <a:xfrm>
            <a:off x="176212" y="4267200"/>
            <a:ext cx="6096000" cy="2427967"/>
          </a:xfrm>
          <a:prstGeom prst="rect">
            <a:avLst/>
          </a:prstGeom>
          <a:noFill/>
        </p:spPr>
      </p:pic>
    </p:spTree>
    <p:extLst>
      <p:ext uri="{BB962C8B-B14F-4D97-AF65-F5344CB8AC3E}">
        <p14:creationId xmlns:p14="http://schemas.microsoft.com/office/powerpoint/2010/main" val="2066884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562600" cy="1143000"/>
          </a:xfrm>
        </p:spPr>
        <p:txBody>
          <a:bodyPr>
            <a:normAutofit/>
          </a:bodyPr>
          <a:lstStyle/>
          <a:p>
            <a:r>
              <a:rPr lang="en-US" b="1" dirty="0" smtClean="0"/>
              <a:t>NAUSEA / VOMITING</a:t>
            </a:r>
            <a:endParaRPr lang="en-US" b="1" dirty="0"/>
          </a:p>
        </p:txBody>
      </p:sp>
      <p:pic>
        <p:nvPicPr>
          <p:cNvPr id="4" name="Picture 3"/>
          <p:cNvPicPr>
            <a:picLocks noChangeAspect="1" noChangeArrowheads="1"/>
          </p:cNvPicPr>
          <p:nvPr/>
        </p:nvPicPr>
        <p:blipFill>
          <a:blip r:embed="rId2" cstate="print"/>
          <a:srcRect/>
          <a:stretch>
            <a:fillRect/>
          </a:stretch>
        </p:blipFill>
        <p:spPr bwMode="auto">
          <a:xfrm>
            <a:off x="1524000" y="1839686"/>
            <a:ext cx="5715000" cy="4114800"/>
          </a:xfrm>
          <a:prstGeom prst="rect">
            <a:avLst/>
          </a:prstGeom>
          <a:noFill/>
          <a:ln w="9525">
            <a:noFill/>
            <a:miter lim="800000"/>
            <a:headEnd/>
            <a:tailEnd/>
          </a:ln>
        </p:spPr>
      </p:pic>
    </p:spTree>
    <p:extLst>
      <p:ext uri="{BB962C8B-B14F-4D97-AF65-F5344CB8AC3E}">
        <p14:creationId xmlns:p14="http://schemas.microsoft.com/office/powerpoint/2010/main" val="1990999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514"/>
            <a:ext cx="7467600" cy="1143000"/>
          </a:xfrm>
        </p:spPr>
        <p:txBody>
          <a:bodyPr/>
          <a:lstStyle/>
          <a:p>
            <a:r>
              <a:rPr lang="en-US" dirty="0" smtClean="0"/>
              <a:t>NYSTAGMUS</a:t>
            </a:r>
            <a:endParaRPr lang="en-US" dirty="0"/>
          </a:p>
        </p:txBody>
      </p:sp>
      <p:sp>
        <p:nvSpPr>
          <p:cNvPr id="3" name="Content Placeholder 2"/>
          <p:cNvSpPr>
            <a:spLocks noGrp="1"/>
          </p:cNvSpPr>
          <p:nvPr>
            <p:ph idx="1"/>
          </p:nvPr>
        </p:nvSpPr>
        <p:spPr>
          <a:xfrm>
            <a:off x="-18143" y="904875"/>
            <a:ext cx="5143500" cy="5876925"/>
          </a:xfrm>
        </p:spPr>
        <p:txBody>
          <a:bodyPr>
            <a:normAutofit fontScale="47500" lnSpcReduction="20000"/>
          </a:bodyPr>
          <a:lstStyle/>
          <a:p>
            <a:r>
              <a:rPr lang="en-US" dirty="0"/>
              <a:t>fast periodic rhythmic ocular oscillation of the </a:t>
            </a:r>
            <a:r>
              <a:rPr lang="en-US" dirty="0" smtClean="0"/>
              <a:t>eyes</a:t>
            </a:r>
          </a:p>
          <a:p>
            <a:pPr lvl="1"/>
            <a:r>
              <a:rPr lang="en-US" dirty="0" smtClean="0"/>
              <a:t>Side </a:t>
            </a:r>
            <a:r>
              <a:rPr lang="en-US" dirty="0"/>
              <a:t>to side (horizontal </a:t>
            </a:r>
            <a:r>
              <a:rPr lang="en-US" dirty="0" err="1"/>
              <a:t>nystagmus</a:t>
            </a:r>
            <a:r>
              <a:rPr lang="en-US" dirty="0"/>
              <a:t>)</a:t>
            </a:r>
          </a:p>
          <a:p>
            <a:pPr lvl="1"/>
            <a:r>
              <a:rPr lang="en-US" dirty="0"/>
              <a:t>Up and down (vertical </a:t>
            </a:r>
            <a:r>
              <a:rPr lang="en-US" dirty="0" err="1"/>
              <a:t>nystagmus</a:t>
            </a:r>
            <a:r>
              <a:rPr lang="en-US" dirty="0"/>
              <a:t>)</a:t>
            </a:r>
          </a:p>
          <a:p>
            <a:pPr lvl="1"/>
            <a:r>
              <a:rPr lang="en-US" dirty="0"/>
              <a:t>Rotary (rotary or torsional </a:t>
            </a:r>
            <a:r>
              <a:rPr lang="en-US" dirty="0" err="1"/>
              <a:t>nystagmus</a:t>
            </a:r>
            <a:r>
              <a:rPr lang="en-US" dirty="0" smtClean="0"/>
              <a:t>)</a:t>
            </a:r>
          </a:p>
          <a:p>
            <a:r>
              <a:rPr lang="en-US" dirty="0" smtClean="0"/>
              <a:t>oscillations </a:t>
            </a:r>
            <a:r>
              <a:rPr lang="en-US" dirty="0"/>
              <a:t>may </a:t>
            </a:r>
            <a:r>
              <a:rPr lang="en-US" dirty="0" smtClean="0"/>
              <a:t>be sinusoidal ….</a:t>
            </a:r>
          </a:p>
          <a:p>
            <a:pPr lvl="1"/>
            <a:r>
              <a:rPr lang="en-US" dirty="0" smtClean="0"/>
              <a:t>approximately </a:t>
            </a:r>
            <a:r>
              <a:rPr lang="en-US" dirty="0"/>
              <a:t>equal amplitude and velocity (</a:t>
            </a:r>
            <a:r>
              <a:rPr lang="en-US" dirty="0" err="1"/>
              <a:t>pendular</a:t>
            </a:r>
            <a:r>
              <a:rPr lang="en-US" dirty="0"/>
              <a:t> </a:t>
            </a:r>
            <a:r>
              <a:rPr lang="en-US" dirty="0" err="1"/>
              <a:t>nystagmus</a:t>
            </a:r>
            <a:r>
              <a:rPr lang="en-US" dirty="0"/>
              <a:t>) </a:t>
            </a:r>
            <a:endParaRPr lang="en-US" dirty="0" smtClean="0"/>
          </a:p>
          <a:p>
            <a:pPr lvl="2"/>
            <a:r>
              <a:rPr lang="en-US" dirty="0" smtClean="0"/>
              <a:t>Or</a:t>
            </a:r>
          </a:p>
          <a:p>
            <a:pPr lvl="1"/>
            <a:r>
              <a:rPr lang="en-US" dirty="0" smtClean="0"/>
              <a:t>with </a:t>
            </a:r>
            <a:r>
              <a:rPr lang="en-US" dirty="0"/>
              <a:t>a slow initiating phase and a fast corrective phase (jerk </a:t>
            </a:r>
            <a:r>
              <a:rPr lang="en-US" dirty="0" err="1"/>
              <a:t>nystagmus</a:t>
            </a:r>
            <a:r>
              <a:rPr lang="en-US" dirty="0" smtClean="0"/>
              <a:t>) = MORE COMMON</a:t>
            </a:r>
            <a:endParaRPr lang="en-US" baseline="30000" dirty="0" smtClean="0"/>
          </a:p>
          <a:p>
            <a:r>
              <a:rPr lang="en-US" dirty="0" smtClean="0"/>
              <a:t>Causes of </a:t>
            </a:r>
            <a:r>
              <a:rPr lang="en-US" dirty="0" err="1" smtClean="0"/>
              <a:t>Nystagmus</a:t>
            </a:r>
            <a:endParaRPr lang="en-US" dirty="0" smtClean="0"/>
          </a:p>
          <a:p>
            <a:pPr lvl="1"/>
            <a:r>
              <a:rPr lang="en-US" dirty="0" smtClean="0"/>
              <a:t>PRESENT </a:t>
            </a:r>
            <a:r>
              <a:rPr lang="en-US" dirty="0"/>
              <a:t>AT </a:t>
            </a:r>
            <a:r>
              <a:rPr lang="en-US" dirty="0" smtClean="0"/>
              <a:t>BIRTH</a:t>
            </a:r>
          </a:p>
          <a:p>
            <a:pPr lvl="2"/>
            <a:r>
              <a:rPr lang="en-US" dirty="0" smtClean="0"/>
              <a:t>infantile </a:t>
            </a:r>
            <a:r>
              <a:rPr lang="en-US" dirty="0" err="1"/>
              <a:t>nystagmus</a:t>
            </a:r>
            <a:r>
              <a:rPr lang="en-US" dirty="0"/>
              <a:t> </a:t>
            </a:r>
            <a:r>
              <a:rPr lang="en-US" dirty="0" smtClean="0"/>
              <a:t>syndrome (INS)</a:t>
            </a:r>
            <a:endParaRPr lang="en-US" dirty="0"/>
          </a:p>
          <a:p>
            <a:pPr lvl="2"/>
            <a:r>
              <a:rPr lang="en-US" dirty="0" smtClean="0"/>
              <a:t>congenital </a:t>
            </a:r>
            <a:r>
              <a:rPr lang="en-US" dirty="0"/>
              <a:t>diseases of the </a:t>
            </a:r>
            <a:r>
              <a:rPr lang="en-US" dirty="0" smtClean="0"/>
              <a:t>eye</a:t>
            </a:r>
          </a:p>
          <a:p>
            <a:pPr lvl="1"/>
            <a:r>
              <a:rPr lang="en-US" dirty="0" smtClean="0"/>
              <a:t>ACQUIRED </a:t>
            </a:r>
            <a:r>
              <a:rPr lang="en-US" dirty="0"/>
              <a:t>NYSTAGMUS</a:t>
            </a:r>
          </a:p>
          <a:p>
            <a:pPr lvl="2"/>
            <a:r>
              <a:rPr lang="en-US" dirty="0" smtClean="0"/>
              <a:t>drugs </a:t>
            </a:r>
            <a:r>
              <a:rPr lang="en-US" dirty="0"/>
              <a:t>or </a:t>
            </a:r>
            <a:r>
              <a:rPr lang="en-US" dirty="0" smtClean="0"/>
              <a:t>medication- </a:t>
            </a:r>
            <a:r>
              <a:rPr lang="en-US" dirty="0"/>
              <a:t>can impair the labyrinth's </a:t>
            </a:r>
            <a:r>
              <a:rPr lang="en-US" dirty="0" smtClean="0"/>
              <a:t>function</a:t>
            </a:r>
          </a:p>
          <a:p>
            <a:pPr lvl="3"/>
            <a:r>
              <a:rPr lang="en-US" dirty="0"/>
              <a:t>The most common cause of acquired </a:t>
            </a:r>
            <a:r>
              <a:rPr lang="en-US" dirty="0" err="1"/>
              <a:t>nystagmus</a:t>
            </a:r>
            <a:r>
              <a:rPr lang="en-US" dirty="0"/>
              <a:t> is certain </a:t>
            </a:r>
            <a:endParaRPr lang="en-US" dirty="0" smtClean="0"/>
          </a:p>
          <a:p>
            <a:pPr lvl="3"/>
            <a:r>
              <a:rPr lang="en-US" dirty="0" smtClean="0"/>
              <a:t>Phenytoin </a:t>
            </a:r>
            <a:r>
              <a:rPr lang="en-US" dirty="0"/>
              <a:t>(Dilantin) - an </a:t>
            </a:r>
            <a:r>
              <a:rPr lang="en-US" dirty="0" err="1"/>
              <a:t>antiseizure</a:t>
            </a:r>
            <a:r>
              <a:rPr lang="en-US" dirty="0"/>
              <a:t> </a:t>
            </a:r>
            <a:r>
              <a:rPr lang="en-US" dirty="0" smtClean="0"/>
              <a:t>medication</a:t>
            </a:r>
          </a:p>
          <a:p>
            <a:pPr lvl="3"/>
            <a:r>
              <a:rPr lang="en-US" dirty="0" smtClean="0"/>
              <a:t>excessive alcohol</a:t>
            </a:r>
          </a:p>
          <a:p>
            <a:pPr lvl="3"/>
            <a:r>
              <a:rPr lang="en-US" dirty="0" smtClean="0"/>
              <a:t>any </a:t>
            </a:r>
            <a:r>
              <a:rPr lang="en-US" dirty="0"/>
              <a:t>sedating medicine </a:t>
            </a:r>
            <a:endParaRPr lang="en-US" dirty="0" smtClean="0"/>
          </a:p>
          <a:p>
            <a:pPr lvl="2"/>
            <a:r>
              <a:rPr lang="en-US" dirty="0" smtClean="0"/>
              <a:t>Head </a:t>
            </a:r>
            <a:r>
              <a:rPr lang="en-US" dirty="0"/>
              <a:t>injury from motor vehicle accidents</a:t>
            </a:r>
          </a:p>
          <a:p>
            <a:pPr lvl="2"/>
            <a:r>
              <a:rPr lang="en-US" dirty="0"/>
              <a:t>Inner ear disorders such as </a:t>
            </a:r>
            <a:r>
              <a:rPr lang="en-US" dirty="0" err="1" smtClean="0"/>
              <a:t>labyrinthitis</a:t>
            </a:r>
            <a:r>
              <a:rPr lang="en-US" dirty="0" smtClean="0"/>
              <a:t> or </a:t>
            </a:r>
            <a:r>
              <a:rPr lang="en-US" dirty="0"/>
              <a:t>Meniere's disease</a:t>
            </a:r>
          </a:p>
          <a:p>
            <a:pPr lvl="2"/>
            <a:r>
              <a:rPr lang="en-US" dirty="0"/>
              <a:t>Stroke</a:t>
            </a:r>
          </a:p>
          <a:p>
            <a:pPr lvl="2"/>
            <a:r>
              <a:rPr lang="en-US" dirty="0"/>
              <a:t>Thiamine or vitamin </a:t>
            </a:r>
            <a:r>
              <a:rPr lang="en-US" dirty="0" smtClean="0"/>
              <a:t>B12 deficiency</a:t>
            </a:r>
            <a:endParaRPr lang="en-US" dirty="0"/>
          </a:p>
          <a:p>
            <a:pPr lvl="1"/>
            <a:r>
              <a:rPr lang="en-US" dirty="0" smtClean="0"/>
              <a:t>diseases </a:t>
            </a:r>
            <a:r>
              <a:rPr lang="en-US" dirty="0"/>
              <a:t>of the brain </a:t>
            </a:r>
            <a:r>
              <a:rPr lang="en-US" dirty="0" smtClean="0"/>
              <a:t>(ex multiple </a:t>
            </a:r>
            <a:r>
              <a:rPr lang="en-US" dirty="0"/>
              <a:t>sclerosis or brain tumors) </a:t>
            </a:r>
            <a:r>
              <a:rPr lang="en-US" dirty="0" smtClean="0"/>
              <a:t>…if </a:t>
            </a:r>
            <a:r>
              <a:rPr lang="en-US" dirty="0"/>
              <a:t>the areas controlling eye movements are </a:t>
            </a:r>
            <a:r>
              <a:rPr lang="en-US" dirty="0" smtClean="0"/>
              <a:t>damaged</a:t>
            </a:r>
            <a:endParaRPr lang="en-US" dirty="0"/>
          </a:p>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6477000" y="152400"/>
            <a:ext cx="2549446" cy="3305175"/>
          </a:xfrm>
          <a:prstGeom prst="rect">
            <a:avLst/>
          </a:prstGeom>
          <a:noFill/>
          <a:ln w="9525">
            <a:noFill/>
            <a:miter lim="800000"/>
            <a:headEnd/>
            <a:tailEnd/>
          </a:ln>
        </p:spPr>
      </p:pic>
      <p:pic>
        <p:nvPicPr>
          <p:cNvPr id="4101" name="Picture 5"/>
          <p:cNvPicPr>
            <a:picLocks noChangeAspect="1" noChangeArrowheads="1"/>
          </p:cNvPicPr>
          <p:nvPr/>
        </p:nvPicPr>
        <p:blipFill>
          <a:blip r:embed="rId3" cstate="print"/>
          <a:srcRect/>
          <a:stretch>
            <a:fillRect/>
          </a:stretch>
        </p:blipFill>
        <p:spPr bwMode="auto">
          <a:xfrm>
            <a:off x="5143500" y="3933825"/>
            <a:ext cx="3882946" cy="2838249"/>
          </a:xfrm>
          <a:prstGeom prst="rect">
            <a:avLst/>
          </a:prstGeom>
          <a:noFill/>
          <a:ln w="9525">
            <a:noFill/>
            <a:miter lim="800000"/>
            <a:headEnd/>
            <a:tailEnd/>
          </a:ln>
        </p:spPr>
      </p:pic>
    </p:spTree>
    <p:extLst>
      <p:ext uri="{BB962C8B-B14F-4D97-AF65-F5344CB8AC3E}">
        <p14:creationId xmlns:p14="http://schemas.microsoft.com/office/powerpoint/2010/main" val="2639731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42072"/>
            <a:ext cx="7467600" cy="1143000"/>
          </a:xfrm>
        </p:spPr>
        <p:txBody>
          <a:bodyPr/>
          <a:lstStyle/>
          <a:p>
            <a:r>
              <a:rPr lang="en-US" dirty="0" smtClean="0"/>
              <a:t>DIPLOPIA</a:t>
            </a:r>
            <a:endParaRPr lang="en-US" dirty="0"/>
          </a:p>
        </p:txBody>
      </p:sp>
      <p:sp>
        <p:nvSpPr>
          <p:cNvPr id="3" name="Content Placeholder 2"/>
          <p:cNvSpPr>
            <a:spLocks noGrp="1"/>
          </p:cNvSpPr>
          <p:nvPr>
            <p:ph idx="1"/>
          </p:nvPr>
        </p:nvSpPr>
        <p:spPr>
          <a:xfrm>
            <a:off x="3581400" y="457200"/>
            <a:ext cx="5410200" cy="6229350"/>
          </a:xfrm>
        </p:spPr>
        <p:txBody>
          <a:bodyPr>
            <a:normAutofit fontScale="70000" lnSpcReduction="20000"/>
          </a:bodyPr>
          <a:lstStyle/>
          <a:p>
            <a:r>
              <a:rPr lang="en-US" dirty="0" smtClean="0"/>
              <a:t>diplopia </a:t>
            </a:r>
            <a:r>
              <a:rPr lang="en-US" dirty="0"/>
              <a:t>is derived from 2 Greek words: </a:t>
            </a:r>
            <a:endParaRPr lang="en-US" dirty="0" smtClean="0"/>
          </a:p>
          <a:p>
            <a:pPr lvl="1"/>
            <a:r>
              <a:rPr lang="en-US" i="1" dirty="0" err="1" smtClean="0"/>
              <a:t>Diplous</a:t>
            </a:r>
            <a:r>
              <a:rPr lang="en-US" i="1" dirty="0" smtClean="0"/>
              <a:t> = </a:t>
            </a:r>
            <a:r>
              <a:rPr lang="en-US" dirty="0" smtClean="0"/>
              <a:t>double</a:t>
            </a:r>
          </a:p>
          <a:p>
            <a:pPr lvl="1"/>
            <a:r>
              <a:rPr lang="en-US" i="1" dirty="0" smtClean="0"/>
              <a:t>Ops = </a:t>
            </a:r>
            <a:r>
              <a:rPr lang="en-US" dirty="0" smtClean="0"/>
              <a:t> eye</a:t>
            </a:r>
          </a:p>
          <a:p>
            <a:pPr lvl="1"/>
            <a:r>
              <a:rPr lang="en-US" dirty="0" smtClean="0"/>
              <a:t>Diplopia = double vision</a:t>
            </a:r>
          </a:p>
          <a:p>
            <a:r>
              <a:rPr lang="en-US" dirty="0" smtClean="0"/>
              <a:t>mechanism </a:t>
            </a:r>
            <a:r>
              <a:rPr lang="en-US" dirty="0"/>
              <a:t>of diplopia were investigated in 31 patients with Wallenberg's syndrome resulting from acute dorsolateral medullary infarction. </a:t>
            </a:r>
            <a:endParaRPr lang="en-US" dirty="0" smtClean="0"/>
          </a:p>
          <a:p>
            <a:pPr lvl="1"/>
            <a:r>
              <a:rPr lang="en-US" dirty="0" smtClean="0"/>
              <a:t>Diplopia </a:t>
            </a:r>
            <a:r>
              <a:rPr lang="en-US" dirty="0"/>
              <a:t>was found in 10 of 31 patients (32%), </a:t>
            </a:r>
            <a:endParaRPr lang="en-US" dirty="0" smtClean="0"/>
          </a:p>
          <a:p>
            <a:pPr lvl="2"/>
            <a:r>
              <a:rPr lang="en-US" dirty="0" smtClean="0"/>
              <a:t>5 </a:t>
            </a:r>
            <a:r>
              <a:rPr lang="en-US" dirty="0"/>
              <a:t>patients reporting vertical diplopia alone </a:t>
            </a:r>
            <a:endParaRPr lang="en-US" dirty="0" smtClean="0"/>
          </a:p>
          <a:p>
            <a:pPr lvl="2"/>
            <a:r>
              <a:rPr lang="en-US" dirty="0" smtClean="0"/>
              <a:t>5 </a:t>
            </a:r>
            <a:r>
              <a:rPr lang="en-US" dirty="0"/>
              <a:t>reporting vertical and horizontal diplopia. </a:t>
            </a:r>
            <a:endParaRPr lang="en-US" dirty="0" smtClean="0"/>
          </a:p>
          <a:p>
            <a:pPr lvl="2"/>
            <a:r>
              <a:rPr lang="en-US" dirty="0" smtClean="0"/>
              <a:t>in </a:t>
            </a:r>
            <a:r>
              <a:rPr lang="en-US" dirty="0"/>
              <a:t>Wallenberg's </a:t>
            </a:r>
            <a:r>
              <a:rPr lang="en-US" dirty="0" smtClean="0"/>
              <a:t>syndrome, diplopia </a:t>
            </a:r>
            <a:r>
              <a:rPr lang="en-US" dirty="0"/>
              <a:t>is considered to be caused by a lesion involving the </a:t>
            </a:r>
            <a:r>
              <a:rPr lang="en-US" dirty="0" err="1"/>
              <a:t>otolith</a:t>
            </a:r>
            <a:r>
              <a:rPr lang="en-US" dirty="0"/>
              <a:t>-ocular </a:t>
            </a:r>
            <a:r>
              <a:rPr lang="en-US" dirty="0" smtClean="0"/>
              <a:t>system</a:t>
            </a:r>
          </a:p>
          <a:p>
            <a:pPr lvl="3"/>
            <a:r>
              <a:rPr lang="en-US" dirty="0" smtClean="0"/>
              <a:t>Vertical </a:t>
            </a:r>
            <a:r>
              <a:rPr lang="en-US" dirty="0"/>
              <a:t>diplopia </a:t>
            </a:r>
            <a:endParaRPr lang="en-US" dirty="0" smtClean="0"/>
          </a:p>
          <a:p>
            <a:pPr lvl="4"/>
            <a:r>
              <a:rPr lang="en-US" dirty="0" smtClean="0"/>
              <a:t>due </a:t>
            </a:r>
            <a:r>
              <a:rPr lang="en-US" dirty="0"/>
              <a:t>to a lesion involving the vestibular </a:t>
            </a:r>
            <a:r>
              <a:rPr lang="en-US" dirty="0" smtClean="0"/>
              <a:t>nucleus</a:t>
            </a:r>
          </a:p>
          <a:p>
            <a:pPr lvl="4"/>
            <a:r>
              <a:rPr lang="en-US" dirty="0" smtClean="0"/>
              <a:t>the </a:t>
            </a:r>
            <a:r>
              <a:rPr lang="en-US" dirty="0"/>
              <a:t>affected eye becomes deviated </a:t>
            </a:r>
            <a:r>
              <a:rPr lang="en-US" dirty="0" smtClean="0"/>
              <a:t>inferiorly</a:t>
            </a:r>
          </a:p>
          <a:p>
            <a:pPr lvl="3"/>
            <a:r>
              <a:rPr lang="en-US" dirty="0" smtClean="0"/>
              <a:t>horizontal </a:t>
            </a:r>
            <a:r>
              <a:rPr lang="en-US" dirty="0"/>
              <a:t>diplopia </a:t>
            </a:r>
            <a:endParaRPr lang="en-US" dirty="0" smtClean="0"/>
          </a:p>
          <a:p>
            <a:pPr lvl="4"/>
            <a:r>
              <a:rPr lang="en-US" dirty="0" smtClean="0"/>
              <a:t>may </a:t>
            </a:r>
            <a:r>
              <a:rPr lang="en-US" dirty="0"/>
              <a:t>require involvement of the medial longitudinal fasciculus (MLF), which produces skew deviation in mirror </a:t>
            </a:r>
            <a:r>
              <a:rPr lang="en-US" dirty="0" smtClean="0"/>
              <a:t>image</a:t>
            </a:r>
          </a:p>
        </p:txBody>
      </p:sp>
      <p:pic>
        <p:nvPicPr>
          <p:cNvPr id="4" name="Picture 2"/>
          <p:cNvPicPr>
            <a:picLocks noChangeAspect="1" noChangeArrowheads="1"/>
          </p:cNvPicPr>
          <p:nvPr/>
        </p:nvPicPr>
        <p:blipFill>
          <a:blip r:embed="rId2" cstate="print"/>
          <a:srcRect/>
          <a:stretch>
            <a:fillRect/>
          </a:stretch>
        </p:blipFill>
        <p:spPr bwMode="auto">
          <a:xfrm>
            <a:off x="152400" y="152400"/>
            <a:ext cx="2857500" cy="2505075"/>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52400" y="3581400"/>
            <a:ext cx="3333750" cy="3105150"/>
          </a:xfrm>
          <a:prstGeom prst="rect">
            <a:avLst/>
          </a:prstGeom>
          <a:noFill/>
          <a:ln w="9525">
            <a:noFill/>
            <a:miter lim="800000"/>
            <a:headEnd/>
            <a:tailEnd/>
          </a:ln>
        </p:spPr>
      </p:pic>
    </p:spTree>
    <p:extLst>
      <p:ext uri="{BB962C8B-B14F-4D97-AF65-F5344CB8AC3E}">
        <p14:creationId xmlns:p14="http://schemas.microsoft.com/office/powerpoint/2010/main" val="2641840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143000"/>
          </a:xfrm>
        </p:spPr>
        <p:txBody>
          <a:bodyPr>
            <a:normAutofit fontScale="90000"/>
          </a:bodyPr>
          <a:lstStyle/>
          <a:p>
            <a:r>
              <a:rPr lang="en-US" sz="4800" b="1" dirty="0"/>
              <a:t>INFERIOR CEREBELLAR PEDUNCLE</a:t>
            </a:r>
            <a:br>
              <a:rPr lang="en-US" sz="4800" b="1" dirty="0"/>
            </a:br>
            <a:endParaRPr lang="en-US" dirty="0"/>
          </a:p>
        </p:txBody>
      </p:sp>
      <p:sp>
        <p:nvSpPr>
          <p:cNvPr id="3" name="Content Placeholder 2"/>
          <p:cNvSpPr>
            <a:spLocks noGrp="1"/>
          </p:cNvSpPr>
          <p:nvPr>
            <p:ph idx="1"/>
          </p:nvPr>
        </p:nvSpPr>
        <p:spPr>
          <a:xfrm>
            <a:off x="457200" y="1600200"/>
            <a:ext cx="4648200" cy="4525963"/>
          </a:xfrm>
        </p:spPr>
        <p:txBody>
          <a:bodyPr/>
          <a:lstStyle/>
          <a:p>
            <a:r>
              <a:rPr lang="en-US" sz="3200" dirty="0" err="1"/>
              <a:t>Ipsilateral</a:t>
            </a:r>
            <a:r>
              <a:rPr lang="en-US" sz="3200" dirty="0"/>
              <a:t> cerebellar signs including </a:t>
            </a:r>
            <a:endParaRPr lang="en-US" sz="3200" dirty="0" smtClean="0"/>
          </a:p>
          <a:p>
            <a:pPr lvl="1"/>
            <a:r>
              <a:rPr lang="en-US" sz="2800" dirty="0" smtClean="0"/>
              <a:t>limb </a:t>
            </a:r>
            <a:r>
              <a:rPr lang="en-US" sz="2800" dirty="0"/>
              <a:t>and gait </a:t>
            </a:r>
            <a:r>
              <a:rPr lang="en-US" sz="2800" dirty="0" smtClean="0"/>
              <a:t>ataxia </a:t>
            </a:r>
          </a:p>
          <a:p>
            <a:pPr lvl="1"/>
            <a:r>
              <a:rPr lang="en-US" sz="2800" dirty="0" err="1" smtClean="0"/>
              <a:t>dysmetria</a:t>
            </a:r>
            <a:r>
              <a:rPr lang="en-US" sz="2800" dirty="0" smtClean="0"/>
              <a:t> </a:t>
            </a:r>
            <a:r>
              <a:rPr lang="en-US" sz="2800" dirty="0"/>
              <a:t>(past pointing</a:t>
            </a:r>
            <a:r>
              <a:rPr lang="en-US" sz="2800" dirty="0" smtClean="0"/>
              <a:t>)</a:t>
            </a:r>
          </a:p>
          <a:p>
            <a:pPr lvl="1"/>
            <a:r>
              <a:rPr lang="en-US" sz="2800" dirty="0" err="1" smtClean="0"/>
              <a:t>dysdiadocokinesia</a:t>
            </a:r>
            <a:endParaRPr lang="en-US" sz="2800" dirty="0"/>
          </a:p>
          <a:p>
            <a:endParaRPr lang="en-US" dirty="0"/>
          </a:p>
        </p:txBody>
      </p:sp>
      <p:pic>
        <p:nvPicPr>
          <p:cNvPr id="2050" name="Picture 2" descr="http://upload.wikimedia.org/wikipedia/commons/f/fc/Gray67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143000"/>
            <a:ext cx="3810000"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098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2857500" cy="1143000"/>
          </a:xfrm>
        </p:spPr>
        <p:txBody>
          <a:bodyPr/>
          <a:lstStyle/>
          <a:p>
            <a:r>
              <a:rPr lang="en-US" dirty="0" smtClean="0"/>
              <a:t>ATAXIA</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6727371" y="0"/>
            <a:ext cx="2416629" cy="281940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6934200" y="3810000"/>
            <a:ext cx="1981200" cy="2764388"/>
          </a:xfrm>
          <a:prstGeom prst="rect">
            <a:avLst/>
          </a:prstGeom>
          <a:noFill/>
          <a:ln w="9525">
            <a:noFill/>
            <a:miter lim="800000"/>
            <a:headEnd/>
            <a:tailEnd/>
          </a:ln>
        </p:spPr>
      </p:pic>
      <p:sp>
        <p:nvSpPr>
          <p:cNvPr id="5" name="Content Placeholder 2"/>
          <p:cNvSpPr txBox="1">
            <a:spLocks/>
          </p:cNvSpPr>
          <p:nvPr/>
        </p:nvSpPr>
        <p:spPr>
          <a:xfrm>
            <a:off x="76200" y="1075135"/>
            <a:ext cx="6705600" cy="5630465"/>
          </a:xfrm>
          <a:prstGeom prst="rect">
            <a:avLst/>
          </a:prstGeom>
        </p:spPr>
        <p:txBody>
          <a:bodyPr vert="horz">
            <a:normAutofit fontScale="475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dirty="0" smtClean="0"/>
              <a:t>“</a:t>
            </a:r>
            <a:r>
              <a:rPr lang="en-US" b="1" u="sng" dirty="0" smtClean="0"/>
              <a:t>Ataxia</a:t>
            </a:r>
            <a:r>
              <a:rPr lang="en-US" dirty="0"/>
              <a:t>", comes from the Greek word, " </a:t>
            </a:r>
            <a:r>
              <a:rPr lang="en-US" b="1" u="sng" dirty="0"/>
              <a:t>a taxis</a:t>
            </a:r>
            <a:r>
              <a:rPr lang="en-US" dirty="0"/>
              <a:t>" </a:t>
            </a:r>
            <a:r>
              <a:rPr lang="en-US" dirty="0" smtClean="0"/>
              <a:t>= "</a:t>
            </a:r>
            <a:r>
              <a:rPr lang="en-US" b="1" u="sng" dirty="0"/>
              <a:t>without order or </a:t>
            </a:r>
            <a:r>
              <a:rPr lang="en-US" b="1" u="sng" dirty="0" smtClean="0"/>
              <a:t>incoordination</a:t>
            </a:r>
            <a:r>
              <a:rPr lang="en-US" dirty="0" smtClean="0"/>
              <a:t>“ ……………….</a:t>
            </a:r>
            <a:r>
              <a:rPr lang="en-US" b="1" dirty="0" smtClean="0"/>
              <a:t>ATAXIA MEANS WITHOUT COORDINATION. </a:t>
            </a:r>
          </a:p>
          <a:p>
            <a:r>
              <a:rPr lang="en-US" dirty="0" smtClean="0"/>
              <a:t>may </a:t>
            </a:r>
            <a:r>
              <a:rPr lang="en-US" dirty="0"/>
              <a:t>affect </a:t>
            </a:r>
            <a:r>
              <a:rPr lang="en-US" dirty="0" smtClean="0"/>
              <a:t>the…...</a:t>
            </a:r>
          </a:p>
          <a:p>
            <a:pPr lvl="1"/>
            <a:r>
              <a:rPr lang="en-US" dirty="0" smtClean="0"/>
              <a:t>coordination</a:t>
            </a:r>
          </a:p>
          <a:p>
            <a:pPr lvl="1"/>
            <a:r>
              <a:rPr lang="en-US" dirty="0" smtClean="0"/>
              <a:t>fingers</a:t>
            </a:r>
            <a:r>
              <a:rPr lang="en-US" dirty="0"/>
              <a:t>, hands, arms, legs, </a:t>
            </a:r>
            <a:r>
              <a:rPr lang="en-US" dirty="0" smtClean="0"/>
              <a:t>body</a:t>
            </a:r>
          </a:p>
          <a:p>
            <a:pPr lvl="2"/>
            <a:r>
              <a:rPr lang="en-US" dirty="0"/>
              <a:t>a lack of muscle coordination during voluntary movements, such as walking or picking up </a:t>
            </a:r>
            <a:r>
              <a:rPr lang="en-US" dirty="0" smtClean="0"/>
              <a:t>objects</a:t>
            </a:r>
          </a:p>
          <a:p>
            <a:pPr lvl="1"/>
            <a:r>
              <a:rPr lang="en-US" dirty="0"/>
              <a:t>Difficulty with fine-motor tasks ( ex. eating, writing or buttoning </a:t>
            </a:r>
            <a:r>
              <a:rPr lang="en-US" dirty="0" smtClean="0"/>
              <a:t>clothing)</a:t>
            </a:r>
          </a:p>
          <a:p>
            <a:pPr lvl="1"/>
            <a:r>
              <a:rPr lang="en-US" dirty="0" smtClean="0"/>
              <a:t>Speech </a:t>
            </a:r>
            <a:r>
              <a:rPr lang="en-US" dirty="0" smtClean="0">
                <a:sym typeface="Wingdings" pitchFamily="2" charset="2"/>
              </a:rPr>
              <a:t> </a:t>
            </a:r>
            <a:r>
              <a:rPr lang="en-US" dirty="0" smtClean="0"/>
              <a:t>Slurred speech</a:t>
            </a:r>
          </a:p>
          <a:p>
            <a:pPr lvl="1"/>
            <a:r>
              <a:rPr lang="en-US" dirty="0" smtClean="0"/>
              <a:t>eye movements</a:t>
            </a:r>
          </a:p>
          <a:p>
            <a:pPr lvl="1"/>
            <a:r>
              <a:rPr lang="en-US" dirty="0" smtClean="0"/>
              <a:t>ability </a:t>
            </a:r>
            <a:r>
              <a:rPr lang="en-US" dirty="0"/>
              <a:t>to </a:t>
            </a:r>
            <a:r>
              <a:rPr lang="en-US" dirty="0" smtClean="0"/>
              <a:t>swallow </a:t>
            </a:r>
            <a:r>
              <a:rPr lang="en-US" dirty="0" smtClean="0">
                <a:sym typeface="Wingdings" pitchFamily="2" charset="2"/>
              </a:rPr>
              <a:t> </a:t>
            </a:r>
            <a:r>
              <a:rPr lang="en-US" dirty="0"/>
              <a:t>difficulty </a:t>
            </a:r>
            <a:r>
              <a:rPr lang="en-US" dirty="0" smtClean="0"/>
              <a:t>swallowing</a:t>
            </a:r>
          </a:p>
          <a:p>
            <a:pPr lvl="1"/>
            <a:r>
              <a:rPr lang="en-US" dirty="0" smtClean="0"/>
              <a:t>Gait </a:t>
            </a:r>
            <a:r>
              <a:rPr lang="en-US" dirty="0" smtClean="0">
                <a:sym typeface="Wingdings" pitchFamily="2" charset="2"/>
              </a:rPr>
              <a:t> </a:t>
            </a:r>
            <a:r>
              <a:rPr lang="en-US" dirty="0" smtClean="0"/>
              <a:t>Unsteady </a:t>
            </a:r>
            <a:r>
              <a:rPr lang="en-US" dirty="0"/>
              <a:t>walk and a tendency to </a:t>
            </a:r>
            <a:r>
              <a:rPr lang="en-US" dirty="0" smtClean="0"/>
              <a:t>stumble</a:t>
            </a:r>
            <a:endParaRPr lang="en-US" dirty="0"/>
          </a:p>
          <a:p>
            <a:r>
              <a:rPr lang="en-US" dirty="0" smtClean="0"/>
              <a:t>cerebellum =  a region of the brain which participates in the control of muscle coordination</a:t>
            </a:r>
          </a:p>
          <a:p>
            <a:pPr lvl="1"/>
            <a:r>
              <a:rPr lang="en-US" dirty="0"/>
              <a:t>Persistent ataxia usually results from damage to </a:t>
            </a:r>
            <a:r>
              <a:rPr lang="en-US" dirty="0" smtClean="0"/>
              <a:t>the cerebellum</a:t>
            </a:r>
          </a:p>
          <a:p>
            <a:pPr marL="420624" lvl="1" indent="-384048">
              <a:buSzPct val="80000"/>
              <a:buFont typeface="Wingdings 2"/>
              <a:buChar char=""/>
            </a:pPr>
            <a:r>
              <a:rPr lang="en-US" dirty="0"/>
              <a:t>Ataxia can develop over time or come on suddenly, depending on the </a:t>
            </a:r>
            <a:r>
              <a:rPr lang="en-US" dirty="0" smtClean="0"/>
              <a:t>cause</a:t>
            </a:r>
          </a:p>
          <a:p>
            <a:r>
              <a:rPr lang="en-US" dirty="0" smtClean="0"/>
              <a:t>conditions that may </a:t>
            </a:r>
            <a:r>
              <a:rPr lang="en-US" dirty="0"/>
              <a:t>cause ataxia, </a:t>
            </a:r>
            <a:r>
              <a:rPr lang="en-US" dirty="0" smtClean="0"/>
              <a:t>include</a:t>
            </a:r>
          </a:p>
          <a:p>
            <a:pPr lvl="1"/>
            <a:r>
              <a:rPr lang="en-US" dirty="0" smtClean="0"/>
              <a:t>alcohol abuse</a:t>
            </a:r>
          </a:p>
          <a:p>
            <a:pPr lvl="1"/>
            <a:r>
              <a:rPr lang="en-US" dirty="0" smtClean="0"/>
              <a:t>stroke</a:t>
            </a:r>
            <a:r>
              <a:rPr lang="en-US" dirty="0"/>
              <a:t>, </a:t>
            </a:r>
            <a:r>
              <a:rPr lang="en-US" dirty="0" smtClean="0"/>
              <a:t>tumor</a:t>
            </a:r>
          </a:p>
          <a:p>
            <a:pPr lvl="1"/>
            <a:r>
              <a:rPr lang="en-US" dirty="0" smtClean="0"/>
              <a:t>cerebral </a:t>
            </a:r>
            <a:r>
              <a:rPr lang="en-US" dirty="0"/>
              <a:t>palsy </a:t>
            </a:r>
            <a:endParaRPr lang="en-US" dirty="0" smtClean="0"/>
          </a:p>
          <a:p>
            <a:pPr lvl="1"/>
            <a:r>
              <a:rPr lang="en-US" dirty="0" smtClean="0"/>
              <a:t>multiple sclerosis</a:t>
            </a:r>
          </a:p>
          <a:p>
            <a:pPr lvl="1"/>
            <a:r>
              <a:rPr lang="en-US" dirty="0" smtClean="0"/>
              <a:t>inheritance </a:t>
            </a:r>
            <a:r>
              <a:rPr lang="en-US" dirty="0"/>
              <a:t>a defective </a:t>
            </a:r>
            <a:r>
              <a:rPr lang="en-US" dirty="0" smtClean="0"/>
              <a:t>genes </a:t>
            </a:r>
            <a:r>
              <a:rPr lang="en-US" dirty="0"/>
              <a:t>that may cause one of many ataxia </a:t>
            </a:r>
            <a:r>
              <a:rPr lang="en-US" dirty="0" smtClean="0"/>
              <a:t>variants</a:t>
            </a:r>
          </a:p>
          <a:p>
            <a:r>
              <a:rPr lang="en-US" dirty="0" smtClean="0"/>
              <a:t>Treatment  </a:t>
            </a:r>
          </a:p>
          <a:p>
            <a:pPr lvl="1"/>
            <a:r>
              <a:rPr lang="en-US" dirty="0" smtClean="0"/>
              <a:t>depends </a:t>
            </a:r>
            <a:r>
              <a:rPr lang="en-US" dirty="0"/>
              <a:t>on the underlying </a:t>
            </a:r>
            <a:r>
              <a:rPr lang="en-US" dirty="0" smtClean="0"/>
              <a:t>cause</a:t>
            </a:r>
          </a:p>
          <a:p>
            <a:pPr lvl="1"/>
            <a:r>
              <a:rPr lang="en-US" dirty="0" smtClean="0"/>
              <a:t>Adaptive devices</a:t>
            </a:r>
          </a:p>
          <a:p>
            <a:pPr lvl="2"/>
            <a:r>
              <a:rPr lang="en-US" dirty="0"/>
              <a:t>e</a:t>
            </a:r>
            <a:r>
              <a:rPr lang="en-US" dirty="0" smtClean="0"/>
              <a:t>x.  </a:t>
            </a:r>
            <a:r>
              <a:rPr lang="en-US" dirty="0"/>
              <a:t>walkers or </a:t>
            </a:r>
            <a:r>
              <a:rPr lang="en-US" dirty="0" smtClean="0"/>
              <a:t>canes</a:t>
            </a:r>
          </a:p>
          <a:p>
            <a:pPr lvl="1"/>
            <a:r>
              <a:rPr lang="en-US" dirty="0" smtClean="0"/>
              <a:t>physical therapy</a:t>
            </a:r>
          </a:p>
          <a:p>
            <a:pPr lvl="1"/>
            <a:r>
              <a:rPr lang="en-US" dirty="0" smtClean="0"/>
              <a:t>occupational </a:t>
            </a:r>
            <a:r>
              <a:rPr lang="en-US" dirty="0"/>
              <a:t>therapy </a:t>
            </a:r>
            <a:endParaRPr lang="en-US" dirty="0" smtClean="0"/>
          </a:p>
          <a:p>
            <a:pPr lvl="1"/>
            <a:r>
              <a:rPr lang="en-US" dirty="0" smtClean="0"/>
              <a:t>speech therapy</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98931"/>
            <a:ext cx="4114800" cy="1143000"/>
          </a:xfrm>
        </p:spPr>
        <p:txBody>
          <a:bodyPr>
            <a:normAutofit fontScale="90000"/>
          </a:bodyPr>
          <a:lstStyle/>
          <a:p>
            <a:pPr algn="ctr"/>
            <a:r>
              <a:rPr lang="en-US" sz="4800" b="1" dirty="0" smtClean="0"/>
              <a:t>DYSMETRIA (PAST POINTING) </a:t>
            </a:r>
            <a:endParaRPr lang="en-US" b="1" dirty="0"/>
          </a:p>
        </p:txBody>
      </p:sp>
      <p:sp>
        <p:nvSpPr>
          <p:cNvPr id="3" name="Content Placeholder 2"/>
          <p:cNvSpPr>
            <a:spLocks noGrp="1"/>
          </p:cNvSpPr>
          <p:nvPr>
            <p:ph idx="1"/>
          </p:nvPr>
        </p:nvSpPr>
        <p:spPr>
          <a:xfrm>
            <a:off x="-19280" y="2209800"/>
            <a:ext cx="9144000" cy="4669537"/>
          </a:xfrm>
        </p:spPr>
        <p:txBody>
          <a:bodyPr>
            <a:normAutofit fontScale="40000" lnSpcReduction="20000"/>
          </a:bodyPr>
          <a:lstStyle/>
          <a:p>
            <a:r>
              <a:rPr lang="en-US" dirty="0"/>
              <a:t>a type of </a:t>
            </a:r>
            <a:r>
              <a:rPr lang="en-US" dirty="0" smtClean="0"/>
              <a:t>ataxia</a:t>
            </a:r>
          </a:p>
          <a:p>
            <a:r>
              <a:rPr lang="en-US" dirty="0" smtClean="0"/>
              <a:t>The term </a:t>
            </a:r>
            <a:r>
              <a:rPr lang="en-US" dirty="0" err="1" smtClean="0"/>
              <a:t>dysmetria</a:t>
            </a:r>
            <a:r>
              <a:rPr lang="en-US" dirty="0" smtClean="0"/>
              <a:t> broken down, means ….</a:t>
            </a:r>
            <a:r>
              <a:rPr lang="en-US" b="1" dirty="0"/>
              <a:t> </a:t>
            </a:r>
            <a:r>
              <a:rPr lang="en-US" dirty="0" smtClean="0"/>
              <a:t>… </a:t>
            </a:r>
            <a:r>
              <a:rPr lang="en-US" b="1" u="sng" dirty="0" smtClean="0"/>
              <a:t>DIFFICULT TO MEASURE</a:t>
            </a:r>
            <a:endParaRPr lang="en-US" b="1" u="sng" dirty="0"/>
          </a:p>
          <a:p>
            <a:r>
              <a:rPr lang="en-US" dirty="0" smtClean="0"/>
              <a:t>a </a:t>
            </a:r>
            <a:r>
              <a:rPr lang="en-US" dirty="0"/>
              <a:t>condition in which there is a lack of coordination </a:t>
            </a:r>
            <a:r>
              <a:rPr lang="en-US" dirty="0" smtClean="0"/>
              <a:t> due to the improper </a:t>
            </a:r>
            <a:r>
              <a:rPr lang="en-US" dirty="0"/>
              <a:t>measuring of distance in muscular acts, </a:t>
            </a:r>
            <a:r>
              <a:rPr lang="en-US" dirty="0" smtClean="0"/>
              <a:t>in which there is an inability </a:t>
            </a:r>
            <a:r>
              <a:rPr lang="en-US" dirty="0"/>
              <a:t>to judge distance or </a:t>
            </a:r>
            <a:r>
              <a:rPr lang="en-US" dirty="0" smtClean="0"/>
              <a:t>scale </a:t>
            </a:r>
            <a:r>
              <a:rPr lang="en-US" dirty="0" smtClean="0">
                <a:sym typeface="Wingdings" pitchFamily="2" charset="2"/>
              </a:rPr>
              <a:t> leading to </a:t>
            </a:r>
            <a:r>
              <a:rPr lang="en-US" dirty="0" smtClean="0"/>
              <a:t>a patient  over </a:t>
            </a:r>
            <a:r>
              <a:rPr lang="en-US" dirty="0"/>
              <a:t>or underestimate distance with the eyes, hands, or legs</a:t>
            </a:r>
            <a:r>
              <a:rPr lang="en-US" dirty="0" smtClean="0"/>
              <a:t>.</a:t>
            </a:r>
          </a:p>
          <a:p>
            <a:pPr lvl="1"/>
            <a:r>
              <a:rPr lang="en-US" b="1" dirty="0" smtClean="0"/>
              <a:t>Exemplified </a:t>
            </a:r>
            <a:r>
              <a:rPr lang="en-US" dirty="0" smtClean="0"/>
              <a:t>by </a:t>
            </a:r>
            <a:r>
              <a:rPr lang="en-US" dirty="0"/>
              <a:t>the undershoot or overshoot of </a:t>
            </a:r>
            <a:r>
              <a:rPr lang="en-US" dirty="0" smtClean="0"/>
              <a:t>position </a:t>
            </a:r>
            <a:r>
              <a:rPr lang="en-US" dirty="0"/>
              <a:t>with the hand, arm, leg, or </a:t>
            </a:r>
            <a:r>
              <a:rPr lang="en-US" dirty="0" smtClean="0"/>
              <a:t>eye, with an intended target</a:t>
            </a:r>
          </a:p>
          <a:p>
            <a:pPr lvl="2"/>
            <a:r>
              <a:rPr lang="en-US" b="1" dirty="0" err="1" smtClean="0"/>
              <a:t>Hypermetria</a:t>
            </a:r>
            <a:r>
              <a:rPr lang="en-US" dirty="0"/>
              <a:t>  = overshooting the intended </a:t>
            </a:r>
            <a:r>
              <a:rPr lang="en-US" dirty="0" smtClean="0"/>
              <a:t>position</a:t>
            </a:r>
          </a:p>
          <a:p>
            <a:pPr lvl="2"/>
            <a:r>
              <a:rPr lang="en-US" b="1" dirty="0" err="1"/>
              <a:t>H</a:t>
            </a:r>
            <a:r>
              <a:rPr lang="en-US" b="1" dirty="0" err="1" smtClean="0"/>
              <a:t>ypometria</a:t>
            </a:r>
            <a:r>
              <a:rPr lang="en-US" dirty="0" smtClean="0"/>
              <a:t> </a:t>
            </a:r>
            <a:r>
              <a:rPr lang="en-US" dirty="0"/>
              <a:t>= undershooting the intended </a:t>
            </a:r>
            <a:r>
              <a:rPr lang="en-US" dirty="0" smtClean="0"/>
              <a:t>position</a:t>
            </a:r>
          </a:p>
          <a:p>
            <a:r>
              <a:rPr lang="en-US" dirty="0" smtClean="0"/>
              <a:t>Damage to the cerebellum or to any of the pathways leading into or out of it, can lead to </a:t>
            </a:r>
            <a:r>
              <a:rPr lang="en-US" dirty="0" err="1" smtClean="0"/>
              <a:t>dysmetria</a:t>
            </a:r>
            <a:endParaRPr lang="en-US" dirty="0" smtClean="0"/>
          </a:p>
          <a:p>
            <a:pPr lvl="1"/>
            <a:r>
              <a:rPr lang="en-US" dirty="0" smtClean="0"/>
              <a:t>cerebellum is </a:t>
            </a:r>
            <a:r>
              <a:rPr lang="en-US" dirty="0"/>
              <a:t>the portion of the </a:t>
            </a:r>
            <a:r>
              <a:rPr lang="en-US" dirty="0" smtClean="0"/>
              <a:t>brain</a:t>
            </a:r>
            <a:r>
              <a:rPr lang="en-US" dirty="0"/>
              <a:t> </a:t>
            </a:r>
            <a:r>
              <a:rPr lang="en-US" dirty="0" smtClean="0"/>
              <a:t>responsible </a:t>
            </a:r>
            <a:r>
              <a:rPr lang="en-US" dirty="0"/>
              <a:t>for motor </a:t>
            </a:r>
            <a:r>
              <a:rPr lang="en-US" dirty="0" smtClean="0"/>
              <a:t>coordination</a:t>
            </a:r>
          </a:p>
          <a:p>
            <a:r>
              <a:rPr lang="en-US" dirty="0" smtClean="0"/>
              <a:t>often it is associated </a:t>
            </a:r>
            <a:r>
              <a:rPr lang="en-US" dirty="0"/>
              <a:t>with other cognitive disorders of the cerebellum, </a:t>
            </a:r>
            <a:r>
              <a:rPr lang="en-US" dirty="0" smtClean="0"/>
              <a:t>this can include…. symptoms such as </a:t>
            </a:r>
          </a:p>
          <a:p>
            <a:pPr lvl="1"/>
            <a:r>
              <a:rPr lang="en-US" dirty="0" smtClean="0"/>
              <a:t>language </a:t>
            </a:r>
            <a:r>
              <a:rPr lang="en-US" dirty="0"/>
              <a:t>impairment </a:t>
            </a:r>
            <a:endParaRPr lang="en-US" dirty="0" smtClean="0"/>
          </a:p>
          <a:p>
            <a:pPr lvl="1"/>
            <a:r>
              <a:rPr lang="en-US" dirty="0" smtClean="0"/>
              <a:t>Issues with memory </a:t>
            </a:r>
            <a:endParaRPr lang="en-US" dirty="0"/>
          </a:p>
          <a:p>
            <a:pPr lvl="1"/>
            <a:r>
              <a:rPr lang="en-US" dirty="0" smtClean="0"/>
              <a:t>Issues with reasoning</a:t>
            </a:r>
          </a:p>
          <a:p>
            <a:r>
              <a:rPr lang="en-US" dirty="0"/>
              <a:t>m</a:t>
            </a:r>
            <a:r>
              <a:rPr lang="en-US" dirty="0" smtClean="0"/>
              <a:t>ay be displayed / characterized, by </a:t>
            </a:r>
            <a:r>
              <a:rPr lang="en-US" dirty="0"/>
              <a:t>the inability to perform </a:t>
            </a:r>
            <a:r>
              <a:rPr lang="en-US" dirty="0" smtClean="0"/>
              <a:t>rapid </a:t>
            </a:r>
            <a:r>
              <a:rPr lang="en-US" dirty="0"/>
              <a:t>tapping movements or other coordinated movements of the </a:t>
            </a:r>
            <a:r>
              <a:rPr lang="en-US" dirty="0" smtClean="0"/>
              <a:t>extremities</a:t>
            </a:r>
          </a:p>
          <a:p>
            <a:pPr lvl="1"/>
            <a:r>
              <a:rPr lang="en-US" dirty="0" smtClean="0"/>
              <a:t>Diagnosing </a:t>
            </a:r>
            <a:r>
              <a:rPr lang="en-US" dirty="0" err="1" smtClean="0"/>
              <a:t>dysmetria</a:t>
            </a:r>
            <a:r>
              <a:rPr lang="en-US" dirty="0" smtClean="0"/>
              <a:t> can begin with simple tests such as…….. The hand-to-nose test =</a:t>
            </a:r>
          </a:p>
          <a:p>
            <a:pPr lvl="2"/>
            <a:r>
              <a:rPr lang="en-US" dirty="0" smtClean="0"/>
              <a:t>the physician </a:t>
            </a:r>
            <a:r>
              <a:rPr lang="en-US" dirty="0"/>
              <a:t>holds a finger up </a:t>
            </a:r>
            <a:r>
              <a:rPr lang="en-US" dirty="0" smtClean="0"/>
              <a:t>in front of the patient</a:t>
            </a:r>
            <a:r>
              <a:rPr lang="en-US" dirty="0"/>
              <a:t>, </a:t>
            </a:r>
            <a:r>
              <a:rPr lang="en-US" dirty="0" smtClean="0"/>
              <a:t>the patient </a:t>
            </a:r>
            <a:r>
              <a:rPr lang="en-US" dirty="0"/>
              <a:t>is asked to touch the physician's finger, and then his or her own nose, several </a:t>
            </a:r>
            <a:r>
              <a:rPr lang="en-US" dirty="0" smtClean="0"/>
              <a:t>times</a:t>
            </a:r>
          </a:p>
          <a:p>
            <a:pPr lvl="2"/>
            <a:r>
              <a:rPr lang="en-US" dirty="0" smtClean="0"/>
              <a:t>There other </a:t>
            </a:r>
            <a:r>
              <a:rPr lang="en-US" dirty="0"/>
              <a:t>s</a:t>
            </a:r>
            <a:r>
              <a:rPr lang="en-US" dirty="0" smtClean="0"/>
              <a:t>imilar </a:t>
            </a:r>
            <a:r>
              <a:rPr lang="en-US" dirty="0"/>
              <a:t>tests  </a:t>
            </a:r>
            <a:r>
              <a:rPr lang="en-US" dirty="0" smtClean="0"/>
              <a:t>that can </a:t>
            </a:r>
            <a:r>
              <a:rPr lang="en-US" dirty="0"/>
              <a:t>be used to examine coordinated movement of the arms and </a:t>
            </a:r>
            <a:r>
              <a:rPr lang="en-US" dirty="0" smtClean="0"/>
              <a:t>legs.</a:t>
            </a:r>
          </a:p>
          <a:p>
            <a:pPr lvl="1"/>
            <a:r>
              <a:rPr lang="en-US" dirty="0" smtClean="0"/>
              <a:t>Imaging modalities can be used to identify lesions and give more concrete support for a definite diagnosis </a:t>
            </a:r>
          </a:p>
          <a:p>
            <a:r>
              <a:rPr lang="en-US" dirty="0" err="1" smtClean="0"/>
              <a:t>dysmetria</a:t>
            </a:r>
            <a:r>
              <a:rPr lang="en-US" dirty="0" smtClean="0"/>
              <a:t> </a:t>
            </a:r>
            <a:r>
              <a:rPr lang="en-US" dirty="0"/>
              <a:t>is a </a:t>
            </a:r>
            <a:r>
              <a:rPr lang="en-US" dirty="0" smtClean="0"/>
              <a:t>symptom which is caused be a certain lesion, therefore in cases where there are </a:t>
            </a:r>
            <a:r>
              <a:rPr lang="en-US" dirty="0" err="1" smtClean="0"/>
              <a:t>uncurable</a:t>
            </a:r>
            <a:r>
              <a:rPr lang="en-US" dirty="0" smtClean="0"/>
              <a:t> lesions such as with permanent brain damage secondary to infarctions, a </a:t>
            </a:r>
            <a:r>
              <a:rPr lang="en-US" dirty="0"/>
              <a:t>complete cure is not </a:t>
            </a:r>
            <a:r>
              <a:rPr lang="en-US" dirty="0" smtClean="0"/>
              <a:t>possible</a:t>
            </a:r>
          </a:p>
          <a:p>
            <a:pPr lvl="1"/>
            <a:r>
              <a:rPr lang="en-US" dirty="0" smtClean="0"/>
              <a:t>BUT……. </a:t>
            </a:r>
            <a:r>
              <a:rPr lang="en-US" dirty="0"/>
              <a:t>t</a:t>
            </a:r>
            <a:r>
              <a:rPr lang="en-US" dirty="0" smtClean="0"/>
              <a:t>he condition </a:t>
            </a:r>
            <a:r>
              <a:rPr lang="en-US" dirty="0"/>
              <a:t>can be managed </a:t>
            </a:r>
            <a:r>
              <a:rPr lang="en-US" dirty="0" smtClean="0"/>
              <a:t>via </a:t>
            </a:r>
          </a:p>
          <a:p>
            <a:pPr lvl="2"/>
            <a:r>
              <a:rPr lang="en-US" dirty="0" smtClean="0"/>
              <a:t>medications …..such </a:t>
            </a:r>
            <a:r>
              <a:rPr lang="en-US" dirty="0"/>
              <a:t>as Isoniazid and Clonazepam. </a:t>
            </a:r>
          </a:p>
          <a:p>
            <a:pPr lvl="2"/>
            <a:r>
              <a:rPr lang="en-US" dirty="0" smtClean="0"/>
              <a:t>experimental </a:t>
            </a:r>
            <a:r>
              <a:rPr lang="en-US" dirty="0"/>
              <a:t>treatments include </a:t>
            </a:r>
            <a:r>
              <a:rPr lang="en-US" dirty="0" smtClean="0"/>
              <a:t>…..cannabis</a:t>
            </a:r>
          </a:p>
          <a:p>
            <a:pPr lvl="2"/>
            <a:r>
              <a:rPr lang="en-US" dirty="0" smtClean="0"/>
              <a:t>rehearsal </a:t>
            </a:r>
            <a:r>
              <a:rPr lang="en-US" dirty="0"/>
              <a:t>by eye </a:t>
            </a:r>
            <a:r>
              <a:rPr lang="en-US" dirty="0" smtClean="0"/>
              <a:t>movement = this is where the patient </a:t>
            </a:r>
            <a:r>
              <a:rPr lang="en-US" dirty="0"/>
              <a:t>is trained to practice movements with the eye before attempting physical </a:t>
            </a:r>
            <a:r>
              <a:rPr lang="en-US" dirty="0" smtClean="0"/>
              <a:t>movement</a:t>
            </a:r>
          </a:p>
          <a:p>
            <a:pPr lvl="2"/>
            <a:r>
              <a:rPr lang="en-US" dirty="0" smtClean="0"/>
              <a:t>Deep </a:t>
            </a:r>
            <a:r>
              <a:rPr lang="en-US" dirty="0"/>
              <a:t>brain stimulation (DBS) </a:t>
            </a:r>
          </a:p>
          <a:p>
            <a:endParaRPr lang="en-US" dirty="0"/>
          </a:p>
        </p:txBody>
      </p:sp>
      <p:pic>
        <p:nvPicPr>
          <p:cNvPr id="50178" name="Picture 2"/>
          <p:cNvPicPr>
            <a:picLocks noChangeAspect="1" noChangeArrowheads="1"/>
          </p:cNvPicPr>
          <p:nvPr/>
        </p:nvPicPr>
        <p:blipFill>
          <a:blip r:embed="rId2" cstate="print"/>
          <a:srcRect/>
          <a:stretch>
            <a:fillRect/>
          </a:stretch>
        </p:blipFill>
        <p:spPr bwMode="auto">
          <a:xfrm>
            <a:off x="5867400" y="152400"/>
            <a:ext cx="3048000" cy="20360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err="1" smtClean="0"/>
              <a:t>DYSDIADOCOKINESIA</a:t>
            </a:r>
            <a:endParaRPr lang="en-US" b="1" dirty="0"/>
          </a:p>
        </p:txBody>
      </p:sp>
      <p:sp>
        <p:nvSpPr>
          <p:cNvPr id="3" name="Content Placeholder 2"/>
          <p:cNvSpPr>
            <a:spLocks noGrp="1"/>
          </p:cNvSpPr>
          <p:nvPr>
            <p:ph idx="1"/>
          </p:nvPr>
        </p:nvSpPr>
        <p:spPr>
          <a:xfrm>
            <a:off x="228600" y="1600200"/>
            <a:ext cx="6096000" cy="4525963"/>
          </a:xfrm>
        </p:spPr>
        <p:txBody>
          <a:bodyPr>
            <a:normAutofit fontScale="47500" lnSpcReduction="20000"/>
          </a:bodyPr>
          <a:lstStyle/>
          <a:p>
            <a:r>
              <a:rPr lang="en-US" dirty="0" err="1"/>
              <a:t>dysdiadochokinesia</a:t>
            </a:r>
            <a:r>
              <a:rPr lang="en-US" dirty="0"/>
              <a:t> </a:t>
            </a:r>
            <a:r>
              <a:rPr lang="en-US" dirty="0" smtClean="0"/>
              <a:t>=</a:t>
            </a:r>
            <a:r>
              <a:rPr lang="en-US" dirty="0"/>
              <a:t> “bad,” “receive,” and “movement.”</a:t>
            </a:r>
            <a:endParaRPr lang="en-US" dirty="0" smtClean="0"/>
          </a:p>
          <a:p>
            <a:r>
              <a:rPr lang="en-US" dirty="0" smtClean="0"/>
              <a:t>difficulty to </a:t>
            </a:r>
            <a:r>
              <a:rPr lang="en-US" dirty="0"/>
              <a:t>execute </a:t>
            </a:r>
            <a:r>
              <a:rPr lang="en-US" dirty="0" smtClean="0"/>
              <a:t>quick/ rapid alternating movements</a:t>
            </a:r>
          </a:p>
          <a:p>
            <a:r>
              <a:rPr lang="en-US" dirty="0" smtClean="0"/>
              <a:t>often due to lesions </a:t>
            </a:r>
            <a:r>
              <a:rPr lang="en-US" dirty="0"/>
              <a:t>on the cerebellum’s posterior </a:t>
            </a:r>
            <a:r>
              <a:rPr lang="en-US" dirty="0" smtClean="0"/>
              <a:t>lobe, therefore making it difficult to activate or deactivate antagonizing </a:t>
            </a:r>
            <a:r>
              <a:rPr lang="en-US" dirty="0"/>
              <a:t>muscle </a:t>
            </a:r>
            <a:r>
              <a:rPr lang="en-US" dirty="0" smtClean="0"/>
              <a:t>groups</a:t>
            </a:r>
          </a:p>
          <a:p>
            <a:pPr lvl="1"/>
            <a:r>
              <a:rPr lang="en-US" dirty="0"/>
              <a:t>the affected muscles can weaken and they may also tire more easily, therefore the patient can seem uncoordinated and clumsy = </a:t>
            </a:r>
            <a:r>
              <a:rPr lang="en-US" dirty="0" smtClean="0"/>
              <a:t>ATAXIA</a:t>
            </a:r>
          </a:p>
          <a:p>
            <a:pPr lvl="1"/>
            <a:r>
              <a:rPr lang="en-US" dirty="0"/>
              <a:t>cerebellum </a:t>
            </a:r>
            <a:r>
              <a:rPr lang="en-US" dirty="0" smtClean="0"/>
              <a:t>coordination is needed in performing </a:t>
            </a:r>
            <a:r>
              <a:rPr lang="en-US" dirty="0"/>
              <a:t>alternating movements steadily and </a:t>
            </a:r>
            <a:r>
              <a:rPr lang="en-US" dirty="0" smtClean="0"/>
              <a:t>quickly</a:t>
            </a:r>
          </a:p>
          <a:p>
            <a:r>
              <a:rPr lang="en-US" dirty="0" smtClean="0"/>
              <a:t>a </a:t>
            </a:r>
            <a:r>
              <a:rPr lang="en-US" dirty="0"/>
              <a:t>key sign of many cerebral </a:t>
            </a:r>
            <a:r>
              <a:rPr lang="en-US" dirty="0" smtClean="0"/>
              <a:t>disorders, </a:t>
            </a:r>
            <a:r>
              <a:rPr lang="en-US" dirty="0"/>
              <a:t>including multiple sclerosis </a:t>
            </a:r>
            <a:endParaRPr lang="en-US" dirty="0" smtClean="0"/>
          </a:p>
          <a:p>
            <a:r>
              <a:rPr lang="en-US" dirty="0" smtClean="0"/>
              <a:t>You can lead to diagnose </a:t>
            </a:r>
            <a:r>
              <a:rPr lang="en-US" dirty="0"/>
              <a:t>the condition </a:t>
            </a:r>
            <a:r>
              <a:rPr lang="en-US" dirty="0" smtClean="0"/>
              <a:t>by asking the patient </a:t>
            </a:r>
            <a:r>
              <a:rPr lang="en-US" dirty="0"/>
              <a:t>to perform a series of simple </a:t>
            </a:r>
            <a:r>
              <a:rPr lang="en-US" dirty="0" smtClean="0"/>
              <a:t>movements, </a:t>
            </a:r>
            <a:r>
              <a:rPr lang="en-US" dirty="0"/>
              <a:t>such </a:t>
            </a:r>
            <a:r>
              <a:rPr lang="en-US" dirty="0" smtClean="0"/>
              <a:t>as….</a:t>
            </a:r>
          </a:p>
          <a:p>
            <a:pPr lvl="1"/>
            <a:r>
              <a:rPr lang="en-US" dirty="0" smtClean="0"/>
              <a:t>turning </a:t>
            </a:r>
            <a:r>
              <a:rPr lang="en-US" dirty="0"/>
              <a:t>a door </a:t>
            </a:r>
            <a:r>
              <a:rPr lang="en-US" dirty="0" smtClean="0"/>
              <a:t>knob</a:t>
            </a:r>
          </a:p>
          <a:p>
            <a:pPr lvl="1"/>
            <a:r>
              <a:rPr lang="en-US" dirty="0" smtClean="0"/>
              <a:t>screwing </a:t>
            </a:r>
            <a:r>
              <a:rPr lang="en-US" dirty="0"/>
              <a:t>in a </a:t>
            </a:r>
            <a:r>
              <a:rPr lang="en-US" dirty="0" err="1" smtClean="0"/>
              <a:t>lightbulb</a:t>
            </a:r>
            <a:endParaRPr lang="en-US" dirty="0"/>
          </a:p>
          <a:p>
            <a:pPr lvl="1"/>
            <a:r>
              <a:rPr lang="en-US" dirty="0" smtClean="0"/>
              <a:t>Have the patient rub their shin </a:t>
            </a:r>
            <a:r>
              <a:rPr lang="en-US" dirty="0"/>
              <a:t>with the opposite </a:t>
            </a:r>
            <a:r>
              <a:rPr lang="en-US" dirty="0" smtClean="0"/>
              <a:t>heel</a:t>
            </a:r>
          </a:p>
          <a:p>
            <a:pPr lvl="1"/>
            <a:r>
              <a:rPr lang="en-US" dirty="0" smtClean="0"/>
              <a:t>winding </a:t>
            </a:r>
            <a:r>
              <a:rPr lang="en-US" dirty="0"/>
              <a:t>a watch </a:t>
            </a:r>
            <a:endParaRPr lang="en-US" dirty="0" smtClean="0"/>
          </a:p>
          <a:p>
            <a:pPr lvl="1"/>
            <a:r>
              <a:rPr lang="en-US" dirty="0" smtClean="0"/>
              <a:t>moving </a:t>
            </a:r>
            <a:r>
              <a:rPr lang="en-US" dirty="0"/>
              <a:t>the tongue quickly from one side of the mouth to the other</a:t>
            </a:r>
            <a:endParaRPr lang="en-US" dirty="0" smtClean="0"/>
          </a:p>
          <a:p>
            <a:pPr lvl="1"/>
            <a:r>
              <a:rPr lang="en-US" dirty="0" smtClean="0"/>
              <a:t>… if the patient has </a:t>
            </a:r>
            <a:r>
              <a:rPr lang="en-US" dirty="0" err="1" smtClean="0"/>
              <a:t>dysdiadochokinesia</a:t>
            </a:r>
            <a:r>
              <a:rPr lang="en-US" dirty="0" smtClean="0"/>
              <a:t> … they will be </a:t>
            </a:r>
            <a:r>
              <a:rPr lang="en-US" dirty="0" err="1" smtClean="0"/>
              <a:t>UNable</a:t>
            </a:r>
            <a:r>
              <a:rPr lang="en-US" dirty="0" smtClean="0"/>
              <a:t> to execute </a:t>
            </a:r>
            <a:r>
              <a:rPr lang="en-US" dirty="0"/>
              <a:t>these tasks steadily or quickly, </a:t>
            </a:r>
            <a:r>
              <a:rPr lang="en-US" dirty="0" smtClean="0"/>
              <a:t>and maybe not at all</a:t>
            </a:r>
          </a:p>
        </p:txBody>
      </p:sp>
      <p:pic>
        <p:nvPicPr>
          <p:cNvPr id="51202" name="Picture 2"/>
          <p:cNvPicPr>
            <a:picLocks noChangeAspect="1" noChangeArrowheads="1"/>
          </p:cNvPicPr>
          <p:nvPr/>
        </p:nvPicPr>
        <p:blipFill>
          <a:blip r:embed="rId2" cstate="print"/>
          <a:srcRect/>
          <a:stretch>
            <a:fillRect/>
          </a:stretch>
        </p:blipFill>
        <p:spPr bwMode="auto">
          <a:xfrm>
            <a:off x="6276975" y="4726781"/>
            <a:ext cx="2638425" cy="1978819"/>
          </a:xfrm>
          <a:prstGeom prst="rect">
            <a:avLst/>
          </a:prstGeom>
          <a:noFill/>
          <a:ln w="9525">
            <a:noFill/>
            <a:miter lim="800000"/>
            <a:headEnd/>
            <a:tailEnd/>
          </a:ln>
        </p:spPr>
      </p:pic>
      <p:pic>
        <p:nvPicPr>
          <p:cNvPr id="51203" name="Picture 3"/>
          <p:cNvPicPr>
            <a:picLocks noChangeAspect="1" noChangeArrowheads="1"/>
          </p:cNvPicPr>
          <p:nvPr/>
        </p:nvPicPr>
        <p:blipFill>
          <a:blip r:embed="rId3" cstate="print"/>
          <a:srcRect/>
          <a:stretch>
            <a:fillRect/>
          </a:stretch>
        </p:blipFill>
        <p:spPr bwMode="auto">
          <a:xfrm>
            <a:off x="6276975" y="228600"/>
            <a:ext cx="2619375" cy="1905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67600" cy="1143000"/>
          </a:xfrm>
        </p:spPr>
        <p:txBody>
          <a:bodyPr>
            <a:normAutofit fontScale="90000"/>
          </a:bodyPr>
          <a:lstStyle/>
          <a:p>
            <a:r>
              <a:rPr lang="en-US" sz="4800" b="1" dirty="0"/>
              <a:t>CENTRAL TEGMENTAL TRACT</a:t>
            </a:r>
            <a:br>
              <a:rPr lang="en-US" sz="4800" b="1" dirty="0"/>
            </a:br>
            <a:endParaRPr lang="en-US" dirty="0"/>
          </a:p>
        </p:txBody>
      </p:sp>
      <p:sp>
        <p:nvSpPr>
          <p:cNvPr id="3" name="Content Placeholder 2"/>
          <p:cNvSpPr>
            <a:spLocks noGrp="1"/>
          </p:cNvSpPr>
          <p:nvPr>
            <p:ph idx="1"/>
          </p:nvPr>
        </p:nvSpPr>
        <p:spPr>
          <a:xfrm>
            <a:off x="7257" y="1219200"/>
            <a:ext cx="9144000" cy="4114800"/>
          </a:xfrm>
        </p:spPr>
        <p:txBody>
          <a:bodyPr>
            <a:normAutofit/>
          </a:bodyPr>
          <a:lstStyle/>
          <a:p>
            <a:r>
              <a:rPr lang="en-US" dirty="0"/>
              <a:t>The central tegmental tract includes </a:t>
            </a:r>
            <a:endParaRPr lang="en-US" dirty="0" smtClean="0"/>
          </a:p>
          <a:p>
            <a:pPr lvl="1"/>
            <a:r>
              <a:rPr lang="en-US" i="1" dirty="0" smtClean="0"/>
              <a:t>ascending</a:t>
            </a:r>
            <a:r>
              <a:rPr lang="en-US" dirty="0" smtClean="0"/>
              <a:t> </a:t>
            </a:r>
            <a:r>
              <a:rPr lang="en-US" dirty="0"/>
              <a:t>axonal fibers </a:t>
            </a:r>
            <a:r>
              <a:rPr lang="en-US" dirty="0" smtClean="0"/>
              <a:t>…</a:t>
            </a:r>
          </a:p>
          <a:p>
            <a:pPr lvl="2"/>
            <a:r>
              <a:rPr lang="en-US" dirty="0" smtClean="0"/>
              <a:t>arise </a:t>
            </a:r>
            <a:r>
              <a:rPr lang="en-US" dirty="0"/>
              <a:t>from </a:t>
            </a:r>
            <a:r>
              <a:rPr lang="en-US" dirty="0" smtClean="0"/>
              <a:t>rostral </a:t>
            </a:r>
            <a:r>
              <a:rPr lang="en-US" dirty="0"/>
              <a:t>nucleus </a:t>
            </a:r>
            <a:r>
              <a:rPr lang="en-US" dirty="0" err="1"/>
              <a:t>solitarius</a:t>
            </a:r>
            <a:r>
              <a:rPr lang="en-US" dirty="0"/>
              <a:t> </a:t>
            </a:r>
            <a:r>
              <a:rPr lang="en-US" dirty="0" smtClean="0">
                <a:sym typeface="Wingdings" pitchFamily="2" charset="2"/>
              </a:rPr>
              <a:t> </a:t>
            </a:r>
            <a:r>
              <a:rPr lang="en-US" dirty="0" smtClean="0"/>
              <a:t>terminate in the thalamus’ ventral </a:t>
            </a:r>
            <a:r>
              <a:rPr lang="en-US" dirty="0"/>
              <a:t>posteromedial nucleus (VPM</a:t>
            </a:r>
            <a:r>
              <a:rPr lang="en-US" dirty="0" smtClean="0"/>
              <a:t>)</a:t>
            </a:r>
          </a:p>
          <a:p>
            <a:pPr lvl="1"/>
            <a:r>
              <a:rPr lang="en-US" i="1" dirty="0" smtClean="0"/>
              <a:t>descending</a:t>
            </a:r>
            <a:r>
              <a:rPr lang="en-US" dirty="0" smtClean="0"/>
              <a:t> </a:t>
            </a:r>
            <a:r>
              <a:rPr lang="en-US" dirty="0"/>
              <a:t>axonal </a:t>
            </a:r>
            <a:r>
              <a:rPr lang="en-US" dirty="0" smtClean="0"/>
              <a:t>fibers …</a:t>
            </a:r>
          </a:p>
          <a:p>
            <a:pPr lvl="2"/>
            <a:r>
              <a:rPr lang="en-US" dirty="0"/>
              <a:t>a</a:t>
            </a:r>
            <a:r>
              <a:rPr lang="en-US" dirty="0" smtClean="0"/>
              <a:t>rise from </a:t>
            </a:r>
            <a:r>
              <a:rPr lang="en-US" dirty="0" err="1" smtClean="0"/>
              <a:t>parvocellular</a:t>
            </a:r>
            <a:r>
              <a:rPr lang="en-US" dirty="0" smtClean="0"/>
              <a:t> </a:t>
            </a:r>
            <a:r>
              <a:rPr lang="en-US" dirty="0"/>
              <a:t>red </a:t>
            </a:r>
            <a:r>
              <a:rPr lang="en-US" dirty="0" smtClean="0"/>
              <a:t>nucleus</a:t>
            </a:r>
            <a:r>
              <a:rPr lang="en-US" dirty="0" smtClean="0">
                <a:sym typeface="Wingdings" pitchFamily="2" charset="2"/>
              </a:rPr>
              <a:t> </a:t>
            </a:r>
            <a:r>
              <a:rPr lang="en-US" dirty="0" smtClean="0"/>
              <a:t>project </a:t>
            </a:r>
            <a:r>
              <a:rPr lang="en-US" dirty="0"/>
              <a:t>to </a:t>
            </a:r>
            <a:r>
              <a:rPr lang="en-US" dirty="0" smtClean="0"/>
              <a:t>inferior </a:t>
            </a:r>
            <a:r>
              <a:rPr lang="en-US" dirty="0" err="1"/>
              <a:t>olivary</a:t>
            </a:r>
            <a:r>
              <a:rPr lang="en-US" dirty="0"/>
              <a:t> </a:t>
            </a:r>
            <a:r>
              <a:rPr lang="en-US" dirty="0" smtClean="0"/>
              <a:t>nucleus </a:t>
            </a:r>
          </a:p>
          <a:p>
            <a:r>
              <a:rPr lang="en-US" dirty="0" smtClean="0"/>
              <a:t>Lesions in this area </a:t>
            </a:r>
            <a:r>
              <a:rPr lang="en-US" dirty="0" smtClean="0">
                <a:sym typeface="Wingdings" pitchFamily="2" charset="2"/>
              </a:rPr>
              <a:t> </a:t>
            </a:r>
            <a:r>
              <a:rPr lang="en-US" sz="3200" dirty="0" smtClean="0"/>
              <a:t>palatal </a:t>
            </a:r>
            <a:r>
              <a:rPr lang="en-US" sz="3200" dirty="0"/>
              <a:t>myoclonus</a:t>
            </a:r>
          </a:p>
        </p:txBody>
      </p:sp>
    </p:spTree>
    <p:extLst>
      <p:ext uri="{BB962C8B-B14F-4D97-AF65-F5344CB8AC3E}">
        <p14:creationId xmlns:p14="http://schemas.microsoft.com/office/powerpoint/2010/main" val="1543644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PALATAL MYOCLONUS</a:t>
            </a:r>
            <a:endParaRPr lang="en-US" b="1" dirty="0"/>
          </a:p>
        </p:txBody>
      </p:sp>
      <p:sp>
        <p:nvSpPr>
          <p:cNvPr id="3" name="Content Placeholder 2"/>
          <p:cNvSpPr>
            <a:spLocks noGrp="1"/>
          </p:cNvSpPr>
          <p:nvPr>
            <p:ph idx="1"/>
          </p:nvPr>
        </p:nvSpPr>
        <p:spPr/>
        <p:txBody>
          <a:bodyPr>
            <a:normAutofit lnSpcReduction="10000"/>
          </a:bodyPr>
          <a:lstStyle/>
          <a:p>
            <a:r>
              <a:rPr lang="en-US" dirty="0" smtClean="0"/>
              <a:t>Rapid spasm </a:t>
            </a:r>
            <a:r>
              <a:rPr lang="en-US" dirty="0"/>
              <a:t>(contraction) of the muscles </a:t>
            </a:r>
            <a:r>
              <a:rPr lang="en-US" dirty="0" smtClean="0"/>
              <a:t>at the roof </a:t>
            </a:r>
            <a:r>
              <a:rPr lang="en-US" dirty="0"/>
              <a:t>of the </a:t>
            </a:r>
            <a:r>
              <a:rPr lang="en-US" dirty="0" smtClean="0"/>
              <a:t>mouth</a:t>
            </a:r>
            <a:endParaRPr lang="en-US" dirty="0"/>
          </a:p>
          <a:p>
            <a:r>
              <a:rPr lang="en-US" dirty="0" smtClean="0"/>
              <a:t>Can be displayed as rhythmic </a:t>
            </a:r>
            <a:r>
              <a:rPr lang="en-US" dirty="0"/>
              <a:t>involuntary jerky movements of the </a:t>
            </a:r>
            <a:endParaRPr lang="en-US" dirty="0" smtClean="0"/>
          </a:p>
          <a:p>
            <a:pPr lvl="1"/>
            <a:r>
              <a:rPr lang="en-US" dirty="0" smtClean="0"/>
              <a:t>soft </a:t>
            </a:r>
            <a:r>
              <a:rPr lang="en-US" dirty="0"/>
              <a:t>palate of the </a:t>
            </a:r>
            <a:r>
              <a:rPr lang="en-US" dirty="0" smtClean="0"/>
              <a:t>throat</a:t>
            </a:r>
          </a:p>
          <a:p>
            <a:pPr lvl="1"/>
            <a:r>
              <a:rPr lang="en-US" dirty="0" smtClean="0"/>
              <a:t>sometimes </a:t>
            </a:r>
            <a:r>
              <a:rPr lang="en-US" dirty="0"/>
              <a:t>other muscles related to the </a:t>
            </a:r>
            <a:r>
              <a:rPr lang="en-US" dirty="0" smtClean="0"/>
              <a:t>throat can experience this also</a:t>
            </a:r>
          </a:p>
          <a:p>
            <a:r>
              <a:rPr lang="en-US" dirty="0" smtClean="0"/>
              <a:t>patients often complain of …..</a:t>
            </a:r>
            <a:endParaRPr lang="en-US" b="1" dirty="0"/>
          </a:p>
          <a:p>
            <a:pPr lvl="1"/>
            <a:r>
              <a:rPr lang="en-US" b="1" dirty="0" smtClean="0"/>
              <a:t>CLICKING</a:t>
            </a:r>
            <a:r>
              <a:rPr lang="en-US" dirty="0" smtClean="0"/>
              <a:t> sensation in </a:t>
            </a:r>
            <a:r>
              <a:rPr lang="en-US" dirty="0"/>
              <a:t>the ear</a:t>
            </a:r>
          </a:p>
          <a:p>
            <a:pPr lvl="1"/>
            <a:r>
              <a:rPr lang="en-US" b="1" dirty="0" smtClean="0"/>
              <a:t>POPPING</a:t>
            </a:r>
            <a:r>
              <a:rPr lang="en-US" dirty="0" smtClean="0"/>
              <a:t> sensation in </a:t>
            </a:r>
            <a:r>
              <a:rPr lang="en-US" dirty="0"/>
              <a:t>the ear</a:t>
            </a:r>
          </a:p>
          <a:p>
            <a:endParaRPr lang="en-US" dirty="0"/>
          </a:p>
        </p:txBody>
      </p:sp>
      <p:pic>
        <p:nvPicPr>
          <p:cNvPr id="4098" name="Picture 2" descr="http://www.nejm.org/na102/home/ACS/publisher/mms/journals/content/nejm/2010/nejm_2010.362.issue-21/nejmicm0806049/production/images/e64v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78" y="304800"/>
            <a:ext cx="228599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27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One condition… Many names</a:t>
            </a:r>
            <a:endParaRPr lang="en-US" dirty="0">
              <a:solidFill>
                <a:schemeClr val="accent1"/>
              </a:solidFill>
            </a:endParaRPr>
          </a:p>
        </p:txBody>
      </p:sp>
      <p:sp>
        <p:nvSpPr>
          <p:cNvPr id="3" name="Content Placeholder 2"/>
          <p:cNvSpPr>
            <a:spLocks noGrp="1"/>
          </p:cNvSpPr>
          <p:nvPr>
            <p:ph idx="1"/>
          </p:nvPr>
        </p:nvSpPr>
        <p:spPr>
          <a:xfrm>
            <a:off x="0" y="1295400"/>
            <a:ext cx="9133114" cy="5410200"/>
          </a:xfrm>
        </p:spPr>
        <p:txBody>
          <a:bodyPr>
            <a:normAutofit fontScale="92500" lnSpcReduction="10000"/>
          </a:bodyPr>
          <a:lstStyle/>
          <a:p>
            <a:r>
              <a:rPr lang="en-US" dirty="0" smtClean="0"/>
              <a:t>WALLENBERG SYNDROME = POSTERIOR INFERIOR CEREBELLAR ARTERY SYNDROME = LATERAL MEDULLARY SYNDROME</a:t>
            </a:r>
          </a:p>
          <a:p>
            <a:r>
              <a:rPr lang="en-US" dirty="0" smtClean="0"/>
              <a:t>one of the most </a:t>
            </a:r>
            <a:r>
              <a:rPr lang="en-US" dirty="0"/>
              <a:t>commonly recognized brain stem infarct </a:t>
            </a:r>
            <a:r>
              <a:rPr lang="en-US" dirty="0" smtClean="0"/>
              <a:t>related </a:t>
            </a:r>
            <a:r>
              <a:rPr lang="en-US" dirty="0"/>
              <a:t>neurological </a:t>
            </a:r>
            <a:r>
              <a:rPr lang="en-US" dirty="0" smtClean="0"/>
              <a:t>condition</a:t>
            </a:r>
          </a:p>
          <a:p>
            <a:pPr marL="420624" lvl="1" indent="-384048">
              <a:buSzPct val="80000"/>
              <a:buFont typeface="Wingdings 2"/>
              <a:buChar char=""/>
            </a:pPr>
            <a:r>
              <a:rPr lang="en-US" sz="3000" dirty="0"/>
              <a:t>Arterial hypertension = main risk factor (52</a:t>
            </a:r>
            <a:r>
              <a:rPr lang="en-US" sz="3000" dirty="0" smtClean="0"/>
              <a:t>%)</a:t>
            </a:r>
            <a:endParaRPr lang="en-US" dirty="0" smtClean="0"/>
          </a:p>
          <a:p>
            <a:r>
              <a:rPr lang="en-US" dirty="0" smtClean="0"/>
              <a:t>commonly caused by lesions (most commonly strokes) to intracranial vasculature </a:t>
            </a:r>
            <a:r>
              <a:rPr lang="en-US" dirty="0" smtClean="0">
                <a:sym typeface="Wingdings" pitchFamily="2" charset="2"/>
              </a:rPr>
              <a:t> </a:t>
            </a:r>
            <a:r>
              <a:rPr lang="en-US" dirty="0" smtClean="0"/>
              <a:t>injury to the lateral part of the medulla (“brain stem stroke”) </a:t>
            </a:r>
            <a:r>
              <a:rPr lang="en-US" dirty="0" smtClean="0">
                <a:sym typeface="Wingdings" pitchFamily="2" charset="2"/>
              </a:rPr>
              <a:t> </a:t>
            </a:r>
            <a:r>
              <a:rPr lang="en-US" dirty="0" smtClean="0"/>
              <a:t>tissue ischemia and necrosis</a:t>
            </a:r>
          </a:p>
          <a:p>
            <a:pPr lvl="1"/>
            <a:r>
              <a:rPr lang="en-US" b="1" dirty="0" smtClean="0"/>
              <a:t>VERTEBRAL ARTERY &gt; PICA (POSTERIOR INFERIOR CEREBELLAR ARTERY) &gt; SUPERIOR MIDDLE AND INFERIOR MEDULLARY ARTERIES</a:t>
            </a:r>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0"/>
            <a:ext cx="3505200" cy="1143000"/>
          </a:xfrm>
        </p:spPr>
        <p:txBody>
          <a:bodyPr>
            <a:normAutofit/>
          </a:bodyPr>
          <a:lstStyle/>
          <a:p>
            <a:r>
              <a:rPr lang="en-US" b="1" dirty="0" smtClean="0"/>
              <a:t>SENSORY</a:t>
            </a:r>
            <a:endParaRPr lang="en-US" b="1" dirty="0"/>
          </a:p>
        </p:txBody>
      </p:sp>
      <p:sp>
        <p:nvSpPr>
          <p:cNvPr id="3" name="Content Placeholder 2"/>
          <p:cNvSpPr>
            <a:spLocks noGrp="1"/>
          </p:cNvSpPr>
          <p:nvPr>
            <p:ph idx="1"/>
          </p:nvPr>
        </p:nvSpPr>
        <p:spPr>
          <a:xfrm>
            <a:off x="152400" y="2857500"/>
            <a:ext cx="4876800" cy="3733800"/>
          </a:xfrm>
        </p:spPr>
        <p:txBody>
          <a:bodyPr>
            <a:normAutofit fontScale="85000" lnSpcReduction="20000"/>
          </a:bodyPr>
          <a:lstStyle/>
          <a:p>
            <a:r>
              <a:rPr lang="en-US" sz="3200" b="1" dirty="0"/>
              <a:t>LATERAL SPINOTHALAMIC </a:t>
            </a:r>
            <a:r>
              <a:rPr lang="en-US" sz="3200" b="1" dirty="0" smtClean="0"/>
              <a:t>TRACT</a:t>
            </a:r>
          </a:p>
          <a:p>
            <a:pPr lvl="1"/>
            <a:r>
              <a:rPr lang="en-US" sz="2800" dirty="0"/>
              <a:t>contralateral deficits in pain and temperature sensation from body (limbs and torso</a:t>
            </a:r>
            <a:r>
              <a:rPr lang="en-US" sz="2800" dirty="0" smtClean="0"/>
              <a:t>)</a:t>
            </a:r>
          </a:p>
          <a:p>
            <a:r>
              <a:rPr lang="en-US" sz="3200" b="1" dirty="0"/>
              <a:t>SPINAL TRIGEMINAL NUCLEUS &amp; </a:t>
            </a:r>
            <a:r>
              <a:rPr lang="en-US" sz="3200" b="1" dirty="0" smtClean="0"/>
              <a:t>TRACT</a:t>
            </a:r>
          </a:p>
          <a:p>
            <a:pPr lvl="1"/>
            <a:r>
              <a:rPr lang="en-US" sz="2800" dirty="0" err="1" smtClean="0"/>
              <a:t>ipsilateral</a:t>
            </a:r>
            <a:r>
              <a:rPr lang="en-US" sz="2800" dirty="0" smtClean="0"/>
              <a:t> </a:t>
            </a:r>
            <a:r>
              <a:rPr lang="en-US" sz="2800" dirty="0"/>
              <a:t>loss of pain, and temperature sensation from face</a:t>
            </a:r>
          </a:p>
          <a:p>
            <a:pPr lvl="1"/>
            <a:endParaRPr lang="en-US" sz="2800" b="1" dirty="0"/>
          </a:p>
          <a:p>
            <a:pPr lvl="1"/>
            <a:endParaRPr lang="en-US" sz="2800" dirty="0"/>
          </a:p>
          <a:p>
            <a:endParaRPr lang="en-US" dirty="0"/>
          </a:p>
          <a:p>
            <a:pPr lvl="1"/>
            <a:endParaRPr lang="en-US" sz="2800" b="1" dirty="0"/>
          </a:p>
        </p:txBody>
      </p:sp>
      <p:pic>
        <p:nvPicPr>
          <p:cNvPr id="5122" name="Picture 2"/>
          <p:cNvPicPr>
            <a:picLocks noChangeAspect="1" noChangeArrowheads="1"/>
          </p:cNvPicPr>
          <p:nvPr/>
        </p:nvPicPr>
        <p:blipFill>
          <a:blip r:embed="rId2" cstate="print"/>
          <a:srcRect/>
          <a:stretch>
            <a:fillRect/>
          </a:stretch>
        </p:blipFill>
        <p:spPr bwMode="auto">
          <a:xfrm>
            <a:off x="4953000" y="1524000"/>
            <a:ext cx="4010526" cy="2667000"/>
          </a:xfrm>
          <a:prstGeom prst="rect">
            <a:avLst/>
          </a:prstGeom>
          <a:noFill/>
          <a:ln w="9525">
            <a:noFill/>
            <a:miter lim="800000"/>
            <a:headEnd/>
            <a:tailEnd/>
          </a:ln>
        </p:spPr>
      </p:pic>
      <p:pic>
        <p:nvPicPr>
          <p:cNvPr id="27649" name="Picture 1"/>
          <p:cNvPicPr>
            <a:picLocks noChangeAspect="1" noChangeArrowheads="1"/>
          </p:cNvPicPr>
          <p:nvPr/>
        </p:nvPicPr>
        <p:blipFill>
          <a:blip r:embed="rId3" cstate="print"/>
          <a:srcRect/>
          <a:stretch>
            <a:fillRect/>
          </a:stretch>
        </p:blipFill>
        <p:spPr bwMode="auto">
          <a:xfrm>
            <a:off x="152400" y="152401"/>
            <a:ext cx="3522507" cy="25908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fontScale="90000"/>
          </a:bodyPr>
          <a:lstStyle/>
          <a:p>
            <a:r>
              <a:rPr lang="en-US" sz="4800" b="1" dirty="0"/>
              <a:t>LATERAL SPINOTHALAMIC TRACT</a:t>
            </a:r>
            <a:br>
              <a:rPr lang="en-US" sz="4800" b="1" dirty="0"/>
            </a:br>
            <a:endParaRPr lang="en-US" dirty="0"/>
          </a:p>
        </p:txBody>
      </p:sp>
      <p:sp>
        <p:nvSpPr>
          <p:cNvPr id="3" name="Content Placeholder 2"/>
          <p:cNvSpPr>
            <a:spLocks noGrp="1"/>
          </p:cNvSpPr>
          <p:nvPr>
            <p:ph idx="1"/>
          </p:nvPr>
        </p:nvSpPr>
        <p:spPr>
          <a:xfrm>
            <a:off x="228600" y="1143000"/>
            <a:ext cx="8610600" cy="1905000"/>
          </a:xfrm>
        </p:spPr>
        <p:txBody>
          <a:bodyPr>
            <a:normAutofit fontScale="47500" lnSpcReduction="20000"/>
          </a:bodyPr>
          <a:lstStyle/>
          <a:p>
            <a:r>
              <a:rPr lang="en-US" dirty="0"/>
              <a:t>Anterolateral system </a:t>
            </a:r>
            <a:r>
              <a:rPr lang="en-US" dirty="0" smtClean="0"/>
              <a:t>aka </a:t>
            </a:r>
            <a:r>
              <a:rPr lang="en-US" i="1" dirty="0"/>
              <a:t>secondary sensory fasciculus</a:t>
            </a:r>
            <a:r>
              <a:rPr lang="en-US" dirty="0"/>
              <a:t> </a:t>
            </a:r>
            <a:r>
              <a:rPr lang="en-US" dirty="0" smtClean="0"/>
              <a:t>aka </a:t>
            </a:r>
            <a:r>
              <a:rPr lang="en-US" i="1" dirty="0" smtClean="0"/>
              <a:t>spinal </a:t>
            </a:r>
            <a:r>
              <a:rPr lang="en-US" i="1" dirty="0" err="1"/>
              <a:t>lemniscus</a:t>
            </a:r>
            <a:endParaRPr lang="en-US" dirty="0" smtClean="0"/>
          </a:p>
          <a:p>
            <a:pPr lvl="1"/>
            <a:r>
              <a:rPr lang="en-US" dirty="0" smtClean="0"/>
              <a:t>= bundle </a:t>
            </a:r>
            <a:r>
              <a:rPr lang="en-US" dirty="0"/>
              <a:t>of sensory axons ascending through </a:t>
            </a:r>
            <a:r>
              <a:rPr lang="en-US" dirty="0" smtClean="0"/>
              <a:t>white </a:t>
            </a:r>
            <a:r>
              <a:rPr lang="en-US" dirty="0"/>
              <a:t>matter of the spinal cord, </a:t>
            </a:r>
            <a:r>
              <a:rPr lang="en-US" dirty="0" smtClean="0"/>
              <a:t>transmitting sensory </a:t>
            </a:r>
            <a:r>
              <a:rPr lang="en-US" dirty="0"/>
              <a:t>information to the </a:t>
            </a:r>
            <a:r>
              <a:rPr lang="en-US" dirty="0" smtClean="0"/>
              <a:t>brain</a:t>
            </a:r>
          </a:p>
          <a:p>
            <a:pPr lvl="1"/>
            <a:r>
              <a:rPr lang="en-US" dirty="0" smtClean="0"/>
              <a:t>Anterior/ ventral </a:t>
            </a:r>
            <a:r>
              <a:rPr lang="en-US" dirty="0" err="1"/>
              <a:t>spinothalamic</a:t>
            </a:r>
            <a:r>
              <a:rPr lang="en-US" dirty="0"/>
              <a:t> tract</a:t>
            </a:r>
            <a:endParaRPr lang="en-US" dirty="0" smtClean="0"/>
          </a:p>
          <a:p>
            <a:pPr lvl="1"/>
            <a:r>
              <a:rPr lang="en-US" b="1" dirty="0" smtClean="0"/>
              <a:t>lateral </a:t>
            </a:r>
            <a:r>
              <a:rPr lang="en-US" b="1" dirty="0" err="1"/>
              <a:t>spinothalamic</a:t>
            </a:r>
            <a:r>
              <a:rPr lang="en-US" b="1" dirty="0"/>
              <a:t> tract</a:t>
            </a:r>
            <a:r>
              <a:rPr lang="en-US" dirty="0"/>
              <a:t> </a:t>
            </a:r>
            <a:r>
              <a:rPr lang="en-US" dirty="0" smtClean="0"/>
              <a:t>aka  </a:t>
            </a:r>
            <a:r>
              <a:rPr lang="en-US" b="1" dirty="0"/>
              <a:t>lateral </a:t>
            </a:r>
            <a:r>
              <a:rPr lang="en-US" b="1" dirty="0" err="1"/>
              <a:t>spinothalamic</a:t>
            </a:r>
            <a:r>
              <a:rPr lang="en-US" b="1" dirty="0"/>
              <a:t> </a:t>
            </a:r>
            <a:r>
              <a:rPr lang="en-US" b="1" dirty="0" smtClean="0"/>
              <a:t>fasciculus</a:t>
            </a:r>
          </a:p>
          <a:p>
            <a:pPr lvl="2"/>
            <a:r>
              <a:rPr lang="en-US" dirty="0" smtClean="0"/>
              <a:t>Part of the anterolateral system</a:t>
            </a:r>
            <a:endParaRPr lang="en-US" dirty="0"/>
          </a:p>
          <a:p>
            <a:pPr lvl="2"/>
            <a:r>
              <a:rPr lang="en-US" dirty="0" smtClean="0"/>
              <a:t>pain </a:t>
            </a:r>
            <a:r>
              <a:rPr lang="en-US" dirty="0"/>
              <a:t>and temperature sensory information </a:t>
            </a:r>
            <a:r>
              <a:rPr lang="en-US" dirty="0" smtClean="0">
                <a:sym typeface="Wingdings" pitchFamily="2" charset="2"/>
              </a:rPr>
              <a:t> </a:t>
            </a:r>
            <a:r>
              <a:rPr lang="en-US" dirty="0" smtClean="0"/>
              <a:t>thalamus</a:t>
            </a:r>
          </a:p>
          <a:p>
            <a:pPr lvl="2"/>
            <a:r>
              <a:rPr lang="en-US" dirty="0" smtClean="0"/>
              <a:t>composed  </a:t>
            </a:r>
            <a:r>
              <a:rPr lang="en-US" dirty="0"/>
              <a:t>of … secondary sensory neurons which have already synapsed with the primary sensory neurons of the peripheral nervous system in the dorsal horn of the spinal grey </a:t>
            </a:r>
            <a:r>
              <a:rPr lang="en-US" dirty="0" smtClean="0"/>
              <a:t>matter = </a:t>
            </a:r>
          </a:p>
          <a:p>
            <a:pPr lvl="3"/>
            <a:r>
              <a:rPr lang="en-US" dirty="0" smtClean="0"/>
              <a:t>primarily </a:t>
            </a:r>
            <a:r>
              <a:rPr lang="en-US" dirty="0"/>
              <a:t>of fast-conducting, sparsely-</a:t>
            </a:r>
            <a:r>
              <a:rPr lang="en-US" dirty="0" err="1"/>
              <a:t>myelinated</a:t>
            </a:r>
            <a:r>
              <a:rPr lang="en-US" dirty="0"/>
              <a:t> </a:t>
            </a:r>
            <a:r>
              <a:rPr lang="en-US" dirty="0" err="1"/>
              <a:t>Aδ</a:t>
            </a:r>
            <a:r>
              <a:rPr lang="en-US" dirty="0"/>
              <a:t> axons </a:t>
            </a:r>
            <a:endParaRPr lang="en-US" dirty="0" smtClean="0"/>
          </a:p>
          <a:p>
            <a:pPr lvl="3"/>
            <a:r>
              <a:rPr lang="en-US" dirty="0" smtClean="0"/>
              <a:t>slow-conducting</a:t>
            </a:r>
            <a:r>
              <a:rPr lang="en-US" dirty="0"/>
              <a:t>, </a:t>
            </a:r>
            <a:r>
              <a:rPr lang="en-US" dirty="0" err="1"/>
              <a:t>unmyelinated</a:t>
            </a:r>
            <a:r>
              <a:rPr lang="en-US" dirty="0"/>
              <a:t> C </a:t>
            </a:r>
            <a:r>
              <a:rPr lang="en-US" dirty="0" smtClean="0"/>
              <a:t>axons</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3048000"/>
            <a:ext cx="832485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639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843" y="381000"/>
            <a:ext cx="7772400" cy="1143000"/>
          </a:xfrm>
        </p:spPr>
        <p:txBody>
          <a:bodyPr>
            <a:normAutofit fontScale="90000"/>
          </a:bodyPr>
          <a:lstStyle/>
          <a:p>
            <a:pPr algn="ctr"/>
            <a:r>
              <a:rPr lang="en-US" sz="4800" b="1" dirty="0"/>
              <a:t>SPINAL TRIGEMINAL NUCLEUS </a:t>
            </a:r>
            <a:r>
              <a:rPr lang="en-US" sz="4800" b="1" dirty="0" smtClean="0"/>
              <a:t/>
            </a:r>
            <a:br>
              <a:rPr lang="en-US" sz="4800" b="1" dirty="0" smtClean="0"/>
            </a:br>
            <a:r>
              <a:rPr lang="en-US" sz="4800" b="1" dirty="0" smtClean="0"/>
              <a:t>&amp; </a:t>
            </a:r>
            <a:r>
              <a:rPr lang="en-US" sz="4800" b="1" dirty="0"/>
              <a:t>TRACT</a:t>
            </a:r>
            <a:br>
              <a:rPr lang="en-US" sz="4800" b="1" dirty="0"/>
            </a:br>
            <a:endParaRPr lang="en-US" dirty="0"/>
          </a:p>
        </p:txBody>
      </p:sp>
      <p:sp>
        <p:nvSpPr>
          <p:cNvPr id="3" name="Content Placeholder 2"/>
          <p:cNvSpPr>
            <a:spLocks noGrp="1"/>
          </p:cNvSpPr>
          <p:nvPr>
            <p:ph idx="1"/>
          </p:nvPr>
        </p:nvSpPr>
        <p:spPr>
          <a:xfrm>
            <a:off x="14514" y="1574801"/>
            <a:ext cx="4648200" cy="5018315"/>
          </a:xfrm>
        </p:spPr>
        <p:txBody>
          <a:bodyPr>
            <a:normAutofit fontScale="77500" lnSpcReduction="20000"/>
          </a:bodyPr>
          <a:lstStyle/>
          <a:p>
            <a:r>
              <a:rPr lang="en-US" dirty="0" smtClean="0"/>
              <a:t>a nucleus </a:t>
            </a:r>
            <a:r>
              <a:rPr lang="en-US" dirty="0"/>
              <a:t>in the medulla </a:t>
            </a:r>
            <a:endParaRPr lang="en-US" dirty="0" smtClean="0"/>
          </a:p>
          <a:p>
            <a:r>
              <a:rPr lang="en-US" dirty="0" smtClean="0"/>
              <a:t>receives </a:t>
            </a:r>
            <a:r>
              <a:rPr lang="en-US" dirty="0"/>
              <a:t>information from the </a:t>
            </a:r>
            <a:r>
              <a:rPr lang="en-US" dirty="0" err="1"/>
              <a:t>ipsilateral</a:t>
            </a:r>
            <a:r>
              <a:rPr lang="en-US" dirty="0"/>
              <a:t> </a:t>
            </a:r>
            <a:r>
              <a:rPr lang="en-US" dirty="0" smtClean="0"/>
              <a:t>face, regarding..</a:t>
            </a:r>
          </a:p>
          <a:p>
            <a:pPr lvl="1"/>
            <a:r>
              <a:rPr lang="en-US" b="1" u="sng" dirty="0" smtClean="0"/>
              <a:t>DEEP/CRUDE TOUCH</a:t>
            </a:r>
          </a:p>
          <a:p>
            <a:pPr lvl="1"/>
            <a:r>
              <a:rPr lang="en-US" b="1" u="sng" dirty="0" smtClean="0"/>
              <a:t>PAIN</a:t>
            </a:r>
          </a:p>
          <a:p>
            <a:pPr lvl="1"/>
            <a:r>
              <a:rPr lang="en-US" b="1" u="sng" dirty="0" smtClean="0"/>
              <a:t>TEMPERATURE</a:t>
            </a:r>
          </a:p>
          <a:p>
            <a:pPr lvl="1"/>
            <a:r>
              <a:rPr lang="en-US" dirty="0" smtClean="0"/>
              <a:t>…convey by the Cranial Nerves…</a:t>
            </a:r>
          </a:p>
          <a:p>
            <a:pPr lvl="2"/>
            <a:r>
              <a:rPr lang="en-US" dirty="0" smtClean="0"/>
              <a:t>CN 5 </a:t>
            </a:r>
            <a:r>
              <a:rPr lang="en-US" b="1" u="sng" dirty="0" smtClean="0"/>
              <a:t>TRIGEMINAL</a:t>
            </a:r>
          </a:p>
          <a:p>
            <a:pPr lvl="2"/>
            <a:r>
              <a:rPr lang="en-US" dirty="0" smtClean="0"/>
              <a:t>CN 7 </a:t>
            </a:r>
            <a:r>
              <a:rPr lang="en-US" b="1" u="sng" dirty="0" smtClean="0"/>
              <a:t>FACIAL</a:t>
            </a:r>
            <a:endParaRPr lang="en-US" b="1" u="sng" dirty="0"/>
          </a:p>
          <a:p>
            <a:pPr lvl="2"/>
            <a:r>
              <a:rPr lang="en-US" dirty="0" smtClean="0"/>
              <a:t>CN 9 </a:t>
            </a:r>
            <a:r>
              <a:rPr lang="en-US" b="1" u="sng" dirty="0" smtClean="0"/>
              <a:t>GLOSSOPHARYNGEAL</a:t>
            </a:r>
            <a:endParaRPr lang="en-US" b="1" u="sng" dirty="0"/>
          </a:p>
          <a:p>
            <a:pPr lvl="2"/>
            <a:r>
              <a:rPr lang="en-US" dirty="0" smtClean="0"/>
              <a:t>CN 10 </a:t>
            </a:r>
            <a:r>
              <a:rPr lang="en-US" b="1" u="sng" dirty="0" smtClean="0"/>
              <a:t>VAGUS</a:t>
            </a:r>
            <a:endParaRPr lang="en-US" b="1" u="sng" dirty="0"/>
          </a:p>
          <a:p>
            <a:r>
              <a:rPr lang="en-US" dirty="0" smtClean="0"/>
              <a:t>projects </a:t>
            </a:r>
            <a:r>
              <a:rPr lang="en-US" dirty="0"/>
              <a:t>to the </a:t>
            </a:r>
            <a:r>
              <a:rPr lang="en-US" dirty="0" smtClean="0"/>
              <a:t>(VPM) Ventral </a:t>
            </a:r>
            <a:r>
              <a:rPr lang="en-US" dirty="0"/>
              <a:t>P</a:t>
            </a:r>
            <a:r>
              <a:rPr lang="en-US" dirty="0" smtClean="0"/>
              <a:t>osterior </a:t>
            </a:r>
            <a:r>
              <a:rPr lang="en-US" dirty="0"/>
              <a:t>M</a:t>
            </a:r>
            <a:r>
              <a:rPr lang="en-US" dirty="0" smtClean="0"/>
              <a:t>edial </a:t>
            </a:r>
            <a:r>
              <a:rPr lang="en-US" dirty="0"/>
              <a:t>nucleus in the dorsal </a:t>
            </a:r>
            <a:r>
              <a:rPr lang="en-US" dirty="0" smtClean="0"/>
              <a:t>thalamus</a:t>
            </a:r>
            <a:endParaRPr lang="en-US" dirty="0"/>
          </a:p>
          <a:p>
            <a:endParaRPr lang="en-US" dirty="0"/>
          </a:p>
        </p:txBody>
      </p:sp>
      <p:pic>
        <p:nvPicPr>
          <p:cNvPr id="4098" name="Picture 2" descr="http://www.frca.co.uk/images/trigeminal_nerve.jpg"/>
          <p:cNvPicPr>
            <a:picLocks noChangeAspect="1" noChangeArrowheads="1"/>
          </p:cNvPicPr>
          <p:nvPr/>
        </p:nvPicPr>
        <p:blipFill rotWithShape="1">
          <a:blip r:embed="rId2">
            <a:extLst>
              <a:ext uri="{28A0092B-C50C-407E-A947-70E740481C1C}">
                <a14:useLocalDpi xmlns:a14="http://schemas.microsoft.com/office/drawing/2010/main" val="0"/>
              </a:ext>
            </a:extLst>
          </a:blip>
          <a:srcRect l="6770" t="4505" r="14511" b="11931"/>
          <a:stretch/>
        </p:blipFill>
        <p:spPr bwMode="auto">
          <a:xfrm>
            <a:off x="4679043" y="1676400"/>
            <a:ext cx="4307115" cy="4030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091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467600" cy="579438"/>
          </a:xfrm>
        </p:spPr>
        <p:txBody>
          <a:bodyPr>
            <a:normAutofit fontScale="90000"/>
          </a:bodyPr>
          <a:lstStyle/>
          <a:p>
            <a:r>
              <a:rPr lang="en-US" sz="5400" b="1" dirty="0"/>
              <a:t>NUCLEUS AMBIGUUS </a:t>
            </a:r>
            <a:r>
              <a:rPr lang="en-US" sz="5400" b="1" dirty="0">
                <a:sym typeface="Wingdings" pitchFamily="2" charset="2"/>
              </a:rPr>
              <a:t> </a:t>
            </a:r>
            <a:r>
              <a:rPr lang="en-US" sz="2000" b="1" dirty="0" smtClean="0"/>
              <a:t>AFFECTS VAGUS </a:t>
            </a:r>
            <a:r>
              <a:rPr lang="en-US" sz="2000" b="1" dirty="0"/>
              <a:t>NERVE </a:t>
            </a:r>
            <a:r>
              <a:rPr lang="en-US" sz="2000" b="1" dirty="0" smtClean="0"/>
              <a:t> &amp; GLOSSOPHARYNGEAL NERVE </a:t>
            </a:r>
            <a:r>
              <a:rPr lang="en-US" sz="2000" b="1" dirty="0" smtClean="0">
                <a:sym typeface="Wingdings" pitchFamily="2" charset="2"/>
              </a:rPr>
              <a:t> </a:t>
            </a:r>
            <a:r>
              <a:rPr lang="en-US" dirty="0"/>
              <a:t/>
            </a:r>
            <a:br>
              <a:rPr lang="en-US" dirty="0"/>
            </a:br>
            <a:endParaRPr lang="en-US" dirty="0"/>
          </a:p>
        </p:txBody>
      </p:sp>
      <p:sp>
        <p:nvSpPr>
          <p:cNvPr id="3" name="Content Placeholder 2"/>
          <p:cNvSpPr>
            <a:spLocks noGrp="1"/>
          </p:cNvSpPr>
          <p:nvPr>
            <p:ph idx="1"/>
          </p:nvPr>
        </p:nvSpPr>
        <p:spPr>
          <a:xfrm>
            <a:off x="457200" y="1295400"/>
            <a:ext cx="8153400" cy="4830763"/>
          </a:xfrm>
        </p:spPr>
        <p:txBody>
          <a:bodyPr/>
          <a:lstStyle/>
          <a:p>
            <a:r>
              <a:rPr lang="en-US" sz="3200" dirty="0" err="1"/>
              <a:t>ipsilateral</a:t>
            </a:r>
            <a:r>
              <a:rPr lang="en-US" sz="3200" dirty="0"/>
              <a:t> laryngeal, pharyngeal, and palatal </a:t>
            </a:r>
            <a:r>
              <a:rPr lang="en-US" sz="3200" dirty="0" err="1" smtClean="0"/>
              <a:t>hemiparalysis</a:t>
            </a:r>
            <a:r>
              <a:rPr lang="en-US" sz="3200" dirty="0" smtClean="0"/>
              <a:t> </a:t>
            </a:r>
            <a:r>
              <a:rPr lang="en-US" sz="3200" dirty="0" smtClean="0">
                <a:sym typeface="Wingdings" pitchFamily="2" charset="2"/>
              </a:rPr>
              <a:t></a:t>
            </a:r>
          </a:p>
          <a:p>
            <a:pPr lvl="1"/>
            <a:r>
              <a:rPr lang="en-US" sz="2800" dirty="0" smtClean="0"/>
              <a:t>Dysphagia</a:t>
            </a:r>
          </a:p>
          <a:p>
            <a:pPr lvl="1"/>
            <a:r>
              <a:rPr lang="en-US" sz="2800" dirty="0" smtClean="0"/>
              <a:t>Dysarthria</a:t>
            </a:r>
          </a:p>
          <a:p>
            <a:pPr lvl="1"/>
            <a:r>
              <a:rPr lang="en-US" sz="2800" dirty="0" smtClean="0"/>
              <a:t>Hoarseness</a:t>
            </a:r>
          </a:p>
          <a:p>
            <a:pPr lvl="1"/>
            <a:r>
              <a:rPr lang="en-US" sz="2800" dirty="0"/>
              <a:t>D</a:t>
            </a:r>
            <a:r>
              <a:rPr lang="en-US" sz="2800" dirty="0" smtClean="0"/>
              <a:t>iminished </a:t>
            </a:r>
            <a:r>
              <a:rPr lang="en-US" sz="2800" dirty="0"/>
              <a:t>gag reflex (efferent limb - CN.X)</a:t>
            </a:r>
          </a:p>
          <a:p>
            <a:endParaRPr lang="en-US" dirty="0"/>
          </a:p>
        </p:txBody>
      </p:sp>
    </p:spTree>
    <p:extLst>
      <p:ext uri="{BB962C8B-B14F-4D97-AF65-F5344CB8AC3E}">
        <p14:creationId xmlns:p14="http://schemas.microsoft.com/office/powerpoint/2010/main" val="4238709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14" y="-72572"/>
            <a:ext cx="7467600" cy="1143000"/>
          </a:xfrm>
        </p:spPr>
        <p:txBody>
          <a:bodyPr/>
          <a:lstStyle/>
          <a:p>
            <a:r>
              <a:rPr lang="en-US" b="1" dirty="0" smtClean="0"/>
              <a:t>DYSPHAGIA</a:t>
            </a:r>
            <a:endParaRPr lang="en-US" b="1" dirty="0"/>
          </a:p>
        </p:txBody>
      </p:sp>
      <p:sp>
        <p:nvSpPr>
          <p:cNvPr id="3" name="Content Placeholder 2"/>
          <p:cNvSpPr>
            <a:spLocks noGrp="1"/>
          </p:cNvSpPr>
          <p:nvPr>
            <p:ph idx="1"/>
          </p:nvPr>
        </p:nvSpPr>
        <p:spPr>
          <a:xfrm>
            <a:off x="51234" y="838200"/>
            <a:ext cx="9092766" cy="6019800"/>
          </a:xfrm>
        </p:spPr>
        <p:txBody>
          <a:bodyPr>
            <a:noAutofit/>
          </a:bodyPr>
          <a:lstStyle/>
          <a:p>
            <a:r>
              <a:rPr lang="en-US" sz="1200" dirty="0" smtClean="0"/>
              <a:t>Dysphagia = </a:t>
            </a:r>
            <a:r>
              <a:rPr lang="en-US" sz="1200" i="1" dirty="0" err="1" smtClean="0"/>
              <a:t>dys</a:t>
            </a:r>
            <a:r>
              <a:rPr lang="en-US" sz="1200" dirty="0" smtClean="0"/>
              <a:t>  (bad </a:t>
            </a:r>
            <a:r>
              <a:rPr lang="en-US" sz="1200" dirty="0"/>
              <a:t>or </a:t>
            </a:r>
            <a:r>
              <a:rPr lang="en-US" sz="1200" dirty="0" smtClean="0"/>
              <a:t>disordered) </a:t>
            </a:r>
            <a:r>
              <a:rPr lang="en-US" sz="1200" dirty="0"/>
              <a:t>and </a:t>
            </a:r>
            <a:r>
              <a:rPr lang="en-US" sz="1200" i="1" dirty="0" err="1"/>
              <a:t>phago</a:t>
            </a:r>
            <a:r>
              <a:rPr lang="en-US" sz="1200" dirty="0"/>
              <a:t> </a:t>
            </a:r>
            <a:r>
              <a:rPr lang="en-US" sz="1200" dirty="0" smtClean="0"/>
              <a:t>("eat“)</a:t>
            </a:r>
          </a:p>
          <a:p>
            <a:r>
              <a:rPr lang="en-US" sz="1200" dirty="0"/>
              <a:t>difficulty in </a:t>
            </a:r>
            <a:r>
              <a:rPr lang="en-US" sz="1200" dirty="0" smtClean="0"/>
              <a:t>swallowing, it </a:t>
            </a:r>
            <a:r>
              <a:rPr lang="en-US" sz="1200" dirty="0"/>
              <a:t>may be </a:t>
            </a:r>
            <a:r>
              <a:rPr lang="en-US" sz="1200" dirty="0" smtClean="0"/>
              <a:t>…</a:t>
            </a:r>
          </a:p>
          <a:p>
            <a:pPr lvl="1"/>
            <a:r>
              <a:rPr lang="en-US" sz="1200" dirty="0"/>
              <a:t>a</a:t>
            </a:r>
            <a:r>
              <a:rPr lang="en-US" sz="1200" dirty="0" smtClean="0"/>
              <a:t> sensation </a:t>
            </a:r>
            <a:r>
              <a:rPr lang="en-US" sz="1200" dirty="0"/>
              <a:t>that suggests difficulty in the passage of solids or </a:t>
            </a:r>
            <a:r>
              <a:rPr lang="en-US" sz="1200" dirty="0" smtClean="0"/>
              <a:t>liquids or BOTH, from </a:t>
            </a:r>
            <a:r>
              <a:rPr lang="en-US" sz="1200" dirty="0"/>
              <a:t>the </a:t>
            </a:r>
            <a:r>
              <a:rPr lang="en-US" sz="1200" dirty="0" smtClean="0"/>
              <a:t>mouth</a:t>
            </a:r>
            <a:r>
              <a:rPr lang="en-US" sz="1200" dirty="0"/>
              <a:t> </a:t>
            </a:r>
            <a:r>
              <a:rPr lang="en-US" sz="1200" dirty="0" smtClean="0"/>
              <a:t>to </a:t>
            </a:r>
            <a:r>
              <a:rPr lang="en-US" sz="1200" dirty="0"/>
              <a:t>the </a:t>
            </a:r>
            <a:r>
              <a:rPr lang="en-US" sz="1200" dirty="0" smtClean="0"/>
              <a:t>stomach</a:t>
            </a:r>
          </a:p>
          <a:p>
            <a:pPr lvl="1"/>
            <a:r>
              <a:rPr lang="en-US" sz="1200" dirty="0" smtClean="0"/>
              <a:t>a </a:t>
            </a:r>
            <a:r>
              <a:rPr lang="en-US" sz="1200" dirty="0"/>
              <a:t>lack of pharyngeal </a:t>
            </a:r>
            <a:r>
              <a:rPr lang="en-US" sz="1200" dirty="0" smtClean="0"/>
              <a:t>sensation</a:t>
            </a:r>
          </a:p>
          <a:p>
            <a:pPr lvl="1"/>
            <a:r>
              <a:rPr lang="en-US" sz="1200" dirty="0" smtClean="0"/>
              <a:t>other difficulties associated with swallowing </a:t>
            </a:r>
          </a:p>
          <a:p>
            <a:pPr lvl="1"/>
            <a:r>
              <a:rPr lang="en-US" sz="1200" dirty="0" err="1"/>
              <a:t>Oropharyngeal</a:t>
            </a:r>
            <a:r>
              <a:rPr lang="en-US" sz="1200" dirty="0"/>
              <a:t> dysphagia = difficulty moving food from your mouth, into your upper esophagus</a:t>
            </a:r>
          </a:p>
          <a:p>
            <a:pPr lvl="1"/>
            <a:r>
              <a:rPr lang="en-US" sz="1200" dirty="0"/>
              <a:t>Esophageal dysphagia (most common subtype) = difficulty moving food through your esophagus to your </a:t>
            </a:r>
            <a:r>
              <a:rPr lang="en-US" sz="1200" dirty="0" smtClean="0"/>
              <a:t>stomach</a:t>
            </a:r>
          </a:p>
          <a:p>
            <a:r>
              <a:rPr lang="en-US" sz="1200" dirty="0" smtClean="0"/>
              <a:t>Dysphagia is NOT…..</a:t>
            </a:r>
          </a:p>
          <a:p>
            <a:pPr lvl="1"/>
            <a:r>
              <a:rPr lang="en-US" sz="1200" dirty="0" smtClean="0"/>
              <a:t>Odynophagia = painful swallowing</a:t>
            </a:r>
          </a:p>
          <a:p>
            <a:pPr lvl="1"/>
            <a:r>
              <a:rPr lang="en-US" sz="1200" dirty="0" smtClean="0"/>
              <a:t>Globus= the </a:t>
            </a:r>
            <a:r>
              <a:rPr lang="en-US" sz="1200" dirty="0"/>
              <a:t>sensation of a lump in the </a:t>
            </a:r>
            <a:r>
              <a:rPr lang="en-US" sz="1200" dirty="0" smtClean="0"/>
              <a:t>throat</a:t>
            </a:r>
          </a:p>
          <a:p>
            <a:r>
              <a:rPr lang="en-US" sz="1200" b="1" dirty="0" smtClean="0"/>
              <a:t>SIGNS &amp; SYMPTOMS</a:t>
            </a:r>
          </a:p>
          <a:p>
            <a:pPr lvl="1"/>
            <a:r>
              <a:rPr lang="en-US" sz="1200" dirty="0" smtClean="0"/>
              <a:t>Some </a:t>
            </a:r>
            <a:r>
              <a:rPr lang="en-US" sz="1200" dirty="0"/>
              <a:t>patients have limited awareness of their </a:t>
            </a:r>
            <a:r>
              <a:rPr lang="en-US" sz="1200" dirty="0" smtClean="0"/>
              <a:t>dysphagia</a:t>
            </a:r>
            <a:r>
              <a:rPr lang="en-US" sz="1200" dirty="0"/>
              <a:t> </a:t>
            </a:r>
            <a:r>
              <a:rPr lang="en-US" sz="1200" dirty="0" smtClean="0"/>
              <a:t>secondary to their debility </a:t>
            </a:r>
            <a:r>
              <a:rPr lang="en-US" sz="1200" dirty="0" smtClean="0">
                <a:sym typeface="Wingdings" pitchFamily="2" charset="2"/>
              </a:rPr>
              <a:t> </a:t>
            </a:r>
            <a:r>
              <a:rPr lang="en-US" sz="1200" dirty="0" smtClean="0"/>
              <a:t>high </a:t>
            </a:r>
            <a:r>
              <a:rPr lang="en-US" sz="1200" dirty="0"/>
              <a:t>risk of </a:t>
            </a:r>
            <a:r>
              <a:rPr lang="en-US" sz="1200" b="1" dirty="0" smtClean="0"/>
              <a:t>PULMONARY ASPIRATION AND THEREFORE ASPIRATION PNEUMONIA </a:t>
            </a:r>
          </a:p>
          <a:p>
            <a:pPr lvl="1"/>
            <a:r>
              <a:rPr lang="en-US" sz="1200" b="1" dirty="0" smtClean="0"/>
              <a:t>FREQUENT/ RECURRENT PNEUMONIA</a:t>
            </a:r>
          </a:p>
          <a:p>
            <a:pPr lvl="1"/>
            <a:r>
              <a:rPr lang="en-US" sz="1200" b="1" dirty="0" smtClean="0"/>
              <a:t>DEHYDRATION &amp; MALNUTRITION</a:t>
            </a:r>
          </a:p>
          <a:p>
            <a:pPr lvl="1"/>
            <a:r>
              <a:rPr lang="en-US" sz="1200" b="1" dirty="0" smtClean="0"/>
              <a:t>RENAL FAILURE</a:t>
            </a:r>
          </a:p>
          <a:p>
            <a:pPr lvl="1"/>
            <a:r>
              <a:rPr lang="en-US" sz="1200" b="1" dirty="0" smtClean="0"/>
              <a:t>DIFFICULTY WITH CONTROLLING …. FOOD OR SALIVA IN THE MOUTH</a:t>
            </a:r>
          </a:p>
          <a:p>
            <a:pPr lvl="1"/>
            <a:r>
              <a:rPr lang="en-US" sz="1200" b="1" dirty="0" smtClean="0"/>
              <a:t>INABILITY TO SWALLOW SOLID FOOD </a:t>
            </a:r>
            <a:r>
              <a:rPr lang="en-US" sz="1200" dirty="0" smtClean="0">
                <a:sym typeface="Wingdings" pitchFamily="2" charset="2"/>
              </a:rPr>
              <a:t> </a:t>
            </a:r>
            <a:r>
              <a:rPr lang="en-US" sz="1200" dirty="0" smtClean="0"/>
              <a:t>described by patient </a:t>
            </a:r>
            <a:r>
              <a:rPr lang="en-US" sz="1200" dirty="0"/>
              <a:t>as </a:t>
            </a:r>
            <a:endParaRPr lang="en-US" sz="1200" dirty="0" smtClean="0"/>
          </a:p>
          <a:p>
            <a:pPr lvl="2"/>
            <a:r>
              <a:rPr lang="en-US" sz="1200" dirty="0" smtClean="0"/>
              <a:t>Food 'becoming </a:t>
            </a:r>
            <a:r>
              <a:rPr lang="en-US" sz="1200" dirty="0"/>
              <a:t>stuck' or 'held up' before it either passes into the stomach or </a:t>
            </a:r>
            <a:r>
              <a:rPr lang="en-US" sz="1200" dirty="0" smtClean="0"/>
              <a:t>becomes regurgitated</a:t>
            </a:r>
          </a:p>
          <a:p>
            <a:pPr lvl="2"/>
            <a:r>
              <a:rPr lang="en-US" sz="1200" dirty="0" smtClean="0"/>
              <a:t>food </a:t>
            </a:r>
            <a:r>
              <a:rPr lang="en-US" sz="1200" dirty="0"/>
              <a:t>is "sticking" in your throat or chest</a:t>
            </a:r>
            <a:endParaRPr lang="en-US" sz="1200" dirty="0" smtClean="0"/>
          </a:p>
          <a:p>
            <a:pPr lvl="1"/>
            <a:r>
              <a:rPr lang="en-US" sz="1200" b="1" dirty="0" smtClean="0"/>
              <a:t>GURGLY OR WET VOICE AFTER SWALLOWING</a:t>
            </a:r>
          </a:p>
          <a:p>
            <a:pPr lvl="1"/>
            <a:r>
              <a:rPr lang="en-US" sz="1200" b="1" dirty="0" smtClean="0"/>
              <a:t>INITIATING A SWALLOW</a:t>
            </a:r>
          </a:p>
          <a:p>
            <a:pPr lvl="1"/>
            <a:r>
              <a:rPr lang="en-US" sz="1200" b="1" dirty="0" smtClean="0"/>
              <a:t>COUGHING, CHOKING, NASAL REGURGITATION</a:t>
            </a:r>
          </a:p>
          <a:p>
            <a:pPr lvl="1"/>
            <a:r>
              <a:rPr lang="en-US" sz="1200" b="1" dirty="0" smtClean="0"/>
              <a:t>SORE THROAT</a:t>
            </a:r>
          </a:p>
          <a:p>
            <a:pPr lvl="1"/>
            <a:r>
              <a:rPr lang="en-US" sz="1200" b="1" dirty="0" smtClean="0"/>
              <a:t>WEAK VOICE</a:t>
            </a:r>
          </a:p>
          <a:p>
            <a:pPr lvl="1"/>
            <a:r>
              <a:rPr lang="en-US" sz="1200" b="1" dirty="0" smtClean="0"/>
              <a:t>UNEXPLAINED WEIGHT LOSS</a:t>
            </a:r>
          </a:p>
          <a:p>
            <a:pPr lvl="1"/>
            <a:r>
              <a:rPr lang="en-US" sz="1200" b="1" dirty="0" smtClean="0"/>
              <a:t>BELCHING</a:t>
            </a:r>
          </a:p>
          <a:p>
            <a:pPr marL="36576" indent="0">
              <a:buNone/>
            </a:pPr>
            <a:endParaRPr lang="en-US" sz="1200" dirty="0"/>
          </a:p>
        </p:txBody>
      </p:sp>
      <p:pic>
        <p:nvPicPr>
          <p:cNvPr id="1026" name="Picture 2"/>
          <p:cNvPicPr>
            <a:picLocks noChangeAspect="1" noChangeArrowheads="1"/>
          </p:cNvPicPr>
          <p:nvPr/>
        </p:nvPicPr>
        <p:blipFill>
          <a:blip r:embed="rId2" cstate="print"/>
          <a:srcRect/>
          <a:stretch>
            <a:fillRect/>
          </a:stretch>
        </p:blipFill>
        <p:spPr bwMode="auto">
          <a:xfrm>
            <a:off x="6824258" y="5029199"/>
            <a:ext cx="2243539" cy="1794831"/>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8109550" y="22579"/>
            <a:ext cx="1034448" cy="1272821"/>
          </a:xfrm>
          <a:prstGeom prst="rect">
            <a:avLst/>
          </a:prstGeom>
          <a:noFill/>
          <a:ln w="9525">
            <a:noFill/>
            <a:miter lim="800000"/>
            <a:headEnd/>
            <a:tailEnd/>
          </a:ln>
        </p:spPr>
      </p:pic>
    </p:spTree>
    <p:extLst>
      <p:ext uri="{BB962C8B-B14F-4D97-AF65-F5344CB8AC3E}">
        <p14:creationId xmlns:p14="http://schemas.microsoft.com/office/powerpoint/2010/main" val="2752075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381000"/>
            <a:ext cx="3352800" cy="1143000"/>
          </a:xfrm>
        </p:spPr>
        <p:txBody>
          <a:bodyPr/>
          <a:lstStyle/>
          <a:p>
            <a:r>
              <a:rPr lang="en-US" b="1" dirty="0" smtClean="0"/>
              <a:t>DYSARTHRIA</a:t>
            </a:r>
            <a:endParaRPr lang="en-US"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6400800" y="4114800"/>
            <a:ext cx="2590800" cy="259080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31750" y="76200"/>
            <a:ext cx="3333750" cy="2219325"/>
          </a:xfrm>
          <a:prstGeom prst="rect">
            <a:avLst/>
          </a:prstGeom>
          <a:noFill/>
          <a:ln w="9525">
            <a:noFill/>
            <a:miter lim="800000"/>
            <a:headEnd/>
            <a:tailEnd/>
          </a:ln>
        </p:spPr>
      </p:pic>
      <p:sp>
        <p:nvSpPr>
          <p:cNvPr id="5" name="Content Placeholder 2"/>
          <p:cNvSpPr txBox="1">
            <a:spLocks/>
          </p:cNvSpPr>
          <p:nvPr/>
        </p:nvSpPr>
        <p:spPr>
          <a:xfrm>
            <a:off x="31750" y="2462439"/>
            <a:ext cx="7061200" cy="4395561"/>
          </a:xfrm>
          <a:prstGeom prst="rect">
            <a:avLst/>
          </a:prstGeom>
        </p:spPr>
        <p:txBody>
          <a:bodyPr vert="horz">
            <a:normAutofit fontScale="475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dirty="0" smtClean="0"/>
              <a:t>= a </a:t>
            </a:r>
            <a:r>
              <a:rPr lang="en-US" b="1" dirty="0" smtClean="0"/>
              <a:t>MOTOR speech disorder</a:t>
            </a:r>
            <a:r>
              <a:rPr lang="en-US" dirty="0" smtClean="0"/>
              <a:t>, therefore….The MUSCLES of </a:t>
            </a:r>
            <a:r>
              <a:rPr lang="en-US" dirty="0"/>
              <a:t>the mouth, face, and respiratory system may become </a:t>
            </a:r>
            <a:r>
              <a:rPr lang="en-US" dirty="0" smtClean="0"/>
              <a:t>dysfunctional (ex. weak</a:t>
            </a:r>
            <a:r>
              <a:rPr lang="en-US" dirty="0"/>
              <a:t>, </a:t>
            </a:r>
            <a:r>
              <a:rPr lang="en-US" dirty="0" smtClean="0"/>
              <a:t>or do not </a:t>
            </a:r>
            <a:r>
              <a:rPr lang="en-US" dirty="0"/>
              <a:t>move at all after </a:t>
            </a:r>
            <a:r>
              <a:rPr lang="en-US" dirty="0" smtClean="0"/>
              <a:t>a neurological lesion) </a:t>
            </a:r>
          </a:p>
          <a:p>
            <a:pPr lvl="1"/>
            <a:r>
              <a:rPr lang="en-US" dirty="0" smtClean="0"/>
              <a:t>type &amp; severity depend </a:t>
            </a:r>
            <a:r>
              <a:rPr lang="en-US" dirty="0"/>
              <a:t>on </a:t>
            </a:r>
            <a:r>
              <a:rPr lang="en-US" dirty="0" smtClean="0"/>
              <a:t>... which </a:t>
            </a:r>
            <a:r>
              <a:rPr lang="en-US" dirty="0"/>
              <a:t>area of the nervous system is </a:t>
            </a:r>
            <a:r>
              <a:rPr lang="en-US" dirty="0" smtClean="0"/>
              <a:t>affected &amp; to what extent!</a:t>
            </a:r>
            <a:endParaRPr lang="en-US" dirty="0"/>
          </a:p>
          <a:p>
            <a:r>
              <a:rPr lang="en-US" dirty="0" smtClean="0"/>
              <a:t>Possible causes </a:t>
            </a:r>
          </a:p>
          <a:p>
            <a:pPr lvl="1"/>
            <a:r>
              <a:rPr lang="en-US" dirty="0" smtClean="0"/>
              <a:t>Stroke</a:t>
            </a:r>
          </a:p>
          <a:p>
            <a:pPr lvl="1"/>
            <a:r>
              <a:rPr lang="en-US" dirty="0" smtClean="0"/>
              <a:t>head injury</a:t>
            </a:r>
          </a:p>
          <a:p>
            <a:pPr lvl="1"/>
            <a:r>
              <a:rPr lang="en-US" dirty="0" smtClean="0"/>
              <a:t>cerebral palsy</a:t>
            </a:r>
          </a:p>
          <a:p>
            <a:pPr lvl="1"/>
            <a:r>
              <a:rPr lang="en-US" dirty="0" smtClean="0"/>
              <a:t>muscular dystrophy</a:t>
            </a:r>
          </a:p>
          <a:p>
            <a:r>
              <a:rPr lang="en-US" b="1" dirty="0" smtClean="0"/>
              <a:t>SIGNS &amp; SYMPTOMS </a:t>
            </a:r>
          </a:p>
          <a:p>
            <a:pPr lvl="1"/>
            <a:r>
              <a:rPr lang="en-US" dirty="0" smtClean="0"/>
              <a:t>Speech is</a:t>
            </a:r>
            <a:r>
              <a:rPr lang="en-US" dirty="0"/>
              <a:t>…. </a:t>
            </a:r>
            <a:r>
              <a:rPr lang="en-US" dirty="0" smtClean="0"/>
              <a:t>"</a:t>
            </a:r>
            <a:r>
              <a:rPr lang="en-US" b="1" u="sng" dirty="0" smtClean="0"/>
              <a:t>SLURRED,</a:t>
            </a:r>
            <a:r>
              <a:rPr lang="en-US" dirty="0" smtClean="0"/>
              <a:t>" </a:t>
            </a:r>
            <a:r>
              <a:rPr lang="en-US" b="1" u="sng" dirty="0"/>
              <a:t>SOFT</a:t>
            </a:r>
            <a:r>
              <a:rPr lang="en-US" dirty="0" smtClean="0"/>
              <a:t>, PATIENT IS </a:t>
            </a:r>
            <a:r>
              <a:rPr lang="en-US" b="1" u="sng" dirty="0" smtClean="0"/>
              <a:t>BARELY ABLE TO WHISPER</a:t>
            </a:r>
            <a:endParaRPr lang="en-US" b="1" u="sng" dirty="0"/>
          </a:p>
          <a:p>
            <a:pPr lvl="1"/>
            <a:r>
              <a:rPr lang="en-US" b="1" u="sng" dirty="0" smtClean="0"/>
              <a:t>ABNORMAL RATE </a:t>
            </a:r>
            <a:r>
              <a:rPr lang="en-US" dirty="0" smtClean="0"/>
              <a:t>when speaking</a:t>
            </a:r>
            <a:endParaRPr lang="en-US" b="1" u="sng" dirty="0" smtClean="0"/>
          </a:p>
          <a:p>
            <a:pPr lvl="2"/>
            <a:r>
              <a:rPr lang="en-US" b="1" u="sng" dirty="0" smtClean="0"/>
              <a:t>SLOW</a:t>
            </a:r>
            <a:r>
              <a:rPr lang="en-US" dirty="0" smtClean="0"/>
              <a:t> rate </a:t>
            </a:r>
            <a:r>
              <a:rPr lang="en-US" dirty="0"/>
              <a:t>of </a:t>
            </a:r>
            <a:r>
              <a:rPr lang="en-US" dirty="0" smtClean="0"/>
              <a:t>speech </a:t>
            </a:r>
          </a:p>
          <a:p>
            <a:pPr marL="1042416" lvl="3" indent="0">
              <a:buNone/>
            </a:pPr>
            <a:r>
              <a:rPr lang="en-US" dirty="0"/>
              <a:t>	</a:t>
            </a:r>
            <a:r>
              <a:rPr lang="en-US" dirty="0" smtClean="0"/>
              <a:t>OR</a:t>
            </a:r>
          </a:p>
          <a:p>
            <a:pPr lvl="2"/>
            <a:r>
              <a:rPr lang="en-US" dirty="0" smtClean="0"/>
              <a:t> </a:t>
            </a:r>
            <a:r>
              <a:rPr lang="en-US" b="1" u="sng" dirty="0" smtClean="0"/>
              <a:t>RAPID</a:t>
            </a:r>
            <a:r>
              <a:rPr lang="en-US" u="sng" dirty="0" smtClean="0"/>
              <a:t> rate </a:t>
            </a:r>
            <a:r>
              <a:rPr lang="en-US" b="1" u="sng" dirty="0" smtClean="0"/>
              <a:t>with "MUMBLING"</a:t>
            </a:r>
            <a:endParaRPr lang="en-US" b="1" u="sng" dirty="0"/>
          </a:p>
          <a:p>
            <a:pPr lvl="1"/>
            <a:r>
              <a:rPr lang="en-US" b="1" u="sng" dirty="0" smtClean="0"/>
              <a:t>ABNORMAL  RHYTHM </a:t>
            </a:r>
            <a:r>
              <a:rPr lang="en-US" dirty="0" smtClean="0"/>
              <a:t>when speaking</a:t>
            </a:r>
          </a:p>
          <a:p>
            <a:pPr lvl="1"/>
            <a:r>
              <a:rPr lang="en-US" dirty="0"/>
              <a:t>Limited movement at the tongue, lip, and </a:t>
            </a:r>
            <a:r>
              <a:rPr lang="en-US" dirty="0" smtClean="0"/>
              <a:t>jaw</a:t>
            </a:r>
            <a:endParaRPr lang="en-US" dirty="0"/>
          </a:p>
          <a:p>
            <a:pPr lvl="1"/>
            <a:r>
              <a:rPr lang="en-US" dirty="0"/>
              <a:t>Changes in </a:t>
            </a:r>
            <a:r>
              <a:rPr lang="en-US" dirty="0" smtClean="0"/>
              <a:t>quality of the voice…</a:t>
            </a:r>
          </a:p>
          <a:p>
            <a:pPr lvl="2"/>
            <a:r>
              <a:rPr lang="en-US" dirty="0" smtClean="0"/>
              <a:t>"</a:t>
            </a:r>
            <a:r>
              <a:rPr lang="en-US" dirty="0"/>
              <a:t>nasal" </a:t>
            </a:r>
            <a:r>
              <a:rPr lang="en-US" dirty="0" smtClean="0"/>
              <a:t>or "</a:t>
            </a:r>
            <a:r>
              <a:rPr lang="en-US" dirty="0"/>
              <a:t>stuffy</a:t>
            </a:r>
            <a:r>
              <a:rPr lang="en-US" dirty="0" smtClean="0"/>
              <a:t>"</a:t>
            </a:r>
            <a:endParaRPr lang="en-US" dirty="0"/>
          </a:p>
          <a:p>
            <a:pPr lvl="2"/>
            <a:r>
              <a:rPr lang="en-US" dirty="0" smtClean="0"/>
              <a:t>Hoarseness or Breathiness</a:t>
            </a:r>
            <a:endParaRPr lang="en-US" dirty="0"/>
          </a:p>
          <a:p>
            <a:pPr lvl="1"/>
            <a:r>
              <a:rPr lang="en-US" dirty="0"/>
              <a:t>Drooling or poor control of saliva</a:t>
            </a:r>
          </a:p>
          <a:p>
            <a:pPr lvl="1"/>
            <a:r>
              <a:rPr lang="en-US" dirty="0"/>
              <a:t>Chewing and </a:t>
            </a:r>
            <a:r>
              <a:rPr lang="en-US" dirty="0" smtClean="0"/>
              <a:t>/ or swallowing difficulty may also be noted….. DYSPHAGIA !!!!</a:t>
            </a:r>
          </a:p>
        </p:txBody>
      </p:sp>
    </p:spTree>
    <p:extLst>
      <p:ext uri="{BB962C8B-B14F-4D97-AF65-F5344CB8AC3E}">
        <p14:creationId xmlns:p14="http://schemas.microsoft.com/office/powerpoint/2010/main" val="3549727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467600" cy="1143000"/>
          </a:xfrm>
        </p:spPr>
        <p:txBody>
          <a:bodyPr/>
          <a:lstStyle/>
          <a:p>
            <a:r>
              <a:rPr lang="en-US" b="1" dirty="0" smtClean="0"/>
              <a:t>HOARSENESS</a:t>
            </a:r>
            <a:endParaRPr lang="en-US" b="1" dirty="0"/>
          </a:p>
        </p:txBody>
      </p:sp>
      <p:sp>
        <p:nvSpPr>
          <p:cNvPr id="3" name="Content Placeholder 2"/>
          <p:cNvSpPr>
            <a:spLocks noGrp="1"/>
          </p:cNvSpPr>
          <p:nvPr>
            <p:ph idx="1"/>
          </p:nvPr>
        </p:nvSpPr>
        <p:spPr>
          <a:xfrm>
            <a:off x="76200" y="990600"/>
            <a:ext cx="4724400" cy="5181599"/>
          </a:xfrm>
        </p:spPr>
        <p:txBody>
          <a:bodyPr>
            <a:normAutofit fontScale="62500" lnSpcReduction="20000"/>
          </a:bodyPr>
          <a:lstStyle/>
          <a:p>
            <a:r>
              <a:rPr lang="en-US" dirty="0" smtClean="0"/>
              <a:t>difficulty …</a:t>
            </a:r>
          </a:p>
          <a:p>
            <a:pPr lvl="1"/>
            <a:r>
              <a:rPr lang="en-US" dirty="0" smtClean="0"/>
              <a:t>producing </a:t>
            </a:r>
            <a:r>
              <a:rPr lang="en-US" dirty="0"/>
              <a:t>sound when </a:t>
            </a:r>
            <a:r>
              <a:rPr lang="en-US" dirty="0" smtClean="0"/>
              <a:t>speaking</a:t>
            </a:r>
          </a:p>
          <a:p>
            <a:pPr lvl="1"/>
            <a:r>
              <a:rPr lang="en-US" dirty="0"/>
              <a:t>changing voice pitch or </a:t>
            </a:r>
            <a:r>
              <a:rPr lang="en-US" dirty="0" smtClean="0"/>
              <a:t>quality</a:t>
            </a:r>
          </a:p>
          <a:p>
            <a:r>
              <a:rPr lang="en-US" dirty="0" smtClean="0"/>
              <a:t>patient’s voice may be described as…..</a:t>
            </a:r>
          </a:p>
          <a:p>
            <a:pPr lvl="1"/>
            <a:r>
              <a:rPr lang="en-US" dirty="0" smtClean="0"/>
              <a:t>weak</a:t>
            </a:r>
            <a:r>
              <a:rPr lang="en-US" dirty="0"/>
              <a:t>, breathy, raspy, </a:t>
            </a:r>
            <a:r>
              <a:rPr lang="en-US" dirty="0" smtClean="0"/>
              <a:t>strained, </a:t>
            </a:r>
            <a:r>
              <a:rPr lang="en-US" dirty="0"/>
              <a:t>scratchy, </a:t>
            </a:r>
            <a:r>
              <a:rPr lang="en-US" dirty="0" smtClean="0"/>
              <a:t>husky</a:t>
            </a:r>
            <a:r>
              <a:rPr lang="en-US" dirty="0"/>
              <a:t>, changes in volume or </a:t>
            </a:r>
            <a:r>
              <a:rPr lang="en-US" dirty="0" smtClean="0"/>
              <a:t>pitch, etc..</a:t>
            </a:r>
          </a:p>
          <a:p>
            <a:r>
              <a:rPr lang="en-US" dirty="0"/>
              <a:t>a</a:t>
            </a:r>
            <a:r>
              <a:rPr lang="en-US" dirty="0" smtClean="0"/>
              <a:t>ssociated with </a:t>
            </a:r>
            <a:r>
              <a:rPr lang="en-US" dirty="0"/>
              <a:t>disorders in the vocal folds (= sound-producing </a:t>
            </a:r>
            <a:r>
              <a:rPr lang="en-US" dirty="0" smtClean="0"/>
              <a:t>region) of </a:t>
            </a:r>
            <a:r>
              <a:rPr lang="en-US" dirty="0"/>
              <a:t>the </a:t>
            </a:r>
            <a:r>
              <a:rPr lang="en-US" dirty="0" smtClean="0"/>
              <a:t>“voice box”/ larynx</a:t>
            </a:r>
          </a:p>
          <a:p>
            <a:r>
              <a:rPr lang="en-US" dirty="0" smtClean="0"/>
              <a:t>While…</a:t>
            </a:r>
          </a:p>
          <a:p>
            <a:pPr lvl="1"/>
            <a:r>
              <a:rPr lang="en-US" dirty="0" smtClean="0"/>
              <a:t>breathing </a:t>
            </a:r>
            <a:r>
              <a:rPr lang="en-US" dirty="0" smtClean="0">
                <a:sym typeface="Wingdings" pitchFamily="2" charset="2"/>
              </a:rPr>
              <a:t> </a:t>
            </a:r>
            <a:r>
              <a:rPr lang="en-US" dirty="0" smtClean="0"/>
              <a:t>vocal </a:t>
            </a:r>
            <a:r>
              <a:rPr lang="en-US" dirty="0"/>
              <a:t>folds remain </a:t>
            </a:r>
            <a:r>
              <a:rPr lang="en-US" dirty="0" smtClean="0"/>
              <a:t>apart</a:t>
            </a:r>
          </a:p>
          <a:p>
            <a:pPr lvl="1"/>
            <a:r>
              <a:rPr lang="en-US" dirty="0" smtClean="0"/>
              <a:t>speaking </a:t>
            </a:r>
            <a:r>
              <a:rPr lang="en-US" dirty="0"/>
              <a:t>or </a:t>
            </a:r>
            <a:r>
              <a:rPr lang="en-US" dirty="0" smtClean="0"/>
              <a:t>singing </a:t>
            </a:r>
            <a:r>
              <a:rPr lang="en-US" dirty="0" smtClean="0">
                <a:sym typeface="Wingdings" pitchFamily="2" charset="2"/>
              </a:rPr>
              <a:t> </a:t>
            </a:r>
            <a:r>
              <a:rPr lang="en-US" dirty="0"/>
              <a:t>vocal folds </a:t>
            </a:r>
            <a:r>
              <a:rPr lang="en-US" dirty="0" smtClean="0"/>
              <a:t>come </a:t>
            </a:r>
            <a:r>
              <a:rPr lang="en-US" dirty="0"/>
              <a:t>together </a:t>
            </a:r>
            <a:r>
              <a:rPr lang="en-US" dirty="0" smtClean="0"/>
              <a:t>… air </a:t>
            </a:r>
            <a:r>
              <a:rPr lang="en-US" dirty="0"/>
              <a:t>leaves the </a:t>
            </a:r>
            <a:r>
              <a:rPr lang="en-US" dirty="0" smtClean="0"/>
              <a:t>lungs </a:t>
            </a:r>
            <a:r>
              <a:rPr lang="en-US" dirty="0" smtClean="0">
                <a:sym typeface="Wingdings" pitchFamily="2" charset="2"/>
              </a:rPr>
              <a:t></a:t>
            </a:r>
            <a:r>
              <a:rPr lang="en-US" dirty="0" smtClean="0"/>
              <a:t> vocal folds vibrate</a:t>
            </a:r>
            <a:r>
              <a:rPr lang="en-US" dirty="0"/>
              <a:t> </a:t>
            </a:r>
            <a:r>
              <a:rPr lang="en-US" dirty="0" smtClean="0">
                <a:sym typeface="Wingdings" pitchFamily="2" charset="2"/>
              </a:rPr>
              <a:t></a:t>
            </a:r>
            <a:r>
              <a:rPr lang="en-US" dirty="0" smtClean="0"/>
              <a:t> </a:t>
            </a:r>
            <a:r>
              <a:rPr lang="en-US" dirty="0"/>
              <a:t>sound is </a:t>
            </a:r>
            <a:r>
              <a:rPr lang="en-US" dirty="0" smtClean="0"/>
              <a:t>produced</a:t>
            </a:r>
            <a:endParaRPr lang="en-US" dirty="0"/>
          </a:p>
          <a:p>
            <a:pPr lvl="2"/>
            <a:r>
              <a:rPr lang="en-US" dirty="0" smtClean="0"/>
              <a:t> … issues that effect the vocal cords ability or configuration when coming together can therefore effect the sound quality the patient makes…. </a:t>
            </a:r>
            <a:r>
              <a:rPr lang="en-US" dirty="0"/>
              <a:t>s</a:t>
            </a:r>
            <a:r>
              <a:rPr lang="en-US" dirty="0" smtClean="0"/>
              <a:t>uch as with weakness to the muscles of the larynx due to a stroke </a:t>
            </a:r>
            <a:r>
              <a:rPr lang="en-US" dirty="0" smtClean="0">
                <a:sym typeface="Wingdings" pitchFamily="2" charset="2"/>
              </a:rPr>
              <a:t> HOARSENESS</a:t>
            </a:r>
          </a:p>
        </p:txBody>
      </p:sp>
      <p:pic>
        <p:nvPicPr>
          <p:cNvPr id="5122" name="Picture 2" descr="http://yagimieko-planning.com/fromzurich1/wp-content/phpto/Hoarse-voice-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496"/>
            <a:ext cx="4222329" cy="648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306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395" y="228600"/>
            <a:ext cx="8077200" cy="1143000"/>
          </a:xfrm>
        </p:spPr>
        <p:txBody>
          <a:bodyPr>
            <a:normAutofit fontScale="90000"/>
          </a:bodyPr>
          <a:lstStyle/>
          <a:p>
            <a:pPr lvl="1" algn="l" rtl="0">
              <a:spcBef>
                <a:spcPct val="0"/>
              </a:spcBef>
            </a:pPr>
            <a:r>
              <a:rPr lang="en-US" sz="2800" dirty="0" smtClean="0">
                <a:solidFill>
                  <a:schemeClr val="tx1"/>
                </a:solidFill>
              </a:rPr>
              <a:t>DIMINISHED GAG REFLEX (EFFERENT LIMB - CN.X)</a:t>
            </a:r>
            <a:br>
              <a:rPr lang="en-US" sz="2800"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4534618" y="1066800"/>
            <a:ext cx="4343400" cy="5592763"/>
          </a:xfrm>
        </p:spPr>
        <p:txBody>
          <a:bodyPr>
            <a:normAutofit fontScale="62500" lnSpcReduction="20000"/>
          </a:bodyPr>
          <a:lstStyle/>
          <a:p>
            <a:r>
              <a:rPr lang="en-US" b="1" dirty="0" smtClean="0"/>
              <a:t>PHARYNGEAL REFLEX</a:t>
            </a:r>
            <a:r>
              <a:rPr lang="en-US" dirty="0" smtClean="0"/>
              <a:t> aka </a:t>
            </a:r>
            <a:r>
              <a:rPr lang="en-US" b="1" dirty="0" smtClean="0"/>
              <a:t>GAG REFLEX</a:t>
            </a:r>
            <a:r>
              <a:rPr lang="en-US" dirty="0" smtClean="0"/>
              <a:t> aka </a:t>
            </a:r>
            <a:r>
              <a:rPr lang="en-US" b="1" dirty="0" smtClean="0"/>
              <a:t>LARYNGEAL</a:t>
            </a:r>
            <a:r>
              <a:rPr lang="en-US" dirty="0" smtClean="0"/>
              <a:t> </a:t>
            </a:r>
            <a:r>
              <a:rPr lang="en-US" b="1" dirty="0" smtClean="0"/>
              <a:t>SPASM</a:t>
            </a:r>
            <a:endParaRPr lang="en-US" dirty="0" smtClean="0"/>
          </a:p>
          <a:p>
            <a:pPr lvl="1"/>
            <a:r>
              <a:rPr lang="en-US" dirty="0" smtClean="0"/>
              <a:t>= reflex </a:t>
            </a:r>
            <a:r>
              <a:rPr lang="en-US" dirty="0"/>
              <a:t>contraction = brisk &amp; brief elevation of soft palate w/ bilateral contraction of pharyngeal muscles elicited</a:t>
            </a:r>
            <a:r>
              <a:rPr lang="en-US" dirty="0" smtClean="0"/>
              <a:t> via stimulating the</a:t>
            </a:r>
          </a:p>
          <a:p>
            <a:pPr lvl="2"/>
            <a:r>
              <a:rPr lang="en-US" dirty="0" smtClean="0"/>
              <a:t>posterior </a:t>
            </a:r>
            <a:r>
              <a:rPr lang="en-US" dirty="0"/>
              <a:t>region of the throat</a:t>
            </a:r>
            <a:endParaRPr lang="en-US" dirty="0" smtClean="0"/>
          </a:p>
          <a:p>
            <a:pPr lvl="2"/>
            <a:r>
              <a:rPr lang="en-US" dirty="0" smtClean="0"/>
              <a:t>roof </a:t>
            </a:r>
            <a:r>
              <a:rPr lang="en-US" dirty="0"/>
              <a:t>of the </a:t>
            </a:r>
            <a:r>
              <a:rPr lang="en-US" dirty="0" smtClean="0"/>
              <a:t>mouth</a:t>
            </a:r>
          </a:p>
          <a:p>
            <a:pPr lvl="2"/>
            <a:r>
              <a:rPr lang="en-US" dirty="0" smtClean="0"/>
              <a:t>back </a:t>
            </a:r>
            <a:r>
              <a:rPr lang="en-US" dirty="0"/>
              <a:t>of the </a:t>
            </a:r>
            <a:r>
              <a:rPr lang="en-US" dirty="0" smtClean="0"/>
              <a:t>tongue</a:t>
            </a:r>
          </a:p>
          <a:p>
            <a:pPr lvl="2"/>
            <a:r>
              <a:rPr lang="en-US" dirty="0" err="1" smtClean="0"/>
              <a:t>Peri-tonsilar</a:t>
            </a:r>
            <a:r>
              <a:rPr lang="en-US" dirty="0" smtClean="0"/>
              <a:t> region</a:t>
            </a:r>
          </a:p>
          <a:p>
            <a:pPr lvl="1"/>
            <a:r>
              <a:rPr lang="en-US" dirty="0" smtClean="0"/>
              <a:t>This reflex prevents objects from </a:t>
            </a:r>
            <a:r>
              <a:rPr lang="en-US" dirty="0"/>
              <a:t>entering the throat </a:t>
            </a:r>
            <a:r>
              <a:rPr lang="en-US" dirty="0" smtClean="0"/>
              <a:t>, unless they are part of normal swallowing, therefore it prevents choking</a:t>
            </a:r>
          </a:p>
          <a:p>
            <a:pPr lvl="1"/>
            <a:r>
              <a:rPr lang="en-US" dirty="0"/>
              <a:t>a simple gag may enlarge to retching or vomiting in some </a:t>
            </a:r>
            <a:r>
              <a:rPr lang="en-US" dirty="0" smtClean="0"/>
              <a:t>individuals</a:t>
            </a:r>
          </a:p>
          <a:p>
            <a:r>
              <a:rPr lang="en-US" b="1" dirty="0" smtClean="0"/>
              <a:t>REFLEX ARC of the GAG REFLEX = </a:t>
            </a:r>
          </a:p>
          <a:p>
            <a:pPr lvl="1"/>
            <a:r>
              <a:rPr lang="en-US" b="1" u="sng" dirty="0" smtClean="0"/>
              <a:t>SENSORY</a:t>
            </a:r>
            <a:r>
              <a:rPr lang="en-US" dirty="0" smtClean="0"/>
              <a:t> CN IX </a:t>
            </a:r>
            <a:r>
              <a:rPr lang="en-US" dirty="0"/>
              <a:t>Glossopharyngeal nerve (posterior pharyngeal </a:t>
            </a:r>
            <a:r>
              <a:rPr lang="en-US" dirty="0" smtClean="0"/>
              <a:t>wall) and/or </a:t>
            </a:r>
            <a:r>
              <a:rPr lang="en-US" dirty="0"/>
              <a:t>CN V T</a:t>
            </a:r>
            <a:r>
              <a:rPr lang="en-US" dirty="0" smtClean="0"/>
              <a:t>rigeminal nerve (</a:t>
            </a:r>
            <a:r>
              <a:rPr lang="en-US" dirty="0"/>
              <a:t>soft </a:t>
            </a:r>
            <a:r>
              <a:rPr lang="en-US" dirty="0" smtClean="0"/>
              <a:t>palate) </a:t>
            </a:r>
            <a:r>
              <a:rPr lang="en-US" dirty="0" smtClean="0">
                <a:sym typeface="Wingdings" pitchFamily="2" charset="2"/>
              </a:rPr>
              <a:t> </a:t>
            </a:r>
            <a:r>
              <a:rPr lang="en-US" dirty="0" smtClean="0"/>
              <a:t> </a:t>
            </a:r>
            <a:r>
              <a:rPr lang="en-US" b="1" u="sng" dirty="0" smtClean="0"/>
              <a:t>MOTOR</a:t>
            </a:r>
            <a:r>
              <a:rPr lang="en-US" dirty="0" smtClean="0"/>
              <a:t> CN </a:t>
            </a:r>
            <a:r>
              <a:rPr lang="en-US" dirty="0"/>
              <a:t>X </a:t>
            </a:r>
            <a:r>
              <a:rPr lang="en-US" dirty="0" err="1"/>
              <a:t>V</a:t>
            </a:r>
            <a:r>
              <a:rPr lang="en-US" dirty="0" err="1" smtClean="0"/>
              <a:t>agus</a:t>
            </a:r>
            <a:r>
              <a:rPr lang="en-US" dirty="0" smtClean="0"/>
              <a:t> nerve</a:t>
            </a:r>
            <a:r>
              <a:rPr lang="en-US" dirty="0"/>
              <a:t> </a:t>
            </a:r>
            <a:r>
              <a:rPr lang="en-US" dirty="0" smtClean="0">
                <a:sym typeface="Wingdings" pitchFamily="2" charset="2"/>
              </a:rPr>
              <a:t> </a:t>
            </a:r>
            <a:r>
              <a:rPr lang="en-US" dirty="0" smtClean="0"/>
              <a:t> GAG Reflex! </a:t>
            </a:r>
            <a:endParaRPr lang="en-US" dirty="0"/>
          </a:p>
        </p:txBody>
      </p:sp>
      <p:pic>
        <p:nvPicPr>
          <p:cNvPr id="5122" name="Picture 2" descr="http://posterous.com/getfile/files.posterous.com/passfailmeter/jXAgusD06FsOh1HHVK6mJ5IqTfelSy12JPxyy1TG7YvHpvWAM7tLSUxbWgsZ/gag_reflex.jpg.scaled.500.jpg"/>
          <p:cNvPicPr>
            <a:picLocks noChangeAspect="1" noChangeArrowheads="1"/>
          </p:cNvPicPr>
          <p:nvPr/>
        </p:nvPicPr>
        <p:blipFill rotWithShape="1">
          <a:blip r:embed="rId2">
            <a:extLst>
              <a:ext uri="{28A0092B-C50C-407E-A947-70E740481C1C}">
                <a14:useLocalDpi xmlns:a14="http://schemas.microsoft.com/office/drawing/2010/main" val="0"/>
              </a:ext>
            </a:extLst>
          </a:blip>
          <a:srcRect l="37779"/>
          <a:stretch/>
        </p:blipFill>
        <p:spPr bwMode="auto">
          <a:xfrm>
            <a:off x="457199" y="1066800"/>
            <a:ext cx="4149795"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630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762000"/>
            <a:ext cx="3733800" cy="1143000"/>
          </a:xfrm>
        </p:spPr>
        <p:txBody>
          <a:bodyPr>
            <a:normAutofit fontScale="90000"/>
          </a:bodyPr>
          <a:lstStyle/>
          <a:p>
            <a:r>
              <a:rPr lang="en-US" sz="4800" b="1" dirty="0"/>
              <a:t>DESCENDING SYMPATHETIC FIBERS</a:t>
            </a:r>
            <a:br>
              <a:rPr lang="en-US" sz="4800" b="1" dirty="0"/>
            </a:br>
            <a:endParaRPr lang="en-US" dirty="0"/>
          </a:p>
        </p:txBody>
      </p:sp>
      <p:sp>
        <p:nvSpPr>
          <p:cNvPr id="3" name="Content Placeholder 2"/>
          <p:cNvSpPr>
            <a:spLocks noGrp="1"/>
          </p:cNvSpPr>
          <p:nvPr>
            <p:ph idx="1"/>
          </p:nvPr>
        </p:nvSpPr>
        <p:spPr>
          <a:xfrm>
            <a:off x="5791200" y="2310266"/>
            <a:ext cx="2590800" cy="4525963"/>
          </a:xfrm>
        </p:spPr>
        <p:txBody>
          <a:bodyPr/>
          <a:lstStyle/>
          <a:p>
            <a:r>
              <a:rPr lang="en-US" dirty="0" smtClean="0"/>
              <a:t>Horner’s </a:t>
            </a:r>
            <a:r>
              <a:rPr lang="en-US" dirty="0"/>
              <a:t>Syndrome</a:t>
            </a:r>
          </a:p>
        </p:txBody>
      </p:sp>
      <p:pic>
        <p:nvPicPr>
          <p:cNvPr id="6147" name="Picture 3"/>
          <p:cNvPicPr>
            <a:picLocks noChangeAspect="1" noChangeArrowheads="1"/>
          </p:cNvPicPr>
          <p:nvPr/>
        </p:nvPicPr>
        <p:blipFill>
          <a:blip r:embed="rId2" cstate="print"/>
          <a:srcRect/>
          <a:stretch>
            <a:fillRect/>
          </a:stretch>
        </p:blipFill>
        <p:spPr bwMode="auto">
          <a:xfrm>
            <a:off x="25400" y="0"/>
            <a:ext cx="5211200" cy="6854371"/>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143000"/>
          </a:xfrm>
        </p:spPr>
        <p:txBody>
          <a:bodyPr>
            <a:normAutofit fontScale="90000"/>
          </a:bodyPr>
          <a:lstStyle/>
          <a:p>
            <a:pPr lvl="0"/>
            <a:r>
              <a:rPr lang="en-US" sz="4800" b="1" dirty="0">
                <a:latin typeface="Arial" charset="0"/>
                <a:cs typeface="Arial" charset="0"/>
              </a:rPr>
              <a:t>DORSOLATERAL  MIDDLE  MEDULLA, ADJACENT TO RETICULAR </a:t>
            </a:r>
            <a:r>
              <a:rPr lang="en-US" sz="4800" b="1" dirty="0" smtClean="0">
                <a:latin typeface="Arial" charset="0"/>
                <a:cs typeface="Arial" charset="0"/>
              </a:rPr>
              <a:t>FORMATION</a:t>
            </a:r>
            <a:endParaRPr lang="en-US" dirty="0"/>
          </a:p>
        </p:txBody>
      </p:sp>
      <p:sp>
        <p:nvSpPr>
          <p:cNvPr id="3" name="Content Placeholder 2"/>
          <p:cNvSpPr>
            <a:spLocks noGrp="1"/>
          </p:cNvSpPr>
          <p:nvPr>
            <p:ph idx="1"/>
          </p:nvPr>
        </p:nvSpPr>
        <p:spPr>
          <a:xfrm>
            <a:off x="3429000" y="1981200"/>
            <a:ext cx="5486400" cy="4800600"/>
          </a:xfrm>
        </p:spPr>
        <p:txBody>
          <a:bodyPr>
            <a:normAutofit fontScale="47500" lnSpcReduction="20000"/>
          </a:bodyPr>
          <a:lstStyle/>
          <a:p>
            <a:r>
              <a:rPr lang="en-US" dirty="0" smtClean="0"/>
              <a:t>Infrequently a </a:t>
            </a:r>
            <a:r>
              <a:rPr lang="en-US" dirty="0"/>
              <a:t>result of lateral medullary </a:t>
            </a:r>
            <a:r>
              <a:rPr lang="en-US" dirty="0" smtClean="0"/>
              <a:t>infarction such as seen in </a:t>
            </a:r>
            <a:r>
              <a:rPr lang="en-US" dirty="0"/>
              <a:t>W</a:t>
            </a:r>
            <a:r>
              <a:rPr lang="en-US" dirty="0" smtClean="0"/>
              <a:t>allenberg’s Syndrome and is poorly understood</a:t>
            </a:r>
          </a:p>
          <a:p>
            <a:pPr lvl="0"/>
            <a:r>
              <a:rPr lang="en-US" dirty="0" smtClean="0"/>
              <a:t>importance </a:t>
            </a:r>
            <a:r>
              <a:rPr lang="en-US" dirty="0"/>
              <a:t>may be underestimated </a:t>
            </a:r>
            <a:endParaRPr lang="en-US" dirty="0" smtClean="0"/>
          </a:p>
          <a:p>
            <a:pPr lvl="0"/>
            <a:r>
              <a:rPr lang="en-US" dirty="0" smtClean="0"/>
              <a:t>If persistent…they may lead to….</a:t>
            </a:r>
          </a:p>
          <a:p>
            <a:pPr lvl="1"/>
            <a:r>
              <a:rPr lang="en-US" dirty="0" smtClean="0"/>
              <a:t>Exhaustion</a:t>
            </a:r>
          </a:p>
          <a:p>
            <a:pPr lvl="1"/>
            <a:r>
              <a:rPr lang="en-US" dirty="0"/>
              <a:t>Distress</a:t>
            </a:r>
            <a:endParaRPr lang="en-US" dirty="0" smtClean="0"/>
          </a:p>
          <a:p>
            <a:pPr lvl="1"/>
            <a:r>
              <a:rPr lang="en-US" dirty="0" smtClean="0"/>
              <a:t>Aspiration</a:t>
            </a:r>
          </a:p>
          <a:p>
            <a:r>
              <a:rPr lang="en-US" b="1" dirty="0" smtClean="0"/>
              <a:t>EXAMPLE STUDY</a:t>
            </a:r>
          </a:p>
          <a:p>
            <a:pPr lvl="1"/>
            <a:r>
              <a:rPr lang="en-US" b="1" dirty="0" smtClean="0"/>
              <a:t>Objective:</a:t>
            </a:r>
            <a:r>
              <a:rPr lang="en-US" dirty="0" smtClean="0"/>
              <a:t> evaluate </a:t>
            </a:r>
            <a:r>
              <a:rPr lang="en-US" dirty="0"/>
              <a:t>the relation </a:t>
            </a:r>
            <a:r>
              <a:rPr lang="en-US" dirty="0" smtClean="0"/>
              <a:t>b/t </a:t>
            </a:r>
            <a:r>
              <a:rPr lang="en-US" dirty="0" err="1" smtClean="0"/>
              <a:t>lesional</a:t>
            </a:r>
            <a:r>
              <a:rPr lang="en-US" dirty="0" smtClean="0"/>
              <a:t> loci of </a:t>
            </a:r>
            <a:r>
              <a:rPr lang="en-US" dirty="0"/>
              <a:t>lateral medullary infarction </a:t>
            </a:r>
            <a:r>
              <a:rPr lang="en-US" dirty="0" err="1" smtClean="0"/>
              <a:t>vs</a:t>
            </a:r>
            <a:r>
              <a:rPr lang="en-US" dirty="0" smtClean="0"/>
              <a:t> hiccups</a:t>
            </a:r>
            <a:endParaRPr lang="en-US" dirty="0"/>
          </a:p>
          <a:p>
            <a:pPr lvl="1"/>
            <a:r>
              <a:rPr lang="en-US" b="1" dirty="0"/>
              <a:t>Methods:</a:t>
            </a:r>
            <a:r>
              <a:rPr lang="en-US" dirty="0"/>
              <a:t> 51 </a:t>
            </a:r>
            <a:r>
              <a:rPr lang="en-US" dirty="0" smtClean="0"/>
              <a:t>pt.’s with </a:t>
            </a:r>
            <a:r>
              <a:rPr lang="en-US" dirty="0"/>
              <a:t>Wallenberg’s Syndrome </a:t>
            </a:r>
            <a:r>
              <a:rPr lang="en-US" dirty="0" smtClean="0"/>
              <a:t>were </a:t>
            </a:r>
            <a:r>
              <a:rPr lang="en-US" dirty="0"/>
              <a:t>investigated </a:t>
            </a:r>
            <a:r>
              <a:rPr lang="en-US" dirty="0" smtClean="0"/>
              <a:t>via MRI…. 7/ 51 </a:t>
            </a:r>
            <a:r>
              <a:rPr lang="en-US" dirty="0"/>
              <a:t>patients developed </a:t>
            </a:r>
            <a:r>
              <a:rPr lang="en-US" dirty="0" smtClean="0"/>
              <a:t>hiccups!</a:t>
            </a:r>
            <a:endParaRPr lang="en-US" dirty="0"/>
          </a:p>
          <a:p>
            <a:pPr lvl="1"/>
            <a:r>
              <a:rPr lang="en-US" b="1" dirty="0"/>
              <a:t>Results:</a:t>
            </a:r>
            <a:r>
              <a:rPr lang="en-US" dirty="0"/>
              <a:t> </a:t>
            </a:r>
            <a:endParaRPr lang="en-US" b="1" dirty="0" smtClean="0"/>
          </a:p>
          <a:p>
            <a:pPr lvl="2"/>
            <a:r>
              <a:rPr lang="en-US" b="1" u="sng" dirty="0"/>
              <a:t>A</a:t>
            </a:r>
            <a:r>
              <a:rPr lang="en-US" b="1" u="sng" dirty="0" smtClean="0"/>
              <a:t>LL</a:t>
            </a:r>
            <a:r>
              <a:rPr lang="en-US" b="1" dirty="0" smtClean="0"/>
              <a:t> </a:t>
            </a:r>
            <a:r>
              <a:rPr lang="en-US" dirty="0" smtClean="0"/>
              <a:t>of the patients </a:t>
            </a:r>
            <a:r>
              <a:rPr lang="en-US" dirty="0"/>
              <a:t>with hiccups had </a:t>
            </a:r>
            <a:r>
              <a:rPr lang="en-US" dirty="0" smtClean="0"/>
              <a:t>MIDDLE LEVEL LATERAL MEDULLARY LESIONS</a:t>
            </a:r>
          </a:p>
          <a:p>
            <a:pPr lvl="2"/>
            <a:r>
              <a:rPr lang="en-US" b="1" u="sng" dirty="0"/>
              <a:t>ALL</a:t>
            </a:r>
            <a:r>
              <a:rPr lang="en-US" b="1" dirty="0"/>
              <a:t> </a:t>
            </a:r>
            <a:r>
              <a:rPr lang="en-US" dirty="0" smtClean="0"/>
              <a:t>patients </a:t>
            </a:r>
            <a:r>
              <a:rPr lang="en-US" dirty="0"/>
              <a:t>with lateral medullary infarction presenting with hiccups also </a:t>
            </a:r>
            <a:r>
              <a:rPr lang="en-US" dirty="0" smtClean="0"/>
              <a:t>had</a:t>
            </a:r>
          </a:p>
          <a:p>
            <a:pPr lvl="3"/>
            <a:r>
              <a:rPr lang="en-US" dirty="0"/>
              <a:t>N</a:t>
            </a:r>
            <a:r>
              <a:rPr lang="en-US" dirty="0" smtClean="0"/>
              <a:t>ausea/ Vomiting</a:t>
            </a:r>
          </a:p>
          <a:p>
            <a:pPr lvl="3"/>
            <a:r>
              <a:rPr lang="en-US" dirty="0" smtClean="0"/>
              <a:t>Dysphagia</a:t>
            </a:r>
          </a:p>
          <a:p>
            <a:pPr lvl="3"/>
            <a:r>
              <a:rPr lang="en-US" dirty="0" smtClean="0"/>
              <a:t>Vertigo &amp; Dizziness</a:t>
            </a:r>
            <a:endParaRPr lang="en-US" dirty="0"/>
          </a:p>
          <a:p>
            <a:pPr lvl="1"/>
            <a:r>
              <a:rPr lang="en-US" b="1" dirty="0"/>
              <a:t>Conclusions:</a:t>
            </a:r>
            <a:r>
              <a:rPr lang="en-US" dirty="0"/>
              <a:t> </a:t>
            </a:r>
            <a:r>
              <a:rPr lang="en-US" b="1" dirty="0" smtClean="0"/>
              <a:t>MIDDLE LEVEL </a:t>
            </a:r>
            <a:r>
              <a:rPr lang="en-US" dirty="0" smtClean="0"/>
              <a:t>and </a:t>
            </a:r>
            <a:r>
              <a:rPr lang="en-US" b="1" dirty="0" smtClean="0"/>
              <a:t>DORSOLATERAL </a:t>
            </a:r>
            <a:r>
              <a:rPr lang="en-US" dirty="0" smtClean="0"/>
              <a:t>lesion </a:t>
            </a:r>
            <a:r>
              <a:rPr lang="en-US" dirty="0"/>
              <a:t>locations </a:t>
            </a:r>
            <a:r>
              <a:rPr lang="en-US" b="1" dirty="0" smtClean="0"/>
              <a:t>IN LATERAL MEDULLARY INFARCTION </a:t>
            </a:r>
            <a:r>
              <a:rPr lang="en-US" dirty="0" smtClean="0"/>
              <a:t>frequently </a:t>
            </a:r>
            <a:r>
              <a:rPr lang="en-US" u="sng" dirty="0"/>
              <a:t>induce </a:t>
            </a:r>
            <a:r>
              <a:rPr lang="en-US" u="sng" dirty="0" smtClean="0"/>
              <a:t>hiccups</a:t>
            </a:r>
            <a:endParaRPr lang="en-US" dirty="0"/>
          </a:p>
        </p:txBody>
      </p:sp>
      <p:pic>
        <p:nvPicPr>
          <p:cNvPr id="20482" name="Picture 2"/>
          <p:cNvPicPr>
            <a:picLocks noChangeAspect="1" noChangeArrowheads="1"/>
          </p:cNvPicPr>
          <p:nvPr/>
        </p:nvPicPr>
        <p:blipFill>
          <a:blip r:embed="rId2" cstate="print"/>
          <a:srcRect/>
          <a:stretch>
            <a:fillRect/>
          </a:stretch>
        </p:blipFill>
        <p:spPr bwMode="auto">
          <a:xfrm>
            <a:off x="275776" y="2590800"/>
            <a:ext cx="3062960" cy="3200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a:xfrm>
            <a:off x="0" y="2895600"/>
            <a:ext cx="8458200" cy="3962400"/>
          </a:xfrm>
        </p:spPr>
        <p:txBody>
          <a:bodyPr>
            <a:normAutofit fontScale="77500" lnSpcReduction="20000"/>
          </a:bodyPr>
          <a:lstStyle/>
          <a:p>
            <a:pPr marL="448056" lvl="1" indent="0">
              <a:buNone/>
            </a:pPr>
            <a:endParaRPr lang="en-US" dirty="0" smtClean="0"/>
          </a:p>
          <a:p>
            <a:pPr lvl="1"/>
            <a:r>
              <a:rPr lang="en-US" dirty="0" smtClean="0"/>
              <a:t>Less common causes</a:t>
            </a:r>
          </a:p>
          <a:p>
            <a:pPr lvl="2"/>
            <a:r>
              <a:rPr lang="en-US" dirty="0"/>
              <a:t>M</a:t>
            </a:r>
            <a:r>
              <a:rPr lang="en-US" dirty="0" smtClean="0"/>
              <a:t>echanical </a:t>
            </a:r>
            <a:r>
              <a:rPr lang="en-US" dirty="0"/>
              <a:t>T</a:t>
            </a:r>
            <a:r>
              <a:rPr lang="en-US" dirty="0" smtClean="0"/>
              <a:t>rauma to the vertebral artery in the neck, </a:t>
            </a:r>
          </a:p>
          <a:p>
            <a:pPr lvl="2"/>
            <a:r>
              <a:rPr lang="en-US" dirty="0"/>
              <a:t>V</a:t>
            </a:r>
            <a:r>
              <a:rPr lang="en-US" dirty="0" smtClean="0"/>
              <a:t>ertebral </a:t>
            </a:r>
            <a:r>
              <a:rPr lang="en-US" dirty="0"/>
              <a:t>A</a:t>
            </a:r>
            <a:r>
              <a:rPr lang="en-US" dirty="0" smtClean="0"/>
              <a:t>rteritis (inflammation of the walls of the arteries)</a:t>
            </a:r>
          </a:p>
          <a:p>
            <a:pPr lvl="2"/>
            <a:r>
              <a:rPr lang="en-US" dirty="0"/>
              <a:t>M</a:t>
            </a:r>
            <a:r>
              <a:rPr lang="en-US" dirty="0" smtClean="0"/>
              <a:t>etastatic </a:t>
            </a:r>
            <a:r>
              <a:rPr lang="en-US" dirty="0"/>
              <a:t>C</a:t>
            </a:r>
            <a:r>
              <a:rPr lang="en-US" dirty="0" smtClean="0"/>
              <a:t>ancer</a:t>
            </a:r>
          </a:p>
          <a:p>
            <a:pPr lvl="2"/>
            <a:r>
              <a:rPr lang="en-US" dirty="0" smtClean="0"/>
              <a:t>Hematoma</a:t>
            </a:r>
          </a:p>
          <a:p>
            <a:pPr lvl="2"/>
            <a:r>
              <a:rPr lang="en-US" dirty="0"/>
              <a:t>A</a:t>
            </a:r>
            <a:r>
              <a:rPr lang="en-US" dirty="0" smtClean="0"/>
              <a:t>neurysm of associated vasculature esp. the vertebral artery</a:t>
            </a:r>
          </a:p>
          <a:p>
            <a:pPr lvl="2"/>
            <a:r>
              <a:rPr lang="en-US" dirty="0"/>
              <a:t>H</a:t>
            </a:r>
            <a:r>
              <a:rPr lang="en-US" dirty="0" smtClean="0"/>
              <a:t>erpetic </a:t>
            </a:r>
            <a:r>
              <a:rPr lang="en-US" dirty="0"/>
              <a:t>B</a:t>
            </a:r>
            <a:r>
              <a:rPr lang="en-US" dirty="0" smtClean="0"/>
              <a:t>rainstem </a:t>
            </a:r>
            <a:r>
              <a:rPr lang="en-US" dirty="0"/>
              <a:t>E</a:t>
            </a:r>
            <a:r>
              <a:rPr lang="en-US" dirty="0" smtClean="0"/>
              <a:t>ncephalitis</a:t>
            </a:r>
          </a:p>
          <a:p>
            <a:pPr lvl="2"/>
            <a:r>
              <a:rPr lang="en-US" dirty="0"/>
              <a:t>H</a:t>
            </a:r>
            <a:r>
              <a:rPr lang="en-US" dirty="0" smtClean="0"/>
              <a:t>ead </a:t>
            </a:r>
            <a:r>
              <a:rPr lang="en-US" dirty="0"/>
              <a:t>I</a:t>
            </a:r>
            <a:r>
              <a:rPr lang="en-US" dirty="0" smtClean="0"/>
              <a:t>njury</a:t>
            </a:r>
          </a:p>
          <a:p>
            <a:pPr lvl="2"/>
            <a:r>
              <a:rPr lang="en-US" dirty="0" err="1" smtClean="0"/>
              <a:t>ArterioVenous</a:t>
            </a:r>
            <a:r>
              <a:rPr lang="en-US" dirty="0" smtClean="0"/>
              <a:t> </a:t>
            </a:r>
            <a:r>
              <a:rPr lang="en-US" dirty="0"/>
              <a:t>M</a:t>
            </a:r>
            <a:r>
              <a:rPr lang="en-US" dirty="0" smtClean="0"/>
              <a:t>alformations (AVMs)</a:t>
            </a:r>
          </a:p>
          <a:p>
            <a:pPr lvl="2"/>
            <a:r>
              <a:rPr lang="en-US" dirty="0"/>
              <a:t>M</a:t>
            </a:r>
            <a:r>
              <a:rPr lang="en-US" dirty="0" smtClean="0"/>
              <a:t>ultiple Sclerosis</a:t>
            </a:r>
          </a:p>
          <a:p>
            <a:pPr lvl="2"/>
            <a:r>
              <a:rPr lang="en-US" dirty="0"/>
              <a:t>V</a:t>
            </a:r>
            <a:r>
              <a:rPr lang="en-US" dirty="0" smtClean="0"/>
              <a:t>aricella </a:t>
            </a:r>
            <a:r>
              <a:rPr lang="en-US" dirty="0"/>
              <a:t>I</a:t>
            </a:r>
            <a:r>
              <a:rPr lang="en-US" dirty="0" smtClean="0"/>
              <a:t>nfection</a:t>
            </a:r>
          </a:p>
          <a:p>
            <a:pPr lvl="2"/>
            <a:r>
              <a:rPr lang="en-US" dirty="0"/>
              <a:t>B</a:t>
            </a:r>
            <a:r>
              <a:rPr lang="en-US" dirty="0" smtClean="0"/>
              <a:t>rainstem </a:t>
            </a:r>
            <a:r>
              <a:rPr lang="en-US" dirty="0" err="1"/>
              <a:t>T</a:t>
            </a:r>
            <a:r>
              <a:rPr lang="en-US" dirty="0" err="1" smtClean="0"/>
              <a:t>uberculoma</a:t>
            </a:r>
            <a:r>
              <a:rPr lang="en-US" dirty="0" smtClean="0"/>
              <a:t> (a rare form of TB)</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819400" y="228600"/>
            <a:ext cx="6098396" cy="2599584"/>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547" y="376414"/>
            <a:ext cx="7467600" cy="427038"/>
          </a:xfrm>
        </p:spPr>
        <p:txBody>
          <a:bodyPr>
            <a:normAutofit fontScale="90000"/>
          </a:bodyPr>
          <a:lstStyle/>
          <a:p>
            <a:r>
              <a:rPr lang="en-US" b="1" dirty="0" smtClean="0"/>
              <a:t>TREATMENT</a:t>
            </a:r>
            <a:endParaRPr lang="en-US" b="1" dirty="0"/>
          </a:p>
        </p:txBody>
      </p:sp>
      <p:sp>
        <p:nvSpPr>
          <p:cNvPr id="3" name="Content Placeholder 2"/>
          <p:cNvSpPr>
            <a:spLocks noGrp="1"/>
          </p:cNvSpPr>
          <p:nvPr>
            <p:ph idx="1"/>
          </p:nvPr>
        </p:nvSpPr>
        <p:spPr>
          <a:xfrm>
            <a:off x="99152" y="1219200"/>
            <a:ext cx="6629400" cy="4495799"/>
          </a:xfrm>
        </p:spPr>
        <p:txBody>
          <a:bodyPr>
            <a:noAutofit/>
          </a:bodyPr>
          <a:lstStyle/>
          <a:p>
            <a:r>
              <a:rPr lang="en-US" sz="1400" dirty="0" err="1" smtClean="0"/>
              <a:t>Tx</a:t>
            </a:r>
            <a:r>
              <a:rPr lang="en-US" sz="1400" dirty="0" smtClean="0"/>
              <a:t> VIA…. = </a:t>
            </a:r>
            <a:r>
              <a:rPr lang="en-US" sz="1400" b="1" u="sng" dirty="0" smtClean="0"/>
              <a:t>RELIEF OF SYMPTOMS</a:t>
            </a:r>
            <a:r>
              <a:rPr lang="en-US" sz="1400" b="1" dirty="0" smtClean="0"/>
              <a:t>  </a:t>
            </a:r>
            <a:r>
              <a:rPr lang="en-US" sz="1400" dirty="0" smtClean="0"/>
              <a:t>&amp; </a:t>
            </a:r>
            <a:r>
              <a:rPr lang="en-US" sz="1400" b="1" u="sng" dirty="0" smtClean="0"/>
              <a:t>ACTIVE REHABILITATION </a:t>
            </a:r>
            <a:endParaRPr lang="en-US" sz="1400" b="1" u="sng" dirty="0"/>
          </a:p>
          <a:p>
            <a:r>
              <a:rPr lang="en-US" sz="1400" dirty="0" smtClean="0"/>
              <a:t>Rehabilitation </a:t>
            </a:r>
            <a:r>
              <a:rPr lang="en-US" sz="1400" dirty="0" smtClean="0">
                <a:sym typeface="Wingdings" pitchFamily="2" charset="2"/>
              </a:rPr>
              <a:t> </a:t>
            </a:r>
            <a:r>
              <a:rPr lang="en-US" sz="1400" dirty="0" smtClean="0"/>
              <a:t>helps those </a:t>
            </a:r>
            <a:r>
              <a:rPr lang="en-US" sz="1400" dirty="0"/>
              <a:t>r</a:t>
            </a:r>
            <a:r>
              <a:rPr lang="en-US" sz="1400" dirty="0" smtClean="0"/>
              <a:t>ecover their activities of daily living and cope with neurologic loss that can be psychologically devastating</a:t>
            </a:r>
          </a:p>
          <a:p>
            <a:r>
              <a:rPr lang="en-US" sz="1400" dirty="0" smtClean="0"/>
              <a:t>Stroke rehab should start </a:t>
            </a:r>
            <a:r>
              <a:rPr lang="en-US" sz="1400" u="sng" dirty="0" smtClean="0"/>
              <a:t>as </a:t>
            </a:r>
            <a:r>
              <a:rPr lang="en-US" sz="1400" u="sng" dirty="0"/>
              <a:t>soon as possible after a </a:t>
            </a:r>
            <a:r>
              <a:rPr lang="en-US" sz="1400" u="sng" dirty="0" smtClean="0"/>
              <a:t>stroke</a:t>
            </a:r>
          </a:p>
          <a:p>
            <a:pPr lvl="1"/>
            <a:r>
              <a:rPr lang="en-US" sz="1400" dirty="0" smtClean="0"/>
              <a:t> </a:t>
            </a:r>
            <a:r>
              <a:rPr lang="en-US" sz="1400" dirty="0"/>
              <a:t>The sooner you begin stroke rehabilitation = more likely the patient may be </a:t>
            </a:r>
            <a:r>
              <a:rPr lang="en-US" sz="1400" dirty="0" smtClean="0"/>
              <a:t>able to </a:t>
            </a:r>
            <a:r>
              <a:rPr lang="en-US" sz="1400" dirty="0"/>
              <a:t>regain lost abilities / </a:t>
            </a:r>
            <a:r>
              <a:rPr lang="en-US" sz="1400" dirty="0" smtClean="0"/>
              <a:t>skills</a:t>
            </a:r>
            <a:endParaRPr lang="en-US" sz="1400" dirty="0"/>
          </a:p>
          <a:p>
            <a:pPr lvl="1"/>
            <a:r>
              <a:rPr lang="en-US" sz="1400" dirty="0" smtClean="0"/>
              <a:t>first </a:t>
            </a:r>
            <a:r>
              <a:rPr lang="en-US" sz="1400" dirty="0"/>
              <a:t>priority is </a:t>
            </a:r>
            <a:r>
              <a:rPr lang="en-US" sz="1400" dirty="0" smtClean="0"/>
              <a:t>stabilize the medical condition, life-threatening </a:t>
            </a:r>
            <a:r>
              <a:rPr lang="en-US" sz="1400" dirty="0"/>
              <a:t>conditions </a:t>
            </a:r>
            <a:r>
              <a:rPr lang="en-US" sz="1400" dirty="0" smtClean="0"/>
              <a:t>should  addressed first</a:t>
            </a:r>
          </a:p>
          <a:p>
            <a:pPr lvl="1"/>
            <a:r>
              <a:rPr lang="en-US" sz="1400" dirty="0" smtClean="0"/>
              <a:t>measures should be taken to </a:t>
            </a:r>
          </a:p>
          <a:p>
            <a:pPr lvl="2"/>
            <a:r>
              <a:rPr lang="en-US" sz="1400" dirty="0" smtClean="0"/>
              <a:t>prevent </a:t>
            </a:r>
            <a:r>
              <a:rPr lang="en-US" sz="1400" dirty="0"/>
              <a:t>another stroke </a:t>
            </a:r>
            <a:endParaRPr lang="en-US" sz="1400" dirty="0" smtClean="0"/>
          </a:p>
          <a:p>
            <a:pPr lvl="2"/>
            <a:r>
              <a:rPr lang="en-US" sz="1400" dirty="0" smtClean="0"/>
              <a:t>limit </a:t>
            </a:r>
            <a:r>
              <a:rPr lang="en-US" sz="1400" dirty="0"/>
              <a:t>any stroke-related </a:t>
            </a:r>
            <a:r>
              <a:rPr lang="en-US" sz="1400" dirty="0" smtClean="0"/>
              <a:t>complications</a:t>
            </a:r>
          </a:p>
          <a:p>
            <a:pPr lvl="1"/>
            <a:r>
              <a:rPr lang="en-US" sz="1400" dirty="0" smtClean="0"/>
              <a:t>…….. </a:t>
            </a:r>
            <a:r>
              <a:rPr lang="en-US" sz="1400" dirty="0"/>
              <a:t>once these steps have been </a:t>
            </a:r>
            <a:r>
              <a:rPr lang="en-US" sz="1400" dirty="0" smtClean="0"/>
              <a:t>taken </a:t>
            </a:r>
            <a:r>
              <a:rPr lang="en-US" sz="1400" dirty="0" smtClean="0">
                <a:sym typeface="Wingdings" pitchFamily="2" charset="2"/>
              </a:rPr>
              <a:t> </a:t>
            </a:r>
            <a:r>
              <a:rPr lang="en-US" sz="1400" dirty="0" smtClean="0"/>
              <a:t>stroke </a:t>
            </a:r>
            <a:r>
              <a:rPr lang="en-US" sz="1400" dirty="0"/>
              <a:t>rehabilitation </a:t>
            </a:r>
            <a:r>
              <a:rPr lang="en-US" sz="1400" dirty="0" smtClean="0"/>
              <a:t>should be started during the acute </a:t>
            </a:r>
            <a:r>
              <a:rPr lang="en-US" sz="1400" dirty="0"/>
              <a:t>hospital </a:t>
            </a:r>
            <a:r>
              <a:rPr lang="en-US" sz="1400" dirty="0" smtClean="0"/>
              <a:t>stay</a:t>
            </a:r>
          </a:p>
          <a:p>
            <a:r>
              <a:rPr lang="en-US" sz="1400" dirty="0" smtClean="0"/>
              <a:t>duration </a:t>
            </a:r>
            <a:r>
              <a:rPr lang="en-US" sz="1400" dirty="0"/>
              <a:t>of your stroke rehabilitation depends on </a:t>
            </a:r>
            <a:endParaRPr lang="en-US" sz="1400" dirty="0" smtClean="0"/>
          </a:p>
          <a:p>
            <a:pPr lvl="1"/>
            <a:r>
              <a:rPr lang="en-US" sz="1400" dirty="0" smtClean="0"/>
              <a:t>PATIENT RECOVERY</a:t>
            </a:r>
          </a:p>
          <a:p>
            <a:pPr lvl="1"/>
            <a:r>
              <a:rPr lang="en-US" sz="1400" dirty="0" smtClean="0"/>
              <a:t>SEVERITY OF SYMPTOMS </a:t>
            </a:r>
          </a:p>
          <a:p>
            <a:pPr lvl="1"/>
            <a:r>
              <a:rPr lang="en-US" sz="1400" dirty="0" smtClean="0"/>
              <a:t>RESPONSIVENESS TO THERAPY</a:t>
            </a:r>
          </a:p>
          <a:p>
            <a:pPr lvl="1"/>
            <a:r>
              <a:rPr lang="en-US" sz="1400" dirty="0" smtClean="0"/>
              <a:t>RELATED COMPLICATIONS</a:t>
            </a:r>
          </a:p>
          <a:p>
            <a:pPr lvl="1"/>
            <a:r>
              <a:rPr lang="en-US" sz="1400" dirty="0" smtClean="0"/>
              <a:t>..….. some stroke survivors recover quickly BUT  most stroke survivors need some form of stroke rehabilitation long term, possibly months or years, after their stroke</a:t>
            </a:r>
          </a:p>
          <a:p>
            <a:pPr lvl="1"/>
            <a:r>
              <a:rPr lang="en-US" sz="1400" dirty="0" smtClean="0"/>
              <a:t> the stroke rehabilitation plan will change during the recovery as the patient relearns skills and their needs change</a:t>
            </a:r>
          </a:p>
          <a:p>
            <a:endParaRPr lang="en-US" sz="1400" dirty="0"/>
          </a:p>
        </p:txBody>
      </p:sp>
      <p:pic>
        <p:nvPicPr>
          <p:cNvPr id="6146" name="Picture 2" descr="http://www.lipiflow.com/dryeye/wp-content/themes/Karma/truethemes_framework/extended/timthumb/timthumb.php?src=http://www.lipiflow.com/dryeye/wp-content/uploads/docotrs_home.jpg&amp;h=270&amp;w=4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05358"/>
            <a:ext cx="2590800" cy="139618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2.bp.blogspot.com/-ZA-OvwGwtaQ/Tq5uOHxmr6I/AAAAAAAAAZ4/CND8XGkty2U/s1600/treatme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2590800"/>
            <a:ext cx="2286000" cy="3048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3124200"/>
            <a:ext cx="7467600" cy="3733800"/>
          </a:xfrm>
        </p:spPr>
        <p:txBody>
          <a:bodyPr>
            <a:normAutofit fontScale="70000" lnSpcReduction="20000"/>
          </a:bodyPr>
          <a:lstStyle/>
          <a:p>
            <a:r>
              <a:rPr lang="en-US" b="1" dirty="0"/>
              <a:t>Overall treatment goals with Wallenberg’s Syndrome</a:t>
            </a:r>
          </a:p>
          <a:p>
            <a:pPr lvl="1"/>
            <a:r>
              <a:rPr lang="en-US" dirty="0"/>
              <a:t>Can be caused by possible irreversible damage to parts of the brain secondary to infarction, therefore the syndrome itself cannot be treated directly except by usual means of treating a stroke, which Wallenberg syndrome is </a:t>
            </a:r>
            <a:r>
              <a:rPr lang="en-US" dirty="0" err="1"/>
              <a:t>ammendable</a:t>
            </a:r>
            <a:r>
              <a:rPr lang="en-US" dirty="0"/>
              <a:t> to depending on the cause. </a:t>
            </a:r>
          </a:p>
          <a:p>
            <a:pPr lvl="1"/>
            <a:r>
              <a:rPr lang="en-US" dirty="0"/>
              <a:t>The degree of recovery is highly dependent upon the specific case and the amount of damage the brain stem suffered</a:t>
            </a:r>
          </a:p>
          <a:p>
            <a:pPr lvl="1"/>
            <a:r>
              <a:rPr lang="en-US" dirty="0"/>
              <a:t>Some Wallenberg syndrome victims will continue to battle the condition for </a:t>
            </a:r>
            <a:r>
              <a:rPr lang="en-US" dirty="0" smtClean="0"/>
              <a:t>years</a:t>
            </a:r>
            <a:r>
              <a:rPr lang="en-US" dirty="0"/>
              <a:t> </a:t>
            </a:r>
            <a:r>
              <a:rPr lang="en-US" dirty="0" smtClean="0"/>
              <a:t>after the initial insult</a:t>
            </a:r>
            <a:endParaRPr lang="en-US" dirty="0"/>
          </a:p>
          <a:p>
            <a:pPr lvl="1"/>
            <a:r>
              <a:rPr lang="en-US" dirty="0" smtClean="0"/>
              <a:t>The nature of the condition &amp; brain damage that accompanies it, means there are NO guarantees in terms of outcomes with rehabilitation, therefore it is important to maintain close relationships with your patient and help them through the recovery process in any way possible</a:t>
            </a:r>
          </a:p>
          <a:p>
            <a:endParaRPr lang="en-US" dirty="0"/>
          </a:p>
        </p:txBody>
      </p:sp>
      <p:pic>
        <p:nvPicPr>
          <p:cNvPr id="3074" name="Picture 2" descr="http://www.healio.com/~/media/Books/Occupational%20Therapy/Evidence%20Based%20Rehabilitation%20A%20Guide%20to%20Practice%20Second%20Edition/Evidence%20Based%20Rehabilitation%20A%20Guide%20to%20Practice%20Second%20Edi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733800"/>
            <a:ext cx="2105660" cy="30080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dynamicchirorehab.com/images/rehabilit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08643"/>
            <a:ext cx="36576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4.bp.blogspot.com/_bU3RmygGIGs/TJ2DjPJYsAI/AAAAAAAAAEU/ENf8VKSgOsU/s1600/Rehabilit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8643"/>
            <a:ext cx="2663371" cy="266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07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400"/>
            <a:ext cx="9144000" cy="6883400"/>
          </a:xfrm>
        </p:spPr>
        <p:txBody>
          <a:bodyPr>
            <a:normAutofit fontScale="77500" lnSpcReduction="20000"/>
          </a:bodyPr>
          <a:lstStyle/>
          <a:p>
            <a:r>
              <a:rPr lang="en-US" b="1" dirty="0"/>
              <a:t>R</a:t>
            </a:r>
            <a:r>
              <a:rPr lang="en-US" b="1" dirty="0" smtClean="0"/>
              <a:t>ehabilitation Settings</a:t>
            </a:r>
          </a:p>
          <a:p>
            <a:pPr lvl="1"/>
            <a:r>
              <a:rPr lang="en-US" b="1" dirty="0" smtClean="0"/>
              <a:t>HOSPITAL</a:t>
            </a:r>
          </a:p>
          <a:p>
            <a:pPr lvl="2"/>
            <a:r>
              <a:rPr lang="en-US" dirty="0" smtClean="0"/>
              <a:t>stroke rehabilitation usually begins while the patient is still in the hospital</a:t>
            </a:r>
          </a:p>
          <a:p>
            <a:pPr lvl="1"/>
            <a:r>
              <a:rPr lang="en-US" b="1" dirty="0" smtClean="0"/>
              <a:t>Inpatient rehabilitation (“IPR”) units</a:t>
            </a:r>
          </a:p>
          <a:p>
            <a:pPr lvl="2"/>
            <a:r>
              <a:rPr lang="en-US" dirty="0" smtClean="0"/>
              <a:t>free-standing or part of a larger hospital or clinic</a:t>
            </a:r>
          </a:p>
          <a:p>
            <a:pPr lvl="2"/>
            <a:r>
              <a:rPr lang="en-US" dirty="0" smtClean="0"/>
              <a:t>Some patients may stay for extended periods of time as part of intensive rehabilitation regimes</a:t>
            </a:r>
          </a:p>
          <a:p>
            <a:pPr lvl="1"/>
            <a:r>
              <a:rPr lang="en-US" b="1" dirty="0" smtClean="0"/>
              <a:t>Outpatient units</a:t>
            </a:r>
          </a:p>
          <a:p>
            <a:pPr lvl="2"/>
            <a:r>
              <a:rPr lang="en-US" dirty="0" smtClean="0"/>
              <a:t>often part of a hospital or clinic</a:t>
            </a:r>
          </a:p>
          <a:p>
            <a:pPr lvl="2"/>
            <a:r>
              <a:rPr lang="en-US" dirty="0" smtClean="0"/>
              <a:t>the patient spends several hours a day in this location, but the patient returns home each night</a:t>
            </a:r>
          </a:p>
          <a:p>
            <a:pPr lvl="1"/>
            <a:r>
              <a:rPr lang="en-US" b="1" dirty="0" smtClean="0"/>
              <a:t>Skilled nursing facilities</a:t>
            </a:r>
          </a:p>
          <a:p>
            <a:pPr lvl="2"/>
            <a:r>
              <a:rPr lang="en-US" dirty="0" smtClean="0"/>
              <a:t>Some facilities specialize in rehabilitation, but others offer less intense therapy options</a:t>
            </a:r>
          </a:p>
          <a:p>
            <a:pPr lvl="2"/>
            <a:r>
              <a:rPr lang="en-US" dirty="0" smtClean="0"/>
              <a:t>some patients can leave the hospital to go directly to nursing homes and bypass the </a:t>
            </a:r>
            <a:r>
              <a:rPr lang="en-US" dirty="0"/>
              <a:t>rehabilitation facility </a:t>
            </a:r>
            <a:r>
              <a:rPr lang="en-US" dirty="0" smtClean="0"/>
              <a:t>all together</a:t>
            </a:r>
          </a:p>
          <a:p>
            <a:pPr lvl="1"/>
            <a:r>
              <a:rPr lang="en-US" b="1" dirty="0" smtClean="0"/>
              <a:t>Home-based programs</a:t>
            </a:r>
          </a:p>
          <a:p>
            <a:pPr lvl="2"/>
            <a:r>
              <a:rPr lang="en-US" dirty="0" smtClean="0"/>
              <a:t>therapy may be done in the patient’s home</a:t>
            </a:r>
          </a:p>
          <a:p>
            <a:pPr lvl="2"/>
            <a:r>
              <a:rPr lang="en-US" dirty="0" smtClean="0"/>
              <a:t>PROs =  greater flexibility for the patient to receive care, for example when an individual finds it difficult to travel or find transportation to rehab facilities</a:t>
            </a:r>
          </a:p>
          <a:p>
            <a:pPr lvl="2"/>
            <a:r>
              <a:rPr lang="en-US" dirty="0" smtClean="0"/>
              <a:t>CONs = will not have access to specialized rehab equipment in the patient’s home &amp; NOT EVERYONE IS ELIGIBLE! Insurance companies strictly control who qualifies for this home therapy</a:t>
            </a:r>
          </a:p>
          <a:p>
            <a:endParaRPr lang="en-US" dirty="0"/>
          </a:p>
        </p:txBody>
      </p:sp>
    </p:spTree>
    <p:extLst>
      <p:ext uri="{BB962C8B-B14F-4D97-AF65-F5344CB8AC3E}">
        <p14:creationId xmlns:p14="http://schemas.microsoft.com/office/powerpoint/2010/main" val="1703077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086600" cy="6858000"/>
          </a:xfrm>
        </p:spPr>
        <p:txBody>
          <a:bodyPr>
            <a:normAutofit/>
          </a:bodyPr>
          <a:lstStyle/>
          <a:p>
            <a:r>
              <a:rPr lang="en-US" sz="1050" b="1" dirty="0"/>
              <a:t>REHAB TEAM =</a:t>
            </a:r>
          </a:p>
          <a:p>
            <a:pPr lvl="1"/>
            <a:r>
              <a:rPr lang="en-US" sz="1050" b="1" dirty="0"/>
              <a:t>Physicians</a:t>
            </a:r>
          </a:p>
          <a:p>
            <a:pPr lvl="2"/>
            <a:r>
              <a:rPr lang="en-US" sz="1050" dirty="0"/>
              <a:t>physical medicine and rehabilitation (physiatrists) - </a:t>
            </a:r>
            <a:r>
              <a:rPr lang="en-US" sz="1050" dirty="0" smtClean="0"/>
              <a:t>guide care </a:t>
            </a:r>
            <a:r>
              <a:rPr lang="en-US" sz="1050" dirty="0"/>
              <a:t>and prevent </a:t>
            </a:r>
            <a:r>
              <a:rPr lang="en-US" sz="1050" dirty="0" smtClean="0"/>
              <a:t>complications</a:t>
            </a:r>
            <a:endParaRPr lang="en-US" sz="1050" dirty="0"/>
          </a:p>
          <a:p>
            <a:pPr lvl="2"/>
            <a:r>
              <a:rPr lang="en-US" sz="1050" dirty="0" err="1" smtClean="0"/>
              <a:t>Tx</a:t>
            </a:r>
            <a:r>
              <a:rPr lang="en-US" sz="1050" dirty="0" smtClean="0"/>
              <a:t> of </a:t>
            </a:r>
            <a:r>
              <a:rPr lang="en-US" sz="1050" dirty="0"/>
              <a:t>symptoms, ex. managing bowel and bladder complications of stroke</a:t>
            </a:r>
          </a:p>
          <a:p>
            <a:pPr lvl="2"/>
            <a:r>
              <a:rPr lang="en-US" sz="1050" dirty="0"/>
              <a:t>feeding tube inserted through the mouth or gastrostomy </a:t>
            </a:r>
            <a:r>
              <a:rPr lang="en-US" sz="1050" dirty="0" smtClean="0"/>
              <a:t>can be </a:t>
            </a:r>
            <a:r>
              <a:rPr lang="en-US" sz="1050" dirty="0"/>
              <a:t>necessary if impaired swallowing </a:t>
            </a:r>
          </a:p>
          <a:p>
            <a:pPr lvl="3"/>
            <a:r>
              <a:rPr lang="en-US" sz="1050" dirty="0"/>
              <a:t>understand if there is risk for aspiration pneumonia in some </a:t>
            </a:r>
            <a:r>
              <a:rPr lang="en-US" sz="1050" dirty="0" smtClean="0"/>
              <a:t>patients</a:t>
            </a:r>
          </a:p>
          <a:p>
            <a:pPr lvl="3"/>
            <a:r>
              <a:rPr lang="en-US" sz="1050" dirty="0"/>
              <a:t>Wallenberg syndrome patients frequently experience difficulty with oral motor control and swallowing</a:t>
            </a:r>
          </a:p>
          <a:p>
            <a:pPr lvl="2"/>
            <a:r>
              <a:rPr lang="en-US" sz="1050" dirty="0"/>
              <a:t>medication can reduce pain</a:t>
            </a:r>
          </a:p>
          <a:p>
            <a:pPr lvl="3"/>
            <a:r>
              <a:rPr lang="en-US" sz="1050" dirty="0"/>
              <a:t>chronic neuropathic pain associated with the syndrome can be treated with anti-epileptics (such as gabapentin) </a:t>
            </a:r>
            <a:endParaRPr lang="en-US" sz="1050" dirty="0" smtClean="0"/>
          </a:p>
          <a:p>
            <a:pPr lvl="3"/>
            <a:r>
              <a:rPr lang="en-US" sz="1050" dirty="0"/>
              <a:t>Opioid analgesics are frequently prescribed to patients with </a:t>
            </a:r>
            <a:r>
              <a:rPr lang="en-US" sz="1050" dirty="0" smtClean="0"/>
              <a:t>Wallenberg’s</a:t>
            </a:r>
            <a:endParaRPr lang="en-US" sz="1050" dirty="0"/>
          </a:p>
          <a:p>
            <a:pPr lvl="2"/>
            <a:r>
              <a:rPr lang="en-US" sz="1050" dirty="0" err="1"/>
              <a:t>neuroradiologist</a:t>
            </a:r>
            <a:r>
              <a:rPr lang="en-US" sz="1050" dirty="0"/>
              <a:t> or vascular neurologists</a:t>
            </a:r>
          </a:p>
          <a:p>
            <a:pPr lvl="3"/>
            <a:r>
              <a:rPr lang="en-US" sz="1050" dirty="0"/>
              <a:t>cerebral angiogram is typically required to evaluate for surgical recanalization</a:t>
            </a:r>
          </a:p>
          <a:p>
            <a:pPr lvl="2"/>
            <a:r>
              <a:rPr lang="en-US" sz="1050" dirty="0"/>
              <a:t>interminable, violent hiccups</a:t>
            </a:r>
          </a:p>
          <a:p>
            <a:pPr lvl="3"/>
            <a:r>
              <a:rPr lang="en-US" sz="1050" dirty="0"/>
              <a:t>the most unique and difficult to treat symptoms that occurs with Wallenberg </a:t>
            </a:r>
            <a:r>
              <a:rPr lang="en-US" sz="1050" dirty="0" smtClean="0"/>
              <a:t>syndrome</a:t>
            </a:r>
            <a:endParaRPr lang="en-US" sz="1050" dirty="0"/>
          </a:p>
          <a:p>
            <a:pPr lvl="3"/>
            <a:r>
              <a:rPr lang="en-US" sz="1050" dirty="0"/>
              <a:t>hiccups </a:t>
            </a:r>
            <a:r>
              <a:rPr lang="en-US" sz="1050" dirty="0" smtClean="0"/>
              <a:t>can be so </a:t>
            </a:r>
            <a:r>
              <a:rPr lang="en-US" sz="1050" dirty="0"/>
              <a:t>severe patients commonly struggle to … Eat, Sleep, carry conversations</a:t>
            </a:r>
          </a:p>
          <a:p>
            <a:pPr lvl="4"/>
            <a:r>
              <a:rPr lang="en-US" sz="1050" dirty="0"/>
              <a:t>hiccups severity is correlated to the severity of </a:t>
            </a:r>
            <a:r>
              <a:rPr lang="en-US" sz="1050" dirty="0" smtClean="0"/>
              <a:t>stroke </a:t>
            </a:r>
            <a:r>
              <a:rPr lang="en-US" sz="1050" dirty="0"/>
              <a:t>blockage</a:t>
            </a:r>
          </a:p>
          <a:p>
            <a:pPr lvl="4"/>
            <a:r>
              <a:rPr lang="en-US" sz="1050" dirty="0"/>
              <a:t>can last for weeks</a:t>
            </a:r>
          </a:p>
          <a:p>
            <a:pPr lvl="4"/>
            <a:r>
              <a:rPr lang="en-US" sz="1050" dirty="0"/>
              <a:t>very few successful medications exist to mediate this issue</a:t>
            </a:r>
          </a:p>
          <a:p>
            <a:pPr lvl="2"/>
            <a:r>
              <a:rPr lang="en-US" sz="1050" dirty="0"/>
              <a:t>Commonly Long term treatments</a:t>
            </a:r>
          </a:p>
          <a:p>
            <a:pPr lvl="3"/>
            <a:r>
              <a:rPr lang="en-US" sz="1050" dirty="0"/>
              <a:t>generally involves </a:t>
            </a:r>
            <a:r>
              <a:rPr lang="en-US" sz="1050" dirty="0" smtClean="0"/>
              <a:t>antiplatelet </a:t>
            </a:r>
            <a:r>
              <a:rPr lang="en-US" sz="1050" dirty="0"/>
              <a:t>and </a:t>
            </a:r>
            <a:r>
              <a:rPr lang="en-US" sz="1050" dirty="0" smtClean="0"/>
              <a:t>statin </a:t>
            </a:r>
            <a:r>
              <a:rPr lang="en-US" sz="1050" dirty="0"/>
              <a:t>regimen for the rest of the patients life </a:t>
            </a:r>
            <a:r>
              <a:rPr lang="en-US" sz="1050" dirty="0">
                <a:sym typeface="Wingdings" pitchFamily="2" charset="2"/>
              </a:rPr>
              <a:t> </a:t>
            </a:r>
            <a:r>
              <a:rPr lang="en-US" sz="1050" dirty="0"/>
              <a:t>minimize the risk of another stroke</a:t>
            </a:r>
          </a:p>
          <a:p>
            <a:pPr lvl="3"/>
            <a:r>
              <a:rPr lang="en-US" sz="1050" dirty="0"/>
              <a:t>warfarin is used if atrial fibrillation is present</a:t>
            </a:r>
          </a:p>
          <a:p>
            <a:pPr lvl="3"/>
            <a:r>
              <a:rPr lang="en-US" sz="1050" dirty="0"/>
              <a:t>medications to suppress high blood pressure </a:t>
            </a:r>
          </a:p>
          <a:p>
            <a:pPr lvl="1"/>
            <a:r>
              <a:rPr lang="en-US" sz="1050" b="1" dirty="0"/>
              <a:t>Rehabilitation nurses</a:t>
            </a:r>
            <a:r>
              <a:rPr lang="en-US" sz="1050" dirty="0"/>
              <a:t> </a:t>
            </a:r>
          </a:p>
          <a:p>
            <a:pPr lvl="2"/>
            <a:r>
              <a:rPr lang="en-US" sz="1050" dirty="0"/>
              <a:t>Specialized nurses with experience dealing with rehabilitation cases, and know the limitations of patient </a:t>
            </a:r>
            <a:r>
              <a:rPr lang="en-US" sz="1050" dirty="0" smtClean="0"/>
              <a:t>in </a:t>
            </a:r>
            <a:r>
              <a:rPr lang="en-US" sz="1050" dirty="0"/>
              <a:t>the rehab floor and are able to properly care for and look after the patient</a:t>
            </a:r>
          </a:p>
          <a:p>
            <a:pPr lvl="1"/>
            <a:r>
              <a:rPr lang="en-US" sz="1050" b="1" dirty="0"/>
              <a:t>Psychologists</a:t>
            </a:r>
            <a:r>
              <a:rPr lang="en-US" sz="1050" dirty="0"/>
              <a:t> </a:t>
            </a:r>
          </a:p>
          <a:p>
            <a:pPr lvl="2"/>
            <a:r>
              <a:rPr lang="en-US" sz="1050" dirty="0"/>
              <a:t>assess the patients level of thinking skills</a:t>
            </a:r>
            <a:r>
              <a:rPr lang="en-US" sz="1050" b="1" dirty="0"/>
              <a:t> </a:t>
            </a:r>
            <a:endParaRPr lang="en-US" sz="1050" dirty="0"/>
          </a:p>
          <a:p>
            <a:pPr lvl="2"/>
            <a:r>
              <a:rPr lang="en-US" sz="1050" dirty="0"/>
              <a:t>work with the patient to ensure mental and emotional health concerns are addressed</a:t>
            </a:r>
          </a:p>
          <a:p>
            <a:pPr lvl="2"/>
            <a:r>
              <a:rPr lang="en-US" sz="1050" dirty="0"/>
              <a:t>d</a:t>
            </a:r>
            <a:r>
              <a:rPr lang="en-US" sz="1050" dirty="0" smtClean="0"/>
              <a:t>epressed </a:t>
            </a:r>
            <a:r>
              <a:rPr lang="en-US" sz="1050" dirty="0"/>
              <a:t>mood &amp; withdrawal from society can be seen in patients following the initial neurologic </a:t>
            </a:r>
            <a:r>
              <a:rPr lang="en-US" sz="1050" dirty="0" smtClean="0"/>
              <a:t>insult</a:t>
            </a:r>
            <a:endParaRPr lang="en-US" sz="1050" dirty="0"/>
          </a:p>
          <a:p>
            <a:endParaRPr lang="en-US" sz="1050" dirty="0"/>
          </a:p>
        </p:txBody>
      </p:sp>
      <p:pic>
        <p:nvPicPr>
          <p:cNvPr id="1026" name="Picture 2" descr="http://blog.al.com/spotnews/2008/03/large_shuttlesworth0326083.JPG"/>
          <p:cNvPicPr>
            <a:picLocks noChangeAspect="1" noChangeArrowheads="1"/>
          </p:cNvPicPr>
          <p:nvPr/>
        </p:nvPicPr>
        <p:blipFill rotWithShape="1">
          <a:blip r:embed="rId2">
            <a:extLst>
              <a:ext uri="{28A0092B-C50C-407E-A947-70E740481C1C}">
                <a14:useLocalDpi xmlns:a14="http://schemas.microsoft.com/office/drawing/2010/main" val="0"/>
              </a:ext>
            </a:extLst>
          </a:blip>
          <a:srcRect l="43645" r="9598"/>
          <a:stretch/>
        </p:blipFill>
        <p:spPr bwMode="auto">
          <a:xfrm>
            <a:off x="7008019" y="-21771"/>
            <a:ext cx="2135982" cy="35799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ehab.ucla.edu/images/CardioPul/CardiopulmonaryTeam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8018" y="3657600"/>
            <a:ext cx="2135982"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568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4724400"/>
          </a:xfrm>
        </p:spPr>
        <p:txBody>
          <a:bodyPr>
            <a:normAutofit fontScale="25000" lnSpcReduction="20000"/>
          </a:bodyPr>
          <a:lstStyle/>
          <a:p>
            <a:pPr lvl="1"/>
            <a:r>
              <a:rPr lang="en-US" sz="4200" b="1" dirty="0"/>
              <a:t>Therapeutic recreation specialists</a:t>
            </a:r>
          </a:p>
          <a:p>
            <a:pPr lvl="2"/>
            <a:r>
              <a:rPr lang="en-US" sz="4000" dirty="0"/>
              <a:t> help patients resume activities and roles </a:t>
            </a:r>
            <a:r>
              <a:rPr lang="en-US" sz="4000" dirty="0" smtClean="0"/>
              <a:t>enjoyed </a:t>
            </a:r>
            <a:r>
              <a:rPr lang="en-US" sz="4000" dirty="0"/>
              <a:t>before the </a:t>
            </a:r>
            <a:r>
              <a:rPr lang="en-US" sz="4000" dirty="0" smtClean="0"/>
              <a:t>insult, </a:t>
            </a:r>
            <a:r>
              <a:rPr lang="en-US" sz="4000" dirty="0"/>
              <a:t>ex … </a:t>
            </a:r>
            <a:r>
              <a:rPr lang="en-US" sz="3600" dirty="0" smtClean="0"/>
              <a:t>hobbies</a:t>
            </a:r>
            <a:endParaRPr lang="en-US" sz="3600" dirty="0"/>
          </a:p>
          <a:p>
            <a:pPr lvl="1"/>
            <a:r>
              <a:rPr lang="en-US" sz="4000" b="1" dirty="0"/>
              <a:t>Physical therapists</a:t>
            </a:r>
            <a:r>
              <a:rPr lang="en-US" sz="4000" dirty="0"/>
              <a:t> </a:t>
            </a:r>
          </a:p>
          <a:p>
            <a:pPr lvl="2"/>
            <a:r>
              <a:rPr lang="en-US" sz="4000" dirty="0"/>
              <a:t>help the patient relearn physical tasks, </a:t>
            </a:r>
            <a:r>
              <a:rPr lang="en-US" sz="4000" dirty="0" smtClean="0"/>
              <a:t>ex. walking</a:t>
            </a:r>
            <a:r>
              <a:rPr lang="en-US" sz="4000" dirty="0"/>
              <a:t>, keeping balance, </a:t>
            </a:r>
            <a:r>
              <a:rPr lang="en-US" sz="4000" dirty="0" err="1"/>
              <a:t>etc</a:t>
            </a:r>
            <a:endParaRPr lang="en-US" sz="4000" dirty="0"/>
          </a:p>
          <a:p>
            <a:pPr lvl="1"/>
            <a:r>
              <a:rPr lang="en-US" sz="4000" b="1" dirty="0"/>
              <a:t>Occupational therapists</a:t>
            </a:r>
            <a:r>
              <a:rPr lang="en-US" sz="4000" dirty="0"/>
              <a:t> </a:t>
            </a:r>
          </a:p>
          <a:p>
            <a:pPr lvl="2"/>
            <a:r>
              <a:rPr lang="en-US" sz="4000" dirty="0"/>
              <a:t>help the patient relearn functional hand and arm use for daily skills, ex..</a:t>
            </a:r>
          </a:p>
          <a:p>
            <a:pPr lvl="3"/>
            <a:r>
              <a:rPr lang="en-US" sz="4000" dirty="0"/>
              <a:t>bathing, tying shoes, buttoning </a:t>
            </a:r>
            <a:r>
              <a:rPr lang="en-US" sz="4000" dirty="0" smtClean="0"/>
              <a:t>clothes</a:t>
            </a:r>
            <a:endParaRPr lang="en-US" sz="4000" dirty="0"/>
          </a:p>
          <a:p>
            <a:pPr lvl="3"/>
            <a:r>
              <a:rPr lang="en-US" sz="4000" dirty="0"/>
              <a:t>address safety issues in </a:t>
            </a:r>
            <a:r>
              <a:rPr lang="en-US" sz="4000" dirty="0" smtClean="0"/>
              <a:t>the home via suggestions on making certain changes </a:t>
            </a:r>
            <a:r>
              <a:rPr lang="en-US" sz="4000" dirty="0"/>
              <a:t>to the </a:t>
            </a:r>
            <a:r>
              <a:rPr lang="en-US" sz="4000" dirty="0" smtClean="0"/>
              <a:t>patients’ </a:t>
            </a:r>
            <a:r>
              <a:rPr lang="en-US" sz="4000" dirty="0"/>
              <a:t>home</a:t>
            </a:r>
          </a:p>
          <a:p>
            <a:pPr lvl="3"/>
            <a:r>
              <a:rPr lang="en-US" sz="4000" dirty="0"/>
              <a:t>help with cognitive organizational tasks</a:t>
            </a:r>
          </a:p>
          <a:p>
            <a:pPr lvl="1"/>
            <a:r>
              <a:rPr lang="en-US" sz="4000" b="1" dirty="0"/>
              <a:t>Speech &amp; Language Pathologists</a:t>
            </a:r>
            <a:r>
              <a:rPr lang="en-US" sz="4000" dirty="0"/>
              <a:t> </a:t>
            </a:r>
          </a:p>
          <a:p>
            <a:pPr lvl="2"/>
            <a:r>
              <a:rPr lang="en-US" sz="4000" dirty="0"/>
              <a:t>help the patient  with </a:t>
            </a:r>
          </a:p>
          <a:p>
            <a:pPr lvl="3"/>
            <a:r>
              <a:rPr lang="en-US" sz="4000" dirty="0"/>
              <a:t>language skills </a:t>
            </a:r>
          </a:p>
          <a:p>
            <a:pPr lvl="3"/>
            <a:r>
              <a:rPr lang="en-US" sz="4000" dirty="0"/>
              <a:t>ability to swallow</a:t>
            </a:r>
          </a:p>
          <a:p>
            <a:pPr lvl="3"/>
            <a:r>
              <a:rPr lang="en-US" sz="4000" dirty="0"/>
              <a:t>teach how to use compensatory tools to address problems with memory and </a:t>
            </a:r>
            <a:r>
              <a:rPr lang="en-US" sz="4000" dirty="0" smtClean="0"/>
              <a:t>thinking</a:t>
            </a:r>
          </a:p>
          <a:p>
            <a:pPr lvl="3"/>
            <a:r>
              <a:rPr lang="en-US" sz="4000" dirty="0"/>
              <a:t>patients suffering from Wallenberg syndrome can make a nearly complete recovery in regards to speech deficits in many cases</a:t>
            </a:r>
          </a:p>
          <a:p>
            <a:pPr lvl="3"/>
            <a:endParaRPr lang="en-US" sz="4000" dirty="0"/>
          </a:p>
          <a:p>
            <a:pPr lvl="1"/>
            <a:r>
              <a:rPr lang="en-US" sz="4000" b="1" dirty="0"/>
              <a:t>Dietitians </a:t>
            </a:r>
          </a:p>
          <a:p>
            <a:pPr lvl="1"/>
            <a:r>
              <a:rPr lang="en-US" sz="4000" b="1" dirty="0"/>
              <a:t>Social workers</a:t>
            </a:r>
          </a:p>
          <a:p>
            <a:pPr lvl="2"/>
            <a:r>
              <a:rPr lang="en-US" sz="4000" dirty="0"/>
              <a:t>help the patient</a:t>
            </a:r>
          </a:p>
          <a:p>
            <a:pPr lvl="3"/>
            <a:r>
              <a:rPr lang="en-US" sz="4000" dirty="0"/>
              <a:t>With financial </a:t>
            </a:r>
            <a:r>
              <a:rPr lang="en-US" sz="4000" dirty="0" smtClean="0"/>
              <a:t>issues $$$</a:t>
            </a:r>
            <a:endParaRPr lang="en-US" sz="4000" dirty="0"/>
          </a:p>
          <a:p>
            <a:pPr lvl="3"/>
            <a:r>
              <a:rPr lang="en-US" sz="4000" dirty="0"/>
              <a:t>arrange new living arrangements after the hospital </a:t>
            </a:r>
            <a:r>
              <a:rPr lang="en-US" sz="4000" dirty="0" smtClean="0"/>
              <a:t>visit</a:t>
            </a:r>
            <a:endParaRPr lang="en-US" sz="4000" dirty="0"/>
          </a:p>
          <a:p>
            <a:pPr lvl="3"/>
            <a:r>
              <a:rPr lang="en-US" sz="4000" dirty="0"/>
              <a:t>identify community resources that may support your recovery</a:t>
            </a:r>
          </a:p>
          <a:p>
            <a:pPr lvl="1"/>
            <a:r>
              <a:rPr lang="en-US" sz="4000" b="1" dirty="0"/>
              <a:t>Vocational counselors</a:t>
            </a:r>
            <a:r>
              <a:rPr lang="en-US" sz="4000" dirty="0"/>
              <a:t> </a:t>
            </a:r>
          </a:p>
          <a:p>
            <a:pPr lvl="2"/>
            <a:r>
              <a:rPr lang="en-US" sz="4000" dirty="0"/>
              <a:t>help the patient address return-to-work issues</a:t>
            </a:r>
          </a:p>
          <a:p>
            <a:r>
              <a:rPr lang="en-US" sz="5200" dirty="0" smtClean="0"/>
              <a:t>some </a:t>
            </a:r>
            <a:r>
              <a:rPr lang="en-US" sz="5200" dirty="0"/>
              <a:t>individuals will always have residual symptoms due to the severity of the lesion which caused the syndrome! Therefore some treatments will have varied success</a:t>
            </a:r>
          </a:p>
          <a:p>
            <a:pPr lvl="1"/>
            <a:r>
              <a:rPr lang="en-US" sz="4800" dirty="0" smtClean="0"/>
              <a:t>ex</a:t>
            </a:r>
            <a:r>
              <a:rPr lang="en-US" sz="4800" dirty="0"/>
              <a:t>…. 2 patients may present with the same initial symptoms after a stroke, but months later one patient may fully recover while the other is still severely handicapped</a:t>
            </a:r>
          </a:p>
          <a:p>
            <a:endParaRPr lang="en-US" dirty="0"/>
          </a:p>
        </p:txBody>
      </p:sp>
      <p:pic>
        <p:nvPicPr>
          <p:cNvPr id="2050" name="Picture 2" descr="http://www.methodisthome.org/images/rehabilitation_03.jpg"/>
          <p:cNvPicPr>
            <a:picLocks noChangeAspect="1" noChangeArrowheads="1"/>
          </p:cNvPicPr>
          <p:nvPr/>
        </p:nvPicPr>
        <p:blipFill rotWithShape="1">
          <a:blip r:embed="rId2">
            <a:extLst>
              <a:ext uri="{28A0092B-C50C-407E-A947-70E740481C1C}">
                <a14:useLocalDpi xmlns:a14="http://schemas.microsoft.com/office/drawing/2010/main" val="0"/>
              </a:ext>
            </a:extLst>
          </a:blip>
          <a:srcRect r="1795" b="17509"/>
          <a:stretch/>
        </p:blipFill>
        <p:spPr bwMode="auto">
          <a:xfrm>
            <a:off x="152400" y="4419600"/>
            <a:ext cx="3291165" cy="23801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who.int/sysmedia/images/topics/rehabilit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263734"/>
            <a:ext cx="3816350" cy="253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685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077200" cy="1143000"/>
          </a:xfrm>
        </p:spPr>
        <p:txBody>
          <a:bodyPr>
            <a:normAutofit fontScale="90000"/>
          </a:bodyPr>
          <a:lstStyle/>
          <a:p>
            <a:r>
              <a:rPr lang="en-US" dirty="0" smtClean="0"/>
              <a:t>END OF PRESENTATION. THANK YOU</a:t>
            </a:r>
            <a:endParaRPr lang="en-US" dirty="0"/>
          </a:p>
        </p:txBody>
      </p:sp>
    </p:spTree>
    <p:extLst>
      <p:ext uri="{BB962C8B-B14F-4D97-AF65-F5344CB8AC3E}">
        <p14:creationId xmlns:p14="http://schemas.microsoft.com/office/powerpoint/2010/main" val="1400094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5000" t="8000" r="18500" b="13333"/>
          <a:stretch>
            <a:fillRect/>
          </a:stretch>
        </p:blipFill>
        <p:spPr bwMode="auto">
          <a:xfrm>
            <a:off x="1371600" y="152400"/>
            <a:ext cx="6858000" cy="652616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85800" y="304800"/>
            <a:ext cx="7482437" cy="6324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533400"/>
          </a:xfrm>
        </p:spPr>
        <p:txBody>
          <a:bodyPr>
            <a:normAutofit fontScale="90000"/>
          </a:bodyPr>
          <a:lstStyle/>
          <a:p>
            <a:r>
              <a:rPr lang="en-US" b="1" dirty="0" smtClean="0"/>
              <a:t>CLINICAL FINDINGS</a:t>
            </a:r>
            <a:endParaRPr lang="en-US" b="1" dirty="0"/>
          </a:p>
        </p:txBody>
      </p:sp>
      <p:sp>
        <p:nvSpPr>
          <p:cNvPr id="3" name="Content Placeholder 2"/>
          <p:cNvSpPr>
            <a:spLocks noGrp="1"/>
          </p:cNvSpPr>
          <p:nvPr>
            <p:ph idx="1"/>
          </p:nvPr>
        </p:nvSpPr>
        <p:spPr>
          <a:xfrm>
            <a:off x="0" y="533400"/>
            <a:ext cx="9144000" cy="5638800"/>
          </a:xfrm>
        </p:spPr>
        <p:txBody>
          <a:bodyPr>
            <a:noAutofit/>
          </a:bodyPr>
          <a:lstStyle/>
          <a:p>
            <a:pPr marL="420624" lvl="1" indent="-384048">
              <a:buSzPct val="80000"/>
              <a:buFont typeface="Wingdings 2"/>
              <a:buChar char=""/>
            </a:pPr>
            <a:r>
              <a:rPr lang="en-US" sz="1800" dirty="0" smtClean="0"/>
              <a:t>different clinical findings / presentations, depend on the site of the lesion, whether rostral, caudal or medial</a:t>
            </a:r>
          </a:p>
          <a:p>
            <a:r>
              <a:rPr lang="en-US" sz="1800" dirty="0" smtClean="0"/>
              <a:t>There was a progressive form of onset in most cases</a:t>
            </a:r>
          </a:p>
          <a:p>
            <a:r>
              <a:rPr lang="en-US" sz="1800" dirty="0" smtClean="0"/>
              <a:t>Case Review : 25 patients with a diagnosis of the disease…</a:t>
            </a:r>
          </a:p>
          <a:p>
            <a:pPr lvl="1"/>
            <a:r>
              <a:rPr lang="en-US" sz="1800" dirty="0" smtClean="0"/>
              <a:t>predominance = middle aged men presenting at 55.06 years of age (range 30- 78)</a:t>
            </a:r>
          </a:p>
          <a:p>
            <a:pPr lvl="1"/>
            <a:r>
              <a:rPr lang="en-US" sz="1800" dirty="0" smtClean="0"/>
              <a:t>Most common symptom = </a:t>
            </a:r>
            <a:r>
              <a:rPr lang="en-US" sz="1800" dirty="0" err="1" smtClean="0"/>
              <a:t>dysphonia</a:t>
            </a:r>
            <a:r>
              <a:rPr lang="en-US" sz="1800" dirty="0" smtClean="0"/>
              <a:t> &gt; </a:t>
            </a:r>
            <a:r>
              <a:rPr lang="en-US" sz="1800" dirty="0" err="1" smtClean="0"/>
              <a:t>dysphagia</a:t>
            </a:r>
            <a:r>
              <a:rPr lang="en-US" sz="1800" dirty="0" smtClean="0"/>
              <a:t> &gt; etc…</a:t>
            </a:r>
          </a:p>
          <a:p>
            <a:pPr lvl="1"/>
            <a:r>
              <a:rPr lang="en-US" sz="1800" dirty="0" smtClean="0"/>
              <a:t>Most common finding on physical examination =ataxic gait (24/25 patients) </a:t>
            </a:r>
          </a:p>
          <a:p>
            <a:pPr lvl="1"/>
            <a:r>
              <a:rPr lang="en-US" sz="1800" dirty="0" smtClean="0"/>
              <a:t>MR was positive in 22 of the 23 cases in which this was done… therefore, identified with modern </a:t>
            </a:r>
            <a:r>
              <a:rPr lang="en-US" sz="1800" dirty="0" err="1" smtClean="0"/>
              <a:t>neuro</a:t>
            </a:r>
            <a:r>
              <a:rPr lang="en-US" sz="1800" dirty="0" smtClean="0"/>
              <a:t>-imaging techniques!</a:t>
            </a:r>
          </a:p>
          <a:p>
            <a:pPr lvl="1"/>
            <a:r>
              <a:rPr lang="en-US" sz="1800" dirty="0" smtClean="0"/>
              <a:t>Most cases, prognosis = good </a:t>
            </a:r>
          </a:p>
          <a:p>
            <a:pPr lvl="1"/>
            <a:r>
              <a:rPr lang="en-US" sz="1800" dirty="0" smtClean="0"/>
              <a:t>Most common </a:t>
            </a:r>
            <a:r>
              <a:rPr lang="en-US" sz="1800" dirty="0" err="1" smtClean="0"/>
              <a:t>sequela</a:t>
            </a:r>
            <a:r>
              <a:rPr lang="en-US" sz="1800" dirty="0" smtClean="0"/>
              <a:t> = ataxia</a:t>
            </a:r>
          </a:p>
          <a:p>
            <a:r>
              <a:rPr lang="en-US" sz="1800" dirty="0" smtClean="0"/>
              <a:t>Case Review : 33 consecutive patients w/ lateral </a:t>
            </a:r>
            <a:r>
              <a:rPr lang="en-US" sz="1800" dirty="0" err="1" smtClean="0"/>
              <a:t>medullary</a:t>
            </a:r>
            <a:r>
              <a:rPr lang="en-US" sz="1800" dirty="0" smtClean="0"/>
              <a:t> syndrome evaluated by the Stroke Center b/t 1983 and 1989</a:t>
            </a:r>
          </a:p>
          <a:p>
            <a:pPr lvl="1"/>
            <a:r>
              <a:rPr lang="en-US" sz="1800" dirty="0" smtClean="0"/>
              <a:t>most frequent symptoms at onset </a:t>
            </a:r>
          </a:p>
          <a:p>
            <a:pPr lvl="2"/>
            <a:r>
              <a:rPr lang="en-US" sz="1800" dirty="0" smtClean="0"/>
              <a:t>Ataxia (70%)</a:t>
            </a:r>
          </a:p>
          <a:p>
            <a:pPr lvl="2"/>
            <a:r>
              <a:rPr lang="en-US" sz="1800" dirty="0" smtClean="0"/>
              <a:t>numbness either of the </a:t>
            </a:r>
            <a:r>
              <a:rPr lang="en-US" sz="1800" dirty="0" err="1" smtClean="0"/>
              <a:t>ipsilateral</a:t>
            </a:r>
            <a:r>
              <a:rPr lang="en-US" sz="1800" dirty="0" smtClean="0"/>
              <a:t> face or of the </a:t>
            </a:r>
            <a:r>
              <a:rPr lang="en-US" sz="1800" dirty="0" err="1" smtClean="0"/>
              <a:t>contralateral</a:t>
            </a:r>
            <a:r>
              <a:rPr lang="en-US" sz="1800" dirty="0" smtClean="0"/>
              <a:t> body (64%)</a:t>
            </a:r>
          </a:p>
          <a:p>
            <a:pPr lvl="2"/>
            <a:r>
              <a:rPr lang="en-US" sz="1800" dirty="0" smtClean="0"/>
              <a:t>vertigo (51 %),</a:t>
            </a:r>
          </a:p>
          <a:p>
            <a:pPr lvl="2"/>
            <a:r>
              <a:rPr lang="en-US" sz="1800" dirty="0" err="1" smtClean="0"/>
              <a:t>Dysphagia</a:t>
            </a:r>
            <a:r>
              <a:rPr lang="en-US" sz="1800" dirty="0" smtClean="0"/>
              <a:t> or </a:t>
            </a:r>
            <a:r>
              <a:rPr lang="en-US" sz="1800" dirty="0" err="1" smtClean="0"/>
              <a:t>dysphonia</a:t>
            </a:r>
            <a:r>
              <a:rPr lang="en-US" sz="1800" dirty="0" smtClean="0"/>
              <a:t> (51%) </a:t>
            </a:r>
          </a:p>
          <a:p>
            <a:pPr lvl="1"/>
            <a:endParaRPr lang="en-US" sz="1800" dirty="0" smtClean="0"/>
          </a:p>
          <a:p>
            <a:pPr lvl="1"/>
            <a:endParaRPr lang="en-US" sz="1800" dirty="0" smtClean="0"/>
          </a:p>
          <a:p>
            <a:endParaRPr lang="en-US" sz="1800" dirty="0" smtClean="0"/>
          </a:p>
          <a:p>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533400"/>
          </a:xfrm>
        </p:spPr>
        <p:txBody>
          <a:bodyPr>
            <a:normAutofit fontScale="90000"/>
          </a:bodyPr>
          <a:lstStyle/>
          <a:p>
            <a:r>
              <a:rPr lang="en-US" b="1" dirty="0" smtClean="0"/>
              <a:t>CLINICAL FINDINGS</a:t>
            </a:r>
            <a:endParaRPr lang="en-US" b="1" dirty="0"/>
          </a:p>
        </p:txBody>
      </p:sp>
      <p:sp>
        <p:nvSpPr>
          <p:cNvPr id="3" name="Content Placeholder 2"/>
          <p:cNvSpPr>
            <a:spLocks noGrp="1"/>
          </p:cNvSpPr>
          <p:nvPr>
            <p:ph idx="1"/>
          </p:nvPr>
        </p:nvSpPr>
        <p:spPr>
          <a:xfrm>
            <a:off x="0" y="533400"/>
            <a:ext cx="9144000" cy="5638800"/>
          </a:xfrm>
        </p:spPr>
        <p:txBody>
          <a:bodyPr>
            <a:noAutofit/>
          </a:bodyPr>
          <a:lstStyle/>
          <a:p>
            <a:pPr lvl="1"/>
            <a:r>
              <a:rPr lang="en-US" sz="1400" dirty="0" smtClean="0"/>
              <a:t>Overall</a:t>
            </a:r>
            <a:r>
              <a:rPr lang="en-US" sz="1400" dirty="0" smtClean="0"/>
              <a:t>…. Common Symptoms</a:t>
            </a:r>
          </a:p>
          <a:p>
            <a:pPr lvl="2"/>
            <a:r>
              <a:rPr lang="en-US" sz="1400" dirty="0" smtClean="0"/>
              <a:t>ocular symptoms (</a:t>
            </a:r>
            <a:r>
              <a:rPr lang="en-US" sz="1400" dirty="0" err="1" smtClean="0"/>
              <a:t>diplopia</a:t>
            </a:r>
            <a:r>
              <a:rPr lang="en-US" sz="1400" dirty="0" smtClean="0"/>
              <a:t> or blurred vision) - 33%</a:t>
            </a:r>
          </a:p>
          <a:p>
            <a:pPr lvl="2"/>
            <a:r>
              <a:rPr lang="en-US" sz="1400" dirty="0" smtClean="0"/>
              <a:t>Horner's syndrome - 91 %</a:t>
            </a:r>
          </a:p>
          <a:p>
            <a:pPr lvl="2"/>
            <a:r>
              <a:rPr lang="en-US" sz="1400" dirty="0" err="1" smtClean="0"/>
              <a:t>ipsilateral</a:t>
            </a:r>
            <a:r>
              <a:rPr lang="en-US" sz="1400" dirty="0" smtClean="0"/>
              <a:t> ataxia - 85%</a:t>
            </a:r>
          </a:p>
          <a:p>
            <a:pPr lvl="2"/>
            <a:r>
              <a:rPr lang="en-US" sz="1400" dirty="0" smtClean="0"/>
              <a:t>contralateral </a:t>
            </a:r>
            <a:r>
              <a:rPr lang="en-US" sz="1400" dirty="0" err="1" smtClean="0"/>
              <a:t>hypoalgesia</a:t>
            </a:r>
            <a:r>
              <a:rPr lang="en-US" sz="1400" dirty="0" smtClean="0"/>
              <a:t> </a:t>
            </a:r>
            <a:r>
              <a:rPr lang="en-US" sz="1400" dirty="0" smtClean="0"/>
              <a:t>-85%</a:t>
            </a:r>
          </a:p>
          <a:p>
            <a:pPr lvl="2"/>
            <a:r>
              <a:rPr lang="en-US" sz="1400" dirty="0" err="1" smtClean="0"/>
              <a:t>Nystagmus</a:t>
            </a:r>
            <a:r>
              <a:rPr lang="en-US" sz="1400" dirty="0" smtClean="0"/>
              <a:t> (61%) </a:t>
            </a:r>
          </a:p>
          <a:p>
            <a:pPr lvl="2"/>
            <a:r>
              <a:rPr lang="en-US" sz="1400" dirty="0" smtClean="0"/>
              <a:t>facial weakness (42%) </a:t>
            </a:r>
          </a:p>
          <a:p>
            <a:pPr lvl="2"/>
            <a:r>
              <a:rPr lang="en-US" sz="1400" b="1" u="sng" dirty="0"/>
              <a:t>Conclusions. —The triad of Horner's syndrome, </a:t>
            </a:r>
            <a:r>
              <a:rPr lang="en-US" sz="1400" b="1" u="sng" dirty="0" err="1"/>
              <a:t>ipsilateral</a:t>
            </a:r>
            <a:r>
              <a:rPr lang="en-US" sz="1400" b="1" u="sng" dirty="0"/>
              <a:t> ataxia, and contralateral </a:t>
            </a:r>
            <a:r>
              <a:rPr lang="en-US" sz="1400" b="1" u="sng" dirty="0" err="1" smtClean="0"/>
              <a:t>hypoalgesia</a:t>
            </a:r>
            <a:r>
              <a:rPr lang="en-US" sz="1400" b="1" u="sng" dirty="0" smtClean="0"/>
              <a:t> </a:t>
            </a:r>
            <a:r>
              <a:rPr lang="en-US" sz="1400" b="1" u="sng" dirty="0"/>
              <a:t>will clinically identify patients with lateral medullary infarction. Facial weakness and ocular symptoms are frequent and do not necessarily imply that the infarction extends beyond the lateral </a:t>
            </a:r>
            <a:r>
              <a:rPr lang="en-US" sz="1400" b="1" u="sng" dirty="0" smtClean="0"/>
              <a:t>medulla</a:t>
            </a:r>
            <a:endParaRPr lang="en-US" sz="1400" dirty="0" smtClean="0"/>
          </a:p>
          <a:p>
            <a:pPr lvl="1"/>
            <a:r>
              <a:rPr lang="en-US" sz="1400" dirty="0" smtClean="0"/>
              <a:t>Imaging Results</a:t>
            </a:r>
          </a:p>
          <a:p>
            <a:pPr lvl="2"/>
            <a:r>
              <a:rPr lang="en-US" sz="1400" dirty="0" smtClean="0"/>
              <a:t>Head CT was abnormal only when a cerebellar infarction was present (three cases)</a:t>
            </a:r>
          </a:p>
          <a:p>
            <a:pPr lvl="3"/>
            <a:r>
              <a:rPr lang="en-US" sz="1400" dirty="0"/>
              <a:t>Cerebellar infarcts only infrequently accompany lateral medullary syndrome, suggesting that most of the posterior inferior cerebellar artery territory is spared, despite the high frequency of vertebral artery </a:t>
            </a:r>
            <a:r>
              <a:rPr lang="en-US" sz="1400" dirty="0" smtClean="0"/>
              <a:t>occlusion</a:t>
            </a:r>
          </a:p>
          <a:p>
            <a:pPr lvl="2"/>
            <a:r>
              <a:rPr lang="en-US" sz="1400" dirty="0" smtClean="0"/>
              <a:t>MRI, obtained in 22 cases, was normal in two; a lateral medullary infarction alone was present in 12, and a lesion extending beyond the lateral medulla was found in eight. </a:t>
            </a:r>
          </a:p>
          <a:p>
            <a:pPr lvl="2"/>
            <a:r>
              <a:rPr lang="en-US" sz="1400" dirty="0" smtClean="0"/>
              <a:t>No correlation was noted between facial weakness or ocular symptoms and infarction extending beyond the lateral </a:t>
            </a:r>
            <a:r>
              <a:rPr lang="en-US" sz="1400" dirty="0" err="1" smtClean="0"/>
              <a:t>medullary</a:t>
            </a:r>
            <a:r>
              <a:rPr lang="en-US" sz="1400" dirty="0" smtClean="0"/>
              <a:t> region. </a:t>
            </a:r>
          </a:p>
          <a:p>
            <a:pPr lvl="2"/>
            <a:r>
              <a:rPr lang="en-US" sz="1400" dirty="0" smtClean="0"/>
              <a:t>Vertebral artery disease was confirmed by vascular imaging or </a:t>
            </a:r>
            <a:r>
              <a:rPr lang="en-US" sz="1400" dirty="0" err="1" smtClean="0"/>
              <a:t>insonation</a:t>
            </a:r>
            <a:r>
              <a:rPr lang="en-US" sz="1400" dirty="0" smtClean="0"/>
              <a:t> studies in 73% of patients.</a:t>
            </a:r>
          </a:p>
          <a:p>
            <a:pPr lvl="1"/>
            <a:endParaRPr lang="en-US" sz="1400" dirty="0" smtClean="0"/>
          </a:p>
          <a:p>
            <a:endParaRPr lang="en-US" sz="1400" dirty="0" smtClean="0"/>
          </a:p>
          <a:p>
            <a:endParaRPr lang="en-US" sz="1400" dirty="0"/>
          </a:p>
        </p:txBody>
      </p:sp>
    </p:spTree>
    <p:extLst>
      <p:ext uri="{BB962C8B-B14F-4D97-AF65-F5344CB8AC3E}">
        <p14:creationId xmlns:p14="http://schemas.microsoft.com/office/powerpoint/2010/main" val="1475421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srcRect l="1000" t="23110" r="66174" b="12668"/>
          <a:stretch/>
        </p:blipFill>
        <p:spPr bwMode="auto">
          <a:xfrm>
            <a:off x="85290" y="76200"/>
            <a:ext cx="3290219" cy="3620814"/>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655216979"/>
              </p:ext>
            </p:extLst>
          </p:nvPr>
        </p:nvGraphicFramePr>
        <p:xfrm>
          <a:off x="85288" y="3822660"/>
          <a:ext cx="9058712" cy="2943926"/>
        </p:xfrm>
        <a:graphic>
          <a:graphicData uri="http://schemas.openxmlformats.org/drawingml/2006/table">
            <a:tbl>
              <a:tblPr>
                <a:tableStyleId>{3C2FFA5D-87B4-456A-9821-1D502468CF0F}</a:tableStyleId>
              </a:tblPr>
              <a:tblGrid>
                <a:gridCol w="4529356"/>
                <a:gridCol w="4529356"/>
              </a:tblGrid>
              <a:tr h="212800">
                <a:tc>
                  <a:txBody>
                    <a:bodyPr/>
                    <a:lstStyle/>
                    <a:p>
                      <a:pPr algn="ctr"/>
                      <a:r>
                        <a:rPr lang="en-US" sz="1050" b="1" u="sng" dirty="0" smtClean="0"/>
                        <a:t>DYSFUNCTION</a:t>
                      </a:r>
                      <a:endParaRPr lang="en-US" sz="1050" b="1" u="sng" dirty="0"/>
                    </a:p>
                  </a:txBody>
                  <a:tcPr marL="52779" marR="52779" marT="26390" marB="26390" anchor="ctr"/>
                </a:tc>
                <a:tc>
                  <a:txBody>
                    <a:bodyPr/>
                    <a:lstStyle/>
                    <a:p>
                      <a:pPr algn="ctr"/>
                      <a:r>
                        <a:rPr lang="en-US" sz="1050" b="1" u="sng" dirty="0" smtClean="0"/>
                        <a:t>EFFECTS</a:t>
                      </a:r>
                      <a:endParaRPr lang="en-US" sz="1050" b="1" u="sng" dirty="0"/>
                    </a:p>
                  </a:txBody>
                  <a:tcPr marL="52779" marR="52779" marT="26390" marB="26390" anchor="ctr"/>
                </a:tc>
              </a:tr>
              <a:tr h="176292">
                <a:tc>
                  <a:txBody>
                    <a:bodyPr/>
                    <a:lstStyle/>
                    <a:p>
                      <a:r>
                        <a:rPr lang="en-US" sz="1050" b="1" dirty="0" smtClean="0"/>
                        <a:t>VESTIBULAR NUCLEI</a:t>
                      </a:r>
                      <a:endParaRPr lang="en-US" sz="1050" b="1" dirty="0"/>
                    </a:p>
                  </a:txBody>
                  <a:tcPr marL="52779" marR="52779" marT="26390" marB="26390" anchor="ctr"/>
                </a:tc>
                <a:tc>
                  <a:txBody>
                    <a:bodyPr/>
                    <a:lstStyle/>
                    <a:p>
                      <a:r>
                        <a:rPr lang="en-US" sz="1050" dirty="0"/>
                        <a:t>vestibular system: </a:t>
                      </a:r>
                      <a:r>
                        <a:rPr lang="en-US" sz="1050" dirty="0" smtClean="0"/>
                        <a:t>nausea/ vomiting </a:t>
                      </a:r>
                      <a:r>
                        <a:rPr lang="en-US" sz="1050" dirty="0"/>
                        <a:t>vertigo, </a:t>
                      </a:r>
                      <a:r>
                        <a:rPr lang="en-US" sz="1050" dirty="0" err="1" smtClean="0"/>
                        <a:t>nystagmus</a:t>
                      </a:r>
                      <a:endParaRPr lang="en-US" sz="1050" dirty="0"/>
                    </a:p>
                  </a:txBody>
                  <a:tcPr marL="52779" marR="52779" marT="26390" marB="26390" anchor="ctr"/>
                </a:tc>
              </a:tr>
              <a:tr h="308859">
                <a:tc>
                  <a:txBody>
                    <a:bodyPr/>
                    <a:lstStyle/>
                    <a:p>
                      <a:r>
                        <a:rPr lang="en-US" sz="1050" b="1" dirty="0" smtClean="0"/>
                        <a:t>INFERIOR CEREBELLAR PEDUNCLE</a:t>
                      </a:r>
                      <a:endParaRPr lang="en-US" sz="1050" b="1" dirty="0"/>
                    </a:p>
                  </a:txBody>
                  <a:tcPr marL="52779" marR="52779" marT="26390" marB="26390" anchor="ctr"/>
                </a:tc>
                <a:tc>
                  <a:txBody>
                    <a:bodyPr/>
                    <a:lstStyle/>
                    <a:p>
                      <a:r>
                        <a:rPr lang="en-US" sz="1050" dirty="0" err="1"/>
                        <a:t>Ipsilateral</a:t>
                      </a:r>
                      <a:r>
                        <a:rPr lang="en-US" sz="1050" dirty="0"/>
                        <a:t> cerebellar signs including </a:t>
                      </a:r>
                      <a:r>
                        <a:rPr lang="en-US" sz="1050" dirty="0" smtClean="0"/>
                        <a:t>limb and gait ataxia</a:t>
                      </a:r>
                      <a:r>
                        <a:rPr lang="en-US" sz="1050" dirty="0"/>
                        <a:t>, </a:t>
                      </a:r>
                      <a:r>
                        <a:rPr lang="en-US" sz="1050" dirty="0" err="1"/>
                        <a:t>dysmetria</a:t>
                      </a:r>
                      <a:r>
                        <a:rPr lang="en-US" sz="1050" dirty="0"/>
                        <a:t> (past pointing), </a:t>
                      </a:r>
                      <a:r>
                        <a:rPr lang="en-US" sz="1050" dirty="0" err="1"/>
                        <a:t>dysdiadokokinesia</a:t>
                      </a:r>
                      <a:endParaRPr lang="en-US" sz="1050" dirty="0"/>
                    </a:p>
                  </a:txBody>
                  <a:tcPr marL="52779" marR="52779" marT="26390" marB="26390" anchor="ctr"/>
                </a:tc>
              </a:tr>
              <a:tr h="176292">
                <a:tc>
                  <a:txBody>
                    <a:bodyPr/>
                    <a:lstStyle/>
                    <a:p>
                      <a:r>
                        <a:rPr lang="en-US" sz="1050" b="1" dirty="0" smtClean="0"/>
                        <a:t>CENTRAL TEGMENTAL TRACT</a:t>
                      </a:r>
                      <a:endParaRPr lang="en-US" sz="1050" b="1" dirty="0"/>
                    </a:p>
                  </a:txBody>
                  <a:tcPr marL="52779" marR="52779" marT="26390" marB="26390" anchor="ctr"/>
                </a:tc>
                <a:tc>
                  <a:txBody>
                    <a:bodyPr/>
                    <a:lstStyle/>
                    <a:p>
                      <a:r>
                        <a:rPr lang="en-US" sz="1050" dirty="0"/>
                        <a:t>palatal </a:t>
                      </a:r>
                      <a:r>
                        <a:rPr lang="en-US" sz="1050" dirty="0" err="1"/>
                        <a:t>myoclonus</a:t>
                      </a:r>
                      <a:endParaRPr lang="en-US" sz="1050" dirty="0"/>
                    </a:p>
                  </a:txBody>
                  <a:tcPr marL="52779" marR="52779" marT="26390" marB="26390" anchor="ctr"/>
                </a:tc>
              </a:tr>
              <a:tr h="308859">
                <a:tc>
                  <a:txBody>
                    <a:bodyPr/>
                    <a:lstStyle/>
                    <a:p>
                      <a:r>
                        <a:rPr lang="en-US" sz="1050" b="1" dirty="0" smtClean="0"/>
                        <a:t>LATERAL SPINOTHALAMIC TRACT</a:t>
                      </a:r>
                      <a:endParaRPr lang="en-US" sz="1050" b="1" dirty="0"/>
                    </a:p>
                  </a:txBody>
                  <a:tcPr marL="52779" marR="52779" marT="26390" marB="26390" anchor="ctr"/>
                </a:tc>
                <a:tc>
                  <a:txBody>
                    <a:bodyPr/>
                    <a:lstStyle/>
                    <a:p>
                      <a:r>
                        <a:rPr lang="en-US" sz="1050" dirty="0"/>
                        <a:t>contralateral deficits in pain and temperature sensation from body (limbs and torso)</a:t>
                      </a:r>
                    </a:p>
                  </a:txBody>
                  <a:tcPr marL="52779" marR="52779" marT="26390" marB="26390" anchor="ctr"/>
                </a:tc>
              </a:tr>
              <a:tr h="176292">
                <a:tc>
                  <a:txBody>
                    <a:bodyPr/>
                    <a:lstStyle/>
                    <a:p>
                      <a:r>
                        <a:rPr lang="en-US" sz="1050" b="1" dirty="0" smtClean="0"/>
                        <a:t>SPINAL TRIGEMINAL NUCLEUS &amp; TRACT</a:t>
                      </a:r>
                      <a:endParaRPr lang="en-US" sz="1050" b="1" dirty="0"/>
                    </a:p>
                  </a:txBody>
                  <a:tcPr marL="52779" marR="52779" marT="26390" marB="26390" anchor="ctr"/>
                </a:tc>
                <a:tc>
                  <a:txBody>
                    <a:bodyPr/>
                    <a:lstStyle/>
                    <a:p>
                      <a:r>
                        <a:rPr lang="en-US" sz="1050" dirty="0" err="1" smtClean="0"/>
                        <a:t>Ipsilateral</a:t>
                      </a:r>
                      <a:r>
                        <a:rPr lang="en-US" sz="1050" dirty="0" smtClean="0"/>
                        <a:t> </a:t>
                      </a:r>
                      <a:r>
                        <a:rPr lang="en-US" sz="1050" dirty="0"/>
                        <a:t>loss of pain, and temperature sensation from face</a:t>
                      </a:r>
                    </a:p>
                  </a:txBody>
                  <a:tcPr marL="52779" marR="52779" marT="26390" marB="26390" anchor="ctr"/>
                </a:tc>
              </a:tr>
              <a:tr h="573994">
                <a:tc>
                  <a:txBody>
                    <a:bodyPr/>
                    <a:lstStyle/>
                    <a:p>
                      <a:r>
                        <a:rPr lang="en-US" sz="1050" b="1" dirty="0" smtClean="0"/>
                        <a:t>NUCLEUS AMBIGUUS - (WHICH AFFECTS VAGUS NERVE AND GLOSSOPHARYNGEAL NERVE - LOCALIZING LESION (ALL OTHER DEFICITS ARE PRESENT IN LATERAL PONTINE SYNDROME AS WELL)</a:t>
                      </a:r>
                      <a:endParaRPr lang="en-US" sz="1050" b="1" dirty="0"/>
                    </a:p>
                  </a:txBody>
                  <a:tcPr marL="52779" marR="52779" marT="26390" marB="26390" anchor="ctr"/>
                </a:tc>
                <a:tc>
                  <a:txBody>
                    <a:bodyPr/>
                    <a:lstStyle/>
                    <a:p>
                      <a:r>
                        <a:rPr lang="en-US" sz="1050" dirty="0" err="1"/>
                        <a:t>I</a:t>
                      </a:r>
                      <a:r>
                        <a:rPr lang="en-US" sz="1050" dirty="0" err="1" smtClean="0"/>
                        <a:t>psilateral</a:t>
                      </a:r>
                      <a:r>
                        <a:rPr lang="en-US" sz="1050" dirty="0" smtClean="0"/>
                        <a:t> </a:t>
                      </a:r>
                      <a:r>
                        <a:rPr lang="en-US" sz="1050" dirty="0"/>
                        <a:t>laryngeal, pharyngeal, and palatal </a:t>
                      </a:r>
                      <a:r>
                        <a:rPr lang="en-US" sz="1050" dirty="0" err="1"/>
                        <a:t>hemiparalysis</a:t>
                      </a:r>
                      <a:r>
                        <a:rPr lang="en-US" sz="1050" dirty="0"/>
                        <a:t>: </a:t>
                      </a:r>
                      <a:r>
                        <a:rPr lang="en-US" sz="1050" dirty="0" smtClean="0"/>
                        <a:t>dysphagia</a:t>
                      </a:r>
                      <a:r>
                        <a:rPr lang="en-US" sz="1050" dirty="0"/>
                        <a:t>, hoarseness, diminished gag reflex (efferent limb - CN.X)</a:t>
                      </a:r>
                    </a:p>
                  </a:txBody>
                  <a:tcPr marL="52779" marR="52779" marT="26390" marB="26390" anchor="ctr"/>
                </a:tc>
              </a:tr>
              <a:tr h="176292">
                <a:tc>
                  <a:txBody>
                    <a:bodyPr/>
                    <a:lstStyle/>
                    <a:p>
                      <a:r>
                        <a:rPr lang="en-US" sz="1050" b="1" dirty="0" smtClean="0"/>
                        <a:t>DESCENDING SYMPATHETIC FIBERS</a:t>
                      </a:r>
                      <a:endParaRPr lang="en-US" sz="1050" b="1" dirty="0"/>
                    </a:p>
                  </a:txBody>
                  <a:tcPr marL="52779" marR="52779" marT="26390" marB="26390" anchor="ctr"/>
                </a:tc>
                <a:tc>
                  <a:txBody>
                    <a:bodyPr/>
                    <a:lstStyle/>
                    <a:p>
                      <a:r>
                        <a:rPr lang="en-US" sz="1050" dirty="0" err="1"/>
                        <a:t>I</a:t>
                      </a:r>
                      <a:r>
                        <a:rPr lang="en-US" sz="1050" dirty="0" err="1" smtClean="0"/>
                        <a:t>psilateral</a:t>
                      </a:r>
                      <a:r>
                        <a:rPr lang="en-US" sz="1050" dirty="0" smtClean="0"/>
                        <a:t> </a:t>
                      </a:r>
                      <a:r>
                        <a:rPr lang="en-US" sz="1050" dirty="0"/>
                        <a:t>Horner's syndrome (ptosis, </a:t>
                      </a:r>
                      <a:r>
                        <a:rPr lang="en-US" sz="1050" dirty="0" err="1"/>
                        <a:t>miosis</a:t>
                      </a:r>
                      <a:r>
                        <a:rPr lang="en-US" sz="1050" dirty="0"/>
                        <a:t>, &amp; </a:t>
                      </a:r>
                      <a:r>
                        <a:rPr lang="en-US" sz="1050" dirty="0" err="1"/>
                        <a:t>anhydrosis</a:t>
                      </a:r>
                      <a:r>
                        <a:rPr lang="en-US" sz="1050" dirty="0"/>
                        <a:t>)</a:t>
                      </a:r>
                    </a:p>
                  </a:txBody>
                  <a:tcPr marL="52779" marR="52779" marT="26390" marB="26390" anchor="ctr"/>
                </a:tc>
              </a:tr>
              <a:tr h="4414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u="none" strike="noStrike" cap="none" normalizeH="0" baseline="0" dirty="0" smtClean="0">
                          <a:ln>
                            <a:noFill/>
                          </a:ln>
                          <a:effectLst/>
                        </a:rPr>
                        <a:t>DORSOLATERAL  MIDDLE  MEDULLA, ADJACENT TO RETICULAR FORMATION</a:t>
                      </a:r>
                    </a:p>
                  </a:txBody>
                  <a:tcPr marL="52779" marR="52779" marT="26390" marB="26390" anchor="ctr"/>
                </a:tc>
                <a:tc>
                  <a:txBody>
                    <a:bodyPr/>
                    <a:lstStyle/>
                    <a:p>
                      <a:r>
                        <a:rPr lang="en-US" sz="1050" dirty="0" smtClean="0"/>
                        <a:t>Hiccups</a:t>
                      </a:r>
                      <a:endParaRPr lang="en-US" sz="1050" dirty="0"/>
                    </a:p>
                  </a:txBody>
                  <a:tcPr marL="52779" marR="52779" marT="26390" marB="26390" anchor="ctr"/>
                </a:tc>
              </a:tr>
            </a:tbl>
          </a:graphicData>
        </a:graphic>
      </p:graphicFrame>
      <p:sp>
        <p:nvSpPr>
          <p:cNvPr id="5" name="Title 1"/>
          <p:cNvSpPr>
            <a:spLocks noGrp="1"/>
          </p:cNvSpPr>
          <p:nvPr>
            <p:ph type="title"/>
          </p:nvPr>
        </p:nvSpPr>
        <p:spPr>
          <a:xfrm>
            <a:off x="3886200" y="1524000"/>
            <a:ext cx="4777891" cy="533400"/>
          </a:xfrm>
        </p:spPr>
        <p:txBody>
          <a:bodyPr>
            <a:normAutofit fontScale="90000"/>
          </a:bodyPr>
          <a:lstStyle/>
          <a:p>
            <a:r>
              <a:rPr lang="en-US" b="1" dirty="0" smtClean="0"/>
              <a:t>CLINICAL FINDINGS</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4229100" cy="457200"/>
          </a:xfrm>
        </p:spPr>
        <p:txBody>
          <a:bodyPr>
            <a:noAutofit/>
          </a:bodyPr>
          <a:lstStyle/>
          <a:p>
            <a:r>
              <a:rPr lang="en-US" sz="4000" b="1" dirty="0"/>
              <a:t>VESTIBULAR </a:t>
            </a:r>
            <a:r>
              <a:rPr lang="en-US" sz="4000" b="1" dirty="0" smtClean="0"/>
              <a:t>NUCLEI &amp; SYSTEM</a:t>
            </a:r>
            <a:r>
              <a:rPr lang="en-US" sz="4000" b="1" dirty="0"/>
              <a:t/>
            </a:r>
            <a:br>
              <a:rPr lang="en-US" sz="4000" b="1" dirty="0"/>
            </a:br>
            <a:endParaRPr lang="en-US" sz="4000" dirty="0"/>
          </a:p>
        </p:txBody>
      </p:sp>
      <p:sp>
        <p:nvSpPr>
          <p:cNvPr id="3" name="Content Placeholder 2"/>
          <p:cNvSpPr>
            <a:spLocks noGrp="1"/>
          </p:cNvSpPr>
          <p:nvPr>
            <p:ph idx="1"/>
          </p:nvPr>
        </p:nvSpPr>
        <p:spPr>
          <a:xfrm>
            <a:off x="0" y="1600201"/>
            <a:ext cx="5029200" cy="4038600"/>
          </a:xfrm>
        </p:spPr>
        <p:txBody>
          <a:bodyPr>
            <a:normAutofit fontScale="92500" lnSpcReduction="10000"/>
          </a:bodyPr>
          <a:lstStyle/>
          <a:p>
            <a:r>
              <a:rPr lang="en-US" sz="1200" dirty="0" smtClean="0"/>
              <a:t>4 </a:t>
            </a:r>
            <a:r>
              <a:rPr lang="en-US" sz="1200" dirty="0" err="1"/>
              <a:t>subnuclei</a:t>
            </a:r>
            <a:r>
              <a:rPr lang="en-US" sz="1200" dirty="0"/>
              <a:t>; </a:t>
            </a:r>
            <a:r>
              <a:rPr lang="en-US" sz="1200" dirty="0" smtClean="0"/>
              <a:t>at </a:t>
            </a:r>
            <a:r>
              <a:rPr lang="en-US" sz="1200" dirty="0"/>
              <a:t>the floor of the fourth </a:t>
            </a:r>
            <a:r>
              <a:rPr lang="en-US" sz="1200" dirty="0" smtClean="0"/>
              <a:t>ventricle make the “vestibular nuclei”</a:t>
            </a:r>
          </a:p>
          <a:p>
            <a:r>
              <a:rPr lang="en-US" sz="1200" dirty="0" smtClean="0"/>
              <a:t>Role of the Vestibular System = contributes </a:t>
            </a:r>
            <a:r>
              <a:rPr lang="en-US" sz="1200" dirty="0"/>
              <a:t>to </a:t>
            </a:r>
            <a:endParaRPr lang="en-US" sz="1200" dirty="0" smtClean="0"/>
          </a:p>
          <a:p>
            <a:pPr lvl="1"/>
            <a:r>
              <a:rPr lang="en-US" sz="1200" dirty="0" smtClean="0"/>
              <a:t>sense </a:t>
            </a:r>
            <a:r>
              <a:rPr lang="en-US" sz="1200" dirty="0"/>
              <a:t>of spatial </a:t>
            </a:r>
            <a:r>
              <a:rPr lang="en-US" sz="1200" dirty="0" smtClean="0"/>
              <a:t>orientation</a:t>
            </a:r>
            <a:endParaRPr lang="en-US" sz="1200" dirty="0"/>
          </a:p>
          <a:p>
            <a:pPr lvl="1"/>
            <a:r>
              <a:rPr lang="en-US" sz="1200" dirty="0" smtClean="0"/>
              <a:t>provides </a:t>
            </a:r>
            <a:r>
              <a:rPr lang="en-US" sz="1200" b="1" dirty="0"/>
              <a:t>the leading contribution </a:t>
            </a:r>
            <a:r>
              <a:rPr lang="en-US" sz="1200" dirty="0"/>
              <a:t>about movement and sense of </a:t>
            </a:r>
            <a:r>
              <a:rPr lang="en-US" sz="1200" dirty="0" smtClean="0"/>
              <a:t>balance for the sensory system</a:t>
            </a:r>
          </a:p>
          <a:p>
            <a:r>
              <a:rPr lang="en-US" sz="1600" dirty="0" smtClean="0"/>
              <a:t>The vestibular system, with the cochlea</a:t>
            </a:r>
            <a:r>
              <a:rPr lang="en-US" sz="1600" dirty="0"/>
              <a:t> </a:t>
            </a:r>
            <a:r>
              <a:rPr lang="en-US" sz="1600" dirty="0" smtClean="0"/>
              <a:t>(a part </a:t>
            </a:r>
            <a:r>
              <a:rPr lang="en-US" sz="1600" dirty="0"/>
              <a:t>of the auditory </a:t>
            </a:r>
            <a:r>
              <a:rPr lang="en-US" sz="1600" dirty="0" smtClean="0"/>
              <a:t>system), make up the labyrinth </a:t>
            </a:r>
            <a:r>
              <a:rPr lang="en-US" sz="1600" dirty="0"/>
              <a:t>of the inner </a:t>
            </a:r>
            <a:r>
              <a:rPr lang="en-US" sz="1600" dirty="0" smtClean="0"/>
              <a:t>ear, which is situated </a:t>
            </a:r>
            <a:r>
              <a:rPr lang="en-US" sz="1600" dirty="0"/>
              <a:t>in the </a:t>
            </a:r>
            <a:r>
              <a:rPr lang="en-US" sz="1600" dirty="0" err="1"/>
              <a:t>vestibulum</a:t>
            </a:r>
            <a:r>
              <a:rPr lang="en-US" sz="1600" dirty="0"/>
              <a:t> in the inner ear </a:t>
            </a:r>
            <a:endParaRPr lang="en-US" sz="1600" dirty="0" smtClean="0"/>
          </a:p>
          <a:p>
            <a:r>
              <a:rPr lang="en-US" sz="1600" dirty="0" smtClean="0"/>
              <a:t>movements </a:t>
            </a:r>
            <a:r>
              <a:rPr lang="en-US" sz="1600" dirty="0"/>
              <a:t>consist of rotations and translations, </a:t>
            </a:r>
            <a:r>
              <a:rPr lang="en-US" sz="1600" dirty="0" smtClean="0"/>
              <a:t>and vestibular </a:t>
            </a:r>
            <a:r>
              <a:rPr lang="en-US" sz="1600" dirty="0"/>
              <a:t>system comprises two components: </a:t>
            </a:r>
            <a:endParaRPr lang="en-US" sz="1600" dirty="0" smtClean="0"/>
          </a:p>
          <a:p>
            <a:pPr lvl="1"/>
            <a:r>
              <a:rPr lang="en-US" sz="1200" dirty="0"/>
              <a:t>S</a:t>
            </a:r>
            <a:r>
              <a:rPr lang="en-US" sz="1200" dirty="0" smtClean="0"/>
              <a:t>emicircular </a:t>
            </a:r>
            <a:r>
              <a:rPr lang="en-US" sz="1200" dirty="0"/>
              <a:t>canal </a:t>
            </a:r>
            <a:r>
              <a:rPr lang="en-US" sz="1200" dirty="0" smtClean="0"/>
              <a:t>system</a:t>
            </a:r>
            <a:r>
              <a:rPr lang="en-US" sz="1200" dirty="0"/>
              <a:t> </a:t>
            </a:r>
            <a:r>
              <a:rPr lang="en-US" sz="1200" dirty="0" smtClean="0">
                <a:sym typeface="Wingdings" pitchFamily="2" charset="2"/>
              </a:rPr>
              <a:t> </a:t>
            </a:r>
            <a:r>
              <a:rPr lang="en-US" sz="1200" dirty="0" smtClean="0"/>
              <a:t> </a:t>
            </a:r>
            <a:r>
              <a:rPr lang="en-US" sz="1200" dirty="0"/>
              <a:t>indicate rotational </a:t>
            </a:r>
            <a:r>
              <a:rPr lang="en-US" sz="1200" dirty="0" smtClean="0"/>
              <a:t>movements</a:t>
            </a:r>
          </a:p>
          <a:p>
            <a:pPr lvl="1"/>
            <a:r>
              <a:rPr lang="en-US" sz="1200" dirty="0" err="1" smtClean="0"/>
              <a:t>Otoliths</a:t>
            </a:r>
            <a:r>
              <a:rPr lang="en-US" sz="1200" dirty="0" smtClean="0"/>
              <a:t> </a:t>
            </a:r>
            <a:r>
              <a:rPr lang="en-US" sz="1200" dirty="0" smtClean="0">
                <a:sym typeface="Wingdings" pitchFamily="2" charset="2"/>
              </a:rPr>
              <a:t> </a:t>
            </a:r>
            <a:r>
              <a:rPr lang="en-US" sz="1200" dirty="0" smtClean="0"/>
              <a:t>indicate </a:t>
            </a:r>
            <a:r>
              <a:rPr lang="en-US" sz="1200" dirty="0"/>
              <a:t>linear </a:t>
            </a:r>
            <a:r>
              <a:rPr lang="en-US" sz="1200" dirty="0" smtClean="0"/>
              <a:t>accelerations</a:t>
            </a:r>
          </a:p>
          <a:p>
            <a:r>
              <a:rPr lang="en-US" sz="1600" dirty="0"/>
              <a:t>T</a:t>
            </a:r>
            <a:r>
              <a:rPr lang="en-US" sz="1600" dirty="0" smtClean="0"/>
              <a:t>he vestibular system </a:t>
            </a:r>
            <a:r>
              <a:rPr lang="en-US" sz="1600" dirty="0"/>
              <a:t>sends signals primarily to the neural structures that control </a:t>
            </a:r>
            <a:endParaRPr lang="en-US" sz="1600" dirty="0" smtClean="0"/>
          </a:p>
          <a:p>
            <a:pPr lvl="1"/>
            <a:r>
              <a:rPr lang="en-US" sz="1200" dirty="0" smtClean="0"/>
              <a:t>eye movements - the </a:t>
            </a:r>
            <a:r>
              <a:rPr lang="en-US" sz="1200" dirty="0" err="1" smtClean="0"/>
              <a:t>vestibulo</a:t>
            </a:r>
            <a:r>
              <a:rPr lang="en-US" sz="1200" dirty="0" smtClean="0"/>
              <a:t>-ocular reflex  </a:t>
            </a:r>
            <a:r>
              <a:rPr lang="en-US" sz="1200" dirty="0"/>
              <a:t>which is required for clear vision</a:t>
            </a:r>
            <a:endParaRPr lang="en-US" sz="1200" dirty="0" smtClean="0"/>
          </a:p>
          <a:p>
            <a:pPr lvl="1"/>
            <a:r>
              <a:rPr lang="en-US" sz="1200" dirty="0" smtClean="0"/>
              <a:t>The muscles </a:t>
            </a:r>
            <a:r>
              <a:rPr lang="en-US" sz="1200" dirty="0"/>
              <a:t>that keep </a:t>
            </a:r>
            <a:r>
              <a:rPr lang="en-US" sz="1200" dirty="0" smtClean="0"/>
              <a:t>humans upright and balanced</a:t>
            </a:r>
          </a:p>
        </p:txBody>
      </p:sp>
      <p:pic>
        <p:nvPicPr>
          <p:cNvPr id="1026" name="Picture 2" descr="http://upload.wikimedia.org/wikipedia/commons/5/52/Gray6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474" y="762000"/>
            <a:ext cx="4010526" cy="4572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3014954511"/>
              </p:ext>
            </p:extLst>
          </p:nvPr>
        </p:nvGraphicFramePr>
        <p:xfrm>
          <a:off x="0" y="5494420"/>
          <a:ext cx="9144000" cy="1317658"/>
        </p:xfrm>
        <a:graphic>
          <a:graphicData uri="http://schemas.openxmlformats.org/drawingml/2006/table">
            <a:tbl>
              <a:tblPr/>
              <a:tblGrid>
                <a:gridCol w="4572000"/>
                <a:gridCol w="4572000"/>
              </a:tblGrid>
              <a:tr h="124739">
                <a:tc>
                  <a:txBody>
                    <a:bodyPr/>
                    <a:lstStyle/>
                    <a:p>
                      <a:r>
                        <a:rPr lang="en-US" sz="1200" b="1" dirty="0" smtClean="0"/>
                        <a:t>VESTIBULAR NUCLEI &amp; SYSTEM</a:t>
                      </a:r>
                      <a:endParaRPr lang="en-US" sz="1200" dirty="0"/>
                    </a:p>
                  </a:txBody>
                  <a:tcPr marL="61162" marR="61162" marT="30581" marB="30581" anchor="ctr">
                    <a:lnL>
                      <a:noFill/>
                    </a:lnL>
                    <a:lnR>
                      <a:noFill/>
                    </a:lnR>
                    <a:lnT>
                      <a:noFill/>
                    </a:lnT>
                    <a:lnB>
                      <a:noFill/>
                    </a:lnB>
                  </a:tcPr>
                </a:tc>
                <a:tc>
                  <a:txBody>
                    <a:bodyPr/>
                    <a:lstStyle/>
                    <a:p>
                      <a:r>
                        <a:rPr lang="en-US" sz="1200"/>
                        <a:t>Location</a:t>
                      </a:r>
                    </a:p>
                  </a:txBody>
                  <a:tcPr marL="61162" marR="61162" marT="30581" marB="30581" anchor="ctr">
                    <a:lnL>
                      <a:noFill/>
                    </a:lnL>
                    <a:lnR>
                      <a:noFill/>
                    </a:lnR>
                    <a:lnT>
                      <a:noFill/>
                    </a:lnT>
                    <a:lnB>
                      <a:noFill/>
                    </a:lnB>
                  </a:tcPr>
                </a:tc>
              </a:tr>
              <a:tr h="341490">
                <a:tc>
                  <a:txBody>
                    <a:bodyPr/>
                    <a:lstStyle/>
                    <a:p>
                      <a:r>
                        <a:rPr lang="en-US" sz="1200" dirty="0"/>
                        <a:t>medial vestibular </a:t>
                      </a:r>
                      <a:r>
                        <a:rPr lang="en-US" sz="1200" dirty="0" smtClean="0"/>
                        <a:t>nucleus</a:t>
                      </a:r>
                      <a:r>
                        <a:rPr lang="en-US" sz="1200" baseline="0" dirty="0" smtClean="0"/>
                        <a:t> </a:t>
                      </a:r>
                      <a:r>
                        <a:rPr lang="en-US" sz="1200" dirty="0" smtClean="0"/>
                        <a:t>(dorsal </a:t>
                      </a:r>
                      <a:r>
                        <a:rPr lang="en-US" sz="1200" dirty="0"/>
                        <a:t>or chief vestibular nucleus)</a:t>
                      </a:r>
                    </a:p>
                  </a:txBody>
                  <a:tcPr marL="61162" marR="61162" marT="30581" marB="30581" anchor="ctr">
                    <a:lnL>
                      <a:noFill/>
                    </a:lnL>
                    <a:lnR>
                      <a:noFill/>
                    </a:lnR>
                    <a:lnT>
                      <a:noFill/>
                    </a:lnT>
                    <a:lnB>
                      <a:noFill/>
                    </a:lnB>
                  </a:tcPr>
                </a:tc>
                <a:tc>
                  <a:txBody>
                    <a:bodyPr/>
                    <a:lstStyle/>
                    <a:p>
                      <a:r>
                        <a:rPr lang="en-US" sz="1200" dirty="0"/>
                        <a:t>medulla (floor of fourth ventricle)</a:t>
                      </a:r>
                    </a:p>
                  </a:txBody>
                  <a:tcPr marL="61162" marR="61162" marT="30581" marB="30581" anchor="ctr">
                    <a:lnL>
                      <a:noFill/>
                    </a:lnL>
                    <a:lnR>
                      <a:noFill/>
                    </a:lnR>
                    <a:lnT>
                      <a:noFill/>
                    </a:lnT>
                    <a:lnB>
                      <a:noFill/>
                    </a:lnB>
                  </a:tcPr>
                </a:tc>
              </a:tr>
              <a:tr h="194262">
                <a:tc>
                  <a:txBody>
                    <a:bodyPr/>
                    <a:lstStyle/>
                    <a:p>
                      <a:r>
                        <a:rPr lang="en-US" sz="1200" dirty="0"/>
                        <a:t>lateral vestibular </a:t>
                      </a:r>
                      <a:r>
                        <a:rPr lang="en-US" sz="1200" dirty="0" smtClean="0"/>
                        <a:t>nucleus</a:t>
                      </a:r>
                      <a:r>
                        <a:rPr lang="en-US" sz="1200" baseline="0" dirty="0" smtClean="0"/>
                        <a:t> </a:t>
                      </a:r>
                      <a:r>
                        <a:rPr lang="en-US" sz="1200" dirty="0" smtClean="0"/>
                        <a:t>or </a:t>
                      </a:r>
                      <a:r>
                        <a:rPr lang="en-US" sz="1200" dirty="0"/>
                        <a:t>nucleus of </a:t>
                      </a:r>
                      <a:r>
                        <a:rPr lang="en-US" sz="1200" dirty="0" err="1"/>
                        <a:t>Deiters</a:t>
                      </a:r>
                      <a:endParaRPr lang="en-US" sz="1200" dirty="0"/>
                    </a:p>
                  </a:txBody>
                  <a:tcPr marL="61162" marR="61162" marT="30581" marB="30581" anchor="ctr">
                    <a:lnL>
                      <a:noFill/>
                    </a:lnL>
                    <a:lnR>
                      <a:noFill/>
                    </a:lnR>
                    <a:lnT>
                      <a:noFill/>
                    </a:lnT>
                    <a:lnB>
                      <a:noFill/>
                    </a:lnB>
                  </a:tcPr>
                </a:tc>
                <a:tc>
                  <a:txBody>
                    <a:bodyPr/>
                    <a:lstStyle/>
                    <a:p>
                      <a:r>
                        <a:rPr lang="en-US" sz="1200" dirty="0"/>
                        <a:t>medulla (upper)</a:t>
                      </a:r>
                    </a:p>
                  </a:txBody>
                  <a:tcPr marL="61162" marR="61162" marT="30581" marB="30581" anchor="ctr">
                    <a:lnL>
                      <a:noFill/>
                    </a:lnL>
                    <a:lnR>
                      <a:noFill/>
                    </a:lnR>
                    <a:lnT>
                      <a:noFill/>
                    </a:lnT>
                    <a:lnB>
                      <a:noFill/>
                    </a:lnB>
                  </a:tcPr>
                </a:tc>
              </a:tr>
              <a:tr h="218293">
                <a:tc>
                  <a:txBody>
                    <a:bodyPr/>
                    <a:lstStyle/>
                    <a:p>
                      <a:r>
                        <a:rPr lang="en-US" sz="1200" dirty="0"/>
                        <a:t>inferior vestibular nucleus</a:t>
                      </a:r>
                    </a:p>
                  </a:txBody>
                  <a:tcPr marL="61162" marR="61162" marT="30581" marB="30581" anchor="ctr">
                    <a:lnL>
                      <a:noFill/>
                    </a:lnL>
                    <a:lnR>
                      <a:noFill/>
                    </a:lnR>
                    <a:lnT>
                      <a:noFill/>
                    </a:lnT>
                    <a:lnB>
                      <a:noFill/>
                    </a:lnB>
                  </a:tcPr>
                </a:tc>
                <a:tc>
                  <a:txBody>
                    <a:bodyPr/>
                    <a:lstStyle/>
                    <a:p>
                      <a:r>
                        <a:rPr lang="en-US" sz="1200" dirty="0"/>
                        <a:t>medulla (lower)</a:t>
                      </a:r>
                    </a:p>
                  </a:txBody>
                  <a:tcPr marL="61162" marR="61162" marT="30581" marB="30581" anchor="ctr">
                    <a:lnL>
                      <a:noFill/>
                    </a:lnL>
                    <a:lnR>
                      <a:noFill/>
                    </a:lnR>
                    <a:lnT>
                      <a:noFill/>
                    </a:lnT>
                    <a:lnB>
                      <a:noFill/>
                    </a:lnB>
                  </a:tcPr>
                </a:tc>
              </a:tr>
              <a:tr h="218293">
                <a:tc>
                  <a:txBody>
                    <a:bodyPr/>
                    <a:lstStyle/>
                    <a:p>
                      <a:r>
                        <a:rPr lang="en-US" sz="1200" dirty="0"/>
                        <a:t>superior vestibular nucleus</a:t>
                      </a:r>
                    </a:p>
                  </a:txBody>
                  <a:tcPr marL="61162" marR="61162" marT="30581" marB="30581" anchor="ctr">
                    <a:lnL>
                      <a:noFill/>
                    </a:lnL>
                    <a:lnR>
                      <a:noFill/>
                    </a:lnR>
                    <a:lnT>
                      <a:noFill/>
                    </a:lnT>
                    <a:lnB>
                      <a:noFill/>
                    </a:lnB>
                  </a:tcPr>
                </a:tc>
                <a:tc>
                  <a:txBody>
                    <a:bodyPr/>
                    <a:lstStyle/>
                    <a:p>
                      <a:r>
                        <a:rPr lang="en-US" sz="1200" dirty="0"/>
                        <a:t>pons</a:t>
                      </a:r>
                    </a:p>
                  </a:txBody>
                  <a:tcPr marL="61162" marR="61162" marT="30581" marB="30581" anchor="ctr">
                    <a:lnL>
                      <a:noFill/>
                    </a:lnL>
                    <a:lnR>
                      <a:noFill/>
                    </a:lnR>
                    <a:lnT>
                      <a:noFill/>
                    </a:lnT>
                    <a:lnB>
                      <a:noFill/>
                    </a:lnB>
                  </a:tcPr>
                </a:tc>
              </a:tr>
            </a:tbl>
          </a:graphicData>
        </a:graphic>
      </p:graphicFrame>
      <p:sp>
        <p:nvSpPr>
          <p:cNvPr id="4" name="Rounded Rectangle 3"/>
          <p:cNvSpPr/>
          <p:nvPr/>
        </p:nvSpPr>
        <p:spPr>
          <a:xfrm>
            <a:off x="5410200" y="3581400"/>
            <a:ext cx="838200" cy="228600"/>
          </a:xfrm>
          <a:prstGeom prst="roundRect">
            <a:avLst/>
          </a:prstGeom>
          <a:solidFill>
            <a:srgbClr val="FF0000">
              <a:alpha val="3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931366" y="3695700"/>
            <a:ext cx="76200" cy="190500"/>
          </a:xfrm>
          <a:prstGeom prst="ellipse">
            <a:avLst/>
          </a:prstGeom>
          <a:solidFill>
            <a:srgbClr val="FF0000">
              <a:alpha val="3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9886749"/>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5845</TotalTime>
  <Words>3885</Words>
  <Application>Microsoft Office PowerPoint</Application>
  <PresentationFormat>On-screen Show (4:3)</PresentationFormat>
  <Paragraphs>445</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Technic</vt:lpstr>
      <vt:lpstr>Wallenberg syndrome</vt:lpstr>
      <vt:lpstr>One condition… Many names</vt:lpstr>
      <vt:lpstr>CAUSES</vt:lpstr>
      <vt:lpstr>PowerPoint Presentation</vt:lpstr>
      <vt:lpstr>PowerPoint Presentation</vt:lpstr>
      <vt:lpstr>CLINICAL FINDINGS</vt:lpstr>
      <vt:lpstr>CLINICAL FINDINGS</vt:lpstr>
      <vt:lpstr>CLINICAL FINDINGS</vt:lpstr>
      <vt:lpstr>VESTIBULAR NUCLEI &amp; SYSTEM </vt:lpstr>
      <vt:lpstr>VERTIGO</vt:lpstr>
      <vt:lpstr>NAUSEA / VOMITING</vt:lpstr>
      <vt:lpstr>NYSTAGMUS</vt:lpstr>
      <vt:lpstr>DIPLOPIA</vt:lpstr>
      <vt:lpstr>INFERIOR CEREBELLAR PEDUNCLE </vt:lpstr>
      <vt:lpstr>ATAXIA</vt:lpstr>
      <vt:lpstr>DYSMETRIA (PAST POINTING) </vt:lpstr>
      <vt:lpstr>DYSDIADOCOKINESIA</vt:lpstr>
      <vt:lpstr>CENTRAL TEGMENTAL TRACT </vt:lpstr>
      <vt:lpstr>PALATAL MYOCLONUS</vt:lpstr>
      <vt:lpstr>SENSORY</vt:lpstr>
      <vt:lpstr>LATERAL SPINOTHALAMIC TRACT </vt:lpstr>
      <vt:lpstr>SPINAL TRIGEMINAL NUCLEUS  &amp; TRACT </vt:lpstr>
      <vt:lpstr>NUCLEUS AMBIGUUS  AFFECTS VAGUS NERVE  &amp; GLOSSOPHARYNGEAL NERVE   </vt:lpstr>
      <vt:lpstr>DYSPHAGIA</vt:lpstr>
      <vt:lpstr>DYSARTHRIA</vt:lpstr>
      <vt:lpstr>HOARSENESS</vt:lpstr>
      <vt:lpstr>DIMINISHED GAG REFLEX (EFFERENT LIMB - CN.X) </vt:lpstr>
      <vt:lpstr>DESCENDING SYMPATHETIC FIBERS </vt:lpstr>
      <vt:lpstr>DORSOLATERAL  MIDDLE  MEDULLA, ADJACENT TO RETICULAR FORMATION</vt:lpstr>
      <vt:lpstr>TREATMENT</vt:lpstr>
      <vt:lpstr>PowerPoint Presentation</vt:lpstr>
      <vt:lpstr>PowerPoint Presentation</vt:lpstr>
      <vt:lpstr>PowerPoint Presentation</vt:lpstr>
      <vt:lpstr>PowerPoint Presentation</vt:lpstr>
      <vt:lpstr>END OF PRESENTATION. 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Wallenberg syndrome and posterior inferior cerebellar artery syndrome</dc:title>
  <dc:creator>JasonSamona</dc:creator>
  <cp:lastModifiedBy>Suyin Lee, DO</cp:lastModifiedBy>
  <cp:revision>53</cp:revision>
  <dcterms:created xsi:type="dcterms:W3CDTF">2012-11-28T00:00:54Z</dcterms:created>
  <dcterms:modified xsi:type="dcterms:W3CDTF">2012-12-17T04:15:18Z</dcterms:modified>
</cp:coreProperties>
</file>