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74" r:id="rId3"/>
    <p:sldId id="265" r:id="rId4"/>
    <p:sldId id="275" r:id="rId5"/>
    <p:sldId id="277" r:id="rId6"/>
    <p:sldId id="269" r:id="rId7"/>
    <p:sldId id="270" r:id="rId8"/>
    <p:sldId id="278" r:id="rId9"/>
    <p:sldId id="272" r:id="rId10"/>
    <p:sldId id="273" r:id="rId11"/>
    <p:sldId id="27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45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080AA4-EED3-45E3-9B2E-2FD22D6EE213}" v="2" dt="2024-02-28T14:51:24.7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05" autoAdjust="0"/>
    <p:restoredTop sz="94660"/>
  </p:normalViewPr>
  <p:slideViewPr>
    <p:cSldViewPr>
      <p:cViewPr varScale="1">
        <p:scale>
          <a:sx n="88" d="100"/>
          <a:sy n="88" d="100"/>
        </p:scale>
        <p:origin x="1003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118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tyle #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title-header2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457200" y="2814823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1"/>
            </a:lvl1pPr>
          </a:lstStyle>
          <a:p>
            <a:r>
              <a:rPr lang="en-US" dirty="0"/>
              <a:t>TITLE STYLE #1</a:t>
            </a:r>
          </a:p>
        </p:txBody>
      </p:sp>
      <p:sp>
        <p:nvSpPr>
          <p:cNvPr id="11" name="Slide Number Placeholder 13"/>
          <p:cNvSpPr>
            <a:spLocks noGrp="1"/>
          </p:cNvSpPr>
          <p:nvPr>
            <p:ph type="sldNum" sz="quarter" idx="4"/>
          </p:nvPr>
        </p:nvSpPr>
        <p:spPr>
          <a:xfrm>
            <a:off x="31229" y="6440820"/>
            <a:ext cx="5773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 b="1" i="0">
                <a:solidFill>
                  <a:srgbClr val="FFFFFF"/>
                </a:solidFill>
                <a:latin typeface="Georgia"/>
                <a:cs typeface="Georgia"/>
              </a:defRPr>
            </a:lvl1pPr>
          </a:lstStyle>
          <a:p>
            <a:fld id="{621A572C-3541-4FB9-978C-DCA67D0A725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695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13"/>
          <p:cNvSpPr>
            <a:spLocks noGrp="1"/>
          </p:cNvSpPr>
          <p:nvPr>
            <p:ph type="sldNum" sz="quarter" idx="4"/>
          </p:nvPr>
        </p:nvSpPr>
        <p:spPr>
          <a:xfrm>
            <a:off x="31229" y="6440820"/>
            <a:ext cx="5773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 b="1" i="0">
                <a:solidFill>
                  <a:srgbClr val="FFFFFF"/>
                </a:solidFill>
                <a:latin typeface="Georgia"/>
                <a:cs typeface="Georgia"/>
              </a:defRPr>
            </a:lvl1pPr>
          </a:lstStyle>
          <a:p>
            <a:fld id="{621A572C-3541-4FB9-978C-DCA67D0A725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6724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tyle 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title-header3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53139" cy="6400800"/>
          </a:xfrm>
          <a:prstGeom prst="rect">
            <a:avLst/>
          </a:prstGeom>
        </p:spPr>
      </p:pic>
      <p:sp>
        <p:nvSpPr>
          <p:cNvPr id="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457200" y="1817510"/>
            <a:ext cx="8229600" cy="10500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 STYLE #2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" y="6461860"/>
            <a:ext cx="9153134" cy="408840"/>
          </a:xfrm>
          <a:prstGeom prst="rect">
            <a:avLst/>
          </a:prstGeom>
        </p:spPr>
      </p:pic>
      <p:sp>
        <p:nvSpPr>
          <p:cNvPr id="8" name="Slide Number Placeholder 13"/>
          <p:cNvSpPr>
            <a:spLocks noGrp="1"/>
          </p:cNvSpPr>
          <p:nvPr>
            <p:ph type="sldNum" sz="quarter" idx="4"/>
          </p:nvPr>
        </p:nvSpPr>
        <p:spPr>
          <a:xfrm>
            <a:off x="31229" y="6440820"/>
            <a:ext cx="5773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 b="1" i="0">
                <a:solidFill>
                  <a:srgbClr val="FFFFFF"/>
                </a:solidFill>
                <a:latin typeface="Georgia"/>
                <a:cs typeface="Georgia"/>
              </a:defRPr>
            </a:lvl1pPr>
          </a:lstStyle>
          <a:p>
            <a:fld id="{621A572C-3541-4FB9-978C-DCA67D0A725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1371600" y="2913897"/>
            <a:ext cx="6400800" cy="144843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17453A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2349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13"/>
          <p:cNvSpPr>
            <a:spLocks noGrp="1"/>
          </p:cNvSpPr>
          <p:nvPr>
            <p:ph type="sldNum" sz="quarter" idx="4"/>
          </p:nvPr>
        </p:nvSpPr>
        <p:spPr>
          <a:xfrm>
            <a:off x="31229" y="6440820"/>
            <a:ext cx="5773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 b="1" i="0">
                <a:solidFill>
                  <a:srgbClr val="FFFFFF"/>
                </a:solidFill>
                <a:latin typeface="Georgia"/>
                <a:cs typeface="Georgia"/>
              </a:defRPr>
            </a:lvl1pPr>
          </a:lstStyle>
          <a:p>
            <a:fld id="{621A572C-3541-4FB9-978C-DCA67D0A725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0289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title-header2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Slide Number Placeholder 13"/>
          <p:cNvSpPr>
            <a:spLocks noGrp="1"/>
          </p:cNvSpPr>
          <p:nvPr>
            <p:ph type="sldNum" sz="quarter" idx="4"/>
          </p:nvPr>
        </p:nvSpPr>
        <p:spPr>
          <a:xfrm>
            <a:off x="31229" y="6440820"/>
            <a:ext cx="5773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 b="1" i="0">
                <a:solidFill>
                  <a:srgbClr val="FFFFFF"/>
                </a:solidFill>
                <a:latin typeface="Georgia"/>
                <a:cs typeface="Georgia"/>
              </a:defRPr>
            </a:lvl1pPr>
          </a:lstStyle>
          <a:p>
            <a:fld id="{621A572C-3541-4FB9-978C-DCA67D0A725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145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Slide Number Placeholder 13"/>
          <p:cNvSpPr>
            <a:spLocks noGrp="1"/>
          </p:cNvSpPr>
          <p:nvPr>
            <p:ph type="sldNum" sz="quarter" idx="4"/>
          </p:nvPr>
        </p:nvSpPr>
        <p:spPr>
          <a:xfrm>
            <a:off x="31229" y="6440820"/>
            <a:ext cx="5773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 b="1" i="0">
                <a:solidFill>
                  <a:srgbClr val="FFFFFF"/>
                </a:solidFill>
                <a:latin typeface="Georgia"/>
                <a:cs typeface="Georgia"/>
              </a:defRPr>
            </a:lvl1pPr>
          </a:lstStyle>
          <a:p>
            <a:fld id="{621A572C-3541-4FB9-978C-DCA67D0A725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813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3922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17453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7898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3922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7898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Slide Number Placeholder 13"/>
          <p:cNvSpPr>
            <a:spLocks noGrp="1"/>
          </p:cNvSpPr>
          <p:nvPr>
            <p:ph type="sldNum" sz="quarter" idx="10"/>
          </p:nvPr>
        </p:nvSpPr>
        <p:spPr>
          <a:xfrm>
            <a:off x="31229" y="6440820"/>
            <a:ext cx="5773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 b="1" i="0">
                <a:solidFill>
                  <a:srgbClr val="FFFFFF"/>
                </a:solidFill>
                <a:latin typeface="Georgia"/>
                <a:cs typeface="Georgia"/>
              </a:defRPr>
            </a:lvl1pPr>
          </a:lstStyle>
          <a:p>
            <a:fld id="{621A572C-3541-4FB9-978C-DCA67D0A725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1400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Slide Number Placeholder 13"/>
          <p:cNvSpPr>
            <a:spLocks noGrp="1"/>
          </p:cNvSpPr>
          <p:nvPr>
            <p:ph type="sldNum" sz="quarter" idx="4"/>
          </p:nvPr>
        </p:nvSpPr>
        <p:spPr>
          <a:xfrm>
            <a:off x="31229" y="6440820"/>
            <a:ext cx="5773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 b="1" i="0">
                <a:solidFill>
                  <a:srgbClr val="FFFFFF"/>
                </a:solidFill>
                <a:latin typeface="Georgia"/>
                <a:cs typeface="Georgia"/>
              </a:defRPr>
            </a:lvl1pPr>
          </a:lstStyle>
          <a:p>
            <a:fld id="{621A572C-3541-4FB9-978C-DCA67D0A725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71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13"/>
          <p:cNvSpPr>
            <a:spLocks noGrp="1"/>
          </p:cNvSpPr>
          <p:nvPr>
            <p:ph type="sldNum" sz="quarter" idx="4"/>
          </p:nvPr>
        </p:nvSpPr>
        <p:spPr>
          <a:xfrm>
            <a:off x="31229" y="6440820"/>
            <a:ext cx="5773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 b="1" i="0">
                <a:solidFill>
                  <a:srgbClr val="FFFFFF"/>
                </a:solidFill>
                <a:latin typeface="Georgia"/>
                <a:cs typeface="Georgia"/>
              </a:defRPr>
            </a:lvl1pPr>
          </a:lstStyle>
          <a:p>
            <a:fld id="{621A572C-3541-4FB9-978C-DCA67D0A725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824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41529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749566"/>
            <a:ext cx="5111750" cy="537659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967608"/>
            <a:ext cx="3008313" cy="415855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13"/>
          <p:cNvSpPr>
            <a:spLocks noGrp="1"/>
          </p:cNvSpPr>
          <p:nvPr>
            <p:ph type="sldNum" sz="quarter" idx="4"/>
          </p:nvPr>
        </p:nvSpPr>
        <p:spPr>
          <a:xfrm>
            <a:off x="31229" y="6440820"/>
            <a:ext cx="5773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 b="1" i="0">
                <a:solidFill>
                  <a:srgbClr val="FFFFFF"/>
                </a:solidFill>
                <a:latin typeface="Georgia"/>
                <a:cs typeface="Georgia"/>
              </a:defRPr>
            </a:lvl1pPr>
          </a:lstStyle>
          <a:p>
            <a:fld id="{621A572C-3541-4FB9-978C-DCA67D0A725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7855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4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787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9" name="Picture 8" descr="header.jpg"/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833"/>
          <a:stretch/>
        </p:blipFill>
        <p:spPr>
          <a:xfrm>
            <a:off x="4470400" y="78104"/>
            <a:ext cx="4495800" cy="40538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" y="6461860"/>
            <a:ext cx="9153134" cy="408840"/>
          </a:xfrm>
          <a:prstGeom prst="rect">
            <a:avLst/>
          </a:prstGeom>
        </p:spPr>
      </p:pic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>
          <a:xfrm>
            <a:off x="31229" y="6440820"/>
            <a:ext cx="5773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 b="1" i="0">
                <a:solidFill>
                  <a:srgbClr val="FFFFFF"/>
                </a:solidFill>
                <a:latin typeface="Georgia"/>
                <a:cs typeface="Georgia"/>
              </a:defRPr>
            </a:lvl1pPr>
          </a:lstStyle>
          <a:p>
            <a:fld id="{621A572C-3541-4FB9-978C-DCA67D0A725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39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xStyles>
    <p:titleStyle>
      <a:lvl1pPr marL="0" marR="0" indent="0" algn="ctr" defTabSz="457200" rtl="0" eaLnBrk="1" fontAlgn="auto" latinLnBrk="0" hangingPunct="1">
        <a:lnSpc>
          <a:spcPct val="10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sz="4400" b="0" i="0" kern="1200">
          <a:solidFill>
            <a:srgbClr val="639567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Tx/>
        <a:buBlip>
          <a:blip r:embed="rId14"/>
        </a:buBlip>
        <a:defRPr sz="3200" kern="1200">
          <a:solidFill>
            <a:srgbClr val="17453A"/>
          </a:solidFill>
          <a:latin typeface="Helvetica"/>
          <a:ea typeface="+mn-ea"/>
          <a:cs typeface="Helvetica"/>
        </a:defRPr>
      </a:lvl1pPr>
      <a:lvl2pPr marL="742950" indent="-285750" algn="l" defTabSz="457200" rtl="0" eaLnBrk="1" latinLnBrk="0" hangingPunct="1">
        <a:spcBef>
          <a:spcPct val="20000"/>
        </a:spcBef>
        <a:buSzPct val="85000"/>
        <a:buFontTx/>
        <a:buBlip>
          <a:blip r:embed="rId15"/>
        </a:buBlip>
        <a:defRPr sz="2800" kern="1200">
          <a:solidFill>
            <a:srgbClr val="17453A"/>
          </a:solidFill>
          <a:latin typeface="Helvetica"/>
          <a:ea typeface="+mn-ea"/>
          <a:cs typeface="Helvetica"/>
        </a:defRPr>
      </a:lvl2pPr>
      <a:lvl3pPr marL="1143000" indent="-228600" algn="l" defTabSz="457200" rtl="0" eaLnBrk="1" latinLnBrk="0" hangingPunct="1">
        <a:spcBef>
          <a:spcPct val="20000"/>
        </a:spcBef>
        <a:buSzPct val="70000"/>
        <a:buFontTx/>
        <a:buBlip>
          <a:blip r:embed="rId14"/>
        </a:buBlip>
        <a:defRPr sz="2400" kern="1200">
          <a:solidFill>
            <a:srgbClr val="17453A"/>
          </a:solidFill>
          <a:latin typeface="Helvetica"/>
          <a:ea typeface="+mn-ea"/>
          <a:cs typeface="Helvetica"/>
        </a:defRPr>
      </a:lvl3pPr>
      <a:lvl4pPr marL="1600200" indent="-228600" algn="l" defTabSz="457200" rtl="0" eaLnBrk="1" latinLnBrk="0" hangingPunct="1">
        <a:spcBef>
          <a:spcPct val="20000"/>
        </a:spcBef>
        <a:buSzPct val="65000"/>
        <a:buFontTx/>
        <a:buBlip>
          <a:blip r:embed="rId15"/>
        </a:buBlip>
        <a:defRPr sz="2000" kern="1200">
          <a:solidFill>
            <a:srgbClr val="17453A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SzPct val="60000"/>
        <a:buFontTx/>
        <a:buBlip>
          <a:blip r:embed="rId14"/>
        </a:buBlip>
        <a:defRPr sz="2000" kern="1200">
          <a:solidFill>
            <a:srgbClr val="17453A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flennaug@msu.edu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3.xml"/><Relationship Id="rId1" Type="http://schemas.openxmlformats.org/officeDocument/2006/relationships/video" Target="https://www.youtube.com/embed/PJrN-r5HRx0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time_continue=2&amp;v=PJrN-r5HRx0&amp;feature=emb_logo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education.msu.edu/urban-immersion-fellowship/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Urban Immersion Fellowship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Information Session</a:t>
            </a:r>
          </a:p>
          <a:p>
            <a:r>
              <a:rPr lang="en-US" dirty="0"/>
              <a:t>Friday March 8, 2024</a:t>
            </a:r>
          </a:p>
        </p:txBody>
      </p:sp>
    </p:spTree>
    <p:extLst>
      <p:ext uri="{BB962C8B-B14F-4D97-AF65-F5344CB8AC3E}">
        <p14:creationId xmlns:p14="http://schemas.microsoft.com/office/powerpoint/2010/main" val="16750144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3993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Questions?</a:t>
            </a:r>
            <a:br>
              <a:rPr lang="en-US" dirty="0"/>
            </a:br>
            <a:endParaRPr lang="en-US" dirty="0"/>
          </a:p>
        </p:txBody>
      </p:sp>
      <p:pic>
        <p:nvPicPr>
          <p:cNvPr id="4" name="Picture 2" descr="C:\Users\gunnings\AppData\Local\Microsoft\Windows\Temporary Internet Files\Content.Outlook\3TRXWCR6\flyer photo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59" y="1600200"/>
            <a:ext cx="9030081" cy="487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8914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D069C-65FE-4BFF-AAE4-23AF37BF3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CONTACT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9448B5A-95B9-4A82-BEE5-DB991D027C3A}"/>
              </a:ext>
            </a:extLst>
          </p:cNvPr>
          <p:cNvSpPr txBox="1"/>
          <p:nvPr/>
        </p:nvSpPr>
        <p:spPr>
          <a:xfrm>
            <a:off x="152400" y="1676400"/>
            <a:ext cx="8839200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40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Terry Flennaugh, Ph.D.</a:t>
            </a:r>
            <a:endParaRPr lang="en-US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40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Associate Dean, College of Education</a:t>
            </a:r>
            <a:endParaRPr lang="en-US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40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Michigan State University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4000" dirty="0">
                <a:latin typeface="Garamond" panose="02020404030301010803" pitchFamily="18" charset="0"/>
                <a:ea typeface="Times New Roman" panose="02020603050405020304" pitchFamily="18" charset="0"/>
                <a:hlinkClick r:id="rId2"/>
              </a:rPr>
              <a:t>flennaug@msu.edu</a:t>
            </a:r>
            <a:endParaRPr lang="en-US" sz="4000" dirty="0"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endParaRPr lang="en-US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6997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Urban Immersion Fellowship: What to Expect</a:t>
            </a:r>
          </a:p>
        </p:txBody>
      </p:sp>
      <p:pic>
        <p:nvPicPr>
          <p:cNvPr id="4" name="PJrN-r5HRx0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533400" y="1600200"/>
            <a:ext cx="8229600" cy="4629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987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Why</a:t>
            </a:r>
            <a:r>
              <a:rPr lang="en-US" dirty="0"/>
              <a:t>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1295400"/>
            <a:ext cx="8991600" cy="5260052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Garamond" panose="02020404030301010803" pitchFamily="18" charset="0"/>
              </a:rPr>
              <a:t>There are close to 17,000 public school districts in the United States.</a:t>
            </a:r>
          </a:p>
          <a:p>
            <a:pPr marL="0" indent="0">
              <a:buNone/>
            </a:pPr>
            <a:endParaRPr lang="en-US" sz="2400" dirty="0">
              <a:latin typeface="Garamond" panose="02020404030301010803" pitchFamily="18" charset="0"/>
            </a:endParaRPr>
          </a:p>
          <a:p>
            <a:r>
              <a:rPr lang="en-US" sz="2400" dirty="0">
                <a:latin typeface="Garamond" panose="02020404030301010803" pitchFamily="18" charset="0"/>
              </a:rPr>
              <a:t>A quarter of </a:t>
            </a:r>
            <a:r>
              <a:rPr lang="en-US" sz="2400" b="1" dirty="0">
                <a:latin typeface="Garamond" panose="02020404030301010803" pitchFamily="18" charset="0"/>
              </a:rPr>
              <a:t>all</a:t>
            </a:r>
            <a:r>
              <a:rPr lang="en-US" sz="2400" dirty="0">
                <a:latin typeface="Garamond" panose="02020404030301010803" pitchFamily="18" charset="0"/>
              </a:rPr>
              <a:t> elementary &amp; secondary students go to school in just over 200 of our large urban districts.</a:t>
            </a:r>
          </a:p>
          <a:p>
            <a:pPr marL="0" indent="0">
              <a:buNone/>
            </a:pPr>
            <a:endParaRPr lang="en-US" sz="2400" dirty="0">
              <a:latin typeface="Garamond" panose="02020404030301010803" pitchFamily="18" charset="0"/>
            </a:endParaRPr>
          </a:p>
          <a:p>
            <a:r>
              <a:rPr lang="en-US" sz="2400" dirty="0">
                <a:latin typeface="Garamond" panose="02020404030301010803" pitchFamily="18" charset="0"/>
              </a:rPr>
              <a:t>These districts are responsible for educating close to 40% of our country’s students living in poverty, and over 40% of students of color. </a:t>
            </a:r>
          </a:p>
          <a:p>
            <a:pPr marL="0" indent="0">
              <a:buNone/>
            </a:pPr>
            <a:endParaRPr lang="en-US" sz="2400" dirty="0">
              <a:latin typeface="Garamond" panose="02020404030301010803" pitchFamily="18" charset="0"/>
            </a:endParaRPr>
          </a:p>
          <a:p>
            <a:r>
              <a:rPr lang="en-US" sz="2400" dirty="0">
                <a:latin typeface="Garamond" panose="02020404030301010803" pitchFamily="18" charset="0"/>
              </a:rPr>
              <a:t>Regardless of school location, close to 20% of U.S. children live in poverty. </a:t>
            </a:r>
          </a:p>
          <a:p>
            <a:pPr marL="0" indent="0" algn="ctr">
              <a:buNone/>
            </a:pPr>
            <a:r>
              <a:rPr lang="en-US" sz="2400" b="1" dirty="0">
                <a:latin typeface="Garamond" panose="02020404030301010803" pitchFamily="18" charset="0"/>
              </a:rPr>
              <a:t>Profound Implications for </a:t>
            </a:r>
          </a:p>
          <a:p>
            <a:pPr marL="0" indent="0" algn="ctr">
              <a:buNone/>
            </a:pPr>
            <a:r>
              <a:rPr lang="en-US" sz="2400" b="1" dirty="0">
                <a:latin typeface="Garamond" panose="02020404030301010803" pitchFamily="18" charset="0"/>
              </a:rPr>
              <a:t>Educator Readiness and Effectiveness </a:t>
            </a:r>
          </a:p>
          <a:p>
            <a:pPr marL="0" indent="0">
              <a:buNone/>
            </a:pP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752216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25F6CE-2FB4-4D37-B7E2-2974CD54A7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19200"/>
            <a:ext cx="8229600" cy="1143000"/>
          </a:xfrm>
        </p:spPr>
        <p:txBody>
          <a:bodyPr>
            <a:normAutofit fontScale="90000"/>
          </a:bodyPr>
          <a:lstStyle/>
          <a:p>
            <a:br>
              <a:rPr lang="en-US" dirty="0">
                <a:hlinkClick r:id="rId2"/>
              </a:rPr>
            </a:br>
            <a:br>
              <a:rPr lang="en-US" dirty="0">
                <a:hlinkClick r:id="rId2"/>
              </a:rPr>
            </a:br>
            <a:br>
              <a:rPr lang="en-US" dirty="0">
                <a:hlinkClick r:id="rId2"/>
              </a:rPr>
            </a:br>
            <a:br>
              <a:rPr lang="en-US" dirty="0">
                <a:hlinkClick r:id="rId2"/>
              </a:rPr>
            </a:br>
            <a:br>
              <a:rPr lang="en-US" dirty="0">
                <a:hlinkClick r:id="rId2"/>
              </a:rPr>
            </a:br>
            <a:br>
              <a:rPr lang="en-US" dirty="0"/>
            </a:br>
            <a:br>
              <a:rPr lang="en-US" dirty="0"/>
            </a:br>
            <a:r>
              <a:rPr lang="en-US" dirty="0"/>
              <a:t>Purpose</a:t>
            </a:r>
            <a:br>
              <a:rPr lang="en-US" dirty="0"/>
            </a:br>
            <a:br>
              <a:rPr lang="en-US" dirty="0"/>
            </a:br>
            <a:r>
              <a:rPr lang="en-US" sz="3600" dirty="0">
                <a:latin typeface="Garamond" panose="02020404030301010803" pitchFamily="18" charset="0"/>
              </a:rPr>
              <a:t>Provide teacher candidates with a quality experience for “authentic” engagement with urban context learners.</a:t>
            </a:r>
            <a:br>
              <a:rPr lang="en-US" sz="3600" dirty="0">
                <a:latin typeface="Garamond" panose="02020404030301010803" pitchFamily="18" charset="0"/>
              </a:rPr>
            </a:br>
            <a:br>
              <a:rPr lang="en-US" sz="3600" dirty="0">
                <a:latin typeface="Garamond" panose="02020404030301010803" pitchFamily="18" charset="0"/>
              </a:rPr>
            </a:br>
            <a:r>
              <a:rPr lang="en-US" sz="3600" dirty="0">
                <a:latin typeface="Garamond" panose="02020404030301010803" pitchFamily="18" charset="0"/>
              </a:rPr>
              <a:t>Transform future urban educators thinking about the </a:t>
            </a:r>
            <a:r>
              <a:rPr lang="en-US" sz="3600" b="1" dirty="0">
                <a:latin typeface="Garamond" panose="02020404030301010803" pitchFamily="18" charset="0"/>
              </a:rPr>
              <a:t>possibilities</a:t>
            </a:r>
            <a:r>
              <a:rPr lang="en-US" sz="3600" dirty="0">
                <a:latin typeface="Garamond" panose="02020404030301010803" pitchFamily="18" charset="0"/>
              </a:rPr>
              <a:t> and </a:t>
            </a:r>
            <a:r>
              <a:rPr lang="en-US" sz="3600" b="1" dirty="0">
                <a:latin typeface="Garamond" panose="02020404030301010803" pitchFamily="18" charset="0"/>
              </a:rPr>
              <a:t>promise</a:t>
            </a:r>
            <a:r>
              <a:rPr lang="en-US" sz="3600" dirty="0">
                <a:latin typeface="Garamond" panose="02020404030301010803" pitchFamily="18" charset="0"/>
              </a:rPr>
              <a:t> for urban children and families.</a:t>
            </a:r>
            <a:br>
              <a:rPr lang="en-US" sz="3600" dirty="0">
                <a:latin typeface="Garamond" panose="02020404030301010803" pitchFamily="18" charset="0"/>
              </a:rPr>
            </a:br>
            <a:br>
              <a:rPr lang="en-US" sz="3600" dirty="0">
                <a:latin typeface="Garamond" panose="02020404030301010803" pitchFamily="18" charset="0"/>
              </a:rPr>
            </a:br>
            <a:r>
              <a:rPr lang="en-US" sz="3600" dirty="0">
                <a:latin typeface="Garamond" panose="02020404030301010803" pitchFamily="18" charset="0"/>
              </a:rPr>
              <a:t>Provide a “highly effective” future talent pool of urban educators.</a:t>
            </a:r>
            <a:br>
              <a:rPr lang="en-US" sz="3600" dirty="0">
                <a:latin typeface="Garamond" panose="02020404030301010803" pitchFamily="18" charset="0"/>
              </a:rPr>
            </a:br>
            <a:br>
              <a:rPr lang="en-US" sz="3600" dirty="0">
                <a:latin typeface="Garamond" panose="02020404030301010803" pitchFamily="18" charset="0"/>
              </a:rPr>
            </a:br>
            <a:endParaRPr lang="en-US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5223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452BA-03BF-5B14-838F-AA82DF3E2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057400"/>
            <a:ext cx="8229600" cy="1143000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r>
              <a:rPr lang="en-US" b="1" dirty="0">
                <a:latin typeface="Garamond" panose="02020404030301010803" pitchFamily="18" charset="0"/>
              </a:rPr>
              <a:t>Fellowship Dispositions</a:t>
            </a:r>
            <a:br>
              <a:rPr lang="en-US" dirty="0"/>
            </a:br>
            <a:br>
              <a:rPr lang="en-US" dirty="0"/>
            </a:br>
            <a:r>
              <a:rPr lang="en-US" sz="3100" dirty="0">
                <a:latin typeface="Garamond" panose="02020404030301010803" pitchFamily="18" charset="0"/>
              </a:rPr>
              <a:t>Professional </a:t>
            </a:r>
            <a:r>
              <a:rPr lang="en-US" sz="3100" b="1" dirty="0">
                <a:latin typeface="Garamond" panose="02020404030301010803" pitchFamily="18" charset="0"/>
              </a:rPr>
              <a:t>Maturity, Initiative &amp; Flexibility</a:t>
            </a:r>
            <a:br>
              <a:rPr lang="en-US" sz="3100" dirty="0">
                <a:latin typeface="Garamond" panose="02020404030301010803" pitchFamily="18" charset="0"/>
              </a:rPr>
            </a:br>
            <a:br>
              <a:rPr lang="en-US" sz="3100" dirty="0">
                <a:latin typeface="Garamond" panose="02020404030301010803" pitchFamily="18" charset="0"/>
              </a:rPr>
            </a:br>
            <a:r>
              <a:rPr lang="en-US" sz="3100" dirty="0">
                <a:latin typeface="Garamond" panose="02020404030301010803" pitchFamily="18" charset="0"/>
              </a:rPr>
              <a:t>Acknowledge, Respect &amp; Embrace </a:t>
            </a:r>
            <a:r>
              <a:rPr lang="en-US" sz="3100" b="1" dirty="0">
                <a:latin typeface="Garamond" panose="02020404030301010803" pitchFamily="18" charset="0"/>
              </a:rPr>
              <a:t>cross-cultural differences</a:t>
            </a:r>
            <a:r>
              <a:rPr lang="en-US" sz="3100" dirty="0">
                <a:latin typeface="Garamond" panose="02020404030301010803" pitchFamily="18" charset="0"/>
              </a:rPr>
              <a:t>. </a:t>
            </a:r>
            <a:br>
              <a:rPr lang="en-US" sz="3100" dirty="0">
                <a:latin typeface="Garamond" panose="02020404030301010803" pitchFamily="18" charset="0"/>
              </a:rPr>
            </a:br>
            <a:br>
              <a:rPr lang="en-US" sz="3100" dirty="0">
                <a:latin typeface="Garamond" panose="02020404030301010803" pitchFamily="18" charset="0"/>
              </a:rPr>
            </a:br>
            <a:r>
              <a:rPr lang="en-US" sz="3100" dirty="0">
                <a:latin typeface="Garamond" panose="02020404030301010803" pitchFamily="18" charset="0"/>
              </a:rPr>
              <a:t>Recognize existing structures of </a:t>
            </a:r>
            <a:r>
              <a:rPr lang="en-US" sz="3100" b="1" dirty="0">
                <a:latin typeface="Garamond" panose="02020404030301010803" pitchFamily="18" charset="0"/>
              </a:rPr>
              <a:t>Power, Privilege &amp; Oppression</a:t>
            </a:r>
            <a:r>
              <a:rPr lang="en-US" sz="3100" dirty="0">
                <a:latin typeface="Garamond" panose="02020404030301010803" pitchFamily="18" charset="0"/>
              </a:rPr>
              <a:t>.</a:t>
            </a:r>
            <a:br>
              <a:rPr lang="en-US" sz="3100" dirty="0">
                <a:latin typeface="Garamond" panose="02020404030301010803" pitchFamily="18" charset="0"/>
              </a:rPr>
            </a:br>
            <a:br>
              <a:rPr lang="en-US" sz="3100" dirty="0">
                <a:latin typeface="Garamond" panose="02020404030301010803" pitchFamily="18" charset="0"/>
              </a:rPr>
            </a:br>
            <a:r>
              <a:rPr lang="en-US" sz="3100" dirty="0">
                <a:latin typeface="Garamond" panose="02020404030301010803" pitchFamily="18" charset="0"/>
              </a:rPr>
              <a:t>Willingness to </a:t>
            </a:r>
            <a:r>
              <a:rPr lang="en-US" sz="3100" b="1" dirty="0">
                <a:latin typeface="Garamond" panose="02020404030301010803" pitchFamily="18" charset="0"/>
              </a:rPr>
              <a:t>Engage, Connect &amp; Learn.</a:t>
            </a:r>
            <a:br>
              <a:rPr lang="en-US" sz="3100" b="1" dirty="0">
                <a:latin typeface="Garamond" panose="02020404030301010803" pitchFamily="18" charset="0"/>
              </a:rPr>
            </a:br>
            <a:endParaRPr lang="en-US" sz="3100" dirty="0"/>
          </a:p>
        </p:txBody>
      </p:sp>
    </p:spTree>
    <p:extLst>
      <p:ext uri="{BB962C8B-B14F-4D97-AF65-F5344CB8AC3E}">
        <p14:creationId xmlns:p14="http://schemas.microsoft.com/office/powerpoint/2010/main" val="715404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What? When?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382000" cy="4754563"/>
          </a:xfrm>
        </p:spPr>
        <p:txBody>
          <a:bodyPr>
            <a:normAutofit fontScale="92500" lnSpcReduction="10000"/>
          </a:bodyPr>
          <a:lstStyle/>
          <a:p>
            <a:pPr marL="0" algn="ctr">
              <a:spcBef>
                <a:spcPts val="0"/>
              </a:spcBef>
            </a:pPr>
            <a:r>
              <a:rPr lang="en-US" sz="2800" dirty="0">
                <a:latin typeface="Garamond" panose="02020404030301010803" pitchFamily="18" charset="0"/>
                <a:ea typeface="Times New Roman" panose="02020603050405020304" pitchFamily="18" charset="0"/>
              </a:rPr>
              <a:t>P</a:t>
            </a:r>
            <a:r>
              <a:rPr lang="en-US" sz="28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aid IN-PERSON summer opportunity in support of Detroit Public Schools Community District (DPSCD) </a:t>
            </a:r>
            <a:r>
              <a:rPr lang="en-US" sz="2800" dirty="0">
                <a:latin typeface="Garamond" panose="02020404030301010803" pitchFamily="18" charset="0"/>
                <a:ea typeface="Times New Roman" panose="02020603050405020304" pitchFamily="18" charset="0"/>
              </a:rPr>
              <a:t>or community agency s</a:t>
            </a:r>
            <a:r>
              <a:rPr lang="en-US" sz="28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ummer programming, to provide </a:t>
            </a:r>
            <a:r>
              <a:rPr lang="en-US" sz="2800" dirty="0">
                <a:latin typeface="Garamond" panose="02020404030301010803" pitchFamily="18" charset="0"/>
                <a:ea typeface="Times New Roman" panose="02020603050405020304" pitchFamily="18" charset="0"/>
              </a:rPr>
              <a:t>learning</a:t>
            </a:r>
            <a:r>
              <a:rPr lang="en-US" sz="28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support for </a:t>
            </a:r>
            <a:r>
              <a:rPr lang="en-US" sz="2800" dirty="0">
                <a:latin typeface="Garamond" panose="02020404030301010803" pitchFamily="18" charset="0"/>
                <a:ea typeface="Times New Roman" panose="02020603050405020304" pitchFamily="18" charset="0"/>
              </a:rPr>
              <a:t>the </a:t>
            </a:r>
            <a:r>
              <a:rPr lang="en-US" sz="28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enrichment and acceleration of Detroit students. </a:t>
            </a:r>
          </a:p>
          <a:p>
            <a:pPr marL="0" marR="0" indent="0" algn="ctr">
              <a:spcBef>
                <a:spcPts val="0"/>
              </a:spcBef>
              <a:spcAft>
                <a:spcPts val="0"/>
              </a:spcAft>
              <a:buNone/>
            </a:pPr>
            <a:endParaRPr lang="en-US" sz="2800" dirty="0">
              <a:effectLst/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 marL="0" marR="0" indent="0" algn="ctr">
              <a:spcBef>
                <a:spcPts val="0"/>
              </a:spcBef>
              <a:spcAft>
                <a:spcPts val="0"/>
              </a:spcAft>
              <a:buNone/>
            </a:pPr>
            <a:endParaRPr lang="en-US" sz="2800" dirty="0">
              <a:effectLst/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latin typeface="Garamond" panose="02020404030301010803" pitchFamily="18" charset="0"/>
                <a:ea typeface="Times New Roman" panose="02020603050405020304" pitchFamily="18" charset="0"/>
              </a:rPr>
              <a:t>Sti</a:t>
            </a:r>
            <a:r>
              <a:rPr lang="en-US" sz="28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pend payment of $4000 for completion. (You will be paid as an MSU Student Employee)</a:t>
            </a:r>
          </a:p>
          <a:p>
            <a:pPr marL="0" marR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 </a:t>
            </a:r>
          </a:p>
          <a:p>
            <a:pPr marL="0" marR="0" indent="0" algn="ctr">
              <a:spcBef>
                <a:spcPts val="0"/>
              </a:spcBef>
              <a:spcAft>
                <a:spcPts val="0"/>
              </a:spcAft>
              <a:buNone/>
            </a:pPr>
            <a:endParaRPr lang="en-US" sz="2800" dirty="0">
              <a:effectLst/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latin typeface="Garamond" panose="02020404030301010803" pitchFamily="18" charset="0"/>
                <a:ea typeface="Times New Roman" panose="02020603050405020304" pitchFamily="18" charset="0"/>
              </a:rPr>
              <a:t>TENTATIVE PROGRAM DATES:</a:t>
            </a:r>
          </a:p>
          <a:p>
            <a:pPr marL="0" marR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June 18</a:t>
            </a:r>
            <a:r>
              <a:rPr lang="en-US" sz="2800" baseline="300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th</a:t>
            </a:r>
            <a:r>
              <a:rPr lang="en-US" sz="28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- August 2</a:t>
            </a:r>
            <a:r>
              <a:rPr lang="en-US" sz="2800" baseline="300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nd</a:t>
            </a:r>
            <a:r>
              <a:rPr lang="en-US" sz="28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, 2024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36957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8748"/>
            <a:ext cx="8229600" cy="1143000"/>
          </a:xfrm>
        </p:spPr>
        <p:txBody>
          <a:bodyPr anchor="ctr">
            <a:normAutofit/>
          </a:bodyPr>
          <a:lstStyle/>
          <a:p>
            <a:r>
              <a:rPr lang="en-US" dirty="0"/>
              <a:t>PARTNERS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B6D9FDDB-FC4D-44B0-B958-598E555A09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81200" y="1249218"/>
            <a:ext cx="5791200" cy="1059785"/>
          </a:xfrm>
        </p:spPr>
        <p:txBody>
          <a:bodyPr>
            <a:normAutofit/>
          </a:bodyPr>
          <a:lstStyle/>
          <a:p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7200" y="2278985"/>
            <a:ext cx="4040188" cy="39512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     </a:t>
            </a:r>
          </a:p>
          <a:p>
            <a:pPr marL="0" indent="0">
              <a:buNone/>
            </a:pPr>
            <a:endParaRPr lang="en-US" b="1" dirty="0"/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3F70E003-6536-4987-8066-BAD69FBCC0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1639223"/>
            <a:ext cx="4041775" cy="639762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pic>
        <p:nvPicPr>
          <p:cNvPr id="12" name="Content Placeholder 11" descr="Logo&#10;&#10;Description automatically generated">
            <a:extLst>
              <a:ext uri="{FF2B5EF4-FFF2-40B4-BE49-F238E27FC236}">
                <a16:creationId xmlns:a16="http://schemas.microsoft.com/office/drawing/2014/main" id="{86E5AF24-CC3D-4C34-AB1A-3234DDC529E9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680" y="1249218"/>
            <a:ext cx="3951288" cy="3951288"/>
          </a:xfrm>
          <a:noFill/>
        </p:spPr>
      </p:pic>
      <p:pic>
        <p:nvPicPr>
          <p:cNvPr id="1026" name="Picture 2" descr="Center for Success">
            <a:extLst>
              <a:ext uri="{FF2B5EF4-FFF2-40B4-BE49-F238E27FC236}">
                <a16:creationId xmlns:a16="http://schemas.microsoft.com/office/drawing/2014/main" id="{6822B2F1-0781-40EE-C9DE-1E82E2FEA5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8488" y="1278849"/>
            <a:ext cx="3655441" cy="1673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owntown Boxing Gym | Detroit Youth Boxing and Educational Program">
            <a:extLst>
              <a:ext uri="{FF2B5EF4-FFF2-40B4-BE49-F238E27FC236}">
                <a16:creationId xmlns:a16="http://schemas.microsoft.com/office/drawing/2014/main" id="{799783C1-575F-9125-E0F4-A3EB07B14B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5364" y="3405997"/>
            <a:ext cx="4571339" cy="1673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86532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70EAC3-F931-CE96-9108-E4201647A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67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latin typeface="Garamond" panose="02020404030301010803" pitchFamily="18" charset="0"/>
              </a:rPr>
              <a:t>Typical Fellowship Schedule</a:t>
            </a:r>
            <a:br>
              <a:rPr lang="en-US" sz="4000" b="1" dirty="0">
                <a:latin typeface="Garamond" panose="02020404030301010803" pitchFamily="18" charset="0"/>
              </a:rPr>
            </a:br>
            <a:br>
              <a:rPr lang="en-US" sz="3100" dirty="0">
                <a:latin typeface="Garamond" panose="02020404030301010803" pitchFamily="18" charset="0"/>
              </a:rPr>
            </a:br>
            <a:r>
              <a:rPr lang="en-US" sz="3100" b="1" dirty="0">
                <a:latin typeface="Garamond" panose="02020404030301010803" pitchFamily="18" charset="0"/>
              </a:rPr>
              <a:t>Week 1 &amp; 2 </a:t>
            </a:r>
            <a:br>
              <a:rPr lang="en-US" sz="3100" dirty="0">
                <a:latin typeface="Garamond" panose="02020404030301010803" pitchFamily="18" charset="0"/>
              </a:rPr>
            </a:br>
            <a:r>
              <a:rPr lang="en-US" sz="3100" dirty="0">
                <a:latin typeface="Garamond" panose="02020404030301010803" pitchFamily="18" charset="0"/>
              </a:rPr>
              <a:t>Professional Development/Training</a:t>
            </a:r>
            <a:br>
              <a:rPr lang="en-US" sz="3100" dirty="0">
                <a:latin typeface="Garamond" panose="02020404030301010803" pitchFamily="18" charset="0"/>
              </a:rPr>
            </a:br>
            <a:r>
              <a:rPr lang="en-US" sz="3100" dirty="0">
                <a:latin typeface="Garamond" panose="02020404030301010803" pitchFamily="18" charset="0"/>
              </a:rPr>
              <a:t>Monday – Friday 8:00 AM – 4:00 PM </a:t>
            </a:r>
            <a:br>
              <a:rPr lang="en-US" sz="3100" dirty="0">
                <a:latin typeface="Garamond" panose="02020404030301010803" pitchFamily="18" charset="0"/>
              </a:rPr>
            </a:br>
            <a:br>
              <a:rPr lang="en-US" sz="3100" dirty="0">
                <a:latin typeface="Garamond" panose="02020404030301010803" pitchFamily="18" charset="0"/>
              </a:rPr>
            </a:br>
            <a:r>
              <a:rPr lang="en-US" sz="3100" b="1" dirty="0">
                <a:latin typeface="Garamond" panose="02020404030301010803" pitchFamily="18" charset="0"/>
              </a:rPr>
              <a:t>Week 3-6</a:t>
            </a:r>
            <a:br>
              <a:rPr lang="en-US" sz="3100" dirty="0">
                <a:latin typeface="Garamond" panose="02020404030301010803" pitchFamily="18" charset="0"/>
              </a:rPr>
            </a:br>
            <a:r>
              <a:rPr lang="en-US" sz="3100" dirty="0">
                <a:latin typeface="Garamond" panose="02020404030301010803" pitchFamily="18" charset="0"/>
              </a:rPr>
              <a:t>Placement </a:t>
            </a:r>
            <a:br>
              <a:rPr lang="en-US" sz="3100" dirty="0">
                <a:latin typeface="Garamond" panose="02020404030301010803" pitchFamily="18" charset="0"/>
              </a:rPr>
            </a:br>
            <a:r>
              <a:rPr lang="en-US" sz="3100" dirty="0">
                <a:latin typeface="Garamond" panose="02020404030301010803" pitchFamily="18" charset="0"/>
              </a:rPr>
              <a:t>Monday – Thursday 7:30 AM – 12:30 PM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482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419600" cy="4754563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latin typeface="Garamond" panose="02020404030301010803" pitchFamily="18" charset="0"/>
              </a:rPr>
              <a:t>Any Current Freshman, Sophomore, Junior, or Senior pursuing Teacher Preparation Program at MSU (UECP/GECP Preferential consideration)</a:t>
            </a:r>
          </a:p>
          <a:p>
            <a:endParaRPr lang="en-US" sz="900" dirty="0">
              <a:latin typeface="Garamond" panose="02020404030301010803" pitchFamily="18" charset="0"/>
            </a:endParaRPr>
          </a:p>
          <a:p>
            <a:r>
              <a:rPr lang="en-US" dirty="0">
                <a:latin typeface="Garamond" panose="02020404030301010803" pitchFamily="18" charset="0"/>
              </a:rPr>
              <a:t>Writing sample describing commitment to urban education</a:t>
            </a:r>
          </a:p>
          <a:p>
            <a:pPr marL="0" indent="0">
              <a:buNone/>
            </a:pPr>
            <a:endParaRPr lang="en-US" sz="900" dirty="0">
              <a:latin typeface="Garamond" panose="02020404030301010803" pitchFamily="18" charset="0"/>
            </a:endParaRPr>
          </a:p>
          <a:p>
            <a:r>
              <a:rPr lang="en-US" dirty="0">
                <a:latin typeface="Garamond" panose="02020404030301010803" pitchFamily="18" charset="0"/>
              </a:rPr>
              <a:t>Recommendation from MSU education faculty or other professional.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3784" y="1371600"/>
            <a:ext cx="4419600" cy="4604415"/>
          </a:xfrm>
        </p:spPr>
        <p:txBody>
          <a:bodyPr>
            <a:normAutofit fontScale="92500" lnSpcReduction="20000"/>
          </a:bodyPr>
          <a:lstStyle/>
          <a:p>
            <a:r>
              <a:rPr lang="en-US" sz="2400" b="1" dirty="0">
                <a:latin typeface="Garamond" panose="02020404030301010803" pitchFamily="18" charset="0"/>
              </a:rPr>
              <a:t>Online Application</a:t>
            </a:r>
          </a:p>
          <a:p>
            <a:pPr marL="0" indent="0">
              <a:buNone/>
            </a:pPr>
            <a:endParaRPr lang="en-US" sz="2400" dirty="0">
              <a:latin typeface="Garamond" panose="02020404030301010803" pitchFamily="18" charset="0"/>
            </a:endParaRPr>
          </a:p>
          <a:p>
            <a:pPr lvl="1"/>
            <a:r>
              <a:rPr lang="en-US" dirty="0">
                <a:latin typeface="Garamond" panose="02020404030301010803" pitchFamily="18" charset="0"/>
              </a:rPr>
              <a:t>Available: </a:t>
            </a:r>
          </a:p>
          <a:p>
            <a:pPr marL="457200" lvl="1" indent="0">
              <a:buNone/>
            </a:pPr>
            <a:r>
              <a:rPr lang="en-US" dirty="0">
                <a:latin typeface="Garamond" panose="02020404030301010803" pitchFamily="18" charset="0"/>
              </a:rPr>
              <a:t>Wednesday, March 27, 2024</a:t>
            </a:r>
          </a:p>
          <a:p>
            <a:pPr marL="457200" lvl="1" indent="0">
              <a:buNone/>
            </a:pPr>
            <a:r>
              <a:rPr lang="en-US" dirty="0">
                <a:latin typeface="Garamond" panose="02020404030301010803" pitchFamily="18" charset="0"/>
                <a:hlinkClick r:id="rId2"/>
              </a:rPr>
              <a:t>https://education.msu.edu/urban-immersion-fellowship/</a:t>
            </a:r>
            <a:endParaRPr lang="en-US" dirty="0">
              <a:latin typeface="Garamond" panose="02020404030301010803" pitchFamily="18" charset="0"/>
            </a:endParaRPr>
          </a:p>
          <a:p>
            <a:pPr marL="457200" lvl="1" indent="0">
              <a:buNone/>
            </a:pPr>
            <a:endParaRPr lang="en-US" dirty="0">
              <a:latin typeface="Garamond" panose="02020404030301010803" pitchFamily="18" charset="0"/>
            </a:endParaRPr>
          </a:p>
          <a:p>
            <a:pPr lvl="1"/>
            <a:r>
              <a:rPr lang="en-US" dirty="0">
                <a:solidFill>
                  <a:srgbClr val="FF0000"/>
                </a:solidFill>
                <a:latin typeface="Garamond" panose="02020404030301010803" pitchFamily="18" charset="0"/>
              </a:rPr>
              <a:t>DEADLINE</a:t>
            </a:r>
            <a:r>
              <a:rPr lang="en-US" dirty="0">
                <a:latin typeface="Garamond" panose="02020404030301010803" pitchFamily="18" charset="0"/>
              </a:rPr>
              <a:t>: </a:t>
            </a:r>
          </a:p>
          <a:p>
            <a:pPr marL="457200" lvl="1" indent="0">
              <a:buNone/>
            </a:pPr>
            <a:r>
              <a:rPr lang="en-US" dirty="0">
                <a:latin typeface="Garamond" panose="02020404030301010803" pitchFamily="18" charset="0"/>
              </a:rPr>
              <a:t>Wednesday, March 27, 2024</a:t>
            </a:r>
          </a:p>
          <a:p>
            <a:pPr marL="457200" lvl="1" indent="0">
              <a:buNone/>
            </a:pPr>
            <a:r>
              <a:rPr lang="en-US" dirty="0">
                <a:latin typeface="Garamond" panose="02020404030301010803" pitchFamily="18" charset="0"/>
              </a:rPr>
              <a:t>@ 5:00 PM DON’T DELAY!!</a:t>
            </a:r>
          </a:p>
          <a:p>
            <a:pPr marL="457200" lvl="1" indent="0">
              <a:buNone/>
            </a:pPr>
            <a:endParaRPr lang="en-US" dirty="0">
              <a:latin typeface="Garamond" panose="02020404030301010803" pitchFamily="18" charset="0"/>
            </a:endParaRPr>
          </a:p>
          <a:p>
            <a:pPr lvl="1"/>
            <a:r>
              <a:rPr lang="en-US" dirty="0">
                <a:latin typeface="Garamond" panose="02020404030301010803" pitchFamily="18" charset="0"/>
              </a:rPr>
              <a:t>Feedback starting week of </a:t>
            </a:r>
          </a:p>
          <a:p>
            <a:pPr marL="457200" lvl="1" indent="0">
              <a:buNone/>
            </a:pPr>
            <a:r>
              <a:rPr lang="en-US" dirty="0">
                <a:latin typeface="Garamond" panose="02020404030301010803" pitchFamily="18" charset="0"/>
              </a:rPr>
              <a:t>April 1st</a:t>
            </a:r>
          </a:p>
        </p:txBody>
      </p:sp>
    </p:spTree>
    <p:extLst>
      <p:ext uri="{BB962C8B-B14F-4D97-AF65-F5344CB8AC3E}">
        <p14:creationId xmlns:p14="http://schemas.microsoft.com/office/powerpoint/2010/main" val="1938966724"/>
      </p:ext>
    </p:extLst>
  </p:cSld>
  <p:clrMapOvr>
    <a:masterClrMapping/>
  </p:clrMapOvr>
</p:sld>
</file>

<file path=ppt/theme/theme1.xml><?xml version="1.0" encoding="utf-8"?>
<a:theme xmlns:a="http://schemas.openxmlformats.org/drawingml/2006/main" name="MSU CO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MSU COE" id="{A96127BC-9A68-4421-9EC9-B7A852741656}" vid="{F2FD9032-7206-466D-8176-EF01880545A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MSU COE</Template>
  <TotalTime>4089</TotalTime>
  <Words>429</Words>
  <Application>Microsoft Office PowerPoint</Application>
  <PresentationFormat>On-screen Show (4:3)</PresentationFormat>
  <Paragraphs>52</Paragraphs>
  <Slides>11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Garamond</vt:lpstr>
      <vt:lpstr>Georgia</vt:lpstr>
      <vt:lpstr>Helvetica</vt:lpstr>
      <vt:lpstr>Times New Roman</vt:lpstr>
      <vt:lpstr>MSU COE</vt:lpstr>
      <vt:lpstr>Urban Immersion Fellowship</vt:lpstr>
      <vt:lpstr>The Urban Immersion Fellowship: What to Expect</vt:lpstr>
      <vt:lpstr>Why?</vt:lpstr>
      <vt:lpstr>       Purpose  Provide teacher candidates with a quality experience for “authentic” engagement with urban context learners.  Transform future urban educators thinking about the possibilities and promise for urban children and families.  Provide a “highly effective” future talent pool of urban educators.  </vt:lpstr>
      <vt:lpstr>  Fellowship Dispositions  Professional Maturity, Initiative &amp; Flexibility  Acknowledge, Respect &amp; Embrace cross-cultural differences.   Recognize existing structures of Power, Privilege &amp; Oppression.  Willingness to Engage, Connect &amp; Learn. </vt:lpstr>
      <vt:lpstr>What? When?</vt:lpstr>
      <vt:lpstr>PARTNERS</vt:lpstr>
      <vt:lpstr>Typical Fellowship Schedule  Week 1 &amp; 2  Professional Development/Training Monday – Friday 8:00 AM – 4:00 PM   Week 3-6 Placement  Monday – Thursday 7:30 AM – 12:30 PM </vt:lpstr>
      <vt:lpstr>Application</vt:lpstr>
      <vt:lpstr>Questions? </vt:lpstr>
      <vt:lpstr>CONTACT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GUNNINGS-MOTON, SONYA</dc:creator>
  <cp:lastModifiedBy>Carpenter, Hannah</cp:lastModifiedBy>
  <cp:revision>56</cp:revision>
  <dcterms:created xsi:type="dcterms:W3CDTF">2016-01-28T15:43:06Z</dcterms:created>
  <dcterms:modified xsi:type="dcterms:W3CDTF">2024-03-05T13:58:15Z</dcterms:modified>
</cp:coreProperties>
</file>