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57" r:id="rId3"/>
    <p:sldId id="273" r:id="rId4"/>
    <p:sldId id="258" r:id="rId5"/>
    <p:sldId id="269" r:id="rId6"/>
    <p:sldId id="270" r:id="rId7"/>
    <p:sldId id="259" r:id="rId8"/>
    <p:sldId id="277" r:id="rId9"/>
    <p:sldId id="260" r:id="rId10"/>
    <p:sldId id="271" r:id="rId11"/>
    <p:sldId id="278" r:id="rId12"/>
    <p:sldId id="261" r:id="rId13"/>
    <p:sldId id="262" r:id="rId14"/>
    <p:sldId id="263" r:id="rId15"/>
    <p:sldId id="276" r:id="rId16"/>
    <p:sldId id="264" r:id="rId17"/>
    <p:sldId id="265" r:id="rId18"/>
    <p:sldId id="266" r:id="rId19"/>
    <p:sldId id="267" r:id="rId20"/>
    <p:sldId id="279" r:id="rId21"/>
    <p:sldId id="272" r:id="rId22"/>
    <p:sldId id="268" r:id="rId23"/>
    <p:sldId id="274" r:id="rId24"/>
    <p:sldId id="280" r:id="rId25"/>
    <p:sldId id="281" r:id="rId26"/>
    <p:sldId id="282" r:id="rId27"/>
    <p:sldId id="283"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91" autoAdjust="0"/>
  </p:normalViewPr>
  <p:slideViewPr>
    <p:cSldViewPr>
      <p:cViewPr varScale="1">
        <p:scale>
          <a:sx n="54" d="100"/>
          <a:sy n="54"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F9FA2-6C0E-470D-A9FD-2E37BF99B4E5}" type="datetimeFigureOut">
              <a:rPr lang="en-US" smtClean="0"/>
              <a:t>9/16/2012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3AB8FC-DF86-47AE-9467-324CB9770404}" type="slidenum">
              <a:rPr lang="en-US" smtClean="0"/>
              <a:t>‹#›</a:t>
            </a:fld>
            <a:endParaRPr lang="en-US"/>
          </a:p>
        </p:txBody>
      </p:sp>
    </p:spTree>
    <p:extLst>
      <p:ext uri="{BB962C8B-B14F-4D97-AF65-F5344CB8AC3E}">
        <p14:creationId xmlns:p14="http://schemas.microsoft.com/office/powerpoint/2010/main" val="316427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Patients</a:t>
            </a:r>
            <a:r>
              <a:rPr lang="en-US" baseline="0" dirty="0" smtClean="0"/>
              <a:t> will typically get better in the first month with improvement in their pain and level of disability. </a:t>
            </a:r>
          </a:p>
          <a:p>
            <a:r>
              <a:rPr lang="en-US" baseline="0" dirty="0" smtClean="0"/>
              <a:t>- The five percent of people with back pain that do not get better are the ones that comprise 75% of the total cost. </a:t>
            </a:r>
          </a:p>
          <a:p>
            <a:r>
              <a:rPr lang="en-US" baseline="0" dirty="0" smtClean="0"/>
              <a:t>- In up to 85 percent of the patients that come to the clinician for back pain don’t get a definitive diagnosis</a:t>
            </a:r>
          </a:p>
          <a:p>
            <a:r>
              <a:rPr lang="en-US" baseline="0" dirty="0" smtClean="0"/>
              <a:t>- Although many patients initially present with back pain over 90% do not return to the clinic after 3 months to seek care</a:t>
            </a:r>
          </a:p>
          <a:p>
            <a:r>
              <a:rPr lang="en-US" baseline="0" dirty="0" smtClean="0"/>
              <a:t>- Higher expectations for recovery help patients recover faster and with better functional improvement</a:t>
            </a:r>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2</a:t>
            </a:fld>
            <a:endParaRPr lang="en-US"/>
          </a:p>
        </p:txBody>
      </p:sp>
    </p:spTree>
    <p:extLst>
      <p:ext uri="{BB962C8B-B14F-4D97-AF65-F5344CB8AC3E}">
        <p14:creationId xmlns:p14="http://schemas.microsoft.com/office/powerpoint/2010/main" val="406519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Corticosteroid</a:t>
            </a:r>
            <a:r>
              <a:rPr lang="en-US" baseline="0" dirty="0" smtClean="0"/>
              <a:t> injections were found to be effective in many trials compared to placebo water injections. The adverse effects of the injections included </a:t>
            </a:r>
            <a:r>
              <a:rPr lang="en-US" baseline="0" dirty="0" err="1" smtClean="0"/>
              <a:t>dural</a:t>
            </a:r>
            <a:r>
              <a:rPr lang="en-US" baseline="0" dirty="0" smtClean="0"/>
              <a:t> puncture, infection, and bleeding but this is more a complication of operator error in preparation. Some other symptoms at much less frequency include headache and nausea but these symptoms were relieved within a day after the procedure. </a:t>
            </a:r>
          </a:p>
          <a:p>
            <a:pPr marL="171450" indent="-171450">
              <a:buFontTx/>
              <a:buChar char="-"/>
            </a:pPr>
            <a:r>
              <a:rPr lang="en-US" dirty="0" smtClean="0"/>
              <a:t>Trigger</a:t>
            </a:r>
            <a:r>
              <a:rPr lang="en-US" baseline="0" dirty="0" smtClean="0"/>
              <a:t> point injections – TPI in studies involving injection into iliac crest region and </a:t>
            </a:r>
            <a:r>
              <a:rPr lang="en-US" baseline="0" dirty="0" err="1" smtClean="0"/>
              <a:t>iliolumbar</a:t>
            </a:r>
            <a:r>
              <a:rPr lang="en-US" baseline="0" dirty="0" smtClean="0"/>
              <a:t> ligaments were poor quality and did not warrant their use for chronic or acute low back pain. Their use is rather indicated in </a:t>
            </a:r>
            <a:r>
              <a:rPr lang="en-US" baseline="0" dirty="0" err="1" smtClean="0"/>
              <a:t>myofascial</a:t>
            </a:r>
            <a:r>
              <a:rPr lang="en-US" baseline="0" dirty="0" smtClean="0"/>
              <a:t> pain syndrome which is related to fibromyalgia. </a:t>
            </a:r>
          </a:p>
          <a:p>
            <a:pPr marL="171450" indent="-171450">
              <a:buFontTx/>
              <a:buChar char="-"/>
            </a:pPr>
            <a:r>
              <a:rPr lang="en-US" baseline="0" dirty="0" smtClean="0"/>
              <a:t>Facet joint injection and medial branch block – There are </a:t>
            </a:r>
            <a:r>
              <a:rPr lang="en-US" baseline="0" dirty="0" err="1" smtClean="0"/>
              <a:t>miminal</a:t>
            </a:r>
            <a:r>
              <a:rPr lang="en-US" baseline="0" dirty="0" smtClean="0"/>
              <a:t> trials investigating facet joint injections but those that were existent showed no difference in pain relief from facet joint injection </a:t>
            </a:r>
            <a:r>
              <a:rPr lang="en-US" baseline="0" dirty="0" err="1" smtClean="0"/>
              <a:t>vs</a:t>
            </a:r>
            <a:r>
              <a:rPr lang="en-US" baseline="0" dirty="0" smtClean="0"/>
              <a:t> placebo.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19</a:t>
            </a:fld>
            <a:endParaRPr lang="en-US"/>
          </a:p>
        </p:txBody>
      </p:sp>
    </p:spTree>
    <p:extLst>
      <p:ext uri="{BB962C8B-B14F-4D97-AF65-F5344CB8AC3E}">
        <p14:creationId xmlns:p14="http://schemas.microsoft.com/office/powerpoint/2010/main" val="300640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Type</a:t>
            </a:r>
            <a:r>
              <a:rPr lang="en-US" baseline="0" dirty="0" smtClean="0"/>
              <a:t> of work is a large factor in which physically strenuous work, sedentary, and psychologically stressful work largely contribute to the population affected by back pain.</a:t>
            </a:r>
          </a:p>
          <a:p>
            <a:r>
              <a:rPr lang="en-US" baseline="0" dirty="0" smtClean="0"/>
              <a:t>- Coexisting conditions can exacerbate back pain and stress can manifest itself as back pain the same way a headache can</a:t>
            </a:r>
          </a:p>
          <a:p>
            <a:r>
              <a:rPr lang="en-US" baseline="0" dirty="0" smtClean="0"/>
              <a:t>- Chronic low back pain has strong psychosocial variables and many patients with this condition have poor overall health status, coexisting psychiatric illnesses, and coping behavior which is maladaptive including drug use and alcohol</a:t>
            </a:r>
          </a:p>
          <a:p>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4</a:t>
            </a:fld>
            <a:endParaRPr lang="en-US"/>
          </a:p>
        </p:txBody>
      </p:sp>
    </p:spTree>
    <p:extLst>
      <p:ext uri="{BB962C8B-B14F-4D97-AF65-F5344CB8AC3E}">
        <p14:creationId xmlns:p14="http://schemas.microsoft.com/office/powerpoint/2010/main" val="58186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Spondylosis</a:t>
            </a:r>
            <a:r>
              <a:rPr lang="en-US" dirty="0" smtClean="0"/>
              <a:t> – Arthritis</a:t>
            </a:r>
            <a:r>
              <a:rPr lang="en-US" baseline="0" dirty="0" smtClean="0"/>
              <a:t> of the spine, characterized by </a:t>
            </a:r>
            <a:r>
              <a:rPr lang="en-US" baseline="0" dirty="0" err="1" smtClean="0"/>
              <a:t>discspace</a:t>
            </a:r>
            <a:r>
              <a:rPr lang="en-US" baseline="0" dirty="0" smtClean="0"/>
              <a:t> narrowing and/or arthritic changes in the facet joints</a:t>
            </a:r>
          </a:p>
          <a:p>
            <a:r>
              <a:rPr lang="en-US" baseline="0" dirty="0" err="1" smtClean="0"/>
              <a:t>Spondylolisthesis</a:t>
            </a:r>
            <a:r>
              <a:rPr lang="en-US" baseline="0" dirty="0" smtClean="0"/>
              <a:t> – Slippage with anterior displacement of a vertebrae on top of the one beneath it</a:t>
            </a:r>
          </a:p>
          <a:p>
            <a:r>
              <a:rPr lang="en-US" baseline="0" dirty="0" err="1" smtClean="0"/>
              <a:t>Spondylolysis</a:t>
            </a:r>
            <a:r>
              <a:rPr lang="en-US" baseline="0" dirty="0" smtClean="0"/>
              <a:t> – Fracture in pars </a:t>
            </a:r>
            <a:r>
              <a:rPr lang="en-US" baseline="0" dirty="0" err="1" smtClean="0"/>
              <a:t>interarticularis</a:t>
            </a:r>
            <a:endParaRPr lang="en-US" baseline="0" dirty="0" smtClean="0"/>
          </a:p>
          <a:p>
            <a:r>
              <a:rPr lang="en-US" baseline="0" dirty="0" smtClean="0"/>
              <a:t>Radiculopathy – impairment of a nerve root resulting in pain, numbness, tingling, or muscle weakness to the corresponding root distribution</a:t>
            </a:r>
          </a:p>
          <a:p>
            <a:endParaRPr lang="en-US" baseline="0" dirty="0" smtClean="0"/>
          </a:p>
        </p:txBody>
      </p:sp>
      <p:sp>
        <p:nvSpPr>
          <p:cNvPr id="4" name="Slide Number Placeholder 3"/>
          <p:cNvSpPr>
            <a:spLocks noGrp="1"/>
          </p:cNvSpPr>
          <p:nvPr>
            <p:ph type="sldNum" sz="quarter" idx="10"/>
          </p:nvPr>
        </p:nvSpPr>
        <p:spPr/>
        <p:txBody>
          <a:bodyPr/>
          <a:lstStyle/>
          <a:p>
            <a:fld id="{9D3AB8FC-DF86-47AE-9467-324CB9770404}" type="slidenum">
              <a:rPr lang="en-US" smtClean="0"/>
              <a:t>5</a:t>
            </a:fld>
            <a:endParaRPr lang="en-US"/>
          </a:p>
        </p:txBody>
      </p:sp>
    </p:spTree>
    <p:extLst>
      <p:ext uri="{BB962C8B-B14F-4D97-AF65-F5344CB8AC3E}">
        <p14:creationId xmlns:p14="http://schemas.microsoft.com/office/powerpoint/2010/main" val="80303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6</a:t>
            </a:fld>
            <a:endParaRPr lang="en-US"/>
          </a:p>
        </p:txBody>
      </p:sp>
    </p:spTree>
    <p:extLst>
      <p:ext uri="{BB962C8B-B14F-4D97-AF65-F5344CB8AC3E}">
        <p14:creationId xmlns:p14="http://schemas.microsoft.com/office/powerpoint/2010/main" val="1028106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Clues for underlying systemic diagnosis</a:t>
            </a:r>
          </a:p>
          <a:p>
            <a:r>
              <a:rPr lang="en-US" dirty="0" smtClean="0"/>
              <a:t>- History of cancer, age greater than 50, unexplained weight loss</a:t>
            </a:r>
          </a:p>
          <a:p>
            <a:r>
              <a:rPr lang="en-US" dirty="0" smtClean="0"/>
              <a:t>- Duration of pain over one</a:t>
            </a:r>
            <a:r>
              <a:rPr lang="en-US" baseline="0" dirty="0" smtClean="0"/>
              <a:t> month, Nighttime pain, Unresponsiveness to previous therapy</a:t>
            </a:r>
          </a:p>
          <a:p>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7</a:t>
            </a:fld>
            <a:endParaRPr lang="en-US"/>
          </a:p>
        </p:txBody>
      </p:sp>
    </p:spTree>
    <p:extLst>
      <p:ext uri="{BB962C8B-B14F-4D97-AF65-F5344CB8AC3E}">
        <p14:creationId xmlns:p14="http://schemas.microsoft.com/office/powerpoint/2010/main" val="3643653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8</a:t>
            </a:fld>
            <a:endParaRPr lang="en-US"/>
          </a:p>
        </p:txBody>
      </p:sp>
    </p:spTree>
    <p:extLst>
      <p:ext uri="{BB962C8B-B14F-4D97-AF65-F5344CB8AC3E}">
        <p14:creationId xmlns:p14="http://schemas.microsoft.com/office/powerpoint/2010/main" val="296425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9</a:t>
            </a:fld>
            <a:endParaRPr lang="en-US"/>
          </a:p>
        </p:txBody>
      </p:sp>
    </p:spTree>
    <p:extLst>
      <p:ext uri="{BB962C8B-B14F-4D97-AF65-F5344CB8AC3E}">
        <p14:creationId xmlns:p14="http://schemas.microsoft.com/office/powerpoint/2010/main" val="328801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11</a:t>
            </a:fld>
            <a:endParaRPr lang="en-US"/>
          </a:p>
        </p:txBody>
      </p:sp>
    </p:spTree>
    <p:extLst>
      <p:ext uri="{BB962C8B-B14F-4D97-AF65-F5344CB8AC3E}">
        <p14:creationId xmlns:p14="http://schemas.microsoft.com/office/powerpoint/2010/main" val="2839937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3AB8FC-DF86-47AE-9467-324CB9770404}" type="slidenum">
              <a:rPr lang="en-US" smtClean="0"/>
              <a:t>15</a:t>
            </a:fld>
            <a:endParaRPr lang="en-US"/>
          </a:p>
        </p:txBody>
      </p:sp>
    </p:spTree>
    <p:extLst>
      <p:ext uri="{BB962C8B-B14F-4D97-AF65-F5344CB8AC3E}">
        <p14:creationId xmlns:p14="http://schemas.microsoft.com/office/powerpoint/2010/main" val="191665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4E38524-26BC-4933-8EC5-D38CCCDA0560}" type="datetimeFigureOut">
              <a:rPr lang="en-US" smtClean="0"/>
              <a:t>9/16/2012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1461713-E5C1-4502-914D-6C01C9817DB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38524-26BC-4933-8EC5-D38CCCDA0560}"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38524-26BC-4933-8EC5-D38CCCDA0560}"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38524-26BC-4933-8EC5-D38CCCDA0560}"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38524-26BC-4933-8EC5-D38CCCDA0560}" type="datetimeFigureOut">
              <a:rPr lang="en-US" smtClean="0"/>
              <a:t>9/16/2012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4E38524-26BC-4933-8EC5-D38CCCDA0560}" type="datetimeFigureOut">
              <a:rPr lang="en-US" smtClean="0"/>
              <a:t>9/16/2012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61713-E5C1-4502-914D-6C01C9817DBE}"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E38524-26BC-4933-8EC5-D38CCCDA0560}" type="datetimeFigureOut">
              <a:rPr lang="en-US" smtClean="0"/>
              <a:t>9/16/2012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38524-26BC-4933-8EC5-D38CCCDA0560}" type="datetimeFigureOut">
              <a:rPr lang="en-US" smtClean="0"/>
              <a:t>9/16/2012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38524-26BC-4933-8EC5-D38CCCDA0560}" type="datetimeFigureOut">
              <a:rPr lang="en-US" smtClean="0"/>
              <a:t>9/16/2012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4E38524-26BC-4933-8EC5-D38CCCDA0560}" type="datetimeFigureOut">
              <a:rPr lang="en-US" smtClean="0"/>
              <a:t>9/16/2012</a:t>
            </a:fld>
            <a:endParaRPr lang="en-US"/>
          </a:p>
        </p:txBody>
      </p:sp>
      <p:sp>
        <p:nvSpPr>
          <p:cNvPr id="7" name="Slide Number Placeholder 6"/>
          <p:cNvSpPr>
            <a:spLocks noGrp="1"/>
          </p:cNvSpPr>
          <p:nvPr>
            <p:ph type="sldNum" sz="quarter" idx="12"/>
          </p:nvPr>
        </p:nvSpPr>
        <p:spPr/>
        <p:txBody>
          <a:bodyPr/>
          <a:lstStyle/>
          <a:p>
            <a:fld id="{D1461713-E5C1-4502-914D-6C01C9817DBE}"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38524-26BC-4933-8EC5-D38CCCDA0560}" type="datetimeFigureOut">
              <a:rPr lang="en-US" smtClean="0"/>
              <a:t>9/16/2012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1461713-E5C1-4502-914D-6C01C9817D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4E38524-26BC-4933-8EC5-D38CCCDA0560}" type="datetimeFigureOut">
              <a:rPr lang="en-US" smtClean="0"/>
              <a:t>9/16/2012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1461713-E5C1-4502-914D-6C01C9817DB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com/watch?v=2jv-SIaPZj8"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Approaching low back pain in adults</a:t>
            </a:r>
            <a:endParaRPr lang="en-US" dirty="0"/>
          </a:p>
        </p:txBody>
      </p:sp>
      <p:sp>
        <p:nvSpPr>
          <p:cNvPr id="3" name="Subtitle 2"/>
          <p:cNvSpPr>
            <a:spLocks noGrp="1"/>
          </p:cNvSpPr>
          <p:nvPr>
            <p:ph type="subTitle" idx="1"/>
          </p:nvPr>
        </p:nvSpPr>
        <p:spPr/>
        <p:txBody>
          <a:bodyPr/>
          <a:lstStyle/>
          <a:p>
            <a:r>
              <a:rPr lang="en-US" dirty="0" err="1" smtClean="0"/>
              <a:t>Anand</a:t>
            </a:r>
            <a:r>
              <a:rPr lang="en-US" dirty="0" smtClean="0"/>
              <a:t> </a:t>
            </a:r>
            <a:r>
              <a:rPr lang="en-US" dirty="0" err="1" smtClean="0"/>
              <a:t>Navarasala</a:t>
            </a:r>
            <a:endParaRPr lang="en-US" dirty="0" smtClean="0"/>
          </a:p>
          <a:p>
            <a:r>
              <a:rPr lang="en-US" dirty="0" smtClean="0"/>
              <a:t>MSUCOM OMS IV</a:t>
            </a:r>
          </a:p>
          <a:p>
            <a:r>
              <a:rPr lang="en-US" dirty="0" smtClean="0"/>
              <a:t>9/17/12</a:t>
            </a:r>
            <a:endParaRPr lang="en-US" dirty="0"/>
          </a:p>
        </p:txBody>
      </p:sp>
    </p:spTree>
    <p:extLst>
      <p:ext uri="{BB962C8B-B14F-4D97-AF65-F5344CB8AC3E}">
        <p14:creationId xmlns:p14="http://schemas.microsoft.com/office/powerpoint/2010/main" val="1885268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Neurological assessment</a:t>
            </a:r>
            <a:endParaRPr lang="en-US" dirty="0"/>
          </a:p>
        </p:txBody>
      </p:sp>
      <p:sp>
        <p:nvSpPr>
          <p:cNvPr id="5" name="Content Placeholder 4"/>
          <p:cNvSpPr>
            <a:spLocks noGrp="1"/>
          </p:cNvSpPr>
          <p:nvPr>
            <p:ph sz="quarter" idx="13"/>
          </p:nvPr>
        </p:nvSpPr>
        <p:spPr/>
        <p:txBody>
          <a:bodyPr/>
          <a:lstStyle/>
          <a:p>
            <a:endParaRPr lang="en-US" dirty="0"/>
          </a:p>
        </p:txBody>
      </p:sp>
      <p:sp>
        <p:nvSpPr>
          <p:cNvPr id="6" name="Content Placeholder 5"/>
          <p:cNvSpPr>
            <a:spLocks noGrp="1"/>
          </p:cNvSpPr>
          <p:nvPr>
            <p:ph sz="quarter" idx="14"/>
          </p:nvPr>
        </p:nvSpPr>
        <p:spPr/>
        <p:txBody>
          <a:bodyPr/>
          <a:lstStyle/>
          <a:p>
            <a:r>
              <a:rPr lang="en-US" dirty="0" smtClean="0"/>
              <a:t>Reflex assessment, weakness in nerve root muscle, as well as screening examinations can be helpful in pinpointing location of pathology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70" y="2162907"/>
            <a:ext cx="3575199" cy="434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342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3"/>
          </p:nvPr>
        </p:nvSpPr>
        <p:spPr/>
        <p:txBody>
          <a:bodyPr/>
          <a:lstStyle/>
          <a:p>
            <a:r>
              <a:rPr lang="en-US" dirty="0" smtClean="0"/>
              <a:t>Non-mechanical</a:t>
            </a:r>
          </a:p>
          <a:p>
            <a:pPr lvl="1"/>
            <a:r>
              <a:rPr lang="en-US" dirty="0" smtClean="0"/>
              <a:t>Neoplastic </a:t>
            </a:r>
          </a:p>
          <a:p>
            <a:pPr lvl="1"/>
            <a:r>
              <a:rPr lang="en-US" dirty="0" smtClean="0"/>
              <a:t>Infection</a:t>
            </a:r>
          </a:p>
          <a:p>
            <a:pPr lvl="1"/>
            <a:r>
              <a:rPr lang="en-US" dirty="0" smtClean="0"/>
              <a:t>Inflammatory arthritis</a:t>
            </a:r>
          </a:p>
          <a:p>
            <a:pPr lvl="1"/>
            <a:r>
              <a:rPr lang="en-US" dirty="0" smtClean="0"/>
              <a:t>Paget’s disease of bone</a:t>
            </a:r>
          </a:p>
        </p:txBody>
      </p:sp>
      <p:sp>
        <p:nvSpPr>
          <p:cNvPr id="4" name="Content Placeholder 3"/>
          <p:cNvSpPr>
            <a:spLocks noGrp="1"/>
          </p:cNvSpPr>
          <p:nvPr>
            <p:ph sz="quarter" idx="14"/>
          </p:nvPr>
        </p:nvSpPr>
        <p:spPr/>
        <p:txBody>
          <a:bodyPr/>
          <a:lstStyle/>
          <a:p>
            <a:r>
              <a:rPr lang="en-US" dirty="0" smtClean="0"/>
              <a:t>Visceral disease</a:t>
            </a:r>
          </a:p>
          <a:p>
            <a:pPr lvl="1"/>
            <a:r>
              <a:rPr lang="en-US" dirty="0" smtClean="0"/>
              <a:t>Pelvic organs</a:t>
            </a:r>
          </a:p>
          <a:p>
            <a:pPr lvl="1"/>
            <a:r>
              <a:rPr lang="en-US" dirty="0" smtClean="0"/>
              <a:t>Renal disease</a:t>
            </a:r>
          </a:p>
          <a:p>
            <a:pPr lvl="1"/>
            <a:r>
              <a:rPr lang="en-US" dirty="0" smtClean="0"/>
              <a:t>AAA</a:t>
            </a:r>
          </a:p>
          <a:p>
            <a:pPr lvl="1"/>
            <a:r>
              <a:rPr lang="en-US" dirty="0" smtClean="0"/>
              <a:t>GI disease</a:t>
            </a:r>
          </a:p>
        </p:txBody>
      </p:sp>
    </p:spTree>
    <p:extLst>
      <p:ext uri="{BB962C8B-B14F-4D97-AF65-F5344CB8AC3E}">
        <p14:creationId xmlns:p14="http://schemas.microsoft.com/office/powerpoint/2010/main" val="2718733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Imaging</a:t>
            </a:r>
            <a:endParaRPr lang="en-US" dirty="0"/>
          </a:p>
        </p:txBody>
      </p:sp>
      <p:sp>
        <p:nvSpPr>
          <p:cNvPr id="5" name="Content Placeholder 4"/>
          <p:cNvSpPr>
            <a:spLocks noGrp="1"/>
          </p:cNvSpPr>
          <p:nvPr>
            <p:ph sz="quarter" idx="13"/>
          </p:nvPr>
        </p:nvSpPr>
        <p:spPr/>
        <p:txBody>
          <a:bodyPr/>
          <a:lstStyle/>
          <a:p>
            <a:endParaRPr lang="en-US" dirty="0"/>
          </a:p>
        </p:txBody>
      </p:sp>
      <p:sp>
        <p:nvSpPr>
          <p:cNvPr id="6" name="Content Placeholder 5"/>
          <p:cNvSpPr>
            <a:spLocks noGrp="1"/>
          </p:cNvSpPr>
          <p:nvPr>
            <p:ph sz="quarter" idx="14"/>
          </p:nvPr>
        </p:nvSpPr>
        <p:spPr>
          <a:xfrm>
            <a:off x="4645152" y="2313430"/>
            <a:ext cx="3419856" cy="3630169"/>
          </a:xfrm>
        </p:spPr>
        <p:txBody>
          <a:bodyPr>
            <a:normAutofit fontScale="92500"/>
          </a:bodyPr>
          <a:lstStyle/>
          <a:p>
            <a:r>
              <a:rPr lang="en-US" dirty="0" smtClean="0"/>
              <a:t>Imaging not necessary in first 4-6 weeks in majority of cases</a:t>
            </a:r>
          </a:p>
          <a:p>
            <a:r>
              <a:rPr lang="en-US" dirty="0" smtClean="0"/>
              <a:t>Unless progressive deficits apparent</a:t>
            </a:r>
          </a:p>
          <a:p>
            <a:r>
              <a:rPr lang="en-US" dirty="0" smtClean="0"/>
              <a:t>Acute low back pain typically resolves but “red flags” warrant immediate imaging</a:t>
            </a:r>
          </a:p>
          <a:p>
            <a:pPr marL="6858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69916"/>
            <a:ext cx="2971800" cy="41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669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“Red flags” according to ACR</a:t>
            </a:r>
            <a:endParaRPr lang="en-US" dirty="0"/>
          </a:p>
        </p:txBody>
      </p:sp>
      <p:sp>
        <p:nvSpPr>
          <p:cNvPr id="6" name="Content Placeholder 5"/>
          <p:cNvSpPr>
            <a:spLocks noGrp="1"/>
          </p:cNvSpPr>
          <p:nvPr>
            <p:ph idx="1"/>
          </p:nvPr>
        </p:nvSpPr>
        <p:spPr/>
        <p:txBody>
          <a:bodyPr>
            <a:normAutofit fontScale="92500"/>
          </a:bodyPr>
          <a:lstStyle/>
          <a:p>
            <a:r>
              <a:rPr lang="en-US" dirty="0" smtClean="0"/>
              <a:t>Recent trauma, or milder trauma age &gt;50</a:t>
            </a:r>
          </a:p>
          <a:p>
            <a:r>
              <a:rPr lang="en-US" dirty="0" smtClean="0"/>
              <a:t>Unexplained weight loss/fever</a:t>
            </a:r>
          </a:p>
          <a:p>
            <a:r>
              <a:rPr lang="en-US" dirty="0" smtClean="0"/>
              <a:t>Immunosuppression/history of cancer</a:t>
            </a:r>
          </a:p>
          <a:p>
            <a:r>
              <a:rPr lang="en-US" dirty="0" smtClean="0"/>
              <a:t>IV drug use active or history</a:t>
            </a:r>
          </a:p>
          <a:p>
            <a:r>
              <a:rPr lang="en-US" dirty="0" smtClean="0"/>
              <a:t>Osteoporosis or history of long term steroid use</a:t>
            </a:r>
          </a:p>
          <a:p>
            <a:r>
              <a:rPr lang="en-US" dirty="0" smtClean="0"/>
              <a:t>Age &gt;70</a:t>
            </a:r>
          </a:p>
          <a:p>
            <a:r>
              <a:rPr lang="en-US" dirty="0" smtClean="0"/>
              <a:t>Disabling or focal neurologic deficits</a:t>
            </a:r>
          </a:p>
          <a:p>
            <a:r>
              <a:rPr lang="en-US" dirty="0" smtClean="0"/>
              <a:t>&gt;6 week duration of symptoms</a:t>
            </a:r>
            <a:endParaRPr lang="en-US" dirty="0"/>
          </a:p>
        </p:txBody>
      </p:sp>
    </p:spTree>
    <p:extLst>
      <p:ext uri="{BB962C8B-B14F-4D97-AF65-F5344CB8AC3E}">
        <p14:creationId xmlns:p14="http://schemas.microsoft.com/office/powerpoint/2010/main" val="235200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CT/MRI scanning</a:t>
            </a:r>
            <a:endParaRPr lang="en-US" dirty="0"/>
          </a:p>
        </p:txBody>
      </p:sp>
      <p:sp>
        <p:nvSpPr>
          <p:cNvPr id="4" name="Content Placeholder 3"/>
          <p:cNvSpPr>
            <a:spLocks noGrp="1"/>
          </p:cNvSpPr>
          <p:nvPr>
            <p:ph sz="quarter" idx="13"/>
          </p:nvPr>
        </p:nvSpPr>
        <p:spPr/>
        <p:txBody>
          <a:bodyPr>
            <a:normAutofit fontScale="92500" lnSpcReduction="10000"/>
          </a:bodyPr>
          <a:lstStyle/>
          <a:p>
            <a:r>
              <a:rPr lang="en-US" dirty="0" smtClean="0"/>
              <a:t>More sensitive in detecting infection, cancer, herniation, stenosis</a:t>
            </a:r>
          </a:p>
          <a:p>
            <a:r>
              <a:rPr lang="en-US" dirty="0" smtClean="0"/>
              <a:t>Use in patient past </a:t>
            </a:r>
            <a:r>
              <a:rPr lang="en-US" dirty="0" err="1" smtClean="0"/>
              <a:t>subacute</a:t>
            </a:r>
            <a:r>
              <a:rPr lang="en-US" dirty="0" smtClean="0"/>
              <a:t> pain  period of &gt;12 weeks</a:t>
            </a:r>
          </a:p>
          <a:p>
            <a:r>
              <a:rPr lang="en-US" dirty="0" smtClean="0"/>
              <a:t>MRI&gt;CT due to better visualization of soft tissue</a:t>
            </a:r>
            <a:endParaRPr lang="en-US" dirty="0"/>
          </a:p>
        </p:txBody>
      </p:sp>
      <p:sp>
        <p:nvSpPr>
          <p:cNvPr id="5" name="Content Placeholder 4"/>
          <p:cNvSpPr>
            <a:spLocks noGrp="1"/>
          </p:cNvSpPr>
          <p:nvPr>
            <p:ph sz="quarter" idx="14"/>
          </p:nvPr>
        </p:nvSpPr>
        <p:spPr/>
        <p:txBody>
          <a:bodyPr/>
          <a:lstStyle/>
          <a:p>
            <a:endParaRPr lang="en-US" dirty="0"/>
          </a:p>
        </p:txBody>
      </p:sp>
      <p:pic>
        <p:nvPicPr>
          <p:cNvPr id="2050" name="Picture 2" descr="C:\Users\User\Desktop\Low back pain references\Spinal sten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09800"/>
            <a:ext cx="3840154"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875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490910" cy="1143000"/>
          </a:xfrm>
        </p:spPr>
        <p:txBody>
          <a:bodyPr>
            <a:normAutofit fontScale="90000"/>
          </a:bodyPr>
          <a:lstStyle/>
          <a:p>
            <a:r>
              <a:rPr lang="en-US" dirty="0" smtClean="0"/>
              <a:t>Overuse of imaging is a problem</a:t>
            </a:r>
            <a:endParaRPr lang="en-US" dirty="0"/>
          </a:p>
        </p:txBody>
      </p:sp>
      <p:sp>
        <p:nvSpPr>
          <p:cNvPr id="3" name="Content Placeholder 2"/>
          <p:cNvSpPr>
            <a:spLocks noGrp="1"/>
          </p:cNvSpPr>
          <p:nvPr>
            <p:ph sz="quarter" idx="13"/>
          </p:nvPr>
        </p:nvSpPr>
        <p:spPr>
          <a:xfrm>
            <a:off x="1042416" y="2313432"/>
            <a:ext cx="3419856" cy="3858768"/>
          </a:xfrm>
        </p:spPr>
        <p:txBody>
          <a:bodyPr>
            <a:normAutofit fontScale="92500" lnSpcReduction="10000"/>
          </a:bodyPr>
          <a:lstStyle/>
          <a:p>
            <a:r>
              <a:rPr lang="en-US" dirty="0" smtClean="0"/>
              <a:t>From 1994-2005 MRI images of lumbar spine increased by 4x</a:t>
            </a:r>
          </a:p>
          <a:p>
            <a:r>
              <a:rPr lang="en-US" dirty="0" smtClean="0"/>
              <a:t>Patients often push physician to get imaging even when not indicated</a:t>
            </a:r>
          </a:p>
          <a:p>
            <a:r>
              <a:rPr lang="en-US" dirty="0" smtClean="0"/>
              <a:t>Increased number of MRI  machines</a:t>
            </a:r>
            <a:r>
              <a:rPr lang="en-US" dirty="0" smtClean="0">
                <a:sym typeface="Wingdings" pitchFamily="2" charset="2"/>
              </a:rPr>
              <a:t> More unnecessary scans</a:t>
            </a:r>
            <a:endParaRPr lang="en-US" dirty="0"/>
          </a:p>
        </p:txBody>
      </p:sp>
      <p:sp>
        <p:nvSpPr>
          <p:cNvPr id="4" name="Content Placeholder 3"/>
          <p:cNvSpPr>
            <a:spLocks noGrp="1"/>
          </p:cNvSpPr>
          <p:nvPr>
            <p:ph sz="quarter" idx="14"/>
          </p:nvPr>
        </p:nvSpPr>
        <p:spPr/>
        <p:txBody>
          <a:bodyPr/>
          <a:lstStyle/>
          <a:p>
            <a:r>
              <a:rPr lang="en-US" dirty="0" smtClean="0"/>
              <a:t>“the mindset that more testing means better care must be abandoned in favor of a more evidence- based approach”</a:t>
            </a:r>
            <a:endParaRPr lang="en-US" dirty="0"/>
          </a:p>
        </p:txBody>
      </p:sp>
    </p:spTree>
    <p:extLst>
      <p:ext uri="{BB962C8B-B14F-4D97-AF65-F5344CB8AC3E}">
        <p14:creationId xmlns:p14="http://schemas.microsoft.com/office/powerpoint/2010/main" val="1367990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When a referral is indicated</a:t>
            </a:r>
            <a:endParaRPr lang="en-US" dirty="0"/>
          </a:p>
        </p:txBody>
      </p:sp>
      <p:sp>
        <p:nvSpPr>
          <p:cNvPr id="6" name="Content Placeholder 5"/>
          <p:cNvSpPr>
            <a:spLocks noGrp="1"/>
          </p:cNvSpPr>
          <p:nvPr>
            <p:ph idx="1"/>
          </p:nvPr>
        </p:nvSpPr>
        <p:spPr/>
        <p:txBody>
          <a:bodyPr>
            <a:normAutofit lnSpcReduction="10000"/>
          </a:bodyPr>
          <a:lstStyle/>
          <a:p>
            <a:r>
              <a:rPr lang="en-US" dirty="0" smtClean="0"/>
              <a:t>Neurosurgery/Orthopedist</a:t>
            </a:r>
          </a:p>
          <a:p>
            <a:pPr lvl="1"/>
            <a:r>
              <a:rPr lang="en-US" dirty="0" err="1" smtClean="0"/>
              <a:t>Cauda</a:t>
            </a:r>
            <a:r>
              <a:rPr lang="en-US" dirty="0" smtClean="0"/>
              <a:t> </a:t>
            </a:r>
            <a:r>
              <a:rPr lang="en-US" dirty="0" err="1" smtClean="0"/>
              <a:t>equina</a:t>
            </a:r>
            <a:r>
              <a:rPr lang="en-US" dirty="0" smtClean="0"/>
              <a:t> syndrome</a:t>
            </a:r>
          </a:p>
          <a:p>
            <a:pPr lvl="1"/>
            <a:r>
              <a:rPr lang="en-US" dirty="0" smtClean="0"/>
              <a:t>Suspected spinal cord compression</a:t>
            </a:r>
          </a:p>
          <a:p>
            <a:pPr lvl="1"/>
            <a:r>
              <a:rPr lang="en-US" dirty="0" smtClean="0"/>
              <a:t>Progressive or severe neurological deficit</a:t>
            </a:r>
          </a:p>
          <a:p>
            <a:r>
              <a:rPr lang="en-US" dirty="0" smtClean="0"/>
              <a:t>Neurologist/Physiatrist</a:t>
            </a:r>
          </a:p>
          <a:p>
            <a:pPr lvl="1"/>
            <a:r>
              <a:rPr lang="en-US" dirty="0" smtClean="0"/>
              <a:t>Persistent </a:t>
            </a:r>
            <a:r>
              <a:rPr lang="en-US" dirty="0" err="1" smtClean="0"/>
              <a:t>neuromotor</a:t>
            </a:r>
            <a:r>
              <a:rPr lang="en-US" dirty="0" smtClean="0"/>
              <a:t> deficits &gt;6 weeks</a:t>
            </a:r>
          </a:p>
          <a:p>
            <a:pPr lvl="1"/>
            <a:r>
              <a:rPr lang="en-US" dirty="0" smtClean="0"/>
              <a:t>Sensory deficit, loss of reflexes, or sciatica that is non resolving w/ favorable psychosocial circumstances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4233332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Pharmacotherapy</a:t>
            </a:r>
            <a:endParaRPr lang="en-US" dirty="0"/>
          </a:p>
        </p:txBody>
      </p:sp>
      <p:sp>
        <p:nvSpPr>
          <p:cNvPr id="3" name="Content Placeholder 2"/>
          <p:cNvSpPr>
            <a:spLocks noGrp="1"/>
          </p:cNvSpPr>
          <p:nvPr>
            <p:ph idx="1"/>
          </p:nvPr>
        </p:nvSpPr>
        <p:spPr/>
        <p:txBody>
          <a:bodyPr>
            <a:normAutofit fontScale="92500"/>
          </a:bodyPr>
          <a:lstStyle/>
          <a:p>
            <a:r>
              <a:rPr lang="en-US" dirty="0" smtClean="0"/>
              <a:t>According to the ACP either acetaminophen or NSAIDs are first line for acute low back pain</a:t>
            </a:r>
          </a:p>
          <a:p>
            <a:r>
              <a:rPr lang="en-US" dirty="0" smtClean="0"/>
              <a:t>NSAIDs for 2-4 weeks in patient w/o risk i.e. GI</a:t>
            </a:r>
          </a:p>
          <a:p>
            <a:pPr lvl="1"/>
            <a:r>
              <a:rPr lang="en-US" dirty="0" smtClean="0"/>
              <a:t>Ibuprofen 200-800mg QID</a:t>
            </a:r>
          </a:p>
          <a:p>
            <a:pPr lvl="1"/>
            <a:r>
              <a:rPr lang="en-US" dirty="0" smtClean="0"/>
              <a:t>Naproxen 250-500mg BID</a:t>
            </a:r>
          </a:p>
          <a:p>
            <a:r>
              <a:rPr lang="en-US" dirty="0" smtClean="0"/>
              <a:t>Acetaminophen  - less side effects but not as efficacious at relieving pain</a:t>
            </a:r>
          </a:p>
          <a:p>
            <a:pPr lvl="1"/>
            <a:r>
              <a:rPr lang="en-US" dirty="0" smtClean="0"/>
              <a:t>Use in older patients and minimize use in liver compromised patient</a:t>
            </a:r>
          </a:p>
          <a:p>
            <a:pPr lvl="1"/>
            <a:endParaRPr lang="en-US" dirty="0"/>
          </a:p>
        </p:txBody>
      </p:sp>
    </p:spTree>
    <p:extLst>
      <p:ext uri="{BB962C8B-B14F-4D97-AF65-F5344CB8AC3E}">
        <p14:creationId xmlns:p14="http://schemas.microsoft.com/office/powerpoint/2010/main" val="1939810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Pharmacotherapy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Centrally-acting skeletal muscle relaxants</a:t>
            </a:r>
          </a:p>
          <a:p>
            <a:pPr lvl="1"/>
            <a:r>
              <a:rPr lang="en-US" dirty="0" smtClean="0"/>
              <a:t>Cyclobenzaprine (</a:t>
            </a:r>
            <a:r>
              <a:rPr lang="en-US" dirty="0" err="1" smtClean="0"/>
              <a:t>Flexeril</a:t>
            </a:r>
            <a:r>
              <a:rPr lang="en-US" dirty="0" smtClean="0"/>
              <a:t>) is first line</a:t>
            </a:r>
          </a:p>
          <a:p>
            <a:pPr lvl="2"/>
            <a:r>
              <a:rPr lang="en-US" dirty="0"/>
              <a:t>C</a:t>
            </a:r>
            <a:r>
              <a:rPr lang="en-US" dirty="0" smtClean="0"/>
              <a:t>ombination therapy with NSAIDS provide most effective symptom relief</a:t>
            </a:r>
          </a:p>
          <a:p>
            <a:pPr lvl="2"/>
            <a:r>
              <a:rPr lang="en-US" dirty="0" smtClean="0"/>
              <a:t>Side effects include sedation and dizziness</a:t>
            </a:r>
          </a:p>
          <a:p>
            <a:r>
              <a:rPr lang="en-US" dirty="0" smtClean="0"/>
              <a:t>Opioids</a:t>
            </a:r>
          </a:p>
          <a:p>
            <a:pPr lvl="1"/>
            <a:r>
              <a:rPr lang="en-US" dirty="0" smtClean="0"/>
              <a:t>Used in chronic low back pain patients</a:t>
            </a:r>
          </a:p>
          <a:p>
            <a:pPr lvl="1"/>
            <a:r>
              <a:rPr lang="en-US" dirty="0" smtClean="0"/>
              <a:t>Side effects include sedation, confusion, nausea, and constipation</a:t>
            </a:r>
            <a:endParaRPr lang="en-US" dirty="0"/>
          </a:p>
          <a:p>
            <a:pPr lvl="1"/>
            <a:r>
              <a:rPr lang="en-US" dirty="0" smtClean="0"/>
              <a:t>Abuse potential in long term so provide as needed dosing</a:t>
            </a:r>
          </a:p>
        </p:txBody>
      </p:sp>
    </p:spTree>
    <p:extLst>
      <p:ext uri="{BB962C8B-B14F-4D97-AF65-F5344CB8AC3E}">
        <p14:creationId xmlns:p14="http://schemas.microsoft.com/office/powerpoint/2010/main" val="72472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Nonsurgical interventional </a:t>
            </a:r>
            <a:r>
              <a:rPr lang="en-US" dirty="0" err="1" smtClean="0"/>
              <a:t>tx</a:t>
            </a:r>
            <a:endParaRPr lang="en-US" dirty="0"/>
          </a:p>
        </p:txBody>
      </p:sp>
      <p:sp>
        <p:nvSpPr>
          <p:cNvPr id="3" name="Content Placeholder 2"/>
          <p:cNvSpPr>
            <a:spLocks noGrp="1"/>
          </p:cNvSpPr>
          <p:nvPr>
            <p:ph idx="1"/>
          </p:nvPr>
        </p:nvSpPr>
        <p:spPr/>
        <p:txBody>
          <a:bodyPr>
            <a:normAutofit lnSpcReduction="10000"/>
          </a:bodyPr>
          <a:lstStyle/>
          <a:p>
            <a:r>
              <a:rPr lang="en-US" dirty="0" smtClean="0"/>
              <a:t>Corticosteroid Injections</a:t>
            </a:r>
          </a:p>
          <a:p>
            <a:pPr lvl="1"/>
            <a:r>
              <a:rPr lang="en-US" dirty="0" smtClean="0"/>
              <a:t>Medication injected epidural either </a:t>
            </a:r>
            <a:r>
              <a:rPr lang="en-US" dirty="0" err="1" smtClean="0"/>
              <a:t>translaminar</a:t>
            </a:r>
            <a:r>
              <a:rPr lang="en-US" dirty="0" smtClean="0"/>
              <a:t>, </a:t>
            </a:r>
            <a:r>
              <a:rPr lang="en-US" dirty="0" err="1" smtClean="0"/>
              <a:t>transforaminal</a:t>
            </a:r>
            <a:r>
              <a:rPr lang="en-US" dirty="0" smtClean="0"/>
              <a:t>, or caudal approach</a:t>
            </a:r>
          </a:p>
          <a:p>
            <a:pPr lvl="1"/>
            <a:r>
              <a:rPr lang="en-US" dirty="0" smtClean="0"/>
              <a:t>3 injection series w/ 1 month minimum between</a:t>
            </a:r>
            <a:endParaRPr lang="en-US" dirty="0"/>
          </a:p>
          <a:p>
            <a:r>
              <a:rPr lang="en-US" dirty="0" smtClean="0"/>
              <a:t>Local or trigger point injection</a:t>
            </a:r>
          </a:p>
          <a:p>
            <a:r>
              <a:rPr lang="en-US" dirty="0" smtClean="0"/>
              <a:t>Nerve blocks diagnostic and therapeutic</a:t>
            </a:r>
          </a:p>
          <a:p>
            <a:r>
              <a:rPr lang="en-US" dirty="0" smtClean="0"/>
              <a:t>Radiofrequency ablation</a:t>
            </a:r>
          </a:p>
          <a:p>
            <a:pPr lvl="1"/>
            <a:endParaRPr lang="en-US" dirty="0"/>
          </a:p>
        </p:txBody>
      </p:sp>
    </p:spTree>
    <p:extLst>
      <p:ext uri="{BB962C8B-B14F-4D97-AF65-F5344CB8AC3E}">
        <p14:creationId xmlns:p14="http://schemas.microsoft.com/office/powerpoint/2010/main" val="69128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Second most common symptom for clinician visit</a:t>
            </a:r>
          </a:p>
          <a:p>
            <a:r>
              <a:rPr lang="en-US" dirty="0" smtClean="0"/>
              <a:t>Classification based on duration</a:t>
            </a:r>
          </a:p>
          <a:p>
            <a:pPr lvl="1"/>
            <a:r>
              <a:rPr lang="en-US" dirty="0" smtClean="0"/>
              <a:t>Acute (less than 4 weeks)</a:t>
            </a:r>
          </a:p>
          <a:p>
            <a:pPr lvl="1"/>
            <a:r>
              <a:rPr lang="en-US" dirty="0" err="1" smtClean="0"/>
              <a:t>Subacute</a:t>
            </a:r>
            <a:r>
              <a:rPr lang="en-US" dirty="0" smtClean="0"/>
              <a:t> (4-12 weeks)</a:t>
            </a:r>
          </a:p>
          <a:p>
            <a:pPr lvl="1"/>
            <a:r>
              <a:rPr lang="en-US" dirty="0" smtClean="0"/>
              <a:t>Chronic (greater than 12 weeks)</a:t>
            </a:r>
          </a:p>
          <a:p>
            <a:r>
              <a:rPr lang="en-US" dirty="0" smtClean="0"/>
              <a:t>Total costs exceeds 100 billion per year for job related disability costs in USA</a:t>
            </a:r>
          </a:p>
          <a:p>
            <a:r>
              <a:rPr lang="en-US" dirty="0" smtClean="0"/>
              <a:t>Disabling in many ways by interfering with quality of life and activity level</a:t>
            </a:r>
          </a:p>
          <a:p>
            <a:endParaRPr lang="en-US" dirty="0"/>
          </a:p>
        </p:txBody>
      </p:sp>
    </p:spTree>
    <p:extLst>
      <p:ext uri="{BB962C8B-B14F-4D97-AF65-F5344CB8AC3E}">
        <p14:creationId xmlns:p14="http://schemas.microsoft.com/office/powerpoint/2010/main" val="4008243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Video of pain clinic approach</a:t>
            </a:r>
            <a:endParaRPr lang="en-US" dirty="0"/>
          </a:p>
        </p:txBody>
      </p:sp>
      <p:sp>
        <p:nvSpPr>
          <p:cNvPr id="3" name="Content Placeholder 2"/>
          <p:cNvSpPr>
            <a:spLocks noGrp="1"/>
          </p:cNvSpPr>
          <p:nvPr>
            <p:ph sz="quarter" idx="13"/>
          </p:nvPr>
        </p:nvSpPr>
        <p:spPr/>
        <p:txBody>
          <a:bodyPr/>
          <a:lstStyle/>
          <a:p>
            <a:pPr marL="68580" indent="0">
              <a:buNone/>
            </a:pPr>
            <a:endParaRPr lang="en-US" dirty="0"/>
          </a:p>
        </p:txBody>
      </p:sp>
      <p:sp>
        <p:nvSpPr>
          <p:cNvPr id="4" name="Content Placeholder 3"/>
          <p:cNvSpPr>
            <a:spLocks noGrp="1"/>
          </p:cNvSpPr>
          <p:nvPr>
            <p:ph sz="quarter" idx="14"/>
          </p:nvPr>
        </p:nvSpPr>
        <p:spPr/>
        <p:txBody>
          <a:bodyPr/>
          <a:lstStyle/>
          <a:p>
            <a:r>
              <a:rPr lang="en-US" dirty="0">
                <a:hlinkClick r:id="rId2"/>
              </a:rPr>
              <a:t>http://</a:t>
            </a:r>
            <a:r>
              <a:rPr lang="en-US" dirty="0" smtClean="0">
                <a:hlinkClick r:id="rId2"/>
              </a:rPr>
              <a:t>www.youtube.com/watch?v=2jv-SIaPZj8</a:t>
            </a:r>
            <a:endParaRPr lang="en-US" dirty="0" smtClean="0"/>
          </a:p>
          <a:p>
            <a:r>
              <a:rPr lang="en-US" dirty="0"/>
              <a:t>http://www.youtube.com/watch?v=2x9f3pVQZyQ&amp;feature=related</a:t>
            </a:r>
          </a:p>
        </p:txBody>
      </p:sp>
      <p:pic>
        <p:nvPicPr>
          <p:cNvPr id="1026" name="Picture 2" descr="C:\Users\User\Desktop\Low back pain references\LumbarMedialBranc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31" y="2261650"/>
            <a:ext cx="3530131" cy="3822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062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 surgical treatment cont.</a:t>
            </a:r>
            <a:endParaRPr lang="en-US" dirty="0"/>
          </a:p>
        </p:txBody>
      </p:sp>
      <p:sp>
        <p:nvSpPr>
          <p:cNvPr id="3" name="Content Placeholder 2"/>
          <p:cNvSpPr>
            <a:spLocks noGrp="1"/>
          </p:cNvSpPr>
          <p:nvPr>
            <p:ph idx="1"/>
          </p:nvPr>
        </p:nvSpPr>
        <p:spPr/>
        <p:txBody>
          <a:bodyPr>
            <a:normAutofit lnSpcReduction="10000"/>
          </a:bodyPr>
          <a:lstStyle/>
          <a:p>
            <a:r>
              <a:rPr lang="en-US" dirty="0" err="1" smtClean="0"/>
              <a:t>Chemonucleolysis</a:t>
            </a:r>
            <a:endParaRPr lang="en-US" dirty="0" smtClean="0"/>
          </a:p>
          <a:p>
            <a:pPr lvl="1"/>
            <a:r>
              <a:rPr lang="en-US" dirty="0" smtClean="0"/>
              <a:t>Use of </a:t>
            </a:r>
            <a:r>
              <a:rPr lang="en-US" dirty="0" err="1" smtClean="0"/>
              <a:t>chymopapain</a:t>
            </a:r>
            <a:endParaRPr lang="en-US" dirty="0" smtClean="0"/>
          </a:p>
          <a:p>
            <a:pPr lvl="1"/>
            <a:r>
              <a:rPr lang="en-US" dirty="0" smtClean="0"/>
              <a:t>Risks – allergic reactions, hemorrhage, neurologic complications and is no longer used in U.S. since 2003</a:t>
            </a:r>
          </a:p>
          <a:p>
            <a:r>
              <a:rPr lang="en-US" dirty="0" err="1" smtClean="0"/>
              <a:t>Botulinum</a:t>
            </a:r>
            <a:r>
              <a:rPr lang="en-US" dirty="0" smtClean="0"/>
              <a:t> toxin A</a:t>
            </a:r>
          </a:p>
          <a:p>
            <a:pPr lvl="1"/>
            <a:r>
              <a:rPr lang="en-US" dirty="0" smtClean="0"/>
              <a:t>Paravertebral injection into muscle</a:t>
            </a:r>
          </a:p>
          <a:p>
            <a:pPr lvl="1"/>
            <a:r>
              <a:rPr lang="en-US" dirty="0" smtClean="0"/>
              <a:t>Preliminary results are promising but further research is warranted for long term use</a:t>
            </a:r>
          </a:p>
          <a:p>
            <a:pPr lvl="1"/>
            <a:endParaRPr lang="en-US" dirty="0"/>
          </a:p>
        </p:txBody>
      </p:sp>
    </p:spTree>
    <p:extLst>
      <p:ext uri="{BB962C8B-B14F-4D97-AF65-F5344CB8AC3E}">
        <p14:creationId xmlns:p14="http://schemas.microsoft.com/office/powerpoint/2010/main" val="2718246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38510" cy="1143000"/>
          </a:xfrm>
        </p:spPr>
        <p:txBody>
          <a:bodyPr>
            <a:normAutofit fontScale="90000"/>
          </a:bodyPr>
          <a:lstStyle/>
          <a:p>
            <a:r>
              <a:rPr lang="en-US" dirty="0" smtClean="0"/>
              <a:t>Exercise and physical modalities</a:t>
            </a:r>
            <a:endParaRPr lang="en-US" dirty="0"/>
          </a:p>
        </p:txBody>
      </p:sp>
      <p:sp>
        <p:nvSpPr>
          <p:cNvPr id="3" name="Content Placeholder 2"/>
          <p:cNvSpPr>
            <a:spLocks noGrp="1"/>
          </p:cNvSpPr>
          <p:nvPr>
            <p:ph idx="1"/>
          </p:nvPr>
        </p:nvSpPr>
        <p:spPr>
          <a:xfrm>
            <a:off x="1043492" y="2323652"/>
            <a:ext cx="6777317" cy="3848548"/>
          </a:xfrm>
        </p:spPr>
        <p:txBody>
          <a:bodyPr>
            <a:normAutofit fontScale="92500" lnSpcReduction="20000"/>
          </a:bodyPr>
          <a:lstStyle/>
          <a:p>
            <a:r>
              <a:rPr lang="en-US" dirty="0" smtClean="0"/>
              <a:t>Exercise – return to ambulation ASAP!</a:t>
            </a:r>
          </a:p>
          <a:p>
            <a:r>
              <a:rPr lang="en-US" dirty="0" smtClean="0"/>
              <a:t>Spinal manipulation </a:t>
            </a:r>
          </a:p>
          <a:p>
            <a:pPr lvl="1"/>
            <a:r>
              <a:rPr lang="en-US" dirty="0" smtClean="0"/>
              <a:t>OMT may be beneficial opposed to chiropractor due to intensity of maneuvers</a:t>
            </a:r>
          </a:p>
          <a:p>
            <a:pPr lvl="1"/>
            <a:r>
              <a:rPr lang="en-US" dirty="0" smtClean="0"/>
              <a:t>2 </a:t>
            </a:r>
            <a:r>
              <a:rPr lang="en-US" dirty="0" smtClean="0"/>
              <a:t>treatments per </a:t>
            </a:r>
            <a:r>
              <a:rPr lang="en-US" dirty="0" smtClean="0"/>
              <a:t>week for no longer than 10 weeks</a:t>
            </a:r>
          </a:p>
          <a:p>
            <a:r>
              <a:rPr lang="en-US" dirty="0" smtClean="0"/>
              <a:t>Massage and yoga</a:t>
            </a:r>
          </a:p>
          <a:p>
            <a:r>
              <a:rPr lang="en-US" dirty="0" smtClean="0"/>
              <a:t>Acupuncture</a:t>
            </a:r>
          </a:p>
          <a:p>
            <a:r>
              <a:rPr lang="en-US" dirty="0" smtClean="0"/>
              <a:t>Cold and wet heat</a:t>
            </a:r>
          </a:p>
          <a:p>
            <a:r>
              <a:rPr lang="en-US" dirty="0" smtClean="0"/>
              <a:t>Patient education is key</a:t>
            </a:r>
          </a:p>
          <a:p>
            <a:pPr lvl="1"/>
            <a:r>
              <a:rPr lang="en-US" dirty="0" smtClean="0"/>
              <a:t>Giving the tools to maximize function leads to a more favorable prognosis and return to activity</a:t>
            </a:r>
          </a:p>
          <a:p>
            <a:pPr lvl="1"/>
            <a:endParaRPr lang="en-US" dirty="0"/>
          </a:p>
        </p:txBody>
      </p:sp>
    </p:spTree>
    <p:extLst>
      <p:ext uri="{BB962C8B-B14F-4D97-AF65-F5344CB8AC3E}">
        <p14:creationId xmlns:p14="http://schemas.microsoft.com/office/powerpoint/2010/main" val="2989675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multifactorial nature of this illness warrants an initial thorough investigation of history and symptoms</a:t>
            </a:r>
          </a:p>
          <a:p>
            <a:r>
              <a:rPr lang="en-US" dirty="0" smtClean="0"/>
              <a:t>Preliminary evidence in non surgical intervention requires further investigation</a:t>
            </a:r>
          </a:p>
          <a:p>
            <a:r>
              <a:rPr lang="en-US" dirty="0" smtClean="0"/>
              <a:t>Using a therapeutic lifestyle change for symptoms is most beneficial and results in better long term outcomes</a:t>
            </a:r>
          </a:p>
          <a:p>
            <a:r>
              <a:rPr lang="en-US" dirty="0" smtClean="0"/>
              <a:t>Spending time to educate patients leads to better outcomes and belief in treatment modality</a:t>
            </a:r>
          </a:p>
          <a:p>
            <a:endParaRPr lang="en-US" dirty="0"/>
          </a:p>
        </p:txBody>
      </p:sp>
    </p:spTree>
    <p:extLst>
      <p:ext uri="{BB962C8B-B14F-4D97-AF65-F5344CB8AC3E}">
        <p14:creationId xmlns:p14="http://schemas.microsoft.com/office/powerpoint/2010/main" val="1862270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37 y/o male presents to the office with 4 day history of pain in buttocks and thighs. He admits the pain is better at rest and worse when he walks or exerts himself. </a:t>
            </a:r>
            <a:r>
              <a:rPr lang="en-US" dirty="0" err="1" smtClean="0"/>
              <a:t>Pt</a:t>
            </a:r>
            <a:r>
              <a:rPr lang="en-US" dirty="0" smtClean="0"/>
              <a:t> admits impotence. He has </a:t>
            </a:r>
            <a:r>
              <a:rPr lang="en-US" dirty="0" err="1" smtClean="0"/>
              <a:t>Hx</a:t>
            </a:r>
            <a:r>
              <a:rPr lang="en-US" dirty="0" smtClean="0"/>
              <a:t>. Of smoking, poor diet, and family history of MI.  </a:t>
            </a:r>
          </a:p>
          <a:p>
            <a:r>
              <a:rPr lang="en-US" dirty="0" smtClean="0"/>
              <a:t>PE: Pertinent findings include decreased femoral pulses.</a:t>
            </a:r>
            <a:endParaRPr lang="en-US" dirty="0"/>
          </a:p>
        </p:txBody>
      </p:sp>
    </p:spTree>
    <p:extLst>
      <p:ext uri="{BB962C8B-B14F-4D97-AF65-F5344CB8AC3E}">
        <p14:creationId xmlns:p14="http://schemas.microsoft.com/office/powerpoint/2010/main" val="3536458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was obtained</a:t>
            </a:r>
            <a:endParaRPr lang="en-US" dirty="0"/>
          </a:p>
        </p:txBody>
      </p:sp>
      <p:sp>
        <p:nvSpPr>
          <p:cNvPr id="8" name="Content Placeholder 7"/>
          <p:cNvSpPr>
            <a:spLocks noGrp="1"/>
          </p:cNvSpPr>
          <p:nvPr>
            <p:ph sz="quarter" idx="13"/>
          </p:nvPr>
        </p:nvSpPr>
        <p:spPr/>
        <p:txBody>
          <a:bodyPr/>
          <a:lstStyle/>
          <a:p>
            <a:endParaRPr lang="en-US" dirty="0"/>
          </a:p>
        </p:txBody>
      </p:sp>
      <p:sp>
        <p:nvSpPr>
          <p:cNvPr id="9" name="Content Placeholder 8"/>
          <p:cNvSpPr>
            <a:spLocks noGrp="1"/>
          </p:cNvSpPr>
          <p:nvPr>
            <p:ph sz="quarter" idx="14"/>
          </p:nvPr>
        </p:nvSpPr>
        <p:spPr>
          <a:xfrm>
            <a:off x="4645152" y="2313431"/>
            <a:ext cx="3965448" cy="3493008"/>
          </a:xfrm>
        </p:spPr>
        <p:txBody>
          <a:bodyPr/>
          <a:lstStyle/>
          <a:p>
            <a:r>
              <a:rPr lang="en-US" dirty="0" smtClean="0"/>
              <a:t>What does he have?</a:t>
            </a:r>
          </a:p>
          <a:p>
            <a:pPr lvl="1"/>
            <a:r>
              <a:rPr lang="en-US" dirty="0" smtClean="0"/>
              <a:t>A. </a:t>
            </a:r>
            <a:r>
              <a:rPr lang="en-US" dirty="0" err="1" smtClean="0"/>
              <a:t>Cauda</a:t>
            </a:r>
            <a:r>
              <a:rPr lang="en-US" dirty="0" smtClean="0"/>
              <a:t> </a:t>
            </a:r>
            <a:r>
              <a:rPr lang="en-US" dirty="0" err="1" smtClean="0"/>
              <a:t>Equina</a:t>
            </a:r>
            <a:r>
              <a:rPr lang="en-US" dirty="0" smtClean="0"/>
              <a:t> syndrome</a:t>
            </a:r>
          </a:p>
          <a:p>
            <a:pPr lvl="1"/>
            <a:r>
              <a:rPr lang="en-US" dirty="0" smtClean="0"/>
              <a:t>B. </a:t>
            </a:r>
            <a:r>
              <a:rPr lang="en-US" dirty="0" err="1" smtClean="0"/>
              <a:t>Piriformis</a:t>
            </a:r>
            <a:r>
              <a:rPr lang="en-US" dirty="0" smtClean="0"/>
              <a:t> syndrome</a:t>
            </a:r>
          </a:p>
          <a:p>
            <a:pPr lvl="1"/>
            <a:r>
              <a:rPr lang="en-US" dirty="0" smtClean="0"/>
              <a:t>C. Spinal Stenosis</a:t>
            </a:r>
          </a:p>
          <a:p>
            <a:pPr lvl="1"/>
            <a:r>
              <a:rPr lang="en-US" dirty="0" smtClean="0"/>
              <a:t>D. Vascular claudication</a:t>
            </a:r>
          </a:p>
          <a:p>
            <a:pPr lvl="1"/>
            <a:r>
              <a:rPr lang="en-US" dirty="0" smtClean="0"/>
              <a:t>E. </a:t>
            </a:r>
            <a:r>
              <a:rPr lang="en-US" dirty="0" err="1" smtClean="0"/>
              <a:t>Spondylolisthesis</a:t>
            </a:r>
            <a:endParaRPr lang="en-US" dirty="0" smtClean="0"/>
          </a:p>
          <a:p>
            <a:pPr lvl="1"/>
            <a:endParaRPr lang="en-US" dirty="0" smtClean="0"/>
          </a:p>
          <a:p>
            <a:pPr lvl="1"/>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47" y="2273464"/>
            <a:ext cx="3505200" cy="365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957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5" name="Content Placeholder 4"/>
          <p:cNvSpPr>
            <a:spLocks noGrp="1"/>
          </p:cNvSpPr>
          <p:nvPr>
            <p:ph idx="1"/>
          </p:nvPr>
        </p:nvSpPr>
        <p:spPr/>
        <p:txBody>
          <a:bodyPr/>
          <a:lstStyle/>
          <a:p>
            <a:r>
              <a:rPr lang="en-US" dirty="0" smtClean="0"/>
              <a:t>72 y/o male presents with 3 day history of low back pain after slipping on a wet floor at Kroger. He admits that he has numbness down his right leg. He admits he has been unable to urinate as well after the incident but has a history of BPH and takes medication which helps with </a:t>
            </a:r>
            <a:r>
              <a:rPr lang="en-US" dirty="0" err="1" smtClean="0"/>
              <a:t>sx</a:t>
            </a:r>
            <a:r>
              <a:rPr lang="en-US" dirty="0" smtClean="0"/>
              <a:t>.</a:t>
            </a:r>
          </a:p>
          <a:p>
            <a:r>
              <a:rPr lang="en-US" dirty="0" smtClean="0"/>
              <a:t>PE: L4 Reflexes 1+ on both legs and Dorsiflexion of both feet 3/5 strength</a:t>
            </a:r>
            <a:endParaRPr lang="en-US" dirty="0"/>
          </a:p>
        </p:txBody>
      </p:sp>
    </p:spTree>
    <p:extLst>
      <p:ext uri="{BB962C8B-B14F-4D97-AF65-F5344CB8AC3E}">
        <p14:creationId xmlns:p14="http://schemas.microsoft.com/office/powerpoint/2010/main" val="482894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 next?</a:t>
            </a:r>
            <a:endParaRPr lang="en-US" dirty="0"/>
          </a:p>
        </p:txBody>
      </p:sp>
      <p:sp>
        <p:nvSpPr>
          <p:cNvPr id="3" name="Content Placeholder 2"/>
          <p:cNvSpPr>
            <a:spLocks noGrp="1"/>
          </p:cNvSpPr>
          <p:nvPr>
            <p:ph idx="1"/>
          </p:nvPr>
        </p:nvSpPr>
        <p:spPr>
          <a:xfrm>
            <a:off x="1043492" y="2323652"/>
            <a:ext cx="7109908" cy="3508977"/>
          </a:xfrm>
        </p:spPr>
        <p:txBody>
          <a:bodyPr/>
          <a:lstStyle/>
          <a:p>
            <a:r>
              <a:rPr lang="en-US" dirty="0" smtClean="0"/>
              <a:t>A. Consult Orthopedic spine/ Neurosurgery</a:t>
            </a:r>
          </a:p>
          <a:p>
            <a:r>
              <a:rPr lang="en-US" dirty="0" smtClean="0"/>
              <a:t>B. Obtain X-ray</a:t>
            </a:r>
          </a:p>
          <a:p>
            <a:r>
              <a:rPr lang="en-US" dirty="0" smtClean="0"/>
              <a:t>C. Obtain CT/MRI</a:t>
            </a:r>
          </a:p>
          <a:p>
            <a:r>
              <a:rPr lang="en-US" dirty="0" smtClean="0"/>
              <a:t>D. Give him a script for </a:t>
            </a:r>
            <a:r>
              <a:rPr lang="en-US" dirty="0" err="1" smtClean="0"/>
              <a:t>Vicodin</a:t>
            </a:r>
            <a:endParaRPr lang="en-US" dirty="0" smtClean="0"/>
          </a:p>
          <a:p>
            <a:r>
              <a:rPr lang="en-US" dirty="0" smtClean="0"/>
              <a:t>E. Tell him to walk it off</a:t>
            </a:r>
          </a:p>
          <a:p>
            <a:r>
              <a:rPr lang="en-US" dirty="0" smtClean="0"/>
              <a:t>F. Both A and C</a:t>
            </a:r>
            <a:endParaRPr lang="en-US" dirty="0"/>
          </a:p>
        </p:txBody>
      </p:sp>
    </p:spTree>
    <p:extLst>
      <p:ext uri="{BB962C8B-B14F-4D97-AF65-F5344CB8AC3E}">
        <p14:creationId xmlns:p14="http://schemas.microsoft.com/office/powerpoint/2010/main" val="24179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UpToDate</a:t>
            </a:r>
            <a:endParaRPr lang="en-US" dirty="0" smtClean="0"/>
          </a:p>
          <a:p>
            <a:pPr lvl="1"/>
            <a:r>
              <a:rPr lang="en-US" dirty="0" err="1" smtClean="0"/>
              <a:t>Subacute</a:t>
            </a:r>
            <a:r>
              <a:rPr lang="en-US" dirty="0" smtClean="0"/>
              <a:t> and chronic low back pain: Nonsurgical interventional treatment</a:t>
            </a:r>
          </a:p>
          <a:p>
            <a:pPr lvl="1"/>
            <a:r>
              <a:rPr lang="en-US" dirty="0" smtClean="0"/>
              <a:t>Treatment of acute low back pain</a:t>
            </a:r>
          </a:p>
          <a:p>
            <a:pPr lvl="1"/>
            <a:r>
              <a:rPr lang="en-US" dirty="0" smtClean="0"/>
              <a:t>Diagnostic testing for low back pain</a:t>
            </a:r>
          </a:p>
          <a:p>
            <a:pPr lvl="1"/>
            <a:r>
              <a:rPr lang="en-US" dirty="0" smtClean="0"/>
              <a:t>Approach to the diagnosis and evaluation of low back pain in adults</a:t>
            </a:r>
          </a:p>
          <a:p>
            <a:r>
              <a:rPr lang="en-US" dirty="0" smtClean="0"/>
              <a:t>Diagnostic imaging for low back pain: Advice for High-value health care from the American college of physicians. </a:t>
            </a:r>
            <a:r>
              <a:rPr lang="en-US" i="1" dirty="0" smtClean="0"/>
              <a:t>ACP best practice advice 2011. </a:t>
            </a:r>
            <a:endParaRPr lang="en-US" dirty="0" smtClean="0"/>
          </a:p>
          <a:p>
            <a:pPr lvl="1"/>
            <a:endParaRPr lang="en-US" dirty="0"/>
          </a:p>
        </p:txBody>
      </p:sp>
    </p:spTree>
    <p:extLst>
      <p:ext uri="{BB962C8B-B14F-4D97-AF65-F5344CB8AC3E}">
        <p14:creationId xmlns:p14="http://schemas.microsoft.com/office/powerpoint/2010/main" val="356750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Risk Factors</a:t>
            </a:r>
          </a:p>
          <a:p>
            <a:r>
              <a:rPr lang="en-US" dirty="0" smtClean="0"/>
              <a:t>Terminology</a:t>
            </a:r>
          </a:p>
          <a:p>
            <a:r>
              <a:rPr lang="en-US" dirty="0" smtClean="0"/>
              <a:t>History</a:t>
            </a:r>
          </a:p>
          <a:p>
            <a:r>
              <a:rPr lang="en-US" dirty="0" smtClean="0"/>
              <a:t>Physical examination</a:t>
            </a:r>
          </a:p>
          <a:p>
            <a:r>
              <a:rPr lang="en-US" dirty="0" smtClean="0"/>
              <a:t>Differential diagnosis</a:t>
            </a:r>
          </a:p>
          <a:p>
            <a:r>
              <a:rPr lang="en-US" dirty="0" smtClean="0"/>
              <a:t>Imaging</a:t>
            </a:r>
          </a:p>
          <a:p>
            <a:r>
              <a:rPr lang="en-US" dirty="0" smtClean="0"/>
              <a:t>Pharmacotherapy</a:t>
            </a:r>
          </a:p>
          <a:p>
            <a:r>
              <a:rPr lang="en-US" dirty="0" smtClean="0"/>
              <a:t>Non surgical interventional techniques</a:t>
            </a:r>
          </a:p>
          <a:p>
            <a:r>
              <a:rPr lang="en-US" dirty="0" smtClean="0"/>
              <a:t>Additional therapy</a:t>
            </a:r>
          </a:p>
          <a:p>
            <a:r>
              <a:rPr lang="en-US" dirty="0" smtClean="0"/>
              <a:t>Summary</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0074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Smoking</a:t>
            </a:r>
          </a:p>
          <a:p>
            <a:r>
              <a:rPr lang="en-US" dirty="0" smtClean="0"/>
              <a:t>Obesity</a:t>
            </a:r>
          </a:p>
          <a:p>
            <a:r>
              <a:rPr lang="en-US" dirty="0" smtClean="0"/>
              <a:t>Older age</a:t>
            </a:r>
          </a:p>
          <a:p>
            <a:r>
              <a:rPr lang="en-US" dirty="0" smtClean="0"/>
              <a:t>Sedentary lifestyle</a:t>
            </a:r>
          </a:p>
          <a:p>
            <a:r>
              <a:rPr lang="en-US" dirty="0" smtClean="0"/>
              <a:t>Occupational tasks or hazards</a:t>
            </a:r>
          </a:p>
          <a:p>
            <a:r>
              <a:rPr lang="en-US" dirty="0" smtClean="0"/>
              <a:t>Psychosocial factors i.e. level of education, job dissatisfaction, somatization disorder, anxiety, depression</a:t>
            </a:r>
            <a:endParaRPr lang="en-US" dirty="0"/>
          </a:p>
        </p:txBody>
      </p:sp>
    </p:spTree>
    <p:extLst>
      <p:ext uri="{BB962C8B-B14F-4D97-AF65-F5344CB8AC3E}">
        <p14:creationId xmlns:p14="http://schemas.microsoft.com/office/powerpoint/2010/main" val="462671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Terminology in back pain</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Spondylosis</a:t>
            </a:r>
            <a:endParaRPr lang="en-US" dirty="0" smtClean="0"/>
          </a:p>
          <a:p>
            <a:r>
              <a:rPr lang="en-US" dirty="0" err="1" smtClean="0"/>
              <a:t>Spondylolisthesis</a:t>
            </a:r>
            <a:r>
              <a:rPr lang="en-US" dirty="0" smtClean="0"/>
              <a:t> with grades I-IV</a:t>
            </a:r>
          </a:p>
          <a:p>
            <a:r>
              <a:rPr lang="en-US" dirty="0" err="1" smtClean="0"/>
              <a:t>Spondylolysis</a:t>
            </a:r>
            <a:endParaRPr lang="en-US" dirty="0" smtClean="0"/>
          </a:p>
          <a:p>
            <a:r>
              <a:rPr lang="en-US" dirty="0" smtClean="0"/>
              <a:t>Spinal stenosis</a:t>
            </a:r>
          </a:p>
          <a:p>
            <a:r>
              <a:rPr lang="en-US" dirty="0" smtClean="0"/>
              <a:t>Radiculopathy</a:t>
            </a:r>
          </a:p>
          <a:p>
            <a:r>
              <a:rPr lang="en-US" dirty="0" smtClean="0"/>
              <a:t>Sciatica</a:t>
            </a:r>
          </a:p>
          <a:p>
            <a:r>
              <a:rPr lang="en-US" dirty="0" err="1" smtClean="0"/>
              <a:t>Cauda</a:t>
            </a:r>
            <a:r>
              <a:rPr lang="en-US" dirty="0" smtClean="0"/>
              <a:t> </a:t>
            </a:r>
            <a:r>
              <a:rPr lang="en-US" dirty="0" err="1" smtClean="0"/>
              <a:t>equina</a:t>
            </a:r>
            <a:r>
              <a:rPr lang="en-US" dirty="0" smtClean="0"/>
              <a:t> syndrome</a:t>
            </a:r>
          </a:p>
          <a:p>
            <a:r>
              <a:rPr lang="en-US" dirty="0" err="1" smtClean="0"/>
              <a:t>Lordosis</a:t>
            </a:r>
            <a:r>
              <a:rPr lang="en-US" dirty="0" smtClean="0"/>
              <a:t>/kyphosis/scoliosis</a:t>
            </a:r>
          </a:p>
          <a:p>
            <a:r>
              <a:rPr lang="en-US" dirty="0" err="1" smtClean="0"/>
              <a:t>Piriformis</a:t>
            </a:r>
            <a:r>
              <a:rPr lang="en-US" dirty="0" smtClean="0"/>
              <a:t> syndrome</a:t>
            </a:r>
          </a:p>
        </p:txBody>
      </p:sp>
    </p:spTree>
    <p:extLst>
      <p:ext uri="{BB962C8B-B14F-4D97-AF65-F5344CB8AC3E}">
        <p14:creationId xmlns:p14="http://schemas.microsoft.com/office/powerpoint/2010/main" val="3641777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027664"/>
            <a:ext cx="7924800" cy="1143000"/>
          </a:xfrm>
        </p:spPr>
        <p:txBody>
          <a:bodyPr>
            <a:normAutofit fontScale="90000"/>
          </a:bodyPr>
          <a:lstStyle/>
          <a:p>
            <a:r>
              <a:rPr lang="en-US" dirty="0" smtClean="0"/>
              <a:t>Sciatic nerve anatomical variation</a:t>
            </a:r>
            <a:endParaRPr lang="en-US" dirty="0"/>
          </a:p>
        </p:txBody>
      </p:sp>
      <p:sp>
        <p:nvSpPr>
          <p:cNvPr id="5" name="Content Placeholder 4"/>
          <p:cNvSpPr>
            <a:spLocks noGrp="1"/>
          </p:cNvSpPr>
          <p:nvPr>
            <p:ph sz="quarter" idx="13"/>
          </p:nvPr>
        </p:nvSpPr>
        <p:spPr>
          <a:xfrm>
            <a:off x="1042416" y="2313432"/>
            <a:ext cx="3419856" cy="3934968"/>
          </a:xfrm>
        </p:spPr>
        <p:txBody>
          <a:bodyPr>
            <a:normAutofit/>
          </a:bodyPr>
          <a:lstStyle/>
          <a:p>
            <a:r>
              <a:rPr lang="en-US" dirty="0" smtClean="0"/>
              <a:t>Based on the anatomy of the sciatic nerve</a:t>
            </a:r>
          </a:p>
          <a:p>
            <a:r>
              <a:rPr lang="en-US" dirty="0" smtClean="0"/>
              <a:t>True condition may not actually exist</a:t>
            </a:r>
          </a:p>
          <a:p>
            <a:r>
              <a:rPr lang="en-US" dirty="0" smtClean="0"/>
              <a:t>EMG/NCS can be diagnostic to determine etiology of sciatica</a:t>
            </a:r>
            <a:endParaRPr lang="en-US" dirty="0"/>
          </a:p>
        </p:txBody>
      </p:sp>
      <p:sp>
        <p:nvSpPr>
          <p:cNvPr id="6" name="Content Placeholder 5"/>
          <p:cNvSpPr>
            <a:spLocks noGrp="1"/>
          </p:cNvSpPr>
          <p:nvPr>
            <p:ph sz="quarter" idx="14"/>
          </p:nvPr>
        </p:nvSpPr>
        <p:spPr/>
        <p:txBody>
          <a:bodyPr/>
          <a:lstStyle/>
          <a:p>
            <a:endParaRPr lang="en-US"/>
          </a:p>
        </p:txBody>
      </p:sp>
      <p:pic>
        <p:nvPicPr>
          <p:cNvPr id="1026" name="Picture 2" descr="C:\Users\User\Desktop\Low back pain references\sciatica-5-sciatica-piriformis-syndrome-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3505200" cy="37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848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pain</a:t>
            </a:r>
            <a:endParaRPr lang="en-US" dirty="0"/>
          </a:p>
        </p:txBody>
      </p:sp>
      <p:sp>
        <p:nvSpPr>
          <p:cNvPr id="3" name="Content Placeholder 2"/>
          <p:cNvSpPr>
            <a:spLocks noGrp="1"/>
          </p:cNvSpPr>
          <p:nvPr>
            <p:ph idx="1"/>
          </p:nvPr>
        </p:nvSpPr>
        <p:spPr/>
        <p:txBody>
          <a:bodyPr>
            <a:normAutofit lnSpcReduction="10000"/>
          </a:bodyPr>
          <a:lstStyle/>
          <a:p>
            <a:r>
              <a:rPr lang="en-US" dirty="0" smtClean="0"/>
              <a:t>History should establish reason for pain</a:t>
            </a:r>
          </a:p>
          <a:p>
            <a:pPr lvl="1"/>
            <a:r>
              <a:rPr lang="en-US" dirty="0" smtClean="0"/>
              <a:t>Systemic disease/neurological compromise?</a:t>
            </a:r>
          </a:p>
          <a:p>
            <a:pPr lvl="1"/>
            <a:r>
              <a:rPr lang="en-US" dirty="0" smtClean="0"/>
              <a:t>Psychological stressors?</a:t>
            </a:r>
          </a:p>
          <a:p>
            <a:r>
              <a:rPr lang="en-US" dirty="0" smtClean="0"/>
              <a:t>PPQRSTA especially important in regards to activity eliciting pain, associated symptoms </a:t>
            </a:r>
          </a:p>
          <a:p>
            <a:r>
              <a:rPr lang="en-US" dirty="0" smtClean="0"/>
              <a:t>History of medical/family conditions such as cancer or neuropathic pain disorders</a:t>
            </a:r>
          </a:p>
          <a:p>
            <a:endParaRPr lang="en-US" dirty="0" smtClean="0"/>
          </a:p>
          <a:p>
            <a:endParaRPr lang="en-US" dirty="0"/>
          </a:p>
        </p:txBody>
      </p:sp>
    </p:spTree>
    <p:extLst>
      <p:ext uri="{BB962C8B-B14F-4D97-AF65-F5344CB8AC3E}">
        <p14:creationId xmlns:p14="http://schemas.microsoft.com/office/powerpoint/2010/main" val="200338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1723"/>
            <a:ext cx="8447993" cy="684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80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Inspection of back and posture</a:t>
            </a:r>
          </a:p>
          <a:p>
            <a:r>
              <a:rPr lang="en-US" dirty="0" smtClean="0"/>
              <a:t>Range of motion/ facet loading</a:t>
            </a:r>
          </a:p>
          <a:p>
            <a:r>
              <a:rPr lang="en-US" dirty="0" smtClean="0"/>
              <a:t>Palpation of spine and adjacent musculoskeletal structures</a:t>
            </a:r>
          </a:p>
          <a:p>
            <a:r>
              <a:rPr lang="en-US" dirty="0" smtClean="0"/>
              <a:t>Straight leg raise w/ leg symptoms</a:t>
            </a:r>
          </a:p>
          <a:p>
            <a:r>
              <a:rPr lang="en-US" dirty="0" smtClean="0"/>
              <a:t>Neurological assessment L5 and S1 roots</a:t>
            </a:r>
          </a:p>
          <a:p>
            <a:r>
              <a:rPr lang="en-US" dirty="0" smtClean="0"/>
              <a:t>Evaluation for malignancy (i.e. weight loss or </a:t>
            </a:r>
            <a:r>
              <a:rPr lang="en-US" dirty="0" err="1" smtClean="0"/>
              <a:t>acanthosis</a:t>
            </a:r>
            <a:r>
              <a:rPr lang="en-US" dirty="0" smtClean="0"/>
              <a:t> </a:t>
            </a:r>
            <a:r>
              <a:rPr lang="en-US" dirty="0" err="1" smtClean="0"/>
              <a:t>nigricans</a:t>
            </a:r>
            <a:r>
              <a:rPr lang="en-US" dirty="0" smtClean="0"/>
              <a:t>)</a:t>
            </a:r>
          </a:p>
          <a:p>
            <a:r>
              <a:rPr lang="en-US" dirty="0" smtClean="0"/>
              <a:t>Peripheral pulses for vascular claudication</a:t>
            </a:r>
            <a:endParaRPr lang="en-US" dirty="0"/>
          </a:p>
        </p:txBody>
      </p:sp>
    </p:spTree>
    <p:extLst>
      <p:ext uri="{BB962C8B-B14F-4D97-AF65-F5344CB8AC3E}">
        <p14:creationId xmlns:p14="http://schemas.microsoft.com/office/powerpoint/2010/main" val="2198989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1195</TotalTime>
  <Words>1563</Words>
  <Application>Microsoft Office PowerPoint</Application>
  <PresentationFormat>On-screen Show (4:3)</PresentationFormat>
  <Paragraphs>208</Paragraphs>
  <Slides>28</Slides>
  <Notes>10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Approaching low back pain in adults</vt:lpstr>
      <vt:lpstr>Introduction</vt:lpstr>
      <vt:lpstr>Objectives</vt:lpstr>
      <vt:lpstr>Risk factors</vt:lpstr>
      <vt:lpstr>Terminology in back pain</vt:lpstr>
      <vt:lpstr>Sciatic nerve anatomical variation</vt:lpstr>
      <vt:lpstr>History of pain</vt:lpstr>
      <vt:lpstr>PowerPoint Presentation</vt:lpstr>
      <vt:lpstr>Physical Examination</vt:lpstr>
      <vt:lpstr>Neurological assessment</vt:lpstr>
      <vt:lpstr>Differential Diagnosis</vt:lpstr>
      <vt:lpstr>Imaging</vt:lpstr>
      <vt:lpstr>“Red flags” according to ACR</vt:lpstr>
      <vt:lpstr>CT/MRI scanning</vt:lpstr>
      <vt:lpstr>Overuse of imaging is a problem</vt:lpstr>
      <vt:lpstr>When a referral is indicated</vt:lpstr>
      <vt:lpstr>Pharmacotherapy</vt:lpstr>
      <vt:lpstr>Pharmacotherapy cont.</vt:lpstr>
      <vt:lpstr>Nonsurgical interventional tx</vt:lpstr>
      <vt:lpstr>Video of pain clinic approach</vt:lpstr>
      <vt:lpstr>Non surgical treatment cont.</vt:lpstr>
      <vt:lpstr>Exercise and physical modalities</vt:lpstr>
      <vt:lpstr>Summary</vt:lpstr>
      <vt:lpstr>Case #1</vt:lpstr>
      <vt:lpstr>Imaging was obtained</vt:lpstr>
      <vt:lpstr>Case #2</vt:lpstr>
      <vt:lpstr>What should we do next?</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Approaching low back pain in adults</dc:title>
  <dc:creator>User</dc:creator>
  <cp:lastModifiedBy>User</cp:lastModifiedBy>
  <cp:revision>65</cp:revision>
  <dcterms:created xsi:type="dcterms:W3CDTF">2012-04-19T11:18:26Z</dcterms:created>
  <dcterms:modified xsi:type="dcterms:W3CDTF">2012-09-17T00:58:33Z</dcterms:modified>
</cp:coreProperties>
</file>