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6" r:id="rId3"/>
    <p:sldId id="264" r:id="rId4"/>
    <p:sldId id="269" r:id="rId5"/>
    <p:sldId id="271" r:id="rId6"/>
    <p:sldId id="272" r:id="rId7"/>
    <p:sldId id="277" r:id="rId8"/>
    <p:sldId id="267" r:id="rId9"/>
    <p:sldId id="273" r:id="rId10"/>
    <p:sldId id="279" r:id="rId11"/>
    <p:sldId id="260" r:id="rId12"/>
    <p:sldId id="268" r:id="rId13"/>
    <p:sldId id="270" r:id="rId14"/>
    <p:sldId id="274" r:id="rId15"/>
    <p:sldId id="257" r:id="rId16"/>
    <p:sldId id="276" r:id="rId17"/>
    <p:sldId id="265" r:id="rId18"/>
    <p:sldId id="275" r:id="rId19"/>
    <p:sldId id="278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0" y="-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42839-E9F7-480C-85C2-5B167829B5D0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3820D-71FB-4B35-A1C5-BB760D8471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MRI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3820D-71FB-4B35-A1C5-BB760D84716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EJP study gave the experimental group a one time therapeutic experience of doing 10 different movements 10 times.  They did say that participants reported being able to move their phantom</a:t>
            </a:r>
            <a:r>
              <a:rPr lang="en-US" baseline="0" dirty="0" smtClean="0"/>
              <a:t> limbs more freely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3820D-71FB-4B35-A1C5-BB760D84716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8421E4-877E-48B4-9338-7BE49E6A71E3}" type="datetimeFigureOut">
              <a:rPr lang="en-US" smtClean="0"/>
              <a:pPr/>
              <a:t>11/8/2012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C2F071-7DA1-42B8-AFD8-77B05B3EC3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L_6OMPywnQ&amp;playnext=1&amp;list=PL4BF6852C61FAB2E9&amp;feature=results_vide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yoclinic.com/health/phantom-pain/DS00444/DSECTION=treatments-and-drug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Mirror Therapy for Phantom Limb Pain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Craig Thom</a:t>
            </a:r>
          </a:p>
          <a:p>
            <a:r>
              <a:rPr lang="en-US" dirty="0" smtClean="0"/>
              <a:t>OMS IV</a:t>
            </a:r>
          </a:p>
          <a:p>
            <a:r>
              <a:rPr lang="en-US" dirty="0" smtClean="0"/>
              <a:t>November 9,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….fail </a:t>
            </a:r>
            <a:r>
              <a:rPr lang="en-US" dirty="0" smtClean="0"/>
              <a:t>to consider the mechanisms that underlie production </a:t>
            </a:r>
            <a:r>
              <a:rPr lang="en-US" dirty="0" smtClean="0"/>
              <a:t>of the </a:t>
            </a:r>
            <a:r>
              <a:rPr lang="en-US" dirty="0" smtClean="0"/>
              <a:t>pain. On the basis of the findings on CNS </a:t>
            </a:r>
            <a:r>
              <a:rPr lang="en-US" dirty="0" smtClean="0"/>
              <a:t>plasticity related </a:t>
            </a:r>
            <a:r>
              <a:rPr lang="en-US" dirty="0" smtClean="0"/>
              <a:t>to phantom pain, </a:t>
            </a:r>
            <a:r>
              <a:rPr lang="en-US" dirty="0" smtClean="0">
                <a:solidFill>
                  <a:srgbClr val="FF0000"/>
                </a:solidFill>
              </a:rPr>
              <a:t>experimental methods that </a:t>
            </a:r>
            <a:r>
              <a:rPr lang="en-US" dirty="0" smtClean="0">
                <a:solidFill>
                  <a:srgbClr val="FF0000"/>
                </a:solidFill>
              </a:rPr>
              <a:t>affect </a:t>
            </a:r>
            <a:r>
              <a:rPr lang="en-US" dirty="0" err="1" smtClean="0">
                <a:solidFill>
                  <a:srgbClr val="FF0000"/>
                </a:solidFill>
              </a:rPr>
              <a:t>neuroplasticity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as well as memory formation and </a:t>
            </a:r>
            <a:r>
              <a:rPr lang="en-US" dirty="0" smtClean="0"/>
              <a:t>maintenance might </a:t>
            </a:r>
            <a:r>
              <a:rPr lang="en-US" dirty="0" smtClean="0"/>
              <a:t>positively influence phantom limb pain</a:t>
            </a:r>
            <a:r>
              <a:rPr lang="en-US" dirty="0" smtClean="0"/>
              <a:t>.”  </a:t>
            </a:r>
            <a:r>
              <a:rPr lang="en-US" sz="1600" dirty="0" smtClean="0"/>
              <a:t>(7)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Significance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Phantom limb pain occurs in at least 90% of limb </a:t>
            </a:r>
            <a:r>
              <a:rPr lang="en-US" dirty="0" smtClean="0"/>
              <a:t>amputees at Walter Reed.</a:t>
            </a:r>
            <a:endParaRPr lang="en-US" dirty="0" smtClean="0"/>
          </a:p>
          <a:p>
            <a:r>
              <a:rPr lang="en-US" dirty="0" smtClean="0"/>
              <a:t>2011 saw a new one year high for military amputations- 240 soldiers lost one or more limbs</a:t>
            </a:r>
          </a:p>
          <a:p>
            <a:r>
              <a:rPr lang="en-US" dirty="0" smtClean="0"/>
              <a:t>Improved body armor saves soldiers who would have died in previous wars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Amputation from other </a:t>
            </a:r>
            <a:r>
              <a:rPr lang="en-US" dirty="0" smtClean="0"/>
              <a:t>non-traumatic </a:t>
            </a:r>
            <a:r>
              <a:rPr lang="en-US" dirty="0" smtClean="0"/>
              <a:t>causes may or may not result in phantom pain.  </a:t>
            </a:r>
            <a:r>
              <a:rPr lang="en-US" sz="2000" dirty="0" smtClean="0"/>
              <a:t>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Walter Reed Army Medical Center </a:t>
            </a:r>
            <a:r>
              <a:rPr lang="en-US" dirty="0" smtClean="0"/>
              <a:t>Study </a:t>
            </a:r>
            <a:r>
              <a:rPr lang="en-US" sz="2700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22 Amputees</a:t>
            </a:r>
          </a:p>
          <a:p>
            <a:r>
              <a:rPr lang="en-US" dirty="0" smtClean="0"/>
              <a:t>Randomly assigned to one of three </a:t>
            </a:r>
            <a:r>
              <a:rPr lang="en-US" dirty="0" smtClean="0"/>
              <a:t>groups: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Experimental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Sham Mirror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Mental Imagery</a:t>
            </a:r>
          </a:p>
          <a:p>
            <a:pPr marL="514350" indent="-514350"/>
            <a:r>
              <a:rPr lang="en-US" dirty="0" smtClean="0"/>
              <a:t>15 minutes of therapy per day for 4 </a:t>
            </a:r>
            <a:r>
              <a:rPr lang="en-US" dirty="0" smtClean="0"/>
              <a:t>weeks</a:t>
            </a:r>
            <a:endParaRPr lang="en-US" dirty="0" smtClean="0"/>
          </a:p>
          <a:p>
            <a:pPr marL="514350" indent="-514350"/>
            <a:endParaRPr lang="en-US" dirty="0" smtClean="0"/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 to Video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http://www.youtube.com/watch?v=YL_6OMPywnQ&amp;playnext=1&amp;list=PL4BF6852C61FAB2E9&amp;feature=results_video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the mirror image of the intact limb</a:t>
            </a:r>
          </a:p>
          <a:p>
            <a:r>
              <a:rPr lang="en-US" dirty="0" smtClean="0"/>
              <a:t>Move the phantom limb</a:t>
            </a:r>
          </a:p>
          <a:p>
            <a:r>
              <a:rPr lang="en-US" dirty="0" smtClean="0"/>
              <a:t>Repeat 15 minutes per day for 8 </a:t>
            </a:r>
            <a:r>
              <a:rPr lang="en-US" dirty="0" smtClean="0"/>
              <a:t>weeks </a:t>
            </a:r>
            <a:r>
              <a:rPr lang="en-US" sz="1600" dirty="0" smtClean="0"/>
              <a:t>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Study </a:t>
            </a:r>
            <a:r>
              <a:rPr lang="en-US" dirty="0" smtClean="0"/>
              <a:t>Results at </a:t>
            </a:r>
            <a:r>
              <a:rPr lang="en-US" dirty="0" smtClean="0"/>
              <a:t>Walter Reed reported in the NEJM, 2007</a:t>
            </a:r>
            <a:endParaRPr lang="en-US" dirty="0"/>
          </a:p>
        </p:txBody>
      </p:sp>
      <p:pic>
        <p:nvPicPr>
          <p:cNvPr id="4" name="Content Placeholder 3" descr="nejm chart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1812732"/>
            <a:ext cx="5257800" cy="48449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randomized clinically controlled trial reported in the European Journal of Pain (EJP) in 2007 reports that </a:t>
            </a:r>
            <a:r>
              <a:rPr lang="en-US" dirty="0" smtClean="0">
                <a:solidFill>
                  <a:srgbClr val="FF0000"/>
                </a:solidFill>
              </a:rPr>
              <a:t>Mirror Therapy is no more effective than other methods for treating phantom limb </a:t>
            </a:r>
            <a:r>
              <a:rPr lang="en-US" dirty="0" smtClean="0">
                <a:solidFill>
                  <a:srgbClr val="FF0000"/>
                </a:solidFill>
              </a:rPr>
              <a:t>pain </a:t>
            </a:r>
            <a:r>
              <a:rPr lang="en-US" sz="1800" dirty="0" smtClean="0"/>
              <a:t>(8)</a:t>
            </a:r>
            <a:endParaRPr lang="en-US" dirty="0" smtClean="0"/>
          </a:p>
          <a:p>
            <a:r>
              <a:rPr lang="en-US" dirty="0" smtClean="0"/>
              <a:t>Contradicts the Walter Reed study!</a:t>
            </a:r>
            <a:endParaRPr lang="en-US" dirty="0" smtClean="0"/>
          </a:p>
          <a:p>
            <a:r>
              <a:rPr lang="en-US" dirty="0" smtClean="0"/>
              <a:t>Really?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No.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Myoelectric</a:t>
            </a:r>
            <a:r>
              <a:rPr lang="en-US" dirty="0" smtClean="0"/>
              <a:t> prostheses</a:t>
            </a:r>
          </a:p>
          <a:p>
            <a:r>
              <a:rPr lang="en-US" dirty="0" smtClean="0"/>
              <a:t>Acupuncture </a:t>
            </a:r>
            <a:r>
              <a:rPr lang="en-US" sz="1800" dirty="0" smtClean="0"/>
              <a:t>(9)</a:t>
            </a:r>
            <a:endParaRPr lang="en-US" dirty="0" smtClean="0"/>
          </a:p>
          <a:p>
            <a:r>
              <a:rPr lang="en-US" dirty="0" smtClean="0"/>
              <a:t>Graded Motor Imagery </a:t>
            </a:r>
            <a:r>
              <a:rPr lang="en-US" dirty="0" smtClean="0"/>
              <a:t>(which may incorporate mirror therapy) and </a:t>
            </a:r>
            <a:r>
              <a:rPr lang="en-US" dirty="0" smtClean="0"/>
              <a:t>Sensory Discrimination Training</a:t>
            </a:r>
            <a:endParaRPr lang="en-US" dirty="0" smtClean="0"/>
          </a:p>
          <a:p>
            <a:r>
              <a:rPr lang="en-US" dirty="0" smtClean="0"/>
              <a:t>On the horizon- virtual reality goggles that function like the mirror to provide the experience of moving the phantom limb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Conclusion, Part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Walter Reed Army Hospital Study </a:t>
            </a:r>
            <a:r>
              <a:rPr lang="en-US" dirty="0" smtClean="0"/>
              <a:t>makes </a:t>
            </a:r>
            <a:r>
              <a:rPr lang="en-US" dirty="0" smtClean="0"/>
              <a:t>it clear that the therapy is effective</a:t>
            </a:r>
          </a:p>
          <a:p>
            <a:r>
              <a:rPr lang="en-US" dirty="0" smtClean="0"/>
              <a:t>Why </a:t>
            </a:r>
            <a:r>
              <a:rPr lang="en-US" dirty="0" smtClean="0"/>
              <a:t>have there been no </a:t>
            </a:r>
            <a:r>
              <a:rPr lang="en-US" dirty="0" smtClean="0"/>
              <a:t>big follow up studies?</a:t>
            </a:r>
          </a:p>
          <a:p>
            <a:pPr>
              <a:buNone/>
            </a:pPr>
            <a:r>
              <a:rPr lang="en-US" dirty="0" smtClean="0"/>
              <a:t>            </a:t>
            </a:r>
          </a:p>
          <a:p>
            <a:pPr>
              <a:buNone/>
            </a:pPr>
            <a:r>
              <a:rPr lang="en-US" dirty="0" smtClean="0"/>
              <a:t>Small, spread out patient population</a:t>
            </a:r>
          </a:p>
          <a:p>
            <a:pPr>
              <a:buNone/>
            </a:pPr>
            <a:r>
              <a:rPr lang="en-US" dirty="0" smtClean="0"/>
              <a:t>No </a:t>
            </a:r>
            <a:r>
              <a:rPr lang="en-US" dirty="0" smtClean="0"/>
              <a:t>money to be made, </a:t>
            </a:r>
            <a:r>
              <a:rPr lang="en-US" dirty="0" smtClean="0"/>
              <a:t>no </a:t>
            </a:r>
            <a:r>
              <a:rPr lang="en-US" dirty="0" smtClean="0"/>
              <a:t>pharmaceutical research to be done </a:t>
            </a:r>
            <a:r>
              <a:rPr lang="en-US" dirty="0" smtClean="0"/>
              <a:t>or </a:t>
            </a:r>
            <a:r>
              <a:rPr lang="en-US" dirty="0" smtClean="0"/>
              <a:t>drugs to be sold, </a:t>
            </a:r>
          </a:p>
          <a:p>
            <a:pPr>
              <a:buNone/>
            </a:pPr>
            <a:r>
              <a:rPr lang="en-US" dirty="0" smtClean="0"/>
              <a:t>No </a:t>
            </a:r>
            <a:r>
              <a:rPr lang="en-US" dirty="0" smtClean="0"/>
              <a:t>apparatus to build or market.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Conclusion,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can support the use of this inexpensive, easy to administer treatment?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You!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Phantom Limb?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“The sensation that an amputated or missing limb (or even an organ, </a:t>
            </a:r>
            <a:r>
              <a:rPr lang="en-US" dirty="0" smtClean="0">
                <a:solidFill>
                  <a:srgbClr val="FF0000"/>
                </a:solidFill>
              </a:rPr>
              <a:t>like the appendix</a:t>
            </a:r>
            <a:r>
              <a:rPr lang="en-US" dirty="0" smtClean="0"/>
              <a:t>) is still attached to the body</a:t>
            </a:r>
            <a:r>
              <a:rPr lang="en-US" dirty="0" smtClean="0"/>
              <a:t>.” </a:t>
            </a:r>
            <a:r>
              <a:rPr lang="en-US" sz="1800" dirty="0" smtClean="0"/>
              <a:t>(3) (4)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56488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References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Chan, Brenda. “Mirror Therapy for Phantom Limb Pain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”, New England Journal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Medicine; Volume 357:2206-2207; November 22,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2007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“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DoD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 says amputations reached wartime high”,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Armytimes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 (online) Volume 5:38:44 EDT; March 14, 2012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  <a:latin typeface="+mj-lt"/>
                <a:hlinkClick r:id="rId2"/>
              </a:rPr>
              <a:t>www.mayoclinic.com/health/phantom-pain/DS00444/DSECTION=treatments-and-drugs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Ramachandran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VS;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Hirstein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William.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  ”The perception of phantom limbs”.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Brain, Volume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 121: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1603-1630; 1998 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Lkalapatapu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Venkat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MD.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“Lower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extremity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amputation”,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Uptodate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June 1, 2012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Ramachandran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VS. </a:t>
            </a:r>
            <a:r>
              <a:rPr lang="en-US" u="sng" dirty="0" smtClean="0">
                <a:solidFill>
                  <a:srgbClr val="0070C0"/>
                </a:solidFill>
                <a:latin typeface="+mj-lt"/>
              </a:rPr>
              <a:t>The Tell-Tale Brain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WW Norton &amp; Co, New York, 2011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Flor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Herta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. “Phantom Limb Pain: a Case of  Maladaptive CNS Plasticity?” Nature, Volume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7: 873-880; November 2006.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Brodie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 , Eric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E. ”Analgesia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through the looking-glass: A randomized controlled trial investigating the effect of viewing a ‘virtual’ limb upon phantom limb pain, sensation, and movement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”,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European Journal of Pain, Volume 11, Issue 4,  Pages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428-436; May 2007</a:t>
            </a:r>
            <a:endParaRPr lang="en-US" b="1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0070C0"/>
                </a:solidFill>
                <a:latin typeface="+mj-lt"/>
              </a:rPr>
              <a:t>Hao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Jason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Jishun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, DOM, MTCM,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MBA. </a:t>
            </a:r>
            <a:r>
              <a:rPr lang="en-US" i="1" dirty="0" smtClean="0">
                <a:solidFill>
                  <a:srgbClr val="0070C0"/>
                </a:solidFill>
                <a:latin typeface="+mj-lt"/>
              </a:rPr>
              <a:t>“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The Treatment of Phantom Limb Pain by Scalp Acupuncture”; Acupuncture Today,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Volume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7, Number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9; September 2006.</a:t>
            </a:r>
            <a:endParaRPr lang="en-US" i="1" dirty="0" smtClean="0">
              <a:solidFill>
                <a:srgbClr val="0070C0"/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Possible </a:t>
            </a:r>
            <a:r>
              <a:rPr lang="en-US" dirty="0" smtClean="0"/>
              <a:t>Mechanisms </a:t>
            </a:r>
            <a:r>
              <a:rPr lang="en-US" sz="2400" dirty="0" smtClean="0"/>
              <a:t>(7)</a:t>
            </a:r>
            <a:endParaRPr lang="en-US" dirty="0"/>
          </a:p>
        </p:txBody>
      </p:sp>
      <p:pic>
        <p:nvPicPr>
          <p:cNvPr id="4" name="Content Placeholder 3" descr="mechanism of phantom pa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112" y="1219200"/>
            <a:ext cx="8943584" cy="5486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UptoDate</a:t>
            </a:r>
            <a:r>
              <a:rPr lang="en-US" dirty="0" smtClean="0"/>
              <a:t> 2011 says: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“True </a:t>
            </a:r>
            <a:r>
              <a:rPr lang="en-US" dirty="0" smtClean="0">
                <a:solidFill>
                  <a:srgbClr val="FF0000"/>
                </a:solidFill>
              </a:rPr>
              <a:t>phantom limb pain is a complex, poorly understood pain syndrome </a:t>
            </a:r>
            <a:r>
              <a:rPr lang="en-US" dirty="0" smtClean="0"/>
              <a:t>that is described as burning, aching or electric-type pain in the amputated limb.  The diagnosis of phantom pain should only be made after other causes of stump pain have been eliminated including ischemia, infection, </a:t>
            </a:r>
            <a:r>
              <a:rPr lang="en-US" dirty="0" err="1" smtClean="0"/>
              <a:t>neuroma</a:t>
            </a:r>
            <a:r>
              <a:rPr lang="en-US" dirty="0" smtClean="0"/>
              <a:t> and pressure-related wounds</a:t>
            </a:r>
            <a:r>
              <a:rPr lang="en-US" dirty="0" smtClean="0"/>
              <a:t>.” </a:t>
            </a:r>
            <a:r>
              <a:rPr lang="en-US" sz="1800" dirty="0" smtClean="0"/>
              <a:t>(5)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Ramachandran’s</a:t>
            </a:r>
            <a:r>
              <a:rPr lang="en-US" dirty="0" smtClean="0"/>
              <a:t> </a:t>
            </a:r>
            <a:r>
              <a:rPr lang="en-US" dirty="0" smtClean="0"/>
              <a:t>First Inspiration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362200"/>
            <a:ext cx="5734844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467600" y="59436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1618" y="990600"/>
            <a:ext cx="3700582" cy="5530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705600" y="62484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Telescoping in the Phantom </a:t>
            </a:r>
            <a:r>
              <a:rPr lang="en-US" dirty="0" smtClean="0"/>
              <a:t>Limb:</a:t>
            </a:r>
            <a:br>
              <a:rPr lang="en-US" dirty="0" smtClean="0"/>
            </a:br>
            <a:r>
              <a:rPr lang="en-US" dirty="0" smtClean="0"/>
              <a:t>Imagined movement and executed movement </a:t>
            </a:r>
            <a:r>
              <a:rPr lang="en-US" sz="2200" dirty="0" smtClean="0"/>
              <a:t>(7)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605881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57400" y="5486400"/>
            <a:ext cx="696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0" y="5257800"/>
            <a:ext cx="718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EM</a:t>
            </a:r>
            <a:endParaRPr lang="en-US" sz="2800" dirty="0"/>
          </a:p>
        </p:txBody>
      </p:sp>
      <p:cxnSp>
        <p:nvCxnSpPr>
          <p:cNvPr id="8" name="Straight Arrow Connector 7"/>
          <p:cNvCxnSpPr>
            <a:stCxn id="5" idx="3"/>
          </p:cNvCxnSpPr>
          <p:nvPr/>
        </p:nvCxnSpPr>
        <p:spPr>
          <a:xfrm flipV="1">
            <a:off x="2753424" y="5029202"/>
            <a:ext cx="1437576" cy="7495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rot="10800000">
            <a:off x="6553200" y="4724404"/>
            <a:ext cx="1066800" cy="7950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 smtClean="0"/>
              <a:t>Treatment  </a:t>
            </a:r>
            <a:r>
              <a:rPr lang="en-US" sz="2400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Until the late 1980s phantom pain was generally attributed </a:t>
            </a:r>
            <a:r>
              <a:rPr lang="en-US" dirty="0" smtClean="0"/>
              <a:t> either to </a:t>
            </a:r>
            <a:r>
              <a:rPr lang="en-US" dirty="0" err="1" smtClean="0">
                <a:solidFill>
                  <a:srgbClr val="FF0000"/>
                </a:solidFill>
              </a:rPr>
              <a:t>neuromas</a:t>
            </a:r>
            <a:r>
              <a:rPr lang="en-US" dirty="0" smtClean="0"/>
              <a:t> at severed nerve </a:t>
            </a:r>
            <a:r>
              <a:rPr lang="en-US" dirty="0" smtClean="0"/>
              <a:t>endings or to a </a:t>
            </a:r>
            <a:r>
              <a:rPr lang="en-US" dirty="0" smtClean="0">
                <a:solidFill>
                  <a:srgbClr val="FF0000"/>
                </a:solidFill>
              </a:rPr>
              <a:t>psychological disturbance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  Surgeons sometimes performed a </a:t>
            </a:r>
            <a:r>
              <a:rPr lang="en-US" dirty="0" smtClean="0">
                <a:solidFill>
                  <a:srgbClr val="FF0000"/>
                </a:solidFill>
              </a:rPr>
              <a:t>second amputation </a:t>
            </a:r>
            <a:r>
              <a:rPr lang="en-US" dirty="0" smtClean="0"/>
              <a:t>in extreme cases which increased the pain, not touching the original phantom pain but adding a new </a:t>
            </a:r>
            <a:r>
              <a:rPr lang="en-US" dirty="0" smtClean="0">
                <a:solidFill>
                  <a:srgbClr val="FF0000"/>
                </a:solidFill>
              </a:rPr>
              <a:t>“phantom stump” </a:t>
            </a:r>
            <a:r>
              <a:rPr lang="en-US" dirty="0" smtClean="0"/>
              <a:t>pain.  </a:t>
            </a:r>
          </a:p>
          <a:p>
            <a:r>
              <a:rPr lang="en-US" dirty="0" smtClean="0"/>
              <a:t>More </a:t>
            </a:r>
            <a:r>
              <a:rPr lang="en-US" dirty="0" smtClean="0">
                <a:solidFill>
                  <a:srgbClr val="FF0000"/>
                </a:solidFill>
              </a:rPr>
              <a:t>radical treatments </a:t>
            </a:r>
            <a:r>
              <a:rPr lang="en-US" dirty="0" smtClean="0"/>
              <a:t>included cutting the sensory nerves leading to the spinal cord or removing the part of the thalamus that receives sensory signals from the body.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Nothing is really helping! </a:t>
            </a:r>
            <a:r>
              <a:rPr lang="en-US" dirty="0" smtClean="0"/>
              <a:t>(2006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“Several </a:t>
            </a:r>
            <a:r>
              <a:rPr lang="en-US" dirty="0" smtClean="0"/>
              <a:t>studies, including large surveys of amputees, </a:t>
            </a:r>
            <a:r>
              <a:rPr lang="en-US" dirty="0" smtClean="0"/>
              <a:t>have shown </a:t>
            </a:r>
            <a:r>
              <a:rPr lang="en-US" dirty="0" smtClean="0"/>
              <a:t>that most </a:t>
            </a:r>
            <a:r>
              <a:rPr lang="en-US" dirty="0" smtClean="0">
                <a:solidFill>
                  <a:srgbClr val="FF0000"/>
                </a:solidFill>
              </a:rPr>
              <a:t>currently available treatments </a:t>
            </a:r>
            <a:r>
              <a:rPr lang="en-US" dirty="0" smtClean="0"/>
              <a:t>for </a:t>
            </a:r>
            <a:r>
              <a:rPr lang="en-US" dirty="0" smtClean="0"/>
              <a:t>phantom limb pain, which include: </a:t>
            </a:r>
          </a:p>
          <a:p>
            <a:r>
              <a:rPr lang="en-US" dirty="0" smtClean="0"/>
              <a:t>Analgesic medication </a:t>
            </a:r>
          </a:p>
          <a:p>
            <a:r>
              <a:rPr lang="en-US" dirty="0" smtClean="0"/>
              <a:t>Antidepressant medication</a:t>
            </a:r>
          </a:p>
          <a:p>
            <a:r>
              <a:rPr lang="en-US" dirty="0" smtClean="0"/>
              <a:t>Stimulation,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are </a:t>
            </a:r>
            <a:r>
              <a:rPr lang="en-US" sz="2800" b="1" dirty="0" smtClean="0">
                <a:solidFill>
                  <a:srgbClr val="FF0000"/>
                </a:solidFill>
              </a:rPr>
              <a:t>ineffective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and…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4509</TotalTime>
  <Words>703</Words>
  <Application>Microsoft Office PowerPoint</Application>
  <PresentationFormat>On-screen Show (4:3)</PresentationFormat>
  <Paragraphs>89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Mirror Therapy for Phantom Limb Pain</vt:lpstr>
      <vt:lpstr>What is a Phantom Limb?</vt:lpstr>
      <vt:lpstr>Possible Mechanisms (7)</vt:lpstr>
      <vt:lpstr>UptoDate 2011 says:</vt:lpstr>
      <vt:lpstr>Ramachandran’s First Inspiration</vt:lpstr>
      <vt:lpstr>Slide 6</vt:lpstr>
      <vt:lpstr>Telescoping in the Phantom Limb: Imagined movement and executed movement (7)</vt:lpstr>
      <vt:lpstr>History of Treatment  (7)</vt:lpstr>
      <vt:lpstr>Nothing is really helping! (2006)</vt:lpstr>
      <vt:lpstr>Slide 10</vt:lpstr>
      <vt:lpstr>Clinical Significance </vt:lpstr>
      <vt:lpstr>Walter Reed Army Medical Center Study (1)</vt:lpstr>
      <vt:lpstr>Link to Video</vt:lpstr>
      <vt:lpstr>Mirror Therapy</vt:lpstr>
      <vt:lpstr>Study Results at Walter Reed reported in the NEJM, 2007</vt:lpstr>
      <vt:lpstr>Other Studies</vt:lpstr>
      <vt:lpstr>Other Treatments</vt:lpstr>
      <vt:lpstr>Conclusion, Part I</vt:lpstr>
      <vt:lpstr>Conclusion, Part II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Mirror Therapy for Phantom Limb Pain</dc:title>
  <dc:creator>craig</dc:creator>
  <cp:lastModifiedBy>craig</cp:lastModifiedBy>
  <cp:revision>11</cp:revision>
  <dcterms:created xsi:type="dcterms:W3CDTF">2012-11-03T08:01:03Z</dcterms:created>
  <dcterms:modified xsi:type="dcterms:W3CDTF">2012-11-09T12:20:52Z</dcterms:modified>
</cp:coreProperties>
</file>