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3" r:id="rId7"/>
    <p:sldId id="264" r:id="rId8"/>
    <p:sldId id="265" r:id="rId9"/>
    <p:sldId id="266" r:id="rId10"/>
    <p:sldId id="267" r:id="rId11"/>
    <p:sldId id="271" r:id="rId12"/>
    <p:sldId id="268" r:id="rId13"/>
    <p:sldId id="274" r:id="rId14"/>
    <p:sldId id="275" r:id="rId15"/>
    <p:sldId id="276" r:id="rId16"/>
    <p:sldId id="277" r:id="rId17"/>
    <p:sldId id="269" r:id="rId18"/>
    <p:sldId id="261" r:id="rId19"/>
    <p:sldId id="273"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1" autoAdjust="0"/>
    <p:restoredTop sz="94660"/>
  </p:normalViewPr>
  <p:slideViewPr>
    <p:cSldViewPr snapToObjects="1">
      <p:cViewPr>
        <p:scale>
          <a:sx n="119" d="100"/>
          <a:sy n="119" d="100"/>
        </p:scale>
        <p:origin x="-1308"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useBgFill="1">
        <p:nvSpPr>
          <p:cNvPr id="12" name="Rectangle 11"/>
          <p:cNvSpPr/>
          <p:nvPr/>
        </p:nvSpPr>
        <p:spPr>
          <a:xfrm>
            <a:off x="341086" y="928914"/>
            <a:ext cx="8432800" cy="177074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685707" y="968189"/>
            <a:ext cx="7799387" cy="1237130"/>
          </a:xfrm>
        </p:spPr>
        <p:txBody>
          <a:bodyPr anchor="b" anchorCtr="0"/>
          <a:lstStyle>
            <a:lvl1pPr algn="r">
              <a:lnSpc>
                <a:spcPts val="5000"/>
              </a:lnSpc>
              <a:defRPr sz="4600">
                <a:solidFill>
                  <a:schemeClr val="accent1"/>
                </a:solidFill>
                <a:effectLst/>
              </a:defRPr>
            </a:lvl1pPr>
          </a:lstStyle>
          <a:p>
            <a:r>
              <a:rPr lang="en-US" smtClean="0"/>
              <a:t>Click to edit Master title style</a:t>
            </a:r>
            <a:endParaRPr/>
          </a:p>
        </p:txBody>
      </p:sp>
      <p:sp>
        <p:nvSpPr>
          <p:cNvPr id="3" name="Subtitle 2"/>
          <p:cNvSpPr>
            <a:spLocks noGrp="1"/>
          </p:cNvSpPr>
          <p:nvPr>
            <p:ph type="subTitle" idx="1"/>
          </p:nvPr>
        </p:nvSpPr>
        <p:spPr>
          <a:xfrm>
            <a:off x="685707" y="2209799"/>
            <a:ext cx="7799387" cy="466165"/>
          </a:xfrm>
        </p:spPr>
        <p:txBody>
          <a:bodyPr/>
          <a:lstStyle>
            <a:lvl1pPr marL="0" indent="0" algn="r">
              <a:lnSpc>
                <a:spcPct val="100000"/>
              </a:lnSpc>
              <a:spcBef>
                <a:spcPts val="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04A59C5D-AB05-254C-A25F-B0A05702A98F}" type="datetimeFigureOut">
              <a:rPr lang="en-US" smtClean="0"/>
              <a:pPr/>
              <a:t>1/28/2013</a:t>
            </a:fld>
            <a:endParaRPr lang="en-US"/>
          </a:p>
        </p:txBody>
      </p:sp>
      <p:sp>
        <p:nvSpPr>
          <p:cNvPr id="6" name="Slide Number Placeholder 5"/>
          <p:cNvSpPr>
            <a:spLocks noGrp="1"/>
          </p:cNvSpPr>
          <p:nvPr>
            <p:ph type="sldNum" sz="quarter" idx="12"/>
          </p:nvPr>
        </p:nvSpPr>
        <p:spPr>
          <a:xfrm>
            <a:off x="4305300" y="6492875"/>
            <a:ext cx="533400" cy="365125"/>
          </a:xfrm>
        </p:spPr>
        <p:txBody>
          <a:bodyPr vert="horz" lIns="91440" tIns="45720" rIns="91440" bIns="45720" rtlCol="0" anchor="ctr"/>
          <a:lstStyle>
            <a:lvl1pPr marL="0" algn="ctr" defTabSz="914400" rtl="0" eaLnBrk="1" latinLnBrk="0" hangingPunct="1">
              <a:defRPr sz="1100" b="1" kern="1200">
                <a:solidFill>
                  <a:schemeClr val="bg1">
                    <a:lumMod val="65000"/>
                  </a:schemeClr>
                </a:solidFill>
                <a:latin typeface="Calibri" pitchFamily="34" charset="0"/>
                <a:ea typeface="+mn-ea"/>
                <a:cs typeface="+mn-cs"/>
              </a:defRPr>
            </a:lvl1pPr>
          </a:lstStyle>
          <a:p>
            <a:fld id="{7A462A9A-41D1-FD46-88E5-0DDBC83E08DD}" type="slidenum">
              <a:rPr lang="en-US" smtClean="0"/>
              <a:pPr/>
              <a:t>‹#›</a:t>
            </a:fld>
            <a:endParaRPr lang="en-US"/>
          </a:p>
        </p:txBody>
      </p:sp>
      <p:sp>
        <p:nvSpPr>
          <p:cNvPr id="7" name="Rectangle 6"/>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457200" y="816802"/>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Picture 8" descr="TitleSlideTop.jpg"/>
          <p:cNvPicPr>
            <a:picLocks noChangeAspect="1"/>
          </p:cNvPicPr>
          <p:nvPr/>
        </p:nvPicPr>
        <p:blipFill>
          <a:blip r:embed="rId2"/>
          <a:stretch>
            <a:fillRect/>
          </a:stretch>
        </p:blipFill>
        <p:spPr>
          <a:xfrm>
            <a:off x="457200" y="457200"/>
            <a:ext cx="8229600" cy="356646"/>
          </a:xfrm>
          <a:prstGeom prst="rect">
            <a:avLst/>
          </a:prstGeom>
        </p:spPr>
      </p:pic>
      <p:pic>
        <p:nvPicPr>
          <p:cNvPr id="10" name="Picture 9" descr="TitleSlideBottom.jpg"/>
          <p:cNvPicPr>
            <a:picLocks noChangeAspect="1"/>
          </p:cNvPicPr>
          <p:nvPr/>
        </p:nvPicPr>
        <p:blipFill>
          <a:blip r:embed="rId3"/>
          <a:stretch>
            <a:fillRect/>
          </a:stretch>
        </p:blipFill>
        <p:spPr>
          <a:xfrm>
            <a:off x="457200" y="2700601"/>
            <a:ext cx="8229600" cy="3700199"/>
          </a:xfrm>
          <a:prstGeom prst="rect">
            <a:avLst/>
          </a:prstGeom>
        </p:spPr>
      </p:pic>
      <p:sp>
        <p:nvSpPr>
          <p:cNvPr id="11" name="Footer Placeholder 4"/>
          <p:cNvSpPr>
            <a:spLocks noGrp="1"/>
          </p:cNvSpPr>
          <p:nvPr>
            <p:ph type="ftr" sz="quarter" idx="3"/>
          </p:nvPr>
        </p:nvSpPr>
        <p:spPr>
          <a:xfrm>
            <a:off x="318247" y="6492875"/>
            <a:ext cx="3415554" cy="365125"/>
          </a:xfrm>
          <a:prstGeom prst="rect">
            <a:avLst/>
          </a:prstGeom>
        </p:spPr>
        <p:txBody>
          <a:bodyPr vert="horz" lIns="91440" tIns="45720" rIns="91440" bIns="45720" rtlCol="0" anchor="ctr"/>
          <a:lstStyle>
            <a:lvl1pPr marL="0" algn="l" defTabSz="914400" rtl="0" eaLnBrk="1" latinLnBrk="0" hangingPunct="1">
              <a:defRPr sz="1100" b="1" kern="1200">
                <a:solidFill>
                  <a:schemeClr val="bg1">
                    <a:lumMod val="65000"/>
                  </a:schemeClr>
                </a:solidFill>
                <a:latin typeface="Calibri" pitchFamily="34" charset="0"/>
                <a:ea typeface="+mn-ea"/>
                <a:cs typeface="+mn-cs"/>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useBgFill="1">
        <p:nvSpPr>
          <p:cNvPr id="7" name="Rectangle 6"/>
          <p:cNvSpPr/>
          <p:nvPr/>
        </p:nvSpPr>
        <p:spPr>
          <a:xfrm>
            <a:off x="355600" y="566057"/>
            <a:ext cx="8396514" cy="259805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Rectangle 4"/>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 name="Rectangle 5"/>
          <p:cNvSpPr/>
          <p:nvPr/>
        </p:nvSpPr>
        <p:spPr>
          <a:xfrm>
            <a:off x="457200" y="457200"/>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04A59C5D-AB05-254C-A25F-B0A05702A98F}" type="datetimeFigureOut">
              <a:rPr lang="en-US" smtClean="0"/>
              <a:pPr/>
              <a:t>1/28/2013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62A9A-41D1-FD46-88E5-0DDBC83E08D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10" name="Rectangle 9"/>
          <p:cNvSpPr/>
          <p:nvPr/>
        </p:nvSpPr>
        <p:spPr>
          <a:xfrm>
            <a:off x="333828" y="566057"/>
            <a:ext cx="8454571" cy="21335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457200" y="457200"/>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658368" y="1644868"/>
            <a:ext cx="3657600" cy="1098332"/>
          </a:xfrm>
        </p:spPr>
        <p:txBody>
          <a:bodyPr anchor="b"/>
          <a:lstStyle>
            <a:lvl1pPr algn="l">
              <a:defRPr sz="3600" b="0">
                <a:solidFill>
                  <a:schemeClr val="accent1"/>
                </a:solidFill>
                <a:effectLst/>
              </a:defRPr>
            </a:lvl1pPr>
          </a:lstStyle>
          <a:p>
            <a:r>
              <a:rPr lang="en-US" smtClean="0"/>
              <a:t>Click to edit Master title style</a:t>
            </a:r>
            <a:endParaRPr/>
          </a:p>
        </p:txBody>
      </p:sp>
      <p:sp>
        <p:nvSpPr>
          <p:cNvPr id="3" name="Content Placeholder 2"/>
          <p:cNvSpPr>
            <a:spLocks noGrp="1"/>
          </p:cNvSpPr>
          <p:nvPr>
            <p:ph idx="1"/>
          </p:nvPr>
        </p:nvSpPr>
        <p:spPr>
          <a:xfrm>
            <a:off x="4828032" y="654268"/>
            <a:ext cx="3657600" cy="5486400"/>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58368" y="2774731"/>
            <a:ext cx="3657600" cy="3168869"/>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A59C5D-AB05-254C-A25F-B0A05702A98F}" type="datetimeFigureOut">
              <a:rPr lang="en-US" smtClean="0"/>
              <a:pPr/>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62A9A-41D1-FD46-88E5-0DDBC83E08D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Picture with Caption">
    <p:spTree>
      <p:nvGrpSpPr>
        <p:cNvPr id="1" name=""/>
        <p:cNvGrpSpPr/>
        <p:nvPr/>
      </p:nvGrpSpPr>
      <p:grpSpPr>
        <a:xfrm>
          <a:off x="0" y="0"/>
          <a:ext cx="0" cy="0"/>
          <a:chOff x="0" y="0"/>
          <a:chExt cx="0" cy="0"/>
        </a:xfrm>
      </p:grpSpPr>
      <p:sp useBgFill="1">
        <p:nvSpPr>
          <p:cNvPr id="10" name="Rectangle 9"/>
          <p:cNvSpPr/>
          <p:nvPr/>
        </p:nvSpPr>
        <p:spPr>
          <a:xfrm>
            <a:off x="355600" y="348343"/>
            <a:ext cx="8432800" cy="23513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rot="5400000">
            <a:off x="5598058" y="3310469"/>
            <a:ext cx="5943600" cy="237061"/>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658368" y="1644868"/>
            <a:ext cx="3657600" cy="1098332"/>
          </a:xfrm>
        </p:spPr>
        <p:txBody>
          <a:bodyPr anchor="b"/>
          <a:lstStyle>
            <a:lvl1pPr algn="l">
              <a:defRPr sz="3600" b="0">
                <a:solidFill>
                  <a:schemeClr val="accent1"/>
                </a:solidFill>
                <a:effectLst/>
              </a:defRPr>
            </a:lvl1pPr>
          </a:lstStyle>
          <a:p>
            <a:r>
              <a:rPr lang="en-US" smtClean="0"/>
              <a:t>Click to edit Master title style</a:t>
            </a:r>
            <a:endParaRPr/>
          </a:p>
        </p:txBody>
      </p:sp>
      <p:sp>
        <p:nvSpPr>
          <p:cNvPr id="4" name="Text Placeholder 3"/>
          <p:cNvSpPr>
            <a:spLocks noGrp="1"/>
          </p:cNvSpPr>
          <p:nvPr>
            <p:ph type="body" sz="half" idx="2"/>
          </p:nvPr>
        </p:nvSpPr>
        <p:spPr>
          <a:xfrm>
            <a:off x="658368" y="2774731"/>
            <a:ext cx="3657600" cy="3168869"/>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A59C5D-AB05-254C-A25F-B0A05702A98F}" type="datetimeFigureOut">
              <a:rPr lang="en-US" smtClean="0"/>
              <a:pPr/>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62A9A-41D1-FD46-88E5-0DDBC83E08DD}" type="slidenum">
              <a:rPr lang="en-US" smtClean="0"/>
              <a:pPr/>
              <a:t>‹#›</a:t>
            </a:fld>
            <a:endParaRPr lang="en-US"/>
          </a:p>
        </p:txBody>
      </p:sp>
      <p:sp>
        <p:nvSpPr>
          <p:cNvPr id="11" name="Picture Placeholder 10"/>
          <p:cNvSpPr>
            <a:spLocks noGrp="1"/>
          </p:cNvSpPr>
          <p:nvPr>
            <p:ph type="pic" sz="quarter" idx="13"/>
          </p:nvPr>
        </p:nvSpPr>
        <p:spPr>
          <a:xfrm>
            <a:off x="4828032" y="457200"/>
            <a:ext cx="3621024" cy="5943600"/>
          </a:xfrm>
        </p:spPr>
        <p:txBody>
          <a:bodyPr/>
          <a:lstStyle>
            <a:lvl1pPr>
              <a:buNone/>
              <a:defRPr/>
            </a:lvl1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609600" y="2286000"/>
            <a:ext cx="7874000" cy="3840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4A59C5D-AB05-254C-A25F-B0A05702A98F}" type="datetimeFigureOut">
              <a:rPr lang="en-US" smtClean="0"/>
              <a:pPr/>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62A9A-41D1-FD46-88E5-0DDBC83E08DD}"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1" name="Rectangle 10"/>
          <p:cNvSpPr/>
          <p:nvPr/>
        </p:nvSpPr>
        <p:spPr>
          <a:xfrm>
            <a:off x="348342" y="362857"/>
            <a:ext cx="8440057" cy="2336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Picture 8" descr="VerticalRight.jpg"/>
          <p:cNvPicPr>
            <a:picLocks noChangeAspect="1"/>
          </p:cNvPicPr>
          <p:nvPr/>
        </p:nvPicPr>
        <p:blipFill>
          <a:blip r:embed="rId2"/>
          <a:stretch>
            <a:fillRect/>
          </a:stretch>
        </p:blipFill>
        <p:spPr>
          <a:xfrm>
            <a:off x="7111668" y="457200"/>
            <a:ext cx="1546230" cy="5943600"/>
          </a:xfrm>
          <a:prstGeom prst="rect">
            <a:avLst/>
          </a:prstGeom>
        </p:spPr>
      </p:pic>
      <p:sp>
        <p:nvSpPr>
          <p:cNvPr id="10" name="Rectangle 9"/>
          <p:cNvSpPr/>
          <p:nvPr/>
        </p:nvSpPr>
        <p:spPr>
          <a:xfrm rot="5400000">
            <a:off x="4074414" y="3369564"/>
            <a:ext cx="5943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119582" y="693738"/>
            <a:ext cx="1491018" cy="5432425"/>
          </a:xfrm>
        </p:spPr>
        <p:txBody>
          <a:bodyPr vert="eaVert" tIns="45720" bIns="45720"/>
          <a:lstStyle>
            <a:lvl1pPr algn="l">
              <a:defRPr/>
            </a:lvl1pPr>
          </a:lstStyle>
          <a:p>
            <a:r>
              <a:rPr lang="en-US" smtClean="0"/>
              <a:t>Click to edit Master title style</a:t>
            </a:r>
            <a:endParaRPr/>
          </a:p>
        </p:txBody>
      </p:sp>
      <p:sp>
        <p:nvSpPr>
          <p:cNvPr id="3" name="Vertical Text Placeholder 2"/>
          <p:cNvSpPr>
            <a:spLocks noGrp="1"/>
          </p:cNvSpPr>
          <p:nvPr>
            <p:ph type="body" orient="vert" idx="1"/>
          </p:nvPr>
        </p:nvSpPr>
        <p:spPr>
          <a:xfrm>
            <a:off x="457200" y="693738"/>
            <a:ext cx="6019800" cy="54324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4A59C5D-AB05-254C-A25F-B0A05702A98F}" type="datetimeFigureOut">
              <a:rPr lang="en-US" smtClean="0"/>
              <a:pPr/>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62A9A-41D1-FD46-88E5-0DDBC83E08DD}" type="slidenum">
              <a:rPr lang="en-US" smtClean="0"/>
              <a:pPr/>
              <a:t>‹#›</a:t>
            </a:fld>
            <a:endParaRPr lang="en-US"/>
          </a:p>
        </p:txBody>
      </p:sp>
      <p:sp>
        <p:nvSpPr>
          <p:cNvPr id="7" name="Rectangle 6"/>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4A59C5D-AB05-254C-A25F-B0A05702A98F}" type="datetimeFigureOut">
              <a:rPr lang="en-US" smtClean="0"/>
              <a:pPr/>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62A9A-41D1-FD46-88E5-0DDBC83E08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useBgFill="1">
        <p:nvSpPr>
          <p:cNvPr id="10" name="Rectangle 9"/>
          <p:cNvSpPr/>
          <p:nvPr/>
        </p:nvSpPr>
        <p:spPr>
          <a:xfrm>
            <a:off x="326571" y="362857"/>
            <a:ext cx="8440058" cy="2518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098041" y="3575712"/>
            <a:ext cx="5396671" cy="1340467"/>
          </a:xfrm>
        </p:spPr>
        <p:txBody>
          <a:bodyPr tIns="0" bIns="0" anchor="b" anchorCtr="0"/>
          <a:lstStyle>
            <a:lvl1pPr algn="r">
              <a:defRPr sz="4600" b="0" cap="none" baseline="0">
                <a:solidFill>
                  <a:schemeClr val="accent1"/>
                </a:solidFill>
                <a:effectLst/>
              </a:defRPr>
            </a:lvl1pPr>
          </a:lstStyle>
          <a:p>
            <a:r>
              <a:rPr lang="en-US" smtClean="0"/>
              <a:t>Click to edit Master title style</a:t>
            </a:r>
            <a:endParaRPr/>
          </a:p>
        </p:txBody>
      </p:sp>
      <p:sp>
        <p:nvSpPr>
          <p:cNvPr id="3" name="Text Placeholder 2"/>
          <p:cNvSpPr>
            <a:spLocks noGrp="1"/>
          </p:cNvSpPr>
          <p:nvPr>
            <p:ph type="body" idx="1"/>
          </p:nvPr>
        </p:nvSpPr>
        <p:spPr>
          <a:xfrm>
            <a:off x="3098041" y="4980297"/>
            <a:ext cx="5396671" cy="810904"/>
          </a:xfrm>
        </p:spPr>
        <p:txBody>
          <a:bodyPr tIns="0" bIns="0" anchor="t" anchorCtr="0">
            <a:normAutofit/>
          </a:bodyPr>
          <a:lstStyle>
            <a:lvl1pPr marL="0" indent="0" algn="r">
              <a:spcBef>
                <a:spcPts val="300"/>
              </a:spcBef>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A59C5D-AB05-254C-A25F-B0A05702A98F}" type="datetimeFigureOut">
              <a:rPr lang="en-US" smtClean="0"/>
              <a:pPr/>
              <a:t>1/28/2013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06824" y="6492240"/>
            <a:ext cx="533400" cy="365125"/>
          </a:xfrm>
        </p:spPr>
        <p:txBody>
          <a:bodyPr vert="horz" lIns="91440" tIns="45720" rIns="91440" bIns="45720" rtlCol="0" anchor="ctr"/>
          <a:lstStyle>
            <a:lvl1pPr marL="0" algn="ctr" defTabSz="914400" rtl="0" eaLnBrk="1" latinLnBrk="0" hangingPunct="1">
              <a:defRPr sz="1100" b="1" kern="1200">
                <a:solidFill>
                  <a:schemeClr val="bg1">
                    <a:lumMod val="65000"/>
                  </a:schemeClr>
                </a:solidFill>
                <a:latin typeface="Calibri" pitchFamily="34" charset="0"/>
                <a:ea typeface="+mn-ea"/>
                <a:cs typeface="+mn-cs"/>
              </a:defRPr>
            </a:lvl1pPr>
          </a:lstStyle>
          <a:p>
            <a:fld id="{7A462A9A-41D1-FD46-88E5-0DDBC83E08DD}" type="slidenum">
              <a:rPr lang="en-US" smtClean="0"/>
              <a:pPr/>
              <a:t>‹#›</a:t>
            </a:fld>
            <a:endParaRPr lang="en-US"/>
          </a:p>
        </p:txBody>
      </p:sp>
      <p:pic>
        <p:nvPicPr>
          <p:cNvPr id="7" name="Picture 6" descr="SectionHeaderLeft.jpg"/>
          <p:cNvPicPr>
            <a:picLocks noChangeAspect="1"/>
          </p:cNvPicPr>
          <p:nvPr/>
        </p:nvPicPr>
        <p:blipFill>
          <a:blip r:embed="rId2"/>
          <a:stretch>
            <a:fillRect/>
          </a:stretch>
        </p:blipFill>
        <p:spPr>
          <a:xfrm>
            <a:off x="470647" y="457200"/>
            <a:ext cx="2216561" cy="5943600"/>
          </a:xfrm>
          <a:prstGeom prst="rect">
            <a:avLst/>
          </a:prstGeom>
        </p:spPr>
      </p:pic>
      <p:sp>
        <p:nvSpPr>
          <p:cNvPr id="8" name="Rectangle 7"/>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rot="5400000">
            <a:off x="-222366" y="3369564"/>
            <a:ext cx="5943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58904" y="2286000"/>
            <a:ext cx="3657600" cy="38401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831308" y="2286000"/>
            <a:ext cx="3657600" cy="3840163"/>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4A59C5D-AB05-254C-A25F-B0A05702A98F}" type="datetimeFigureOut">
              <a:rPr lang="en-US" smtClean="0"/>
              <a:pPr/>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62A9A-41D1-FD46-88E5-0DDBC83E08D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63388" y="2040081"/>
            <a:ext cx="3657600" cy="730415"/>
          </a:xfrm>
        </p:spPr>
        <p:txBody>
          <a:bodyPr tIns="0" bIns="0" anchor="ctr" anchorCtr="0">
            <a:noAutofit/>
          </a:bodyPr>
          <a:lstStyle>
            <a:lvl1pPr marL="0" indent="0" algn="ctr">
              <a:lnSpc>
                <a:spcPts val="3000"/>
              </a:lnSpc>
              <a:spcBef>
                <a:spcPts val="30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63388" y="2797175"/>
            <a:ext cx="3657600" cy="33289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828032" y="2040081"/>
            <a:ext cx="3657600" cy="730415"/>
          </a:xfrm>
        </p:spPr>
        <p:txBody>
          <a:bodyPr tIns="0" bIns="0" anchor="ctr" anchorCtr="0">
            <a:noAutofit/>
          </a:bodyPr>
          <a:lstStyle>
            <a:lvl1pPr marL="0" indent="0" algn="ctr">
              <a:lnSpc>
                <a:spcPts val="3000"/>
              </a:lnSpc>
              <a:spcBef>
                <a:spcPts val="30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28032" y="2797175"/>
            <a:ext cx="3657600" cy="33289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04A59C5D-AB05-254C-A25F-B0A05702A98F}" type="datetimeFigureOut">
              <a:rPr lang="en-US" smtClean="0"/>
              <a:pPr/>
              <a:t>1/28/2013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62A9A-41D1-FD46-88E5-0DDBC83E08DD}" type="slidenum">
              <a:rPr lang="en-US" smtClean="0"/>
              <a:pPr/>
              <a:t>‹#›</a:t>
            </a:fld>
            <a:endParaRPr lang="en-US"/>
          </a:p>
        </p:txBody>
      </p:sp>
      <p:cxnSp>
        <p:nvCxnSpPr>
          <p:cNvPr id="11" name="Straight Connector 10"/>
          <p:cNvCxnSpPr/>
          <p:nvPr/>
        </p:nvCxnSpPr>
        <p:spPr>
          <a:xfrm rot="5400000">
            <a:off x="2884488" y="4484687"/>
            <a:ext cx="3375025" cy="1588"/>
          </a:xfrm>
          <a:prstGeom prst="line">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54050" y="2286001"/>
            <a:ext cx="7848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4A59C5D-AB05-254C-A25F-B0A05702A98F}" type="datetimeFigureOut">
              <a:rPr lang="en-US" smtClean="0"/>
              <a:pPr/>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62A9A-41D1-FD46-88E5-0DDBC83E08DD}" type="slidenum">
              <a:rPr lang="en-US" smtClean="0"/>
              <a:pPr/>
              <a:t>‹#›</a:t>
            </a:fld>
            <a:endParaRPr lang="en-US"/>
          </a:p>
        </p:txBody>
      </p:sp>
      <p:sp>
        <p:nvSpPr>
          <p:cNvPr id="9" name="Content Placeholder 2"/>
          <p:cNvSpPr>
            <a:spLocks noGrp="1"/>
          </p:cNvSpPr>
          <p:nvPr>
            <p:ph sz="half" idx="13"/>
          </p:nvPr>
        </p:nvSpPr>
        <p:spPr>
          <a:xfrm>
            <a:off x="654050" y="4302966"/>
            <a:ext cx="7848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828032"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4A59C5D-AB05-254C-A25F-B0A05702A98F}" type="datetimeFigureOut">
              <a:rPr lang="en-US" smtClean="0"/>
              <a:pPr/>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62A9A-41D1-FD46-88E5-0DDBC83E08DD}" type="slidenum">
              <a:rPr lang="en-US" smtClean="0"/>
              <a:pPr/>
              <a:t>‹#›</a:t>
            </a:fld>
            <a:endParaRPr lang="en-US"/>
          </a:p>
        </p:txBody>
      </p:sp>
      <p:sp>
        <p:nvSpPr>
          <p:cNvPr id="9" name="Content Placeholder 2"/>
          <p:cNvSpPr>
            <a:spLocks noGrp="1"/>
          </p:cNvSpPr>
          <p:nvPr>
            <p:ph sz="half" idx="13"/>
          </p:nvPr>
        </p:nvSpPr>
        <p:spPr>
          <a:xfrm>
            <a:off x="4828032"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8" name="Content Placeholder 2"/>
          <p:cNvSpPr>
            <a:spLocks noGrp="1"/>
          </p:cNvSpPr>
          <p:nvPr>
            <p:ph sz="half" idx="14"/>
          </p:nvPr>
        </p:nvSpPr>
        <p:spPr>
          <a:xfrm>
            <a:off x="654085" y="2286000"/>
            <a:ext cx="3657600" cy="38401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828032"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4A59C5D-AB05-254C-A25F-B0A05702A98F}" type="datetimeFigureOut">
              <a:rPr lang="en-US" smtClean="0"/>
              <a:pPr/>
              <a:t>1/28/2013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62A9A-41D1-FD46-88E5-0DDBC83E08DD}" type="slidenum">
              <a:rPr lang="en-US" smtClean="0"/>
              <a:pPr/>
              <a:t>‹#›</a:t>
            </a:fld>
            <a:endParaRPr lang="en-US"/>
          </a:p>
        </p:txBody>
      </p:sp>
      <p:sp>
        <p:nvSpPr>
          <p:cNvPr id="9" name="Content Placeholder 2"/>
          <p:cNvSpPr>
            <a:spLocks noGrp="1"/>
          </p:cNvSpPr>
          <p:nvPr>
            <p:ph sz="half" idx="13"/>
          </p:nvPr>
        </p:nvSpPr>
        <p:spPr>
          <a:xfrm>
            <a:off x="4828032"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4"/>
          </p:nvPr>
        </p:nvSpPr>
        <p:spPr>
          <a:xfrm>
            <a:off x="658906" y="2286001"/>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5"/>
          </p:nvPr>
        </p:nvSpPr>
        <p:spPr>
          <a:xfrm>
            <a:off x="658906" y="4302966"/>
            <a:ext cx="3657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4A59C5D-AB05-254C-A25F-B0A05702A98F}" type="datetimeFigureOut">
              <a:rPr lang="en-US" smtClean="0"/>
              <a:pPr/>
              <a:t>1/28/2013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62A9A-41D1-FD46-88E5-0DDBC83E08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Picture 10" descr="RunningTop-R.jpg"/>
          <p:cNvPicPr>
            <a:picLocks noChangeAspect="1"/>
          </p:cNvPicPr>
          <p:nvPr/>
        </p:nvPicPr>
        <p:blipFill>
          <a:blip r:embed="rId16"/>
          <a:stretch>
            <a:fillRect/>
          </a:stretch>
        </p:blipFill>
        <p:spPr>
          <a:xfrm>
            <a:off x="457200" y="457200"/>
            <a:ext cx="8229600" cy="1382002"/>
          </a:xfrm>
          <a:prstGeom prst="rect">
            <a:avLst/>
          </a:prstGeom>
        </p:spPr>
      </p:pic>
      <p:sp>
        <p:nvSpPr>
          <p:cNvPr id="2" name="Title Placeholder 1"/>
          <p:cNvSpPr>
            <a:spLocks noGrp="1"/>
          </p:cNvSpPr>
          <p:nvPr>
            <p:ph type="title"/>
          </p:nvPr>
        </p:nvSpPr>
        <p:spPr>
          <a:xfrm>
            <a:off x="658813" y="456252"/>
            <a:ext cx="7824788" cy="1323041"/>
          </a:xfrm>
          <a:prstGeom prst="rect">
            <a:avLst/>
          </a:prstGeom>
          <a:effectLst/>
        </p:spPr>
        <p:txBody>
          <a:bodyPr vert="horz" lIns="91440" tIns="0" rIns="91440" bIns="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2286000" y="2286000"/>
            <a:ext cx="6197600" cy="38401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690360" y="6492875"/>
            <a:ext cx="2133600" cy="365125"/>
          </a:xfrm>
          <a:prstGeom prst="rect">
            <a:avLst/>
          </a:prstGeom>
        </p:spPr>
        <p:txBody>
          <a:bodyPr vert="horz" lIns="91440" tIns="45720" rIns="91440" bIns="45720" rtlCol="0" anchor="ctr"/>
          <a:lstStyle>
            <a:lvl1pPr algn="r">
              <a:defRPr sz="1100" b="1">
                <a:solidFill>
                  <a:schemeClr val="bg1">
                    <a:lumMod val="65000"/>
                  </a:schemeClr>
                </a:solidFill>
                <a:latin typeface="Calibri" pitchFamily="34" charset="0"/>
              </a:defRPr>
            </a:lvl1pPr>
          </a:lstStyle>
          <a:p>
            <a:fld id="{04A59C5D-AB05-254C-A25F-B0A05702A98F}" type="datetimeFigureOut">
              <a:rPr lang="en-US" smtClean="0"/>
              <a:pPr/>
              <a:t>1/28/2013</a:t>
            </a:fld>
            <a:endParaRPr lang="en-US"/>
          </a:p>
        </p:txBody>
      </p:sp>
      <p:sp>
        <p:nvSpPr>
          <p:cNvPr id="5" name="Footer Placeholder 4"/>
          <p:cNvSpPr>
            <a:spLocks noGrp="1"/>
          </p:cNvSpPr>
          <p:nvPr>
            <p:ph type="ftr" sz="quarter" idx="3"/>
          </p:nvPr>
        </p:nvSpPr>
        <p:spPr>
          <a:xfrm>
            <a:off x="318247" y="6492875"/>
            <a:ext cx="3415554" cy="365125"/>
          </a:xfrm>
          <a:prstGeom prst="rect">
            <a:avLst/>
          </a:prstGeom>
        </p:spPr>
        <p:txBody>
          <a:bodyPr vert="horz" lIns="91440" tIns="45720" rIns="91440" bIns="45720" rtlCol="0" anchor="ctr"/>
          <a:lstStyle>
            <a:lvl1pPr marL="0" algn="l" defTabSz="914400" rtl="0" eaLnBrk="1" latinLnBrk="0" hangingPunct="1">
              <a:defRPr sz="1100" b="1" kern="1200">
                <a:solidFill>
                  <a:schemeClr val="bg1">
                    <a:lumMod val="65000"/>
                  </a:schemeClr>
                </a:solidFill>
                <a:latin typeface="Calibri" pitchFamily="34" charset="0"/>
                <a:ea typeface="+mn-ea"/>
                <a:cs typeface="+mn-cs"/>
              </a:defRPr>
            </a:lvl1pPr>
          </a:lstStyle>
          <a:p>
            <a:endParaRPr lang="en-US"/>
          </a:p>
        </p:txBody>
      </p:sp>
      <p:sp>
        <p:nvSpPr>
          <p:cNvPr id="6" name="Slide Number Placeholder 5"/>
          <p:cNvSpPr>
            <a:spLocks noGrp="1"/>
          </p:cNvSpPr>
          <p:nvPr>
            <p:ph type="sldNum" sz="quarter" idx="4"/>
          </p:nvPr>
        </p:nvSpPr>
        <p:spPr>
          <a:xfrm>
            <a:off x="378666" y="6149788"/>
            <a:ext cx="533400" cy="365125"/>
          </a:xfrm>
          <a:prstGeom prst="rect">
            <a:avLst/>
          </a:prstGeom>
        </p:spPr>
        <p:txBody>
          <a:bodyPr vert="horz" lIns="91440" tIns="91440" rIns="91440" bIns="91440" rtlCol="0" anchor="ctr"/>
          <a:lstStyle>
            <a:lvl1pPr algn="l">
              <a:defRPr sz="1800" b="0">
                <a:solidFill>
                  <a:schemeClr val="accent1"/>
                </a:solidFill>
                <a:latin typeface="Calibri" pitchFamily="34" charset="0"/>
              </a:defRPr>
            </a:lvl1pPr>
          </a:lstStyle>
          <a:p>
            <a:fld id="{7A462A9A-41D1-FD46-88E5-0DDBC83E08DD}" type="slidenum">
              <a:rPr lang="en-US" smtClean="0"/>
              <a:pPr/>
              <a:t>‹#›</a:t>
            </a:fld>
            <a:endParaRPr lang="en-US"/>
          </a:p>
        </p:txBody>
      </p:sp>
      <p:sp>
        <p:nvSpPr>
          <p:cNvPr id="7" name="Rectangle 6"/>
          <p:cNvSpPr/>
          <p:nvPr/>
        </p:nvSpPr>
        <p:spPr>
          <a:xfrm>
            <a:off x="320040" y="320040"/>
            <a:ext cx="8503920" cy="6217920"/>
          </a:xfrm>
          <a:prstGeom prst="rect">
            <a:avLst/>
          </a:prstGeom>
          <a:no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57200" y="1840960"/>
            <a:ext cx="8229600" cy="118872"/>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r" defTabSz="914400" rtl="0" eaLnBrk="1" latinLnBrk="0" hangingPunct="1">
        <a:lnSpc>
          <a:spcPts val="5400"/>
        </a:lnSpc>
        <a:spcBef>
          <a:spcPct val="0"/>
        </a:spcBef>
        <a:buNone/>
        <a:defRPr sz="5200" kern="1200">
          <a:solidFill>
            <a:schemeClr val="bg1"/>
          </a:solidFill>
          <a:effectLst>
            <a:outerShdw blurRad="50800" dist="38100" dir="2700000" algn="tl" rotWithShape="0">
              <a:prstClr val="black">
                <a:alpha val="40000"/>
              </a:prstClr>
            </a:outerShdw>
          </a:effectLst>
          <a:latin typeface="+mj-lt"/>
          <a:ea typeface="+mj-ea"/>
          <a:cs typeface="+mj-cs"/>
        </a:defRPr>
      </a:lvl1pPr>
    </p:titleStyle>
    <p:bodyStyle>
      <a:lvl1pPr marL="282575" indent="-282575" algn="l" defTabSz="914400" rtl="0" eaLnBrk="1" latinLnBrk="0" hangingPunct="1">
        <a:spcBef>
          <a:spcPts val="1800"/>
        </a:spcBef>
        <a:buClr>
          <a:schemeClr val="accent1"/>
        </a:buClr>
        <a:buSzPct val="75000"/>
        <a:buFont typeface="Wingdings" pitchFamily="2" charset="2"/>
        <a:buChar char="n"/>
        <a:defRPr sz="2000" kern="1200">
          <a:solidFill>
            <a:schemeClr val="tx1">
              <a:lumMod val="85000"/>
              <a:lumOff val="15000"/>
            </a:schemeClr>
          </a:solidFill>
          <a:latin typeface="+mn-lt"/>
          <a:ea typeface="+mn-ea"/>
          <a:cs typeface="+mn-cs"/>
        </a:defRPr>
      </a:lvl1pPr>
      <a:lvl2pPr marL="577850" indent="-2952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2pPr>
      <a:lvl3pPr marL="860425" indent="-2825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3pPr>
      <a:lvl4pPr marL="1143000" indent="-2825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4pPr>
      <a:lvl5pPr marL="1425575" indent="-282575" algn="l" defTabSz="914400" rtl="0" eaLnBrk="1" latinLnBrk="0" hangingPunct="1">
        <a:spcBef>
          <a:spcPts val="600"/>
        </a:spcBef>
        <a:buClr>
          <a:schemeClr val="accent1"/>
        </a:buClr>
        <a:buSzPct val="75000"/>
        <a:buFont typeface="Wingdings" pitchFamily="2" charset="2"/>
        <a:buChar char="n"/>
        <a:defRPr sz="18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expertconsultbook.com/expertconsult/b/linkTo?type=bookPage&amp;isbn=978-1-4377-0884-4&amp;eid=4-u1.0-B978-1-4377-0884-4..10057-6--bib110&amp;appID=NG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Cancer Research and Rehabilitation</a:t>
            </a:r>
            <a:endParaRPr lang="en-US" dirty="0"/>
          </a:p>
        </p:txBody>
      </p:sp>
      <p:sp>
        <p:nvSpPr>
          <p:cNvPr id="3" name="Subtitle 2"/>
          <p:cNvSpPr>
            <a:spLocks noGrp="1"/>
          </p:cNvSpPr>
          <p:nvPr>
            <p:ph type="subTitle" idx="1"/>
          </p:nvPr>
        </p:nvSpPr>
        <p:spPr/>
        <p:txBody>
          <a:bodyPr/>
          <a:lstStyle/>
          <a:p>
            <a:r>
              <a:rPr lang="en-US" dirty="0" smtClean="0"/>
              <a:t>Created By Janelle Miller MSV IV</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Studies in breast and other cancer populations currently under or after cancer treatments have consistently noted improved symptom burden: fatigue, insomnia, nausea, and emotional distress. Trials have varied considerably in the intensity, frequency, and duration of aerobic training, the targeted interval in cancer treatment (e.g., active, </a:t>
            </a:r>
            <a:r>
              <a:rPr lang="en-US" dirty="0" err="1" smtClean="0"/>
              <a:t>posttreatment</a:t>
            </a:r>
            <a:r>
              <a:rPr lang="en-US" dirty="0" smtClean="0"/>
              <a:t>), as well as in the level of investigator supervision. Self-paced exercise regimens have reliably achieved modest improvements in 12-minute walk time. Use of more rigorous, structured programs (more than three exercise sessions per week at 60% to 90% of maximal heart rate) increases relative lean body mass and Vo2max.</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	•Investigations of the impact of aerobic exercise on immunologic parameters in cancer patients have produced mixed results. Short-term (2-week) aerobic training in stomach cancer patients using arm and cycle </a:t>
            </a:r>
            <a:r>
              <a:rPr lang="en-US" dirty="0" err="1" smtClean="0"/>
              <a:t>ergometers</a:t>
            </a:r>
            <a:r>
              <a:rPr lang="en-US" dirty="0" smtClean="0"/>
              <a:t> at 60% of maximal heart rate caused a mean 27.9% increase in natural killer (NK) cell activity. </a:t>
            </a:r>
          </a:p>
          <a:p>
            <a:r>
              <a:rPr lang="en-US" dirty="0" smtClean="0"/>
              <a:t>• Cardiovascular training at 60% of maximal heart rate during a 7-month intervention in breast cancer survivors similarly improved NK cell activity without increasing NK cell numbers.</a:t>
            </a:r>
          </a:p>
          <a:p>
            <a:r>
              <a:rPr lang="en-US" dirty="0" smtClean="0"/>
              <a:t> A mixed aerobic (75% of heart rate maximum) and resistance training program failed to alter NK cell activity among breast cancer survivors. This study was inadequately powered, however, with a sample size of only six per group. The limited literature available suggests that exercise can modulate immunologic parameters.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•Retrospective case series of patients transferred to rehabilitation after treatment for primary brain tumors and intracranial metastases describe substantial gains in cognitive ADL and mobility domains.</a:t>
            </a:r>
            <a:r>
              <a:rPr lang="en-US" dirty="0" smtClean="0">
                <a:hlinkClick r:id="rId2"/>
              </a:rPr>
              <a:t> </a:t>
            </a:r>
            <a:r>
              <a:rPr lang="en-US" dirty="0" smtClean="0"/>
              <a:t>The functional gains achieved by brain tumor patients are similar to those of patients with acute stroke and traumatic brain injury.</a:t>
            </a:r>
          </a:p>
          <a:p>
            <a:r>
              <a:rPr lang="en-US" dirty="0" smtClean="0"/>
              <a:t>•A recent comparison of patients admitted for inpatient rehabilitation with wide-ranging cancer-related impairments noted no significant differences in FIM efficiencies or length of stay relative to </a:t>
            </a:r>
            <a:r>
              <a:rPr lang="en-US" dirty="0" err="1" smtClean="0"/>
              <a:t>noncancer</a:t>
            </a:r>
            <a:r>
              <a:rPr lang="en-US" dirty="0" smtClean="0"/>
              <a:t> patients. This suggests that inpatient admissions should be considered for cancer patients whose debilities arise from impairments other that intracranial or epidural metastases. </a:t>
            </a:r>
          </a:p>
          <a:p>
            <a:r>
              <a:rPr lang="en-US" dirty="0" smtClean="0"/>
              <a:t>That said, roughly 31% of cancer patients admitted for acute inpatient rehabilitation undergo unplanned transfer back to acute care units. The predictors for transfer are low albumin, elevated </a:t>
            </a:r>
            <a:r>
              <a:rPr lang="en-US" dirty="0" err="1" smtClean="0"/>
              <a:t>creatinine</a:t>
            </a:r>
            <a:r>
              <a:rPr lang="en-US" dirty="0" smtClean="0"/>
              <a:t>, and a requirement for tube feeding or a Foley catheter.</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Breast Cancer and Rehab</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goal of arm and shoulder exercises is to enable the patient to return to normal activity after </a:t>
            </a:r>
            <a:r>
              <a:rPr lang="en-US" dirty="0" err="1" smtClean="0"/>
              <a:t>axillary</a:t>
            </a:r>
            <a:r>
              <a:rPr lang="en-US" dirty="0" smtClean="0"/>
              <a:t> dissection. At 3 or 15 months after surgery, approximately 80% of patients continue to report at least 1 problem. Problems may include swelling (25%), weakness (25%), limited ROM (30%), stiffness (40%), pain (50%), and/or numbness (55%). Increasing numbers of complaints are associated with high levels of psychological distress. In the optimal situation, preoperatively evaluate the patient for strength, ROM, sensation, posture, endurance, and general functional ability. Instruct the patient regarding ROM exercises, postoperative breathing, and initial mobility after surgery. Start shoulder and arm rehabilitation as soon as the surgical incision appears healed and recurrent </a:t>
            </a:r>
            <a:r>
              <a:rPr lang="en-US" dirty="0" err="1" smtClean="0"/>
              <a:t>seroma</a:t>
            </a:r>
            <a:r>
              <a:rPr lang="en-US" dirty="0" smtClean="0"/>
              <a:t> or infection is absent; remember the principles of wound healing.</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Breast Cancer and Rehab 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Early PT to the shoulder after </a:t>
            </a:r>
            <a:r>
              <a:rPr lang="en-US" dirty="0" err="1" smtClean="0"/>
              <a:t>axillary</a:t>
            </a:r>
            <a:r>
              <a:rPr lang="en-US" dirty="0" smtClean="0"/>
              <a:t> dissection does not increase the incidence of </a:t>
            </a:r>
            <a:r>
              <a:rPr lang="en-US" dirty="0" err="1" smtClean="0"/>
              <a:t>lymphedema</a:t>
            </a:r>
            <a:r>
              <a:rPr lang="en-US" dirty="0" smtClean="0"/>
              <a:t>. The development of </a:t>
            </a:r>
            <a:r>
              <a:rPr lang="en-US" dirty="0" err="1" smtClean="0"/>
              <a:t>seromas</a:t>
            </a:r>
            <a:r>
              <a:rPr lang="en-US" dirty="0" smtClean="0"/>
              <a:t> is most prevalent with extensive surgeries. Encourage the patient to begin gradual stretching exercises for all degrees of motion within a few days of surgery. The optimal program starts postoperatively with gentle ROM exercises of the shoulder from 45-90° in patients without reconstruction. PROM should start to 90° of flexion and abduction with external and internal rotation as tolerated. Early mobilization of the </a:t>
            </a:r>
            <a:r>
              <a:rPr lang="en-US" dirty="0" err="1" smtClean="0"/>
              <a:t>glenohumeral</a:t>
            </a:r>
            <a:r>
              <a:rPr lang="en-US" dirty="0" smtClean="0"/>
              <a:t> joint improves shoulder ROM. Recovery was faster in patients who began shoulder flexion to 40° on day 1 and 90° on day 4 than in those who had a delayed start of ROM exercises. Methods to compensate for nerve injury improve muscle strength and prevent shoulder tightness and discomfort.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Head and Neck Cancer Rehab</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In the patient with oral cancer, impairments in speech and swallowing are often largely related to reduced ROM due to tumor resection combined with radiation therapy. Compensatory techniques can allow the patient to commence supervised oral intake of food and enhance speech production. Exercise programs can enable the patient to eventually eat without these compensatory techniques. Compensatory strategies in swallowing typically involve changing the position of the head to alter the direction of the flow of food through the mouth and pharynx, sensory stimulation to heighten sensation, surgical procedures, or radiotherapy. ROM exercises often improve the efficiency of both speech and swallowing.</a:t>
            </a:r>
          </a:p>
          <a:p>
            <a:r>
              <a:rPr lang="en-US" dirty="0" smtClean="0"/>
              <a:t>Speech production relies on the ability of the tongue to make complete or near-complete contacts with the palate at various locations. The degree and site of contact or approximation determine the nature of the sound produced. Likewise, during swallowing, the tongue must make complete contact with the hard palate sequentially from front to back to propel the food into the pharynx. The force of gravity alone does not provide an efficient swallow. Therefore, in the patient with reduced range of lip and tongue motion, ROM exercises can improve both speech and swallowing processes.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Head and Neck Cancer Rehab Cont.</a:t>
            </a:r>
            <a:endParaRPr lang="en-US" dirty="0"/>
          </a:p>
        </p:txBody>
      </p:sp>
      <p:sp>
        <p:nvSpPr>
          <p:cNvPr id="3" name="Content Placeholder 2"/>
          <p:cNvSpPr>
            <a:spLocks noGrp="1"/>
          </p:cNvSpPr>
          <p:nvPr>
            <p:ph idx="1"/>
          </p:nvPr>
        </p:nvSpPr>
        <p:spPr/>
        <p:txBody>
          <a:bodyPr/>
          <a:lstStyle/>
          <a:p>
            <a:r>
              <a:rPr lang="en-US" dirty="0" smtClean="0"/>
              <a:t>Patients with eating and speech concerns have the highest levels of dissatisfaction with body image/appearance and greater cognitive and behavioral difficulties as opposed to those without such concerns. In a study of 280 surgically treated patients with oral cavity, </a:t>
            </a:r>
            <a:r>
              <a:rPr lang="en-US" dirty="0" err="1" smtClean="0"/>
              <a:t>midface</a:t>
            </a:r>
            <a:r>
              <a:rPr lang="en-US" dirty="0" smtClean="0"/>
              <a:t>, and </a:t>
            </a:r>
            <a:r>
              <a:rPr lang="en-US" dirty="0" err="1" smtClean="0"/>
              <a:t>cutaneous</a:t>
            </a:r>
            <a:r>
              <a:rPr lang="en-US" dirty="0" smtClean="0"/>
              <a:t> cancers of the head and neck, participants with eating and speech concerns showed higher levels of interest in psychosocial interventions to address appearance-related difficulties. This finding suggests there is need for more comprehensive psychosocial care for these patients after completion of functional rehabilitation.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OMM in Cancer Rehabilitation</a:t>
            </a:r>
            <a:endParaRPr lang="en-US" dirty="0"/>
          </a:p>
        </p:txBody>
      </p:sp>
      <p:sp>
        <p:nvSpPr>
          <p:cNvPr id="3" name="Content Placeholder 2"/>
          <p:cNvSpPr>
            <a:spLocks noGrp="1"/>
          </p:cNvSpPr>
          <p:nvPr>
            <p:ph idx="1"/>
          </p:nvPr>
        </p:nvSpPr>
        <p:spPr/>
        <p:txBody>
          <a:bodyPr>
            <a:normAutofit/>
          </a:bodyPr>
          <a:lstStyle/>
          <a:p>
            <a:r>
              <a:rPr lang="en-US" dirty="0" smtClean="0"/>
              <a:t>Indicated Techniques</a:t>
            </a:r>
          </a:p>
          <a:p>
            <a:pPr lvl="1"/>
            <a:r>
              <a:rPr lang="en-US" dirty="0" smtClean="0"/>
              <a:t>Soft Tissue Release</a:t>
            </a:r>
          </a:p>
          <a:p>
            <a:pPr lvl="1"/>
            <a:r>
              <a:rPr lang="en-US" dirty="0" smtClean="0"/>
              <a:t>Indirect Techniques (depending on tumor location)</a:t>
            </a:r>
          </a:p>
          <a:p>
            <a:pPr>
              <a:buNone/>
            </a:pPr>
            <a:endParaRPr lang="en-US" dirty="0" smtClean="0"/>
          </a:p>
          <a:p>
            <a:r>
              <a:rPr lang="en-US" dirty="0" smtClean="0"/>
              <a:t>Contraindicated Techniques</a:t>
            </a:r>
          </a:p>
          <a:p>
            <a:pPr lvl="1"/>
            <a:r>
              <a:rPr lang="en-US" dirty="0" smtClean="0"/>
              <a:t>HVLA (High Velocity Low Amplitude)</a:t>
            </a:r>
          </a:p>
          <a:p>
            <a:pPr lvl="1"/>
            <a:r>
              <a:rPr lang="en-US" dirty="0" smtClean="0"/>
              <a:t>Lymphatic pump</a:t>
            </a:r>
          </a:p>
          <a:p>
            <a:pPr lvl="1"/>
            <a:r>
              <a:rPr lang="en-US" dirty="0" smtClean="0"/>
              <a:t>Direct Muscle energy</a:t>
            </a:r>
          </a:p>
          <a:p>
            <a:pPr lvl="1"/>
            <a:r>
              <a:rPr lang="en-US" dirty="0" smtClean="0"/>
              <a:t>LVLA (Low velocity Low Amplitude)</a:t>
            </a:r>
          </a:p>
          <a:p>
            <a:pPr lvl="1"/>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dirty="0"/>
              <a:t>The purpose of rehabilitation for patients with cancer is similar to that for patients with other diseases. However, the pathology of the tumor, the anticipated progression of disease, and any associated treatments must be considered carefully when goals are formed. When tumor progression and treatment causes a functional decline or when the disease causes a fluctuation in abilities, rehabilitation assumes a supportive role, and its goals are adjusted to accommodate the patient's persistent anatomic and physiologic limitation.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25000" lnSpcReduction="20000"/>
          </a:bodyPr>
          <a:lstStyle/>
          <a:p>
            <a:r>
              <a:rPr lang="en-US" dirty="0" smtClean="0"/>
              <a:t>Garden FH, </a:t>
            </a:r>
            <a:r>
              <a:rPr lang="en-US" dirty="0" err="1" smtClean="0"/>
              <a:t>Grabois</a:t>
            </a:r>
            <a:r>
              <a:rPr lang="en-US" dirty="0" smtClean="0"/>
              <a:t> M, eds. Cancer rehabilitation. In: State of the Art Reviews Physical Medicine and Rehabilitation. </a:t>
            </a:r>
            <a:r>
              <a:rPr lang="en-US" i="1" dirty="0" err="1" smtClean="0"/>
              <a:t>Vol</a:t>
            </a:r>
            <a:r>
              <a:rPr lang="en-US" i="1" dirty="0" smtClean="0"/>
              <a:t> 8. 1994:261-78, 297-320, 335-92.</a:t>
            </a:r>
          </a:p>
          <a:p>
            <a:r>
              <a:rPr lang="en-US" dirty="0" err="1" smtClean="0"/>
              <a:t>Mikkelsen</a:t>
            </a:r>
            <a:r>
              <a:rPr lang="en-US" dirty="0" smtClean="0"/>
              <a:t> T, </a:t>
            </a:r>
            <a:r>
              <a:rPr lang="en-US" dirty="0" err="1" smtClean="0"/>
              <a:t>Sondergaard</a:t>
            </a:r>
            <a:r>
              <a:rPr lang="en-US" dirty="0" smtClean="0"/>
              <a:t> J, </a:t>
            </a:r>
            <a:r>
              <a:rPr lang="en-US" dirty="0" err="1" smtClean="0"/>
              <a:t>Sokolowski</a:t>
            </a:r>
            <a:r>
              <a:rPr lang="en-US" dirty="0" smtClean="0"/>
              <a:t> I, Jensen A, </a:t>
            </a:r>
            <a:r>
              <a:rPr lang="en-US" dirty="0" err="1" smtClean="0"/>
              <a:t>Olesen</a:t>
            </a:r>
            <a:r>
              <a:rPr lang="en-US" dirty="0" smtClean="0"/>
              <a:t> F. Cancer survivors' rehabilitation needs in a primary health care context. </a:t>
            </a:r>
            <a:r>
              <a:rPr lang="en-US" i="1" dirty="0" err="1" smtClean="0"/>
              <a:t>Fam</a:t>
            </a:r>
            <a:r>
              <a:rPr lang="en-US" i="1" dirty="0" smtClean="0"/>
              <a:t> </a:t>
            </a:r>
            <a:r>
              <a:rPr lang="en-US" i="1" dirty="0" err="1" smtClean="0"/>
              <a:t>Pract</a:t>
            </a:r>
            <a:r>
              <a:rPr lang="en-US" i="1" dirty="0" smtClean="0"/>
              <a:t>. Mar 5 2009</a:t>
            </a:r>
          </a:p>
          <a:p>
            <a:r>
              <a:rPr lang="en-US" dirty="0" err="1" smtClean="0"/>
              <a:t>Braumann</a:t>
            </a:r>
            <a:r>
              <a:rPr lang="en-US" dirty="0" smtClean="0"/>
              <a:t> C, Guenther N, </a:t>
            </a:r>
            <a:r>
              <a:rPr lang="en-US" dirty="0" err="1" smtClean="0"/>
              <a:t>Wendling</a:t>
            </a:r>
            <a:r>
              <a:rPr lang="en-US" dirty="0" smtClean="0"/>
              <a:t> P, </a:t>
            </a:r>
            <a:r>
              <a:rPr lang="en-US" dirty="0" err="1" smtClean="0"/>
              <a:t>Engemann</a:t>
            </a:r>
            <a:r>
              <a:rPr lang="en-US" dirty="0" smtClean="0"/>
              <a:t> R, </a:t>
            </a:r>
            <a:r>
              <a:rPr lang="en-US" dirty="0" err="1" smtClean="0"/>
              <a:t>Germer</a:t>
            </a:r>
            <a:r>
              <a:rPr lang="en-US" dirty="0" smtClean="0"/>
              <a:t> CT, </a:t>
            </a:r>
            <a:r>
              <a:rPr lang="en-US" dirty="0" err="1" smtClean="0"/>
              <a:t>Probst</a:t>
            </a:r>
            <a:r>
              <a:rPr lang="en-US" dirty="0" smtClean="0"/>
              <a:t> W, et al. Multimodal </a:t>
            </a:r>
            <a:r>
              <a:rPr lang="en-US" dirty="0" err="1" smtClean="0"/>
              <a:t>Perioperative</a:t>
            </a:r>
            <a:r>
              <a:rPr lang="en-US" dirty="0" smtClean="0"/>
              <a:t> Rehabilitation in Elective Conventional Resection of Colonic Cancer: Results from the German Multicenter Quality Assurance Program 'Fast-Track Colon II'. </a:t>
            </a:r>
            <a:r>
              <a:rPr lang="en-US" i="1" dirty="0" smtClean="0"/>
              <a:t>Dig Surg. Mar 5 2009;26(2):123-129.</a:t>
            </a:r>
          </a:p>
          <a:p>
            <a:r>
              <a:rPr lang="en-US" dirty="0" smtClean="0"/>
              <a:t>[Best Evidence] Dalton SO, </a:t>
            </a:r>
            <a:r>
              <a:rPr lang="en-US" dirty="0" err="1" smtClean="0"/>
              <a:t>Laursen</a:t>
            </a:r>
            <a:r>
              <a:rPr lang="en-US" dirty="0" smtClean="0"/>
              <a:t> TM, Ross L, et al. Risk for hospitalization with depression after a cancer diagnosis: a nationwide, population-based study of cancer patients in Denmark from 1973 to 2003. </a:t>
            </a:r>
            <a:r>
              <a:rPr lang="en-US" i="1" dirty="0" smtClean="0"/>
              <a:t>J </a:t>
            </a:r>
            <a:r>
              <a:rPr lang="en-US" i="1" dirty="0" err="1" smtClean="0"/>
              <a:t>Clin</a:t>
            </a:r>
            <a:r>
              <a:rPr lang="en-US" i="1" dirty="0" smtClean="0"/>
              <a:t> </a:t>
            </a:r>
            <a:r>
              <a:rPr lang="en-US" i="1" dirty="0" err="1" smtClean="0"/>
              <a:t>Oncol</a:t>
            </a:r>
            <a:r>
              <a:rPr lang="en-US" i="1" dirty="0" smtClean="0"/>
              <a:t>. Mar 20 2009;27(9):1440-5.</a:t>
            </a:r>
          </a:p>
          <a:p>
            <a:r>
              <a:rPr lang="en-US" dirty="0" smtClean="0"/>
              <a:t>Dietz JH. Rehabilitation Oncology. </a:t>
            </a:r>
            <a:r>
              <a:rPr lang="en-US" i="1" dirty="0" smtClean="0"/>
              <a:t>New York, NY:. John Wiley &amp; Sons;1981.</a:t>
            </a:r>
          </a:p>
          <a:p>
            <a:r>
              <a:rPr lang="en-US" dirty="0" smtClean="0"/>
              <a:t>Lehmann JF, </a:t>
            </a:r>
            <a:r>
              <a:rPr lang="en-US" dirty="0" err="1" smtClean="0"/>
              <a:t>DeLisa</a:t>
            </a:r>
            <a:r>
              <a:rPr lang="en-US" dirty="0" smtClean="0"/>
              <a:t> JA, Warren CG, et al. Cancer rehabilitation: assessment of need, development, and evaluation of a model of care. </a:t>
            </a:r>
            <a:r>
              <a:rPr lang="en-US" i="1" dirty="0" smtClean="0"/>
              <a:t>Arch Phys Med </a:t>
            </a:r>
            <a:r>
              <a:rPr lang="en-US" i="1" dirty="0" err="1" smtClean="0"/>
              <a:t>Rehabil</a:t>
            </a:r>
            <a:r>
              <a:rPr lang="en-US" i="1" dirty="0" smtClean="0"/>
              <a:t>. Sep 1978;59(9):410-9.</a:t>
            </a:r>
          </a:p>
          <a:p>
            <a:r>
              <a:rPr lang="en-US" dirty="0" err="1" smtClean="0"/>
              <a:t>Movsas</a:t>
            </a:r>
            <a:r>
              <a:rPr lang="en-US" dirty="0" smtClean="0"/>
              <a:t> SB, Chang VT, </a:t>
            </a:r>
            <a:r>
              <a:rPr lang="en-US" dirty="0" err="1" smtClean="0"/>
              <a:t>Tunkel</a:t>
            </a:r>
            <a:r>
              <a:rPr lang="en-US" dirty="0" smtClean="0"/>
              <a:t> RS, et al. Rehabilitation needs of an inpatient medical oncology unit. </a:t>
            </a:r>
            <a:r>
              <a:rPr lang="en-US" i="1" dirty="0" smtClean="0"/>
              <a:t>Arch Phys Med </a:t>
            </a:r>
            <a:r>
              <a:rPr lang="en-US" i="1" dirty="0" err="1" smtClean="0"/>
              <a:t>Rehabil</a:t>
            </a:r>
            <a:r>
              <a:rPr lang="en-US" i="1" dirty="0" smtClean="0"/>
              <a:t>. Nov 2003;84(11):1642-6.</a:t>
            </a:r>
          </a:p>
          <a:p>
            <a:r>
              <a:rPr lang="en-US" dirty="0" smtClean="0"/>
              <a:t>van </a:t>
            </a:r>
            <a:r>
              <a:rPr lang="en-US" dirty="0" err="1" smtClean="0"/>
              <a:t>Harten</a:t>
            </a:r>
            <a:r>
              <a:rPr lang="en-US" dirty="0" smtClean="0"/>
              <a:t> WH, van </a:t>
            </a:r>
            <a:r>
              <a:rPr lang="en-US" dirty="0" err="1" smtClean="0"/>
              <a:t>Noort</a:t>
            </a:r>
            <a:r>
              <a:rPr lang="en-US" dirty="0" smtClean="0"/>
              <a:t> O, </a:t>
            </a:r>
            <a:r>
              <a:rPr lang="en-US" dirty="0" err="1" smtClean="0"/>
              <a:t>Warmerdam</a:t>
            </a:r>
            <a:r>
              <a:rPr lang="en-US" dirty="0" smtClean="0"/>
              <a:t> R, et al. Assessment of rehabilitation needs in cancer patients. </a:t>
            </a:r>
            <a:r>
              <a:rPr lang="en-US" i="1" dirty="0" err="1" smtClean="0"/>
              <a:t>Int</a:t>
            </a:r>
            <a:r>
              <a:rPr lang="en-US" i="1" dirty="0" smtClean="0"/>
              <a:t> J </a:t>
            </a:r>
            <a:r>
              <a:rPr lang="en-US" i="1" dirty="0" err="1" smtClean="0"/>
              <a:t>Rehabil</a:t>
            </a:r>
            <a:r>
              <a:rPr lang="en-US" i="1" dirty="0" smtClean="0"/>
              <a:t> Res. Sep 1998;21(3):247-57.</a:t>
            </a:r>
          </a:p>
          <a:p>
            <a:r>
              <a:rPr lang="en-US" dirty="0" smtClean="0"/>
              <a:t>van </a:t>
            </a:r>
            <a:r>
              <a:rPr lang="en-US" dirty="0" err="1" smtClean="0"/>
              <a:t>Weert</a:t>
            </a:r>
            <a:r>
              <a:rPr lang="en-US" dirty="0" smtClean="0"/>
              <a:t> E, Hoekstra-</a:t>
            </a:r>
            <a:r>
              <a:rPr lang="en-US" dirty="0" err="1" smtClean="0"/>
              <a:t>Weebers</a:t>
            </a:r>
            <a:r>
              <a:rPr lang="en-US" dirty="0" smtClean="0"/>
              <a:t> JE, </a:t>
            </a:r>
            <a:r>
              <a:rPr lang="en-US" dirty="0" err="1" smtClean="0"/>
              <a:t>Grol</a:t>
            </a:r>
            <a:r>
              <a:rPr lang="en-US" dirty="0" smtClean="0"/>
              <a:t> BM, et al. Physical functioning and quality of life after cancer rehabilitation. </a:t>
            </a:r>
            <a:r>
              <a:rPr lang="en-US" i="1" dirty="0" err="1" smtClean="0"/>
              <a:t>Int</a:t>
            </a:r>
            <a:r>
              <a:rPr lang="en-US" i="1" dirty="0" smtClean="0"/>
              <a:t> J </a:t>
            </a:r>
            <a:r>
              <a:rPr lang="en-US" i="1" dirty="0" err="1" smtClean="0"/>
              <a:t>Rehabil</a:t>
            </a:r>
            <a:r>
              <a:rPr lang="en-US" i="1" dirty="0" smtClean="0"/>
              <a:t> Res. Mar 2004;27(1):27-35.</a:t>
            </a:r>
          </a:p>
          <a:p>
            <a:r>
              <a:rPr lang="en-US" dirty="0" err="1" smtClean="0"/>
              <a:t>Grunfeld</a:t>
            </a:r>
            <a:r>
              <a:rPr lang="en-US" dirty="0" smtClean="0"/>
              <a:t> E, </a:t>
            </a:r>
            <a:r>
              <a:rPr lang="en-US" dirty="0" err="1" smtClean="0"/>
              <a:t>Dhesy-Thind</a:t>
            </a:r>
            <a:r>
              <a:rPr lang="en-US" dirty="0" smtClean="0"/>
              <a:t> S, Levine M, et al. Clinical practice guidelines for the care and treatment of breast cancer: follow-up after treatment for breast cancer (summary of the 2005 update). </a:t>
            </a:r>
            <a:r>
              <a:rPr lang="en-US" i="1" dirty="0" smtClean="0"/>
              <a:t>CMAJ. May 10 2005;172(10):1319-20. </a:t>
            </a:r>
          </a:p>
          <a:p>
            <a:r>
              <a:rPr lang="en-US" dirty="0" smtClean="0"/>
              <a:t>Ring A, Harper-Wynne C, Smith I. Breast cancer. </a:t>
            </a:r>
            <a:r>
              <a:rPr lang="en-US" i="1" dirty="0" smtClean="0"/>
              <a:t>Cancer </a:t>
            </a:r>
            <a:r>
              <a:rPr lang="en-US" i="1" dirty="0" err="1" smtClean="0"/>
              <a:t>Chemother</a:t>
            </a:r>
            <a:r>
              <a:rPr lang="en-US" i="1" dirty="0" smtClean="0"/>
              <a:t> </a:t>
            </a:r>
            <a:r>
              <a:rPr lang="en-US" i="1" dirty="0" err="1" smtClean="0"/>
              <a:t>Biol</a:t>
            </a:r>
            <a:r>
              <a:rPr lang="en-US" i="1" dirty="0" smtClean="0"/>
              <a:t> Response </a:t>
            </a:r>
            <a:r>
              <a:rPr lang="en-US" i="1" dirty="0" err="1" smtClean="0"/>
              <a:t>Modif</a:t>
            </a:r>
            <a:r>
              <a:rPr lang="en-US" i="1" dirty="0" smtClean="0"/>
              <a:t>. 2005;22:545-61.</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Cancer Rehabilitation</a:t>
            </a:r>
            <a:endParaRPr lang="en-US" dirty="0"/>
          </a:p>
        </p:txBody>
      </p:sp>
      <p:sp>
        <p:nvSpPr>
          <p:cNvPr id="3" name="Content Placeholder 2"/>
          <p:cNvSpPr>
            <a:spLocks noGrp="1"/>
          </p:cNvSpPr>
          <p:nvPr>
            <p:ph idx="1"/>
          </p:nvPr>
        </p:nvSpPr>
        <p:spPr/>
        <p:txBody>
          <a:bodyPr/>
          <a:lstStyle/>
          <a:p>
            <a:r>
              <a:rPr lang="en-US" dirty="0"/>
              <a:t>Cancer rehabilitation can be defined as a process that assists the cancer patient to obtain maximal physical, social, psychological, and vocational functioning within the limits created by the disease and its resulting treatment.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Healthcare Team</a:t>
            </a:r>
            <a:endParaRPr lang="en-US" dirty="0"/>
          </a:p>
        </p:txBody>
      </p:sp>
      <p:sp>
        <p:nvSpPr>
          <p:cNvPr id="3" name="Content Placeholder 2"/>
          <p:cNvSpPr>
            <a:spLocks noGrp="1"/>
          </p:cNvSpPr>
          <p:nvPr>
            <p:ph idx="1"/>
          </p:nvPr>
        </p:nvSpPr>
        <p:spPr/>
        <p:txBody>
          <a:bodyPr>
            <a:normAutofit fontScale="92500"/>
          </a:bodyPr>
          <a:lstStyle/>
          <a:p>
            <a:r>
              <a:rPr lang="en-US" dirty="0"/>
              <a:t>The healthcare team must develop rehabilitation goals within the limitations of the patient's illness, environment, and social support. Goals must be objective, realistic, and attainable in a reasonable time to demonstrate gains from active participation in therapy and thereby maintain the patient's </a:t>
            </a:r>
            <a:r>
              <a:rPr lang="en-US" dirty="0" smtClean="0"/>
              <a:t>motivation.</a:t>
            </a:r>
          </a:p>
          <a:p>
            <a:r>
              <a:rPr lang="en-US" dirty="0"/>
              <a:t>Patients, family members, and significant others must be active participants in the rehabilitation process. Patient and family involvement assists in goal setting</a:t>
            </a:r>
            <a:r>
              <a:rPr lang="en-US" dirty="0" smtClean="0"/>
              <a:t>.</a:t>
            </a:r>
          </a:p>
          <a:p>
            <a:r>
              <a:rPr lang="en-US" dirty="0"/>
              <a:t>Treatment plans must be individualized to meet each patient's unique and specific needs.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Cancer Rehabilitation Team</a:t>
            </a:r>
            <a:endParaRPr lang="en-US" dirty="0"/>
          </a:p>
        </p:txBody>
      </p:sp>
      <p:sp>
        <p:nvSpPr>
          <p:cNvPr id="3" name="Content Placeholder 2"/>
          <p:cNvSpPr>
            <a:spLocks noGrp="1"/>
          </p:cNvSpPr>
          <p:nvPr>
            <p:ph idx="1"/>
          </p:nvPr>
        </p:nvSpPr>
        <p:spPr/>
        <p:txBody>
          <a:bodyPr/>
          <a:lstStyle/>
          <a:p>
            <a:r>
              <a:rPr lang="en-US" dirty="0"/>
              <a:t>Professional clinicians composing the interdisciplinary team include physicians from several specialties. Primary care physicians, surgeons, radiation oncologists, and medical oncologists make active and concurrent contributions to rehabilitation efforts to manage the disease process</a:t>
            </a:r>
            <a:r>
              <a:rPr lang="en-US" dirty="0" smtClean="0"/>
              <a: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four Paradigms for Cancer rehabilitation</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t>Preventive </a:t>
            </a:r>
            <a:r>
              <a:rPr lang="en-US" b="1" dirty="0" smtClean="0"/>
              <a:t>interventions</a:t>
            </a:r>
          </a:p>
          <a:p>
            <a:pPr lvl="1"/>
            <a:r>
              <a:rPr lang="en-US" dirty="0"/>
              <a:t>Preventive (or "preventative") interventions lessen the effect of expected disabilities and emphasize patient education.</a:t>
            </a:r>
            <a:r>
              <a:rPr lang="en-US" dirty="0" smtClean="0"/>
              <a:t> </a:t>
            </a:r>
          </a:p>
          <a:p>
            <a:pPr lvl="1">
              <a:buNone/>
            </a:pPr>
            <a:r>
              <a:rPr lang="en-US" b="1" dirty="0"/>
              <a:t>Restorative </a:t>
            </a:r>
            <a:r>
              <a:rPr lang="en-US" b="1" dirty="0" smtClean="0"/>
              <a:t>interventions</a:t>
            </a:r>
          </a:p>
          <a:p>
            <a:pPr lvl="1">
              <a:buNone/>
            </a:pPr>
            <a:r>
              <a:rPr lang="en-US" b="1" dirty="0" smtClean="0"/>
              <a:t>	</a:t>
            </a:r>
            <a:r>
              <a:rPr lang="en-US" dirty="0"/>
              <a:t>Restorative interventions are procedures that attempt to return patients to previous levels of physical, psychological, social, and vocational functioning</a:t>
            </a:r>
            <a:r>
              <a:rPr lang="en-US" dirty="0" smtClean="0"/>
              <a:t>.</a:t>
            </a:r>
          </a:p>
          <a:p>
            <a:pPr lvl="1">
              <a:buNone/>
            </a:pPr>
            <a:r>
              <a:rPr lang="en-US" b="1" dirty="0"/>
              <a:t>Supportive </a:t>
            </a:r>
            <a:r>
              <a:rPr lang="en-US" b="1" dirty="0" smtClean="0"/>
              <a:t>interventions</a:t>
            </a:r>
          </a:p>
          <a:p>
            <a:pPr lvl="1">
              <a:buNone/>
            </a:pPr>
            <a:r>
              <a:rPr lang="en-US" b="1" dirty="0" smtClean="0"/>
              <a:t>	</a:t>
            </a:r>
            <a:r>
              <a:rPr lang="en-US" dirty="0"/>
              <a:t>Supportive rehabilitation is designed to teach patients to accommodate their disabilities and to minimize debilitating changes from ongoing disease</a:t>
            </a:r>
            <a:r>
              <a:rPr lang="en-US" dirty="0" smtClean="0"/>
              <a:t>.</a:t>
            </a:r>
          </a:p>
          <a:p>
            <a:pPr lvl="1">
              <a:buNone/>
            </a:pPr>
            <a:r>
              <a:rPr lang="en-US" b="1" dirty="0"/>
              <a:t>Palliative </a:t>
            </a:r>
            <a:r>
              <a:rPr lang="en-US" b="1" dirty="0" smtClean="0"/>
              <a:t>interventions</a:t>
            </a:r>
          </a:p>
          <a:p>
            <a:pPr lvl="1">
              <a:buNone/>
            </a:pPr>
            <a:r>
              <a:rPr lang="en-US" b="1" dirty="0" smtClean="0"/>
              <a:t>	</a:t>
            </a:r>
            <a:r>
              <a:rPr lang="en-US" dirty="0"/>
              <a:t>During the palliative phase, when increasing disability and advanced disease process may be present, interventions and goals focus on minimizing or eliminating complications and providing comfort and support.</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•Lehman et al in 1978 were among the first authors to investigate the frequency of problems that cancer patients encounter in rehabilitation programs. They screened 805 patients with cancer, as well as psychological and physical problems. A variety of cancers, including leukemia and cancers of the head and neck, breast, respiratory, nervous system, bladder, and bone, had been diagnosed. More than 50% of patients had problems associated with physical medicine, with a substantial portion having problems similar to those of other patients undergoing rehabilitation.</a:t>
            </a:r>
          </a:p>
          <a:p>
            <a:r>
              <a:rPr lang="en-US" dirty="0" smtClean="0"/>
              <a:t>•Much of the population had evidence of psychological problems. Psychological problems were more prevalent in patients with physical problems than in those without physical involvement. More than 50% of patients with physical involvement had psychological problems, and approximately 29% of patients without physical involvement had psychological difficulties. In patients with cancer of the nervous system, the incidence of psychological problems was higher than that in individuals with cancer at other sites.</a:t>
            </a:r>
          </a:p>
          <a:p>
            <a:endParaRPr lang="en-US" u="sng" dirty="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a:t>Ganz</a:t>
            </a:r>
            <a:r>
              <a:rPr lang="en-US" dirty="0"/>
              <a:t> surveyed 500 patients with colorectal, lung, and/or prostate cancer and found that the typical patient had been living with the disease for more than 3 years. More than 80% of the sample reported problems with ambulation and, for more than 50%, the problems were severe. In addition, patients with cancer (41% with colorectal cancer, 69% with lung cancer, and 40% with prostate cancer) reported difficulty with performing </a:t>
            </a:r>
            <a:r>
              <a:rPr lang="en-US" dirty="0" err="1"/>
              <a:t>ADLs</a:t>
            </a:r>
            <a:r>
              <a:rPr lang="en-US" dirty="0"/>
              <a:t>. Physical problems occurred in a relatively functional sample of patients with average </a:t>
            </a:r>
            <a:r>
              <a:rPr lang="en-US" dirty="0" err="1"/>
              <a:t>Karnofsky</a:t>
            </a:r>
            <a:r>
              <a:rPr lang="en-US" dirty="0"/>
              <a:t> performance status (KPS) scores of 80%. More than 40% of each group had no evidence of active disease. Psychosocial problems varied widely among patients who survive longer than 1 year after their cancer was diagnosed.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a:t>
            </a:r>
            <a:r>
              <a:rPr lang="en-US" dirty="0" err="1" smtClean="0"/>
              <a:t>VanHarten</a:t>
            </a:r>
            <a:r>
              <a:rPr lang="en-US" dirty="0" smtClean="0"/>
              <a:t> et al devised a questionnaire to address patients' need to receive professional care related to health </a:t>
            </a:r>
            <a:r>
              <a:rPr lang="en-US" dirty="0" err="1" smtClean="0"/>
              <a:t>problems.Although</a:t>
            </a:r>
            <a:r>
              <a:rPr lang="en-US" dirty="0" smtClean="0"/>
              <a:t> 258 patients with cancer were invited to participate, only 147 completed the study. The sample consisted of patients with </a:t>
            </a:r>
            <a:r>
              <a:rPr lang="en-US" dirty="0" err="1" smtClean="0"/>
              <a:t>nonmetastatic</a:t>
            </a:r>
            <a:r>
              <a:rPr lang="en-US" dirty="0" smtClean="0"/>
              <a:t> breast and colon cancer who were living in the community. For all quality-of-life (QOL) factors, patients could indicate whether they felt need for professional care to contend with cancer-related health problems; 26.5% of patients indicated a need for such healthcare.</a:t>
            </a:r>
          </a:p>
          <a:p>
            <a:r>
              <a:rPr lang="en-US" dirty="0" smtClean="0"/>
              <a:t>•As a result of their survey, </a:t>
            </a:r>
            <a:r>
              <a:rPr lang="en-US" dirty="0" err="1" smtClean="0"/>
              <a:t>VanHarten</a:t>
            </a:r>
            <a:r>
              <a:rPr lang="en-US" dirty="0" smtClean="0"/>
              <a:t> et al proposed a community pilot program for patients with cancer.</a:t>
            </a:r>
          </a:p>
          <a:p>
            <a:r>
              <a:rPr lang="en-US" dirty="0" smtClean="0"/>
              <a:t>•Components of the program included the following:</a:t>
            </a:r>
          </a:p>
          <a:p>
            <a:r>
              <a:rPr lang="en-US" dirty="0" smtClean="0"/>
              <a:t>–Fitness and sports activities</a:t>
            </a:r>
          </a:p>
          <a:p>
            <a:r>
              <a:rPr lang="en-US" dirty="0" smtClean="0"/>
              <a:t>–Relaxation exercises</a:t>
            </a:r>
          </a:p>
          <a:p>
            <a:r>
              <a:rPr lang="en-US" dirty="0" smtClean="0"/>
              <a:t>–Patient education, especially on disease-related matters</a:t>
            </a:r>
          </a:p>
          <a:p>
            <a:r>
              <a:rPr lang="en-US" dirty="0" smtClean="0"/>
              <a:t>–Instruction and counseling of patients and relatives on coping strategies, especially dealing with crisis and fear</a:t>
            </a:r>
          </a:p>
          <a:p>
            <a:r>
              <a:rPr lang="en-US" dirty="0" smtClean="0"/>
              <a:t>–Social and cultural therapy designed to help formulate new and realistic goals in life</a:t>
            </a:r>
          </a:p>
          <a:p>
            <a:r>
              <a:rPr lang="en-US" dirty="0" smtClean="0"/>
              <a:t>–Dietary advice</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In a prospective observational study, Van </a:t>
            </a:r>
            <a:r>
              <a:rPr lang="en-US" dirty="0" err="1" smtClean="0"/>
              <a:t>Weert</a:t>
            </a:r>
            <a:r>
              <a:rPr lang="en-US" dirty="0" smtClean="0"/>
              <a:t> et al examined 34 patients with cancer-related physical and psychosocial </a:t>
            </a:r>
            <a:r>
              <a:rPr lang="en-US" dirty="0" err="1" smtClean="0"/>
              <a:t>problem.Their</a:t>
            </a:r>
            <a:r>
              <a:rPr lang="en-US" dirty="0" smtClean="0"/>
              <a:t> 6-week, intensive, multifocal rehabilitation program consisted of 4 components: individual exercise, sports, </a:t>
            </a:r>
            <a:r>
              <a:rPr lang="en-US" dirty="0" err="1" smtClean="0"/>
              <a:t>psychoeducation</a:t>
            </a:r>
            <a:r>
              <a:rPr lang="en-US" dirty="0" smtClean="0"/>
              <a:t>, and information. Measurements were performed before and after 6 weeks of rehabilitation to assess symptom-limited bicycle </a:t>
            </a:r>
            <a:r>
              <a:rPr lang="en-US" dirty="0" err="1" smtClean="0"/>
              <a:t>ergometry</a:t>
            </a:r>
            <a:r>
              <a:rPr lang="en-US" dirty="0" smtClean="0"/>
              <a:t> performance, muscle force, and QOL (on the RAND-36 instrument, Rotterdam Symptom Checklist [RSCL], and Multidimensional Fatigue Inventory [MFI]). Statistically significant improvements were found in symptom-limited bicycle </a:t>
            </a:r>
            <a:r>
              <a:rPr lang="en-US" dirty="0" err="1" smtClean="0"/>
              <a:t>ergometry</a:t>
            </a:r>
            <a:r>
              <a:rPr lang="en-US" dirty="0" smtClean="0"/>
              <a:t> performance, muscle force, and several domains of the QOL instruments (RAND-36, RSCL, and MFI). The rehabilitation program had immediate benefits on physiological variables, QOL, and fatigue. </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odex">
  <a:themeElements>
    <a:clrScheme name="Codex">
      <a:dk1>
        <a:sysClr val="windowText" lastClr="000000"/>
      </a:dk1>
      <a:lt1>
        <a:sysClr val="window" lastClr="FFFFFF"/>
      </a:lt1>
      <a:dk2>
        <a:srgbClr val="59564B"/>
      </a:dk2>
      <a:lt2>
        <a:srgbClr val="DFDAC7"/>
      </a:lt2>
      <a:accent1>
        <a:srgbClr val="990000"/>
      </a:accent1>
      <a:accent2>
        <a:srgbClr val="EFAB16"/>
      </a:accent2>
      <a:accent3>
        <a:srgbClr val="78AC35"/>
      </a:accent3>
      <a:accent4>
        <a:srgbClr val="35ACA2"/>
      </a:accent4>
      <a:accent5>
        <a:srgbClr val="4083CF"/>
      </a:accent5>
      <a:accent6>
        <a:srgbClr val="0D335E"/>
      </a:accent6>
      <a:hlink>
        <a:srgbClr val="EF8E1C"/>
      </a:hlink>
      <a:folHlink>
        <a:srgbClr val="FEC60B"/>
      </a:folHlink>
    </a:clrScheme>
    <a:fontScheme name="Codex">
      <a:majorFont>
        <a:latin typeface="Calisto MT"/>
        <a:ea typeface=""/>
        <a:cs typeface=""/>
        <a:font script="Jpan" typeface="ＭＳ 明朝"/>
      </a:majorFont>
      <a:minorFont>
        <a:latin typeface="Calisto MT"/>
        <a:ea typeface=""/>
        <a:cs typeface=""/>
        <a:font script="Jpan" typeface="ＭＳ 明朝"/>
      </a:minorFont>
    </a:fontScheme>
    <a:fmtScheme name="Codex">
      <a:fillStyleLst>
        <a:solidFill>
          <a:schemeClr val="phClr"/>
        </a:solidFill>
        <a:gradFill rotWithShape="1">
          <a:gsLst>
            <a:gs pos="0">
              <a:schemeClr val="phClr">
                <a:tint val="100000"/>
                <a:shade val="60000"/>
                <a:satMod val="135000"/>
              </a:schemeClr>
            </a:gs>
            <a:gs pos="100000">
              <a:schemeClr val="phClr">
                <a:tint val="100000"/>
                <a:shade val="94000"/>
                <a:satMod val="135000"/>
              </a:schemeClr>
            </a:gs>
          </a:gsLst>
          <a:lin ang="16200000" scaled="1"/>
        </a:gradFill>
        <a:gradFill rotWithShape="1">
          <a:gsLst>
            <a:gs pos="0">
              <a:schemeClr val="phClr">
                <a:shade val="51000"/>
                <a:alpha val="90000"/>
                <a:satMod val="115000"/>
              </a:schemeClr>
            </a:gs>
            <a:gs pos="100000">
              <a:schemeClr val="phClr">
                <a:shade val="94000"/>
                <a:alpha val="90000"/>
                <a:satMod val="135000"/>
              </a:schemeClr>
            </a:gs>
          </a:gsLst>
          <a:lin ang="5400000" scaled="1"/>
        </a:gradFill>
      </a:fillStyleLst>
      <a:lnStyleLst>
        <a:ln w="15875" cap="flat" cmpd="sng" algn="ctr">
          <a:solidFill>
            <a:schemeClr val="phClr">
              <a:shade val="95000"/>
              <a:satMod val="105000"/>
            </a:schemeClr>
          </a:solidFill>
          <a:prstDash val="solid"/>
        </a:ln>
        <a:ln w="34925" cap="flat" cmpd="sng" algn="ctr">
          <a:solidFill>
            <a:schemeClr val="phClr"/>
          </a:solidFill>
          <a:prstDash val="solid"/>
        </a:ln>
        <a:ln w="34925" cap="flat" cmpd="sng" algn="ctr">
          <a:solidFill>
            <a:schemeClr val="phClr"/>
          </a:solidFill>
          <a:prstDash val="solid"/>
        </a:ln>
      </a:lnStyleLst>
      <a:effectStyleLst>
        <a:effectStyle>
          <a:effectLst/>
        </a:effectStyle>
        <a:effectStyle>
          <a:effectLst/>
        </a:effectStyle>
        <a:effectStyle>
          <a:effectLst>
            <a:outerShdw blurRad="50800" dist="12700" dir="5400000" rotWithShape="0">
              <a:srgbClr val="525252">
                <a:alpha val="85000"/>
              </a:srgbClr>
            </a:outerShdw>
          </a:effectLst>
          <a:scene3d>
            <a:camera prst="orthographicFront">
              <a:rot lat="0" lon="0" rev="0"/>
            </a:camera>
            <a:lightRig rig="sunrise" dir="t">
              <a:rot lat="0" lon="0" rev="6000000"/>
            </a:lightRig>
          </a:scene3d>
          <a:sp3d prstMaterial="matte">
            <a:bevelT w="50800" h="4445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Codex.thmx</Template>
  <TotalTime>770</TotalTime>
  <Words>2118</Words>
  <Application>Microsoft Office PowerPoint</Application>
  <PresentationFormat>On-screen Show (4:3)</PresentationFormat>
  <Paragraphs>79</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Codex</vt:lpstr>
      <vt:lpstr>Cancer Research and Rehabilitation</vt:lpstr>
      <vt:lpstr>Cancer Rehabilitation</vt:lpstr>
      <vt:lpstr>Healthcare Team</vt:lpstr>
      <vt:lpstr>Cancer Rehabilitation Team</vt:lpstr>
      <vt:lpstr>The four Paradigms for Cancer rehabilitation</vt:lpstr>
      <vt:lpstr>Research</vt:lpstr>
      <vt:lpstr>Cont.</vt:lpstr>
      <vt:lpstr>Cont.</vt:lpstr>
      <vt:lpstr>Cont.</vt:lpstr>
      <vt:lpstr>Cont.</vt:lpstr>
      <vt:lpstr>Cont.</vt:lpstr>
      <vt:lpstr>Cont.</vt:lpstr>
      <vt:lpstr>Breast Cancer and Rehab</vt:lpstr>
      <vt:lpstr>Breast Cancer and Rehab cont.</vt:lpstr>
      <vt:lpstr>Head and Neck Cancer Rehab</vt:lpstr>
      <vt:lpstr>Head and Neck Cancer Rehab Cont.</vt:lpstr>
      <vt:lpstr>OMM in Cancer Rehabilitation</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Cancer Research and Rehabilitation</dc:title>
  <dc:creator>Janelle Miller</dc:creator>
  <cp:lastModifiedBy>Suyin Lee, DO</cp:lastModifiedBy>
  <cp:revision>5</cp:revision>
  <dcterms:created xsi:type="dcterms:W3CDTF">2013-01-27T19:39:46Z</dcterms:created>
  <dcterms:modified xsi:type="dcterms:W3CDTF">2013-01-29T02:04:31Z</dcterms:modified>
</cp:coreProperties>
</file>