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02" r:id="rId3"/>
    <p:sldId id="301" r:id="rId4"/>
    <p:sldId id="308" r:id="rId5"/>
    <p:sldId id="305" r:id="rId6"/>
    <p:sldId id="303" r:id="rId7"/>
    <p:sldId id="307" r:id="rId8"/>
    <p:sldId id="306" r:id="rId9"/>
    <p:sldId id="258" r:id="rId10"/>
    <p:sldId id="266" r:id="rId11"/>
    <p:sldId id="257" r:id="rId12"/>
    <p:sldId id="267" r:id="rId13"/>
    <p:sldId id="259" r:id="rId14"/>
    <p:sldId id="263" r:id="rId15"/>
    <p:sldId id="265" r:id="rId16"/>
    <p:sldId id="262" r:id="rId17"/>
    <p:sldId id="269" r:id="rId18"/>
    <p:sldId id="261" r:id="rId19"/>
    <p:sldId id="260" r:id="rId20"/>
    <p:sldId id="268" r:id="rId21"/>
    <p:sldId id="309" r:id="rId22"/>
    <p:sldId id="315" r:id="rId23"/>
    <p:sldId id="314" r:id="rId24"/>
    <p:sldId id="318" r:id="rId25"/>
    <p:sldId id="319" r:id="rId26"/>
    <p:sldId id="270" r:id="rId27"/>
    <p:sldId id="320" r:id="rId28"/>
    <p:sldId id="316" r:id="rId29"/>
    <p:sldId id="311" r:id="rId30"/>
    <p:sldId id="312" r:id="rId31"/>
    <p:sldId id="310" r:id="rId32"/>
    <p:sldId id="271" r:id="rId33"/>
    <p:sldId id="276" r:id="rId34"/>
    <p:sldId id="273" r:id="rId35"/>
    <p:sldId id="274" r:id="rId36"/>
    <p:sldId id="272" r:id="rId37"/>
    <p:sldId id="277" r:id="rId38"/>
    <p:sldId id="283" r:id="rId39"/>
    <p:sldId id="282" r:id="rId40"/>
    <p:sldId id="278" r:id="rId41"/>
    <p:sldId id="279" r:id="rId42"/>
    <p:sldId id="275" r:id="rId43"/>
    <p:sldId id="284" r:id="rId44"/>
    <p:sldId id="285" r:id="rId45"/>
    <p:sldId id="313" r:id="rId46"/>
    <p:sldId id="32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3464" autoAdjust="0"/>
    <p:restoredTop sz="90929"/>
  </p:normalViewPr>
  <p:slideViewPr>
    <p:cSldViewPr>
      <p:cViewPr varScale="1">
        <p:scale>
          <a:sx n="61" d="100"/>
          <a:sy n="61" d="100"/>
        </p:scale>
        <p:origin x="-15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C3C71-EBE9-423C-9F06-9C49096D1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1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67853-6BA6-4B5F-8A93-3AE977A392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9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8106C-10A2-4C5D-AD21-ECA6C93FE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8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CFCC4-B05A-45DF-83CA-0F6ACFC92D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68994-5562-45EB-8119-7D5F51EB9B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4C46F-66D9-4C6E-9686-F6A138694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6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9FDE9-7732-478C-9A8C-65E1E9A1BC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6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EBCA8-DF7F-4AD6-91BD-170245AB2E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3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EB5C5-7EA2-4DA2-BC49-26A008FE65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96339-CCC9-489D-948F-DC6CF78A43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D9D08-9B32-4696-B213-7B628B477B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5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39131-8F80-452A-856D-6D2EFEE0F2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5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C6742-3DF2-4AAE-AC85-A20D9455E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6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4710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7E9609-1248-4C39-993C-98871B73C5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762000"/>
            <a:ext cx="6172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LYMPHEDEMA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429000"/>
            <a:ext cx="76962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AN OLD PROBLEM WITH A NEW LOOK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Margaret </a:t>
            </a:r>
            <a:r>
              <a:rPr lang="en-US" dirty="0" err="1" smtClean="0"/>
              <a:t>Fankhauser</a:t>
            </a:r>
            <a:r>
              <a:rPr lang="en-US" dirty="0" smtClean="0"/>
              <a:t>,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INCREASED FILTRATION THEORY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HIGH PROTEIN LOADS IN THE TISSUE CAUSES AN OSMOTIC GRADIENT TO PULL FLUIDS INTO TISSUES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CAPILLARY </a:t>
            </a:r>
            <a:r>
              <a:rPr lang="en-US" sz="2000" dirty="0" err="1" smtClean="0"/>
              <a:t>VASODILITATION</a:t>
            </a:r>
            <a:r>
              <a:rPr lang="en-US" sz="2000" dirty="0" smtClean="0"/>
              <a:t> OR INCREASED PRESSURE CAUSES INCREASED PRESSURE GRADIENT FOR FILTRATION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MAY PRODUCE MORE THAN THE LYMPHATIC SYSTEM CAN HANDLE</a:t>
            </a:r>
          </a:p>
        </p:txBody>
      </p:sp>
      <p:sp>
        <p:nvSpPr>
          <p:cNvPr id="2" name="ClipArt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267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LYMPHATIC SYSTEM HAS A SINGLE CELL WALL WITH VERY FEW MUSCULAR CELLS COMPARED TO THE VASCULAR SYSTEM</a:t>
            </a:r>
          </a:p>
        </p:txBody>
      </p:sp>
      <p:sp>
        <p:nvSpPr>
          <p:cNvPr id="2" name="Chart Placeholder 1"/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957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SPECIAL STRUCTURE OF THE LYMPHATIC VESSELS PERMITS LARGE MOLECULES TO ENTER FOR RETURN TO THE VASCULAR SYSTEM</a:t>
            </a:r>
          </a:p>
        </p:txBody>
      </p:sp>
      <p:sp>
        <p:nvSpPr>
          <p:cNvPr id="2" name="ClipArt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3102"/>
            <a:ext cx="4267200" cy="499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3810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DURING SYSTOLE, THE ARTERIOLE EXPANDS CAUSING PRESSURE ON THE </a:t>
            </a:r>
            <a:r>
              <a:rPr lang="en-US" sz="2400" dirty="0" err="1" smtClean="0"/>
              <a:t>PRECOLLECTOR</a:t>
            </a:r>
            <a:r>
              <a:rPr lang="en-US" sz="2400" dirty="0" smtClean="0"/>
              <a:t> </a:t>
            </a:r>
            <a:r>
              <a:rPr lang="en-US" sz="2400" dirty="0" err="1" smtClean="0"/>
              <a:t>LYMPHATICS</a:t>
            </a:r>
            <a:r>
              <a:rPr lang="en-US" sz="2400" dirty="0" smtClean="0"/>
              <a:t> CAUSING EMPTYING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DURING DIASTOLE, THE ARTERIOLE CONTRACTS PULLING THE </a:t>
            </a:r>
            <a:r>
              <a:rPr lang="en-US" sz="2400" dirty="0" err="1" smtClean="0"/>
              <a:t>PRECOLLECTOR</a:t>
            </a:r>
            <a:r>
              <a:rPr lang="en-US" sz="2400" dirty="0" smtClean="0"/>
              <a:t> </a:t>
            </a:r>
            <a:r>
              <a:rPr lang="en-US" sz="2400" dirty="0" err="1" smtClean="0"/>
              <a:t>LYMPHATICS</a:t>
            </a:r>
            <a:r>
              <a:rPr lang="en-US" sz="2400" dirty="0" smtClean="0"/>
              <a:t> OPEN  FOR FILLING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M </a:t>
            </a:r>
            <a:r>
              <a:rPr lang="en-US" sz="1200" dirty="0" err="1" smtClean="0"/>
              <a:t>Foldi</a:t>
            </a:r>
            <a:r>
              <a:rPr lang="en-US" sz="1200" dirty="0" smtClean="0"/>
              <a:t> pg34-36</a:t>
            </a:r>
          </a:p>
        </p:txBody>
      </p:sp>
      <p:sp>
        <p:nvSpPr>
          <p:cNvPr id="2" name="ClipArt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87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381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PRIMARY LYMPHEDEMA IS AN INSUFFICIENT NUMBER OF COLLECTING VESSELS.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IT IS UNCLEAR IF THE PROBLEM IS PRESENT AT BIRTH IN ALL CASES OR IF IT CAN </a:t>
            </a:r>
            <a:r>
              <a:rPr lang="en-US" sz="2000" dirty="0" err="1" smtClean="0"/>
              <a:t>DEVELP</a:t>
            </a:r>
            <a:r>
              <a:rPr lang="en-US" sz="2000" dirty="0" smtClean="0"/>
              <a:t> OVER TIME AS A RESULT OF HYPOPLASIA DURING GROWTH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LYMPHEDEMA CAN BE PRESENT IN INFANCY, MILROY’S, CAN FIRST SHOW UP AT PUBERTY, LYMPHEDEMA PRAECOX OR LATER IN LIFE, LYMPHEDEMA </a:t>
            </a:r>
            <a:r>
              <a:rPr lang="en-US" sz="2000" dirty="0" err="1" smtClean="0"/>
              <a:t>TARDA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000" dirty="0" smtClean="0"/>
              <a:t>Mortimer </a:t>
            </a:r>
            <a:r>
              <a:rPr lang="en-US" sz="1000" dirty="0" err="1" smtClean="0"/>
              <a:t>pg</a:t>
            </a:r>
            <a:r>
              <a:rPr lang="en-US" sz="1000" dirty="0" smtClean="0"/>
              <a:t> 2798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ClipArt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71574"/>
            <a:ext cx="43434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VOLUME INSUFFICIENCY </a:t>
            </a:r>
          </a:p>
          <a:p>
            <a:pPr lvl="1" eaLnBrk="1" hangingPunct="1"/>
            <a:r>
              <a:rPr lang="en-US" smtClean="0"/>
              <a:t>VESSEL HYPERTROPHY ANGIOGENESIS</a:t>
            </a:r>
          </a:p>
          <a:p>
            <a:pPr lvl="2" eaLnBrk="1" hangingPunct="1"/>
            <a:r>
              <a:rPr lang="en-US" smtClean="0"/>
              <a:t>INCREASED SURFACE FOR FILTRATION</a:t>
            </a:r>
          </a:p>
          <a:p>
            <a:pPr lvl="1" eaLnBrk="1" hangingPunct="1"/>
            <a:r>
              <a:rPr lang="en-US" smtClean="0"/>
              <a:t>VESSEL DILATION</a:t>
            </a:r>
          </a:p>
          <a:p>
            <a:pPr lvl="2" eaLnBrk="1" hangingPunct="1"/>
            <a:r>
              <a:rPr lang="en-US" smtClean="0"/>
              <a:t>INCREASED PRESSURE FILTRATION</a:t>
            </a:r>
          </a:p>
          <a:p>
            <a:pPr lvl="2" eaLnBrk="1" hangingPunct="1"/>
            <a:endParaRPr lang="en-US" smtClean="0"/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z="1200" smtClean="0"/>
              <a:t>S Mortimer pg 2800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#1 CAUSE OF LYMPHEDEMA IS A MISSMATCH BETWEEN THE AMOUNT OF FLUID AND THE CAPACITY OF THE LYMPHATIC SYSTEM</a:t>
            </a:r>
          </a:p>
          <a:p>
            <a:pPr lvl="1" eaLnBrk="1" hangingPunct="1"/>
            <a:r>
              <a:rPr lang="en-US" sz="2000" smtClean="0"/>
              <a:t>NORMAL SYSTEM AND EXCESSIVE FLUIDS</a:t>
            </a:r>
          </a:p>
          <a:p>
            <a:pPr lvl="1" eaLnBrk="1" hangingPunct="1"/>
            <a:r>
              <a:rPr lang="en-US" sz="2000" smtClean="0"/>
              <a:t>MINIMALLY LOW NUMBER OF LYMPH CHANNELS THAT USUALLY HANDLE THE FLUID LOAD BUT COMPENSATORY MECHANISMS FAIL</a:t>
            </a:r>
          </a:p>
          <a:p>
            <a:pPr lvl="1" eaLnBrk="1" hangingPunct="1"/>
            <a:r>
              <a:rPr lang="en-US" sz="2000" smtClean="0"/>
              <a:t>PRIMARY LYMPHEDEMA AGENESIS OR MALFORMATION</a:t>
            </a:r>
          </a:p>
          <a:p>
            <a:pPr lvl="1" eaLnBrk="1" hangingPunct="1"/>
            <a:r>
              <a:rPr lang="en-US" sz="2000" smtClean="0"/>
              <a:t>DAMAGED VESSELS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SECONDARY LYMPHEDEMA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TRAUMA TO LYMPHATIC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SURGERY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RADIATION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INFECTION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INJURY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INCREASED FLUIDS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CHANGE IN AIR PRESSURE – PLANE FLIGHT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VALVULAR INCOMPETENCE OCCURS IN THE LYMPHATIC SYSTEM JUST AS IT DOES IN THE VENOUS SYSTEM WHEN THERE IS TOO MUCH FLUID CAUSING DISTENSION OF THE VESSELS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M Foldi pg 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LYMPH VESSEL WALL INFILTATION WITH HIGH VOLUME</a:t>
            </a:r>
          </a:p>
          <a:p>
            <a:pPr eaLnBrk="1" hangingPunct="1"/>
            <a:r>
              <a:rPr lang="en-US" sz="2800" smtClean="0"/>
              <a:t>INFILTRATION OF SURROUNDING CONNECTIVE TISSUE</a:t>
            </a:r>
          </a:p>
          <a:p>
            <a:pPr eaLnBrk="1" hangingPunct="1"/>
            <a:r>
              <a:rPr lang="en-US" sz="2800" smtClean="0"/>
              <a:t>LYMPHATIC WALL INSUFFICIENCY</a:t>
            </a:r>
          </a:p>
          <a:p>
            <a:pPr eaLnBrk="1" hangingPunct="1"/>
            <a:r>
              <a:rPr lang="en-US" sz="2800" smtClean="0"/>
              <a:t>PROLONGED EXPOSURE TO EXTRAVISATE ACTIVATES PROLIFERATION OF CONNECTIVE TISSUE AND HYPEREMIA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HISTORY OF LYMPH VESSEL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Hippocrates (460-377 BC) – “Vessels which can carry white blood”.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Aristotel</a:t>
            </a:r>
            <a:r>
              <a:rPr lang="en-US" sz="2400" dirty="0" smtClean="0"/>
              <a:t> (384-322 BC) – “Structure which contains colorless fluid”.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physicians of </a:t>
            </a:r>
            <a:r>
              <a:rPr lang="en-US" sz="2400" dirty="0" err="1" smtClean="0"/>
              <a:t>Alexandarian</a:t>
            </a:r>
            <a:r>
              <a:rPr lang="en-US" sz="2400" dirty="0" smtClean="0"/>
              <a:t> </a:t>
            </a:r>
            <a:r>
              <a:rPr lang="en-US" sz="2400" dirty="0" err="1" smtClean="0"/>
              <a:t>Schoor</a:t>
            </a:r>
            <a:r>
              <a:rPr lang="en-US" sz="2400" dirty="0" smtClean="0"/>
              <a:t> (Egypt) mark these vessels as “</a:t>
            </a:r>
            <a:r>
              <a:rPr lang="en-US" sz="2400" dirty="0" err="1" smtClean="0"/>
              <a:t>ductus</a:t>
            </a:r>
            <a:r>
              <a:rPr lang="en-US" sz="2400" dirty="0" smtClean="0"/>
              <a:t> </a:t>
            </a:r>
            <a:r>
              <a:rPr lang="en-US" sz="2400" dirty="0" err="1" smtClean="0"/>
              <a:t>lactei</a:t>
            </a:r>
            <a:r>
              <a:rPr lang="en-US" sz="2400" dirty="0" smtClean="0"/>
              <a:t>” (“milky duct”) found in humans and animals.  They also described the “white blood in the abdomen”, later named </a:t>
            </a:r>
            <a:r>
              <a:rPr lang="en-US" sz="2400" dirty="0" err="1" smtClean="0"/>
              <a:t>chylus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1622 </a:t>
            </a:r>
            <a:r>
              <a:rPr lang="en-US" sz="2400" dirty="0" err="1" smtClean="0"/>
              <a:t>Gaspare</a:t>
            </a:r>
            <a:r>
              <a:rPr lang="en-US" sz="2400" dirty="0" smtClean="0"/>
              <a:t> </a:t>
            </a:r>
            <a:r>
              <a:rPr lang="en-US" sz="2400" dirty="0" err="1" smtClean="0"/>
              <a:t>Asselli</a:t>
            </a:r>
            <a:r>
              <a:rPr lang="en-US" sz="2400" dirty="0" smtClean="0"/>
              <a:t> found in dog “2 white cords” between the </a:t>
            </a:r>
            <a:r>
              <a:rPr lang="en-US" sz="2400" dirty="0" err="1" smtClean="0"/>
              <a:t>abdome</a:t>
            </a:r>
            <a:r>
              <a:rPr lang="en-US" sz="2400" dirty="0" smtClean="0"/>
              <a:t> and thorax – later named thoracic ducts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ORGANIZATION OF PROTEIN AS FIBROUS TISSUE WITHIN CONNECTIVE TISSUE</a:t>
            </a:r>
          </a:p>
          <a:p>
            <a:pPr eaLnBrk="1" hangingPunct="1"/>
            <a:r>
              <a:rPr lang="en-US" smtClean="0"/>
              <a:t>BRAWNY EDEMA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RAPIDLY DEVELOPING EDEMA IS MORE LIKELY TO BE RELATED TO CARDIAC OR VASCULAR DISEASE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TUMOR INFILTRATION OF LYMPH NODES RARELY CAUSES EDEMA UNLESS THERE HAS BEEN PRIOR SURGERY OR RADIATION OF THE AREA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POST SURGICAL EDEMA IS USUALLY SLOW TO DEVELOP IF IT IS DUE TO LYMPATIC CHANGES BUT RAPID IF DUE TO VASCULAR OCCLUSION OR NARROWING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DIAGNOSIS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EXAM</a:t>
            </a:r>
          </a:p>
          <a:p>
            <a:pPr lvl="1" eaLnBrk="1" hangingPunct="1"/>
            <a:r>
              <a:rPr lang="en-US" smtClean="0"/>
              <a:t>LE</a:t>
            </a:r>
          </a:p>
          <a:p>
            <a:pPr lvl="2" eaLnBrk="1" hangingPunct="1"/>
            <a:r>
              <a:rPr lang="en-US" smtClean="0"/>
              <a:t>COMPARISON FOR ASSYMETRY</a:t>
            </a:r>
          </a:p>
          <a:p>
            <a:pPr lvl="2" eaLnBrk="1" hangingPunct="1"/>
            <a:r>
              <a:rPr lang="en-US" smtClean="0"/>
              <a:t>SKIN CHANGES – EPIDERMAL , DERMAL, LESIONS, DISCOLORATION</a:t>
            </a:r>
          </a:p>
          <a:p>
            <a:pPr lvl="2" eaLnBrk="1" hangingPunct="1"/>
            <a:r>
              <a:rPr lang="en-US" smtClean="0"/>
              <a:t>TENDERNESS, CORDS, PROMINENT VEINS</a:t>
            </a:r>
          </a:p>
          <a:p>
            <a:pPr lvl="2" eaLnBrk="1" hangingPunct="1"/>
            <a:r>
              <a:rPr lang="en-US" smtClean="0"/>
              <a:t>PITTING – LEVEL, SEVERITY ON 4 POINT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BLOOD WORK</a:t>
            </a:r>
          </a:p>
          <a:p>
            <a:pPr lvl="1" eaLnBrk="1" hangingPunct="1"/>
            <a:r>
              <a:rPr lang="en-US" sz="2400" smtClean="0"/>
              <a:t>COMPREHENSIVE CHEMISTRY PANEL</a:t>
            </a:r>
          </a:p>
          <a:p>
            <a:pPr lvl="1" eaLnBrk="1" hangingPunct="1"/>
            <a:r>
              <a:rPr lang="en-US" sz="2400" smtClean="0"/>
              <a:t>URINALYSIS</a:t>
            </a:r>
          </a:p>
          <a:p>
            <a:pPr lvl="1" eaLnBrk="1" hangingPunct="1"/>
            <a:r>
              <a:rPr lang="en-US" sz="2400" smtClean="0"/>
              <a:t>LIVER FUNCTION TESTS</a:t>
            </a:r>
          </a:p>
          <a:p>
            <a:pPr lvl="1" eaLnBrk="1" hangingPunct="1"/>
            <a:r>
              <a:rPr lang="en-US" sz="2400" smtClean="0"/>
              <a:t>ALBUMIN</a:t>
            </a:r>
          </a:p>
          <a:p>
            <a:pPr lvl="1" eaLnBrk="1" hangingPunct="1"/>
            <a:r>
              <a:rPr lang="en-US" sz="2400" smtClean="0"/>
              <a:t>THYROID STIMULATING HORMONE</a:t>
            </a:r>
          </a:p>
          <a:p>
            <a:pPr eaLnBrk="1" hangingPunct="1"/>
            <a:r>
              <a:rPr lang="en-US" sz="2800" smtClean="0"/>
              <a:t>EKG</a:t>
            </a:r>
          </a:p>
          <a:p>
            <a:pPr eaLnBrk="1" hangingPunct="1"/>
            <a:r>
              <a:rPr lang="en-US" sz="2800" smtClean="0"/>
              <a:t>CHEST XRAY</a:t>
            </a:r>
          </a:p>
          <a:p>
            <a:pPr eaLnBrk="1" hangingPunct="1"/>
            <a:r>
              <a:rPr lang="en-US" sz="1200" smtClean="0"/>
              <a:t>CHO, SHAUN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LYMPHSCINTIGRAPHY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INJECTION OF SMALL AMOUNT OF NUCLEAR SUBSTANCE BETWEEN DIGITS SUBCUTANEOUSLY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SCANS TAKEN AT 15 MIN, 30MIN, 1-2 HOURS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SHOWS WHERE LYMPHATIC OBSTRUCTION IS AND IF ANY PATHWAYS ARE 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VENOUS DOPPLERS</a:t>
            </a:r>
          </a:p>
          <a:p>
            <a:pPr lvl="1" eaLnBrk="1" hangingPunct="1"/>
            <a:r>
              <a:rPr lang="en-US" smtClean="0"/>
              <a:t>ASK FOR EVALUATION OF VALVULAR COMPETENCE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INCREASING KNOWLEDGE RECENT ADVANCES WITH GENOMICS</a:t>
            </a:r>
          </a:p>
          <a:p>
            <a:pPr eaLnBrk="1" hangingPunct="1"/>
            <a:r>
              <a:rPr lang="en-US" smtClean="0"/>
              <a:t>MEDICAL APPROACHES</a:t>
            </a:r>
          </a:p>
          <a:p>
            <a:pPr eaLnBrk="1" hangingPunct="1"/>
            <a:r>
              <a:rPr lang="en-US" smtClean="0"/>
              <a:t>SURGICAL ADVANCES</a:t>
            </a:r>
          </a:p>
          <a:p>
            <a:pPr eaLnBrk="1" hangingPunct="1"/>
            <a:r>
              <a:rPr lang="en-US" smtClean="0"/>
              <a:t>PHYSICAL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EARLIER TREATMENT IS BEGUN, NO MATTER WHICH FORM, THE BETTER THE RESULTS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THERE IS </a:t>
            </a:r>
            <a:r>
              <a:rPr lang="en-US" sz="2400" dirty="0" err="1" smtClean="0"/>
              <a:t>LYMPHANGITIS</a:t>
            </a:r>
            <a:r>
              <a:rPr lang="en-US" sz="2400" dirty="0" smtClean="0"/>
              <a:t>, WARM ERYTHEMATOUS SKIN, TREAT FIRST FOR CHRONIC INFECTION BEFORE ANY DRAINAGE TECHNIQUES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USUALLY STAPH </a:t>
            </a:r>
            <a:r>
              <a:rPr lang="en-US" sz="2400" dirty="0" err="1" smtClean="0"/>
              <a:t>EPI</a:t>
            </a:r>
            <a:r>
              <a:rPr lang="en-US" sz="2400" dirty="0" smtClean="0"/>
              <a:t> AND </a:t>
            </a:r>
            <a:r>
              <a:rPr lang="en-US" sz="2400" dirty="0" err="1" smtClean="0"/>
              <a:t>SENSATIVE</a:t>
            </a:r>
            <a:r>
              <a:rPr lang="en-US" sz="2400" dirty="0" smtClean="0"/>
              <a:t> TO AMOXICILLIN 2 GRAMS PER DAY CONTINUOUS INFUSION IV FOR 1 MONTH OR </a:t>
            </a:r>
            <a:r>
              <a:rPr lang="en-US" sz="2400" dirty="0" err="1" smtClean="0"/>
              <a:t>LEVOQUIN</a:t>
            </a:r>
            <a:r>
              <a:rPr lang="en-US" sz="2400" dirty="0" smtClean="0"/>
              <a:t> PO 2-3 WEEKS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HEAL ALL OPEN ULCERS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br>
              <a:rPr lang="en-US" dirty="0" smtClean="0"/>
            </a:br>
            <a:r>
              <a:rPr lang="en-US" dirty="0" smtClean="0"/>
              <a:t>MEDICATIONS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COUMARIN – </a:t>
            </a:r>
          </a:p>
          <a:p>
            <a:pPr lvl="1" eaLnBrk="1" hangingPunct="1"/>
            <a:r>
              <a:rPr lang="en-US" smtClean="0"/>
              <a:t>ATTRACTS MACROPHAGES</a:t>
            </a:r>
          </a:p>
          <a:p>
            <a:pPr lvl="1" eaLnBrk="1" hangingPunct="1"/>
            <a:r>
              <a:rPr lang="en-US" smtClean="0"/>
              <a:t>HELPS BREAKDOWN PROTEINS IN THE INTERSTITIAL SPACES DECREASING THE OSMOTIC DIFFUSION</a:t>
            </a:r>
          </a:p>
          <a:p>
            <a:pPr eaLnBrk="1" hangingPunct="1"/>
            <a:r>
              <a:rPr lang="en-US" smtClean="0"/>
              <a:t>GROWTH FACTOR</a:t>
            </a:r>
          </a:p>
          <a:p>
            <a:pPr lvl="1" eaLnBrk="1" hangingPunct="1"/>
            <a:r>
              <a:rPr lang="en-US" smtClean="0"/>
              <a:t>STIMULATES THE GROWTH OF VASCULAR STRUCTURES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SURGERY</a:t>
            </a:r>
          </a:p>
          <a:p>
            <a:pPr lvl="1" eaLnBrk="1" hangingPunct="1"/>
            <a:r>
              <a:rPr lang="en-US" smtClean="0"/>
              <a:t>DEBULKING PROCEDURES</a:t>
            </a:r>
          </a:p>
          <a:p>
            <a:pPr lvl="1" eaLnBrk="1" hangingPunct="1"/>
            <a:r>
              <a:rPr lang="en-US" smtClean="0"/>
              <a:t>SUBFASCIAL DRAINAGE</a:t>
            </a:r>
          </a:p>
          <a:p>
            <a:pPr lvl="1" eaLnBrk="1" hangingPunct="1"/>
            <a:r>
              <a:rPr lang="en-US" smtClean="0"/>
              <a:t>SURFACE LYMPHANGECTOMY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HISTORY OF LYMPH VESSEL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 1651 Jean </a:t>
            </a:r>
            <a:r>
              <a:rPr lang="en-US" sz="2800" dirty="0" err="1" smtClean="0"/>
              <a:t>Pecquet</a:t>
            </a:r>
            <a:r>
              <a:rPr lang="en-US" sz="2800" dirty="0" smtClean="0"/>
              <a:t> – </a:t>
            </a:r>
            <a:r>
              <a:rPr lang="en-US" sz="2800" dirty="0" err="1" smtClean="0"/>
              <a:t>chylus</a:t>
            </a:r>
            <a:r>
              <a:rPr lang="en-US" sz="2800" dirty="0" smtClean="0"/>
              <a:t> vessels, cisterna </a:t>
            </a:r>
            <a:r>
              <a:rPr lang="en-US" sz="2800" dirty="0" err="1" smtClean="0"/>
              <a:t>chyli</a:t>
            </a:r>
            <a:r>
              <a:rPr lang="en-US" sz="2800" dirty="0" smtClean="0"/>
              <a:t> and thoracic ducts in human cadaver.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 1692 Anton </a:t>
            </a:r>
            <a:r>
              <a:rPr lang="en-US" sz="2800" dirty="0" err="1" smtClean="0"/>
              <a:t>Nuen</a:t>
            </a:r>
            <a:r>
              <a:rPr lang="en-US" sz="2800" dirty="0" smtClean="0"/>
              <a:t> introduced method for studying the lymph vessels through injection with quicksilver.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 1850’s </a:t>
            </a:r>
            <a:r>
              <a:rPr lang="en-US" sz="2800" dirty="0" err="1" smtClean="0"/>
              <a:t>Sappey</a:t>
            </a:r>
            <a:r>
              <a:rPr lang="en-US" sz="2800" dirty="0" smtClean="0"/>
              <a:t> described lymph vessels in the various tissues including the face using quicksilver injection.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After 1920 many publications clarified the role of the lymph vessel system in pathophysiology in human diseases.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MICROSURGERY</a:t>
            </a:r>
          </a:p>
          <a:p>
            <a:pPr lvl="1" eaLnBrk="1" hangingPunct="1"/>
            <a:r>
              <a:rPr lang="en-US" smtClean="0"/>
              <a:t>CONSIDER WHEN MEDICAL AND PHYSICAL THERAPY HAVE NOT SUCCEEDED</a:t>
            </a:r>
          </a:p>
          <a:p>
            <a:pPr lvl="1" eaLnBrk="1" hangingPunct="1"/>
            <a:r>
              <a:rPr lang="en-US" smtClean="0"/>
              <a:t>RECURRENT LYMPHANGITIS</a:t>
            </a:r>
          </a:p>
          <a:p>
            <a:pPr lvl="1" eaLnBrk="1" hangingPunct="1"/>
            <a:r>
              <a:rPr lang="en-US" smtClean="0"/>
              <a:t>INTRACTABLE PAIN</a:t>
            </a:r>
          </a:p>
          <a:p>
            <a:pPr lvl="1" eaLnBrk="1" hangingPunct="1"/>
            <a:r>
              <a:rPr lang="en-US" smtClean="0"/>
              <a:t>WORSENING LIMB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LYMPHATICOVENOUS SHUNT</a:t>
            </a:r>
          </a:p>
          <a:p>
            <a:pPr lvl="1" eaLnBrk="1" hangingPunct="1"/>
            <a:r>
              <a:rPr lang="en-US" smtClean="0"/>
              <a:t>TECHNIQUES HAVE IMPROVED</a:t>
            </a:r>
          </a:p>
          <a:p>
            <a:pPr lvl="1" eaLnBrk="1" hangingPunct="1"/>
            <a:r>
              <a:rPr lang="en-US" smtClean="0"/>
              <a:t>WORKS BEST IF DONE BEFORE FIBROTIC CHANGES HAVE OCCURRED</a:t>
            </a:r>
          </a:p>
          <a:p>
            <a:pPr lvl="1" eaLnBrk="1" hangingPunct="1"/>
            <a:r>
              <a:rPr lang="en-US" smtClean="0"/>
              <a:t>BEST RESULTS WITH MULTIPLE ANASTEMOSES</a:t>
            </a:r>
          </a:p>
          <a:p>
            <a:pPr lvl="1" eaLnBrk="1" hangingPunct="1"/>
            <a:r>
              <a:rPr lang="en-US" smtClean="0"/>
              <a:t> NEED TO MAKE CERTAIN THAT VEIN VALVES ARE COMPETENT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PHYSICAL APPROACHES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PNEUMATIC PRESSURE PUMPS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SINGLE VALVE AND CIRCUMFERENCIAL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MULTIPLE VALVES AND COMPRESSION BEGINNING DISTAL MOVING PROXIMAL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REDISTRIBUTE FLUIDS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DAMAGE LYMPH VESSELS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MODALITIES OF MLD</a:t>
            </a:r>
          </a:p>
          <a:p>
            <a:pPr lvl="1" eaLnBrk="1" hangingPunct="1"/>
            <a:r>
              <a:rPr lang="en-US" smtClean="0"/>
              <a:t>MASSAGE</a:t>
            </a:r>
          </a:p>
          <a:p>
            <a:pPr lvl="1" eaLnBrk="1" hangingPunct="1"/>
            <a:r>
              <a:rPr lang="en-US" smtClean="0"/>
              <a:t>WRAPPING</a:t>
            </a:r>
          </a:p>
          <a:p>
            <a:pPr lvl="1" eaLnBrk="1" hangingPunct="1"/>
            <a:r>
              <a:rPr lang="en-US" smtClean="0"/>
              <a:t>EXERCISE</a:t>
            </a:r>
          </a:p>
          <a:p>
            <a:pPr lvl="1" eaLnBrk="1" hangingPunct="1"/>
            <a:r>
              <a:rPr lang="en-US" smtClean="0"/>
              <a:t>COMPRESSION GARMENTS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MANUAL LYMPHEDEMA DRAINAGE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PRESSURE OF THE HAND PUSHES AGAINST THE ELASTIC CONNECTIVE TISSUE AND PASSIVELY OPENS THE VALVES ALLOWING VESSELS NEARBY TO FILL WITH FLUID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IMPROVES THE </a:t>
            </a:r>
            <a:r>
              <a:rPr lang="en-US" sz="2000" dirty="0" err="1" smtClean="0"/>
              <a:t>ABILITYOF</a:t>
            </a:r>
            <a:r>
              <a:rPr lang="en-US" sz="2000" dirty="0" smtClean="0"/>
              <a:t> VESSEL TO CONTRACT (STARLINGS LAW). </a:t>
            </a:r>
          </a:p>
        </p:txBody>
      </p:sp>
      <p:sp>
        <p:nvSpPr>
          <p:cNvPr id="2" name="ClipArt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71513"/>
            <a:ext cx="4648200" cy="49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INSOLUBLE PARTICLES MOVE WITH THE LYMPH FLUIDS SO THEY CAN BE UTILIZED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IT IS IMPORTANT TO BEGIN MASSAGE THERAPY BEFORE THE PROTEIN RICH FLUIDS ORGANIZE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WITH MASSAGE, THERE IS AN INCREASE IN LEUKOCYTE AND LYMPHOCYTE COUNTS IN LYMPH FLUIDS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GOAL IS TO USE VESSELS AVAILABE AND OPEN SMALLER VESSES TO TAKE ON THELOAD</a:t>
            </a:r>
          </a:p>
        </p:txBody>
      </p:sp>
      <p:sp>
        <p:nvSpPr>
          <p:cNvPr id="2" name="ClipArt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6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038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MANUAL LYMPHEDEMA DRAINAGE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PASSIVE TECHNIQUE PROVIDED BY A CERTIFIED THERAPIST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GOAL IS TO MOVE FLUID INTO THE </a:t>
            </a:r>
            <a:r>
              <a:rPr lang="en-US" sz="2000" dirty="0" err="1" smtClean="0"/>
              <a:t>PRELYMPHATIC</a:t>
            </a:r>
            <a:r>
              <a:rPr lang="en-US" sz="2000" dirty="0" smtClean="0"/>
              <a:t> CHANNELS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ALTERNATING PRESSURE OF THE MASSAGING HAND SUPPORTS THE FILLING AND EMPTYING OF LYMPHATIC CAPILLARIES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524000"/>
            <a:ext cx="490480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TREATMENT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WRAPPINGS</a:t>
            </a:r>
          </a:p>
          <a:p>
            <a:pPr lvl="1" eaLnBrk="1" hangingPunct="1"/>
            <a:r>
              <a:rPr lang="en-US" smtClean="0"/>
              <a:t>SHORT STRETCH BANDAGES</a:t>
            </a:r>
          </a:p>
          <a:p>
            <a:pPr lvl="2" eaLnBrk="1" hangingPunct="1"/>
            <a:r>
              <a:rPr lang="en-US" smtClean="0"/>
              <a:t>INCREASED COMPRESSION DURING MUSCLE ACTIVITY AND LESS WITH REST</a:t>
            </a:r>
          </a:p>
          <a:p>
            <a:pPr lvl="2" eaLnBrk="1" hangingPunct="1"/>
            <a:r>
              <a:rPr lang="en-US" smtClean="0"/>
              <a:t>LESS DISPLACEMENT WITH ACTIVITY</a:t>
            </a:r>
          </a:p>
          <a:p>
            <a:pPr lvl="2" eaLnBrk="1" hangingPunct="1"/>
            <a:r>
              <a:rPr lang="en-US" smtClean="0"/>
              <a:t>SEVERAL LAYERS DISTALLY AND FEWER PROXIMALLY</a:t>
            </a:r>
          </a:p>
          <a:p>
            <a:pPr lvl="2" eaLnBrk="1" hangingPunct="1"/>
            <a:r>
              <a:rPr lang="en-US" smtClean="0"/>
              <a:t>LEFT ON FOR 24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br>
              <a:rPr lang="en-US" dirty="0" smtClean="0"/>
            </a:br>
            <a:r>
              <a:rPr lang="en-US" dirty="0" smtClean="0"/>
              <a:t>BANDAGING</a:t>
            </a:r>
          </a:p>
        </p:txBody>
      </p:sp>
      <p:pic>
        <p:nvPicPr>
          <p:cNvPr id="40963" name="Picture 4" descr="C:\DOCUME~1\FANKHA~1.OST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2" b="51210"/>
          <a:stretch>
            <a:fillRect/>
          </a:stretch>
        </p:blipFill>
        <p:spPr bwMode="auto">
          <a:xfrm>
            <a:off x="685800" y="1524000"/>
            <a:ext cx="8077200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</a:p>
        </p:txBody>
      </p:sp>
      <p:pic>
        <p:nvPicPr>
          <p:cNvPr id="41987" name="Picture 3" descr="C:\DOCUME~1\FANKHA~1.OST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4545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Lymphatics</a:t>
            </a:r>
            <a:r>
              <a:rPr lang="en-US" sz="3600" dirty="0" smtClean="0"/>
              <a:t> -- Anatomy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Peripherally, the lymphatic vessels </a:t>
            </a:r>
            <a:r>
              <a:rPr lang="en-US" sz="2400" u="sng" dirty="0" smtClean="0"/>
              <a:t>do not </a:t>
            </a:r>
            <a:r>
              <a:rPr lang="en-US" sz="2400" dirty="0" smtClean="0"/>
              <a:t>communicate with the blood vessels.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The lymph empties into the bloodstream at the junction of the jugular and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vein (bilaterally).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The endothelium of the lymphatic vessels at these points of junction is continuous with that of the veins.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Structure of lymphatic system: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Capillary plexuses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Collecting lymphatic vessels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Lymphatic trunks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Cisterna </a:t>
            </a:r>
            <a:r>
              <a:rPr lang="en-US" sz="2400" dirty="0" err="1" smtClean="0"/>
              <a:t>chyli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Thoracic duct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TREATMENT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EXERCISES</a:t>
            </a:r>
          </a:p>
          <a:p>
            <a:pPr lvl="1" eaLnBrk="1" hangingPunct="1"/>
            <a:r>
              <a:rPr lang="en-US" smtClean="0"/>
              <a:t>AROM</a:t>
            </a:r>
          </a:p>
          <a:p>
            <a:pPr lvl="2" eaLnBrk="1" hangingPunct="1"/>
            <a:r>
              <a:rPr lang="en-US" smtClean="0"/>
              <a:t>ALL MUSCLES OF THE INVOLVED EXTREMITY</a:t>
            </a:r>
          </a:p>
          <a:p>
            <a:pPr lvl="2" eaLnBrk="1" hangingPunct="1"/>
            <a:r>
              <a:rPr lang="en-US" smtClean="0"/>
              <a:t>CHEST WALL AND ABDOMEN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TREATMENT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COMPRESSION GARMENTS</a:t>
            </a:r>
          </a:p>
          <a:p>
            <a:pPr lvl="1" eaLnBrk="1" hangingPunct="1"/>
            <a:r>
              <a:rPr lang="en-US" smtClean="0"/>
              <a:t>MEASURED BY CERTIFIED THERAPIST</a:t>
            </a:r>
          </a:p>
          <a:p>
            <a:pPr lvl="1" eaLnBrk="1" hangingPunct="1"/>
            <a:r>
              <a:rPr lang="en-US" smtClean="0"/>
              <a:t>CHECK FITTING</a:t>
            </a:r>
          </a:p>
          <a:p>
            <a:pPr lvl="1" eaLnBrk="1" hangingPunct="1"/>
            <a:r>
              <a:rPr lang="en-US" smtClean="0"/>
              <a:t>USE RUBBER GLOVES TO DON GARMENTS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 AND POST TREATMENT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7400"/>
            <a:ext cx="62484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br>
              <a:rPr lang="en-US" dirty="0" smtClean="0"/>
            </a:br>
            <a:r>
              <a:rPr lang="en-US" dirty="0" smtClean="0"/>
              <a:t>RESULTS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676400"/>
            <a:ext cx="44958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DOCUME~1\FANKHA~1.OST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0" b="17255"/>
          <a:stretch>
            <a:fillRect/>
          </a:stretch>
        </p:blipFill>
        <p:spPr bwMode="auto">
          <a:xfrm>
            <a:off x="304800" y="152400"/>
            <a:ext cx="6365875" cy="65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934200" y="1905000"/>
            <a:ext cx="1981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17 YEARS OF EDEMA IMPROVED WITH </a:t>
            </a:r>
            <a:r>
              <a:rPr lang="en-US" dirty="0" err="1"/>
              <a:t>CPT</a:t>
            </a:r>
            <a:r>
              <a:rPr lang="en-US" dirty="0"/>
              <a:t> AND IT LASTS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DIAGNOSIS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RULE OUT COMMON CAUSES OF EDEMA THAT REQUIRE OTHER MEDICAL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CHF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NEPHROTIC SYNDROME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HEPATIC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POOR PROTEIN NUTRITION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HYPOTHYROIDISM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PULMONARY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OBSTRUCTIVE TUMORS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CHO, SHAUN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oceyL\AppData\Local\Microsoft\Windows\Temporary Internet Files\Content.IE5\64VZH5VH\MP900382674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HISTOLOGY -- ANATOMY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Lymphatic channels  have numerous valves and are slightly distended at these sites.</a:t>
            </a:r>
          </a:p>
          <a:p>
            <a:pPr eaLnBrk="1" hangingPunct="1"/>
            <a:r>
              <a:rPr lang="en-US" sz="2400" dirty="0" err="1" smtClean="0"/>
              <a:t>Lymphatics</a:t>
            </a:r>
            <a:r>
              <a:rPr lang="en-US" sz="2400" dirty="0" smtClean="0"/>
              <a:t> with a diameter of more than 0.2 mm usually have a thin muscular media.</a:t>
            </a:r>
          </a:p>
          <a:p>
            <a:pPr eaLnBrk="1" hangingPunct="1"/>
            <a:r>
              <a:rPr lang="en-US" sz="2400" dirty="0" err="1" smtClean="0"/>
              <a:t>Lymphatics</a:t>
            </a:r>
            <a:r>
              <a:rPr lang="en-US" sz="2400" dirty="0" smtClean="0"/>
              <a:t> have a larger cross-sectional area than do capillaries.</a:t>
            </a:r>
          </a:p>
          <a:p>
            <a:pPr eaLnBrk="1" hangingPunct="1"/>
            <a:r>
              <a:rPr lang="en-US" sz="2400" dirty="0" err="1" smtClean="0"/>
              <a:t>Lymphatics</a:t>
            </a:r>
            <a:r>
              <a:rPr lang="en-US" sz="2400" dirty="0" smtClean="0"/>
              <a:t> lack a true basement membrane.</a:t>
            </a:r>
          </a:p>
          <a:p>
            <a:pPr eaLnBrk="1" hangingPunct="1"/>
            <a:r>
              <a:rPr lang="en-US" sz="2400" dirty="0" err="1" smtClean="0"/>
              <a:t>Lymphatics</a:t>
            </a:r>
            <a:r>
              <a:rPr lang="en-US" sz="2400" dirty="0" smtClean="0"/>
              <a:t> do not serve (nails, cornea) cartilage, bone, epithelial tissue and tissues of the central nervous system.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EDEMA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Excess of interstitial fluid in the tissues</a:t>
            </a:r>
          </a:p>
          <a:p>
            <a:pPr eaLnBrk="1" hangingPunct="1"/>
            <a:r>
              <a:rPr lang="en-US" dirty="0" smtClean="0"/>
              <a:t>Can result from any of the factors that control movement of water between the vascular compartment and the tissue spaces:</a:t>
            </a:r>
          </a:p>
          <a:p>
            <a:pPr eaLnBrk="1" hangingPunct="1"/>
            <a:r>
              <a:rPr lang="en-US" dirty="0" smtClean="0"/>
              <a:t>Not a disease, but rather the manifestation of altered physiological function and can occur in healthy and sick individuals.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CAUSES OF EDEMA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Increased Capillary Pressure</a:t>
            </a:r>
          </a:p>
          <a:p>
            <a:pPr eaLnBrk="1" hangingPunct="1"/>
            <a:r>
              <a:rPr lang="en-US" sz="2400" dirty="0" smtClean="0"/>
              <a:t>Arteriolar dilation</a:t>
            </a:r>
          </a:p>
          <a:p>
            <a:pPr lvl="1" eaLnBrk="1" hangingPunct="1"/>
            <a:r>
              <a:rPr lang="en-US" dirty="0" smtClean="0"/>
              <a:t>Allergic response (e.g., hives)</a:t>
            </a:r>
          </a:p>
          <a:p>
            <a:pPr lvl="1" eaLnBrk="1" hangingPunct="1"/>
            <a:r>
              <a:rPr lang="en-US" dirty="0" smtClean="0"/>
              <a:t>Inflammation</a:t>
            </a:r>
          </a:p>
          <a:p>
            <a:pPr eaLnBrk="1" hangingPunct="1"/>
            <a:r>
              <a:rPr lang="en-US" sz="2400" dirty="0" smtClean="0"/>
              <a:t>Venous obstruction</a:t>
            </a:r>
          </a:p>
          <a:p>
            <a:pPr lvl="1" eaLnBrk="1" hangingPunct="1"/>
            <a:r>
              <a:rPr lang="en-US" dirty="0" smtClean="0"/>
              <a:t>Hepatic obstruction</a:t>
            </a:r>
          </a:p>
          <a:p>
            <a:pPr lvl="1" eaLnBrk="1" hangingPunct="1"/>
            <a:r>
              <a:rPr lang="en-US" dirty="0" smtClean="0"/>
              <a:t>Heart failure</a:t>
            </a:r>
          </a:p>
          <a:p>
            <a:pPr lvl="1" eaLnBrk="1" hangingPunct="1"/>
            <a:r>
              <a:rPr lang="en-US" dirty="0" smtClean="0"/>
              <a:t>Thrombophlebitis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Increased vascular 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Heart failure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Increased levels of adrenocortical 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Premenstrual sodium retention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Pregnancy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Environmental heat stress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Effects of gravity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Prolonged 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CAUSES OF EDEMA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Decreased Colloidal Osmotic Pressure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Decreased production of plasma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Liver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Starvation of severe protein deficiency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Increased loss of plasma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Protein-losing kidney diseases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Extensive burns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Increased Capillary Permeability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Inflammation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Immune responses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Neoplastic disease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Tissue injury and burns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Obstruction of Lymphatic Flow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Infection or disease of the lymphatic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Surgical removal of lymph nodes/scaring from 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PATHOPHYSIOLOGY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3810000" cy="480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DURING SYSTOLE, FLUID LEAVES THE ARTERIOLES AND ENTERS THE INTERSTITIAL SPACES.  90 PERCENT RETURNS TO THE VENOUS SYSTEM 10 PERCENT RETURNS THROUGH THE LYMPHATIC SYSTEM</a:t>
            </a:r>
          </a:p>
        </p:txBody>
      </p:sp>
      <p:sp>
        <p:nvSpPr>
          <p:cNvPr id="2" name="ClipArt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1529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728</TotalTime>
  <Words>1402</Words>
  <Application>Microsoft Office PowerPoint</Application>
  <PresentationFormat>On-screen Show (4:3)</PresentationFormat>
  <Paragraphs>244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Soaring</vt:lpstr>
      <vt:lpstr>LYMPHEDEMA</vt:lpstr>
      <vt:lpstr>HISTORY OF LYMPH VESSEL SYSTEM</vt:lpstr>
      <vt:lpstr>HISTORY OF LYMPH VESSEL SYSTEM</vt:lpstr>
      <vt:lpstr>Lymphatics -- Anatomy</vt:lpstr>
      <vt:lpstr>HISTOLOGY -- ANATOMY</vt:lpstr>
      <vt:lpstr>EDEMA</vt:lpstr>
      <vt:lpstr>CAUSES OF EDEMA</vt:lpstr>
      <vt:lpstr>CAUSES OF EDEMA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DIAGNOSIS</vt:lpstr>
      <vt:lpstr>DIAGNOSIS</vt:lpstr>
      <vt:lpstr>DIAGNOSIS</vt:lpstr>
      <vt:lpstr>DIAGNOSIS</vt:lpstr>
      <vt:lpstr>DIAGNOSIS</vt:lpstr>
      <vt:lpstr>TREATMENT</vt:lpstr>
      <vt:lpstr>TREATMENT</vt:lpstr>
      <vt:lpstr>TREATMENT MEDICATIONS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 BANDAGING</vt:lpstr>
      <vt:lpstr>TREATMENT</vt:lpstr>
      <vt:lpstr>TREATMENT</vt:lpstr>
      <vt:lpstr>TREATMENT</vt:lpstr>
      <vt:lpstr>PRE AND POST TREATMENT</vt:lpstr>
      <vt:lpstr>TREATMENT RESULTS</vt:lpstr>
      <vt:lpstr>PowerPoint Presentation</vt:lpstr>
      <vt:lpstr>DIAGNOSIS</vt:lpstr>
      <vt:lpstr>PowerPoint Presentation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LYMPHEDEMA</dc:title>
  <dc:creator>Margaret Fankhauser</dc:creator>
  <cp:lastModifiedBy>Suyin Lee, DO</cp:lastModifiedBy>
  <cp:revision>17</cp:revision>
  <dcterms:created xsi:type="dcterms:W3CDTF">2003-10-05T16:28:50Z</dcterms:created>
  <dcterms:modified xsi:type="dcterms:W3CDTF">2013-03-03T02:53:41Z</dcterms:modified>
</cp:coreProperties>
</file>