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charts/chart1.xml" ContentType="application/vnd.openxmlformats-officedocument.drawingml.chart+xml"/>
  <Override PartName="/ppt/notesSlides/notesSlide39.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8" r:id="rId1"/>
    <p:sldMasterId id="2147484031" r:id="rId2"/>
  </p:sldMasterIdLst>
  <p:notesMasterIdLst>
    <p:notesMasterId r:id="rId51"/>
  </p:notesMasterIdLst>
  <p:sldIdLst>
    <p:sldId id="256" r:id="rId3"/>
    <p:sldId id="313" r:id="rId4"/>
    <p:sldId id="312" r:id="rId5"/>
    <p:sldId id="266" r:id="rId6"/>
    <p:sldId id="269" r:id="rId7"/>
    <p:sldId id="270" r:id="rId8"/>
    <p:sldId id="310" r:id="rId9"/>
    <p:sldId id="311" r:id="rId10"/>
    <p:sldId id="293" r:id="rId11"/>
    <p:sldId id="272" r:id="rId12"/>
    <p:sldId id="267" r:id="rId13"/>
    <p:sldId id="273" r:id="rId14"/>
    <p:sldId id="277" r:id="rId15"/>
    <p:sldId id="294" r:id="rId16"/>
    <p:sldId id="295" r:id="rId17"/>
    <p:sldId id="296" r:id="rId18"/>
    <p:sldId id="297" r:id="rId19"/>
    <p:sldId id="298" r:id="rId20"/>
    <p:sldId id="299" r:id="rId21"/>
    <p:sldId id="300" r:id="rId22"/>
    <p:sldId id="301" r:id="rId23"/>
    <p:sldId id="303" r:id="rId24"/>
    <p:sldId id="302" r:id="rId25"/>
    <p:sldId id="278" r:id="rId26"/>
    <p:sldId id="276" r:id="rId27"/>
    <p:sldId id="304" r:id="rId28"/>
    <p:sldId id="305" r:id="rId29"/>
    <p:sldId id="282" r:id="rId30"/>
    <p:sldId id="283" r:id="rId31"/>
    <p:sldId id="275" r:id="rId32"/>
    <p:sldId id="281" r:id="rId33"/>
    <p:sldId id="280" r:id="rId34"/>
    <p:sldId id="279" r:id="rId35"/>
    <p:sldId id="284" r:id="rId36"/>
    <p:sldId id="286" r:id="rId37"/>
    <p:sldId id="285" r:id="rId38"/>
    <p:sldId id="291" r:id="rId39"/>
    <p:sldId id="306" r:id="rId40"/>
    <p:sldId id="287" r:id="rId41"/>
    <p:sldId id="307" r:id="rId42"/>
    <p:sldId id="308" r:id="rId43"/>
    <p:sldId id="309" r:id="rId44"/>
    <p:sldId id="288" r:id="rId45"/>
    <p:sldId id="289" r:id="rId46"/>
    <p:sldId id="290" r:id="rId47"/>
    <p:sldId id="315" r:id="rId48"/>
    <p:sldId id="314" r:id="rId49"/>
    <p:sldId id="274" r:id="rId50"/>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887597"/>
    <a:srgbClr val="4D917B"/>
    <a:srgbClr val="000099"/>
    <a:srgbClr val="FF3300"/>
    <a:srgbClr val="0066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780"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notesMaster" Target="notesMasters/notesMaster1.xml"/><Relationship Id="rId3"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Sheet1!$B$1</c:f>
              <c:strCache>
                <c:ptCount val="1"/>
                <c:pt idx="0">
                  <c:v>Client perception</c:v>
                </c:pt>
              </c:strCache>
            </c:strRef>
          </c:tx>
          <c:spPr>
            <a:solidFill>
              <a:srgbClr val="92D050"/>
            </a:solidFill>
          </c:spPr>
          <c:invertIfNegative val="0"/>
          <c:cat>
            <c:strRef>
              <c:f>Sheet1!$A$2:$A$5</c:f>
              <c:strCache>
                <c:ptCount val="4"/>
                <c:pt idx="0">
                  <c:v>AA</c:v>
                </c:pt>
                <c:pt idx="1">
                  <c:v>AB</c:v>
                </c:pt>
                <c:pt idx="2">
                  <c:v>AC</c:v>
                </c:pt>
                <c:pt idx="3">
                  <c:v>AD</c:v>
                </c:pt>
              </c:strCache>
            </c:strRef>
          </c:cat>
          <c:val>
            <c:numRef>
              <c:f>Sheet1!$B$2:$B$5</c:f>
              <c:numCache>
                <c:formatCode>General</c:formatCode>
                <c:ptCount val="4"/>
                <c:pt idx="0">
                  <c:v>15</c:v>
                </c:pt>
                <c:pt idx="1">
                  <c:v>12</c:v>
                </c:pt>
                <c:pt idx="2">
                  <c:v>3</c:v>
                </c:pt>
                <c:pt idx="3">
                  <c:v>10</c:v>
                </c:pt>
              </c:numCache>
            </c:numRef>
          </c:val>
        </c:ser>
        <c:ser>
          <c:idx val="1"/>
          <c:order val="1"/>
          <c:tx>
            <c:strRef>
              <c:f>Sheet1!$C$1</c:f>
              <c:strCache>
                <c:ptCount val="1"/>
                <c:pt idx="0">
                  <c:v>Others' perception</c:v>
                </c:pt>
              </c:strCache>
            </c:strRef>
          </c:tx>
          <c:spPr>
            <a:solidFill>
              <a:schemeClr val="accent3">
                <a:lumMod val="60000"/>
                <a:lumOff val="40000"/>
              </a:schemeClr>
            </a:solidFill>
          </c:spPr>
          <c:invertIfNegative val="0"/>
          <c:cat>
            <c:strRef>
              <c:f>Sheet1!$A$2:$A$5</c:f>
              <c:strCache>
                <c:ptCount val="4"/>
                <c:pt idx="0">
                  <c:v>AA</c:v>
                </c:pt>
                <c:pt idx="1">
                  <c:v>AB</c:v>
                </c:pt>
                <c:pt idx="2">
                  <c:v>AC</c:v>
                </c:pt>
                <c:pt idx="3">
                  <c:v>AD</c:v>
                </c:pt>
              </c:strCache>
            </c:strRef>
          </c:cat>
          <c:val>
            <c:numRef>
              <c:f>Sheet1!$C$2:$C$5</c:f>
              <c:numCache>
                <c:formatCode>General</c:formatCode>
                <c:ptCount val="4"/>
                <c:pt idx="0">
                  <c:v>3</c:v>
                </c:pt>
                <c:pt idx="1">
                  <c:v>2</c:v>
                </c:pt>
                <c:pt idx="2">
                  <c:v>9</c:v>
                </c:pt>
                <c:pt idx="3">
                  <c:v>10</c:v>
                </c:pt>
              </c:numCache>
            </c:numRef>
          </c:val>
        </c:ser>
        <c:dLbls>
          <c:showLegendKey val="0"/>
          <c:showVal val="0"/>
          <c:showCatName val="0"/>
          <c:showSerName val="0"/>
          <c:showPercent val="0"/>
          <c:showBubbleSize val="0"/>
        </c:dLbls>
        <c:gapWidth val="150"/>
        <c:shape val="cylinder"/>
        <c:axId val="57221504"/>
        <c:axId val="57223040"/>
        <c:axId val="0"/>
      </c:bar3DChart>
      <c:catAx>
        <c:axId val="57221504"/>
        <c:scaling>
          <c:orientation val="minMax"/>
        </c:scaling>
        <c:delete val="0"/>
        <c:axPos val="b"/>
        <c:majorTickMark val="out"/>
        <c:minorTickMark val="none"/>
        <c:tickLblPos val="nextTo"/>
        <c:crossAx val="57223040"/>
        <c:crosses val="autoZero"/>
        <c:auto val="1"/>
        <c:lblAlgn val="ctr"/>
        <c:lblOffset val="100"/>
        <c:noMultiLvlLbl val="0"/>
      </c:catAx>
      <c:valAx>
        <c:axId val="57223040"/>
        <c:scaling>
          <c:orientation val="minMax"/>
        </c:scaling>
        <c:delete val="0"/>
        <c:axPos val="l"/>
        <c:majorGridlines/>
        <c:numFmt formatCode="General" sourceLinked="1"/>
        <c:majorTickMark val="out"/>
        <c:minorTickMark val="none"/>
        <c:tickLblPos val="nextTo"/>
        <c:crossAx val="57221504"/>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Sheet1!$B$1</c:f>
              <c:strCache>
                <c:ptCount val="1"/>
                <c:pt idx="0">
                  <c:v>Improved</c:v>
                </c:pt>
              </c:strCache>
            </c:strRef>
          </c:tx>
          <c:spPr>
            <a:solidFill>
              <a:schemeClr val="accent3">
                <a:lumMod val="60000"/>
                <a:lumOff val="40000"/>
              </a:schemeClr>
            </a:solidFill>
          </c:spPr>
          <c:invertIfNegative val="0"/>
          <c:cat>
            <c:strRef>
              <c:f>Sheet1!$A$2:$A$6</c:f>
              <c:strCache>
                <c:ptCount val="5"/>
                <c:pt idx="0">
                  <c:v>AA</c:v>
                </c:pt>
                <c:pt idx="1">
                  <c:v>AB</c:v>
                </c:pt>
                <c:pt idx="2">
                  <c:v>AC</c:v>
                </c:pt>
                <c:pt idx="3">
                  <c:v>AD</c:v>
                </c:pt>
                <c:pt idx="4">
                  <c:v>AE</c:v>
                </c:pt>
              </c:strCache>
            </c:strRef>
          </c:cat>
          <c:val>
            <c:numRef>
              <c:f>Sheet1!$B$2:$B$6</c:f>
              <c:numCache>
                <c:formatCode>General</c:formatCode>
                <c:ptCount val="5"/>
                <c:pt idx="0">
                  <c:v>0</c:v>
                </c:pt>
                <c:pt idx="1">
                  <c:v>7</c:v>
                </c:pt>
                <c:pt idx="2">
                  <c:v>5</c:v>
                </c:pt>
                <c:pt idx="3">
                  <c:v>5</c:v>
                </c:pt>
                <c:pt idx="4">
                  <c:v>8</c:v>
                </c:pt>
              </c:numCache>
            </c:numRef>
          </c:val>
        </c:ser>
        <c:ser>
          <c:idx val="1"/>
          <c:order val="1"/>
          <c:tx>
            <c:strRef>
              <c:f>Sheet1!$C$1</c:f>
              <c:strCache>
                <c:ptCount val="1"/>
                <c:pt idx="0">
                  <c:v>Declined</c:v>
                </c:pt>
              </c:strCache>
            </c:strRef>
          </c:tx>
          <c:spPr>
            <a:solidFill>
              <a:srgbClr val="92D050"/>
            </a:solidFill>
          </c:spPr>
          <c:invertIfNegative val="0"/>
          <c:cat>
            <c:strRef>
              <c:f>Sheet1!$A$2:$A$6</c:f>
              <c:strCache>
                <c:ptCount val="5"/>
                <c:pt idx="0">
                  <c:v>AA</c:v>
                </c:pt>
                <c:pt idx="1">
                  <c:v>AB</c:v>
                </c:pt>
                <c:pt idx="2">
                  <c:v>AC</c:v>
                </c:pt>
                <c:pt idx="3">
                  <c:v>AD</c:v>
                </c:pt>
                <c:pt idx="4">
                  <c:v>AE</c:v>
                </c:pt>
              </c:strCache>
            </c:strRef>
          </c:cat>
          <c:val>
            <c:numRef>
              <c:f>Sheet1!$C$2:$C$6</c:f>
              <c:numCache>
                <c:formatCode>General</c:formatCode>
                <c:ptCount val="5"/>
                <c:pt idx="0">
                  <c:v>12</c:v>
                </c:pt>
                <c:pt idx="1">
                  <c:v>4</c:v>
                </c:pt>
                <c:pt idx="2">
                  <c:v>3</c:v>
                </c:pt>
                <c:pt idx="3">
                  <c:v>5</c:v>
                </c:pt>
                <c:pt idx="4">
                  <c:v>2</c:v>
                </c:pt>
              </c:numCache>
            </c:numRef>
          </c:val>
        </c:ser>
        <c:dLbls>
          <c:showLegendKey val="0"/>
          <c:showVal val="0"/>
          <c:showCatName val="0"/>
          <c:showSerName val="0"/>
          <c:showPercent val="0"/>
          <c:showBubbleSize val="0"/>
        </c:dLbls>
        <c:gapWidth val="150"/>
        <c:shape val="cylinder"/>
        <c:axId val="57258752"/>
        <c:axId val="57260288"/>
        <c:axId val="0"/>
      </c:bar3DChart>
      <c:catAx>
        <c:axId val="57258752"/>
        <c:scaling>
          <c:orientation val="minMax"/>
        </c:scaling>
        <c:delete val="0"/>
        <c:axPos val="b"/>
        <c:majorTickMark val="out"/>
        <c:minorTickMark val="none"/>
        <c:tickLblPos val="nextTo"/>
        <c:txPr>
          <a:bodyPr/>
          <a:lstStyle/>
          <a:p>
            <a:pPr>
              <a:defRPr sz="1400"/>
            </a:pPr>
            <a:endParaRPr lang="en-US"/>
          </a:p>
        </c:txPr>
        <c:crossAx val="57260288"/>
        <c:crosses val="autoZero"/>
        <c:auto val="1"/>
        <c:lblAlgn val="ctr"/>
        <c:lblOffset val="100"/>
        <c:noMultiLvlLbl val="0"/>
      </c:catAx>
      <c:valAx>
        <c:axId val="57260288"/>
        <c:scaling>
          <c:orientation val="minMax"/>
        </c:scaling>
        <c:delete val="0"/>
        <c:axPos val="l"/>
        <c:majorGridlines/>
        <c:numFmt formatCode="General" sourceLinked="1"/>
        <c:majorTickMark val="out"/>
        <c:minorTickMark val="none"/>
        <c:tickLblPos val="nextTo"/>
        <c:txPr>
          <a:bodyPr/>
          <a:lstStyle/>
          <a:p>
            <a:pPr>
              <a:defRPr sz="1600"/>
            </a:pPr>
            <a:endParaRPr lang="en-US"/>
          </a:p>
        </c:txPr>
        <c:crossAx val="57258752"/>
        <c:crosses val="autoZero"/>
        <c:crossBetween val="between"/>
      </c:valAx>
    </c:plotArea>
    <c:legend>
      <c:legendPos val="r"/>
      <c:overlay val="0"/>
      <c:txPr>
        <a:bodyPr/>
        <a:lstStyle/>
        <a:p>
          <a:pPr>
            <a:defRPr sz="1200"/>
          </a:pPr>
          <a:endParaRPr lang="en-US"/>
        </a:p>
      </c:txPr>
    </c:legend>
    <c:plotVisOnly val="1"/>
    <c:dispBlanksAs val="gap"/>
    <c:showDLblsOverMax val="0"/>
  </c:chart>
  <c:spPr>
    <a:ln w="12700">
      <a:noFill/>
    </a:ln>
  </c:spPr>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Sheet1!$B$1</c:f>
              <c:strCache>
                <c:ptCount val="1"/>
                <c:pt idx="0">
                  <c:v>Improved</c:v>
                </c:pt>
              </c:strCache>
            </c:strRef>
          </c:tx>
          <c:spPr>
            <a:solidFill>
              <a:schemeClr val="accent2">
                <a:lumMod val="40000"/>
                <a:lumOff val="60000"/>
              </a:schemeClr>
            </a:solidFill>
          </c:spPr>
          <c:invertIfNegative val="0"/>
          <c:cat>
            <c:strRef>
              <c:f>Sheet1!$A$2:$A$3</c:f>
              <c:strCache>
                <c:ptCount val="2"/>
                <c:pt idx="0">
                  <c:v>AC</c:v>
                </c:pt>
                <c:pt idx="1">
                  <c:v>AD</c:v>
                </c:pt>
              </c:strCache>
            </c:strRef>
          </c:cat>
          <c:val>
            <c:numRef>
              <c:f>Sheet1!$B$2:$B$3</c:f>
              <c:numCache>
                <c:formatCode>General</c:formatCode>
                <c:ptCount val="2"/>
                <c:pt idx="0">
                  <c:v>1</c:v>
                </c:pt>
                <c:pt idx="1">
                  <c:v>6</c:v>
                </c:pt>
              </c:numCache>
            </c:numRef>
          </c:val>
        </c:ser>
        <c:ser>
          <c:idx val="1"/>
          <c:order val="1"/>
          <c:tx>
            <c:strRef>
              <c:f>Sheet1!$C$1</c:f>
              <c:strCache>
                <c:ptCount val="1"/>
                <c:pt idx="0">
                  <c:v>Declined</c:v>
                </c:pt>
              </c:strCache>
            </c:strRef>
          </c:tx>
          <c:spPr>
            <a:solidFill>
              <a:srgbClr val="92D050"/>
            </a:solidFill>
          </c:spPr>
          <c:invertIfNegative val="0"/>
          <c:cat>
            <c:strRef>
              <c:f>Sheet1!$A$2:$A$3</c:f>
              <c:strCache>
                <c:ptCount val="2"/>
                <c:pt idx="0">
                  <c:v>AC</c:v>
                </c:pt>
                <c:pt idx="1">
                  <c:v>AD</c:v>
                </c:pt>
              </c:strCache>
            </c:strRef>
          </c:cat>
          <c:val>
            <c:numRef>
              <c:f>Sheet1!$C$2:$C$3</c:f>
              <c:numCache>
                <c:formatCode>General</c:formatCode>
                <c:ptCount val="2"/>
                <c:pt idx="0">
                  <c:v>10</c:v>
                </c:pt>
                <c:pt idx="1">
                  <c:v>5</c:v>
                </c:pt>
              </c:numCache>
            </c:numRef>
          </c:val>
        </c:ser>
        <c:dLbls>
          <c:showLegendKey val="0"/>
          <c:showVal val="0"/>
          <c:showCatName val="0"/>
          <c:showSerName val="0"/>
          <c:showPercent val="0"/>
          <c:showBubbleSize val="0"/>
        </c:dLbls>
        <c:gapWidth val="150"/>
        <c:shape val="cylinder"/>
        <c:axId val="57281536"/>
        <c:axId val="57287424"/>
        <c:axId val="0"/>
      </c:bar3DChart>
      <c:catAx>
        <c:axId val="57281536"/>
        <c:scaling>
          <c:orientation val="minMax"/>
        </c:scaling>
        <c:delete val="0"/>
        <c:axPos val="b"/>
        <c:majorTickMark val="out"/>
        <c:minorTickMark val="none"/>
        <c:tickLblPos val="nextTo"/>
        <c:crossAx val="57287424"/>
        <c:crosses val="autoZero"/>
        <c:auto val="1"/>
        <c:lblAlgn val="ctr"/>
        <c:lblOffset val="100"/>
        <c:noMultiLvlLbl val="0"/>
      </c:catAx>
      <c:valAx>
        <c:axId val="57287424"/>
        <c:scaling>
          <c:orientation val="minMax"/>
        </c:scaling>
        <c:delete val="0"/>
        <c:axPos val="l"/>
        <c:majorGridlines/>
        <c:numFmt formatCode="General" sourceLinked="1"/>
        <c:majorTickMark val="out"/>
        <c:minorTickMark val="none"/>
        <c:tickLblPos val="nextTo"/>
        <c:crossAx val="57281536"/>
        <c:crosses val="autoZero"/>
        <c:crossBetween val="between"/>
      </c:valAx>
    </c:plotArea>
    <c:legend>
      <c:legendPos val="r"/>
      <c:layout>
        <c:manualLayout>
          <c:xMode val="edge"/>
          <c:yMode val="edge"/>
          <c:x val="0.64007007874015764"/>
          <c:y val="0.30010982179859097"/>
          <c:w val="0.35992992125984347"/>
          <c:h val="0.39978035640281839"/>
        </c:manualLayout>
      </c:layout>
      <c:overlay val="0"/>
    </c:legend>
    <c:plotVisOnly val="1"/>
    <c:dispBlanksAs val="gap"/>
    <c:showDLblsOverMax val="0"/>
  </c:chart>
  <c:spPr>
    <a:ln w="6350"/>
  </c:spPr>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AF7486-ABD2-4A7C-9298-232DEF7BABD5}" type="doc">
      <dgm:prSet loTypeId="urn:microsoft.com/office/officeart/2005/8/layout/hProcess9" loCatId="process" qsTypeId="urn:microsoft.com/office/officeart/2005/8/quickstyle/simple1" qsCatId="simple" csTypeId="urn:microsoft.com/office/officeart/2005/8/colors/accent0_3" csCatId="mainScheme" phldr="1"/>
      <dgm:spPr/>
    </dgm:pt>
    <dgm:pt modelId="{C80B7C16-04AB-4F8A-93BB-BA5688F304C6}">
      <dgm:prSet phldrT="[Text]"/>
      <dgm:spPr/>
      <dgm:t>
        <a:bodyPr/>
        <a:lstStyle/>
        <a:p>
          <a:r>
            <a:rPr lang="en-US" dirty="0" smtClean="0"/>
            <a:t>Cognitive-linguistic deficits</a:t>
          </a:r>
          <a:endParaRPr lang="en-US" dirty="0"/>
        </a:p>
      </dgm:t>
    </dgm:pt>
    <dgm:pt modelId="{8B834049-2FBC-4D5C-B226-FD229D04EED8}" type="parTrans" cxnId="{DA2326C7-A2EF-4A0D-8C90-936DD3EC34BF}">
      <dgm:prSet/>
      <dgm:spPr/>
      <dgm:t>
        <a:bodyPr/>
        <a:lstStyle/>
        <a:p>
          <a:endParaRPr lang="en-US"/>
        </a:p>
      </dgm:t>
    </dgm:pt>
    <dgm:pt modelId="{8D81C215-9A81-4A26-8EC2-7AE2DC1F40D6}" type="sibTrans" cxnId="{DA2326C7-A2EF-4A0D-8C90-936DD3EC34BF}">
      <dgm:prSet/>
      <dgm:spPr/>
      <dgm:t>
        <a:bodyPr/>
        <a:lstStyle/>
        <a:p>
          <a:endParaRPr lang="en-US"/>
        </a:p>
      </dgm:t>
    </dgm:pt>
    <dgm:pt modelId="{5AF342FD-EEB6-486D-9221-30F5D3A9A325}">
      <dgm:prSet phldrT="[Text]"/>
      <dgm:spPr/>
      <dgm:t>
        <a:bodyPr/>
        <a:lstStyle/>
        <a:p>
          <a:r>
            <a:rPr lang="en-US" dirty="0" smtClean="0"/>
            <a:t>Communication skills</a:t>
          </a:r>
          <a:endParaRPr lang="en-US" dirty="0"/>
        </a:p>
      </dgm:t>
    </dgm:pt>
    <dgm:pt modelId="{9BA212DF-D889-4D9D-BAE2-CC5C0EFBC3CF}" type="parTrans" cxnId="{488ADB72-90B3-42F7-99D1-66EBD17217F2}">
      <dgm:prSet/>
      <dgm:spPr/>
      <dgm:t>
        <a:bodyPr/>
        <a:lstStyle/>
        <a:p>
          <a:endParaRPr lang="en-US"/>
        </a:p>
      </dgm:t>
    </dgm:pt>
    <dgm:pt modelId="{65890C8A-E3CC-4EE2-A6D3-06FA52EB3D4C}" type="sibTrans" cxnId="{488ADB72-90B3-42F7-99D1-66EBD17217F2}">
      <dgm:prSet/>
      <dgm:spPr/>
      <dgm:t>
        <a:bodyPr/>
        <a:lstStyle/>
        <a:p>
          <a:endParaRPr lang="en-US"/>
        </a:p>
      </dgm:t>
    </dgm:pt>
    <dgm:pt modelId="{E3E85234-D218-48DE-B7BE-5AD1C7F99F2C}">
      <dgm:prSet phldrT="[Text]"/>
      <dgm:spPr/>
      <dgm:t>
        <a:bodyPr/>
        <a:lstStyle/>
        <a:p>
          <a:r>
            <a:rPr lang="en-US" dirty="0" smtClean="0"/>
            <a:t>Social behavior </a:t>
          </a:r>
          <a:endParaRPr lang="en-US" dirty="0"/>
        </a:p>
      </dgm:t>
    </dgm:pt>
    <dgm:pt modelId="{C12E6F42-0DE6-4529-84E0-C5E983834CCB}" type="parTrans" cxnId="{16CA963F-9205-4FE7-ABA5-A14168C760DD}">
      <dgm:prSet/>
      <dgm:spPr/>
      <dgm:t>
        <a:bodyPr/>
        <a:lstStyle/>
        <a:p>
          <a:endParaRPr lang="en-US"/>
        </a:p>
      </dgm:t>
    </dgm:pt>
    <dgm:pt modelId="{A97175CB-A53B-4B71-B4FC-49D52D972998}" type="sibTrans" cxnId="{16CA963F-9205-4FE7-ABA5-A14168C760DD}">
      <dgm:prSet/>
      <dgm:spPr/>
      <dgm:t>
        <a:bodyPr/>
        <a:lstStyle/>
        <a:p>
          <a:endParaRPr lang="en-US"/>
        </a:p>
      </dgm:t>
    </dgm:pt>
    <dgm:pt modelId="{700DFEB8-CAF5-4122-A71A-4D1517D9F4AC}" type="pres">
      <dgm:prSet presAssocID="{9DAF7486-ABD2-4A7C-9298-232DEF7BABD5}" presName="CompostProcess" presStyleCnt="0">
        <dgm:presLayoutVars>
          <dgm:dir/>
          <dgm:resizeHandles val="exact"/>
        </dgm:presLayoutVars>
      </dgm:prSet>
      <dgm:spPr/>
    </dgm:pt>
    <dgm:pt modelId="{3A4B0044-75B8-4864-904E-2775BF22F7B0}" type="pres">
      <dgm:prSet presAssocID="{9DAF7486-ABD2-4A7C-9298-232DEF7BABD5}" presName="arrow" presStyleLbl="bgShp" presStyleIdx="0" presStyleCnt="1"/>
      <dgm:spPr/>
    </dgm:pt>
    <dgm:pt modelId="{C39CEE5D-EE91-42A3-AAEA-47113E7B0861}" type="pres">
      <dgm:prSet presAssocID="{9DAF7486-ABD2-4A7C-9298-232DEF7BABD5}" presName="linearProcess" presStyleCnt="0"/>
      <dgm:spPr/>
    </dgm:pt>
    <dgm:pt modelId="{B6A8FC03-D537-4660-A287-AB5A03270AAA}" type="pres">
      <dgm:prSet presAssocID="{C80B7C16-04AB-4F8A-93BB-BA5688F304C6}" presName="textNode" presStyleLbl="node1" presStyleIdx="0" presStyleCnt="3">
        <dgm:presLayoutVars>
          <dgm:bulletEnabled val="1"/>
        </dgm:presLayoutVars>
      </dgm:prSet>
      <dgm:spPr/>
      <dgm:t>
        <a:bodyPr/>
        <a:lstStyle/>
        <a:p>
          <a:endParaRPr lang="en-US"/>
        </a:p>
      </dgm:t>
    </dgm:pt>
    <dgm:pt modelId="{5E08657F-0C20-4D15-8E6B-1FC870A6DA81}" type="pres">
      <dgm:prSet presAssocID="{8D81C215-9A81-4A26-8EC2-7AE2DC1F40D6}" presName="sibTrans" presStyleCnt="0"/>
      <dgm:spPr/>
    </dgm:pt>
    <dgm:pt modelId="{47CBBD0E-6902-4AF1-9419-B62FF973A662}" type="pres">
      <dgm:prSet presAssocID="{5AF342FD-EEB6-486D-9221-30F5D3A9A325}" presName="textNode" presStyleLbl="node1" presStyleIdx="1" presStyleCnt="3">
        <dgm:presLayoutVars>
          <dgm:bulletEnabled val="1"/>
        </dgm:presLayoutVars>
      </dgm:prSet>
      <dgm:spPr/>
      <dgm:t>
        <a:bodyPr/>
        <a:lstStyle/>
        <a:p>
          <a:endParaRPr lang="en-US"/>
        </a:p>
      </dgm:t>
    </dgm:pt>
    <dgm:pt modelId="{AC3885B7-CBE1-4F1D-92F3-72FBCA029821}" type="pres">
      <dgm:prSet presAssocID="{65890C8A-E3CC-4EE2-A6D3-06FA52EB3D4C}" presName="sibTrans" presStyleCnt="0"/>
      <dgm:spPr/>
    </dgm:pt>
    <dgm:pt modelId="{73CEF5A5-735C-43C3-8BF2-EBCC9E632C1D}" type="pres">
      <dgm:prSet presAssocID="{E3E85234-D218-48DE-B7BE-5AD1C7F99F2C}" presName="textNode" presStyleLbl="node1" presStyleIdx="2" presStyleCnt="3">
        <dgm:presLayoutVars>
          <dgm:bulletEnabled val="1"/>
        </dgm:presLayoutVars>
      </dgm:prSet>
      <dgm:spPr/>
      <dgm:t>
        <a:bodyPr/>
        <a:lstStyle/>
        <a:p>
          <a:endParaRPr lang="en-US"/>
        </a:p>
      </dgm:t>
    </dgm:pt>
  </dgm:ptLst>
  <dgm:cxnLst>
    <dgm:cxn modelId="{BE144BE7-5D6C-4015-82E2-D0359CE5308E}" type="presOf" srcId="{C80B7C16-04AB-4F8A-93BB-BA5688F304C6}" destId="{B6A8FC03-D537-4660-A287-AB5A03270AAA}" srcOrd="0" destOrd="0" presId="urn:microsoft.com/office/officeart/2005/8/layout/hProcess9"/>
    <dgm:cxn modelId="{A0CEEB23-2E20-4045-BDEC-8E65D958B079}" type="presOf" srcId="{E3E85234-D218-48DE-B7BE-5AD1C7F99F2C}" destId="{73CEF5A5-735C-43C3-8BF2-EBCC9E632C1D}" srcOrd="0" destOrd="0" presId="urn:microsoft.com/office/officeart/2005/8/layout/hProcess9"/>
    <dgm:cxn modelId="{16CA963F-9205-4FE7-ABA5-A14168C760DD}" srcId="{9DAF7486-ABD2-4A7C-9298-232DEF7BABD5}" destId="{E3E85234-D218-48DE-B7BE-5AD1C7F99F2C}" srcOrd="2" destOrd="0" parTransId="{C12E6F42-0DE6-4529-84E0-C5E983834CCB}" sibTransId="{A97175CB-A53B-4B71-B4FC-49D52D972998}"/>
    <dgm:cxn modelId="{8B7ADF02-6473-4448-8504-F8A3264A14B7}" type="presOf" srcId="{9DAF7486-ABD2-4A7C-9298-232DEF7BABD5}" destId="{700DFEB8-CAF5-4122-A71A-4D1517D9F4AC}" srcOrd="0" destOrd="0" presId="urn:microsoft.com/office/officeart/2005/8/layout/hProcess9"/>
    <dgm:cxn modelId="{488ADB72-90B3-42F7-99D1-66EBD17217F2}" srcId="{9DAF7486-ABD2-4A7C-9298-232DEF7BABD5}" destId="{5AF342FD-EEB6-486D-9221-30F5D3A9A325}" srcOrd="1" destOrd="0" parTransId="{9BA212DF-D889-4D9D-BAE2-CC5C0EFBC3CF}" sibTransId="{65890C8A-E3CC-4EE2-A6D3-06FA52EB3D4C}"/>
    <dgm:cxn modelId="{DA2326C7-A2EF-4A0D-8C90-936DD3EC34BF}" srcId="{9DAF7486-ABD2-4A7C-9298-232DEF7BABD5}" destId="{C80B7C16-04AB-4F8A-93BB-BA5688F304C6}" srcOrd="0" destOrd="0" parTransId="{8B834049-2FBC-4D5C-B226-FD229D04EED8}" sibTransId="{8D81C215-9A81-4A26-8EC2-7AE2DC1F40D6}"/>
    <dgm:cxn modelId="{40AA2F7D-7C05-4E51-96D5-32E2CF719081}" type="presOf" srcId="{5AF342FD-EEB6-486D-9221-30F5D3A9A325}" destId="{47CBBD0E-6902-4AF1-9419-B62FF973A662}" srcOrd="0" destOrd="0" presId="urn:microsoft.com/office/officeart/2005/8/layout/hProcess9"/>
    <dgm:cxn modelId="{46484738-F85E-4C45-83EA-6B9FBEE32748}" type="presParOf" srcId="{700DFEB8-CAF5-4122-A71A-4D1517D9F4AC}" destId="{3A4B0044-75B8-4864-904E-2775BF22F7B0}" srcOrd="0" destOrd="0" presId="urn:microsoft.com/office/officeart/2005/8/layout/hProcess9"/>
    <dgm:cxn modelId="{F54AA699-22AD-4A04-BC38-4882D7AB27C1}" type="presParOf" srcId="{700DFEB8-CAF5-4122-A71A-4D1517D9F4AC}" destId="{C39CEE5D-EE91-42A3-AAEA-47113E7B0861}" srcOrd="1" destOrd="0" presId="urn:microsoft.com/office/officeart/2005/8/layout/hProcess9"/>
    <dgm:cxn modelId="{789AA5BA-EDE0-4DB0-BDB0-0FDA2769ACF3}" type="presParOf" srcId="{C39CEE5D-EE91-42A3-AAEA-47113E7B0861}" destId="{B6A8FC03-D537-4660-A287-AB5A03270AAA}" srcOrd="0" destOrd="0" presId="urn:microsoft.com/office/officeart/2005/8/layout/hProcess9"/>
    <dgm:cxn modelId="{924287E9-194C-4133-A0E1-9BD3BEA681EE}" type="presParOf" srcId="{C39CEE5D-EE91-42A3-AAEA-47113E7B0861}" destId="{5E08657F-0C20-4D15-8E6B-1FC870A6DA81}" srcOrd="1" destOrd="0" presId="urn:microsoft.com/office/officeart/2005/8/layout/hProcess9"/>
    <dgm:cxn modelId="{F04C9A5F-1369-4923-98D8-EAE148CF64AB}" type="presParOf" srcId="{C39CEE5D-EE91-42A3-AAEA-47113E7B0861}" destId="{47CBBD0E-6902-4AF1-9419-B62FF973A662}" srcOrd="2" destOrd="0" presId="urn:microsoft.com/office/officeart/2005/8/layout/hProcess9"/>
    <dgm:cxn modelId="{B4C92C1B-A069-4A84-9C80-7A0EE824FAE3}" type="presParOf" srcId="{C39CEE5D-EE91-42A3-AAEA-47113E7B0861}" destId="{AC3885B7-CBE1-4F1D-92F3-72FBCA029821}" srcOrd="3" destOrd="0" presId="urn:microsoft.com/office/officeart/2005/8/layout/hProcess9"/>
    <dgm:cxn modelId="{D4AEF0B5-56ED-4DB7-98ED-52696E14E59D}" type="presParOf" srcId="{C39CEE5D-EE91-42A3-AAEA-47113E7B0861}" destId="{73CEF5A5-735C-43C3-8BF2-EBCC9E632C1D}"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C9552F4-824A-46C5-81B0-FB56AE0E0242}" type="doc">
      <dgm:prSet loTypeId="urn:microsoft.com/office/officeart/2005/8/layout/venn1" loCatId="relationship" qsTypeId="urn:microsoft.com/office/officeart/2005/8/quickstyle/simple1" qsCatId="simple" csTypeId="urn:microsoft.com/office/officeart/2005/8/colors/accent1_2" csCatId="accent1" phldr="1"/>
      <dgm:spPr/>
    </dgm:pt>
    <dgm:pt modelId="{ADB7FDE7-7FD1-4AB3-8CF9-B77D7D5D130A}">
      <dgm:prSet phldrT="[Text]"/>
      <dgm:spPr/>
      <dgm:t>
        <a:bodyPr/>
        <a:lstStyle/>
        <a:p>
          <a:endParaRPr lang="en-US" dirty="0" smtClean="0"/>
        </a:p>
        <a:p>
          <a:r>
            <a:rPr lang="en-US" dirty="0" smtClean="0"/>
            <a:t>Impairment</a:t>
          </a:r>
        </a:p>
        <a:p>
          <a:endParaRPr lang="en-US" dirty="0"/>
        </a:p>
      </dgm:t>
    </dgm:pt>
    <dgm:pt modelId="{E9A02C84-3811-48D9-9EDE-CB67333A598C}" type="parTrans" cxnId="{1E011713-D002-4AD0-8D29-0DF341AFE4C3}">
      <dgm:prSet/>
      <dgm:spPr/>
      <dgm:t>
        <a:bodyPr/>
        <a:lstStyle/>
        <a:p>
          <a:endParaRPr lang="en-US"/>
        </a:p>
      </dgm:t>
    </dgm:pt>
    <dgm:pt modelId="{EDB64ED8-B85B-4FE4-BEC2-0453C691A07B}" type="sibTrans" cxnId="{1E011713-D002-4AD0-8D29-0DF341AFE4C3}">
      <dgm:prSet/>
      <dgm:spPr/>
      <dgm:t>
        <a:bodyPr/>
        <a:lstStyle/>
        <a:p>
          <a:endParaRPr lang="en-US"/>
        </a:p>
      </dgm:t>
    </dgm:pt>
    <dgm:pt modelId="{5529711B-FD82-4B4C-9C88-6681E5CB2FB5}">
      <dgm:prSet phldrT="[Text]"/>
      <dgm:spPr>
        <a:solidFill>
          <a:srgbClr val="887597"/>
        </a:solidFill>
      </dgm:spPr>
      <dgm:t>
        <a:bodyPr/>
        <a:lstStyle/>
        <a:p>
          <a:r>
            <a:rPr lang="en-US" dirty="0" smtClean="0"/>
            <a:t>Handicap</a:t>
          </a:r>
          <a:endParaRPr lang="en-US" dirty="0"/>
        </a:p>
      </dgm:t>
    </dgm:pt>
    <dgm:pt modelId="{B7B4C903-DF47-48F9-B303-AA4196FAB045}" type="parTrans" cxnId="{4ABC30EB-3CD2-4023-B6B6-EA12F964075E}">
      <dgm:prSet/>
      <dgm:spPr/>
      <dgm:t>
        <a:bodyPr/>
        <a:lstStyle/>
        <a:p>
          <a:endParaRPr lang="en-US"/>
        </a:p>
      </dgm:t>
    </dgm:pt>
    <dgm:pt modelId="{003A2032-57FC-4070-8E4C-235965F6EEC1}" type="sibTrans" cxnId="{4ABC30EB-3CD2-4023-B6B6-EA12F964075E}">
      <dgm:prSet/>
      <dgm:spPr/>
      <dgm:t>
        <a:bodyPr/>
        <a:lstStyle/>
        <a:p>
          <a:endParaRPr lang="en-US"/>
        </a:p>
      </dgm:t>
    </dgm:pt>
    <dgm:pt modelId="{1166328C-DA1E-4F77-A7EA-13035867E0D6}">
      <dgm:prSet phldrT="[Text]"/>
      <dgm:spPr>
        <a:solidFill>
          <a:schemeClr val="accent5">
            <a:lumMod val="75000"/>
            <a:alpha val="50000"/>
          </a:schemeClr>
        </a:solidFill>
      </dgm:spPr>
      <dgm:t>
        <a:bodyPr/>
        <a:lstStyle/>
        <a:p>
          <a:r>
            <a:rPr lang="en-US" dirty="0" smtClean="0"/>
            <a:t>Disability</a:t>
          </a:r>
          <a:endParaRPr lang="en-US" dirty="0"/>
        </a:p>
      </dgm:t>
    </dgm:pt>
    <dgm:pt modelId="{E8F87FC4-63A8-4931-A5BB-38E94418AF59}" type="parTrans" cxnId="{BCCA4470-03AF-4BE8-8926-4C5225EE801C}">
      <dgm:prSet/>
      <dgm:spPr/>
      <dgm:t>
        <a:bodyPr/>
        <a:lstStyle/>
        <a:p>
          <a:endParaRPr lang="en-US"/>
        </a:p>
      </dgm:t>
    </dgm:pt>
    <dgm:pt modelId="{51A1FE37-2723-4032-B865-B4C85774BAB4}" type="sibTrans" cxnId="{BCCA4470-03AF-4BE8-8926-4C5225EE801C}">
      <dgm:prSet/>
      <dgm:spPr/>
      <dgm:t>
        <a:bodyPr/>
        <a:lstStyle/>
        <a:p>
          <a:endParaRPr lang="en-US"/>
        </a:p>
      </dgm:t>
    </dgm:pt>
    <dgm:pt modelId="{62E2605D-9E43-4239-AE06-E807F343A96F}" type="pres">
      <dgm:prSet presAssocID="{DC9552F4-824A-46C5-81B0-FB56AE0E0242}" presName="compositeShape" presStyleCnt="0">
        <dgm:presLayoutVars>
          <dgm:chMax val="7"/>
          <dgm:dir/>
          <dgm:resizeHandles val="exact"/>
        </dgm:presLayoutVars>
      </dgm:prSet>
      <dgm:spPr/>
    </dgm:pt>
    <dgm:pt modelId="{76142159-1428-4DDB-8520-AE03286630E6}" type="pres">
      <dgm:prSet presAssocID="{ADB7FDE7-7FD1-4AB3-8CF9-B77D7D5D130A}" presName="circ1" presStyleLbl="vennNode1" presStyleIdx="0" presStyleCnt="3" custLinFactNeighborX="-847" custLinFactNeighborY="338"/>
      <dgm:spPr/>
      <dgm:t>
        <a:bodyPr/>
        <a:lstStyle/>
        <a:p>
          <a:endParaRPr lang="en-US"/>
        </a:p>
      </dgm:t>
    </dgm:pt>
    <dgm:pt modelId="{1141B215-D084-425E-B475-AD672464846C}" type="pres">
      <dgm:prSet presAssocID="{ADB7FDE7-7FD1-4AB3-8CF9-B77D7D5D130A}" presName="circ1Tx" presStyleLbl="revTx" presStyleIdx="0" presStyleCnt="0">
        <dgm:presLayoutVars>
          <dgm:chMax val="0"/>
          <dgm:chPref val="0"/>
          <dgm:bulletEnabled val="1"/>
        </dgm:presLayoutVars>
      </dgm:prSet>
      <dgm:spPr/>
      <dgm:t>
        <a:bodyPr/>
        <a:lstStyle/>
        <a:p>
          <a:endParaRPr lang="en-US"/>
        </a:p>
      </dgm:t>
    </dgm:pt>
    <dgm:pt modelId="{8DAD45B6-60C3-4417-90A4-9B811A0A86C4}" type="pres">
      <dgm:prSet presAssocID="{5529711B-FD82-4B4C-9C88-6681E5CB2FB5}" presName="circ2" presStyleLbl="vennNode1" presStyleIdx="1" presStyleCnt="3" custLinFactNeighborX="6476" custLinFactNeighborY="893"/>
      <dgm:spPr/>
      <dgm:t>
        <a:bodyPr/>
        <a:lstStyle/>
        <a:p>
          <a:endParaRPr lang="en-US"/>
        </a:p>
      </dgm:t>
    </dgm:pt>
    <dgm:pt modelId="{FC486CEA-72B8-4C15-8A5B-A9FEFFEF9BEC}" type="pres">
      <dgm:prSet presAssocID="{5529711B-FD82-4B4C-9C88-6681E5CB2FB5}" presName="circ2Tx" presStyleLbl="revTx" presStyleIdx="0" presStyleCnt="0">
        <dgm:presLayoutVars>
          <dgm:chMax val="0"/>
          <dgm:chPref val="0"/>
          <dgm:bulletEnabled val="1"/>
        </dgm:presLayoutVars>
      </dgm:prSet>
      <dgm:spPr/>
      <dgm:t>
        <a:bodyPr/>
        <a:lstStyle/>
        <a:p>
          <a:endParaRPr lang="en-US"/>
        </a:p>
      </dgm:t>
    </dgm:pt>
    <dgm:pt modelId="{BBBCBB6E-B3BF-480A-887D-6D56452B0512}" type="pres">
      <dgm:prSet presAssocID="{1166328C-DA1E-4F77-A7EA-13035867E0D6}" presName="circ3" presStyleLbl="vennNode1" presStyleIdx="2" presStyleCnt="3"/>
      <dgm:spPr/>
      <dgm:t>
        <a:bodyPr/>
        <a:lstStyle/>
        <a:p>
          <a:endParaRPr lang="en-US"/>
        </a:p>
      </dgm:t>
    </dgm:pt>
    <dgm:pt modelId="{FD990E66-FC76-4AB7-81E0-1AC631F92311}" type="pres">
      <dgm:prSet presAssocID="{1166328C-DA1E-4F77-A7EA-13035867E0D6}" presName="circ3Tx" presStyleLbl="revTx" presStyleIdx="0" presStyleCnt="0">
        <dgm:presLayoutVars>
          <dgm:chMax val="0"/>
          <dgm:chPref val="0"/>
          <dgm:bulletEnabled val="1"/>
        </dgm:presLayoutVars>
      </dgm:prSet>
      <dgm:spPr/>
      <dgm:t>
        <a:bodyPr/>
        <a:lstStyle/>
        <a:p>
          <a:endParaRPr lang="en-US"/>
        </a:p>
      </dgm:t>
    </dgm:pt>
  </dgm:ptLst>
  <dgm:cxnLst>
    <dgm:cxn modelId="{6CBC021B-B0B8-4329-835F-9D44C26C2CA0}" type="presOf" srcId="{1166328C-DA1E-4F77-A7EA-13035867E0D6}" destId="{BBBCBB6E-B3BF-480A-887D-6D56452B0512}" srcOrd="0" destOrd="0" presId="urn:microsoft.com/office/officeart/2005/8/layout/venn1"/>
    <dgm:cxn modelId="{659DC6B6-605E-4AD7-B0C3-BBEDD6999FF9}" type="presOf" srcId="{5529711B-FD82-4B4C-9C88-6681E5CB2FB5}" destId="{FC486CEA-72B8-4C15-8A5B-A9FEFFEF9BEC}" srcOrd="1" destOrd="0" presId="urn:microsoft.com/office/officeart/2005/8/layout/venn1"/>
    <dgm:cxn modelId="{84FE1C3C-5A39-40BA-998E-ADD3A00F5F1D}" type="presOf" srcId="{ADB7FDE7-7FD1-4AB3-8CF9-B77D7D5D130A}" destId="{76142159-1428-4DDB-8520-AE03286630E6}" srcOrd="0" destOrd="0" presId="urn:microsoft.com/office/officeart/2005/8/layout/venn1"/>
    <dgm:cxn modelId="{1E011713-D002-4AD0-8D29-0DF341AFE4C3}" srcId="{DC9552F4-824A-46C5-81B0-FB56AE0E0242}" destId="{ADB7FDE7-7FD1-4AB3-8CF9-B77D7D5D130A}" srcOrd="0" destOrd="0" parTransId="{E9A02C84-3811-48D9-9EDE-CB67333A598C}" sibTransId="{EDB64ED8-B85B-4FE4-BEC2-0453C691A07B}"/>
    <dgm:cxn modelId="{0482538B-C02F-44F9-83F0-A63107AC8418}" type="presOf" srcId="{1166328C-DA1E-4F77-A7EA-13035867E0D6}" destId="{FD990E66-FC76-4AB7-81E0-1AC631F92311}" srcOrd="1" destOrd="0" presId="urn:microsoft.com/office/officeart/2005/8/layout/venn1"/>
    <dgm:cxn modelId="{417B2A1A-E089-44B4-8DA9-FA960F624771}" type="presOf" srcId="{DC9552F4-824A-46C5-81B0-FB56AE0E0242}" destId="{62E2605D-9E43-4239-AE06-E807F343A96F}" srcOrd="0" destOrd="0" presId="urn:microsoft.com/office/officeart/2005/8/layout/venn1"/>
    <dgm:cxn modelId="{F240176E-B61C-4BED-8247-C6F418809A30}" type="presOf" srcId="{5529711B-FD82-4B4C-9C88-6681E5CB2FB5}" destId="{8DAD45B6-60C3-4417-90A4-9B811A0A86C4}" srcOrd="0" destOrd="0" presId="urn:microsoft.com/office/officeart/2005/8/layout/venn1"/>
    <dgm:cxn modelId="{4ABC30EB-3CD2-4023-B6B6-EA12F964075E}" srcId="{DC9552F4-824A-46C5-81B0-FB56AE0E0242}" destId="{5529711B-FD82-4B4C-9C88-6681E5CB2FB5}" srcOrd="1" destOrd="0" parTransId="{B7B4C903-DF47-48F9-B303-AA4196FAB045}" sibTransId="{003A2032-57FC-4070-8E4C-235965F6EEC1}"/>
    <dgm:cxn modelId="{BCCA4470-03AF-4BE8-8926-4C5225EE801C}" srcId="{DC9552F4-824A-46C5-81B0-FB56AE0E0242}" destId="{1166328C-DA1E-4F77-A7EA-13035867E0D6}" srcOrd="2" destOrd="0" parTransId="{E8F87FC4-63A8-4931-A5BB-38E94418AF59}" sibTransId="{51A1FE37-2723-4032-B865-B4C85774BAB4}"/>
    <dgm:cxn modelId="{3ABAE7F5-81E4-4D17-B1B1-C3FF6D408DCE}" type="presOf" srcId="{ADB7FDE7-7FD1-4AB3-8CF9-B77D7D5D130A}" destId="{1141B215-D084-425E-B475-AD672464846C}" srcOrd="1" destOrd="0" presId="urn:microsoft.com/office/officeart/2005/8/layout/venn1"/>
    <dgm:cxn modelId="{846E96C8-F9ED-4D8C-A722-04AFE687F5C4}" type="presParOf" srcId="{62E2605D-9E43-4239-AE06-E807F343A96F}" destId="{76142159-1428-4DDB-8520-AE03286630E6}" srcOrd="0" destOrd="0" presId="urn:microsoft.com/office/officeart/2005/8/layout/venn1"/>
    <dgm:cxn modelId="{60085284-9CFC-48EE-A014-3837E7956FA7}" type="presParOf" srcId="{62E2605D-9E43-4239-AE06-E807F343A96F}" destId="{1141B215-D084-425E-B475-AD672464846C}" srcOrd="1" destOrd="0" presId="urn:microsoft.com/office/officeart/2005/8/layout/venn1"/>
    <dgm:cxn modelId="{95F6AE79-D226-438B-AA0F-1A4E87C900FF}" type="presParOf" srcId="{62E2605D-9E43-4239-AE06-E807F343A96F}" destId="{8DAD45B6-60C3-4417-90A4-9B811A0A86C4}" srcOrd="2" destOrd="0" presId="urn:microsoft.com/office/officeart/2005/8/layout/venn1"/>
    <dgm:cxn modelId="{6FDBEC35-73C8-4456-858C-3912057866B9}" type="presParOf" srcId="{62E2605D-9E43-4239-AE06-E807F343A96F}" destId="{FC486CEA-72B8-4C15-8A5B-A9FEFFEF9BEC}" srcOrd="3" destOrd="0" presId="urn:microsoft.com/office/officeart/2005/8/layout/venn1"/>
    <dgm:cxn modelId="{D5C8D5B7-2629-4A1E-B5F9-C7F244532C76}" type="presParOf" srcId="{62E2605D-9E43-4239-AE06-E807F343A96F}" destId="{BBBCBB6E-B3BF-480A-887D-6D56452B0512}" srcOrd="4" destOrd="0" presId="urn:microsoft.com/office/officeart/2005/8/layout/venn1"/>
    <dgm:cxn modelId="{1B41BCBD-471A-47E1-8062-70DC0C14B373}" type="presParOf" srcId="{62E2605D-9E43-4239-AE06-E807F343A96F}" destId="{FD990E66-FC76-4AB7-81E0-1AC631F92311}"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1BA7332-E200-4846-9ED6-9981A0C4B53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58718DD3-3B33-44B1-94E3-DB8763992328}">
      <dgm:prSet phldrT="[Text]"/>
      <dgm:spPr/>
      <dgm:t>
        <a:bodyPr/>
        <a:lstStyle/>
        <a:p>
          <a:r>
            <a:rPr lang="en-US" dirty="0" smtClean="0"/>
            <a:t>Impairment</a:t>
          </a:r>
          <a:endParaRPr lang="en-US" dirty="0"/>
        </a:p>
      </dgm:t>
    </dgm:pt>
    <dgm:pt modelId="{A6F01616-6C70-4768-8944-47ED785A411B}" type="parTrans" cxnId="{76017C39-CFD0-4AE7-A12B-8C795E3812C4}">
      <dgm:prSet/>
      <dgm:spPr/>
      <dgm:t>
        <a:bodyPr/>
        <a:lstStyle/>
        <a:p>
          <a:endParaRPr lang="en-US"/>
        </a:p>
      </dgm:t>
    </dgm:pt>
    <dgm:pt modelId="{53DF7D48-3B4B-449A-A47A-885ADDB7A4DB}" type="sibTrans" cxnId="{76017C39-CFD0-4AE7-A12B-8C795E3812C4}">
      <dgm:prSet/>
      <dgm:spPr/>
      <dgm:t>
        <a:bodyPr/>
        <a:lstStyle/>
        <a:p>
          <a:endParaRPr lang="en-US"/>
        </a:p>
      </dgm:t>
    </dgm:pt>
    <dgm:pt modelId="{9573B4F9-C14C-4691-8791-6E09598B9CB0}">
      <dgm:prSet phldrT="[Text]"/>
      <dgm:spPr>
        <a:solidFill>
          <a:schemeClr val="accent5"/>
        </a:solidFill>
      </dgm:spPr>
      <dgm:t>
        <a:bodyPr/>
        <a:lstStyle/>
        <a:p>
          <a:r>
            <a:rPr lang="en-US" dirty="0" smtClean="0"/>
            <a:t>Disability</a:t>
          </a:r>
          <a:endParaRPr lang="en-US" dirty="0"/>
        </a:p>
      </dgm:t>
    </dgm:pt>
    <dgm:pt modelId="{E8A4E607-0CDC-4F17-B21E-648451B2107C}" type="parTrans" cxnId="{957D9FBC-2A2F-4909-A000-554148C24A4D}">
      <dgm:prSet/>
      <dgm:spPr/>
      <dgm:t>
        <a:bodyPr/>
        <a:lstStyle/>
        <a:p>
          <a:endParaRPr lang="en-US"/>
        </a:p>
      </dgm:t>
    </dgm:pt>
    <dgm:pt modelId="{4217E08D-2FB5-40FD-94C4-2F46CED95AD5}" type="sibTrans" cxnId="{957D9FBC-2A2F-4909-A000-554148C24A4D}">
      <dgm:prSet/>
      <dgm:spPr/>
      <dgm:t>
        <a:bodyPr/>
        <a:lstStyle/>
        <a:p>
          <a:endParaRPr lang="en-US"/>
        </a:p>
      </dgm:t>
    </dgm:pt>
    <dgm:pt modelId="{8A9F06BD-D9BF-40A4-B455-03B8ED9CC598}">
      <dgm:prSet phldrT="[Text]"/>
      <dgm:spPr>
        <a:solidFill>
          <a:srgbClr val="887597"/>
        </a:solidFill>
      </dgm:spPr>
      <dgm:t>
        <a:bodyPr/>
        <a:lstStyle/>
        <a:p>
          <a:r>
            <a:rPr lang="en-US" dirty="0" smtClean="0"/>
            <a:t>Handicap</a:t>
          </a:r>
          <a:endParaRPr lang="en-US" dirty="0"/>
        </a:p>
      </dgm:t>
    </dgm:pt>
    <dgm:pt modelId="{08527912-0CD0-4F8A-BF92-0B661834CDB1}" type="parTrans" cxnId="{A3BF4751-0738-425A-B246-26F8E0B7583C}">
      <dgm:prSet/>
      <dgm:spPr/>
      <dgm:t>
        <a:bodyPr/>
        <a:lstStyle/>
        <a:p>
          <a:endParaRPr lang="en-US"/>
        </a:p>
      </dgm:t>
    </dgm:pt>
    <dgm:pt modelId="{D8FDF28E-78BA-465F-BFFD-677CF924B875}" type="sibTrans" cxnId="{A3BF4751-0738-425A-B246-26F8E0B7583C}">
      <dgm:prSet/>
      <dgm:spPr/>
      <dgm:t>
        <a:bodyPr/>
        <a:lstStyle/>
        <a:p>
          <a:endParaRPr lang="en-US"/>
        </a:p>
      </dgm:t>
    </dgm:pt>
    <dgm:pt modelId="{F776D98B-F703-43AB-A8AE-A441DE130AEF}">
      <dgm:prSet/>
      <dgm:spPr/>
      <dgm:t>
        <a:bodyPr/>
        <a:lstStyle/>
        <a:p>
          <a:r>
            <a:rPr lang="en-US" dirty="0" smtClean="0">
              <a:latin typeface="+mj-lt"/>
            </a:rPr>
            <a:t>Abnormality in physical or mental function</a:t>
          </a:r>
          <a:endParaRPr lang="en-US" dirty="0">
            <a:latin typeface="+mj-lt"/>
          </a:endParaRPr>
        </a:p>
      </dgm:t>
    </dgm:pt>
    <dgm:pt modelId="{0F75B4B4-F0A4-4248-A138-F9D6A821B004}" type="parTrans" cxnId="{C67BC1EE-58EB-4CCE-9B9F-923C1A205F33}">
      <dgm:prSet/>
      <dgm:spPr/>
      <dgm:t>
        <a:bodyPr/>
        <a:lstStyle/>
        <a:p>
          <a:endParaRPr lang="en-US"/>
        </a:p>
      </dgm:t>
    </dgm:pt>
    <dgm:pt modelId="{A46483E9-23FE-4CAE-8365-7E5E846C9DF2}" type="sibTrans" cxnId="{C67BC1EE-58EB-4CCE-9B9F-923C1A205F33}">
      <dgm:prSet/>
      <dgm:spPr/>
      <dgm:t>
        <a:bodyPr/>
        <a:lstStyle/>
        <a:p>
          <a:endParaRPr lang="en-US"/>
        </a:p>
      </dgm:t>
    </dgm:pt>
    <dgm:pt modelId="{82B1251C-77BE-4D3D-9DCD-3629265C93FB}">
      <dgm:prSet/>
      <dgm:spPr/>
      <dgm:t>
        <a:bodyPr/>
        <a:lstStyle/>
        <a:p>
          <a:r>
            <a:rPr lang="en-US" dirty="0" smtClean="0">
              <a:latin typeface="+mj-lt"/>
            </a:rPr>
            <a:t>Ex: speech, language, cognitive, hearing impairments </a:t>
          </a:r>
        </a:p>
      </dgm:t>
    </dgm:pt>
    <dgm:pt modelId="{D629FA6E-48F2-45E4-9A45-352840B5FABA}" type="parTrans" cxnId="{420ABF48-F83F-4257-8816-C909DF3CD3D9}">
      <dgm:prSet/>
      <dgm:spPr/>
      <dgm:t>
        <a:bodyPr/>
        <a:lstStyle/>
        <a:p>
          <a:endParaRPr lang="en-US"/>
        </a:p>
      </dgm:t>
    </dgm:pt>
    <dgm:pt modelId="{65AB7C49-1F6E-4B53-964F-E3A3DF27D856}" type="sibTrans" cxnId="{420ABF48-F83F-4257-8816-C909DF3CD3D9}">
      <dgm:prSet/>
      <dgm:spPr/>
      <dgm:t>
        <a:bodyPr/>
        <a:lstStyle/>
        <a:p>
          <a:endParaRPr lang="en-US"/>
        </a:p>
      </dgm:t>
    </dgm:pt>
    <dgm:pt modelId="{B9AE8AFC-7A6B-4F39-959B-41C34D1754C5}">
      <dgm:prSet/>
      <dgm:spPr>
        <a:ln>
          <a:solidFill>
            <a:schemeClr val="accent5"/>
          </a:solidFill>
        </a:ln>
      </dgm:spPr>
      <dgm:t>
        <a:bodyPr/>
        <a:lstStyle/>
        <a:p>
          <a:r>
            <a:rPr lang="en-US" dirty="0" smtClean="0">
              <a:latin typeface="+mj-lt"/>
            </a:rPr>
            <a:t>Limitation in performance of an activity because of impairment</a:t>
          </a:r>
          <a:endParaRPr lang="en-US" dirty="0">
            <a:latin typeface="+mj-lt"/>
          </a:endParaRPr>
        </a:p>
      </dgm:t>
    </dgm:pt>
    <dgm:pt modelId="{3BC547D9-9795-43BC-A168-16D0654DCB7F}" type="parTrans" cxnId="{41A90750-C7B8-4BBA-8D96-6A7C28836C5D}">
      <dgm:prSet/>
      <dgm:spPr/>
      <dgm:t>
        <a:bodyPr/>
        <a:lstStyle/>
        <a:p>
          <a:endParaRPr lang="en-US"/>
        </a:p>
      </dgm:t>
    </dgm:pt>
    <dgm:pt modelId="{B34F71EE-63AB-4F6C-888E-0B95044E7BB3}" type="sibTrans" cxnId="{41A90750-C7B8-4BBA-8D96-6A7C28836C5D}">
      <dgm:prSet/>
      <dgm:spPr/>
      <dgm:t>
        <a:bodyPr/>
        <a:lstStyle/>
        <a:p>
          <a:endParaRPr lang="en-US"/>
        </a:p>
      </dgm:t>
    </dgm:pt>
    <dgm:pt modelId="{1FFAAC83-3D1F-4167-954C-B1D616AA2F9A}">
      <dgm:prSet/>
      <dgm:spPr>
        <a:ln>
          <a:solidFill>
            <a:schemeClr val="accent5"/>
          </a:solidFill>
        </a:ln>
      </dgm:spPr>
      <dgm:t>
        <a:bodyPr/>
        <a:lstStyle/>
        <a:p>
          <a:r>
            <a:rPr lang="en-US" dirty="0" smtClean="0">
              <a:latin typeface="+mj-lt"/>
            </a:rPr>
            <a:t>Ex: communication problems in everyday life activities</a:t>
          </a:r>
        </a:p>
      </dgm:t>
    </dgm:pt>
    <dgm:pt modelId="{FCB5A56D-DA6A-4F29-8FC7-58E17879D0E1}" type="parTrans" cxnId="{26B62DF5-44A3-486C-ADC7-B42824E1BB7D}">
      <dgm:prSet/>
      <dgm:spPr/>
      <dgm:t>
        <a:bodyPr/>
        <a:lstStyle/>
        <a:p>
          <a:endParaRPr lang="en-US"/>
        </a:p>
      </dgm:t>
    </dgm:pt>
    <dgm:pt modelId="{3296DFF2-57A4-4882-8C29-899C7CC56D1F}" type="sibTrans" cxnId="{26B62DF5-44A3-486C-ADC7-B42824E1BB7D}">
      <dgm:prSet/>
      <dgm:spPr/>
      <dgm:t>
        <a:bodyPr/>
        <a:lstStyle/>
        <a:p>
          <a:endParaRPr lang="en-US"/>
        </a:p>
      </dgm:t>
    </dgm:pt>
    <dgm:pt modelId="{D2254C30-88A2-4B7A-A18A-BECB8CE4B4C4}">
      <dgm:prSet/>
      <dgm:spPr>
        <a:ln>
          <a:solidFill>
            <a:srgbClr val="887597"/>
          </a:solidFill>
        </a:ln>
      </dgm:spPr>
      <dgm:t>
        <a:bodyPr/>
        <a:lstStyle/>
        <a:p>
          <a:r>
            <a:rPr lang="en-US" dirty="0" smtClean="0">
              <a:latin typeface="+mj-lt"/>
            </a:rPr>
            <a:t>Social consequences of an impairment or disability</a:t>
          </a:r>
          <a:endParaRPr lang="en-US" dirty="0">
            <a:latin typeface="+mj-lt"/>
          </a:endParaRPr>
        </a:p>
      </dgm:t>
    </dgm:pt>
    <dgm:pt modelId="{FE126A16-D499-4FC0-A476-DA8E41A5D7A4}" type="parTrans" cxnId="{1BC2B7B3-7618-470D-8276-FE53EFACCB04}">
      <dgm:prSet/>
      <dgm:spPr/>
      <dgm:t>
        <a:bodyPr/>
        <a:lstStyle/>
        <a:p>
          <a:endParaRPr lang="en-US"/>
        </a:p>
      </dgm:t>
    </dgm:pt>
    <dgm:pt modelId="{E5FA8661-99FE-49C6-81BA-4E948F1649E3}" type="sibTrans" cxnId="{1BC2B7B3-7618-470D-8276-FE53EFACCB04}">
      <dgm:prSet/>
      <dgm:spPr/>
      <dgm:t>
        <a:bodyPr/>
        <a:lstStyle/>
        <a:p>
          <a:endParaRPr lang="en-US"/>
        </a:p>
      </dgm:t>
    </dgm:pt>
    <dgm:pt modelId="{A4BEE96C-AFDF-4591-8DED-8D0C5FA47723}">
      <dgm:prSet/>
      <dgm:spPr>
        <a:ln>
          <a:solidFill>
            <a:srgbClr val="887597"/>
          </a:solidFill>
        </a:ln>
      </dgm:spPr>
      <dgm:t>
        <a:bodyPr/>
        <a:lstStyle/>
        <a:p>
          <a:r>
            <a:rPr lang="en-US" dirty="0" smtClean="0">
              <a:latin typeface="+mj-lt"/>
            </a:rPr>
            <a:t>Ex: isolation, joblessness, dependency, role changes</a:t>
          </a:r>
        </a:p>
      </dgm:t>
    </dgm:pt>
    <dgm:pt modelId="{02073BA0-ED6F-47BF-8365-07E81B991DCC}" type="parTrans" cxnId="{243A8239-4218-4816-874B-4DA6A61AFB5A}">
      <dgm:prSet/>
      <dgm:spPr/>
      <dgm:t>
        <a:bodyPr/>
        <a:lstStyle/>
        <a:p>
          <a:endParaRPr lang="en-US"/>
        </a:p>
      </dgm:t>
    </dgm:pt>
    <dgm:pt modelId="{09A52025-06F5-464C-AC02-40D5F66DE28D}" type="sibTrans" cxnId="{243A8239-4218-4816-874B-4DA6A61AFB5A}">
      <dgm:prSet/>
      <dgm:spPr/>
      <dgm:t>
        <a:bodyPr/>
        <a:lstStyle/>
        <a:p>
          <a:endParaRPr lang="en-US"/>
        </a:p>
      </dgm:t>
    </dgm:pt>
    <dgm:pt modelId="{B561A8D5-511B-4113-9C44-1668493FF798}" type="pres">
      <dgm:prSet presAssocID="{61BA7332-E200-4846-9ED6-9981A0C4B531}" presName="linear" presStyleCnt="0">
        <dgm:presLayoutVars>
          <dgm:dir/>
          <dgm:animLvl val="lvl"/>
          <dgm:resizeHandles val="exact"/>
        </dgm:presLayoutVars>
      </dgm:prSet>
      <dgm:spPr/>
      <dgm:t>
        <a:bodyPr/>
        <a:lstStyle/>
        <a:p>
          <a:endParaRPr lang="en-US"/>
        </a:p>
      </dgm:t>
    </dgm:pt>
    <dgm:pt modelId="{1C0EE598-0FED-4B30-A2F0-791D1C5534C7}" type="pres">
      <dgm:prSet presAssocID="{58718DD3-3B33-44B1-94E3-DB8763992328}" presName="parentLin" presStyleCnt="0"/>
      <dgm:spPr/>
    </dgm:pt>
    <dgm:pt modelId="{141C5BC9-082F-4F7A-A6C9-2F4C79B2A146}" type="pres">
      <dgm:prSet presAssocID="{58718DD3-3B33-44B1-94E3-DB8763992328}" presName="parentLeftMargin" presStyleLbl="node1" presStyleIdx="0" presStyleCnt="3"/>
      <dgm:spPr/>
      <dgm:t>
        <a:bodyPr/>
        <a:lstStyle/>
        <a:p>
          <a:endParaRPr lang="en-US"/>
        </a:p>
      </dgm:t>
    </dgm:pt>
    <dgm:pt modelId="{D7C67214-B23E-4A07-863B-77EEFED361D7}" type="pres">
      <dgm:prSet presAssocID="{58718DD3-3B33-44B1-94E3-DB8763992328}" presName="parentText" presStyleLbl="node1" presStyleIdx="0" presStyleCnt="3">
        <dgm:presLayoutVars>
          <dgm:chMax val="0"/>
          <dgm:bulletEnabled val="1"/>
        </dgm:presLayoutVars>
      </dgm:prSet>
      <dgm:spPr/>
      <dgm:t>
        <a:bodyPr/>
        <a:lstStyle/>
        <a:p>
          <a:endParaRPr lang="en-US"/>
        </a:p>
      </dgm:t>
    </dgm:pt>
    <dgm:pt modelId="{F9F10517-3917-4951-952C-2F27EB4C32D7}" type="pres">
      <dgm:prSet presAssocID="{58718DD3-3B33-44B1-94E3-DB8763992328}" presName="negativeSpace" presStyleCnt="0"/>
      <dgm:spPr/>
    </dgm:pt>
    <dgm:pt modelId="{891C6E54-40AE-496D-AEC0-69FDF7E05254}" type="pres">
      <dgm:prSet presAssocID="{58718DD3-3B33-44B1-94E3-DB8763992328}" presName="childText" presStyleLbl="conFgAcc1" presStyleIdx="0" presStyleCnt="3" custLinFactNeighborY="-22098">
        <dgm:presLayoutVars>
          <dgm:bulletEnabled val="1"/>
        </dgm:presLayoutVars>
      </dgm:prSet>
      <dgm:spPr/>
      <dgm:t>
        <a:bodyPr/>
        <a:lstStyle/>
        <a:p>
          <a:endParaRPr lang="en-US"/>
        </a:p>
      </dgm:t>
    </dgm:pt>
    <dgm:pt modelId="{7C93237E-5E65-4979-AD4E-2A6F5C56F78F}" type="pres">
      <dgm:prSet presAssocID="{53DF7D48-3B4B-449A-A47A-885ADDB7A4DB}" presName="spaceBetweenRectangles" presStyleCnt="0"/>
      <dgm:spPr/>
    </dgm:pt>
    <dgm:pt modelId="{67BFC78A-10D9-4C8D-810E-959236E3EDCE}" type="pres">
      <dgm:prSet presAssocID="{9573B4F9-C14C-4691-8791-6E09598B9CB0}" presName="parentLin" presStyleCnt="0"/>
      <dgm:spPr/>
    </dgm:pt>
    <dgm:pt modelId="{5125AEC3-F4A3-46B7-A5E6-68794953F486}" type="pres">
      <dgm:prSet presAssocID="{9573B4F9-C14C-4691-8791-6E09598B9CB0}" presName="parentLeftMargin" presStyleLbl="node1" presStyleIdx="0" presStyleCnt="3"/>
      <dgm:spPr/>
      <dgm:t>
        <a:bodyPr/>
        <a:lstStyle/>
        <a:p>
          <a:endParaRPr lang="en-US"/>
        </a:p>
      </dgm:t>
    </dgm:pt>
    <dgm:pt modelId="{E6201035-165C-4A72-8695-CD5F0A8FABF3}" type="pres">
      <dgm:prSet presAssocID="{9573B4F9-C14C-4691-8791-6E09598B9CB0}" presName="parentText" presStyleLbl="node1" presStyleIdx="1" presStyleCnt="3">
        <dgm:presLayoutVars>
          <dgm:chMax val="0"/>
          <dgm:bulletEnabled val="1"/>
        </dgm:presLayoutVars>
      </dgm:prSet>
      <dgm:spPr/>
      <dgm:t>
        <a:bodyPr/>
        <a:lstStyle/>
        <a:p>
          <a:endParaRPr lang="en-US"/>
        </a:p>
      </dgm:t>
    </dgm:pt>
    <dgm:pt modelId="{B9A58CD2-2FBA-4918-97B1-F3FA081C2293}" type="pres">
      <dgm:prSet presAssocID="{9573B4F9-C14C-4691-8791-6E09598B9CB0}" presName="negativeSpace" presStyleCnt="0"/>
      <dgm:spPr/>
    </dgm:pt>
    <dgm:pt modelId="{6C66F187-1D46-447D-9ABC-FEA08FB40F7F}" type="pres">
      <dgm:prSet presAssocID="{9573B4F9-C14C-4691-8791-6E09598B9CB0}" presName="childText" presStyleLbl="conFgAcc1" presStyleIdx="1" presStyleCnt="3">
        <dgm:presLayoutVars>
          <dgm:bulletEnabled val="1"/>
        </dgm:presLayoutVars>
      </dgm:prSet>
      <dgm:spPr/>
      <dgm:t>
        <a:bodyPr/>
        <a:lstStyle/>
        <a:p>
          <a:endParaRPr lang="en-US"/>
        </a:p>
      </dgm:t>
    </dgm:pt>
    <dgm:pt modelId="{05680D30-0576-4B62-ACB3-0CBE3D661598}" type="pres">
      <dgm:prSet presAssocID="{4217E08D-2FB5-40FD-94C4-2F46CED95AD5}" presName="spaceBetweenRectangles" presStyleCnt="0"/>
      <dgm:spPr/>
    </dgm:pt>
    <dgm:pt modelId="{1E470D59-D4D4-4AC0-80CC-437C22686730}" type="pres">
      <dgm:prSet presAssocID="{8A9F06BD-D9BF-40A4-B455-03B8ED9CC598}" presName="parentLin" presStyleCnt="0"/>
      <dgm:spPr/>
    </dgm:pt>
    <dgm:pt modelId="{8E4E3D95-269D-48AD-A858-B117E436B9EA}" type="pres">
      <dgm:prSet presAssocID="{8A9F06BD-D9BF-40A4-B455-03B8ED9CC598}" presName="parentLeftMargin" presStyleLbl="node1" presStyleIdx="1" presStyleCnt="3"/>
      <dgm:spPr/>
      <dgm:t>
        <a:bodyPr/>
        <a:lstStyle/>
        <a:p>
          <a:endParaRPr lang="en-US"/>
        </a:p>
      </dgm:t>
    </dgm:pt>
    <dgm:pt modelId="{B09A1022-2E16-4F44-BF00-171C2B8F5EC8}" type="pres">
      <dgm:prSet presAssocID="{8A9F06BD-D9BF-40A4-B455-03B8ED9CC598}" presName="parentText" presStyleLbl="node1" presStyleIdx="2" presStyleCnt="3">
        <dgm:presLayoutVars>
          <dgm:chMax val="0"/>
          <dgm:bulletEnabled val="1"/>
        </dgm:presLayoutVars>
      </dgm:prSet>
      <dgm:spPr/>
      <dgm:t>
        <a:bodyPr/>
        <a:lstStyle/>
        <a:p>
          <a:endParaRPr lang="en-US"/>
        </a:p>
      </dgm:t>
    </dgm:pt>
    <dgm:pt modelId="{633789C1-8585-4A78-B6BB-B821F7EDBA3F}" type="pres">
      <dgm:prSet presAssocID="{8A9F06BD-D9BF-40A4-B455-03B8ED9CC598}" presName="negativeSpace" presStyleCnt="0"/>
      <dgm:spPr/>
    </dgm:pt>
    <dgm:pt modelId="{D75A212D-1574-4DAE-9B6E-9E4617E0E219}" type="pres">
      <dgm:prSet presAssocID="{8A9F06BD-D9BF-40A4-B455-03B8ED9CC598}" presName="childText" presStyleLbl="conFgAcc1" presStyleIdx="2" presStyleCnt="3">
        <dgm:presLayoutVars>
          <dgm:bulletEnabled val="1"/>
        </dgm:presLayoutVars>
      </dgm:prSet>
      <dgm:spPr/>
      <dgm:t>
        <a:bodyPr/>
        <a:lstStyle/>
        <a:p>
          <a:endParaRPr lang="en-US"/>
        </a:p>
      </dgm:t>
    </dgm:pt>
  </dgm:ptLst>
  <dgm:cxnLst>
    <dgm:cxn modelId="{A3BF4751-0738-425A-B246-26F8E0B7583C}" srcId="{61BA7332-E200-4846-9ED6-9981A0C4B531}" destId="{8A9F06BD-D9BF-40A4-B455-03B8ED9CC598}" srcOrd="2" destOrd="0" parTransId="{08527912-0CD0-4F8A-BF92-0B661834CDB1}" sibTransId="{D8FDF28E-78BA-465F-BFFD-677CF924B875}"/>
    <dgm:cxn modelId="{01F81182-AF2D-42EA-A453-C7B1CC3ED097}" type="presOf" srcId="{D2254C30-88A2-4B7A-A18A-BECB8CE4B4C4}" destId="{D75A212D-1574-4DAE-9B6E-9E4617E0E219}" srcOrd="0" destOrd="0" presId="urn:microsoft.com/office/officeart/2005/8/layout/list1"/>
    <dgm:cxn modelId="{160D39F5-441B-44DD-9837-22BBFBBB5A8C}" type="presOf" srcId="{82B1251C-77BE-4D3D-9DCD-3629265C93FB}" destId="{891C6E54-40AE-496D-AEC0-69FDF7E05254}" srcOrd="0" destOrd="1" presId="urn:microsoft.com/office/officeart/2005/8/layout/list1"/>
    <dgm:cxn modelId="{C67BC1EE-58EB-4CCE-9B9F-923C1A205F33}" srcId="{58718DD3-3B33-44B1-94E3-DB8763992328}" destId="{F776D98B-F703-43AB-A8AE-A441DE130AEF}" srcOrd="0" destOrd="0" parTransId="{0F75B4B4-F0A4-4248-A138-F9D6A821B004}" sibTransId="{A46483E9-23FE-4CAE-8365-7E5E846C9DF2}"/>
    <dgm:cxn modelId="{41A90750-C7B8-4BBA-8D96-6A7C28836C5D}" srcId="{9573B4F9-C14C-4691-8791-6E09598B9CB0}" destId="{B9AE8AFC-7A6B-4F39-959B-41C34D1754C5}" srcOrd="0" destOrd="0" parTransId="{3BC547D9-9795-43BC-A168-16D0654DCB7F}" sibTransId="{B34F71EE-63AB-4F6C-888E-0B95044E7BB3}"/>
    <dgm:cxn modelId="{3D379998-5D96-470B-963D-D63D9C4DBBE2}" type="presOf" srcId="{9573B4F9-C14C-4691-8791-6E09598B9CB0}" destId="{5125AEC3-F4A3-46B7-A5E6-68794953F486}" srcOrd="0" destOrd="0" presId="urn:microsoft.com/office/officeart/2005/8/layout/list1"/>
    <dgm:cxn modelId="{03E83BD8-AE55-4A5A-989D-8F06B18EB7F2}" type="presOf" srcId="{9573B4F9-C14C-4691-8791-6E09598B9CB0}" destId="{E6201035-165C-4A72-8695-CD5F0A8FABF3}" srcOrd="1" destOrd="0" presId="urn:microsoft.com/office/officeart/2005/8/layout/list1"/>
    <dgm:cxn modelId="{C454C45A-3944-4D82-BABD-A03E9BC68A5E}" type="presOf" srcId="{8A9F06BD-D9BF-40A4-B455-03B8ED9CC598}" destId="{8E4E3D95-269D-48AD-A858-B117E436B9EA}" srcOrd="0" destOrd="0" presId="urn:microsoft.com/office/officeart/2005/8/layout/list1"/>
    <dgm:cxn modelId="{420ABF48-F83F-4257-8816-C909DF3CD3D9}" srcId="{58718DD3-3B33-44B1-94E3-DB8763992328}" destId="{82B1251C-77BE-4D3D-9DCD-3629265C93FB}" srcOrd="1" destOrd="0" parTransId="{D629FA6E-48F2-45E4-9A45-352840B5FABA}" sibTransId="{65AB7C49-1F6E-4B53-964F-E3A3DF27D856}"/>
    <dgm:cxn modelId="{26B62DF5-44A3-486C-ADC7-B42824E1BB7D}" srcId="{9573B4F9-C14C-4691-8791-6E09598B9CB0}" destId="{1FFAAC83-3D1F-4167-954C-B1D616AA2F9A}" srcOrd="1" destOrd="0" parTransId="{FCB5A56D-DA6A-4F29-8FC7-58E17879D0E1}" sibTransId="{3296DFF2-57A4-4882-8C29-899C7CC56D1F}"/>
    <dgm:cxn modelId="{02954287-419C-44FF-B035-D7F730E86B13}" type="presOf" srcId="{8A9F06BD-D9BF-40A4-B455-03B8ED9CC598}" destId="{B09A1022-2E16-4F44-BF00-171C2B8F5EC8}" srcOrd="1" destOrd="0" presId="urn:microsoft.com/office/officeart/2005/8/layout/list1"/>
    <dgm:cxn modelId="{3689EC24-A830-41E2-BEBB-C7F7A3F22F2E}" type="presOf" srcId="{61BA7332-E200-4846-9ED6-9981A0C4B531}" destId="{B561A8D5-511B-4113-9C44-1668493FF798}" srcOrd="0" destOrd="0" presId="urn:microsoft.com/office/officeart/2005/8/layout/list1"/>
    <dgm:cxn modelId="{9F6C02E4-C2E5-4724-BAF6-18BF43448B95}" type="presOf" srcId="{B9AE8AFC-7A6B-4F39-959B-41C34D1754C5}" destId="{6C66F187-1D46-447D-9ABC-FEA08FB40F7F}" srcOrd="0" destOrd="0" presId="urn:microsoft.com/office/officeart/2005/8/layout/list1"/>
    <dgm:cxn modelId="{1BC2B7B3-7618-470D-8276-FE53EFACCB04}" srcId="{8A9F06BD-D9BF-40A4-B455-03B8ED9CC598}" destId="{D2254C30-88A2-4B7A-A18A-BECB8CE4B4C4}" srcOrd="0" destOrd="0" parTransId="{FE126A16-D499-4FC0-A476-DA8E41A5D7A4}" sibTransId="{E5FA8661-99FE-49C6-81BA-4E948F1649E3}"/>
    <dgm:cxn modelId="{4CB94855-A6EB-4E5A-B0D1-24E64F25AE82}" type="presOf" srcId="{1FFAAC83-3D1F-4167-954C-B1D616AA2F9A}" destId="{6C66F187-1D46-447D-9ABC-FEA08FB40F7F}" srcOrd="0" destOrd="1" presId="urn:microsoft.com/office/officeart/2005/8/layout/list1"/>
    <dgm:cxn modelId="{76017C39-CFD0-4AE7-A12B-8C795E3812C4}" srcId="{61BA7332-E200-4846-9ED6-9981A0C4B531}" destId="{58718DD3-3B33-44B1-94E3-DB8763992328}" srcOrd="0" destOrd="0" parTransId="{A6F01616-6C70-4768-8944-47ED785A411B}" sibTransId="{53DF7D48-3B4B-449A-A47A-885ADDB7A4DB}"/>
    <dgm:cxn modelId="{B1FC9BE9-8F26-4417-B52F-E9450EC57D8F}" type="presOf" srcId="{A4BEE96C-AFDF-4591-8DED-8D0C5FA47723}" destId="{D75A212D-1574-4DAE-9B6E-9E4617E0E219}" srcOrd="0" destOrd="1" presId="urn:microsoft.com/office/officeart/2005/8/layout/list1"/>
    <dgm:cxn modelId="{FA74D76C-D24B-49C4-8D22-B777D8C27ABC}" type="presOf" srcId="{58718DD3-3B33-44B1-94E3-DB8763992328}" destId="{D7C67214-B23E-4A07-863B-77EEFED361D7}" srcOrd="1" destOrd="0" presId="urn:microsoft.com/office/officeart/2005/8/layout/list1"/>
    <dgm:cxn modelId="{D023D55F-0DA8-4C02-A371-6F05036B6FD1}" type="presOf" srcId="{58718DD3-3B33-44B1-94E3-DB8763992328}" destId="{141C5BC9-082F-4F7A-A6C9-2F4C79B2A146}" srcOrd="0" destOrd="0" presId="urn:microsoft.com/office/officeart/2005/8/layout/list1"/>
    <dgm:cxn modelId="{957D9FBC-2A2F-4909-A000-554148C24A4D}" srcId="{61BA7332-E200-4846-9ED6-9981A0C4B531}" destId="{9573B4F9-C14C-4691-8791-6E09598B9CB0}" srcOrd="1" destOrd="0" parTransId="{E8A4E607-0CDC-4F17-B21E-648451B2107C}" sibTransId="{4217E08D-2FB5-40FD-94C4-2F46CED95AD5}"/>
    <dgm:cxn modelId="{AF7AAF8B-95E8-439B-968D-42336A25D81E}" type="presOf" srcId="{F776D98B-F703-43AB-A8AE-A441DE130AEF}" destId="{891C6E54-40AE-496D-AEC0-69FDF7E05254}" srcOrd="0" destOrd="0" presId="urn:microsoft.com/office/officeart/2005/8/layout/list1"/>
    <dgm:cxn modelId="{243A8239-4218-4816-874B-4DA6A61AFB5A}" srcId="{8A9F06BD-D9BF-40A4-B455-03B8ED9CC598}" destId="{A4BEE96C-AFDF-4591-8DED-8D0C5FA47723}" srcOrd="1" destOrd="0" parTransId="{02073BA0-ED6F-47BF-8365-07E81B991DCC}" sibTransId="{09A52025-06F5-464C-AC02-40D5F66DE28D}"/>
    <dgm:cxn modelId="{08F17611-51A1-4AD7-9B8C-520C418C8806}" type="presParOf" srcId="{B561A8D5-511B-4113-9C44-1668493FF798}" destId="{1C0EE598-0FED-4B30-A2F0-791D1C5534C7}" srcOrd="0" destOrd="0" presId="urn:microsoft.com/office/officeart/2005/8/layout/list1"/>
    <dgm:cxn modelId="{78B14330-9EFE-4818-BB84-325A840014C5}" type="presParOf" srcId="{1C0EE598-0FED-4B30-A2F0-791D1C5534C7}" destId="{141C5BC9-082F-4F7A-A6C9-2F4C79B2A146}" srcOrd="0" destOrd="0" presId="urn:microsoft.com/office/officeart/2005/8/layout/list1"/>
    <dgm:cxn modelId="{28447AE2-7357-4E53-B0C5-2AA1AE1763EB}" type="presParOf" srcId="{1C0EE598-0FED-4B30-A2F0-791D1C5534C7}" destId="{D7C67214-B23E-4A07-863B-77EEFED361D7}" srcOrd="1" destOrd="0" presId="urn:microsoft.com/office/officeart/2005/8/layout/list1"/>
    <dgm:cxn modelId="{6A787C83-6406-49BB-B01E-676111185D13}" type="presParOf" srcId="{B561A8D5-511B-4113-9C44-1668493FF798}" destId="{F9F10517-3917-4951-952C-2F27EB4C32D7}" srcOrd="1" destOrd="0" presId="urn:microsoft.com/office/officeart/2005/8/layout/list1"/>
    <dgm:cxn modelId="{F137C46D-5A3A-4C4D-9A89-9DDAD5673E97}" type="presParOf" srcId="{B561A8D5-511B-4113-9C44-1668493FF798}" destId="{891C6E54-40AE-496D-AEC0-69FDF7E05254}" srcOrd="2" destOrd="0" presId="urn:microsoft.com/office/officeart/2005/8/layout/list1"/>
    <dgm:cxn modelId="{B0A3FC32-E59A-493F-B2D7-11762C052DFB}" type="presParOf" srcId="{B561A8D5-511B-4113-9C44-1668493FF798}" destId="{7C93237E-5E65-4979-AD4E-2A6F5C56F78F}" srcOrd="3" destOrd="0" presId="urn:microsoft.com/office/officeart/2005/8/layout/list1"/>
    <dgm:cxn modelId="{A37EDB1E-0A23-4D06-A1FD-5FC664DBCC82}" type="presParOf" srcId="{B561A8D5-511B-4113-9C44-1668493FF798}" destId="{67BFC78A-10D9-4C8D-810E-959236E3EDCE}" srcOrd="4" destOrd="0" presId="urn:microsoft.com/office/officeart/2005/8/layout/list1"/>
    <dgm:cxn modelId="{AF52E320-21EA-404B-AC04-2C2D97B5F11E}" type="presParOf" srcId="{67BFC78A-10D9-4C8D-810E-959236E3EDCE}" destId="{5125AEC3-F4A3-46B7-A5E6-68794953F486}" srcOrd="0" destOrd="0" presId="urn:microsoft.com/office/officeart/2005/8/layout/list1"/>
    <dgm:cxn modelId="{F8701B6B-88D7-41A6-9038-2D6D265CCD11}" type="presParOf" srcId="{67BFC78A-10D9-4C8D-810E-959236E3EDCE}" destId="{E6201035-165C-4A72-8695-CD5F0A8FABF3}" srcOrd="1" destOrd="0" presId="urn:microsoft.com/office/officeart/2005/8/layout/list1"/>
    <dgm:cxn modelId="{BF36F2D6-D3A3-4857-B25C-8068F19071B3}" type="presParOf" srcId="{B561A8D5-511B-4113-9C44-1668493FF798}" destId="{B9A58CD2-2FBA-4918-97B1-F3FA081C2293}" srcOrd="5" destOrd="0" presId="urn:microsoft.com/office/officeart/2005/8/layout/list1"/>
    <dgm:cxn modelId="{2598603B-A05A-4345-9FA9-F2C9C5D2453F}" type="presParOf" srcId="{B561A8D5-511B-4113-9C44-1668493FF798}" destId="{6C66F187-1D46-447D-9ABC-FEA08FB40F7F}" srcOrd="6" destOrd="0" presId="urn:microsoft.com/office/officeart/2005/8/layout/list1"/>
    <dgm:cxn modelId="{B84EB0DB-FA91-4BCE-9C41-2F55450546A3}" type="presParOf" srcId="{B561A8D5-511B-4113-9C44-1668493FF798}" destId="{05680D30-0576-4B62-ACB3-0CBE3D661598}" srcOrd="7" destOrd="0" presId="urn:microsoft.com/office/officeart/2005/8/layout/list1"/>
    <dgm:cxn modelId="{18DA8DAD-8C5C-4646-A45A-1381EAF255D0}" type="presParOf" srcId="{B561A8D5-511B-4113-9C44-1668493FF798}" destId="{1E470D59-D4D4-4AC0-80CC-437C22686730}" srcOrd="8" destOrd="0" presId="urn:microsoft.com/office/officeart/2005/8/layout/list1"/>
    <dgm:cxn modelId="{ADB2AF2C-39EA-4BCE-AFB3-822469A37FB3}" type="presParOf" srcId="{1E470D59-D4D4-4AC0-80CC-437C22686730}" destId="{8E4E3D95-269D-48AD-A858-B117E436B9EA}" srcOrd="0" destOrd="0" presId="urn:microsoft.com/office/officeart/2005/8/layout/list1"/>
    <dgm:cxn modelId="{E4509F7C-4576-4AC0-91FF-F7908FD5C9BC}" type="presParOf" srcId="{1E470D59-D4D4-4AC0-80CC-437C22686730}" destId="{B09A1022-2E16-4F44-BF00-171C2B8F5EC8}" srcOrd="1" destOrd="0" presId="urn:microsoft.com/office/officeart/2005/8/layout/list1"/>
    <dgm:cxn modelId="{3C089A88-89BC-4E90-B4DC-7543CD859D34}" type="presParOf" srcId="{B561A8D5-511B-4113-9C44-1668493FF798}" destId="{633789C1-8585-4A78-B6BB-B821F7EDBA3F}" srcOrd="9" destOrd="0" presId="urn:microsoft.com/office/officeart/2005/8/layout/list1"/>
    <dgm:cxn modelId="{A94D20B6-4A2A-494A-AFD2-981462D83A88}" type="presParOf" srcId="{B561A8D5-511B-4113-9C44-1668493FF798}" destId="{D75A212D-1574-4DAE-9B6E-9E4617E0E219}" srcOrd="10"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4B0044-75B8-4864-904E-2775BF22F7B0}">
      <dsp:nvSpPr>
        <dsp:cNvPr id="0" name=""/>
        <dsp:cNvSpPr/>
      </dsp:nvSpPr>
      <dsp:spPr>
        <a:xfrm>
          <a:off x="617219" y="0"/>
          <a:ext cx="6995160" cy="4525962"/>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6A8FC03-D537-4660-A287-AB5A03270AAA}">
      <dsp:nvSpPr>
        <dsp:cNvPr id="0" name=""/>
        <dsp:cNvSpPr/>
      </dsp:nvSpPr>
      <dsp:spPr>
        <a:xfrm>
          <a:off x="8840" y="1357788"/>
          <a:ext cx="2648902" cy="1810384"/>
        </a:xfrm>
        <a:prstGeom prst="roundRect">
          <a:avLst/>
        </a:prstGeom>
        <a:solidFill>
          <a:schemeClr val="dk2">
            <a:hueOff val="0"/>
            <a:satOff val="0"/>
            <a:lumOff val="0"/>
            <a:alphaOff val="0"/>
          </a:schemeClr>
        </a:solidFill>
        <a:ln w="55000" cap="flat" cmpd="thickThin"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Cognitive-linguistic deficits</a:t>
          </a:r>
          <a:endParaRPr lang="en-US" sz="2400" kern="1200" dirty="0"/>
        </a:p>
      </dsp:txBody>
      <dsp:txXfrm>
        <a:off x="97216" y="1446164"/>
        <a:ext cx="2472150" cy="1633632"/>
      </dsp:txXfrm>
    </dsp:sp>
    <dsp:sp modelId="{47CBBD0E-6902-4AF1-9419-B62FF973A662}">
      <dsp:nvSpPr>
        <dsp:cNvPr id="0" name=""/>
        <dsp:cNvSpPr/>
      </dsp:nvSpPr>
      <dsp:spPr>
        <a:xfrm>
          <a:off x="2790348" y="1357788"/>
          <a:ext cx="2648902" cy="1810384"/>
        </a:xfrm>
        <a:prstGeom prst="roundRect">
          <a:avLst/>
        </a:prstGeom>
        <a:solidFill>
          <a:schemeClr val="dk2">
            <a:hueOff val="0"/>
            <a:satOff val="0"/>
            <a:lumOff val="0"/>
            <a:alphaOff val="0"/>
          </a:schemeClr>
        </a:solidFill>
        <a:ln w="55000" cap="flat" cmpd="thickThin"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Communication skills</a:t>
          </a:r>
          <a:endParaRPr lang="en-US" sz="2400" kern="1200" dirty="0"/>
        </a:p>
      </dsp:txBody>
      <dsp:txXfrm>
        <a:off x="2878724" y="1446164"/>
        <a:ext cx="2472150" cy="1633632"/>
      </dsp:txXfrm>
    </dsp:sp>
    <dsp:sp modelId="{73CEF5A5-735C-43C3-8BF2-EBCC9E632C1D}">
      <dsp:nvSpPr>
        <dsp:cNvPr id="0" name=""/>
        <dsp:cNvSpPr/>
      </dsp:nvSpPr>
      <dsp:spPr>
        <a:xfrm>
          <a:off x="5571857" y="1357788"/>
          <a:ext cx="2648902" cy="1810384"/>
        </a:xfrm>
        <a:prstGeom prst="roundRect">
          <a:avLst/>
        </a:prstGeom>
        <a:solidFill>
          <a:schemeClr val="dk2">
            <a:hueOff val="0"/>
            <a:satOff val="0"/>
            <a:lumOff val="0"/>
            <a:alphaOff val="0"/>
          </a:schemeClr>
        </a:solidFill>
        <a:ln w="55000" cap="flat" cmpd="thickThin"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Social behavior </a:t>
          </a:r>
          <a:endParaRPr lang="en-US" sz="2400" kern="1200" dirty="0"/>
        </a:p>
      </dsp:txBody>
      <dsp:txXfrm>
        <a:off x="5660233" y="1446164"/>
        <a:ext cx="2472150" cy="16336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142159-1428-4DDB-8520-AE03286630E6}">
      <dsp:nvSpPr>
        <dsp:cNvPr id="0" name=""/>
        <dsp:cNvSpPr/>
      </dsp:nvSpPr>
      <dsp:spPr>
        <a:xfrm>
          <a:off x="2431954" y="61993"/>
          <a:ext cx="2560320" cy="2560320"/>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dirty="0" smtClean="0"/>
        </a:p>
        <a:p>
          <a:pPr lvl="0" algn="ctr" defTabSz="755650">
            <a:lnSpc>
              <a:spcPct val="90000"/>
            </a:lnSpc>
            <a:spcBef>
              <a:spcPct val="0"/>
            </a:spcBef>
            <a:spcAft>
              <a:spcPct val="35000"/>
            </a:spcAft>
          </a:pPr>
          <a:r>
            <a:rPr lang="en-US" sz="1700" kern="1200" dirty="0" smtClean="0"/>
            <a:t>Impairment</a:t>
          </a:r>
        </a:p>
        <a:p>
          <a:pPr lvl="0" algn="ctr" defTabSz="755650">
            <a:lnSpc>
              <a:spcPct val="90000"/>
            </a:lnSpc>
            <a:spcBef>
              <a:spcPct val="0"/>
            </a:spcBef>
            <a:spcAft>
              <a:spcPct val="35000"/>
            </a:spcAft>
          </a:pPr>
          <a:endParaRPr lang="en-US" sz="1700" kern="1200" dirty="0"/>
        </a:p>
      </dsp:txBody>
      <dsp:txXfrm>
        <a:off x="2773330" y="510049"/>
        <a:ext cx="1877568" cy="1152144"/>
      </dsp:txXfrm>
    </dsp:sp>
    <dsp:sp modelId="{8DAD45B6-60C3-4417-90A4-9B811A0A86C4}">
      <dsp:nvSpPr>
        <dsp:cNvPr id="0" name=""/>
        <dsp:cNvSpPr/>
      </dsp:nvSpPr>
      <dsp:spPr>
        <a:xfrm>
          <a:off x="3543295" y="1676403"/>
          <a:ext cx="2560320" cy="2560320"/>
        </a:xfrm>
        <a:prstGeom prst="ellipse">
          <a:avLst/>
        </a:prstGeom>
        <a:solidFill>
          <a:srgbClr val="887597"/>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r>
            <a:rPr lang="en-US" sz="1700" kern="1200" dirty="0" smtClean="0"/>
            <a:t>Handicap</a:t>
          </a:r>
          <a:endParaRPr lang="en-US" sz="1700" kern="1200" dirty="0"/>
        </a:p>
      </dsp:txBody>
      <dsp:txXfrm>
        <a:off x="4326326" y="2337819"/>
        <a:ext cx="1536192" cy="1408176"/>
      </dsp:txXfrm>
    </dsp:sp>
    <dsp:sp modelId="{BBBCBB6E-B3BF-480A-887D-6D56452B0512}">
      <dsp:nvSpPr>
        <dsp:cNvPr id="0" name=""/>
        <dsp:cNvSpPr/>
      </dsp:nvSpPr>
      <dsp:spPr>
        <a:xfrm>
          <a:off x="1529791" y="1653540"/>
          <a:ext cx="2560320" cy="2560320"/>
        </a:xfrm>
        <a:prstGeom prst="ellipse">
          <a:avLst/>
        </a:prstGeom>
        <a:solidFill>
          <a:schemeClr val="accent5">
            <a:lumMod val="75000"/>
            <a:alpha val="5000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r>
            <a:rPr lang="en-US" sz="1700" kern="1200" dirty="0" smtClean="0"/>
            <a:t>Disability</a:t>
          </a:r>
          <a:endParaRPr lang="en-US" sz="1700" kern="1200" dirty="0"/>
        </a:p>
      </dsp:txBody>
      <dsp:txXfrm>
        <a:off x="1770888" y="2314955"/>
        <a:ext cx="1536192" cy="140817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image" Target="../media/image10.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eaLnBrk="0" hangingPunct="0">
              <a:defRPr sz="1200">
                <a:latin typeface="Tahoma" charset="0"/>
                <a:cs typeface="+mn-cs"/>
              </a:defRPr>
            </a:lvl1pPr>
          </a:lstStyle>
          <a:p>
            <a:pPr>
              <a:defRPr/>
            </a:pPr>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eaLnBrk="0" hangingPunct="0">
              <a:defRPr sz="1200">
                <a:latin typeface="Tahoma" charset="0"/>
                <a:cs typeface="+mn-cs"/>
              </a:defRPr>
            </a:lvl1pPr>
          </a:lstStyle>
          <a:p>
            <a:pPr>
              <a:defRPr/>
            </a:pPr>
            <a:fld id="{CA164FE0-E492-46CD-88B1-8A94A21BFE3A}" type="datetimeFigureOut">
              <a:rPr lang="en-US"/>
              <a:pPr>
                <a:defRPr/>
              </a:pPr>
              <a:t>7/16/2012</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eaLnBrk="0" hangingPunct="0">
              <a:defRPr sz="1200">
                <a:latin typeface="Tahoma" charset="0"/>
                <a:cs typeface="+mn-cs"/>
              </a:defRPr>
            </a:lvl1pPr>
          </a:lstStyle>
          <a:p>
            <a:pPr>
              <a:defRPr/>
            </a:pPr>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eaLnBrk="0" hangingPunct="0">
              <a:defRPr sz="1200">
                <a:latin typeface="Tahoma" charset="0"/>
                <a:cs typeface="+mn-cs"/>
              </a:defRPr>
            </a:lvl1pPr>
          </a:lstStyle>
          <a:p>
            <a:pPr>
              <a:defRPr/>
            </a:pPr>
            <a:fld id="{894BC06C-34E5-474D-987B-C32F01A71E48}" type="slidenum">
              <a:rPr lang="en-US"/>
              <a:pPr>
                <a:defRPr/>
              </a:pPr>
              <a:t>‹#›</a:t>
            </a:fld>
            <a:endParaRPr lang="en-US" dirty="0"/>
          </a:p>
        </p:txBody>
      </p:sp>
    </p:spTree>
    <p:extLst>
      <p:ext uri="{BB962C8B-B14F-4D97-AF65-F5344CB8AC3E}">
        <p14:creationId xmlns:p14="http://schemas.microsoft.com/office/powerpoint/2010/main" val="35146385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15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970DADD7-080D-4262-921A-DCBE58136F37}" type="slidenum">
              <a:rPr lang="en-US" smtClean="0">
                <a:latin typeface="Tahoma" pitchFamily="34" charset="0"/>
              </a:rPr>
              <a:pPr>
                <a:defRPr/>
              </a:pPr>
              <a:t>1</a:t>
            </a:fld>
            <a:endParaRPr lang="en-US" dirty="0" smtClean="0">
              <a:latin typeface="Tahoma"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5A318371-D312-4223-A9BE-27497FAAB5D2}" type="slidenum">
              <a:rPr lang="en-US" smtClean="0">
                <a:latin typeface="Tahoma" pitchFamily="34" charset="0"/>
              </a:rPr>
              <a:pPr>
                <a:defRPr/>
              </a:pPr>
              <a:t>10</a:t>
            </a:fld>
            <a:endParaRPr lang="en-US" smtClean="0">
              <a:latin typeface="Tahoma"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D1038211-EFC2-4A92-B38D-0FB8302B8227}" type="slidenum">
              <a:rPr lang="en-US" smtClean="0">
                <a:latin typeface="Tahoma" pitchFamily="34" charset="0"/>
              </a:rPr>
              <a:pPr>
                <a:defRPr/>
              </a:pPr>
              <a:t>11</a:t>
            </a:fld>
            <a:endParaRPr lang="en-US" smtClean="0">
              <a:latin typeface="Tahoma"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p:spPr>
      </p:sp>
      <p:sp>
        <p:nvSpPr>
          <p:cNvPr id="7475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What is the best way to address social communication deficits</a:t>
            </a:r>
            <a:r>
              <a:rPr lang="en-US" baseline="0" dirty="0" smtClean="0"/>
              <a:t> and prevent these detrimental effects in therapy?  Deciding whether to do this in individual or group settings. </a:t>
            </a:r>
            <a:r>
              <a:rPr lang="en-US" dirty="0" smtClean="0"/>
              <a:t>Individual</a:t>
            </a:r>
            <a:r>
              <a:rPr lang="en-US" baseline="0" dirty="0" smtClean="0"/>
              <a:t> vs. group</a:t>
            </a:r>
            <a:endParaRPr lang="en-US" dirty="0"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A6EEB2E1-AB67-47FD-8C90-65311436938E}" type="slidenum">
              <a:rPr lang="en-US" smtClean="0">
                <a:latin typeface="Tahoma" pitchFamily="34" charset="0"/>
              </a:rPr>
              <a:pPr>
                <a:defRPr/>
              </a:pPr>
              <a:t>12</a:t>
            </a:fld>
            <a:endParaRPr lang="en-US" smtClean="0">
              <a:latin typeface="Tahoma"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But,</a:t>
            </a:r>
            <a:r>
              <a:rPr lang="en-US" baseline="0" dirty="0" smtClean="0"/>
              <a:t> does group therapy work?  EBP?</a:t>
            </a:r>
            <a:endParaRPr lang="en-US" dirty="0" smtClean="0"/>
          </a:p>
        </p:txBody>
      </p:sp>
      <p:sp>
        <p:nvSpPr>
          <p:cNvPr id="4" name="Slide Number Placeholder 3"/>
          <p:cNvSpPr>
            <a:spLocks noGrp="1"/>
          </p:cNvSpPr>
          <p:nvPr>
            <p:ph type="sldNum" sz="quarter" idx="5"/>
          </p:nvPr>
        </p:nvSpPr>
        <p:spPr/>
        <p:txBody>
          <a:bodyPr/>
          <a:lstStyle/>
          <a:p>
            <a:pPr>
              <a:defRPr/>
            </a:pPr>
            <a:fld id="{59E09072-A0D7-4012-B118-8A7A7BCF7143}" type="slidenum">
              <a:rPr lang="en-US" smtClean="0"/>
              <a:pPr>
                <a:defRPr/>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Aphasia group</a:t>
            </a:r>
            <a:endParaRPr lang="en-US" dirty="0"/>
          </a:p>
        </p:txBody>
      </p:sp>
      <p:sp>
        <p:nvSpPr>
          <p:cNvPr id="4" name="Slide Number Placeholder 3"/>
          <p:cNvSpPr>
            <a:spLocks noGrp="1"/>
          </p:cNvSpPr>
          <p:nvPr>
            <p:ph type="sldNum" sz="quarter" idx="10"/>
          </p:nvPr>
        </p:nvSpPr>
        <p:spPr/>
        <p:txBody>
          <a:bodyPr/>
          <a:lstStyle/>
          <a:p>
            <a:pPr>
              <a:defRPr/>
            </a:pPr>
            <a:fld id="{894BC06C-34E5-474D-987B-C32F01A71E48}" type="slidenum">
              <a:rPr lang="en-US" smtClean="0"/>
              <a:pPr>
                <a:defRPr/>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Lit review</a:t>
            </a:r>
            <a:endParaRPr lang="en-US" dirty="0"/>
          </a:p>
        </p:txBody>
      </p:sp>
      <p:sp>
        <p:nvSpPr>
          <p:cNvPr id="4" name="Slide Number Placeholder 3"/>
          <p:cNvSpPr>
            <a:spLocks noGrp="1"/>
          </p:cNvSpPr>
          <p:nvPr>
            <p:ph type="sldNum" sz="quarter" idx="10"/>
          </p:nvPr>
        </p:nvSpPr>
        <p:spPr/>
        <p:txBody>
          <a:bodyPr/>
          <a:lstStyle/>
          <a:p>
            <a:pPr>
              <a:defRPr/>
            </a:pPr>
            <a:fld id="{894BC06C-34E5-474D-987B-C32F01A71E48}" type="slidenum">
              <a:rPr lang="en-US" smtClean="0"/>
              <a:pPr>
                <a:defRPr/>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Important areas - </a:t>
            </a:r>
            <a:r>
              <a:rPr lang="en-US" dirty="0" err="1" smtClean="0"/>
              <a:t>comon</a:t>
            </a:r>
            <a:endParaRPr lang="en-US" dirty="0"/>
          </a:p>
        </p:txBody>
      </p:sp>
      <p:sp>
        <p:nvSpPr>
          <p:cNvPr id="4" name="Slide Number Placeholder 3"/>
          <p:cNvSpPr>
            <a:spLocks noGrp="1"/>
          </p:cNvSpPr>
          <p:nvPr>
            <p:ph type="sldNum" sz="quarter" idx="10"/>
          </p:nvPr>
        </p:nvSpPr>
        <p:spPr/>
        <p:txBody>
          <a:bodyPr/>
          <a:lstStyle/>
          <a:p>
            <a:pPr>
              <a:defRPr/>
            </a:pPr>
            <a:fld id="{894BC06C-34E5-474D-987B-C32F01A71E48}" type="slidenum">
              <a:rPr lang="en-US" smtClean="0"/>
              <a:pPr>
                <a:defRPr/>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LOTS of variability</a:t>
            </a:r>
            <a:endParaRPr lang="en-US" dirty="0"/>
          </a:p>
        </p:txBody>
      </p:sp>
      <p:sp>
        <p:nvSpPr>
          <p:cNvPr id="4" name="Slide Number Placeholder 3"/>
          <p:cNvSpPr>
            <a:spLocks noGrp="1"/>
          </p:cNvSpPr>
          <p:nvPr>
            <p:ph type="sldNum" sz="quarter" idx="10"/>
          </p:nvPr>
        </p:nvSpPr>
        <p:spPr/>
        <p:txBody>
          <a:bodyPr/>
          <a:lstStyle/>
          <a:p>
            <a:pPr>
              <a:defRPr/>
            </a:pPr>
            <a:fld id="{894BC06C-34E5-474D-987B-C32F01A71E48}" type="slidenum">
              <a:rPr lang="en-US" smtClean="0"/>
              <a:pPr>
                <a:defRPr/>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894BC06C-34E5-474D-987B-C32F01A71E48}" type="slidenum">
              <a:rPr lang="en-US" smtClean="0"/>
              <a:pPr>
                <a:defRPr/>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894BC06C-34E5-474D-987B-C32F01A71E48}" type="slidenum">
              <a:rPr lang="en-US" smtClean="0"/>
              <a:pPr>
                <a:defRPr/>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The CDC refers to brain</a:t>
            </a:r>
            <a:r>
              <a:rPr lang="en-US" baseline="0" dirty="0" smtClean="0"/>
              <a:t> injury as the “silent epidemic” </a:t>
            </a:r>
          </a:p>
          <a:p>
            <a:r>
              <a:rPr lang="en-US" baseline="0" dirty="0" smtClean="0"/>
              <a:t>However an area of brain injury that is often silent within itself until social demands are placed upon a survivor are the social communication skill impairments they may encounter</a:t>
            </a:r>
            <a:endParaRPr lang="en-US" dirty="0" smtClean="0"/>
          </a:p>
        </p:txBody>
      </p:sp>
      <p:sp>
        <p:nvSpPr>
          <p:cNvPr id="4" name="Slide Number Placeholder 3"/>
          <p:cNvSpPr>
            <a:spLocks noGrp="1"/>
          </p:cNvSpPr>
          <p:nvPr>
            <p:ph type="sldNum" sz="quarter" idx="5"/>
          </p:nvPr>
        </p:nvSpPr>
        <p:spPr/>
        <p:txBody>
          <a:bodyPr/>
          <a:lstStyle/>
          <a:p>
            <a:pPr>
              <a:defRPr/>
            </a:pPr>
            <a:fld id="{0424C7E8-EF00-4ABD-83EA-C2C7DE122375}" type="slidenum">
              <a:rPr lang="en-US" smtClean="0"/>
              <a:pPr>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894BC06C-34E5-474D-987B-C32F01A71E48}" type="slidenum">
              <a:rPr lang="en-US" smtClean="0"/>
              <a:pPr>
                <a:defRPr/>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894BC06C-34E5-474D-987B-C32F01A71E48}" type="slidenum">
              <a:rPr lang="en-US" smtClean="0"/>
              <a:pPr>
                <a:defRPr/>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Impairment,</a:t>
            </a:r>
            <a:r>
              <a:rPr lang="en-US" baseline="0" dirty="0" smtClean="0"/>
              <a:t> Disability, and Handicap measures</a:t>
            </a:r>
            <a:endParaRPr lang="en-US" dirty="0"/>
          </a:p>
        </p:txBody>
      </p:sp>
      <p:sp>
        <p:nvSpPr>
          <p:cNvPr id="4" name="Slide Number Placeholder 3"/>
          <p:cNvSpPr>
            <a:spLocks noGrp="1"/>
          </p:cNvSpPr>
          <p:nvPr>
            <p:ph type="sldNum" sz="quarter" idx="10"/>
          </p:nvPr>
        </p:nvSpPr>
        <p:spPr/>
        <p:txBody>
          <a:bodyPr/>
          <a:lstStyle/>
          <a:p>
            <a:pPr>
              <a:defRPr/>
            </a:pPr>
            <a:fld id="{894BC06C-34E5-474D-987B-C32F01A71E48}" type="slidenum">
              <a:rPr lang="en-US" smtClean="0"/>
              <a:pPr>
                <a:defRPr/>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894BC06C-34E5-474D-987B-C32F01A71E48}" type="slidenum">
              <a:rPr lang="en-US" smtClean="0"/>
              <a:pPr>
                <a:defRPr/>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C87AB8C5-A026-4524-AEEF-85F75BA346A0}" type="slidenum">
              <a:rPr lang="en-US" smtClean="0"/>
              <a:pPr>
                <a:defRPr/>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598115FE-5B7C-4EC2-87EC-08426BE90C9A}" type="slidenum">
              <a:rPr lang="en-US" smtClean="0"/>
              <a:pPr>
                <a:defRPr/>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894BC06C-34E5-474D-987B-C32F01A71E48}" type="slidenum">
              <a:rPr lang="en-US" smtClean="0"/>
              <a:pPr>
                <a:defRPr/>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894BC06C-34E5-474D-987B-C32F01A71E48}" type="slidenum">
              <a:rPr lang="en-US" smtClean="0"/>
              <a:pPr>
                <a:defRPr/>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4FF4F826-2A59-444C-BCBF-5E303D438D2B}" type="slidenum">
              <a:rPr lang="en-US" smtClean="0"/>
              <a:pPr>
                <a:defRPr/>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74E2DDE1-844F-4101-AD52-434546190361}" type="slidenum">
              <a:rPr lang="en-US" smtClean="0"/>
              <a:pPr>
                <a:defRPr/>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What is</a:t>
            </a:r>
            <a:r>
              <a:rPr lang="en-US" baseline="0" dirty="0" smtClean="0"/>
              <a:t> the connection between his TBI, social behaviors, and communication?</a:t>
            </a:r>
            <a:endParaRPr lang="en-US" dirty="0" smtClean="0"/>
          </a:p>
        </p:txBody>
      </p:sp>
      <p:sp>
        <p:nvSpPr>
          <p:cNvPr id="4" name="Slide Number Placeholder 3"/>
          <p:cNvSpPr>
            <a:spLocks noGrp="1"/>
          </p:cNvSpPr>
          <p:nvPr>
            <p:ph type="sldNum" sz="quarter" idx="5"/>
          </p:nvPr>
        </p:nvSpPr>
        <p:spPr/>
        <p:txBody>
          <a:bodyPr/>
          <a:lstStyle/>
          <a:p>
            <a:pPr>
              <a:defRPr/>
            </a:pPr>
            <a:fld id="{0424C7E8-EF00-4ABD-83EA-C2C7DE122375}" type="slidenum">
              <a:rPr lang="en-US" smtClean="0"/>
              <a:pPr>
                <a:defRPr/>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p:spPr>
      </p:sp>
      <p:sp>
        <p:nvSpPr>
          <p:cNvPr id="7577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EBP from the world of communication disorders</a:t>
            </a:r>
          </a:p>
          <a:p>
            <a:r>
              <a:rPr lang="en-US" dirty="0" smtClean="0"/>
              <a:t>Integrating</a:t>
            </a:r>
            <a:r>
              <a:rPr lang="en-US" baseline="0" dirty="0" smtClean="0"/>
              <a:t> TBI knowledge and principles with communication disorders</a:t>
            </a:r>
            <a:endParaRPr lang="en-US" dirty="0" smtClean="0"/>
          </a:p>
          <a:p>
            <a:r>
              <a:rPr lang="en-US" dirty="0" smtClean="0"/>
              <a:t>Several</a:t>
            </a:r>
            <a:r>
              <a:rPr lang="en-US" baseline="0" dirty="0" smtClean="0"/>
              <a:t> research-based principles in development</a:t>
            </a:r>
            <a:endParaRPr lang="en-US" dirty="0" smtClean="0"/>
          </a:p>
        </p:txBody>
      </p:sp>
      <p:sp>
        <p:nvSpPr>
          <p:cNvPr id="4" name="Slide Number Placeholder 3"/>
          <p:cNvSpPr>
            <a:spLocks noGrp="1"/>
          </p:cNvSpPr>
          <p:nvPr>
            <p:ph type="sldNum" sz="quarter" idx="5"/>
          </p:nvPr>
        </p:nvSpPr>
        <p:spPr/>
        <p:txBody>
          <a:bodyPr/>
          <a:lstStyle/>
          <a:p>
            <a:pPr>
              <a:defRPr/>
            </a:pPr>
            <a:fld id="{DB923B31-0123-4CAB-BC82-57054144FC55}" type="slidenum">
              <a:rPr lang="en-US" smtClean="0"/>
              <a:pPr>
                <a:defRPr/>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p:spPr>
      </p:sp>
      <p:sp>
        <p:nvSpPr>
          <p:cNvPr id="808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CE5A823C-A92A-46B5-8FF0-4CDB957E6E2E}" type="slidenum">
              <a:rPr lang="en-US" smtClean="0"/>
              <a:pPr>
                <a:defRPr/>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p:spPr>
      </p:sp>
      <p:sp>
        <p:nvSpPr>
          <p:cNvPr id="819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EA344309-FEA1-43D4-BE09-7145B8E280F0}" type="slidenum">
              <a:rPr lang="en-US" smtClean="0"/>
              <a:pPr>
                <a:defRPr/>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p:spPr>
      </p:sp>
      <p:sp>
        <p:nvSpPr>
          <p:cNvPr id="8294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A6102479-C2C4-48AE-BB26-CA93BE9A81CB}" type="slidenum">
              <a:rPr lang="en-US" smtClean="0"/>
              <a:pPr>
                <a:defRPr/>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082DFDCC-9A10-4109-BB20-0A81ED25DB27}" type="slidenum">
              <a:rPr lang="en-US" smtClean="0"/>
              <a:pPr>
                <a:defRPr/>
              </a:pPr>
              <a:t>34</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p:spPr>
      </p:sp>
      <p:sp>
        <p:nvSpPr>
          <p:cNvPr id="8601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D353D89D-97B9-4D13-9102-F312363EDC43}" type="slidenum">
              <a:rPr lang="en-US" smtClean="0"/>
              <a:pPr>
                <a:defRPr/>
              </a:pPr>
              <a:t>35</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p:spPr>
      </p:sp>
      <p:sp>
        <p:nvSpPr>
          <p:cNvPr id="870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A50788A0-C377-44B6-88E1-32410C0D7450}" type="slidenum">
              <a:rPr lang="en-US" smtClean="0"/>
              <a:pPr>
                <a:defRPr/>
              </a:pPr>
              <a:t>36</a:t>
            </a:fld>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p:spPr>
      </p:sp>
      <p:sp>
        <p:nvSpPr>
          <p:cNvPr id="880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8E6124EA-FA71-4DF0-A390-CE877C963013}" type="slidenum">
              <a:rPr lang="en-US" smtClean="0"/>
              <a:pPr>
                <a:defRPr/>
              </a:pPr>
              <a:t>37</a:t>
            </a:fld>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what did we do with</a:t>
            </a:r>
            <a:r>
              <a:rPr lang="en-US" baseline="0" dirty="0" smtClean="0"/>
              <a:t> all that information?</a:t>
            </a:r>
          </a:p>
          <a:p>
            <a:r>
              <a:rPr lang="en-US" baseline="0" dirty="0" smtClean="0"/>
              <a:t>Client verses other’s perception, initiation of course.</a:t>
            </a:r>
          </a:p>
          <a:p>
            <a:r>
              <a:rPr lang="en-US" baseline="0" dirty="0" smtClean="0"/>
              <a:t>What is their awareness level?</a:t>
            </a:r>
          </a:p>
        </p:txBody>
      </p:sp>
      <p:sp>
        <p:nvSpPr>
          <p:cNvPr id="4" name="Slide Number Placeholder 3"/>
          <p:cNvSpPr>
            <a:spLocks noGrp="1"/>
          </p:cNvSpPr>
          <p:nvPr>
            <p:ph type="sldNum" sz="quarter" idx="10"/>
          </p:nvPr>
        </p:nvSpPr>
        <p:spPr/>
        <p:txBody>
          <a:bodyPr/>
          <a:lstStyle/>
          <a:p>
            <a:pPr>
              <a:defRPr/>
            </a:pPr>
            <a:fld id="{894BC06C-34E5-474D-987B-C32F01A71E48}" type="slidenum">
              <a:rPr lang="en-US" smtClean="0"/>
              <a:pPr>
                <a:defRPr/>
              </a:pPr>
              <a:t>38</a:t>
            </a:fld>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DF0473FC-01D0-4950-86FC-8DE25D1347D8}" type="slidenum">
              <a:rPr lang="en-US" smtClean="0"/>
              <a:pPr>
                <a:defRPr/>
              </a:pPr>
              <a:t>39</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Cognitive-communicative disorders can result from impairment in linguistic or nonlinguistic cognitive functions</a:t>
            </a:r>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2674A48D-8A39-43C4-93EA-A3898A90206C}" type="slidenum">
              <a:rPr lang="en-US" smtClean="0">
                <a:latin typeface="Tahoma" pitchFamily="34" charset="0"/>
              </a:rPr>
              <a:pPr>
                <a:defRPr/>
              </a:pPr>
              <a:t>4</a:t>
            </a:fld>
            <a:endParaRPr lang="en-US" smtClean="0">
              <a:latin typeface="Tahoma"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Client verses other’s perception, initiation of course.</a:t>
            </a:r>
          </a:p>
          <a:p>
            <a:r>
              <a:rPr lang="en-US" baseline="0" dirty="0" smtClean="0"/>
              <a:t>What is their awareness level?</a:t>
            </a:r>
          </a:p>
          <a:p>
            <a:endParaRPr lang="en-US" dirty="0"/>
          </a:p>
        </p:txBody>
      </p:sp>
      <p:sp>
        <p:nvSpPr>
          <p:cNvPr id="4" name="Slide Number Placeholder 3"/>
          <p:cNvSpPr>
            <a:spLocks noGrp="1"/>
          </p:cNvSpPr>
          <p:nvPr>
            <p:ph type="sldNum" sz="quarter" idx="10"/>
          </p:nvPr>
        </p:nvSpPr>
        <p:spPr/>
        <p:txBody>
          <a:bodyPr/>
          <a:lstStyle/>
          <a:p>
            <a:pPr>
              <a:defRPr/>
            </a:pPr>
            <a:fld id="{894BC06C-34E5-474D-987B-C32F01A71E48}" type="slidenum">
              <a:rPr lang="en-US" smtClean="0"/>
              <a:pPr>
                <a:defRPr/>
              </a:pPr>
              <a:t>40</a:t>
            </a:fld>
            <a:endParaRPr 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94BC06C-34E5-474D-987B-C32F01A71E48}" type="slidenum">
              <a:rPr lang="en-US" smtClean="0"/>
              <a:pPr>
                <a:defRPr/>
              </a:pPr>
              <a:t>41</a:t>
            </a:fld>
            <a:endParaRPr lang="en-U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Client verses other’s perception, initiation of course.</a:t>
            </a:r>
          </a:p>
          <a:p>
            <a:r>
              <a:rPr lang="en-US" baseline="0" dirty="0" smtClean="0"/>
              <a:t>What is their awareness level?</a:t>
            </a:r>
          </a:p>
          <a:p>
            <a:endParaRPr lang="en-US" dirty="0"/>
          </a:p>
        </p:txBody>
      </p:sp>
      <p:sp>
        <p:nvSpPr>
          <p:cNvPr id="4" name="Slide Number Placeholder 3"/>
          <p:cNvSpPr>
            <a:spLocks noGrp="1"/>
          </p:cNvSpPr>
          <p:nvPr>
            <p:ph type="sldNum" sz="quarter" idx="10"/>
          </p:nvPr>
        </p:nvSpPr>
        <p:spPr/>
        <p:txBody>
          <a:bodyPr/>
          <a:lstStyle/>
          <a:p>
            <a:pPr>
              <a:defRPr/>
            </a:pPr>
            <a:fld id="{894BC06C-34E5-474D-987B-C32F01A71E48}" type="slidenum">
              <a:rPr lang="en-US" smtClean="0"/>
              <a:pPr>
                <a:defRPr/>
              </a:pPr>
              <a:t>42</a:t>
            </a:fld>
            <a:endParaRPr lang="en-US"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p:spPr>
      </p:sp>
      <p:sp>
        <p:nvSpPr>
          <p:cNvPr id="911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5FCDA321-18D9-4CB5-9D93-592F8385A97E}" type="slidenum">
              <a:rPr lang="en-US" smtClean="0"/>
              <a:pPr>
                <a:defRPr/>
              </a:pPr>
              <a:t>43</a:t>
            </a:fld>
            <a:endParaRPr lang="en-US"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p:spPr>
      </p:sp>
      <p:sp>
        <p:nvSpPr>
          <p:cNvPr id="921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A62552A5-B8B2-43D5-82D7-F1547139D3A2}" type="slidenum">
              <a:rPr lang="en-US" smtClean="0"/>
              <a:pPr>
                <a:defRPr/>
              </a:pPr>
              <a:t>44</a:t>
            </a:fld>
            <a:endParaRPr lang="en-US" dirty="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p:spPr>
      </p:sp>
      <p:sp>
        <p:nvSpPr>
          <p:cNvPr id="931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6D9CBA1A-7239-4732-BCC6-78014A1CA901}" type="slidenum">
              <a:rPr lang="en-US" smtClean="0"/>
              <a:pPr>
                <a:defRPr/>
              </a:pPr>
              <a:t>45</a:t>
            </a:fld>
            <a:endParaRPr lang="en-US" dirty="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p:spPr>
      </p:sp>
      <p:sp>
        <p:nvSpPr>
          <p:cNvPr id="931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6D9CBA1A-7239-4732-BCC6-78014A1CA901}" type="slidenum">
              <a:rPr lang="en-US" smtClean="0"/>
              <a:pPr>
                <a:defRPr/>
              </a:pPr>
              <a:t>46</a:t>
            </a:fld>
            <a:endParaRPr lang="en-US" dirty="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894BC06C-34E5-474D-987B-C32F01A71E48}" type="slidenum">
              <a:rPr lang="en-US" smtClean="0"/>
              <a:pPr>
                <a:defRPr/>
              </a:pPr>
              <a:t>47</a:t>
            </a:fld>
            <a:endParaRPr lang="en-US" dirty="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p:spPr>
      </p:sp>
      <p:sp>
        <p:nvSpPr>
          <p:cNvPr id="942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AE88A45C-0CF9-4C04-BA1B-487276A04E0B}" type="slidenum">
              <a:rPr lang="en-US" smtClean="0"/>
              <a:pPr>
                <a:defRPr/>
              </a:pPr>
              <a:t>48</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p:spPr>
      </p:sp>
      <p:sp>
        <p:nvSpPr>
          <p:cNvPr id="6963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Hierarchy</a:t>
            </a:r>
            <a:r>
              <a:rPr lang="en-US" baseline="0" dirty="0" smtClean="0"/>
              <a:t> of cognitive functions</a:t>
            </a:r>
            <a:r>
              <a:rPr lang="en-US" dirty="0" smtClean="0"/>
              <a:t>; Pyramid builds on another-</a:t>
            </a:r>
            <a:r>
              <a:rPr lang="en-US" baseline="0" dirty="0" smtClean="0"/>
              <a:t> a problem at a lower level affects every level above it</a:t>
            </a:r>
            <a:endParaRPr lang="en-US" dirty="0"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54EB0A15-7997-43B2-B6A4-C42A8CE67766}" type="slidenum">
              <a:rPr lang="en-US" smtClean="0">
                <a:latin typeface="Tahoma" pitchFamily="34" charset="0"/>
              </a:rPr>
              <a:pPr>
                <a:defRPr/>
              </a:pPr>
              <a:t>5</a:t>
            </a:fld>
            <a:endParaRPr lang="en-US" dirty="0" smtClean="0">
              <a:latin typeface="Tahoma"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err="1" smtClean="0"/>
              <a:t>Neurofatigue</a:t>
            </a:r>
            <a:r>
              <a:rPr lang="en-US" dirty="0" smtClean="0"/>
              <a:t>- mental fatigue which usually comes on after</a:t>
            </a:r>
            <a:r>
              <a:rPr lang="en-US" baseline="0" dirty="0" smtClean="0"/>
              <a:t> prolonged cognitive stimulation</a:t>
            </a:r>
          </a:p>
          <a:p>
            <a:r>
              <a:rPr lang="en-US" baseline="0" dirty="0" err="1" smtClean="0"/>
              <a:t>Adynamia</a:t>
            </a:r>
            <a:r>
              <a:rPr lang="en-US" baseline="0" dirty="0" smtClean="0"/>
              <a:t>- low mental energy or apparent lack of will</a:t>
            </a: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err="1" smtClean="0"/>
              <a:t>Disinhibition</a:t>
            </a:r>
            <a:r>
              <a:rPr lang="en-US" baseline="0" dirty="0" smtClean="0"/>
              <a:t>- </a:t>
            </a:r>
            <a:r>
              <a:rPr lang="en-US" sz="1200" dirty="0" smtClean="0">
                <a:cs typeface="Arial" pitchFamily="34" charset="0"/>
              </a:rPr>
              <a:t>Inability to control impulsive behavior &amp; emotions.  </a:t>
            </a:r>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62424B5-573B-42B5-9A49-B9B54A4AA558}" type="slidenum">
              <a:rPr lang="en-US" smtClean="0">
                <a:latin typeface="Tahoma" pitchFamily="34" charset="0"/>
              </a:rPr>
              <a:pPr>
                <a:defRPr/>
              </a:pPr>
              <a:t>6</a:t>
            </a:fld>
            <a:endParaRPr lang="en-US" smtClean="0">
              <a:latin typeface="Tahoma"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Attention:</a:t>
            </a:r>
            <a:r>
              <a:rPr lang="en-US" baseline="0" dirty="0" smtClean="0"/>
              <a:t> the ability to focus on an external activity or internal thought</a:t>
            </a:r>
          </a:p>
          <a:p>
            <a:r>
              <a:rPr lang="en-US" baseline="0" dirty="0" smtClean="0"/>
              <a:t>Information processing: taking environmental stimulation in through the 5 senses, interpreting it, and responding to it appropriately based on past experiences</a:t>
            </a:r>
            <a:endParaRPr lang="en-US" dirty="0"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62424B5-573B-42B5-9A49-B9B54A4AA558}" type="slidenum">
              <a:rPr lang="en-US" smtClean="0">
                <a:latin typeface="Tahoma" pitchFamily="34" charset="0"/>
              </a:rPr>
              <a:pPr>
                <a:defRPr/>
              </a:pPr>
              <a:t>7</a:t>
            </a:fld>
            <a:endParaRPr lang="en-US" smtClean="0">
              <a:latin typeface="Tahoma"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Memory: taking in new information, holding on to</a:t>
            </a:r>
            <a:r>
              <a:rPr lang="en-US" baseline="0" dirty="0" smtClean="0"/>
              <a:t> the information, and recalling the information when needed</a:t>
            </a:r>
          </a:p>
          <a:p>
            <a:r>
              <a:rPr lang="en-US" baseline="0" dirty="0" smtClean="0"/>
              <a:t>Executive functions: the ability to reason, plan, problem solve, make inferences and accurately evaluate results of actions and decisions </a:t>
            </a:r>
            <a:endParaRPr lang="en-US" dirty="0"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62424B5-573B-42B5-9A49-B9B54A4AA558}" type="slidenum">
              <a:rPr lang="en-US" smtClean="0">
                <a:latin typeface="Tahoma" pitchFamily="34" charset="0"/>
              </a:rPr>
              <a:pPr>
                <a:defRPr/>
              </a:pPr>
              <a:t>8</a:t>
            </a:fld>
            <a:endParaRPr lang="en-US" smtClean="0">
              <a:latin typeface="Tahoma"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F16D7AEA-AA9A-428A-B839-0EFB3AEDDA1F}"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5.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2.xml"/><Relationship Id="rId1" Type="http://schemas.openxmlformats.org/officeDocument/2006/relationships/themeOverride" Target="../theme/themeOverride8.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cs typeface="+mn-cs"/>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cs typeface="+mn-cs"/>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7EF88F78-E3BE-468A-8439-7E221CC0C906}"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6ABB4928-E829-4DDA-B574-9CE868E1A5DA}"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93A1E629-FDB8-4125-A4F1-997731F10F7B}"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cs typeface="+mn-cs"/>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cs typeface="+mn-cs"/>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468F21CC-F387-43FA-AA6C-D1F9C3BE086B}"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3A9E5CC-98A6-473F-9E9B-BFA5411BD82A}"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62466546-A2A6-449B-9A55-B41A83D46B63}"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096CEC7B-B687-40E0-9E36-B4A8E860FD48}"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E541EEEA-3531-4648-B9ED-CF0D788B2B29}"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7C88C162-AE3F-49CE-B6FD-9536D3033020}"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064C7AEC-40F1-4004-AC3C-323161624ED5}" type="slidenum">
              <a:rPr lang="en-US"/>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6F75DCD6-6685-4FBE-B640-FF5BAF9ADEB6}"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1DA57141-0372-4BAE-A75E-FF6FA64133BF}"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cs typeface="+mn-cs"/>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cs typeface="+mn-cs"/>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99B86715-0E9B-4977-92C1-89BFDEF2CD04}"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911DBF47-58B6-43F9-B78F-90B0EAD439B5}" type="slidenum">
              <a:rPr lang="en-US"/>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FB02C52-C09F-4119-8095-98C9CB7CF76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E6D744FE-F411-472A-AE37-8D68CE9126E1}"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93AA3CD1-E21C-4F44-BCF1-9BB95FB0401E}"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98E4ACED-8299-4789-B860-01CD0F9D8284}"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1BDF58E4-5BAE-4864-8190-151CB7634B8A}"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81AC5B1B-11CD-4FE5-BBD8-C1AAFB4B7E2C}"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6B184A9B-6A82-4624-B823-87D2D4709F70}"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cs typeface="+mn-cs"/>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cs typeface="+mn-cs"/>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933FE5B1-3791-433F-94B1-F38DDA9B5191}"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cs typeface="+mn-cs"/>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cs typeface="+mn-cs"/>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cs typeface="+mn-cs"/>
              </a:defRPr>
            </a:lvl1pPr>
            <a:extLst/>
          </a:lstStyle>
          <a:p>
            <a:pPr>
              <a:defRPr/>
            </a:pPr>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cs typeface="+mn-cs"/>
              </a:defRPr>
            </a:lvl1pPr>
            <a:extLst/>
          </a:lstStyle>
          <a:p>
            <a:pPr>
              <a:defRPr/>
            </a:pPr>
            <a:fld id="{5B226AC5-BFB8-4934-896C-84D35031AC5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353" r:id="rId1"/>
    <p:sldLayoutId id="2147484345" r:id="rId2"/>
    <p:sldLayoutId id="2147484354" r:id="rId3"/>
    <p:sldLayoutId id="2147484355" r:id="rId4"/>
    <p:sldLayoutId id="2147484356" r:id="rId5"/>
    <p:sldLayoutId id="2147484357" r:id="rId6"/>
    <p:sldLayoutId id="2147484346" r:id="rId7"/>
    <p:sldLayoutId id="2147484358" r:id="rId8"/>
    <p:sldLayoutId id="2147484359" r:id="rId9"/>
    <p:sldLayoutId id="2147484347" r:id="rId10"/>
    <p:sldLayoutId id="2147484348"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cs typeface="+mn-cs"/>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cs typeface="+mn-cs"/>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2057"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cs typeface="+mn-cs"/>
              </a:defRPr>
            </a:lvl1pPr>
            <a:extLst/>
          </a:lstStyle>
          <a:p>
            <a:pPr>
              <a:defRPr/>
            </a:pPr>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cs typeface="+mn-cs"/>
              </a:defRPr>
            </a:lvl1pPr>
            <a:extLst/>
          </a:lstStyle>
          <a:p>
            <a:pPr>
              <a:defRPr/>
            </a:pPr>
            <a:fld id="{3F3195CA-213E-4F52-B49B-7280B406546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360" r:id="rId1"/>
    <p:sldLayoutId id="2147484349" r:id="rId2"/>
    <p:sldLayoutId id="2147484361" r:id="rId3"/>
    <p:sldLayoutId id="2147484362" r:id="rId4"/>
    <p:sldLayoutId id="2147484363" r:id="rId5"/>
    <p:sldLayoutId id="2147484364" r:id="rId6"/>
    <p:sldLayoutId id="2147484350" r:id="rId7"/>
    <p:sldLayoutId id="2147484365" r:id="rId8"/>
    <p:sldLayoutId id="2147484366" r:id="rId9"/>
    <p:sldLayoutId id="2147484351" r:id="rId10"/>
    <p:sldLayoutId id="2147484352"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4.png"/><Relationship Id="rId7" Type="http://schemas.openxmlformats.org/officeDocument/2006/relationships/diagramColors" Target="../diagrams/colors3.xml"/><Relationship Id="rId2" Type="http://schemas.openxmlformats.org/officeDocument/2006/relationships/notesSlide" Target="../notesSlides/notesSlide11.xml"/><Relationship Id="rId1" Type="http://schemas.openxmlformats.org/officeDocument/2006/relationships/slideLayout" Target="../slideLayouts/slideLayout16.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6.xml"/><Relationship Id="rId1" Type="http://schemas.openxmlformats.org/officeDocument/2006/relationships/slideLayout" Target="../slideLayouts/slideLayout5.xml"/><Relationship Id="rId4" Type="http://schemas.openxmlformats.org/officeDocument/2006/relationships/image" Target="../media/image8.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9.xml"/><Relationship Id="rId1" Type="http://schemas.openxmlformats.org/officeDocument/2006/relationships/slideLayout" Target="../slideLayouts/slideLayout5.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9.emf"/><Relationship Id="rId5" Type="http://schemas.openxmlformats.org/officeDocument/2006/relationships/oleObject" Target="../embeddings/Microsoft_Excel_97-2003_Worksheet1.xls"/><Relationship Id="rId4" Type="http://schemas.openxmlformats.org/officeDocument/2006/relationships/oleObject" Target="../embeddings/oleObject1.bin"/></Relationships>
</file>

<file path=ppt/slides/_rels/slide41.xml.rels><?xml version="1.0" encoding="UTF-8" standalone="yes"?>
<Relationships xmlns="http://schemas.openxmlformats.org/package/2006/relationships"><Relationship Id="rId8" Type="http://schemas.openxmlformats.org/officeDocument/2006/relationships/oleObject" Target="../embeddings/Microsoft_Excel_97-2003_Worksheet3.xls"/><Relationship Id="rId3" Type="http://schemas.openxmlformats.org/officeDocument/2006/relationships/notesSlide" Target="../notesSlides/notesSlide41.xml"/><Relationship Id="rId7" Type="http://schemas.openxmlformats.org/officeDocument/2006/relationships/oleObject" Target="../embeddings/oleObject3.bin"/><Relationship Id="rId2" Type="http://schemas.openxmlformats.org/officeDocument/2006/relationships/slideLayout" Target="../slideLayouts/slideLayout5.xml"/><Relationship Id="rId1" Type="http://schemas.openxmlformats.org/officeDocument/2006/relationships/vmlDrawing" Target="../drawings/vmlDrawing2.vml"/><Relationship Id="rId6" Type="http://schemas.openxmlformats.org/officeDocument/2006/relationships/image" Target="../media/image10.emf"/><Relationship Id="rId5" Type="http://schemas.openxmlformats.org/officeDocument/2006/relationships/oleObject" Target="../embeddings/Microsoft_Excel_97-2003_Worksheet2.xls"/><Relationship Id="rId4" Type="http://schemas.openxmlformats.org/officeDocument/2006/relationships/oleObject" Target="../embeddings/oleObject2.bin"/><Relationship Id="rId9" Type="http://schemas.openxmlformats.org/officeDocument/2006/relationships/image" Target="../media/image11.emf"/></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2.emf"/><Relationship Id="rId5" Type="http://schemas.openxmlformats.org/officeDocument/2006/relationships/oleObject" Target="../embeddings/Microsoft_Excel_97-2003_Worksheet4.xls"/><Relationship Id="rId4" Type="http://schemas.openxmlformats.org/officeDocument/2006/relationships/oleObject" Target="../embeddings/oleObject4.bin"/></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subTitle" idx="1"/>
          </p:nvPr>
        </p:nvSpPr>
        <p:spPr>
          <a:xfrm>
            <a:off x="228600" y="381000"/>
            <a:ext cx="8610600" cy="2819400"/>
          </a:xfrm>
        </p:spPr>
        <p:txBody>
          <a:bodyPr/>
          <a:lstStyle/>
          <a:p>
            <a:pPr marR="0" algn="ctr" eaLnBrk="1" hangingPunct="1"/>
            <a:r>
              <a:rPr lang="en-US" sz="4400" b="1" dirty="0" smtClean="0"/>
              <a:t>Let’s Talk About It –</a:t>
            </a:r>
          </a:p>
          <a:p>
            <a:pPr marR="0" algn="ctr" eaLnBrk="1" hangingPunct="1"/>
            <a:r>
              <a:rPr lang="en-US" sz="4400" b="1" dirty="0" smtClean="0"/>
              <a:t> Social Communication Skill </a:t>
            </a:r>
          </a:p>
          <a:p>
            <a:pPr marR="0" algn="ctr" eaLnBrk="1" hangingPunct="1"/>
            <a:r>
              <a:rPr lang="en-US" sz="4400" b="1" dirty="0" smtClean="0"/>
              <a:t>Re-training post TBI</a:t>
            </a:r>
            <a:endParaRPr lang="en-US" sz="4400" b="1" dirty="0" smtClean="0">
              <a:solidFill>
                <a:schemeClr val="tx1"/>
              </a:solidFill>
            </a:endParaRPr>
          </a:p>
        </p:txBody>
      </p:sp>
      <p:pic>
        <p:nvPicPr>
          <p:cNvPr id="17411" name="Picture 2" descr="\\server01\userdata.public\Logos\Origami\PRIMARY ORIGAMI LOGO\Origami_logo_stacked_web.jpg"/>
          <p:cNvPicPr>
            <a:picLocks noChangeAspect="1" noChangeArrowheads="1"/>
          </p:cNvPicPr>
          <p:nvPr/>
        </p:nvPicPr>
        <p:blipFill>
          <a:blip r:embed="rId3" cstate="print"/>
          <a:srcRect/>
          <a:stretch>
            <a:fillRect/>
          </a:stretch>
        </p:blipFill>
        <p:spPr bwMode="auto">
          <a:xfrm>
            <a:off x="5638800" y="5334000"/>
            <a:ext cx="3071813" cy="1414463"/>
          </a:xfrm>
          <a:prstGeom prst="rect">
            <a:avLst/>
          </a:prstGeom>
          <a:noFill/>
          <a:ln w="9525">
            <a:noFill/>
            <a:miter lim="800000"/>
            <a:headEnd/>
            <a:tailEnd/>
          </a:ln>
        </p:spPr>
      </p:pic>
      <p:sp>
        <p:nvSpPr>
          <p:cNvPr id="4" name="TextBox 3"/>
          <p:cNvSpPr txBox="1"/>
          <p:nvPr/>
        </p:nvSpPr>
        <p:spPr>
          <a:xfrm>
            <a:off x="1524000" y="3429000"/>
            <a:ext cx="6172200" cy="646113"/>
          </a:xfrm>
          <a:prstGeom prst="rect">
            <a:avLst/>
          </a:prstGeom>
          <a:noFill/>
        </p:spPr>
        <p:txBody>
          <a:bodyPr>
            <a:spAutoFit/>
          </a:bodyPr>
          <a:lstStyle/>
          <a:p>
            <a:pPr algn="ctr">
              <a:defRPr/>
            </a:pPr>
            <a:r>
              <a:rPr lang="en-US" dirty="0">
                <a:solidFill>
                  <a:schemeClr val="tx2"/>
                </a:solidFill>
                <a:latin typeface="+mj-lt"/>
              </a:rPr>
              <a:t>Linda C. Wells, MA, CCC-SLP, CBIS</a:t>
            </a:r>
          </a:p>
          <a:p>
            <a:pPr algn="ctr">
              <a:defRPr/>
            </a:pPr>
            <a:r>
              <a:rPr lang="en-US" dirty="0">
                <a:solidFill>
                  <a:schemeClr val="tx2"/>
                </a:solidFill>
                <a:latin typeface="+mj-lt"/>
              </a:rPr>
              <a:t>Danielle Pyle, MS, CCC-SLP, CBIS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normAutofit fontScale="90000"/>
          </a:bodyPr>
          <a:lstStyle/>
          <a:p>
            <a:pPr algn="ctr" eaLnBrk="1" fontAlgn="auto" hangingPunct="1">
              <a:spcAft>
                <a:spcPts val="0"/>
              </a:spcAft>
              <a:defRPr/>
            </a:pPr>
            <a:r>
              <a:rPr lang="en-US" sz="4400" b="0" dirty="0" smtClean="0">
                <a:latin typeface="Bookman Old Style" pitchFamily="18" charset="0"/>
                <a:cs typeface="FrankRuehl" pitchFamily="34" charset="-79"/>
              </a:rPr>
              <a:t/>
            </a:r>
            <a:br>
              <a:rPr lang="en-US" sz="4400" b="0" dirty="0" smtClean="0">
                <a:latin typeface="Bookman Old Style" pitchFamily="18" charset="0"/>
                <a:cs typeface="FrankRuehl" pitchFamily="34" charset="-79"/>
              </a:rPr>
            </a:br>
            <a:r>
              <a:rPr lang="en-US" sz="4400" b="0" dirty="0" smtClean="0">
                <a:latin typeface="Bookman Old Style" pitchFamily="18" charset="0"/>
                <a:cs typeface="FrankRuehl" pitchFamily="34" charset="-79"/>
              </a:rPr>
              <a:t>  </a:t>
            </a:r>
            <a:r>
              <a:rPr lang="en-US" sz="3600" b="0" i="1" dirty="0" smtClean="0">
                <a:latin typeface="Bookman Old Style" pitchFamily="18" charset="0"/>
                <a:cs typeface="FrankRuehl" pitchFamily="34" charset="-79"/>
              </a:rPr>
              <a:t/>
            </a:r>
            <a:br>
              <a:rPr lang="en-US" sz="3600" b="0" i="1" dirty="0" smtClean="0">
                <a:latin typeface="Bookman Old Style" pitchFamily="18" charset="0"/>
                <a:cs typeface="FrankRuehl" pitchFamily="34" charset="-79"/>
              </a:rPr>
            </a:br>
            <a:endParaRPr lang="en-US" dirty="0" smtClean="0"/>
          </a:p>
        </p:txBody>
      </p:sp>
      <p:graphicFrame>
        <p:nvGraphicFramePr>
          <p:cNvPr id="6" name="Content Placeholder 5"/>
          <p:cNvGraphicFramePr>
            <a:graphicFrameLocks noGrp="1"/>
          </p:cNvGraphicFramePr>
          <p:nvPr>
            <p:ph idx="1"/>
          </p:nvPr>
        </p:nvGraphicFramePr>
        <p:xfrm>
          <a:off x="838200" y="1600200"/>
          <a:ext cx="7467600" cy="4267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ectangle 6"/>
          <p:cNvSpPr/>
          <p:nvPr/>
        </p:nvSpPr>
        <p:spPr>
          <a:xfrm>
            <a:off x="685800" y="457200"/>
            <a:ext cx="7391400" cy="954088"/>
          </a:xfrm>
          <a:prstGeom prst="rect">
            <a:avLst/>
          </a:prstGeom>
        </p:spPr>
        <p:txBody>
          <a:bodyPr>
            <a:spAutoFit/>
          </a:bodyPr>
          <a:lstStyle/>
          <a:p>
            <a:pPr algn="ctr">
              <a:defRPr/>
            </a:pPr>
            <a:r>
              <a:rPr lang="en-US" sz="2800" dirty="0">
                <a:latin typeface="Century Schoolbook" pitchFamily="18" charset="0"/>
              </a:rPr>
              <a:t>International Classification of Functioning, Disability, &amp; Health (ICF)</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normAutofit fontScale="90000"/>
          </a:bodyPr>
          <a:lstStyle/>
          <a:p>
            <a:pPr algn="ctr" eaLnBrk="1" fontAlgn="auto" hangingPunct="1">
              <a:spcAft>
                <a:spcPts val="0"/>
              </a:spcAft>
              <a:defRPr/>
            </a:pPr>
            <a:r>
              <a:rPr lang="en-US" sz="4400" b="0" dirty="0" smtClean="0">
                <a:latin typeface="Bookman Old Style" pitchFamily="18" charset="0"/>
                <a:cs typeface="FrankRuehl" pitchFamily="34" charset="-79"/>
              </a:rPr>
              <a:t/>
            </a:r>
            <a:br>
              <a:rPr lang="en-US" sz="4400" b="0" dirty="0" smtClean="0">
                <a:latin typeface="Bookman Old Style" pitchFamily="18" charset="0"/>
                <a:cs typeface="FrankRuehl" pitchFamily="34" charset="-79"/>
              </a:rPr>
            </a:br>
            <a:r>
              <a:rPr lang="en-US" sz="4400" b="0" dirty="0" smtClean="0">
                <a:latin typeface="Bookman Old Style" pitchFamily="18" charset="0"/>
                <a:cs typeface="FrankRuehl" pitchFamily="34" charset="-79"/>
              </a:rPr>
              <a:t>  </a:t>
            </a:r>
            <a:r>
              <a:rPr lang="en-US" sz="3600" b="0" i="1" dirty="0" smtClean="0">
                <a:latin typeface="Bookman Old Style" pitchFamily="18" charset="0"/>
                <a:cs typeface="FrankRuehl" pitchFamily="34" charset="-79"/>
              </a:rPr>
              <a:t/>
            </a:r>
            <a:br>
              <a:rPr lang="en-US" sz="3600" b="0" i="1" dirty="0" smtClean="0">
                <a:latin typeface="Bookman Old Style" pitchFamily="18" charset="0"/>
                <a:cs typeface="FrankRuehl" pitchFamily="34" charset="-79"/>
              </a:rPr>
            </a:br>
            <a:endParaRPr lang="en-US" dirty="0" smtClean="0"/>
          </a:p>
        </p:txBody>
      </p:sp>
      <p:sp>
        <p:nvSpPr>
          <p:cNvPr id="26627" name="Content Placeholder 2"/>
          <p:cNvSpPr>
            <a:spLocks noGrp="1"/>
          </p:cNvSpPr>
          <p:nvPr>
            <p:ph sz="quarter" idx="2"/>
          </p:nvPr>
        </p:nvSpPr>
        <p:spPr>
          <a:xfrm>
            <a:off x="457200" y="1444625"/>
            <a:ext cx="4040188" cy="3941763"/>
          </a:xfrm>
          <a:ln>
            <a:prstDash val="solid"/>
          </a:ln>
        </p:spPr>
        <p:txBody>
          <a:bodyPr/>
          <a:lstStyle/>
          <a:p>
            <a:pPr eaLnBrk="1" hangingPunct="1"/>
            <a:endParaRPr lang="en-US" smtClean="0"/>
          </a:p>
          <a:p>
            <a:pPr eaLnBrk="1" hangingPunct="1">
              <a:buFont typeface="Wingdings 3" pitchFamily="18" charset="2"/>
              <a:buNone/>
            </a:pPr>
            <a:endParaRPr lang="en-US" smtClean="0"/>
          </a:p>
          <a:p>
            <a:pPr eaLnBrk="1" hangingPunct="1"/>
            <a:endParaRPr lang="en-US" smtClean="0"/>
          </a:p>
        </p:txBody>
      </p:sp>
      <p:sp>
        <p:nvSpPr>
          <p:cNvPr id="26628" name="Content Placeholder 7"/>
          <p:cNvSpPr>
            <a:spLocks noGrp="1"/>
          </p:cNvSpPr>
          <p:nvPr>
            <p:ph sz="quarter" idx="4"/>
          </p:nvPr>
        </p:nvSpPr>
        <p:spPr>
          <a:xfrm>
            <a:off x="4645025" y="1444625"/>
            <a:ext cx="4041775" cy="3941763"/>
          </a:xfrm>
          <a:ln>
            <a:prstDash val="solid"/>
          </a:ln>
        </p:spPr>
        <p:txBody>
          <a:bodyPr/>
          <a:lstStyle/>
          <a:p>
            <a:pPr eaLnBrk="1" hangingPunct="1">
              <a:spcBef>
                <a:spcPct val="0"/>
              </a:spcBef>
              <a:buFont typeface="Wingdings 3" pitchFamily="18" charset="2"/>
              <a:buNone/>
            </a:pPr>
            <a:endParaRPr lang="en-US" smtClean="0"/>
          </a:p>
          <a:p>
            <a:pPr eaLnBrk="1" hangingPunct="1">
              <a:spcBef>
                <a:spcPct val="0"/>
              </a:spcBef>
            </a:pPr>
            <a:endParaRPr lang="en-US" smtClean="0"/>
          </a:p>
          <a:p>
            <a:pPr eaLnBrk="1" hangingPunct="1">
              <a:spcBef>
                <a:spcPct val="0"/>
              </a:spcBef>
            </a:pPr>
            <a:endParaRPr lang="en-US" smtClean="0"/>
          </a:p>
        </p:txBody>
      </p:sp>
      <p:pic>
        <p:nvPicPr>
          <p:cNvPr id="26629" name="Picture 2" descr="http://www.origamirehab.org/files/origamirehab.org/pyramid/images/origami_pyramid_mockup2_16.png"/>
          <p:cNvPicPr>
            <a:picLocks noChangeAspect="1" noChangeArrowheads="1"/>
          </p:cNvPicPr>
          <p:nvPr/>
        </p:nvPicPr>
        <p:blipFill>
          <a:blip r:embed="rId3" cstate="print"/>
          <a:srcRect/>
          <a:stretch>
            <a:fillRect/>
          </a:stretch>
        </p:blipFill>
        <p:spPr bwMode="auto">
          <a:xfrm>
            <a:off x="500063" y="-1017588"/>
            <a:ext cx="3276600" cy="38100"/>
          </a:xfrm>
          <a:prstGeom prst="rect">
            <a:avLst/>
          </a:prstGeom>
          <a:noFill/>
          <a:ln w="9525">
            <a:noFill/>
            <a:miter lim="800000"/>
            <a:headEnd/>
            <a:tailEnd/>
          </a:ln>
        </p:spPr>
      </p:pic>
      <p:graphicFrame>
        <p:nvGraphicFramePr>
          <p:cNvPr id="10" name="Diagram 9"/>
          <p:cNvGraphicFramePr/>
          <p:nvPr/>
        </p:nvGraphicFramePr>
        <p:xfrm>
          <a:off x="1524000" y="914400"/>
          <a:ext cx="6248400" cy="45466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p:cNvSpPr>
            <a:spLocks noGrp="1"/>
          </p:cNvSpPr>
          <p:nvPr>
            <p:ph idx="1"/>
          </p:nvPr>
        </p:nvSpPr>
        <p:spPr/>
        <p:txBody>
          <a:bodyPr/>
          <a:lstStyle/>
          <a:p>
            <a:pPr lvl="1" eaLnBrk="1" hangingPunct="1">
              <a:buFont typeface="Wingdings" pitchFamily="2" charset="2"/>
              <a:buChar char="Ø"/>
            </a:pPr>
            <a:r>
              <a:rPr lang="en-US" sz="3200" dirty="0" smtClean="0">
                <a:latin typeface="Century Schoolbook" pitchFamily="18" charset="0"/>
              </a:rPr>
              <a:t>Social isolation</a:t>
            </a:r>
          </a:p>
          <a:p>
            <a:pPr lvl="1" eaLnBrk="1" hangingPunct="1">
              <a:buFont typeface="Wingdings" pitchFamily="2" charset="2"/>
              <a:buChar char="Ø"/>
            </a:pPr>
            <a:r>
              <a:rPr lang="en-US" sz="3200" dirty="0" smtClean="0">
                <a:latin typeface="Century Schoolbook" pitchFamily="18" charset="0"/>
              </a:rPr>
              <a:t>Difficulty maintaining healthy relationships</a:t>
            </a:r>
          </a:p>
          <a:p>
            <a:pPr lvl="1" eaLnBrk="1" hangingPunct="1">
              <a:buFont typeface="Wingdings" pitchFamily="2" charset="2"/>
              <a:buChar char="Ø"/>
            </a:pPr>
            <a:r>
              <a:rPr lang="en-US" sz="3200" dirty="0" smtClean="0">
                <a:latin typeface="Century Schoolbook" pitchFamily="18" charset="0"/>
              </a:rPr>
              <a:t>Difficulty reintegrating into society</a:t>
            </a:r>
          </a:p>
          <a:p>
            <a:pPr lvl="1" eaLnBrk="1" hangingPunct="1">
              <a:buFont typeface="Wingdings" pitchFamily="2" charset="2"/>
              <a:buChar char="Ø"/>
            </a:pPr>
            <a:r>
              <a:rPr lang="en-US" sz="3200" dirty="0" smtClean="0">
                <a:latin typeface="Century Schoolbook" pitchFamily="18" charset="0"/>
              </a:rPr>
              <a:t>Difficulty maintaining employment</a:t>
            </a:r>
          </a:p>
          <a:p>
            <a:pPr lvl="1" eaLnBrk="1" hangingPunct="1">
              <a:buFont typeface="Wingdings" pitchFamily="2" charset="2"/>
              <a:buChar char="Ø"/>
            </a:pPr>
            <a:endParaRPr lang="en-US" sz="2400" dirty="0" smtClean="0">
              <a:latin typeface="Century Schoolbook" pitchFamily="18" charset="0"/>
            </a:endParaRPr>
          </a:p>
          <a:p>
            <a:pPr lvl="1" eaLnBrk="1" hangingPunct="1">
              <a:buFont typeface="Verdana" pitchFamily="34" charset="0"/>
              <a:buNone/>
            </a:pPr>
            <a:r>
              <a:rPr lang="en-US" sz="2400" dirty="0" smtClean="0">
                <a:latin typeface="Century Schoolbook" pitchFamily="18" charset="0"/>
              </a:rPr>
              <a:t>“</a:t>
            </a:r>
            <a:r>
              <a:rPr lang="en-US" sz="1600" dirty="0" smtClean="0">
                <a:latin typeface="Century Schoolbook" pitchFamily="18" charset="0"/>
              </a:rPr>
              <a:t>impairments in social communicative abilities can disrupt the ability to successfully maintain relationships and employment”</a:t>
            </a:r>
          </a:p>
          <a:p>
            <a:pPr lvl="1" algn="ctr" eaLnBrk="1" hangingPunct="1">
              <a:buFont typeface="Verdana" pitchFamily="34" charset="0"/>
              <a:buNone/>
            </a:pPr>
            <a:r>
              <a:rPr lang="en-US" sz="1600" dirty="0" smtClean="0">
                <a:latin typeface="Century Schoolbook" pitchFamily="18" charset="0"/>
              </a:rPr>
              <a:t>(</a:t>
            </a:r>
            <a:r>
              <a:rPr lang="en-US" sz="1600" dirty="0" err="1" smtClean="0">
                <a:latin typeface="Century Schoolbook" pitchFamily="18" charset="0"/>
              </a:rPr>
              <a:t>Ylvisaker</a:t>
            </a:r>
            <a:r>
              <a:rPr lang="en-US" sz="1600" dirty="0" smtClean="0">
                <a:latin typeface="Century Schoolbook" pitchFamily="18" charset="0"/>
              </a:rPr>
              <a:t> et al., 2001)</a:t>
            </a:r>
          </a:p>
          <a:p>
            <a:pPr lvl="1" algn="ctr" eaLnBrk="1" hangingPunct="1">
              <a:buFont typeface="Verdana" pitchFamily="34" charset="0"/>
              <a:buNone/>
            </a:pPr>
            <a:endParaRPr lang="en-US" sz="1600" dirty="0" smtClean="0">
              <a:latin typeface="Century Schoolbook" pitchFamily="18" charset="0"/>
            </a:endParaRPr>
          </a:p>
          <a:p>
            <a:pPr lvl="1" algn="ctr" eaLnBrk="1" hangingPunct="1">
              <a:buFont typeface="Verdana" pitchFamily="34" charset="0"/>
              <a:buNone/>
            </a:pPr>
            <a:r>
              <a:rPr lang="en-US" sz="1600" dirty="0" smtClean="0">
                <a:latin typeface="Century Schoolbook" pitchFamily="18" charset="0"/>
              </a:rPr>
              <a:t>“after 10-15 years post-severe-head-injury, </a:t>
            </a:r>
            <a:r>
              <a:rPr lang="en-US" sz="1600" i="1" dirty="0" smtClean="0">
                <a:latin typeface="Century Schoolbook" pitchFamily="18" charset="0"/>
              </a:rPr>
              <a:t>loss of social contact </a:t>
            </a:r>
            <a:r>
              <a:rPr lang="en-US" sz="1600" dirty="0" smtClean="0">
                <a:latin typeface="Century Schoolbook" pitchFamily="18" charset="0"/>
              </a:rPr>
              <a:t>was the most disabling handicap in daily life.”</a:t>
            </a:r>
          </a:p>
          <a:p>
            <a:pPr lvl="1" eaLnBrk="1" hangingPunct="1">
              <a:buFont typeface="Verdana" pitchFamily="34" charset="0"/>
              <a:buNone/>
            </a:pPr>
            <a:r>
              <a:rPr lang="en-US" sz="1600" dirty="0" smtClean="0">
                <a:latin typeface="Century Schoolbook" pitchFamily="18" charset="0"/>
              </a:rPr>
              <a:t>				           (Thomsen, I., 1984)</a:t>
            </a:r>
          </a:p>
        </p:txBody>
      </p:sp>
      <p:sp>
        <p:nvSpPr>
          <p:cNvPr id="4" name="Title 3"/>
          <p:cNvSpPr>
            <a:spLocks noGrp="1"/>
          </p:cNvSpPr>
          <p:nvPr>
            <p:ph type="title"/>
          </p:nvPr>
        </p:nvSpPr>
        <p:spPr/>
        <p:txBody>
          <a:bodyPr>
            <a:normAutofit fontScale="90000"/>
          </a:bodyPr>
          <a:lstStyle/>
          <a:p>
            <a:pPr algn="ctr">
              <a:defRPr/>
            </a:pPr>
            <a:r>
              <a:rPr lang="en-US" dirty="0" smtClean="0">
                <a:latin typeface="Century Schoolbook" pitchFamily="18" charset="0"/>
              </a:rPr>
              <a:t>Difficulties with social communication may result in:</a:t>
            </a:r>
            <a:endParaRPr lang="en-US" dirty="0">
              <a:latin typeface="Century Schoolbook"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1"/>
          <p:cNvSpPr>
            <a:spLocks noGrp="1"/>
          </p:cNvSpPr>
          <p:nvPr>
            <p:ph idx="1"/>
          </p:nvPr>
        </p:nvSpPr>
        <p:spPr/>
        <p:txBody>
          <a:bodyPr/>
          <a:lstStyle/>
          <a:p>
            <a:pPr>
              <a:buFont typeface="Wingdings 3" pitchFamily="18" charset="2"/>
              <a:buNone/>
            </a:pPr>
            <a:r>
              <a:rPr lang="en-US" dirty="0" smtClean="0">
                <a:latin typeface="Century Schoolbook" pitchFamily="18" charset="0"/>
              </a:rPr>
              <a:t>Growth of group treatment steadily over last 20 years.</a:t>
            </a:r>
          </a:p>
          <a:p>
            <a:r>
              <a:rPr lang="en-US" dirty="0" smtClean="0">
                <a:latin typeface="Century Schoolbook" pitchFamily="18" charset="0"/>
              </a:rPr>
              <a:t>Generalization of functional skills</a:t>
            </a:r>
          </a:p>
          <a:p>
            <a:pPr lvl="1"/>
            <a:r>
              <a:rPr lang="en-US" dirty="0" smtClean="0">
                <a:latin typeface="Century Schoolbook" pitchFamily="18" charset="0"/>
              </a:rPr>
              <a:t>Stimuli/response difficult to generalize</a:t>
            </a:r>
          </a:p>
          <a:p>
            <a:r>
              <a:rPr lang="en-US" dirty="0" smtClean="0">
                <a:latin typeface="Century Schoolbook" pitchFamily="18" charset="0"/>
              </a:rPr>
              <a:t>Adjunct to individual treatment</a:t>
            </a:r>
          </a:p>
          <a:p>
            <a:pPr lvl="1"/>
            <a:r>
              <a:rPr lang="en-US" dirty="0" smtClean="0">
                <a:latin typeface="Century Schoolbook" pitchFamily="18" charset="0"/>
              </a:rPr>
              <a:t>Psychosocial adjustment and family counseling</a:t>
            </a:r>
          </a:p>
          <a:p>
            <a:r>
              <a:rPr lang="en-US" dirty="0" smtClean="0">
                <a:latin typeface="Century Schoolbook" pitchFamily="18" charset="0"/>
              </a:rPr>
              <a:t>Anecdotal reports without empirical data</a:t>
            </a:r>
          </a:p>
          <a:p>
            <a:pPr lvl="1"/>
            <a:r>
              <a:rPr lang="en-US" dirty="0" smtClean="0">
                <a:latin typeface="Century Schoolbook" pitchFamily="18" charset="0"/>
              </a:rPr>
              <a:t>Aphasia groups from the 50-60’s</a:t>
            </a:r>
          </a:p>
        </p:txBody>
      </p:sp>
      <p:sp>
        <p:nvSpPr>
          <p:cNvPr id="3" name="Title 2"/>
          <p:cNvSpPr>
            <a:spLocks noGrp="1"/>
          </p:cNvSpPr>
          <p:nvPr>
            <p:ph type="title"/>
          </p:nvPr>
        </p:nvSpPr>
        <p:spPr/>
        <p:txBody>
          <a:bodyPr/>
          <a:lstStyle/>
          <a:p>
            <a:pPr algn="ctr">
              <a:defRPr/>
            </a:pPr>
            <a:r>
              <a:rPr lang="en-US" dirty="0" smtClean="0">
                <a:latin typeface="Century Schoolbook" pitchFamily="18" charset="0"/>
              </a:rPr>
              <a:t>Group Therapy Research</a:t>
            </a:r>
            <a:endParaRPr lang="en-US" dirty="0">
              <a:latin typeface="Century Schoolbook"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990600"/>
            <a:ext cx="8229600" cy="425450"/>
          </a:xfrm>
        </p:spPr>
        <p:txBody>
          <a:bodyPr>
            <a:normAutofit fontScale="90000"/>
          </a:bodyPr>
          <a:lstStyle/>
          <a:p>
            <a:pPr>
              <a:defRPr/>
            </a:pPr>
            <a:r>
              <a:rPr lang="en-US" dirty="0" smtClean="0">
                <a:latin typeface="Century Schoolbook" pitchFamily="18" charset="0"/>
              </a:rPr>
              <a:t>Research cont..</a:t>
            </a:r>
            <a:br>
              <a:rPr lang="en-US" dirty="0" smtClean="0">
                <a:latin typeface="Century Schoolbook" pitchFamily="18" charset="0"/>
              </a:rPr>
            </a:br>
            <a:r>
              <a:rPr lang="en-US" dirty="0" smtClean="0">
                <a:latin typeface="Century Schoolbook" pitchFamily="18" charset="0"/>
              </a:rPr>
              <a:t>  The Efficacy of Group Therapy</a:t>
            </a:r>
            <a:br>
              <a:rPr lang="en-US" dirty="0" smtClean="0">
                <a:latin typeface="Century Schoolbook" pitchFamily="18" charset="0"/>
              </a:rPr>
            </a:br>
            <a:r>
              <a:rPr lang="en-US" dirty="0" smtClean="0">
                <a:latin typeface="Century Schoolbook" pitchFamily="18" charset="0"/>
              </a:rPr>
              <a:t/>
            </a:r>
            <a:br>
              <a:rPr lang="en-US" dirty="0" smtClean="0">
                <a:latin typeface="Century Schoolbook" pitchFamily="18" charset="0"/>
              </a:rPr>
            </a:br>
            <a:endParaRPr lang="en-US" dirty="0">
              <a:latin typeface="Century Schoolbook" pitchFamily="18" charset="0"/>
            </a:endParaRPr>
          </a:p>
        </p:txBody>
      </p:sp>
      <p:sp>
        <p:nvSpPr>
          <p:cNvPr id="30723" name="Text Placeholder 8"/>
          <p:cNvSpPr>
            <a:spLocks noGrp="1"/>
          </p:cNvSpPr>
          <p:nvPr>
            <p:ph type="body" idx="1"/>
          </p:nvPr>
        </p:nvSpPr>
        <p:spPr>
          <a:xfrm>
            <a:off x="990600" y="5791200"/>
            <a:ext cx="3657600" cy="457200"/>
          </a:xfrm>
        </p:spPr>
        <p:txBody>
          <a:bodyPr/>
          <a:lstStyle/>
          <a:p>
            <a:endParaRPr lang="en-US" dirty="0" smtClean="0">
              <a:latin typeface="Century Schoolbook" pitchFamily="18" charset="0"/>
            </a:endParaRPr>
          </a:p>
        </p:txBody>
      </p:sp>
      <p:sp>
        <p:nvSpPr>
          <p:cNvPr id="30725" name="Content Placeholder 9"/>
          <p:cNvSpPr>
            <a:spLocks noGrp="1"/>
          </p:cNvSpPr>
          <p:nvPr>
            <p:ph sz="quarter" idx="2"/>
          </p:nvPr>
        </p:nvSpPr>
        <p:spPr>
          <a:xfrm>
            <a:off x="457200" y="1444625"/>
            <a:ext cx="4040188" cy="3941763"/>
          </a:xfrm>
          <a:ln>
            <a:prstDash val="solid"/>
          </a:ln>
        </p:spPr>
        <p:txBody>
          <a:bodyPr/>
          <a:lstStyle/>
          <a:p>
            <a:r>
              <a:rPr lang="en-US" dirty="0" smtClean="0">
                <a:latin typeface="Century Schoolbook" pitchFamily="18" charset="0"/>
              </a:rPr>
              <a:t>28 participants</a:t>
            </a:r>
          </a:p>
          <a:p>
            <a:r>
              <a:rPr lang="en-US" dirty="0" smtClean="0">
                <a:latin typeface="Century Schoolbook" pitchFamily="18" charset="0"/>
              </a:rPr>
              <a:t>2 groups</a:t>
            </a:r>
          </a:p>
          <a:p>
            <a:r>
              <a:rPr lang="en-US" dirty="0" smtClean="0">
                <a:latin typeface="Century Schoolbook" pitchFamily="18" charset="0"/>
              </a:rPr>
              <a:t>DT no significant change </a:t>
            </a:r>
          </a:p>
          <a:p>
            <a:pPr lvl="1"/>
            <a:r>
              <a:rPr lang="en-US" dirty="0" smtClean="0">
                <a:latin typeface="Century Schoolbook" pitchFamily="18" charset="0"/>
              </a:rPr>
              <a:t>Completion of intake and pre-treatment testing</a:t>
            </a:r>
          </a:p>
          <a:p>
            <a:r>
              <a:rPr lang="en-US" dirty="0" smtClean="0">
                <a:latin typeface="Century Schoolbook" pitchFamily="18" charset="0"/>
              </a:rPr>
              <a:t>IT significant improvement following completion</a:t>
            </a:r>
          </a:p>
          <a:p>
            <a:pPr lvl="1"/>
            <a:r>
              <a:rPr lang="en-US" dirty="0" smtClean="0">
                <a:latin typeface="Century Schoolbook" pitchFamily="18" charset="0"/>
              </a:rPr>
              <a:t>Maintained 1 month post</a:t>
            </a:r>
          </a:p>
        </p:txBody>
      </p:sp>
      <p:sp>
        <p:nvSpPr>
          <p:cNvPr id="30726" name="Content Placeholder 11"/>
          <p:cNvSpPr>
            <a:spLocks noGrp="1"/>
          </p:cNvSpPr>
          <p:nvPr>
            <p:ph sz="quarter" idx="4"/>
          </p:nvPr>
        </p:nvSpPr>
        <p:spPr>
          <a:xfrm>
            <a:off x="4645025" y="1444625"/>
            <a:ext cx="4041775" cy="3941763"/>
          </a:xfrm>
          <a:ln>
            <a:prstDash val="solid"/>
          </a:ln>
        </p:spPr>
        <p:txBody>
          <a:bodyPr/>
          <a:lstStyle/>
          <a:p>
            <a:pPr>
              <a:spcBef>
                <a:spcPct val="0"/>
              </a:spcBef>
            </a:pPr>
            <a:r>
              <a:rPr lang="en-US" dirty="0" smtClean="0">
                <a:latin typeface="Century Schoolbook" pitchFamily="18" charset="0"/>
              </a:rPr>
              <a:t>Assessments</a:t>
            </a:r>
          </a:p>
          <a:p>
            <a:pPr lvl="1"/>
            <a:r>
              <a:rPr lang="en-US" dirty="0" smtClean="0">
                <a:latin typeface="Century Schoolbook" pitchFamily="18" charset="0"/>
              </a:rPr>
              <a:t>Shortened Porch Index of Communication Abilities (SPICA)</a:t>
            </a:r>
          </a:p>
          <a:p>
            <a:pPr lvl="1"/>
            <a:r>
              <a:rPr lang="en-US" dirty="0" smtClean="0">
                <a:latin typeface="Century Schoolbook" pitchFamily="18" charset="0"/>
              </a:rPr>
              <a:t>Western Aphasia Battery – Aphasia Quotient (WAP-AQ)</a:t>
            </a:r>
          </a:p>
          <a:p>
            <a:pPr lvl="1"/>
            <a:r>
              <a:rPr lang="en-US" dirty="0" smtClean="0">
                <a:latin typeface="Century Schoolbook" pitchFamily="18" charset="0"/>
              </a:rPr>
              <a:t>Communicative Abilities in Daily Living (CADL)</a:t>
            </a:r>
          </a:p>
          <a:p>
            <a:pPr>
              <a:spcBef>
                <a:spcPct val="0"/>
              </a:spcBef>
            </a:pPr>
            <a:r>
              <a:rPr lang="en-US" dirty="0" smtClean="0">
                <a:latin typeface="Century Schoolbook" pitchFamily="18" charset="0"/>
              </a:rPr>
              <a:t>5 hours/week</a:t>
            </a:r>
          </a:p>
          <a:p>
            <a:pPr lvl="1"/>
            <a:r>
              <a:rPr lang="en-US" dirty="0" smtClean="0">
                <a:latin typeface="Century Schoolbook" pitchFamily="18" charset="0"/>
              </a:rPr>
              <a:t>2 sessions/week</a:t>
            </a:r>
          </a:p>
        </p:txBody>
      </p:sp>
      <p:sp>
        <p:nvSpPr>
          <p:cNvPr id="30727" name="TextBox 3"/>
          <p:cNvSpPr txBox="1">
            <a:spLocks noChangeArrowheads="1"/>
          </p:cNvSpPr>
          <p:nvPr/>
        </p:nvSpPr>
        <p:spPr bwMode="auto">
          <a:xfrm>
            <a:off x="1676400" y="6248400"/>
            <a:ext cx="5638800" cy="276999"/>
          </a:xfrm>
          <a:prstGeom prst="rect">
            <a:avLst/>
          </a:prstGeom>
          <a:noFill/>
          <a:ln w="9525">
            <a:noFill/>
            <a:miter lim="800000"/>
            <a:headEnd/>
            <a:tailEnd/>
          </a:ln>
        </p:spPr>
        <p:txBody>
          <a:bodyPr>
            <a:spAutoFit/>
          </a:bodyPr>
          <a:lstStyle/>
          <a:p>
            <a:pPr algn="ctr"/>
            <a:r>
              <a:rPr lang="en-US" sz="1200" dirty="0" smtClean="0">
                <a:latin typeface="Century Schoolbook" pitchFamily="18" charset="0"/>
              </a:rPr>
              <a:t>Elman</a:t>
            </a:r>
            <a:r>
              <a:rPr lang="en-US" sz="1200" dirty="0">
                <a:latin typeface="Century Schoolbook" pitchFamily="18" charset="0"/>
              </a:rPr>
              <a:t>, </a:t>
            </a:r>
            <a:r>
              <a:rPr lang="en-US" sz="1200" dirty="0" smtClean="0">
                <a:latin typeface="Century Schoolbook" pitchFamily="18" charset="0"/>
              </a:rPr>
              <a:t>Bernstein-Ellis1999</a:t>
            </a:r>
            <a:endParaRPr lang="en-US" sz="1200" dirty="0">
              <a:latin typeface="Century Schoolbook" pitchFamily="18" charset="0"/>
            </a:endParaRPr>
          </a:p>
        </p:txBody>
      </p:sp>
      <p:sp>
        <p:nvSpPr>
          <p:cNvPr id="8" name="TextBox 7"/>
          <p:cNvSpPr txBox="1"/>
          <p:nvPr/>
        </p:nvSpPr>
        <p:spPr>
          <a:xfrm>
            <a:off x="685800" y="5638800"/>
            <a:ext cx="7543800" cy="646331"/>
          </a:xfrm>
          <a:prstGeom prst="rect">
            <a:avLst/>
          </a:prstGeom>
          <a:solidFill>
            <a:schemeClr val="tx2"/>
          </a:solidFill>
        </p:spPr>
        <p:txBody>
          <a:bodyPr wrap="square" rtlCol="0">
            <a:spAutoFit/>
          </a:bodyPr>
          <a:lstStyle/>
          <a:p>
            <a:r>
              <a:rPr lang="en-US" dirty="0" smtClean="0">
                <a:solidFill>
                  <a:schemeClr val="bg1"/>
                </a:solidFill>
                <a:latin typeface="Century Schoolbook" pitchFamily="18" charset="0"/>
              </a:rPr>
              <a:t>Group Treatment verses Social Contact is Responsible for Improvements.</a:t>
            </a:r>
            <a:endParaRPr lang="en-US" dirty="0">
              <a:solidFill>
                <a:schemeClr val="bg1"/>
              </a:solidFill>
              <a:latin typeface="Century Schoolbook"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1"/>
          <p:cNvSpPr>
            <a:spLocks noGrp="1"/>
          </p:cNvSpPr>
          <p:nvPr>
            <p:ph idx="1"/>
          </p:nvPr>
        </p:nvSpPr>
        <p:spPr>
          <a:xfrm>
            <a:off x="457200" y="1828800"/>
            <a:ext cx="8229600" cy="4178300"/>
          </a:xfrm>
        </p:spPr>
        <p:txBody>
          <a:bodyPr/>
          <a:lstStyle/>
          <a:p>
            <a:r>
              <a:rPr lang="en-US" smtClean="0">
                <a:latin typeface="Century Schoolbook" pitchFamily="18" charset="0"/>
              </a:rPr>
              <a:t>California State University, Hayward</a:t>
            </a:r>
          </a:p>
          <a:p>
            <a:pPr lvl="1"/>
            <a:r>
              <a:rPr lang="en-US" smtClean="0">
                <a:latin typeface="Century Schoolbook" pitchFamily="18" charset="0"/>
              </a:rPr>
              <a:t>Insights into rationale for group treatment</a:t>
            </a:r>
          </a:p>
          <a:p>
            <a:pPr lvl="1"/>
            <a:r>
              <a:rPr lang="en-US" smtClean="0">
                <a:latin typeface="Century Schoolbook" pitchFamily="18" charset="0"/>
              </a:rPr>
              <a:t>Discipline wide model for group treatment</a:t>
            </a:r>
          </a:p>
          <a:p>
            <a:r>
              <a:rPr lang="en-US" smtClean="0">
                <a:latin typeface="Century Schoolbook" pitchFamily="18" charset="0"/>
              </a:rPr>
              <a:t>Group therapy widely utilized across disorders</a:t>
            </a:r>
          </a:p>
          <a:p>
            <a:pPr lvl="1"/>
            <a:r>
              <a:rPr lang="en-US" smtClean="0">
                <a:latin typeface="Century Schoolbook" pitchFamily="18" charset="0"/>
              </a:rPr>
              <a:t>Stuttering</a:t>
            </a:r>
          </a:p>
          <a:p>
            <a:pPr lvl="1"/>
            <a:r>
              <a:rPr lang="en-US" smtClean="0">
                <a:latin typeface="Century Schoolbook" pitchFamily="18" charset="0"/>
              </a:rPr>
              <a:t>Laryngectomy</a:t>
            </a:r>
          </a:p>
          <a:p>
            <a:pPr lvl="1"/>
            <a:r>
              <a:rPr lang="en-US" smtClean="0">
                <a:latin typeface="Century Schoolbook" pitchFamily="18" charset="0"/>
              </a:rPr>
              <a:t>Aphasia</a:t>
            </a:r>
          </a:p>
          <a:p>
            <a:pPr lvl="1"/>
            <a:r>
              <a:rPr lang="en-US" smtClean="0">
                <a:latin typeface="Century Schoolbook" pitchFamily="18" charset="0"/>
              </a:rPr>
              <a:t>Articulation disorders</a:t>
            </a:r>
          </a:p>
        </p:txBody>
      </p:sp>
      <p:sp>
        <p:nvSpPr>
          <p:cNvPr id="3" name="Title 2"/>
          <p:cNvSpPr>
            <a:spLocks noGrp="1"/>
          </p:cNvSpPr>
          <p:nvPr>
            <p:ph type="title"/>
          </p:nvPr>
        </p:nvSpPr>
        <p:spPr/>
        <p:txBody>
          <a:bodyPr>
            <a:normAutofit fontScale="90000"/>
          </a:bodyPr>
          <a:lstStyle/>
          <a:p>
            <a:pPr>
              <a:defRPr/>
            </a:pPr>
            <a:r>
              <a:rPr lang="en-US" dirty="0" smtClean="0">
                <a:latin typeface="Century Schoolbook" pitchFamily="18" charset="0"/>
              </a:rPr>
              <a:t>Research cont..</a:t>
            </a:r>
            <a:br>
              <a:rPr lang="en-US" dirty="0" smtClean="0">
                <a:latin typeface="Century Schoolbook" pitchFamily="18" charset="0"/>
              </a:rPr>
            </a:br>
            <a:r>
              <a:rPr lang="en-US" dirty="0" smtClean="0">
                <a:latin typeface="Century Schoolbook" pitchFamily="18" charset="0"/>
              </a:rPr>
              <a:t>Group Therapy Conference, CA</a:t>
            </a:r>
            <a:endParaRPr lang="en-US" dirty="0">
              <a:latin typeface="Century Schoolbook" pitchFamily="18" charset="0"/>
            </a:endParaRPr>
          </a:p>
        </p:txBody>
      </p:sp>
      <p:sp>
        <p:nvSpPr>
          <p:cNvPr id="31748" name="TextBox 3"/>
          <p:cNvSpPr txBox="1">
            <a:spLocks noChangeArrowheads="1"/>
          </p:cNvSpPr>
          <p:nvPr/>
        </p:nvSpPr>
        <p:spPr bwMode="auto">
          <a:xfrm>
            <a:off x="2438400" y="5638800"/>
            <a:ext cx="4572000" cy="276999"/>
          </a:xfrm>
          <a:prstGeom prst="rect">
            <a:avLst/>
          </a:prstGeom>
          <a:noFill/>
          <a:ln w="9525">
            <a:noFill/>
            <a:miter lim="800000"/>
            <a:headEnd/>
            <a:tailEnd/>
          </a:ln>
        </p:spPr>
        <p:txBody>
          <a:bodyPr wrap="square">
            <a:spAutoFit/>
          </a:bodyPr>
          <a:lstStyle/>
          <a:p>
            <a:pPr algn="ctr"/>
            <a:r>
              <a:rPr lang="en-US" sz="1200" dirty="0" err="1" smtClean="0">
                <a:latin typeface="Century Schoolbook" pitchFamily="18" charset="0"/>
              </a:rPr>
              <a:t>Avent</a:t>
            </a:r>
            <a:r>
              <a:rPr lang="en-US" sz="1200" dirty="0" smtClean="0">
                <a:latin typeface="Century Schoolbook" pitchFamily="18" charset="0"/>
              </a:rPr>
              <a:t>, J., Graham, M., </a:t>
            </a:r>
            <a:r>
              <a:rPr lang="en-US" sz="1200" dirty="0" err="1" smtClean="0">
                <a:latin typeface="Century Schoolbook" pitchFamily="18" charset="0"/>
              </a:rPr>
              <a:t>Peppart</a:t>
            </a:r>
            <a:r>
              <a:rPr lang="en-US" sz="1200" dirty="0" smtClean="0">
                <a:latin typeface="Century Schoolbook" pitchFamily="18" charset="0"/>
              </a:rPr>
              <a:t>, R . 2004</a:t>
            </a:r>
            <a:endParaRPr lang="en-US" sz="1200" dirty="0">
              <a:latin typeface="Century Schoolbook"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ontent Placeholder 1"/>
          <p:cNvSpPr>
            <a:spLocks noGrp="1"/>
          </p:cNvSpPr>
          <p:nvPr>
            <p:ph idx="1"/>
          </p:nvPr>
        </p:nvSpPr>
        <p:spPr/>
        <p:txBody>
          <a:bodyPr/>
          <a:lstStyle/>
          <a:p>
            <a:r>
              <a:rPr lang="en-US" dirty="0" smtClean="0">
                <a:latin typeface="Century Schoolbook" pitchFamily="18" charset="0"/>
              </a:rPr>
              <a:t>6 core components to group therapy</a:t>
            </a:r>
          </a:p>
          <a:p>
            <a:pPr lvl="1"/>
            <a:r>
              <a:rPr lang="en-US" dirty="0" smtClean="0">
                <a:latin typeface="Century Schoolbook" pitchFamily="18" charset="0"/>
              </a:rPr>
              <a:t>Stable membership</a:t>
            </a:r>
          </a:p>
          <a:p>
            <a:pPr lvl="1"/>
            <a:r>
              <a:rPr lang="en-US" dirty="0" smtClean="0">
                <a:latin typeface="Century Schoolbook" pitchFamily="18" charset="0"/>
              </a:rPr>
              <a:t>Interdependent group relationships (interaction and feedback)</a:t>
            </a:r>
          </a:p>
          <a:p>
            <a:pPr lvl="1"/>
            <a:r>
              <a:rPr lang="en-US" dirty="0" smtClean="0">
                <a:latin typeface="Century Schoolbook" pitchFamily="18" charset="0"/>
              </a:rPr>
              <a:t>Focus on communication skills</a:t>
            </a:r>
          </a:p>
          <a:p>
            <a:pPr lvl="1"/>
            <a:r>
              <a:rPr lang="en-US" dirty="0" smtClean="0">
                <a:latin typeface="Century Schoolbook" pitchFamily="18" charset="0"/>
              </a:rPr>
              <a:t>Psychosocial support</a:t>
            </a:r>
          </a:p>
          <a:p>
            <a:pPr lvl="1"/>
            <a:r>
              <a:rPr lang="en-US" dirty="0" smtClean="0">
                <a:latin typeface="Century Schoolbook" pitchFamily="18" charset="0"/>
              </a:rPr>
              <a:t>Treatment accountability with documentation of goals/outcomes</a:t>
            </a:r>
          </a:p>
          <a:p>
            <a:pPr lvl="1"/>
            <a:r>
              <a:rPr lang="en-US" dirty="0" smtClean="0">
                <a:latin typeface="Century Schoolbook" pitchFamily="18" charset="0"/>
              </a:rPr>
              <a:t>Natural context</a:t>
            </a:r>
          </a:p>
        </p:txBody>
      </p:sp>
      <p:sp>
        <p:nvSpPr>
          <p:cNvPr id="3" name="Title 2"/>
          <p:cNvSpPr>
            <a:spLocks noGrp="1"/>
          </p:cNvSpPr>
          <p:nvPr>
            <p:ph type="title"/>
          </p:nvPr>
        </p:nvSpPr>
        <p:spPr/>
        <p:txBody>
          <a:bodyPr/>
          <a:lstStyle/>
          <a:p>
            <a:pPr>
              <a:defRPr/>
            </a:pPr>
            <a:r>
              <a:rPr lang="en-US" dirty="0" smtClean="0">
                <a:latin typeface="Century Schoolbook" pitchFamily="18" charset="0"/>
              </a:rPr>
              <a:t>Group Therapy, CA cont..</a:t>
            </a:r>
            <a:endParaRPr lang="en-US" dirty="0">
              <a:latin typeface="Century Schoolbook"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1"/>
          <p:cNvSpPr>
            <a:spLocks noGrp="1"/>
          </p:cNvSpPr>
          <p:nvPr>
            <p:ph idx="1"/>
          </p:nvPr>
        </p:nvSpPr>
        <p:spPr/>
        <p:txBody>
          <a:bodyPr/>
          <a:lstStyle/>
          <a:p>
            <a:r>
              <a:rPr lang="en-US" dirty="0" smtClean="0">
                <a:latin typeface="Century Schoolbook" pitchFamily="18" charset="0"/>
              </a:rPr>
              <a:t>Considerable differences among groups</a:t>
            </a:r>
          </a:p>
          <a:p>
            <a:pPr lvl="1"/>
            <a:r>
              <a:rPr lang="en-US" dirty="0" smtClean="0">
                <a:latin typeface="Century Schoolbook" pitchFamily="18" charset="0"/>
              </a:rPr>
              <a:t>Setting</a:t>
            </a:r>
          </a:p>
          <a:p>
            <a:pPr lvl="1"/>
            <a:r>
              <a:rPr lang="en-US" dirty="0" smtClean="0">
                <a:latin typeface="Century Schoolbook" pitchFamily="18" charset="0"/>
              </a:rPr>
              <a:t>Collaborative treatment disciplines</a:t>
            </a:r>
          </a:p>
          <a:p>
            <a:pPr lvl="1"/>
            <a:r>
              <a:rPr lang="en-US" dirty="0" smtClean="0">
                <a:latin typeface="Century Schoolbook" pitchFamily="18" charset="0"/>
              </a:rPr>
              <a:t>Definition of functional communication; curriculum vs. basic needs</a:t>
            </a:r>
          </a:p>
          <a:p>
            <a:pPr lvl="1"/>
            <a:r>
              <a:rPr lang="en-US" dirty="0" smtClean="0">
                <a:latin typeface="Century Schoolbook" pitchFamily="18" charset="0"/>
              </a:rPr>
              <a:t>Group composition</a:t>
            </a:r>
          </a:p>
          <a:p>
            <a:pPr lvl="1"/>
            <a:r>
              <a:rPr lang="en-US" dirty="0" smtClean="0">
                <a:latin typeface="Century Schoolbook" pitchFamily="18" charset="0"/>
              </a:rPr>
              <a:t>Influence of delivery factors regarding group effectiveness</a:t>
            </a:r>
          </a:p>
        </p:txBody>
      </p:sp>
      <p:sp>
        <p:nvSpPr>
          <p:cNvPr id="3" name="Title 2"/>
          <p:cNvSpPr>
            <a:spLocks noGrp="1"/>
          </p:cNvSpPr>
          <p:nvPr>
            <p:ph type="title"/>
          </p:nvPr>
        </p:nvSpPr>
        <p:spPr/>
        <p:txBody>
          <a:bodyPr/>
          <a:lstStyle/>
          <a:p>
            <a:pPr>
              <a:defRPr/>
            </a:pPr>
            <a:r>
              <a:rPr lang="en-US" dirty="0" smtClean="0">
                <a:latin typeface="Century Schoolbook" pitchFamily="18" charset="0"/>
              </a:rPr>
              <a:t>Group Therapy CA Cont..</a:t>
            </a:r>
            <a:endParaRPr lang="en-US" dirty="0">
              <a:latin typeface="Century Schoolbook"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1"/>
          <p:cNvSpPr>
            <a:spLocks noGrp="1"/>
          </p:cNvSpPr>
          <p:nvPr>
            <p:ph idx="1"/>
          </p:nvPr>
        </p:nvSpPr>
        <p:spPr>
          <a:xfrm>
            <a:off x="457200" y="2057400"/>
            <a:ext cx="8229600" cy="3429000"/>
          </a:xfrm>
        </p:spPr>
        <p:txBody>
          <a:bodyPr/>
          <a:lstStyle/>
          <a:p>
            <a:r>
              <a:rPr lang="en-US" smtClean="0">
                <a:latin typeface="Century Schoolbook" pitchFamily="18" charset="0"/>
              </a:rPr>
              <a:t>Replicable treatment program</a:t>
            </a:r>
          </a:p>
          <a:p>
            <a:r>
              <a:rPr lang="en-US" smtClean="0">
                <a:latin typeface="Century Schoolbook" pitchFamily="18" charset="0"/>
              </a:rPr>
              <a:t>Self developed workbook</a:t>
            </a:r>
          </a:p>
          <a:p>
            <a:pPr lvl="1"/>
            <a:r>
              <a:rPr lang="en-US" i="1" smtClean="0">
                <a:latin typeface="Century Schoolbook" pitchFamily="18" charset="0"/>
              </a:rPr>
              <a:t>Social Skills and TBI: A workbook for Group Treatment</a:t>
            </a:r>
          </a:p>
          <a:p>
            <a:r>
              <a:rPr lang="en-US" smtClean="0">
                <a:latin typeface="Century Schoolbook" pitchFamily="18" charset="0"/>
              </a:rPr>
              <a:t>12 weeks</a:t>
            </a:r>
          </a:p>
          <a:p>
            <a:r>
              <a:rPr lang="en-US" smtClean="0">
                <a:latin typeface="Century Schoolbook" pitchFamily="18" charset="0"/>
              </a:rPr>
              <a:t>3 groups</a:t>
            </a:r>
          </a:p>
          <a:p>
            <a:pPr lvl="1"/>
            <a:r>
              <a:rPr lang="en-US" smtClean="0">
                <a:latin typeface="Century Schoolbook" pitchFamily="18" charset="0"/>
              </a:rPr>
              <a:t>Control; Immediate Treatment; Delayed Treatment</a:t>
            </a:r>
          </a:p>
          <a:p>
            <a:r>
              <a:rPr lang="en-US" smtClean="0">
                <a:latin typeface="Century Schoolbook" pitchFamily="18" charset="0"/>
              </a:rPr>
              <a:t>882 potential participants</a:t>
            </a:r>
          </a:p>
        </p:txBody>
      </p:sp>
      <p:sp>
        <p:nvSpPr>
          <p:cNvPr id="3" name="Title 2"/>
          <p:cNvSpPr>
            <a:spLocks noGrp="1"/>
          </p:cNvSpPr>
          <p:nvPr>
            <p:ph type="title"/>
          </p:nvPr>
        </p:nvSpPr>
        <p:spPr>
          <a:xfrm>
            <a:off x="457200" y="274638"/>
            <a:ext cx="8229600" cy="1706562"/>
          </a:xfrm>
        </p:spPr>
        <p:txBody>
          <a:bodyPr>
            <a:normAutofit fontScale="90000"/>
          </a:bodyPr>
          <a:lstStyle/>
          <a:p>
            <a:pPr>
              <a:defRPr/>
            </a:pPr>
            <a:r>
              <a:rPr lang="en-US" sz="3100" dirty="0" smtClean="0">
                <a:latin typeface="Century Schoolbook" pitchFamily="18" charset="0"/>
              </a:rPr>
              <a:t>Research cont..</a:t>
            </a:r>
            <a:r>
              <a:rPr lang="en-US" dirty="0" smtClean="0">
                <a:latin typeface="Century Schoolbook" pitchFamily="18" charset="0"/>
              </a:rPr>
              <a:t/>
            </a:r>
            <a:br>
              <a:rPr lang="en-US" dirty="0" smtClean="0">
                <a:latin typeface="Century Schoolbook" pitchFamily="18" charset="0"/>
              </a:rPr>
            </a:br>
            <a:r>
              <a:rPr lang="en-US" sz="4400" dirty="0" smtClean="0">
                <a:latin typeface="Century Schoolbook" pitchFamily="18" charset="0"/>
              </a:rPr>
              <a:t>Rocky Mountain Regional Brain Injury System</a:t>
            </a:r>
            <a:endParaRPr lang="en-US" sz="4400" dirty="0">
              <a:latin typeface="Century Schoolbook" pitchFamily="18" charset="0"/>
            </a:endParaRPr>
          </a:p>
        </p:txBody>
      </p:sp>
      <p:sp>
        <p:nvSpPr>
          <p:cNvPr id="34820" name="TextBox 3"/>
          <p:cNvSpPr txBox="1">
            <a:spLocks noChangeArrowheads="1"/>
          </p:cNvSpPr>
          <p:nvPr/>
        </p:nvSpPr>
        <p:spPr bwMode="auto">
          <a:xfrm>
            <a:off x="685800" y="5943600"/>
            <a:ext cx="8108950" cy="276999"/>
          </a:xfrm>
          <a:prstGeom prst="rect">
            <a:avLst/>
          </a:prstGeom>
          <a:noFill/>
          <a:ln w="9525">
            <a:noFill/>
            <a:miter lim="800000"/>
            <a:headEnd/>
            <a:tailEnd/>
          </a:ln>
        </p:spPr>
        <p:txBody>
          <a:bodyPr>
            <a:spAutoFit/>
          </a:bodyPr>
          <a:lstStyle/>
          <a:p>
            <a:pPr algn="ctr"/>
            <a:r>
              <a:rPr lang="en-US" sz="1200" dirty="0" err="1" smtClean="0">
                <a:latin typeface="Century Schoolbook" pitchFamily="18" charset="0"/>
              </a:rPr>
              <a:t>Kahlberg</a:t>
            </a:r>
            <a:r>
              <a:rPr lang="en-US" sz="1200" dirty="0">
                <a:latin typeface="Century Schoolbook" pitchFamily="18" charset="0"/>
              </a:rPr>
              <a:t>, </a:t>
            </a:r>
            <a:r>
              <a:rPr lang="en-US" sz="1200" dirty="0" err="1">
                <a:latin typeface="Century Schoolbook" pitchFamily="18" charset="0"/>
              </a:rPr>
              <a:t>Cusick</a:t>
            </a:r>
            <a:r>
              <a:rPr lang="en-US" sz="1200" dirty="0">
                <a:latin typeface="Century Schoolbook" pitchFamily="18" charset="0"/>
              </a:rPr>
              <a:t>, et </a:t>
            </a:r>
            <a:r>
              <a:rPr lang="en-US" sz="1200" dirty="0" smtClean="0">
                <a:latin typeface="Century Schoolbook" pitchFamily="18" charset="0"/>
              </a:rPr>
              <a:t>al. </a:t>
            </a:r>
            <a:r>
              <a:rPr lang="en-US" sz="1200" dirty="0">
                <a:latin typeface="Century Schoolbook" pitchFamily="18" charset="0"/>
              </a:rPr>
              <a:t>2007</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US" dirty="0" smtClean="0">
                <a:latin typeface="Century Schoolbook" pitchFamily="18" charset="0"/>
              </a:rPr>
              <a:t>Rocky Mountain cont..</a:t>
            </a:r>
            <a:endParaRPr lang="en-US" dirty="0">
              <a:latin typeface="Century Schoolbook" pitchFamily="18" charset="0"/>
            </a:endParaRPr>
          </a:p>
        </p:txBody>
      </p:sp>
      <p:sp>
        <p:nvSpPr>
          <p:cNvPr id="35843" name="Text Placeholder 3"/>
          <p:cNvSpPr>
            <a:spLocks noGrp="1"/>
          </p:cNvSpPr>
          <p:nvPr>
            <p:ph type="body" idx="1"/>
          </p:nvPr>
        </p:nvSpPr>
        <p:spPr>
          <a:xfrm>
            <a:off x="457200" y="5334000"/>
            <a:ext cx="4040188" cy="838200"/>
          </a:xfrm>
        </p:spPr>
        <p:txBody>
          <a:bodyPr/>
          <a:lstStyle/>
          <a:p>
            <a:r>
              <a:rPr lang="en-US" smtClean="0">
                <a:latin typeface="Century Schoolbook" pitchFamily="18" charset="0"/>
              </a:rPr>
              <a:t>Inclusion Criteria</a:t>
            </a:r>
          </a:p>
        </p:txBody>
      </p:sp>
      <p:sp>
        <p:nvSpPr>
          <p:cNvPr id="35844" name="Text Placeholder 5"/>
          <p:cNvSpPr>
            <a:spLocks noGrp="1"/>
          </p:cNvSpPr>
          <p:nvPr>
            <p:ph type="body" sz="half" idx="3"/>
          </p:nvPr>
        </p:nvSpPr>
        <p:spPr>
          <a:xfrm>
            <a:off x="4645025" y="5334000"/>
            <a:ext cx="4041775" cy="838200"/>
          </a:xfrm>
        </p:spPr>
        <p:txBody>
          <a:bodyPr/>
          <a:lstStyle/>
          <a:p>
            <a:r>
              <a:rPr lang="en-US" smtClean="0">
                <a:latin typeface="Century Schoolbook" pitchFamily="18" charset="0"/>
              </a:rPr>
              <a:t>Exclusion Criteria</a:t>
            </a:r>
          </a:p>
        </p:txBody>
      </p:sp>
      <p:sp>
        <p:nvSpPr>
          <p:cNvPr id="35845" name="Content Placeholder 4"/>
          <p:cNvSpPr>
            <a:spLocks noGrp="1"/>
          </p:cNvSpPr>
          <p:nvPr>
            <p:ph sz="quarter" idx="2"/>
          </p:nvPr>
        </p:nvSpPr>
        <p:spPr>
          <a:xfrm>
            <a:off x="457200" y="1447800"/>
            <a:ext cx="4040188" cy="4343400"/>
          </a:xfrm>
          <a:ln>
            <a:prstDash val="solid"/>
          </a:ln>
        </p:spPr>
        <p:txBody>
          <a:bodyPr/>
          <a:lstStyle/>
          <a:p>
            <a:r>
              <a:rPr lang="en-US" sz="2000" smtClean="0">
                <a:latin typeface="Century Schoolbook" pitchFamily="18" charset="0"/>
              </a:rPr>
              <a:t>TBI external force</a:t>
            </a:r>
          </a:p>
          <a:p>
            <a:r>
              <a:rPr lang="en-US" sz="2000" smtClean="0">
                <a:latin typeface="Century Schoolbook" pitchFamily="18" charset="0"/>
              </a:rPr>
              <a:t>D/C from TBI program</a:t>
            </a:r>
          </a:p>
          <a:p>
            <a:r>
              <a:rPr lang="en-US" sz="2000" smtClean="0">
                <a:latin typeface="Century Schoolbook" pitchFamily="18" charset="0"/>
              </a:rPr>
              <a:t>At least 1 year post TBI</a:t>
            </a:r>
          </a:p>
          <a:p>
            <a:r>
              <a:rPr lang="en-US" sz="2000" smtClean="0">
                <a:latin typeface="Century Schoolbook" pitchFamily="18" charset="0"/>
              </a:rPr>
              <a:t>18-65 years old</a:t>
            </a:r>
          </a:p>
          <a:p>
            <a:r>
              <a:rPr lang="en-US" sz="2000" smtClean="0">
                <a:latin typeface="Century Schoolbook" pitchFamily="18" charset="0"/>
              </a:rPr>
              <a:t>At or above Rancho VI</a:t>
            </a:r>
          </a:p>
          <a:p>
            <a:r>
              <a:rPr lang="en-US" sz="2000" smtClean="0">
                <a:latin typeface="Century Schoolbook" pitchFamily="18" charset="0"/>
              </a:rPr>
              <a:t>Receptive/Expressive skills 5 or above on FIM at D/C</a:t>
            </a:r>
          </a:p>
          <a:p>
            <a:r>
              <a:rPr lang="en-US" sz="2000" smtClean="0">
                <a:latin typeface="Century Schoolbook" pitchFamily="18" charset="0"/>
              </a:rPr>
              <a:t>Recall of day to day events</a:t>
            </a:r>
          </a:p>
          <a:p>
            <a:r>
              <a:rPr lang="en-US" sz="2000" smtClean="0">
                <a:latin typeface="Century Schoolbook" pitchFamily="18" charset="0"/>
              </a:rPr>
              <a:t>Social communication Impairment ID</a:t>
            </a:r>
            <a:r>
              <a:rPr lang="en-US" smtClean="0">
                <a:latin typeface="Century Schoolbook" pitchFamily="18" charset="0"/>
              </a:rPr>
              <a:t>.</a:t>
            </a:r>
          </a:p>
        </p:txBody>
      </p:sp>
      <p:sp>
        <p:nvSpPr>
          <p:cNvPr id="35846" name="Content Placeholder 6"/>
          <p:cNvSpPr>
            <a:spLocks noGrp="1"/>
          </p:cNvSpPr>
          <p:nvPr>
            <p:ph sz="quarter" idx="4"/>
          </p:nvPr>
        </p:nvSpPr>
        <p:spPr>
          <a:xfrm>
            <a:off x="4495800" y="1447800"/>
            <a:ext cx="4191000" cy="4267200"/>
          </a:xfrm>
          <a:ln>
            <a:prstDash val="solid"/>
          </a:ln>
        </p:spPr>
        <p:txBody>
          <a:bodyPr/>
          <a:lstStyle/>
          <a:p>
            <a:pPr>
              <a:spcBef>
                <a:spcPct val="0"/>
              </a:spcBef>
            </a:pPr>
            <a:r>
              <a:rPr lang="en-US" sz="2000" smtClean="0">
                <a:latin typeface="Century Schoolbook" pitchFamily="18" charset="0"/>
              </a:rPr>
              <a:t>Behavioral concerns</a:t>
            </a:r>
          </a:p>
          <a:p>
            <a:pPr>
              <a:spcBef>
                <a:spcPct val="0"/>
              </a:spcBef>
            </a:pPr>
            <a:r>
              <a:rPr lang="en-US" sz="2000" smtClean="0">
                <a:latin typeface="Century Schoolbook" pitchFamily="18" charset="0"/>
              </a:rPr>
              <a:t>Medical issues decreasing tolerance for attendance</a:t>
            </a:r>
          </a:p>
          <a:p>
            <a:pPr>
              <a:spcBef>
                <a:spcPct val="0"/>
              </a:spcBef>
            </a:pPr>
            <a:r>
              <a:rPr lang="en-US" sz="2000" smtClean="0">
                <a:latin typeface="Century Schoolbook" pitchFamily="18" charset="0"/>
              </a:rPr>
              <a:t>Diagnosis of psychiatric/psychologic disorder prior to TBI</a:t>
            </a:r>
          </a:p>
          <a:p>
            <a:pPr>
              <a:spcBef>
                <a:spcPct val="0"/>
              </a:spcBef>
            </a:pPr>
            <a:r>
              <a:rPr lang="en-US" sz="2000" smtClean="0">
                <a:latin typeface="Century Schoolbook" pitchFamily="18" charset="0"/>
              </a:rPr>
              <a:t>Current Hx of ETOH/ substance abuse</a:t>
            </a:r>
          </a:p>
          <a:p>
            <a:pPr>
              <a:spcBef>
                <a:spcPct val="0"/>
              </a:spcBef>
            </a:pPr>
            <a:r>
              <a:rPr lang="en-US" sz="2000" smtClean="0">
                <a:latin typeface="Century Schoolbook" pitchFamily="18" charset="0"/>
              </a:rPr>
              <a:t>Significant motor disorder</a:t>
            </a:r>
          </a:p>
          <a:p>
            <a:pPr>
              <a:spcBef>
                <a:spcPct val="0"/>
              </a:spcBef>
            </a:pPr>
            <a:r>
              <a:rPr lang="en-US" sz="2000" smtClean="0">
                <a:latin typeface="Century Schoolbook" pitchFamily="18" charset="0"/>
              </a:rPr>
              <a:t>Not English speaking</a:t>
            </a:r>
          </a:p>
          <a:p>
            <a:pPr>
              <a:spcBef>
                <a:spcPct val="0"/>
              </a:spcBef>
            </a:pPr>
            <a:r>
              <a:rPr lang="en-US" sz="2000" smtClean="0">
                <a:latin typeface="Century Schoolbook" pitchFamily="18" charset="0"/>
              </a:rPr>
              <a:t>Not living in community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idx="1"/>
          </p:nvPr>
        </p:nvSpPr>
        <p:spPr>
          <a:xfrm>
            <a:off x="457200" y="1481138"/>
            <a:ext cx="8229600" cy="4005262"/>
          </a:xfrm>
        </p:spPr>
        <p:txBody>
          <a:bodyPr/>
          <a:lstStyle/>
          <a:p>
            <a:pPr eaLnBrk="1" hangingPunct="1">
              <a:buFont typeface="Wingdings 3" pitchFamily="18" charset="2"/>
              <a:buNone/>
            </a:pPr>
            <a:r>
              <a:rPr lang="en-US" dirty="0" smtClean="0"/>
              <a:t>“</a:t>
            </a:r>
            <a:r>
              <a:rPr lang="en-US" sz="2400" dirty="0" smtClean="0"/>
              <a:t>Humans are social beings.  We live within a broad spectrum of social relationships and roles, which draw on a diverse set of cognitive processes that may be disrupted due to varying degrees by brain dysfunction.  Impairments in social functioning are among the most devastating consequences of brain dysfunction, including traumatic brain injury (TBI).  Such deficits can place enormous strain on interpersonal relationships and severely limit one’s ability to function independently in society.”</a:t>
            </a:r>
            <a:endParaRPr lang="en-US" dirty="0" smtClean="0"/>
          </a:p>
          <a:p>
            <a:pPr eaLnBrk="1" hangingPunct="1"/>
            <a:endParaRPr lang="en-US" dirty="0" smtClean="0"/>
          </a:p>
        </p:txBody>
      </p:sp>
      <p:sp>
        <p:nvSpPr>
          <p:cNvPr id="3" name="Title 2"/>
          <p:cNvSpPr>
            <a:spLocks noGrp="1"/>
          </p:cNvSpPr>
          <p:nvPr>
            <p:ph type="title"/>
          </p:nvPr>
        </p:nvSpPr>
        <p:spPr/>
        <p:txBody>
          <a:bodyPr>
            <a:normAutofit/>
          </a:bodyPr>
          <a:lstStyle/>
          <a:p>
            <a:pPr algn="ctr" eaLnBrk="1" hangingPunct="1">
              <a:defRPr/>
            </a:pPr>
            <a:r>
              <a:rPr lang="en-US" dirty="0" smtClean="0"/>
              <a:t>Another “silent epidemic”</a:t>
            </a:r>
            <a:endParaRPr lang="en-US" dirty="0"/>
          </a:p>
        </p:txBody>
      </p:sp>
      <p:sp>
        <p:nvSpPr>
          <p:cNvPr id="4" name="TextBox 3"/>
          <p:cNvSpPr txBox="1"/>
          <p:nvPr/>
        </p:nvSpPr>
        <p:spPr>
          <a:xfrm>
            <a:off x="1676400" y="5791200"/>
            <a:ext cx="5410200" cy="584775"/>
          </a:xfrm>
          <a:prstGeom prst="rect">
            <a:avLst/>
          </a:prstGeom>
          <a:noFill/>
        </p:spPr>
        <p:txBody>
          <a:bodyPr wrap="square" rtlCol="0">
            <a:spAutoFit/>
          </a:bodyPr>
          <a:lstStyle/>
          <a:p>
            <a:r>
              <a:rPr lang="en-US" sz="1600" dirty="0" smtClean="0">
                <a:latin typeface="+mn-lt"/>
              </a:rPr>
              <a:t>(Driscoll, D. M, </a:t>
            </a:r>
            <a:r>
              <a:rPr lang="en-US" sz="1600" dirty="0" err="1" smtClean="0">
                <a:latin typeface="+mn-lt"/>
              </a:rPr>
              <a:t>dal</a:t>
            </a:r>
            <a:r>
              <a:rPr lang="en-US" sz="1600" dirty="0" smtClean="0">
                <a:latin typeface="+mn-lt"/>
              </a:rPr>
              <a:t> Monte, O. &amp; </a:t>
            </a:r>
            <a:r>
              <a:rPr lang="en-US" sz="1600" dirty="0" err="1" smtClean="0">
                <a:latin typeface="+mn-lt"/>
              </a:rPr>
              <a:t>Grafman</a:t>
            </a:r>
            <a:r>
              <a:rPr lang="en-US" sz="1600" dirty="0" smtClean="0">
                <a:latin typeface="+mn-lt"/>
              </a:rPr>
              <a:t>, J.  (2011))</a:t>
            </a:r>
          </a:p>
          <a:p>
            <a:endParaRPr lang="en-US" sz="1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Content Placeholder 1"/>
          <p:cNvSpPr>
            <a:spLocks noGrp="1"/>
          </p:cNvSpPr>
          <p:nvPr>
            <p:ph idx="1"/>
          </p:nvPr>
        </p:nvSpPr>
        <p:spPr/>
        <p:txBody>
          <a:bodyPr/>
          <a:lstStyle/>
          <a:p>
            <a:r>
              <a:rPr lang="en-US" dirty="0" smtClean="0">
                <a:latin typeface="Century Schoolbook" pitchFamily="18" charset="0"/>
              </a:rPr>
              <a:t>60 participants actually enrolled</a:t>
            </a:r>
          </a:p>
          <a:p>
            <a:r>
              <a:rPr lang="en-US" dirty="0" smtClean="0">
                <a:latin typeface="Century Schoolbook" pitchFamily="18" charset="0"/>
              </a:rPr>
              <a:t>4 groups</a:t>
            </a:r>
          </a:p>
          <a:p>
            <a:pPr lvl="1"/>
            <a:r>
              <a:rPr lang="en-US" dirty="0" smtClean="0">
                <a:latin typeface="Century Schoolbook" pitchFamily="18" charset="0"/>
              </a:rPr>
              <a:t>14 – 16 each group</a:t>
            </a:r>
          </a:p>
          <a:p>
            <a:pPr lvl="1"/>
            <a:r>
              <a:rPr lang="en-US" dirty="0" smtClean="0">
                <a:latin typeface="Century Schoolbook" pitchFamily="18" charset="0"/>
              </a:rPr>
              <a:t>Staggered schedule over 9 months</a:t>
            </a:r>
          </a:p>
          <a:p>
            <a:r>
              <a:rPr lang="en-US" dirty="0" smtClean="0">
                <a:latin typeface="Century Schoolbook" pitchFamily="18" charset="0"/>
              </a:rPr>
              <a:t>Randomized</a:t>
            </a:r>
          </a:p>
          <a:p>
            <a:pPr lvl="1"/>
            <a:r>
              <a:rPr lang="en-US" dirty="0" smtClean="0">
                <a:latin typeface="Century Schoolbook" pitchFamily="18" charset="0"/>
              </a:rPr>
              <a:t>Receiving treatment </a:t>
            </a:r>
          </a:p>
          <a:p>
            <a:pPr lvl="1"/>
            <a:r>
              <a:rPr lang="en-US" dirty="0" smtClean="0">
                <a:latin typeface="Century Schoolbook" pitchFamily="18" charset="0"/>
              </a:rPr>
              <a:t>Deferred 3 months</a:t>
            </a:r>
          </a:p>
          <a:p>
            <a:pPr lvl="1"/>
            <a:r>
              <a:rPr lang="en-US" dirty="0" smtClean="0">
                <a:latin typeface="Century Schoolbook" pitchFamily="18" charset="0"/>
              </a:rPr>
              <a:t>No treatment</a:t>
            </a:r>
          </a:p>
          <a:p>
            <a:r>
              <a:rPr lang="en-US" dirty="0" smtClean="0">
                <a:latin typeface="Century Schoolbook" pitchFamily="18" charset="0"/>
              </a:rPr>
              <a:t>Moderate/Severe TBI</a:t>
            </a:r>
          </a:p>
          <a:p>
            <a:pPr lvl="1"/>
            <a:r>
              <a:rPr lang="en-US" dirty="0" smtClean="0">
                <a:latin typeface="Century Schoolbook" pitchFamily="18" charset="0"/>
              </a:rPr>
              <a:t>Initial GCS</a:t>
            </a:r>
          </a:p>
        </p:txBody>
      </p:sp>
      <p:sp>
        <p:nvSpPr>
          <p:cNvPr id="3" name="Title 2"/>
          <p:cNvSpPr>
            <a:spLocks noGrp="1"/>
          </p:cNvSpPr>
          <p:nvPr>
            <p:ph type="title"/>
          </p:nvPr>
        </p:nvSpPr>
        <p:spPr/>
        <p:txBody>
          <a:bodyPr/>
          <a:lstStyle/>
          <a:p>
            <a:pPr>
              <a:defRPr/>
            </a:pPr>
            <a:r>
              <a:rPr lang="en-US" dirty="0" smtClean="0">
                <a:latin typeface="Century Schoolbook" pitchFamily="18" charset="0"/>
              </a:rPr>
              <a:t>Rocky Mountain cont..</a:t>
            </a:r>
            <a:endParaRPr lang="en-US" dirty="0">
              <a:latin typeface="Century Schoolbook"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1"/>
          <p:cNvSpPr>
            <a:spLocks noGrp="1"/>
          </p:cNvSpPr>
          <p:nvPr>
            <p:ph idx="1"/>
          </p:nvPr>
        </p:nvSpPr>
        <p:spPr/>
        <p:txBody>
          <a:bodyPr/>
          <a:lstStyle/>
          <a:p>
            <a:r>
              <a:rPr lang="en-US" dirty="0" smtClean="0">
                <a:latin typeface="Century Schoolbook" pitchFamily="18" charset="0"/>
              </a:rPr>
              <a:t>Immediate treatment</a:t>
            </a:r>
          </a:p>
          <a:p>
            <a:pPr lvl="1"/>
            <a:r>
              <a:rPr lang="en-US" dirty="0" smtClean="0">
                <a:latin typeface="Century Schoolbook" pitchFamily="18" charset="0"/>
              </a:rPr>
              <a:t>90 minute sessions once a week</a:t>
            </a:r>
          </a:p>
          <a:p>
            <a:pPr lvl="1"/>
            <a:r>
              <a:rPr lang="en-US" dirty="0" smtClean="0">
                <a:latin typeface="Century Schoolbook" pitchFamily="18" charset="0"/>
              </a:rPr>
              <a:t>Room setting</a:t>
            </a:r>
          </a:p>
          <a:p>
            <a:pPr lvl="1"/>
            <a:r>
              <a:rPr lang="en-US" dirty="0" smtClean="0">
                <a:latin typeface="Century Schoolbook" pitchFamily="18" charset="0"/>
              </a:rPr>
              <a:t>Baseline and post program testing</a:t>
            </a:r>
          </a:p>
          <a:p>
            <a:pPr lvl="1"/>
            <a:r>
              <a:rPr lang="en-US" dirty="0" smtClean="0">
                <a:latin typeface="Century Schoolbook" pitchFamily="18" charset="0"/>
              </a:rPr>
              <a:t>Delayed testing 3, 6, 9 months following completion of program</a:t>
            </a:r>
          </a:p>
          <a:p>
            <a:r>
              <a:rPr lang="en-US" dirty="0" smtClean="0">
                <a:latin typeface="Century Schoolbook" pitchFamily="18" charset="0"/>
              </a:rPr>
              <a:t>Deferred treatment</a:t>
            </a:r>
          </a:p>
          <a:p>
            <a:pPr lvl="1"/>
            <a:r>
              <a:rPr lang="en-US" dirty="0" smtClean="0">
                <a:latin typeface="Century Schoolbook" pitchFamily="18" charset="0"/>
              </a:rPr>
              <a:t>Baseline testing</a:t>
            </a:r>
          </a:p>
          <a:p>
            <a:pPr lvl="1"/>
            <a:r>
              <a:rPr lang="en-US" dirty="0" smtClean="0">
                <a:latin typeface="Century Schoolbook" pitchFamily="18" charset="0"/>
              </a:rPr>
              <a:t>No intervention 12 weeks</a:t>
            </a:r>
          </a:p>
          <a:p>
            <a:pPr lvl="1"/>
            <a:r>
              <a:rPr lang="en-US" dirty="0" smtClean="0">
                <a:latin typeface="Century Schoolbook" pitchFamily="18" charset="0"/>
              </a:rPr>
              <a:t>Re-tested immediately before treatment began</a:t>
            </a:r>
          </a:p>
        </p:txBody>
      </p:sp>
      <p:sp>
        <p:nvSpPr>
          <p:cNvPr id="3" name="Title 2"/>
          <p:cNvSpPr>
            <a:spLocks noGrp="1"/>
          </p:cNvSpPr>
          <p:nvPr>
            <p:ph type="title"/>
          </p:nvPr>
        </p:nvSpPr>
        <p:spPr/>
        <p:txBody>
          <a:bodyPr/>
          <a:lstStyle/>
          <a:p>
            <a:pPr>
              <a:defRPr/>
            </a:pPr>
            <a:r>
              <a:rPr lang="en-US" dirty="0" smtClean="0">
                <a:latin typeface="Century Schoolbook" pitchFamily="18" charset="0"/>
              </a:rPr>
              <a:t>Rocky Mountain cont..</a:t>
            </a:r>
            <a:endParaRPr lang="en-US" dirty="0">
              <a:latin typeface="Century Schoolbook"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Content Placeholder 1"/>
          <p:cNvSpPr>
            <a:spLocks noGrp="1"/>
          </p:cNvSpPr>
          <p:nvPr>
            <p:ph idx="1"/>
          </p:nvPr>
        </p:nvSpPr>
        <p:spPr/>
        <p:txBody>
          <a:bodyPr/>
          <a:lstStyle/>
          <a:p>
            <a:r>
              <a:rPr lang="en-US" dirty="0" smtClean="0">
                <a:latin typeface="Century Schoolbook" pitchFamily="18" charset="0"/>
              </a:rPr>
              <a:t>Profile of Functional Impairment in Communication (PFIC)</a:t>
            </a:r>
          </a:p>
          <a:p>
            <a:r>
              <a:rPr lang="en-US" dirty="0" smtClean="0">
                <a:latin typeface="Century Schoolbook" pitchFamily="18" charset="0"/>
              </a:rPr>
              <a:t>Craig Handicap Assessment and Reporting Techniques – Short Term (CHRT-SF)</a:t>
            </a:r>
          </a:p>
          <a:p>
            <a:r>
              <a:rPr lang="en-US" dirty="0" smtClean="0">
                <a:latin typeface="Century Schoolbook" pitchFamily="18" charset="0"/>
              </a:rPr>
              <a:t>Community Integration Questionnaire (CIQ)</a:t>
            </a:r>
          </a:p>
          <a:p>
            <a:r>
              <a:rPr lang="en-US" dirty="0" smtClean="0">
                <a:latin typeface="Century Schoolbook" pitchFamily="18" charset="0"/>
              </a:rPr>
              <a:t>Satisfaction With Life Scale (SWLS)</a:t>
            </a:r>
          </a:p>
        </p:txBody>
      </p:sp>
      <p:sp>
        <p:nvSpPr>
          <p:cNvPr id="3" name="Title 2"/>
          <p:cNvSpPr>
            <a:spLocks noGrp="1"/>
          </p:cNvSpPr>
          <p:nvPr>
            <p:ph type="title"/>
          </p:nvPr>
        </p:nvSpPr>
        <p:spPr/>
        <p:txBody>
          <a:bodyPr>
            <a:normAutofit fontScale="90000"/>
          </a:bodyPr>
          <a:lstStyle/>
          <a:p>
            <a:pPr>
              <a:defRPr/>
            </a:pPr>
            <a:r>
              <a:rPr lang="en-US" dirty="0" smtClean="0">
                <a:latin typeface="Century Schoolbook" pitchFamily="18" charset="0"/>
              </a:rPr>
              <a:t>Rocky Mountain cont..</a:t>
            </a:r>
            <a:br>
              <a:rPr lang="en-US" dirty="0" smtClean="0">
                <a:latin typeface="Century Schoolbook" pitchFamily="18" charset="0"/>
              </a:rPr>
            </a:br>
            <a:r>
              <a:rPr lang="en-US" dirty="0" smtClean="0">
                <a:latin typeface="Century Schoolbook" pitchFamily="18" charset="0"/>
              </a:rPr>
              <a:t>	Assessments</a:t>
            </a:r>
            <a:endParaRPr lang="en-US" dirty="0">
              <a:latin typeface="Century Schoolbook"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1"/>
          <p:cNvSpPr>
            <a:spLocks noGrp="1"/>
          </p:cNvSpPr>
          <p:nvPr>
            <p:ph idx="1"/>
          </p:nvPr>
        </p:nvSpPr>
        <p:spPr/>
        <p:txBody>
          <a:bodyPr/>
          <a:lstStyle/>
          <a:p>
            <a:pPr marL="622300" indent="-514350">
              <a:buFont typeface="Lucida Sans Unicode" pitchFamily="34" charset="0"/>
              <a:buAutoNum type="arabicPeriod"/>
            </a:pPr>
            <a:r>
              <a:rPr lang="en-US" smtClean="0">
                <a:latin typeface="Century Schoolbook" pitchFamily="18" charset="0"/>
              </a:rPr>
              <a:t>Overview – learning skills of good communication</a:t>
            </a:r>
          </a:p>
          <a:p>
            <a:pPr marL="622300" indent="-514350">
              <a:buFont typeface="Lucida Sans Unicode" pitchFamily="34" charset="0"/>
              <a:buAutoNum type="arabicPeriod"/>
            </a:pPr>
            <a:r>
              <a:rPr lang="en-US" smtClean="0">
                <a:latin typeface="Century Schoolbook" pitchFamily="18" charset="0"/>
              </a:rPr>
              <a:t>Self assessment and setting goals</a:t>
            </a:r>
          </a:p>
          <a:p>
            <a:pPr marL="622300" indent="-514350">
              <a:buFont typeface="Lucida Sans Unicode" pitchFamily="34" charset="0"/>
              <a:buAutoNum type="arabicPeriod"/>
            </a:pPr>
            <a:r>
              <a:rPr lang="en-US" smtClean="0">
                <a:latin typeface="Century Schoolbook" pitchFamily="18" charset="0"/>
              </a:rPr>
              <a:t>Presenting self and starting conversations</a:t>
            </a:r>
          </a:p>
          <a:p>
            <a:pPr marL="622300" indent="-514350">
              <a:buFont typeface="Lucida Sans Unicode" pitchFamily="34" charset="0"/>
              <a:buAutoNum type="arabicPeriod"/>
            </a:pPr>
            <a:r>
              <a:rPr lang="en-US" smtClean="0">
                <a:latin typeface="Century Schoolbook" pitchFamily="18" charset="0"/>
              </a:rPr>
              <a:t>Developing conversation strategies and using feedback</a:t>
            </a:r>
          </a:p>
          <a:p>
            <a:pPr marL="622300" indent="-514350">
              <a:buFont typeface="Lucida Sans Unicode" pitchFamily="34" charset="0"/>
              <a:buAutoNum type="arabicPeriod"/>
            </a:pPr>
            <a:r>
              <a:rPr lang="en-US" smtClean="0">
                <a:latin typeface="Century Schoolbook" pitchFamily="18" charset="0"/>
              </a:rPr>
              <a:t>Being assertive and solving problems</a:t>
            </a:r>
          </a:p>
          <a:p>
            <a:pPr marL="622300" indent="-514350">
              <a:buFont typeface="Lucida Sans Unicode" pitchFamily="34" charset="0"/>
              <a:buAutoNum type="arabicPeriod"/>
            </a:pPr>
            <a:r>
              <a:rPr lang="en-US" smtClean="0">
                <a:latin typeface="Century Schoolbook" pitchFamily="18" charset="0"/>
              </a:rPr>
              <a:t>Practice in community</a:t>
            </a:r>
          </a:p>
        </p:txBody>
      </p:sp>
      <p:sp>
        <p:nvSpPr>
          <p:cNvPr id="3" name="Title 2"/>
          <p:cNvSpPr>
            <a:spLocks noGrp="1"/>
          </p:cNvSpPr>
          <p:nvPr>
            <p:ph type="title"/>
          </p:nvPr>
        </p:nvSpPr>
        <p:spPr/>
        <p:txBody>
          <a:bodyPr>
            <a:normAutofit fontScale="90000"/>
          </a:bodyPr>
          <a:lstStyle/>
          <a:p>
            <a:pPr>
              <a:defRPr/>
            </a:pPr>
            <a:r>
              <a:rPr lang="en-US" dirty="0" smtClean="0">
                <a:latin typeface="Century Schoolbook" pitchFamily="18" charset="0"/>
              </a:rPr>
              <a:t>Rocky Mountain cont..</a:t>
            </a:r>
            <a:br>
              <a:rPr lang="en-US" dirty="0" smtClean="0">
                <a:latin typeface="Century Schoolbook" pitchFamily="18" charset="0"/>
              </a:rPr>
            </a:br>
            <a:r>
              <a:rPr lang="en-US" dirty="0" smtClean="0">
                <a:latin typeface="Century Schoolbook" pitchFamily="18" charset="0"/>
              </a:rPr>
              <a:t>	Topics</a:t>
            </a:r>
            <a:endParaRPr lang="en-US" dirty="0">
              <a:latin typeface="Century Schoolbook"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1"/>
          <p:cNvSpPr>
            <a:spLocks noGrp="1"/>
          </p:cNvSpPr>
          <p:nvPr>
            <p:ph idx="1"/>
          </p:nvPr>
        </p:nvSpPr>
        <p:spPr/>
        <p:txBody>
          <a:bodyPr/>
          <a:lstStyle/>
          <a:p>
            <a:pPr marL="622300" indent="-514350">
              <a:buFont typeface="Wingdings 3" pitchFamily="18" charset="2"/>
              <a:buAutoNum type="arabicPeriod" startAt="7"/>
            </a:pPr>
            <a:r>
              <a:rPr lang="en-US" dirty="0" smtClean="0">
                <a:latin typeface="Century Schoolbook" pitchFamily="18" charset="0"/>
              </a:rPr>
              <a:t>Developing social confidence through positive self talk.</a:t>
            </a:r>
          </a:p>
          <a:p>
            <a:pPr marL="622300" indent="-514350">
              <a:buFont typeface="Wingdings 3" pitchFamily="18" charset="2"/>
              <a:buAutoNum type="arabicPeriod" startAt="7"/>
            </a:pPr>
            <a:r>
              <a:rPr lang="en-US" dirty="0" smtClean="0">
                <a:latin typeface="Century Schoolbook" pitchFamily="18" charset="0"/>
              </a:rPr>
              <a:t>Setting and respecting social boundaries</a:t>
            </a:r>
          </a:p>
          <a:p>
            <a:pPr marL="622300" indent="-514350">
              <a:buFont typeface="Wingdings 3" pitchFamily="18" charset="2"/>
              <a:buAutoNum type="arabicPeriod" startAt="7"/>
            </a:pPr>
            <a:r>
              <a:rPr lang="en-US" dirty="0" smtClean="0">
                <a:latin typeface="Century Schoolbook" pitchFamily="18" charset="0"/>
              </a:rPr>
              <a:t>Video taping and problem solving</a:t>
            </a:r>
          </a:p>
          <a:p>
            <a:pPr marL="622300" indent="-514350">
              <a:buFont typeface="Wingdings 3" pitchFamily="18" charset="2"/>
              <a:buAutoNum type="arabicPeriod" startAt="7"/>
            </a:pPr>
            <a:r>
              <a:rPr lang="en-US" dirty="0" smtClean="0">
                <a:latin typeface="Century Schoolbook" pitchFamily="18" charset="0"/>
              </a:rPr>
              <a:t>Video review and feedback</a:t>
            </a:r>
          </a:p>
          <a:p>
            <a:pPr marL="622300" indent="-514350">
              <a:buFont typeface="Wingdings 3" pitchFamily="18" charset="2"/>
              <a:buAutoNum type="arabicPeriod" startAt="7"/>
            </a:pPr>
            <a:r>
              <a:rPr lang="en-US" dirty="0" smtClean="0">
                <a:latin typeface="Century Schoolbook" pitchFamily="18" charset="0"/>
              </a:rPr>
              <a:t>Conflict resolution</a:t>
            </a:r>
          </a:p>
          <a:p>
            <a:pPr marL="622300" indent="-514350">
              <a:buFont typeface="Wingdings 3" pitchFamily="18" charset="2"/>
              <a:buAutoNum type="arabicPeriod" startAt="7"/>
            </a:pPr>
            <a:r>
              <a:rPr lang="en-US" dirty="0" smtClean="0">
                <a:latin typeface="Century Schoolbook" pitchFamily="18" charset="0"/>
              </a:rPr>
              <a:t>Closure and celebration</a:t>
            </a:r>
          </a:p>
          <a:p>
            <a:pPr marL="622300" indent="-514350">
              <a:buFont typeface="Wingdings 3" pitchFamily="18" charset="2"/>
              <a:buAutoNum type="arabicPeriod" startAt="7"/>
            </a:pPr>
            <a:endParaRPr lang="en-US" dirty="0" smtClean="0">
              <a:latin typeface="Century Schoolbook" pitchFamily="18" charset="0"/>
            </a:endParaRPr>
          </a:p>
        </p:txBody>
      </p:sp>
      <p:sp>
        <p:nvSpPr>
          <p:cNvPr id="3" name="Title 2"/>
          <p:cNvSpPr>
            <a:spLocks noGrp="1"/>
          </p:cNvSpPr>
          <p:nvPr>
            <p:ph type="title"/>
          </p:nvPr>
        </p:nvSpPr>
        <p:spPr/>
        <p:txBody>
          <a:bodyPr>
            <a:normAutofit fontScale="90000"/>
          </a:bodyPr>
          <a:lstStyle/>
          <a:p>
            <a:pPr>
              <a:defRPr/>
            </a:pPr>
            <a:r>
              <a:rPr lang="en-US" dirty="0" smtClean="0">
                <a:latin typeface="Century Schoolbook" pitchFamily="18" charset="0"/>
              </a:rPr>
              <a:t>Rocky Mountain </a:t>
            </a:r>
            <a:br>
              <a:rPr lang="en-US" dirty="0" smtClean="0">
                <a:latin typeface="Century Schoolbook" pitchFamily="18" charset="0"/>
              </a:rPr>
            </a:br>
            <a:r>
              <a:rPr lang="en-US" dirty="0" smtClean="0">
                <a:latin typeface="Century Schoolbook" pitchFamily="18" charset="0"/>
              </a:rPr>
              <a:t>	Topics cont..</a:t>
            </a:r>
            <a:endParaRPr lang="en-US" dirty="0">
              <a:latin typeface="Century Schoolbook"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1"/>
          <p:cNvSpPr>
            <a:spLocks noGrp="1"/>
          </p:cNvSpPr>
          <p:nvPr>
            <p:ph idx="1"/>
          </p:nvPr>
        </p:nvSpPr>
        <p:spPr/>
        <p:txBody>
          <a:bodyPr/>
          <a:lstStyle/>
          <a:p>
            <a:r>
              <a:rPr lang="en-US" dirty="0" smtClean="0">
                <a:latin typeface="Century Schoolbook" pitchFamily="18" charset="0"/>
              </a:rPr>
              <a:t>Review of homework</a:t>
            </a:r>
          </a:p>
          <a:p>
            <a:r>
              <a:rPr lang="en-US" dirty="0" smtClean="0">
                <a:latin typeface="Century Schoolbook" pitchFamily="18" charset="0"/>
              </a:rPr>
              <a:t>Introduction to topic</a:t>
            </a:r>
          </a:p>
          <a:p>
            <a:r>
              <a:rPr lang="en-US" dirty="0" smtClean="0">
                <a:latin typeface="Century Schoolbook" pitchFamily="18" charset="0"/>
              </a:rPr>
              <a:t>Guided discussion</a:t>
            </a:r>
          </a:p>
          <a:p>
            <a:r>
              <a:rPr lang="en-US" dirty="0" smtClean="0">
                <a:latin typeface="Century Schoolbook" pitchFamily="18" charset="0"/>
              </a:rPr>
              <a:t>Small group practice</a:t>
            </a:r>
          </a:p>
          <a:p>
            <a:r>
              <a:rPr lang="en-US" dirty="0" smtClean="0">
                <a:latin typeface="Century Schoolbook" pitchFamily="18" charset="0"/>
              </a:rPr>
              <a:t>Problem solving and feedback</a:t>
            </a:r>
          </a:p>
          <a:p>
            <a:r>
              <a:rPr lang="en-US" dirty="0" smtClean="0">
                <a:latin typeface="Century Schoolbook" pitchFamily="18" charset="0"/>
              </a:rPr>
              <a:t>Assignment of homework</a:t>
            </a:r>
          </a:p>
          <a:p>
            <a:pPr>
              <a:buFont typeface="Wingdings 3" pitchFamily="18" charset="2"/>
              <a:buNone/>
            </a:pPr>
            <a:endParaRPr lang="en-US" dirty="0" smtClean="0">
              <a:latin typeface="Century Schoolbook" pitchFamily="18" charset="0"/>
            </a:endParaRPr>
          </a:p>
          <a:p>
            <a:r>
              <a:rPr lang="en-US" dirty="0" smtClean="0">
                <a:latin typeface="Century Schoolbook" pitchFamily="18" charset="0"/>
              </a:rPr>
              <a:t>Structured break mid-session</a:t>
            </a:r>
          </a:p>
        </p:txBody>
      </p:sp>
      <p:sp>
        <p:nvSpPr>
          <p:cNvPr id="3" name="Title 2"/>
          <p:cNvSpPr>
            <a:spLocks noGrp="1"/>
          </p:cNvSpPr>
          <p:nvPr>
            <p:ph type="title"/>
          </p:nvPr>
        </p:nvSpPr>
        <p:spPr/>
        <p:txBody>
          <a:bodyPr>
            <a:normAutofit fontScale="90000"/>
          </a:bodyPr>
          <a:lstStyle/>
          <a:p>
            <a:pPr>
              <a:defRPr/>
            </a:pPr>
            <a:r>
              <a:rPr lang="en-US" dirty="0" smtClean="0">
                <a:latin typeface="Century Schoolbook" pitchFamily="18" charset="0"/>
              </a:rPr>
              <a:t>Rocky Mountain cont..</a:t>
            </a:r>
            <a:br>
              <a:rPr lang="en-US" dirty="0" smtClean="0">
                <a:latin typeface="Century Schoolbook" pitchFamily="18" charset="0"/>
              </a:rPr>
            </a:br>
            <a:r>
              <a:rPr lang="en-US" dirty="0" smtClean="0">
                <a:latin typeface="Century Schoolbook" pitchFamily="18" charset="0"/>
              </a:rPr>
              <a:t>	Within session format</a:t>
            </a:r>
            <a:endParaRPr lang="en-US" dirty="0">
              <a:latin typeface="Century Schoolbook"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defRPr/>
            </a:pPr>
            <a:r>
              <a:rPr lang="en-US" dirty="0" smtClean="0">
                <a:latin typeface="Century Schoolbook" pitchFamily="18" charset="0"/>
              </a:rPr>
              <a:t>Rocky Mountain cont..</a:t>
            </a:r>
            <a:br>
              <a:rPr lang="en-US" dirty="0" smtClean="0">
                <a:latin typeface="Century Schoolbook" pitchFamily="18" charset="0"/>
              </a:rPr>
            </a:br>
            <a:r>
              <a:rPr lang="en-US" dirty="0" smtClean="0">
                <a:latin typeface="Century Schoolbook" pitchFamily="18" charset="0"/>
              </a:rPr>
              <a:t>	Results</a:t>
            </a:r>
            <a:endParaRPr lang="en-US" dirty="0">
              <a:latin typeface="Century Schoolbook" pitchFamily="18" charset="0"/>
            </a:endParaRPr>
          </a:p>
        </p:txBody>
      </p:sp>
      <p:sp>
        <p:nvSpPr>
          <p:cNvPr id="43011" name="Content Placeholder 4"/>
          <p:cNvSpPr>
            <a:spLocks noGrp="1"/>
          </p:cNvSpPr>
          <p:nvPr>
            <p:ph sz="quarter" idx="2"/>
          </p:nvPr>
        </p:nvSpPr>
        <p:spPr>
          <a:xfrm>
            <a:off x="457200" y="1600200"/>
            <a:ext cx="4040188" cy="4648200"/>
          </a:xfrm>
          <a:ln>
            <a:prstDash val="solid"/>
          </a:ln>
        </p:spPr>
        <p:txBody>
          <a:bodyPr/>
          <a:lstStyle/>
          <a:p>
            <a:r>
              <a:rPr lang="en-US" sz="2000" dirty="0" smtClean="0">
                <a:latin typeface="Century Schoolbook" pitchFamily="18" charset="0"/>
              </a:rPr>
              <a:t>Improvement in ability to participate actively and appropriately in conversations</a:t>
            </a:r>
          </a:p>
          <a:p>
            <a:r>
              <a:rPr lang="en-US" sz="2000" dirty="0" smtClean="0">
                <a:latin typeface="Century Schoolbook" pitchFamily="18" charset="0"/>
              </a:rPr>
              <a:t>Increased awareness and pleasure with communication abilities</a:t>
            </a:r>
          </a:p>
          <a:p>
            <a:r>
              <a:rPr lang="en-US" sz="2000" dirty="0" smtClean="0">
                <a:latin typeface="Century Schoolbook" pitchFamily="18" charset="0"/>
              </a:rPr>
              <a:t>6 months post reported increased satisfaction with life</a:t>
            </a:r>
          </a:p>
          <a:p>
            <a:r>
              <a:rPr lang="en-US" sz="2000" dirty="0" smtClean="0">
                <a:latin typeface="Century Schoolbook" pitchFamily="18" charset="0"/>
              </a:rPr>
              <a:t>Continued improvement at 9 months</a:t>
            </a:r>
          </a:p>
        </p:txBody>
      </p:sp>
      <p:sp>
        <p:nvSpPr>
          <p:cNvPr id="43012" name="Content Placeholder 6"/>
          <p:cNvSpPr>
            <a:spLocks noGrp="1"/>
          </p:cNvSpPr>
          <p:nvPr>
            <p:ph sz="quarter" idx="4"/>
          </p:nvPr>
        </p:nvSpPr>
        <p:spPr>
          <a:xfrm>
            <a:off x="4645025" y="1676400"/>
            <a:ext cx="4041775" cy="4572000"/>
          </a:xfrm>
          <a:ln>
            <a:prstDash val="solid"/>
          </a:ln>
        </p:spPr>
        <p:txBody>
          <a:bodyPr/>
          <a:lstStyle/>
          <a:p>
            <a:pPr>
              <a:spcBef>
                <a:spcPct val="0"/>
              </a:spcBef>
            </a:pPr>
            <a:r>
              <a:rPr lang="en-US" sz="2000" dirty="0" smtClean="0">
                <a:latin typeface="Century Schoolbook" pitchFamily="18" charset="0"/>
              </a:rPr>
              <a:t>Client 10 years post demonstrated improvement</a:t>
            </a:r>
          </a:p>
          <a:p>
            <a:pPr>
              <a:spcBef>
                <a:spcPct val="0"/>
              </a:spcBef>
            </a:pPr>
            <a:r>
              <a:rPr lang="en-US" sz="2000" dirty="0" smtClean="0">
                <a:latin typeface="Century Schoolbook" pitchFamily="18" charset="0"/>
              </a:rPr>
              <a:t>Deferred treatment group demonstrated no significant changes despite being encouraged to maintain social contacts through deferment period</a:t>
            </a:r>
          </a:p>
          <a:p>
            <a:pPr>
              <a:spcBef>
                <a:spcPct val="0"/>
              </a:spcBef>
            </a:pPr>
            <a:r>
              <a:rPr lang="en-US" sz="2000" dirty="0" smtClean="0">
                <a:latin typeface="Century Schoolbook" pitchFamily="18" charset="0"/>
              </a:rPr>
              <a:t>Group therapy verses social contact is responsible for treatment effects</a:t>
            </a:r>
          </a:p>
          <a:p>
            <a:pPr>
              <a:spcBef>
                <a:spcPct val="0"/>
              </a:spcBef>
              <a:buFont typeface="Wingdings 3" pitchFamily="18" charset="2"/>
              <a:buNone/>
            </a:pPr>
            <a:endParaRPr lang="en-US" sz="2000" dirty="0" smtClean="0">
              <a:latin typeface="Century Schoolbook" pitchFamily="18" charset="0"/>
            </a:endParaRPr>
          </a:p>
        </p:txBody>
      </p:sp>
      <p:sp>
        <p:nvSpPr>
          <p:cNvPr id="6" name="Rectangle 5"/>
          <p:cNvSpPr/>
          <p:nvPr/>
        </p:nvSpPr>
        <p:spPr>
          <a:xfrm>
            <a:off x="762000" y="5715000"/>
            <a:ext cx="79248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Schoolbook"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Content Placeholder 1"/>
          <p:cNvSpPr>
            <a:spLocks noGrp="1"/>
          </p:cNvSpPr>
          <p:nvPr>
            <p:ph idx="1"/>
          </p:nvPr>
        </p:nvSpPr>
        <p:spPr>
          <a:xfrm>
            <a:off x="457200" y="2286000"/>
            <a:ext cx="8229600" cy="3429000"/>
          </a:xfrm>
        </p:spPr>
        <p:txBody>
          <a:bodyPr/>
          <a:lstStyle/>
          <a:p>
            <a:r>
              <a:rPr lang="en-US" smtClean="0">
                <a:latin typeface="Century Schoolbook" pitchFamily="18" charset="0"/>
              </a:rPr>
              <a:t>Two group leaders with over 10 years each of experience making replication questionable</a:t>
            </a:r>
          </a:p>
          <a:p>
            <a:r>
              <a:rPr lang="en-US" smtClean="0">
                <a:latin typeface="Century Schoolbook" pitchFamily="18" charset="0"/>
              </a:rPr>
              <a:t>Participants with higher education and less diversity than general TBI population statistically.</a:t>
            </a:r>
          </a:p>
          <a:p>
            <a:r>
              <a:rPr lang="en-US" smtClean="0">
                <a:latin typeface="Century Schoolbook" pitchFamily="18" charset="0"/>
              </a:rPr>
              <a:t>Women only comprised 15% of the study.</a:t>
            </a:r>
          </a:p>
        </p:txBody>
      </p:sp>
      <p:sp>
        <p:nvSpPr>
          <p:cNvPr id="3" name="Title 2"/>
          <p:cNvSpPr>
            <a:spLocks noGrp="1"/>
          </p:cNvSpPr>
          <p:nvPr>
            <p:ph type="title"/>
          </p:nvPr>
        </p:nvSpPr>
        <p:spPr>
          <a:xfrm>
            <a:off x="457200" y="192995"/>
            <a:ext cx="8229600" cy="1224643"/>
          </a:xfrm>
        </p:spPr>
        <p:txBody>
          <a:bodyPr>
            <a:normAutofit fontScale="90000"/>
          </a:bodyPr>
          <a:lstStyle/>
          <a:p>
            <a:pPr>
              <a:defRPr/>
            </a:pPr>
            <a:r>
              <a:rPr lang="en-US" dirty="0" smtClean="0">
                <a:latin typeface="Century Schoolbook" pitchFamily="18" charset="0"/>
              </a:rPr>
              <a:t>Rocky Mountain cont..</a:t>
            </a:r>
            <a:br>
              <a:rPr lang="en-US" dirty="0" smtClean="0">
                <a:latin typeface="Century Schoolbook" pitchFamily="18" charset="0"/>
              </a:rPr>
            </a:br>
            <a:r>
              <a:rPr lang="en-US" dirty="0" smtClean="0">
                <a:latin typeface="Century Schoolbook" pitchFamily="18" charset="0"/>
              </a:rPr>
              <a:t>	Weaknesses</a:t>
            </a:r>
            <a:endParaRPr lang="en-US" dirty="0">
              <a:latin typeface="Century Schoolbook"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Content Placeholder 1"/>
          <p:cNvSpPr>
            <a:spLocks noGrp="1"/>
          </p:cNvSpPr>
          <p:nvPr>
            <p:ph idx="1"/>
          </p:nvPr>
        </p:nvSpPr>
        <p:spPr/>
        <p:txBody>
          <a:bodyPr/>
          <a:lstStyle/>
          <a:p>
            <a:r>
              <a:rPr lang="en-US" dirty="0" smtClean="0">
                <a:latin typeface="Century Schoolbook" pitchFamily="18" charset="0"/>
              </a:rPr>
              <a:t>We knew there was a need</a:t>
            </a:r>
          </a:p>
          <a:p>
            <a:pPr lvl="1"/>
            <a:r>
              <a:rPr lang="en-US" dirty="0" smtClean="0">
                <a:latin typeface="Century Schoolbook" pitchFamily="18" charset="0"/>
              </a:rPr>
              <a:t>Team member referrals vs. inclusion criteria</a:t>
            </a:r>
          </a:p>
          <a:p>
            <a:pPr lvl="1"/>
            <a:r>
              <a:rPr lang="en-US" dirty="0" smtClean="0">
                <a:latin typeface="Century Schoolbook" pitchFamily="18" charset="0"/>
              </a:rPr>
              <a:t>Obtained physician prescriptions and funding approval</a:t>
            </a:r>
          </a:p>
          <a:p>
            <a:r>
              <a:rPr lang="en-US" dirty="0" smtClean="0">
                <a:latin typeface="Century Schoolbook" pitchFamily="18" charset="0"/>
              </a:rPr>
              <a:t>Wanted a curriculum with a beginning and an ending </a:t>
            </a:r>
          </a:p>
          <a:p>
            <a:r>
              <a:rPr lang="en-US" dirty="0" smtClean="0">
                <a:latin typeface="Century Schoolbook" pitchFamily="18" charset="0"/>
              </a:rPr>
              <a:t>Small group size to promote open communication</a:t>
            </a:r>
          </a:p>
          <a:p>
            <a:r>
              <a:rPr lang="en-US" dirty="0" smtClean="0">
                <a:latin typeface="Century Schoolbook" pitchFamily="18" charset="0"/>
              </a:rPr>
              <a:t>Measurement tool</a:t>
            </a:r>
          </a:p>
          <a:p>
            <a:pPr lvl="1"/>
            <a:r>
              <a:rPr lang="en-US" dirty="0" smtClean="0">
                <a:latin typeface="Century Schoolbook" pitchFamily="18" charset="0"/>
              </a:rPr>
              <a:t>Adaptation of Profile of Functional Impairment in Communication (PFIC)</a:t>
            </a:r>
          </a:p>
          <a:p>
            <a:endParaRPr lang="en-US" dirty="0" smtClean="0">
              <a:latin typeface="Century Schoolbook" pitchFamily="18" charset="0"/>
            </a:endParaRPr>
          </a:p>
        </p:txBody>
      </p:sp>
      <p:sp>
        <p:nvSpPr>
          <p:cNvPr id="3" name="Title 2"/>
          <p:cNvSpPr>
            <a:spLocks noGrp="1"/>
          </p:cNvSpPr>
          <p:nvPr>
            <p:ph type="title"/>
          </p:nvPr>
        </p:nvSpPr>
        <p:spPr/>
        <p:txBody>
          <a:bodyPr/>
          <a:lstStyle/>
          <a:p>
            <a:pPr algn="ctr">
              <a:defRPr/>
            </a:pPr>
            <a:r>
              <a:rPr lang="en-US" dirty="0" smtClean="0">
                <a:latin typeface="Century Schoolbook" pitchFamily="18" charset="0"/>
              </a:rPr>
              <a:t>What we have done:</a:t>
            </a:r>
            <a:endParaRPr lang="en-US" dirty="0">
              <a:latin typeface="Century Schoolbook"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defRPr/>
            </a:pPr>
            <a:r>
              <a:rPr lang="en-US" dirty="0" smtClean="0">
                <a:latin typeface="Century Schoolbook" pitchFamily="18" charset="0"/>
              </a:rPr>
              <a:t>Communication questionnaire</a:t>
            </a:r>
            <a:endParaRPr lang="en-US" dirty="0">
              <a:latin typeface="Century Schoolbook" pitchFamily="18" charset="0"/>
            </a:endParaRPr>
          </a:p>
        </p:txBody>
      </p:sp>
      <p:pic>
        <p:nvPicPr>
          <p:cNvPr id="65612" name="Picture 76"/>
          <p:cNvPicPr>
            <a:picLocks noGrp="1" noChangeAspect="1" noChangeArrowheads="1"/>
          </p:cNvPicPr>
          <p:nvPr>
            <p:ph sz="quarter" idx="2"/>
          </p:nvPr>
        </p:nvPicPr>
        <p:blipFill>
          <a:blip r:embed="rId3" cstate="print"/>
          <a:srcRect/>
          <a:stretch>
            <a:fillRect/>
          </a:stretch>
        </p:blipFill>
        <p:spPr bwMode="auto">
          <a:xfrm>
            <a:off x="228600" y="1143000"/>
            <a:ext cx="4038600" cy="5535214"/>
          </a:xfrm>
          <a:prstGeom prst="rect">
            <a:avLst/>
          </a:prstGeom>
          <a:noFill/>
          <a:ln w="9525">
            <a:noFill/>
            <a:miter lim="800000"/>
            <a:headEnd/>
            <a:tailEnd/>
          </a:ln>
        </p:spPr>
      </p:pic>
      <p:pic>
        <p:nvPicPr>
          <p:cNvPr id="65614" name="Picture 78"/>
          <p:cNvPicPr>
            <a:picLocks noGrp="1" noChangeAspect="1" noChangeArrowheads="1"/>
          </p:cNvPicPr>
          <p:nvPr>
            <p:ph sz="quarter" idx="4"/>
          </p:nvPr>
        </p:nvPicPr>
        <p:blipFill>
          <a:blip r:embed="rId4" cstate="print"/>
          <a:srcRect/>
          <a:stretch>
            <a:fillRect/>
          </a:stretch>
        </p:blipFill>
        <p:spPr bwMode="auto">
          <a:xfrm>
            <a:off x="4419600" y="1143001"/>
            <a:ext cx="4343400" cy="5562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idx="1"/>
          </p:nvPr>
        </p:nvSpPr>
        <p:spPr>
          <a:xfrm>
            <a:off x="457200" y="1371600"/>
            <a:ext cx="8229600" cy="4635500"/>
          </a:xfrm>
        </p:spPr>
        <p:txBody>
          <a:bodyPr/>
          <a:lstStyle/>
          <a:p>
            <a:pPr eaLnBrk="1" hangingPunct="1"/>
            <a:r>
              <a:rPr lang="en-US" sz="2400" dirty="0" smtClean="0"/>
              <a:t>TBI-survivor</a:t>
            </a:r>
          </a:p>
          <a:p>
            <a:pPr eaLnBrk="1" hangingPunct="1"/>
            <a:r>
              <a:rPr lang="en-US" sz="2400" dirty="0" smtClean="0"/>
              <a:t>Supported work environment</a:t>
            </a:r>
          </a:p>
          <a:p>
            <a:pPr eaLnBrk="1" hangingPunct="1"/>
            <a:r>
              <a:rPr lang="en-US" sz="2400" dirty="0" smtClean="0"/>
              <a:t>Takes sarcasm personally</a:t>
            </a:r>
          </a:p>
          <a:p>
            <a:pPr eaLnBrk="1" hangingPunct="1"/>
            <a:r>
              <a:rPr lang="en-US" sz="2400" dirty="0" smtClean="0"/>
              <a:t>Constantly involves others to verify</a:t>
            </a:r>
          </a:p>
          <a:p>
            <a:pPr eaLnBrk="1" hangingPunct="1"/>
            <a:r>
              <a:rPr lang="en-US" sz="2400" dirty="0" smtClean="0"/>
              <a:t>Cursing</a:t>
            </a:r>
          </a:p>
          <a:p>
            <a:pPr eaLnBrk="1" hangingPunct="1"/>
            <a:r>
              <a:rPr lang="en-US" sz="2400" dirty="0" smtClean="0"/>
              <a:t>Elevated speech volume</a:t>
            </a:r>
          </a:p>
          <a:p>
            <a:pPr eaLnBrk="1" hangingPunct="1"/>
            <a:r>
              <a:rPr lang="en-US" sz="2400" dirty="0" smtClean="0"/>
              <a:t>Aggressive</a:t>
            </a:r>
          </a:p>
          <a:p>
            <a:pPr eaLnBrk="1" hangingPunct="1"/>
            <a:r>
              <a:rPr lang="en-US" sz="2400" dirty="0" smtClean="0"/>
              <a:t>Memory lapses with heightened emotion</a:t>
            </a:r>
          </a:p>
          <a:p>
            <a:pPr eaLnBrk="1" hangingPunct="1"/>
            <a:r>
              <a:rPr lang="en-US" sz="2400" dirty="0" smtClean="0"/>
              <a:t>Job in jeopardy</a:t>
            </a:r>
          </a:p>
          <a:p>
            <a:pPr eaLnBrk="1" hangingPunct="1"/>
            <a:r>
              <a:rPr lang="en-US" sz="2400" dirty="0" smtClean="0"/>
              <a:t>Loss of friends</a:t>
            </a:r>
          </a:p>
          <a:p>
            <a:pPr eaLnBrk="1" hangingPunct="1"/>
            <a:r>
              <a:rPr lang="en-US" sz="2400" dirty="0" smtClean="0"/>
              <a:t>Heart of gold</a:t>
            </a:r>
          </a:p>
          <a:p>
            <a:pPr eaLnBrk="1" hangingPunct="1"/>
            <a:endParaRPr lang="en-US" sz="2400" dirty="0" smtClean="0"/>
          </a:p>
        </p:txBody>
      </p:sp>
      <p:sp>
        <p:nvSpPr>
          <p:cNvPr id="3" name="Title 2"/>
          <p:cNvSpPr>
            <a:spLocks noGrp="1"/>
          </p:cNvSpPr>
          <p:nvPr>
            <p:ph type="title"/>
          </p:nvPr>
        </p:nvSpPr>
        <p:spPr/>
        <p:txBody>
          <a:bodyPr>
            <a:normAutofit/>
          </a:bodyPr>
          <a:lstStyle/>
          <a:p>
            <a:pPr algn="ctr" eaLnBrk="1" hangingPunct="1">
              <a:defRPr/>
            </a:pPr>
            <a:r>
              <a:rPr lang="en-US" dirty="0" smtClean="0"/>
              <a:t>Fred</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1"/>
          <p:cNvSpPr>
            <a:spLocks noGrp="1"/>
          </p:cNvSpPr>
          <p:nvPr>
            <p:ph idx="1"/>
          </p:nvPr>
        </p:nvSpPr>
        <p:spPr/>
        <p:txBody>
          <a:bodyPr/>
          <a:lstStyle/>
          <a:p>
            <a:r>
              <a:rPr lang="en-US" dirty="0" smtClean="0">
                <a:latin typeface="Century Schoolbook" pitchFamily="18" charset="0"/>
              </a:rPr>
              <a:t>Awareness</a:t>
            </a:r>
          </a:p>
          <a:p>
            <a:pPr lvl="1"/>
            <a:r>
              <a:rPr lang="en-US" dirty="0" err="1" smtClean="0">
                <a:latin typeface="Century Schoolbook" pitchFamily="18" charset="0"/>
              </a:rPr>
              <a:t>Metacognitive</a:t>
            </a:r>
            <a:r>
              <a:rPr lang="en-US" dirty="0" smtClean="0">
                <a:latin typeface="Century Schoolbook" pitchFamily="18" charset="0"/>
              </a:rPr>
              <a:t> approach</a:t>
            </a:r>
          </a:p>
          <a:p>
            <a:r>
              <a:rPr lang="en-US" dirty="0" smtClean="0">
                <a:latin typeface="Century Schoolbook" pitchFamily="18" charset="0"/>
              </a:rPr>
              <a:t>Education</a:t>
            </a:r>
          </a:p>
          <a:p>
            <a:pPr lvl="1"/>
            <a:r>
              <a:rPr lang="en-US" dirty="0" smtClean="0">
                <a:latin typeface="Century Schoolbook" pitchFamily="18" charset="0"/>
              </a:rPr>
              <a:t>TBI related deficits (cognitive-communicative)</a:t>
            </a:r>
          </a:p>
          <a:p>
            <a:pPr lvl="1"/>
            <a:r>
              <a:rPr lang="en-US" dirty="0" smtClean="0">
                <a:latin typeface="Century Schoolbook" pitchFamily="18" charset="0"/>
              </a:rPr>
              <a:t>Impact of deficits on functional interactions</a:t>
            </a:r>
          </a:p>
          <a:p>
            <a:pPr lvl="1"/>
            <a:r>
              <a:rPr lang="en-US" dirty="0" smtClean="0">
                <a:latin typeface="Century Schoolbook" pitchFamily="18" charset="0"/>
              </a:rPr>
              <a:t>Social cognition</a:t>
            </a:r>
          </a:p>
          <a:p>
            <a:pPr lvl="1"/>
            <a:r>
              <a:rPr lang="en-US" dirty="0" smtClean="0">
                <a:latin typeface="Century Schoolbook" pitchFamily="18" charset="0"/>
              </a:rPr>
              <a:t>Importance of social communication skills</a:t>
            </a:r>
          </a:p>
          <a:p>
            <a:r>
              <a:rPr lang="en-US" dirty="0" smtClean="0">
                <a:latin typeface="Century Schoolbook" pitchFamily="18" charset="0"/>
              </a:rPr>
              <a:t>Strategies</a:t>
            </a:r>
          </a:p>
          <a:p>
            <a:pPr lvl="1"/>
            <a:r>
              <a:rPr lang="en-US" dirty="0" smtClean="0">
                <a:latin typeface="Century Schoolbook" pitchFamily="18" charset="0"/>
              </a:rPr>
              <a:t>Compensatory</a:t>
            </a:r>
          </a:p>
          <a:p>
            <a:pPr lvl="1"/>
            <a:r>
              <a:rPr lang="en-US" dirty="0" smtClean="0">
                <a:latin typeface="Century Schoolbook" pitchFamily="18" charset="0"/>
              </a:rPr>
              <a:t>Environmental</a:t>
            </a:r>
          </a:p>
          <a:p>
            <a:pPr lvl="1"/>
            <a:r>
              <a:rPr lang="en-US" dirty="0" smtClean="0">
                <a:latin typeface="Century Schoolbook" pitchFamily="18" charset="0"/>
              </a:rPr>
              <a:t>Communication partner training</a:t>
            </a:r>
          </a:p>
        </p:txBody>
      </p:sp>
      <p:sp>
        <p:nvSpPr>
          <p:cNvPr id="3" name="Title 2"/>
          <p:cNvSpPr>
            <a:spLocks noGrp="1"/>
          </p:cNvSpPr>
          <p:nvPr>
            <p:ph type="title"/>
          </p:nvPr>
        </p:nvSpPr>
        <p:spPr/>
        <p:txBody>
          <a:bodyPr/>
          <a:lstStyle/>
          <a:p>
            <a:pPr algn="ctr">
              <a:defRPr/>
            </a:pPr>
            <a:r>
              <a:rPr lang="en-US" dirty="0" smtClean="0">
                <a:latin typeface="Century Schoolbook" pitchFamily="18" charset="0"/>
              </a:rPr>
              <a:t>Thoughts of development</a:t>
            </a:r>
            <a:endParaRPr lang="en-US" dirty="0">
              <a:latin typeface="Century Schoolbook"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Content Placeholder 1"/>
          <p:cNvSpPr>
            <a:spLocks noGrp="1"/>
          </p:cNvSpPr>
          <p:nvPr>
            <p:ph idx="1"/>
          </p:nvPr>
        </p:nvSpPr>
        <p:spPr/>
        <p:txBody>
          <a:bodyPr/>
          <a:lstStyle/>
          <a:p>
            <a:pPr lvl="1">
              <a:buFont typeface="Wingdings" pitchFamily="2" charset="2"/>
              <a:buChar char="Ø"/>
            </a:pPr>
            <a:r>
              <a:rPr lang="en-US" dirty="0" smtClean="0">
                <a:latin typeface="Century Schoolbook" pitchFamily="18" charset="0"/>
              </a:rPr>
              <a:t>Focus area of Rehab Summary Report: </a:t>
            </a:r>
            <a:r>
              <a:rPr lang="en-US" i="1" dirty="0" smtClean="0">
                <a:latin typeface="Century Schoolbook" pitchFamily="18" charset="0"/>
              </a:rPr>
              <a:t>Maximize involvement with social contacts</a:t>
            </a:r>
          </a:p>
          <a:p>
            <a:pPr lvl="2">
              <a:buFont typeface="Wingdings" pitchFamily="2" charset="2"/>
              <a:buChar char="Ø"/>
            </a:pPr>
            <a:r>
              <a:rPr lang="en-US" dirty="0" smtClean="0">
                <a:latin typeface="Century Schoolbook" pitchFamily="18" charset="0"/>
              </a:rPr>
              <a:t>Participation measures from the Mayo-Portland Adaptability Inventory-4 (MPAI-4)</a:t>
            </a:r>
          </a:p>
          <a:p>
            <a:pPr lvl="1">
              <a:buFont typeface="Wingdings" pitchFamily="2" charset="2"/>
              <a:buChar char="Ø"/>
            </a:pPr>
            <a:r>
              <a:rPr lang="en-US" dirty="0" smtClean="0">
                <a:latin typeface="Century Schoolbook" pitchFamily="18" charset="0"/>
              </a:rPr>
              <a:t>Long term goals:</a:t>
            </a:r>
          </a:p>
          <a:p>
            <a:pPr lvl="2">
              <a:buFont typeface="Wingdings" pitchFamily="2" charset="2"/>
              <a:buChar char="Ø"/>
            </a:pPr>
            <a:r>
              <a:rPr lang="en-US" dirty="0" smtClean="0">
                <a:latin typeface="Century Schoolbook" pitchFamily="18" charset="0"/>
              </a:rPr>
              <a:t>1.  Client will </a:t>
            </a:r>
            <a:r>
              <a:rPr lang="en-US" i="1" dirty="0" smtClean="0">
                <a:latin typeface="Century Schoolbook" pitchFamily="18" charset="0"/>
              </a:rPr>
              <a:t>improve awareness </a:t>
            </a:r>
            <a:r>
              <a:rPr lang="en-US" dirty="0" smtClean="0">
                <a:latin typeface="Century Schoolbook" pitchFamily="18" charset="0"/>
              </a:rPr>
              <a:t>of social-communication skills through self-rating on Social Communication feedback form in a minimum of 3 areas. </a:t>
            </a:r>
          </a:p>
          <a:p>
            <a:pPr lvl="2">
              <a:buFont typeface="Wingdings" pitchFamily="2" charset="2"/>
              <a:buChar char="Ø"/>
            </a:pPr>
            <a:r>
              <a:rPr lang="en-US" dirty="0" smtClean="0">
                <a:latin typeface="Century Schoolbook" pitchFamily="18" charset="0"/>
              </a:rPr>
              <a:t> 2.  Client will demonstrate improvement in overall social-communication skills through </a:t>
            </a:r>
            <a:r>
              <a:rPr lang="en-US" i="1" dirty="0" smtClean="0">
                <a:latin typeface="Century Schoolbook" pitchFamily="18" charset="0"/>
              </a:rPr>
              <a:t>others' rating </a:t>
            </a:r>
            <a:r>
              <a:rPr lang="en-US" dirty="0" smtClean="0">
                <a:latin typeface="Century Schoolbook" pitchFamily="18" charset="0"/>
              </a:rPr>
              <a:t>with the Social Communication feedback form in a minimum of 3 rating areas. </a:t>
            </a:r>
          </a:p>
          <a:p>
            <a:endParaRPr lang="en-US" dirty="0" smtClean="0"/>
          </a:p>
        </p:txBody>
      </p:sp>
      <p:sp>
        <p:nvSpPr>
          <p:cNvPr id="3" name="Title 2"/>
          <p:cNvSpPr>
            <a:spLocks noGrp="1"/>
          </p:cNvSpPr>
          <p:nvPr>
            <p:ph type="title"/>
          </p:nvPr>
        </p:nvSpPr>
        <p:spPr/>
        <p:txBody>
          <a:bodyPr/>
          <a:lstStyle/>
          <a:p>
            <a:pPr>
              <a:defRPr/>
            </a:pPr>
            <a:r>
              <a:rPr lang="en-US" dirty="0" smtClean="0">
                <a:latin typeface="Century Schoolbook" pitchFamily="18" charset="0"/>
              </a:rPr>
              <a:t>Development of Goals</a:t>
            </a:r>
            <a:endParaRPr lang="en-US" dirty="0">
              <a:latin typeface="Century Schoolbook"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Content Placeholder 1"/>
          <p:cNvSpPr>
            <a:spLocks noGrp="1"/>
          </p:cNvSpPr>
          <p:nvPr>
            <p:ph idx="1"/>
          </p:nvPr>
        </p:nvSpPr>
        <p:spPr/>
        <p:txBody>
          <a:bodyPr/>
          <a:lstStyle/>
          <a:p>
            <a:r>
              <a:rPr lang="en-US" sz="3200" dirty="0" smtClean="0">
                <a:latin typeface="Century Schoolbook" pitchFamily="18" charset="0"/>
              </a:rPr>
              <a:t>1.  Client will demonstrate ability to monitor and correct impulsiveness in group conversations.  </a:t>
            </a:r>
          </a:p>
          <a:p>
            <a:r>
              <a:rPr lang="en-US" sz="3200" dirty="0" smtClean="0">
                <a:latin typeface="Century Schoolbook" pitchFamily="18" charset="0"/>
              </a:rPr>
              <a:t>2.  Client will demonstrate thought organization abilities to express concise conveyance of message.  </a:t>
            </a:r>
          </a:p>
          <a:p>
            <a:endParaRPr lang="en-US" dirty="0" smtClean="0"/>
          </a:p>
        </p:txBody>
      </p:sp>
      <p:sp>
        <p:nvSpPr>
          <p:cNvPr id="3" name="Title 2"/>
          <p:cNvSpPr>
            <a:spLocks noGrp="1"/>
          </p:cNvSpPr>
          <p:nvPr>
            <p:ph type="title"/>
          </p:nvPr>
        </p:nvSpPr>
        <p:spPr/>
        <p:txBody>
          <a:bodyPr/>
          <a:lstStyle/>
          <a:p>
            <a:pPr algn="ctr">
              <a:defRPr/>
            </a:pPr>
            <a:r>
              <a:rPr lang="en-US" dirty="0" smtClean="0">
                <a:latin typeface="Century Schoolbook" pitchFamily="18" charset="0"/>
              </a:rPr>
              <a:t>Short Term Goals</a:t>
            </a:r>
            <a:endParaRPr lang="en-US" dirty="0">
              <a:latin typeface="Century Schoolbook"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Content Placeholder 1"/>
          <p:cNvSpPr>
            <a:spLocks noGrp="1"/>
          </p:cNvSpPr>
          <p:nvPr>
            <p:ph idx="1"/>
          </p:nvPr>
        </p:nvSpPr>
        <p:spPr/>
        <p:txBody>
          <a:bodyPr/>
          <a:lstStyle/>
          <a:p>
            <a:r>
              <a:rPr lang="en-US" dirty="0" smtClean="0">
                <a:latin typeface="Century Schoolbook" pitchFamily="18" charset="0"/>
              </a:rPr>
              <a:t>3.  Client will identify and monitor appropriate social pragmatic skills in both verbal and nonverbal communication.</a:t>
            </a:r>
          </a:p>
          <a:p>
            <a:r>
              <a:rPr lang="en-US" dirty="0" smtClean="0">
                <a:latin typeface="Century Schoolbook" pitchFamily="18" charset="0"/>
              </a:rPr>
              <a:t>4.  Client will demonstrate the ability to apply strategies in social situations within a functional setting.  </a:t>
            </a:r>
          </a:p>
          <a:p>
            <a:endParaRPr lang="en-US" dirty="0" smtClean="0">
              <a:latin typeface="Century Schoolbook" pitchFamily="18" charset="0"/>
            </a:endParaRPr>
          </a:p>
          <a:p>
            <a:pPr>
              <a:buFont typeface="Arial" charset="0"/>
              <a:buNone/>
            </a:pPr>
            <a:r>
              <a:rPr lang="en-US" dirty="0" smtClean="0">
                <a:latin typeface="Century Schoolbook" pitchFamily="18" charset="0"/>
              </a:rPr>
              <a:t>Report on these in daily documentation at first, sixth and final sessions.</a:t>
            </a:r>
          </a:p>
          <a:p>
            <a:endParaRPr lang="en-US" dirty="0" smtClean="0"/>
          </a:p>
        </p:txBody>
      </p:sp>
      <p:sp>
        <p:nvSpPr>
          <p:cNvPr id="3" name="Title 2"/>
          <p:cNvSpPr>
            <a:spLocks noGrp="1"/>
          </p:cNvSpPr>
          <p:nvPr>
            <p:ph type="title"/>
          </p:nvPr>
        </p:nvSpPr>
        <p:spPr/>
        <p:txBody>
          <a:bodyPr/>
          <a:lstStyle/>
          <a:p>
            <a:pPr algn="ctr">
              <a:defRPr/>
            </a:pPr>
            <a:r>
              <a:rPr lang="en-US" dirty="0" smtClean="0">
                <a:latin typeface="Century Schoolbook" pitchFamily="18" charset="0"/>
              </a:rPr>
              <a:t>Short Term Goals cont…</a:t>
            </a:r>
            <a:endParaRPr lang="en-US" dirty="0">
              <a:latin typeface="Century Schoolbook"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Content Placeholder 1"/>
          <p:cNvSpPr>
            <a:spLocks noGrp="1"/>
          </p:cNvSpPr>
          <p:nvPr>
            <p:ph idx="1"/>
          </p:nvPr>
        </p:nvSpPr>
        <p:spPr/>
        <p:txBody>
          <a:bodyPr/>
          <a:lstStyle/>
          <a:p>
            <a:r>
              <a:rPr lang="en-US" dirty="0" smtClean="0">
                <a:latin typeface="Century Schoolbook" pitchFamily="18" charset="0"/>
              </a:rPr>
              <a:t>1.  Introduction</a:t>
            </a:r>
          </a:p>
          <a:p>
            <a:r>
              <a:rPr lang="en-US" dirty="0" smtClean="0">
                <a:latin typeface="Century Schoolbook" pitchFamily="18" charset="0"/>
              </a:rPr>
              <a:t>2.  Interviewing and approaching novel people</a:t>
            </a:r>
          </a:p>
          <a:p>
            <a:r>
              <a:rPr lang="en-US" dirty="0" smtClean="0">
                <a:latin typeface="Century Schoolbook" pitchFamily="18" charset="0"/>
              </a:rPr>
              <a:t>3.  Pragmatics: Verbal and nonverbal comm.</a:t>
            </a:r>
          </a:p>
          <a:p>
            <a:r>
              <a:rPr lang="en-US" dirty="0" smtClean="0">
                <a:latin typeface="Century Schoolbook" pitchFamily="18" charset="0"/>
              </a:rPr>
              <a:t>4.  Written communication</a:t>
            </a:r>
          </a:p>
          <a:p>
            <a:r>
              <a:rPr lang="en-US" dirty="0" smtClean="0">
                <a:latin typeface="Century Schoolbook" pitchFamily="18" charset="0"/>
              </a:rPr>
              <a:t>5.  Humor</a:t>
            </a:r>
          </a:p>
          <a:p>
            <a:r>
              <a:rPr lang="en-US" dirty="0" smtClean="0">
                <a:latin typeface="Century Schoolbook" pitchFamily="18" charset="0"/>
              </a:rPr>
              <a:t>6.  Sexuality</a:t>
            </a:r>
          </a:p>
          <a:p>
            <a:r>
              <a:rPr lang="en-US" dirty="0" smtClean="0">
                <a:latin typeface="Century Schoolbook" pitchFamily="18" charset="0"/>
              </a:rPr>
              <a:t>7.  Stress management</a:t>
            </a:r>
          </a:p>
          <a:p>
            <a:pPr>
              <a:buFont typeface="Wingdings 3" pitchFamily="18" charset="2"/>
              <a:buNone/>
            </a:pPr>
            <a:endParaRPr lang="en-US" dirty="0" smtClean="0">
              <a:latin typeface="Century Schoolbook" pitchFamily="18" charset="0"/>
            </a:endParaRPr>
          </a:p>
          <a:p>
            <a:pPr>
              <a:buFont typeface="Wingdings 3" pitchFamily="18" charset="2"/>
              <a:buNone/>
            </a:pPr>
            <a:endParaRPr lang="en-US" dirty="0" smtClean="0">
              <a:latin typeface="Century Schoolbook" pitchFamily="18" charset="0"/>
            </a:endParaRPr>
          </a:p>
        </p:txBody>
      </p:sp>
      <p:sp>
        <p:nvSpPr>
          <p:cNvPr id="3" name="Title 2"/>
          <p:cNvSpPr>
            <a:spLocks noGrp="1"/>
          </p:cNvSpPr>
          <p:nvPr>
            <p:ph type="title"/>
          </p:nvPr>
        </p:nvSpPr>
        <p:spPr/>
        <p:txBody>
          <a:bodyPr/>
          <a:lstStyle/>
          <a:p>
            <a:pPr algn="ctr">
              <a:defRPr/>
            </a:pPr>
            <a:r>
              <a:rPr lang="en-US" dirty="0" smtClean="0">
                <a:latin typeface="Century Schoolbook" pitchFamily="18" charset="0"/>
              </a:rPr>
              <a:t>Group</a:t>
            </a:r>
            <a:r>
              <a:rPr lang="en-US" dirty="0" smtClean="0"/>
              <a:t> </a:t>
            </a:r>
            <a:r>
              <a:rPr lang="en-US" dirty="0" smtClean="0">
                <a:latin typeface="Century Schoolbook" pitchFamily="18" charset="0"/>
              </a:rPr>
              <a:t>Topics</a:t>
            </a:r>
            <a:endParaRPr lang="en-US" dirty="0">
              <a:latin typeface="Century Schoolbook"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Content Placeholder 1"/>
          <p:cNvSpPr>
            <a:spLocks noGrp="1"/>
          </p:cNvSpPr>
          <p:nvPr>
            <p:ph idx="1"/>
          </p:nvPr>
        </p:nvSpPr>
        <p:spPr/>
        <p:txBody>
          <a:bodyPr/>
          <a:lstStyle/>
          <a:p>
            <a:r>
              <a:rPr lang="en-US" dirty="0" smtClean="0">
                <a:latin typeface="Century Schoolbook" pitchFamily="18" charset="0"/>
              </a:rPr>
              <a:t>8.  Aggressive vs. Assertive communication styles</a:t>
            </a:r>
          </a:p>
          <a:p>
            <a:r>
              <a:rPr lang="en-US" dirty="0" smtClean="0">
                <a:latin typeface="Century Schoolbook" pitchFamily="18" charset="0"/>
              </a:rPr>
              <a:t>9.  Multiple viewpoints</a:t>
            </a:r>
          </a:p>
          <a:p>
            <a:r>
              <a:rPr lang="en-US" dirty="0" smtClean="0">
                <a:latin typeface="Century Schoolbook" pitchFamily="18" charset="0"/>
              </a:rPr>
              <a:t>10.  Self-concept map and videotaping</a:t>
            </a:r>
          </a:p>
          <a:p>
            <a:r>
              <a:rPr lang="en-US" dirty="0" smtClean="0">
                <a:latin typeface="Century Schoolbook" pitchFamily="18" charset="0"/>
              </a:rPr>
              <a:t>11.  Group outing and questionnaire </a:t>
            </a:r>
          </a:p>
          <a:p>
            <a:r>
              <a:rPr lang="en-US" dirty="0" smtClean="0">
                <a:latin typeface="Century Schoolbook" pitchFamily="18" charset="0"/>
              </a:rPr>
              <a:t>12.  Review videotape/wrap-up</a:t>
            </a:r>
          </a:p>
        </p:txBody>
      </p:sp>
      <p:sp>
        <p:nvSpPr>
          <p:cNvPr id="3" name="Title 2"/>
          <p:cNvSpPr>
            <a:spLocks noGrp="1"/>
          </p:cNvSpPr>
          <p:nvPr>
            <p:ph type="title"/>
          </p:nvPr>
        </p:nvSpPr>
        <p:spPr/>
        <p:txBody>
          <a:bodyPr/>
          <a:lstStyle/>
          <a:p>
            <a:pPr algn="ctr">
              <a:defRPr/>
            </a:pPr>
            <a:r>
              <a:rPr lang="en-US" dirty="0" smtClean="0">
                <a:latin typeface="Century Schoolbook" pitchFamily="18" charset="0"/>
              </a:rPr>
              <a:t>Group Topics cont…</a:t>
            </a:r>
            <a:endParaRPr lang="en-US" dirty="0">
              <a:latin typeface="Century Schoolbook"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defRPr/>
            </a:pPr>
            <a:r>
              <a:rPr lang="en-US" dirty="0" smtClean="0">
                <a:latin typeface="Century Schoolbook" pitchFamily="18" charset="0"/>
              </a:rPr>
              <a:t>Sample agenda</a:t>
            </a:r>
            <a:endParaRPr lang="en-US" dirty="0">
              <a:latin typeface="Century Schoolbook" pitchFamily="18" charset="0"/>
            </a:endParaRPr>
          </a:p>
        </p:txBody>
      </p:sp>
      <p:pic>
        <p:nvPicPr>
          <p:cNvPr id="59394" name="Picture 2"/>
          <p:cNvPicPr>
            <a:picLocks noGrp="1" noChangeAspect="1" noChangeArrowheads="1"/>
          </p:cNvPicPr>
          <p:nvPr>
            <p:ph sz="quarter" idx="2"/>
          </p:nvPr>
        </p:nvPicPr>
        <p:blipFill>
          <a:blip r:embed="rId3" cstate="print"/>
          <a:srcRect/>
          <a:stretch>
            <a:fillRect/>
          </a:stretch>
        </p:blipFill>
        <p:spPr bwMode="auto">
          <a:xfrm>
            <a:off x="762000" y="1219200"/>
            <a:ext cx="3505200" cy="4812121"/>
          </a:xfrm>
          <a:prstGeom prst="rect">
            <a:avLst/>
          </a:prstGeom>
          <a:noFill/>
          <a:ln w="9525">
            <a:noFill/>
            <a:miter lim="800000"/>
            <a:headEnd/>
            <a:tailEnd/>
          </a:ln>
        </p:spPr>
      </p:pic>
      <p:pic>
        <p:nvPicPr>
          <p:cNvPr id="59395" name="Picture 3"/>
          <p:cNvPicPr>
            <a:picLocks noGrp="1" noChangeAspect="1" noChangeArrowheads="1"/>
          </p:cNvPicPr>
          <p:nvPr>
            <p:ph sz="quarter" idx="4"/>
          </p:nvPr>
        </p:nvPicPr>
        <p:blipFill>
          <a:blip r:embed="rId4" cstate="print"/>
          <a:srcRect/>
          <a:stretch>
            <a:fillRect/>
          </a:stretch>
        </p:blipFill>
        <p:spPr bwMode="auto">
          <a:xfrm>
            <a:off x="4648200" y="1219200"/>
            <a:ext cx="3657600" cy="4575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defRPr/>
            </a:pPr>
            <a:r>
              <a:rPr lang="en-US" dirty="0" smtClean="0">
                <a:latin typeface="Century Schoolbook" pitchFamily="18" charset="0"/>
              </a:rPr>
              <a:t>Assessment</a:t>
            </a:r>
            <a:endParaRPr lang="en-US" dirty="0">
              <a:latin typeface="Century Schoolbook" pitchFamily="18" charset="0"/>
            </a:endParaRPr>
          </a:p>
        </p:txBody>
      </p:sp>
      <p:sp>
        <p:nvSpPr>
          <p:cNvPr id="53251" name="Text Placeholder 3"/>
          <p:cNvSpPr>
            <a:spLocks noGrp="1"/>
          </p:cNvSpPr>
          <p:nvPr>
            <p:ph type="body" idx="1"/>
          </p:nvPr>
        </p:nvSpPr>
        <p:spPr/>
        <p:txBody>
          <a:bodyPr/>
          <a:lstStyle/>
          <a:p>
            <a:r>
              <a:rPr lang="en-US" smtClean="0">
                <a:latin typeface="Century Schoolbook" pitchFamily="18" charset="0"/>
              </a:rPr>
              <a:t>Initial and Week 11</a:t>
            </a:r>
          </a:p>
        </p:txBody>
      </p:sp>
      <p:sp>
        <p:nvSpPr>
          <p:cNvPr id="53252" name="Text Placeholder 5"/>
          <p:cNvSpPr>
            <a:spLocks noGrp="1"/>
          </p:cNvSpPr>
          <p:nvPr>
            <p:ph type="body" sz="half" idx="3"/>
          </p:nvPr>
        </p:nvSpPr>
        <p:spPr>
          <a:xfrm>
            <a:off x="4645025" y="5410200"/>
            <a:ext cx="4041775" cy="762000"/>
          </a:xfrm>
        </p:spPr>
        <p:txBody>
          <a:bodyPr/>
          <a:lstStyle/>
          <a:p>
            <a:r>
              <a:rPr lang="en-US" smtClean="0">
                <a:latin typeface="Century Schoolbook" pitchFamily="18" charset="0"/>
              </a:rPr>
              <a:t>Client Observations</a:t>
            </a:r>
          </a:p>
        </p:txBody>
      </p:sp>
      <p:sp>
        <p:nvSpPr>
          <p:cNvPr id="53253" name="Content Placeholder 4"/>
          <p:cNvSpPr>
            <a:spLocks noGrp="1"/>
          </p:cNvSpPr>
          <p:nvPr>
            <p:ph sz="quarter" idx="2"/>
          </p:nvPr>
        </p:nvSpPr>
        <p:spPr>
          <a:xfrm>
            <a:off x="457200" y="1444625"/>
            <a:ext cx="4040188" cy="3941763"/>
          </a:xfrm>
          <a:ln>
            <a:prstDash val="solid"/>
          </a:ln>
        </p:spPr>
        <p:txBody>
          <a:bodyPr/>
          <a:lstStyle/>
          <a:p>
            <a:r>
              <a:rPr lang="en-US" smtClean="0">
                <a:latin typeface="Century Schoolbook" pitchFamily="18" charset="0"/>
              </a:rPr>
              <a:t>Client completion during session</a:t>
            </a:r>
          </a:p>
          <a:p>
            <a:r>
              <a:rPr lang="en-US" smtClean="0">
                <a:latin typeface="Century Schoolbook" pitchFamily="18" charset="0"/>
              </a:rPr>
              <a:t>Other’s assessment to return </a:t>
            </a:r>
          </a:p>
          <a:p>
            <a:pPr lvl="1"/>
            <a:r>
              <a:rPr lang="en-US" smtClean="0">
                <a:latin typeface="Century Schoolbook" pitchFamily="18" charset="0"/>
              </a:rPr>
              <a:t>Family member, staff, co-worker, etc.</a:t>
            </a:r>
          </a:p>
        </p:txBody>
      </p:sp>
      <p:sp>
        <p:nvSpPr>
          <p:cNvPr id="53254" name="Content Placeholder 6"/>
          <p:cNvSpPr>
            <a:spLocks noGrp="1"/>
          </p:cNvSpPr>
          <p:nvPr>
            <p:ph sz="quarter" idx="4"/>
          </p:nvPr>
        </p:nvSpPr>
        <p:spPr>
          <a:xfrm>
            <a:off x="4645025" y="1444625"/>
            <a:ext cx="4041775" cy="3941763"/>
          </a:xfrm>
          <a:ln>
            <a:prstDash val="solid"/>
          </a:ln>
        </p:spPr>
        <p:txBody>
          <a:bodyPr/>
          <a:lstStyle/>
          <a:p>
            <a:pPr>
              <a:spcBef>
                <a:spcPct val="0"/>
              </a:spcBef>
            </a:pPr>
            <a:r>
              <a:rPr lang="en-US" smtClean="0">
                <a:latin typeface="Century Schoolbook" pitchFamily="18" charset="0"/>
              </a:rPr>
              <a:t>Refusal</a:t>
            </a:r>
          </a:p>
          <a:p>
            <a:pPr>
              <a:spcBef>
                <a:spcPct val="0"/>
              </a:spcBef>
            </a:pPr>
            <a:r>
              <a:rPr lang="en-US" smtClean="0">
                <a:latin typeface="Century Schoolbook" pitchFamily="18" charset="0"/>
              </a:rPr>
              <a:t>Confusion</a:t>
            </a:r>
          </a:p>
          <a:p>
            <a:pPr>
              <a:spcBef>
                <a:spcPct val="0"/>
              </a:spcBef>
            </a:pPr>
            <a:r>
              <a:rPr lang="en-US" smtClean="0">
                <a:latin typeface="Century Schoolbook" pitchFamily="18" charset="0"/>
              </a:rPr>
              <a:t>Poor follow-through</a:t>
            </a:r>
          </a:p>
          <a:p>
            <a:pPr>
              <a:spcBef>
                <a:spcPct val="0"/>
              </a:spcBef>
            </a:pPr>
            <a:r>
              <a:rPr lang="en-US" smtClean="0">
                <a:latin typeface="Century Schoolbook" pitchFamily="18" charset="0"/>
              </a:rPr>
              <a:t>Defensiveness</a:t>
            </a:r>
          </a:p>
          <a:p>
            <a:pPr>
              <a:spcBef>
                <a:spcPct val="0"/>
              </a:spcBef>
            </a:pPr>
            <a:r>
              <a:rPr lang="en-US" smtClean="0">
                <a:latin typeface="Century Schoolbook" pitchFamily="18" charset="0"/>
              </a:rPr>
              <a:t>Discomfort</a:t>
            </a:r>
          </a:p>
          <a:p>
            <a:pPr>
              <a:spcBef>
                <a:spcPct val="0"/>
              </a:spcBef>
            </a:pPr>
            <a:r>
              <a:rPr lang="en-US" smtClean="0">
                <a:latin typeface="Century Schoolbook" pitchFamily="18" charset="0"/>
              </a:rPr>
              <a:t>Disclosure of info.</a:t>
            </a:r>
          </a:p>
          <a:p>
            <a:pPr>
              <a:spcBef>
                <a:spcPct val="0"/>
              </a:spcBef>
            </a:pPr>
            <a:r>
              <a:rPr lang="en-US" smtClean="0">
                <a:latin typeface="Century Schoolbook" pitchFamily="18" charset="0"/>
              </a:rPr>
              <a:t>Poor acceptance</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1630362"/>
          </a:xfrm>
        </p:spPr>
        <p:txBody>
          <a:bodyPr>
            <a:normAutofit/>
          </a:bodyPr>
          <a:lstStyle/>
          <a:p>
            <a:pPr algn="ctr">
              <a:defRPr/>
            </a:pPr>
            <a:r>
              <a:rPr lang="en-US" dirty="0" smtClean="0">
                <a:latin typeface="Century Schoolbook" pitchFamily="18" charset="0"/>
              </a:rPr>
              <a:t>Preliminary Data</a:t>
            </a:r>
            <a:br>
              <a:rPr lang="en-US" dirty="0" smtClean="0">
                <a:latin typeface="Century Schoolbook" pitchFamily="18" charset="0"/>
              </a:rPr>
            </a:br>
            <a:r>
              <a:rPr lang="en-US" sz="2700" dirty="0" smtClean="0">
                <a:latin typeface="Century Schoolbook" pitchFamily="18" charset="0"/>
              </a:rPr>
              <a:t>Fall 2010 </a:t>
            </a:r>
            <a:br>
              <a:rPr lang="en-US" sz="2700" dirty="0" smtClean="0">
                <a:latin typeface="Century Schoolbook" pitchFamily="18" charset="0"/>
              </a:rPr>
            </a:br>
            <a:r>
              <a:rPr lang="en-US" sz="2700" dirty="0" smtClean="0">
                <a:latin typeface="Century Schoolbook" pitchFamily="18" charset="0"/>
              </a:rPr>
              <a:t>Communication Effectiveness</a:t>
            </a:r>
            <a:endParaRPr lang="en-US" sz="2700" dirty="0">
              <a:latin typeface="Century Schoolbook" pitchFamily="18" charset="0"/>
            </a:endParaRPr>
          </a:p>
        </p:txBody>
      </p:sp>
      <p:graphicFrame>
        <p:nvGraphicFramePr>
          <p:cNvPr id="4" name="Chart 3"/>
          <p:cNvGraphicFramePr/>
          <p:nvPr/>
        </p:nvGraphicFramePr>
        <p:xfrm>
          <a:off x="1524000" y="1981200"/>
          <a:ext cx="6096000" cy="4064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defRPr/>
            </a:pPr>
            <a:r>
              <a:rPr lang="en-US" sz="4400" dirty="0" smtClean="0">
                <a:latin typeface="Century Schoolbook" pitchFamily="18" charset="0"/>
              </a:rPr>
              <a:t>Preliminary Data</a:t>
            </a:r>
            <a:br>
              <a:rPr lang="en-US" sz="4400" dirty="0" smtClean="0">
                <a:latin typeface="Century Schoolbook" pitchFamily="18" charset="0"/>
              </a:rPr>
            </a:br>
            <a:r>
              <a:rPr lang="en-US" sz="2400" dirty="0" smtClean="0">
                <a:latin typeface="Century Schoolbook" pitchFamily="18" charset="0"/>
              </a:rPr>
              <a:t>Fall 2010</a:t>
            </a:r>
            <a:endParaRPr lang="en-US" dirty="0">
              <a:latin typeface="Century Schoolbook" pitchFamily="18" charset="0"/>
            </a:endParaRPr>
          </a:p>
        </p:txBody>
      </p:sp>
      <p:sp>
        <p:nvSpPr>
          <p:cNvPr id="6" name="Text Placeholder 5"/>
          <p:cNvSpPr>
            <a:spLocks noGrp="1"/>
          </p:cNvSpPr>
          <p:nvPr>
            <p:ph type="body" idx="1"/>
          </p:nvPr>
        </p:nvSpPr>
        <p:spPr>
          <a:xfrm>
            <a:off x="533400" y="5257800"/>
            <a:ext cx="3962400" cy="1112520"/>
          </a:xfrm>
        </p:spPr>
        <p:txBody>
          <a:bodyPr/>
          <a:lstStyle/>
          <a:p>
            <a:endParaRPr lang="en-US" dirty="0" smtClean="0">
              <a:latin typeface="Century Schoolbook" pitchFamily="18" charset="0"/>
            </a:endParaRPr>
          </a:p>
          <a:p>
            <a:r>
              <a:rPr lang="en-US" dirty="0" smtClean="0">
                <a:latin typeface="Century Schoolbook" pitchFamily="18" charset="0"/>
              </a:rPr>
              <a:t>Self Assessment</a:t>
            </a:r>
          </a:p>
          <a:p>
            <a:r>
              <a:rPr lang="en-US" sz="1400" dirty="0" smtClean="0">
                <a:latin typeface="Century Schoolbook" pitchFamily="18" charset="0"/>
              </a:rPr>
              <a:t>Beginning and at 11 week comparison</a:t>
            </a:r>
          </a:p>
          <a:p>
            <a:r>
              <a:rPr lang="en-US" sz="1400" dirty="0" smtClean="0">
                <a:latin typeface="Century Schoolbook" pitchFamily="18" charset="0"/>
              </a:rPr>
              <a:t>5 of 8 participants completed both questionnaires.</a:t>
            </a:r>
          </a:p>
          <a:p>
            <a:endParaRPr lang="en-US" dirty="0">
              <a:latin typeface="Century Schoolbook" pitchFamily="18" charset="0"/>
            </a:endParaRPr>
          </a:p>
        </p:txBody>
      </p:sp>
      <p:sp>
        <p:nvSpPr>
          <p:cNvPr id="8" name="Text Placeholder 7"/>
          <p:cNvSpPr>
            <a:spLocks noGrp="1"/>
          </p:cNvSpPr>
          <p:nvPr>
            <p:ph type="body" sz="half" idx="3"/>
          </p:nvPr>
        </p:nvSpPr>
        <p:spPr>
          <a:xfrm>
            <a:off x="4648200" y="5257800"/>
            <a:ext cx="4041775" cy="1143000"/>
          </a:xfrm>
        </p:spPr>
        <p:txBody>
          <a:bodyPr/>
          <a:lstStyle/>
          <a:p>
            <a:endParaRPr lang="en-US" dirty="0" smtClean="0">
              <a:latin typeface="Century Schoolbook" pitchFamily="18" charset="0"/>
            </a:endParaRPr>
          </a:p>
          <a:p>
            <a:r>
              <a:rPr lang="en-US" dirty="0" smtClean="0">
                <a:latin typeface="Century Schoolbook" pitchFamily="18" charset="0"/>
              </a:rPr>
              <a:t>Assessment by Other</a:t>
            </a:r>
          </a:p>
          <a:p>
            <a:r>
              <a:rPr lang="en-US" sz="1400" dirty="0" smtClean="0">
                <a:latin typeface="Century Schoolbook" pitchFamily="18" charset="0"/>
              </a:rPr>
              <a:t>Beginning and at 11 week comparison.   2 of 8 participants returned others’ assessment questionnaires.</a:t>
            </a:r>
          </a:p>
          <a:p>
            <a:endParaRPr lang="en-US" dirty="0">
              <a:latin typeface="Century Schoolbook" pitchFamily="18" charset="0"/>
            </a:endParaRPr>
          </a:p>
        </p:txBody>
      </p:sp>
      <p:graphicFrame>
        <p:nvGraphicFramePr>
          <p:cNvPr id="19" name="Content Placeholder 7"/>
          <p:cNvGraphicFramePr>
            <a:graphicFrameLocks noGrp="1"/>
          </p:cNvGraphicFramePr>
          <p:nvPr>
            <p:ph sz="half" idx="2"/>
          </p:nvPr>
        </p:nvGraphicFramePr>
        <p:xfrm>
          <a:off x="533400" y="1600201"/>
          <a:ext cx="3963988" cy="3505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p:nvPr/>
        </p:nvGraphicFramePr>
        <p:xfrm>
          <a:off x="4724400" y="1371600"/>
          <a:ext cx="3962400" cy="38608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normAutofit fontScale="90000"/>
          </a:bodyPr>
          <a:lstStyle/>
          <a:p>
            <a:pPr algn="ctr" eaLnBrk="1" fontAlgn="auto" hangingPunct="1">
              <a:spcAft>
                <a:spcPts val="0"/>
              </a:spcAft>
              <a:defRPr/>
            </a:pPr>
            <a:r>
              <a:rPr lang="en-US" sz="4400" b="0" dirty="0" smtClean="0">
                <a:latin typeface="Bookman Old Style" pitchFamily="18" charset="0"/>
                <a:cs typeface="FrankRuehl" pitchFamily="34" charset="-79"/>
              </a:rPr>
              <a:t/>
            </a:r>
            <a:br>
              <a:rPr lang="en-US" sz="4400" b="0" dirty="0" smtClean="0">
                <a:latin typeface="Bookman Old Style" pitchFamily="18" charset="0"/>
                <a:cs typeface="FrankRuehl" pitchFamily="34" charset="-79"/>
              </a:rPr>
            </a:br>
            <a:r>
              <a:rPr lang="en-US" sz="4400" b="0" dirty="0" smtClean="0">
                <a:latin typeface="Bookman Old Style" pitchFamily="18" charset="0"/>
                <a:cs typeface="FrankRuehl" pitchFamily="34" charset="-79"/>
              </a:rPr>
              <a:t>  </a:t>
            </a:r>
            <a:r>
              <a:rPr lang="en-US" sz="3600" b="0" i="1" dirty="0" smtClean="0">
                <a:latin typeface="Bookman Old Style" pitchFamily="18" charset="0"/>
                <a:cs typeface="FrankRuehl" pitchFamily="34" charset="-79"/>
              </a:rPr>
              <a:t/>
            </a:r>
            <a:br>
              <a:rPr lang="en-US" sz="3600" b="0" i="1" dirty="0" smtClean="0">
                <a:latin typeface="Bookman Old Style" pitchFamily="18" charset="0"/>
                <a:cs typeface="FrankRuehl" pitchFamily="34" charset="-79"/>
              </a:rPr>
            </a:br>
            <a:endParaRPr lang="en-US" dirty="0" smtClean="0"/>
          </a:p>
        </p:txBody>
      </p:sp>
      <p:sp>
        <p:nvSpPr>
          <p:cNvPr id="21507" name="Text Placeholder 11"/>
          <p:cNvSpPr>
            <a:spLocks noGrp="1"/>
          </p:cNvSpPr>
          <p:nvPr>
            <p:ph type="body" idx="1"/>
          </p:nvPr>
        </p:nvSpPr>
        <p:spPr>
          <a:xfrm>
            <a:off x="5029200" y="1447800"/>
            <a:ext cx="3810000" cy="762000"/>
          </a:xfrm>
        </p:spPr>
        <p:txBody>
          <a:bodyPr/>
          <a:lstStyle/>
          <a:p>
            <a:r>
              <a:rPr lang="en-US" dirty="0" smtClean="0"/>
              <a:t>Nonlinguistic</a:t>
            </a:r>
          </a:p>
        </p:txBody>
      </p:sp>
      <p:sp>
        <p:nvSpPr>
          <p:cNvPr id="21508" name="Text Placeholder 12"/>
          <p:cNvSpPr>
            <a:spLocks noGrp="1"/>
          </p:cNvSpPr>
          <p:nvPr>
            <p:ph type="body" sz="half" idx="3"/>
          </p:nvPr>
        </p:nvSpPr>
        <p:spPr>
          <a:xfrm>
            <a:off x="457200" y="1447800"/>
            <a:ext cx="4041775" cy="762000"/>
          </a:xfrm>
        </p:spPr>
        <p:txBody>
          <a:bodyPr/>
          <a:lstStyle/>
          <a:p>
            <a:r>
              <a:rPr lang="en-US" smtClean="0"/>
              <a:t>Linguistic</a:t>
            </a:r>
          </a:p>
        </p:txBody>
      </p:sp>
      <p:sp>
        <p:nvSpPr>
          <p:cNvPr id="21509" name="Content Placeholder 2"/>
          <p:cNvSpPr>
            <a:spLocks noGrp="1"/>
          </p:cNvSpPr>
          <p:nvPr>
            <p:ph sz="quarter" idx="2"/>
          </p:nvPr>
        </p:nvSpPr>
        <p:spPr>
          <a:xfrm>
            <a:off x="4724400" y="2438400"/>
            <a:ext cx="4040188" cy="3941763"/>
          </a:xfrm>
          <a:ln>
            <a:prstDash val="solid"/>
          </a:ln>
        </p:spPr>
        <p:txBody>
          <a:bodyPr/>
          <a:lstStyle/>
          <a:p>
            <a:pPr lvl="2" eaLnBrk="1" hangingPunct="1"/>
            <a:r>
              <a:rPr lang="en-US" sz="2000" dirty="0" smtClean="0"/>
              <a:t>Attention</a:t>
            </a:r>
          </a:p>
          <a:p>
            <a:pPr lvl="2" eaLnBrk="1" hangingPunct="1"/>
            <a:r>
              <a:rPr lang="en-US" sz="2000" dirty="0" smtClean="0"/>
              <a:t>Information processing</a:t>
            </a:r>
          </a:p>
          <a:p>
            <a:pPr lvl="2" eaLnBrk="1" hangingPunct="1"/>
            <a:r>
              <a:rPr lang="en-US" sz="2000" dirty="0" smtClean="0"/>
              <a:t>Memory</a:t>
            </a:r>
          </a:p>
          <a:p>
            <a:pPr lvl="2" eaLnBrk="1" hangingPunct="1"/>
            <a:r>
              <a:rPr lang="en-US" sz="2000" dirty="0" smtClean="0"/>
              <a:t>Reasoning</a:t>
            </a:r>
          </a:p>
          <a:p>
            <a:pPr lvl="2" eaLnBrk="1" hangingPunct="1"/>
            <a:r>
              <a:rPr lang="en-US" sz="2000" dirty="0" smtClean="0"/>
              <a:t>Problem solving</a:t>
            </a:r>
          </a:p>
          <a:p>
            <a:pPr lvl="2" eaLnBrk="1" hangingPunct="1"/>
            <a:r>
              <a:rPr lang="en-US" sz="2000" dirty="0" smtClean="0"/>
              <a:t>Executive functions</a:t>
            </a:r>
          </a:p>
          <a:p>
            <a:pPr lvl="3" eaLnBrk="1" hangingPunct="1"/>
            <a:r>
              <a:rPr lang="en-US" dirty="0" smtClean="0"/>
              <a:t>Self-awareness, self-inhibiting, self-monitoring, self-evaluation, flexible thinking</a:t>
            </a:r>
          </a:p>
          <a:p>
            <a:pPr lvl="1" eaLnBrk="1" hangingPunct="1"/>
            <a:endParaRPr lang="en-US" dirty="0" smtClean="0"/>
          </a:p>
          <a:p>
            <a:pPr lvl="1" eaLnBrk="1" hangingPunct="1"/>
            <a:endParaRPr lang="en-US" dirty="0" smtClean="0"/>
          </a:p>
          <a:p>
            <a:pPr lvl="1" eaLnBrk="1" hangingPunct="1"/>
            <a:endParaRPr lang="en-US" dirty="0" smtClean="0"/>
          </a:p>
          <a:p>
            <a:pPr lvl="1" eaLnBrk="1" hangingPunct="1"/>
            <a:endParaRPr lang="en-US" dirty="0" smtClean="0"/>
          </a:p>
          <a:p>
            <a:pPr lvl="1" eaLnBrk="1" hangingPunct="1"/>
            <a:endParaRPr lang="en-US" dirty="0" smtClean="0"/>
          </a:p>
          <a:p>
            <a:pPr lvl="1" eaLnBrk="1" hangingPunct="1"/>
            <a:endParaRPr lang="en-US" dirty="0" smtClean="0"/>
          </a:p>
          <a:p>
            <a:pPr lvl="1" eaLnBrk="1" hangingPunct="1"/>
            <a:endParaRPr lang="en-US" dirty="0" smtClean="0"/>
          </a:p>
        </p:txBody>
      </p:sp>
      <p:sp>
        <p:nvSpPr>
          <p:cNvPr id="21510" name="Content Placeholder 13"/>
          <p:cNvSpPr>
            <a:spLocks noGrp="1"/>
          </p:cNvSpPr>
          <p:nvPr>
            <p:ph sz="quarter" idx="4"/>
          </p:nvPr>
        </p:nvSpPr>
        <p:spPr>
          <a:xfrm>
            <a:off x="228600" y="2438400"/>
            <a:ext cx="4041775" cy="3941763"/>
          </a:xfrm>
          <a:ln>
            <a:prstDash val="solid"/>
          </a:ln>
        </p:spPr>
        <p:txBody>
          <a:bodyPr/>
          <a:lstStyle/>
          <a:p>
            <a:pPr lvl="2" eaLnBrk="1" hangingPunct="1"/>
            <a:r>
              <a:rPr lang="en-US" sz="2000" dirty="0" smtClean="0"/>
              <a:t>Expressive Language:</a:t>
            </a:r>
          </a:p>
          <a:p>
            <a:pPr lvl="3" eaLnBrk="1" hangingPunct="1"/>
            <a:r>
              <a:rPr lang="en-US" dirty="0" smtClean="0"/>
              <a:t>Spoken</a:t>
            </a:r>
          </a:p>
          <a:p>
            <a:pPr lvl="3" eaLnBrk="1" hangingPunct="1"/>
            <a:r>
              <a:rPr lang="en-US" dirty="0" smtClean="0"/>
              <a:t>Written</a:t>
            </a:r>
          </a:p>
          <a:p>
            <a:pPr lvl="3" eaLnBrk="1" hangingPunct="1"/>
            <a:r>
              <a:rPr lang="en-US" dirty="0" smtClean="0"/>
              <a:t>Nonverbal</a:t>
            </a:r>
          </a:p>
          <a:p>
            <a:pPr lvl="4" eaLnBrk="1" hangingPunct="1"/>
            <a:r>
              <a:rPr lang="en-US" dirty="0" smtClean="0"/>
              <a:t>Gestures</a:t>
            </a:r>
          </a:p>
          <a:p>
            <a:pPr lvl="4" eaLnBrk="1" hangingPunct="1"/>
            <a:r>
              <a:rPr lang="en-US" dirty="0" smtClean="0"/>
              <a:t>Facial expressions</a:t>
            </a:r>
          </a:p>
          <a:p>
            <a:pPr lvl="2" eaLnBrk="1" hangingPunct="1"/>
            <a:r>
              <a:rPr lang="en-US" sz="2000" dirty="0" smtClean="0"/>
              <a:t>Receptive Language:</a:t>
            </a:r>
          </a:p>
          <a:p>
            <a:pPr lvl="3" eaLnBrk="1" hangingPunct="1"/>
            <a:r>
              <a:rPr lang="en-US" dirty="0" smtClean="0"/>
              <a:t>Auditory</a:t>
            </a:r>
          </a:p>
          <a:p>
            <a:pPr lvl="3" eaLnBrk="1" hangingPunct="1"/>
            <a:r>
              <a:rPr lang="en-US" dirty="0" smtClean="0"/>
              <a:t>Printed</a:t>
            </a:r>
          </a:p>
          <a:p>
            <a:pPr lvl="3" eaLnBrk="1" hangingPunct="1"/>
            <a:r>
              <a:rPr lang="en-US" dirty="0" smtClean="0"/>
              <a:t>Nonverbal</a:t>
            </a:r>
          </a:p>
          <a:p>
            <a:pPr lvl="3" eaLnBrk="1" hangingPunct="1"/>
            <a:endParaRPr lang="en-US" dirty="0" smtClean="0"/>
          </a:p>
        </p:txBody>
      </p:sp>
      <p:sp>
        <p:nvSpPr>
          <p:cNvPr id="5" name="Title 8"/>
          <p:cNvSpPr txBox="1">
            <a:spLocks/>
          </p:cNvSpPr>
          <p:nvPr/>
        </p:nvSpPr>
        <p:spPr>
          <a:xfrm>
            <a:off x="609600" y="381000"/>
            <a:ext cx="8229600" cy="1143000"/>
          </a:xfrm>
          <a:prstGeom prst="rect">
            <a:avLst/>
          </a:prstGeom>
        </p:spPr>
        <p:txBody>
          <a:bodyPr anchor="ctr">
            <a:normAutofit fontScale="92500" lnSpcReduction="10000"/>
            <a:scene3d>
              <a:camera prst="orthographicFront"/>
              <a:lightRig rig="soft" dir="t"/>
            </a:scene3d>
            <a:sp3d prstMaterial="softEdge">
              <a:bevelT w="25400" h="25400"/>
            </a:sp3d>
          </a:bodyPr>
          <a:lstStyle/>
          <a:p>
            <a:pPr algn="ctr">
              <a:defRPr/>
            </a:pPr>
            <a:r>
              <a:rPr lang="en-US" sz="4100" b="1" dirty="0">
                <a:solidFill>
                  <a:schemeClr val="tx2"/>
                </a:solidFill>
                <a:effectLst>
                  <a:outerShdw blurRad="31750" dist="25400" dir="5400000" algn="tl" rotWithShape="0">
                    <a:srgbClr val="000000">
                      <a:alpha val="25000"/>
                    </a:srgbClr>
                  </a:outerShdw>
                </a:effectLst>
                <a:latin typeface="+mj-lt"/>
                <a:ea typeface="+mj-ea"/>
                <a:cs typeface="+mj-cs"/>
              </a:rPr>
              <a:t>Cognitive-Communicative Disorders after TBI</a:t>
            </a:r>
          </a:p>
        </p:txBody>
      </p:sp>
      <p:sp>
        <p:nvSpPr>
          <p:cNvPr id="6" name="TextBox 5"/>
          <p:cNvSpPr txBox="1"/>
          <p:nvPr/>
        </p:nvSpPr>
        <p:spPr>
          <a:xfrm>
            <a:off x="2133600" y="6324600"/>
            <a:ext cx="4572000" cy="276225"/>
          </a:xfrm>
          <a:prstGeom prst="rect">
            <a:avLst/>
          </a:prstGeom>
          <a:noFill/>
        </p:spPr>
        <p:txBody>
          <a:bodyPr>
            <a:spAutoFit/>
          </a:bodyPr>
          <a:lstStyle/>
          <a:p>
            <a:pPr algn="ctr">
              <a:defRPr/>
            </a:pPr>
            <a:r>
              <a:rPr lang="en-US" sz="1200" dirty="0">
                <a:latin typeface="+mn-lt"/>
              </a:rPr>
              <a:t>Coelho, </a:t>
            </a:r>
            <a:r>
              <a:rPr lang="en-US" sz="1200" dirty="0" err="1">
                <a:latin typeface="+mn-lt"/>
              </a:rPr>
              <a:t>DeRuyter</a:t>
            </a:r>
            <a:r>
              <a:rPr lang="en-US" sz="1200" dirty="0">
                <a:latin typeface="+mn-lt"/>
              </a:rPr>
              <a:t>, &amp; Stein (1996).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1249362"/>
          </a:xfrm>
        </p:spPr>
        <p:txBody>
          <a:bodyPr>
            <a:normAutofit fontScale="90000"/>
          </a:bodyPr>
          <a:lstStyle/>
          <a:p>
            <a:pPr algn="ctr">
              <a:defRPr/>
            </a:pPr>
            <a:r>
              <a:rPr lang="en-US" dirty="0" smtClean="0">
                <a:latin typeface="Century Schoolbook" pitchFamily="18" charset="0"/>
              </a:rPr>
              <a:t>Preliminary Data cont..</a:t>
            </a:r>
            <a:br>
              <a:rPr lang="en-US" dirty="0" smtClean="0">
                <a:latin typeface="Century Schoolbook" pitchFamily="18" charset="0"/>
              </a:rPr>
            </a:br>
            <a:r>
              <a:rPr lang="en-US" sz="2700" dirty="0" smtClean="0">
                <a:latin typeface="Century Schoolbook" pitchFamily="18" charset="0"/>
              </a:rPr>
              <a:t>Winter 2010-11</a:t>
            </a:r>
            <a:br>
              <a:rPr lang="en-US" sz="2700" dirty="0" smtClean="0">
                <a:latin typeface="Century Schoolbook" pitchFamily="18" charset="0"/>
              </a:rPr>
            </a:br>
            <a:r>
              <a:rPr lang="en-US" sz="2700" dirty="0" smtClean="0">
                <a:latin typeface="Century Schoolbook" pitchFamily="18" charset="0"/>
              </a:rPr>
              <a:t>Communication Effectiveness</a:t>
            </a:r>
            <a:endParaRPr lang="en-US" sz="2700" dirty="0">
              <a:latin typeface="Century Schoolbook" pitchFamily="18" charset="0"/>
            </a:endParaRPr>
          </a:p>
        </p:txBody>
      </p:sp>
      <p:graphicFrame>
        <p:nvGraphicFramePr>
          <p:cNvPr id="56324" name="Content Placeholder 8"/>
          <p:cNvGraphicFramePr>
            <a:graphicFrameLocks noGrp="1"/>
          </p:cNvGraphicFramePr>
          <p:nvPr>
            <p:ph idx="1"/>
          </p:nvPr>
        </p:nvGraphicFramePr>
        <p:xfrm>
          <a:off x="457200" y="1901825"/>
          <a:ext cx="8389938" cy="3829050"/>
        </p:xfrm>
        <a:graphic>
          <a:graphicData uri="http://schemas.openxmlformats.org/presentationml/2006/ole">
            <mc:AlternateContent xmlns:mc="http://schemas.openxmlformats.org/markup-compatibility/2006">
              <mc:Choice xmlns:v="urn:schemas-microsoft-com:vml" Requires="v">
                <p:oleObj spid="_x0000_s56329" name="Worksheet" r:id="rId5" imgW="8305935" imgH="3790935" progId="Excel.Sheet.8">
                  <p:embed/>
                </p:oleObj>
              </mc:Choice>
              <mc:Fallback>
                <p:oleObj name="Worksheet" r:id="rId5" imgW="8305935" imgH="3790935" progId="Excel.Sheet.8">
                  <p:embed/>
                  <p:pic>
                    <p:nvPicPr>
                      <p:cNvPr id="0" name="Content Placeholder 8"/>
                      <p:cNvPicPr>
                        <a:picLocks noGrp="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1901825"/>
                        <a:ext cx="8389938" cy="3829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defRPr/>
            </a:pPr>
            <a:r>
              <a:rPr lang="en-US" dirty="0" smtClean="0">
                <a:latin typeface="Century Schoolbook" pitchFamily="18" charset="0"/>
              </a:rPr>
              <a:t>Preliminary Data cont..</a:t>
            </a:r>
            <a:br>
              <a:rPr lang="en-US" dirty="0" smtClean="0">
                <a:latin typeface="Century Schoolbook" pitchFamily="18" charset="0"/>
              </a:rPr>
            </a:br>
            <a:r>
              <a:rPr lang="en-US" sz="2700" dirty="0" smtClean="0">
                <a:latin typeface="Century Schoolbook" pitchFamily="18" charset="0"/>
              </a:rPr>
              <a:t>Winter 2010-11</a:t>
            </a:r>
            <a:endParaRPr lang="en-US" sz="2700" dirty="0">
              <a:latin typeface="Century Schoolbook" pitchFamily="18" charset="0"/>
            </a:endParaRPr>
          </a:p>
        </p:txBody>
      </p:sp>
      <p:sp>
        <p:nvSpPr>
          <p:cNvPr id="4" name="Text Placeholder 3"/>
          <p:cNvSpPr>
            <a:spLocks noGrp="1"/>
          </p:cNvSpPr>
          <p:nvPr>
            <p:ph type="body" idx="1"/>
          </p:nvPr>
        </p:nvSpPr>
        <p:spPr>
          <a:xfrm>
            <a:off x="457200" y="5410200"/>
            <a:ext cx="4040188" cy="1219200"/>
          </a:xfrm>
        </p:spPr>
        <p:txBody>
          <a:bodyPr/>
          <a:lstStyle/>
          <a:p>
            <a:endParaRPr lang="en-US" dirty="0" smtClean="0"/>
          </a:p>
          <a:p>
            <a:r>
              <a:rPr lang="en-US" dirty="0" smtClean="0">
                <a:latin typeface="Century Schoolbook" pitchFamily="18" charset="0"/>
              </a:rPr>
              <a:t>Self Assessment</a:t>
            </a:r>
          </a:p>
          <a:p>
            <a:r>
              <a:rPr lang="en-US" sz="1400" dirty="0" smtClean="0">
                <a:latin typeface="Century Schoolbook" pitchFamily="18" charset="0"/>
              </a:rPr>
              <a:t>At beginning and at 11 weeks of course.  2 of 6 completed both assessment questionnaires.</a:t>
            </a:r>
          </a:p>
          <a:p>
            <a:endParaRPr lang="en-US" dirty="0"/>
          </a:p>
        </p:txBody>
      </p:sp>
      <p:sp>
        <p:nvSpPr>
          <p:cNvPr id="6" name="Text Placeholder 5"/>
          <p:cNvSpPr>
            <a:spLocks noGrp="1"/>
          </p:cNvSpPr>
          <p:nvPr>
            <p:ph type="body" sz="half" idx="3"/>
          </p:nvPr>
        </p:nvSpPr>
        <p:spPr>
          <a:xfrm>
            <a:off x="4645026" y="5410200"/>
            <a:ext cx="4041775" cy="1219200"/>
          </a:xfrm>
        </p:spPr>
        <p:txBody>
          <a:bodyPr/>
          <a:lstStyle/>
          <a:p>
            <a:endParaRPr lang="en-US" dirty="0" smtClean="0">
              <a:latin typeface="Century Schoolbook" pitchFamily="18" charset="0"/>
            </a:endParaRPr>
          </a:p>
          <a:p>
            <a:r>
              <a:rPr lang="en-US" dirty="0" smtClean="0">
                <a:latin typeface="Century Schoolbook" pitchFamily="18" charset="0"/>
              </a:rPr>
              <a:t>Others’ Assessment</a:t>
            </a:r>
          </a:p>
          <a:p>
            <a:r>
              <a:rPr lang="en-US" sz="1400" dirty="0" smtClean="0">
                <a:latin typeface="Century Schoolbook" pitchFamily="18" charset="0"/>
              </a:rPr>
              <a:t>At beginning and at 11 weeks of course.  2 of 6 returned both assessment questionnaires</a:t>
            </a:r>
          </a:p>
          <a:p>
            <a:endParaRPr lang="en-US" sz="1400" dirty="0"/>
          </a:p>
        </p:txBody>
      </p:sp>
      <p:graphicFrame>
        <p:nvGraphicFramePr>
          <p:cNvPr id="57348" name="Content Placeholder 6"/>
          <p:cNvGraphicFramePr>
            <a:graphicFrameLocks noGrp="1"/>
          </p:cNvGraphicFramePr>
          <p:nvPr>
            <p:ph sz="quarter" idx="2"/>
          </p:nvPr>
        </p:nvGraphicFramePr>
        <p:xfrm>
          <a:off x="487363" y="1658938"/>
          <a:ext cx="3981450" cy="3509962"/>
        </p:xfrm>
        <a:graphic>
          <a:graphicData uri="http://schemas.openxmlformats.org/presentationml/2006/ole">
            <mc:AlternateContent xmlns:mc="http://schemas.openxmlformats.org/markup-compatibility/2006">
              <mc:Choice xmlns:v="urn:schemas-microsoft-com:vml" Requires="v">
                <p:oleObj spid="_x0000_s57358" name="Worksheet" r:id="rId5" imgW="3943249" imgH="3476713" progId="Excel.Sheet.8">
                  <p:embed/>
                </p:oleObj>
              </mc:Choice>
              <mc:Fallback>
                <p:oleObj name="Worksheet" r:id="rId5" imgW="3943249" imgH="3476713" progId="Excel.Sheet.8">
                  <p:embed/>
                  <p:pic>
                    <p:nvPicPr>
                      <p:cNvPr id="0" name="Content Placeholder 6"/>
                      <p:cNvPicPr>
                        <a:picLocks noGrp="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7363" y="1658938"/>
                        <a:ext cx="3981450" cy="3509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7349" name="Content Placeholder 7"/>
          <p:cNvGraphicFramePr>
            <a:graphicFrameLocks noGrp="1"/>
          </p:cNvGraphicFramePr>
          <p:nvPr>
            <p:ph sz="quarter" idx="4"/>
          </p:nvPr>
        </p:nvGraphicFramePr>
        <p:xfrm>
          <a:off x="4675188" y="1658938"/>
          <a:ext cx="3981450" cy="3509962"/>
        </p:xfrm>
        <a:graphic>
          <a:graphicData uri="http://schemas.openxmlformats.org/presentationml/2006/ole">
            <mc:AlternateContent xmlns:mc="http://schemas.openxmlformats.org/markup-compatibility/2006">
              <mc:Choice xmlns:v="urn:schemas-microsoft-com:vml" Requires="v">
                <p:oleObj spid="_x0000_s57359" name="Worksheet" r:id="rId8" imgW="3943249" imgH="3476713" progId="Excel.Sheet.8">
                  <p:embed/>
                </p:oleObj>
              </mc:Choice>
              <mc:Fallback>
                <p:oleObj name="Worksheet" r:id="rId8" imgW="3943249" imgH="3476713" progId="Excel.Sheet.8">
                  <p:embed/>
                  <p:pic>
                    <p:nvPicPr>
                      <p:cNvPr id="0" name="Content Placeholder 7"/>
                      <p:cNvPicPr>
                        <a:picLocks noGrp="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75188" y="1658938"/>
                        <a:ext cx="3981450" cy="3509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dirty="0" smtClean="0">
                <a:latin typeface="Century Schoolbook" pitchFamily="18" charset="0"/>
              </a:rPr>
              <a:t>Preliminary Data</a:t>
            </a:r>
            <a:br>
              <a:rPr lang="en-US" dirty="0" smtClean="0">
                <a:latin typeface="Century Schoolbook" pitchFamily="18" charset="0"/>
              </a:rPr>
            </a:br>
            <a:r>
              <a:rPr lang="en-US" sz="2700" dirty="0" smtClean="0">
                <a:latin typeface="Century Schoolbook" pitchFamily="18" charset="0"/>
              </a:rPr>
              <a:t>Spring 2011</a:t>
            </a:r>
            <a:br>
              <a:rPr lang="en-US" sz="2700" dirty="0" smtClean="0">
                <a:latin typeface="Century Schoolbook" pitchFamily="18" charset="0"/>
              </a:rPr>
            </a:br>
            <a:r>
              <a:rPr lang="en-US" sz="2700" dirty="0" smtClean="0">
                <a:latin typeface="Century Schoolbook" pitchFamily="18" charset="0"/>
              </a:rPr>
              <a:t>Communication Effectiveness</a:t>
            </a:r>
            <a:endParaRPr lang="en-US" sz="2700" dirty="0">
              <a:latin typeface="Century Schoolbook" pitchFamily="18" charset="0"/>
            </a:endParaRPr>
          </a:p>
        </p:txBody>
      </p:sp>
      <p:graphicFrame>
        <p:nvGraphicFramePr>
          <p:cNvPr id="117762" name="Content Placeholder 8"/>
          <p:cNvGraphicFramePr>
            <a:graphicFrameLocks noGrp="1"/>
          </p:cNvGraphicFramePr>
          <p:nvPr>
            <p:ph idx="1"/>
          </p:nvPr>
        </p:nvGraphicFramePr>
        <p:xfrm>
          <a:off x="457200" y="2309813"/>
          <a:ext cx="8229600" cy="2867025"/>
        </p:xfrm>
        <a:graphic>
          <a:graphicData uri="http://schemas.openxmlformats.org/presentationml/2006/ole">
            <mc:AlternateContent xmlns:mc="http://schemas.openxmlformats.org/markup-compatibility/2006">
              <mc:Choice xmlns:v="urn:schemas-microsoft-com:vml" Requires="v">
                <p:oleObj spid="_x0000_s117767" name="Worksheet" r:id="rId5" imgW="8229600" imgH="2866910" progId="Excel.Sheet.8">
                  <p:embed/>
                </p:oleObj>
              </mc:Choice>
              <mc:Fallback>
                <p:oleObj name="Worksheet" r:id="rId5" imgW="8229600" imgH="2866910" progId="Excel.Sheet.8">
                  <p:embed/>
                  <p:pic>
                    <p:nvPicPr>
                      <p:cNvPr id="0" name="Content Placeholder 8"/>
                      <p:cNvPicPr>
                        <a:picLocks noGrp="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2309813"/>
                        <a:ext cx="8229600" cy="2867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Content Placeholder 1"/>
          <p:cNvSpPr>
            <a:spLocks noGrp="1"/>
          </p:cNvSpPr>
          <p:nvPr>
            <p:ph idx="1"/>
          </p:nvPr>
        </p:nvSpPr>
        <p:spPr/>
        <p:txBody>
          <a:bodyPr/>
          <a:lstStyle/>
          <a:p>
            <a:r>
              <a:rPr lang="en-US" dirty="0" smtClean="0">
                <a:latin typeface="Century Schoolbook" pitchFamily="18" charset="0"/>
              </a:rPr>
              <a:t>Rating scales on perception of abilities</a:t>
            </a:r>
          </a:p>
          <a:p>
            <a:r>
              <a:rPr lang="en-US" dirty="0" smtClean="0">
                <a:latin typeface="Century Schoolbook" pitchFamily="18" charset="0"/>
              </a:rPr>
              <a:t>Unprecipitated discharges</a:t>
            </a:r>
          </a:p>
          <a:p>
            <a:r>
              <a:rPr lang="en-US" dirty="0" smtClean="0">
                <a:latin typeface="Century Schoolbook" pitchFamily="18" charset="0"/>
              </a:rPr>
              <a:t>Limited research</a:t>
            </a:r>
          </a:p>
          <a:p>
            <a:r>
              <a:rPr lang="en-US" dirty="0" smtClean="0">
                <a:latin typeface="Century Schoolbook" pitchFamily="18" charset="0"/>
              </a:rPr>
              <a:t>Limited community venues to practice functional skills</a:t>
            </a:r>
          </a:p>
          <a:p>
            <a:r>
              <a:rPr lang="en-US" dirty="0" smtClean="0">
                <a:latin typeface="Century Schoolbook" pitchFamily="18" charset="0"/>
              </a:rPr>
              <a:t>Age range</a:t>
            </a:r>
          </a:p>
          <a:p>
            <a:r>
              <a:rPr lang="en-US" dirty="0" smtClean="0">
                <a:latin typeface="Century Schoolbook" pitchFamily="18" charset="0"/>
              </a:rPr>
              <a:t>Pre-morbid psycho-social history</a:t>
            </a:r>
          </a:p>
        </p:txBody>
      </p:sp>
      <p:sp>
        <p:nvSpPr>
          <p:cNvPr id="3" name="Title 2"/>
          <p:cNvSpPr>
            <a:spLocks noGrp="1"/>
          </p:cNvSpPr>
          <p:nvPr>
            <p:ph type="title"/>
          </p:nvPr>
        </p:nvSpPr>
        <p:spPr/>
        <p:txBody>
          <a:bodyPr/>
          <a:lstStyle/>
          <a:p>
            <a:pPr algn="ctr">
              <a:defRPr/>
            </a:pPr>
            <a:r>
              <a:rPr lang="en-US" dirty="0" smtClean="0">
                <a:latin typeface="Century Schoolbook" pitchFamily="18" charset="0"/>
              </a:rPr>
              <a:t>Limitations</a:t>
            </a:r>
            <a:endParaRPr lang="en-US" dirty="0">
              <a:latin typeface="Century Schoolbook"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Content Placeholder 1"/>
          <p:cNvSpPr>
            <a:spLocks noGrp="1"/>
          </p:cNvSpPr>
          <p:nvPr>
            <p:ph idx="1"/>
          </p:nvPr>
        </p:nvSpPr>
        <p:spPr/>
        <p:txBody>
          <a:bodyPr/>
          <a:lstStyle/>
          <a:p>
            <a:r>
              <a:rPr lang="en-US" dirty="0" smtClean="0">
                <a:latin typeface="Century Schoolbook" pitchFamily="18" charset="0"/>
              </a:rPr>
              <a:t>Functional outcome measure post-treatment evaluations:</a:t>
            </a:r>
          </a:p>
          <a:p>
            <a:pPr lvl="1"/>
            <a:r>
              <a:rPr lang="en-US" dirty="0" smtClean="0">
                <a:latin typeface="Century Schoolbook" pitchFamily="18" charset="0"/>
              </a:rPr>
              <a:t>6 months; 1 year</a:t>
            </a:r>
          </a:p>
          <a:p>
            <a:r>
              <a:rPr lang="en-US" dirty="0" smtClean="0">
                <a:latin typeface="Century Schoolbook" pitchFamily="18" charset="0"/>
              </a:rPr>
              <a:t>Identify additional measurement tool related to disability and handicap measure</a:t>
            </a:r>
          </a:p>
          <a:p>
            <a:r>
              <a:rPr lang="en-US" dirty="0" smtClean="0">
                <a:latin typeface="Century Schoolbook" pitchFamily="18" charset="0"/>
              </a:rPr>
              <a:t>Inclusion criteria for group participation</a:t>
            </a:r>
          </a:p>
          <a:p>
            <a:r>
              <a:rPr lang="en-US" dirty="0" smtClean="0">
                <a:latin typeface="Century Schoolbook" pitchFamily="18" charset="0"/>
              </a:rPr>
              <a:t>Reassess need for longer session duration</a:t>
            </a:r>
          </a:p>
          <a:p>
            <a:pPr lvl="1"/>
            <a:r>
              <a:rPr lang="en-US" dirty="0" smtClean="0">
                <a:latin typeface="Century Schoolbook" pitchFamily="18" charset="0"/>
              </a:rPr>
              <a:t>60 min. vs. 90 min.</a:t>
            </a:r>
          </a:p>
        </p:txBody>
      </p:sp>
      <p:sp>
        <p:nvSpPr>
          <p:cNvPr id="3" name="Title 2"/>
          <p:cNvSpPr>
            <a:spLocks noGrp="1"/>
          </p:cNvSpPr>
          <p:nvPr>
            <p:ph type="title"/>
          </p:nvPr>
        </p:nvSpPr>
        <p:spPr/>
        <p:txBody>
          <a:bodyPr/>
          <a:lstStyle/>
          <a:p>
            <a:pPr algn="ctr">
              <a:defRPr/>
            </a:pPr>
            <a:r>
              <a:rPr lang="en-US" dirty="0" smtClean="0">
                <a:latin typeface="Century Schoolbook" pitchFamily="18" charset="0"/>
              </a:rPr>
              <a:t>Future goals</a:t>
            </a:r>
            <a:endParaRPr lang="en-US" dirty="0">
              <a:latin typeface="Century Schoolbook"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Content Placeholder 1"/>
          <p:cNvSpPr>
            <a:spLocks noGrp="1"/>
          </p:cNvSpPr>
          <p:nvPr>
            <p:ph idx="1"/>
          </p:nvPr>
        </p:nvSpPr>
        <p:spPr/>
        <p:txBody>
          <a:bodyPr/>
          <a:lstStyle/>
          <a:p>
            <a:r>
              <a:rPr lang="en-US" sz="2800" dirty="0" smtClean="0">
                <a:latin typeface="Century Schoolbook" pitchFamily="18" charset="0"/>
              </a:rPr>
              <a:t>Adjust depth of discussion and education depending on group needs</a:t>
            </a:r>
          </a:p>
          <a:p>
            <a:r>
              <a:rPr lang="en-US" sz="2800" dirty="0" smtClean="0">
                <a:latin typeface="Century Schoolbook" pitchFamily="18" charset="0"/>
              </a:rPr>
              <a:t>Functional outing discussion</a:t>
            </a:r>
          </a:p>
          <a:p>
            <a:r>
              <a:rPr lang="en-US" sz="2800" dirty="0" smtClean="0">
                <a:latin typeface="Century Schoolbook" pitchFamily="18" charset="0"/>
              </a:rPr>
              <a:t>Impact of awareness level</a:t>
            </a:r>
          </a:p>
          <a:p>
            <a:r>
              <a:rPr lang="en-US" sz="2800" dirty="0" smtClean="0">
                <a:latin typeface="Century Schoolbook" pitchFamily="18" charset="0"/>
              </a:rPr>
              <a:t>Impact of trust </a:t>
            </a:r>
          </a:p>
          <a:p>
            <a:pPr lvl="1"/>
            <a:r>
              <a:rPr lang="en-US" sz="2800" dirty="0" smtClean="0">
                <a:latin typeface="Century Schoolbook" pitchFamily="18" charset="0"/>
              </a:rPr>
              <a:t>Social skills are very personal</a:t>
            </a:r>
          </a:p>
        </p:txBody>
      </p:sp>
      <p:sp>
        <p:nvSpPr>
          <p:cNvPr id="3" name="Title 2"/>
          <p:cNvSpPr>
            <a:spLocks noGrp="1"/>
          </p:cNvSpPr>
          <p:nvPr>
            <p:ph type="title"/>
          </p:nvPr>
        </p:nvSpPr>
        <p:spPr/>
        <p:txBody>
          <a:bodyPr/>
          <a:lstStyle/>
          <a:p>
            <a:pPr algn="ctr">
              <a:defRPr/>
            </a:pPr>
            <a:r>
              <a:rPr lang="en-US" dirty="0" smtClean="0">
                <a:latin typeface="Century Schoolbook" pitchFamily="18" charset="0"/>
              </a:rPr>
              <a:t>What we’ve learned</a:t>
            </a:r>
            <a:endParaRPr lang="en-US" dirty="0">
              <a:latin typeface="Century Schoolbook"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Content Placeholder 1"/>
          <p:cNvSpPr>
            <a:spLocks noGrp="1"/>
          </p:cNvSpPr>
          <p:nvPr>
            <p:ph idx="1"/>
          </p:nvPr>
        </p:nvSpPr>
        <p:spPr/>
        <p:txBody>
          <a:bodyPr/>
          <a:lstStyle/>
          <a:p>
            <a:r>
              <a:rPr lang="en-US" sz="2800" dirty="0" smtClean="0">
                <a:latin typeface="Century Schoolbook" pitchFamily="18" charset="0"/>
              </a:rPr>
              <a:t>Importance of flexibility to meet needs</a:t>
            </a:r>
          </a:p>
          <a:p>
            <a:pPr lvl="1"/>
            <a:r>
              <a:rPr lang="en-US" sz="2400" dirty="0">
                <a:latin typeface="Century Schoolbook" pitchFamily="18" charset="0"/>
              </a:rPr>
              <a:t>Standardization vs. </a:t>
            </a:r>
            <a:r>
              <a:rPr lang="en-US" sz="2400" smtClean="0">
                <a:latin typeface="Century Schoolbook" pitchFamily="18" charset="0"/>
              </a:rPr>
              <a:t>individualization</a:t>
            </a:r>
            <a:endParaRPr lang="en-US" sz="2400" dirty="0" smtClean="0">
              <a:latin typeface="Century Schoolbook" pitchFamily="18" charset="0"/>
            </a:endParaRPr>
          </a:p>
          <a:p>
            <a:r>
              <a:rPr lang="en-US" sz="2800" dirty="0" smtClean="0">
                <a:latin typeface="Century Schoolbook" pitchFamily="18" charset="0"/>
              </a:rPr>
              <a:t>Discontinuation of structured homework/journals</a:t>
            </a:r>
          </a:p>
          <a:p>
            <a:r>
              <a:rPr lang="en-US" sz="2800" dirty="0" smtClean="0">
                <a:latin typeface="Century Schoolbook" pitchFamily="18" charset="0"/>
              </a:rPr>
              <a:t>Presentation vs. outing</a:t>
            </a:r>
          </a:p>
          <a:p>
            <a:r>
              <a:rPr lang="en-US" sz="2800" dirty="0" smtClean="0">
                <a:latin typeface="Century Schoolbook" pitchFamily="18" charset="0"/>
              </a:rPr>
              <a:t>Expansion of length of treatment</a:t>
            </a:r>
          </a:p>
        </p:txBody>
      </p:sp>
      <p:sp>
        <p:nvSpPr>
          <p:cNvPr id="3" name="Title 2"/>
          <p:cNvSpPr>
            <a:spLocks noGrp="1"/>
          </p:cNvSpPr>
          <p:nvPr>
            <p:ph type="title"/>
          </p:nvPr>
        </p:nvSpPr>
        <p:spPr/>
        <p:txBody>
          <a:bodyPr>
            <a:normAutofit fontScale="90000"/>
          </a:bodyPr>
          <a:lstStyle/>
          <a:p>
            <a:pPr algn="ctr">
              <a:defRPr/>
            </a:pPr>
            <a:r>
              <a:rPr lang="en-US" dirty="0" smtClean="0">
                <a:latin typeface="Century Schoolbook" pitchFamily="18" charset="0"/>
              </a:rPr>
              <a:t>The group continues to evolve…</a:t>
            </a:r>
            <a:endParaRPr lang="en-US" dirty="0">
              <a:latin typeface="Century Schoolbook" pitchFamily="18" charset="0"/>
            </a:endParaRPr>
          </a:p>
        </p:txBody>
      </p:sp>
    </p:spTree>
    <p:extLst>
      <p:ext uri="{BB962C8B-B14F-4D97-AF65-F5344CB8AC3E}">
        <p14:creationId xmlns:p14="http://schemas.microsoft.com/office/powerpoint/2010/main" val="351413110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defRPr/>
            </a:pPr>
            <a:endParaRPr lang="en-US" sz="3200" dirty="0" smtClean="0">
              <a:solidFill>
                <a:schemeClr val="accent2">
                  <a:lumMod val="75000"/>
                </a:schemeClr>
              </a:solidFill>
              <a:latin typeface="Century Schoolbook" pitchFamily="18" charset="0"/>
            </a:endParaRPr>
          </a:p>
          <a:p>
            <a:pPr algn="ctr">
              <a:defRPr/>
            </a:pPr>
            <a:r>
              <a:rPr lang="en-US" sz="3200" dirty="0" smtClean="0">
                <a:solidFill>
                  <a:schemeClr val="accent2">
                    <a:lumMod val="75000"/>
                  </a:schemeClr>
                </a:solidFill>
                <a:latin typeface="Century Schoolbook" pitchFamily="18" charset="0"/>
              </a:rPr>
              <a:t>Linda C. Wells, MA, CCC-SLP, CBIS</a:t>
            </a:r>
          </a:p>
          <a:p>
            <a:pPr algn="ctr">
              <a:defRPr/>
            </a:pPr>
            <a:r>
              <a:rPr lang="en-US" sz="3200" dirty="0" smtClean="0">
                <a:solidFill>
                  <a:schemeClr val="accent2">
                    <a:lumMod val="75000"/>
                  </a:schemeClr>
                </a:solidFill>
                <a:latin typeface="Century Schoolbook" pitchFamily="18" charset="0"/>
              </a:rPr>
              <a:t>Linda.wells@origamirehab.org</a:t>
            </a:r>
          </a:p>
          <a:p>
            <a:pPr algn="ctr">
              <a:defRPr/>
            </a:pPr>
            <a:r>
              <a:rPr lang="en-US" sz="3200" dirty="0" smtClean="0">
                <a:solidFill>
                  <a:schemeClr val="accent2">
                    <a:lumMod val="75000"/>
                  </a:schemeClr>
                </a:solidFill>
                <a:latin typeface="Century Schoolbook" pitchFamily="18" charset="0"/>
              </a:rPr>
              <a:t>Danielle Pyle, MS, CCC-SLP, CBIS</a:t>
            </a:r>
          </a:p>
          <a:p>
            <a:pPr algn="ctr">
              <a:defRPr/>
            </a:pPr>
            <a:r>
              <a:rPr lang="en-US" sz="3200" dirty="0" smtClean="0">
                <a:solidFill>
                  <a:schemeClr val="accent2">
                    <a:lumMod val="75000"/>
                  </a:schemeClr>
                </a:solidFill>
                <a:latin typeface="Century Schoolbook" pitchFamily="18" charset="0"/>
              </a:rPr>
              <a:t>Danielle.pyle@origamirehab.org</a:t>
            </a:r>
            <a:endParaRPr lang="en-US" sz="3200" dirty="0">
              <a:solidFill>
                <a:schemeClr val="accent2">
                  <a:lumMod val="75000"/>
                </a:schemeClr>
              </a:solidFill>
              <a:latin typeface="Century Schoolbook" pitchFamily="18" charset="0"/>
            </a:endParaRPr>
          </a:p>
        </p:txBody>
      </p:sp>
      <p:sp>
        <p:nvSpPr>
          <p:cNvPr id="3" name="Title 2"/>
          <p:cNvSpPr>
            <a:spLocks noGrp="1"/>
          </p:cNvSpPr>
          <p:nvPr>
            <p:ph type="title"/>
          </p:nvPr>
        </p:nvSpPr>
        <p:spPr/>
        <p:txBody>
          <a:bodyPr>
            <a:normAutofit/>
          </a:bodyPr>
          <a:lstStyle/>
          <a:p>
            <a:pPr algn="ctr"/>
            <a:r>
              <a:rPr lang="en-US" sz="6000" dirty="0" smtClean="0">
                <a:latin typeface="Century Schoolbook" pitchFamily="18" charset="0"/>
              </a:rPr>
              <a:t>Questions?</a:t>
            </a:r>
            <a:endParaRPr lang="en-US" sz="6000" dirty="0">
              <a:latin typeface="Century Schoolbook" pitchFamily="18" charset="0"/>
            </a:endParaRPr>
          </a:p>
        </p:txBody>
      </p:sp>
      <p:pic>
        <p:nvPicPr>
          <p:cNvPr id="4" name="Picture 3" descr="Origami_logo_icon.jpg"/>
          <p:cNvPicPr>
            <a:picLocks noChangeAspect="1"/>
          </p:cNvPicPr>
          <p:nvPr/>
        </p:nvPicPr>
        <p:blipFill>
          <a:blip r:embed="rId3" cstate="print"/>
          <a:srcRect l="12222" t="22221" r="20000" b="20000"/>
          <a:stretch>
            <a:fillRect/>
          </a:stretch>
        </p:blipFill>
        <p:spPr bwMode="auto">
          <a:xfrm>
            <a:off x="6934200" y="5181600"/>
            <a:ext cx="1752600" cy="1493838"/>
          </a:xfrm>
          <a:prstGeom prst="rect">
            <a:avLst/>
          </a:prstGeom>
          <a:noFill/>
          <a:ln w="9525">
            <a:noFill/>
            <a:miter lim="800000"/>
            <a:headEnd/>
            <a:tailEnd/>
          </a:ln>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Content Placeholder 1"/>
          <p:cNvSpPr>
            <a:spLocks noGrp="1"/>
          </p:cNvSpPr>
          <p:nvPr>
            <p:ph idx="1"/>
          </p:nvPr>
        </p:nvSpPr>
        <p:spPr>
          <a:xfrm>
            <a:off x="457200" y="1066800"/>
            <a:ext cx="8229600" cy="5791200"/>
          </a:xfrm>
        </p:spPr>
        <p:txBody>
          <a:bodyPr/>
          <a:lstStyle/>
          <a:p>
            <a:pPr eaLnBrk="1" hangingPunct="1"/>
            <a:endParaRPr lang="en-US" sz="1400" dirty="0" smtClean="0"/>
          </a:p>
          <a:p>
            <a:pPr eaLnBrk="1" hangingPunct="1"/>
            <a:r>
              <a:rPr lang="en-US" sz="1400" dirty="0" err="1" smtClean="0"/>
              <a:t>Avent</a:t>
            </a:r>
            <a:r>
              <a:rPr lang="en-US" sz="1400" dirty="0" smtClean="0"/>
              <a:t>, J., Graham, M., </a:t>
            </a:r>
            <a:r>
              <a:rPr lang="en-US" sz="1400" dirty="0" err="1" smtClean="0"/>
              <a:t>Peppart</a:t>
            </a:r>
            <a:r>
              <a:rPr lang="en-US" sz="1400" dirty="0" smtClean="0"/>
              <a:t>, R. Group treatment across disorders.  Neurophysiology 	and </a:t>
            </a:r>
            <a:r>
              <a:rPr lang="en-US" sz="1400" dirty="0" err="1" smtClean="0"/>
              <a:t>Neurogenic</a:t>
            </a:r>
            <a:r>
              <a:rPr lang="en-US" sz="1400" dirty="0" smtClean="0"/>
              <a:t> Speech and Language Disorders, 23:2, 2004.</a:t>
            </a:r>
          </a:p>
          <a:p>
            <a:pPr eaLnBrk="1" hangingPunct="1"/>
            <a:r>
              <a:rPr lang="en-US" sz="1400" dirty="0" smtClean="0"/>
              <a:t>Dahlberg, C., </a:t>
            </a:r>
            <a:r>
              <a:rPr lang="en-US" sz="1400" dirty="0" err="1" smtClean="0"/>
              <a:t>Cusick</a:t>
            </a:r>
            <a:r>
              <a:rPr lang="en-US" sz="1400" dirty="0" smtClean="0"/>
              <a:t>, C., Hawley, L., Newman, J., Morey, C., Harrison-Felix, C., &amp;	</a:t>
            </a:r>
            <a:r>
              <a:rPr lang="en-US" sz="1400" dirty="0" err="1" smtClean="0"/>
              <a:t>Whiteneck</a:t>
            </a:r>
            <a:r>
              <a:rPr lang="en-US" sz="1400" dirty="0" smtClean="0"/>
              <a:t>, G., Treatment efficacy of social communication skills training after 	traumatic brain injury: A randomized treatment and deferred treatment 	controlled trial. Archives of Physical Medicine and Rehabilitation, 88:12, 1561-	1573, 2007.  </a:t>
            </a:r>
          </a:p>
          <a:p>
            <a:pPr eaLnBrk="1" hangingPunct="1"/>
            <a:r>
              <a:rPr lang="en-US" sz="1400" dirty="0" smtClean="0"/>
              <a:t>Driscoll, D, </a:t>
            </a:r>
            <a:r>
              <a:rPr lang="en-US" sz="1400" dirty="0" err="1" smtClean="0"/>
              <a:t>Dal</a:t>
            </a:r>
            <a:r>
              <a:rPr lang="en-US" sz="1400" dirty="0" smtClean="0"/>
              <a:t> Monte, O, &amp; </a:t>
            </a:r>
            <a:r>
              <a:rPr lang="en-US" sz="1400" dirty="0" err="1" smtClean="0"/>
              <a:t>Grafman</a:t>
            </a:r>
            <a:r>
              <a:rPr lang="en-US" sz="1400" dirty="0" smtClean="0"/>
              <a:t>, J.  A need for improved training interventions for 	the remediation of impairments in social functioning following brain injury.  Journal of 	</a:t>
            </a:r>
            <a:r>
              <a:rPr lang="en-US" sz="1400" dirty="0" err="1" smtClean="0"/>
              <a:t>Neurotrauma</a:t>
            </a:r>
            <a:r>
              <a:rPr lang="en-US" sz="1400" dirty="0" smtClean="0"/>
              <a:t>, 2011: 28.2. </a:t>
            </a:r>
          </a:p>
          <a:p>
            <a:pPr eaLnBrk="1" hangingPunct="1"/>
            <a:r>
              <a:rPr lang="en-US" sz="1400" dirty="0" smtClean="0"/>
              <a:t>Elman, R. and  </a:t>
            </a:r>
            <a:r>
              <a:rPr lang="en-US" sz="1400" dirty="0" err="1" smtClean="0"/>
              <a:t>Bernstain</a:t>
            </a:r>
            <a:r>
              <a:rPr lang="en-US" sz="1400" dirty="0" smtClean="0"/>
              <a:t>-Ellis, E. The efficacy of group communication treatment in adults 	with chronic aphasia. Journal of Speech, Language, and Hearing Research. 42, 	411-419, 1999.</a:t>
            </a:r>
          </a:p>
          <a:p>
            <a:pPr eaLnBrk="1" hangingPunct="1"/>
            <a:r>
              <a:rPr lang="en-US" sz="1400" dirty="0" smtClean="0"/>
              <a:t>Thomsen, I. Late outcome of very severe blunt head trauma: A 10-15 year second follow-up.  	Journal of Neurology, Neurosurgery, and Psychiatry, 1984; 47:260-268. </a:t>
            </a:r>
          </a:p>
          <a:p>
            <a:pPr eaLnBrk="1" hangingPunct="1"/>
            <a:r>
              <a:rPr lang="en-US" sz="1400" dirty="0" err="1" smtClean="0"/>
              <a:t>Ylvisaker</a:t>
            </a:r>
            <a:r>
              <a:rPr lang="en-US" sz="1400" dirty="0" smtClean="0"/>
              <a:t>, M., </a:t>
            </a:r>
            <a:r>
              <a:rPr lang="en-US" sz="1400" dirty="0" err="1" smtClean="0"/>
              <a:t>Todis</a:t>
            </a:r>
            <a:r>
              <a:rPr lang="en-US" sz="1400" dirty="0" smtClean="0"/>
              <a:t>, B., </a:t>
            </a:r>
            <a:r>
              <a:rPr lang="en-US" sz="1400" dirty="0" err="1" smtClean="0"/>
              <a:t>Glang</a:t>
            </a:r>
            <a:r>
              <a:rPr lang="en-US" sz="1400" dirty="0" smtClean="0"/>
              <a:t>, A., </a:t>
            </a:r>
            <a:r>
              <a:rPr lang="en-US" sz="1400" dirty="0" err="1" smtClean="0"/>
              <a:t>Urbanczyk</a:t>
            </a:r>
            <a:r>
              <a:rPr lang="en-US" sz="1400" dirty="0" smtClean="0"/>
              <a:t>, B., Franklin, C., </a:t>
            </a:r>
            <a:r>
              <a:rPr lang="en-US" sz="1400" dirty="0" err="1" smtClean="0"/>
              <a:t>DePompei</a:t>
            </a:r>
            <a:r>
              <a:rPr lang="en-US" sz="1400" dirty="0" smtClean="0"/>
              <a:t>, R., Feeney, T., 	Maxwell, N.M., Pearson, S., &amp; Tyler, J.S. (2001).  Educating students with TBI: 	Themes and recommendations.  Journal of Head Trauma Rehabilitation, 16, 76-	93. </a:t>
            </a:r>
          </a:p>
          <a:p>
            <a:pPr eaLnBrk="1" hangingPunct="1"/>
            <a:endParaRPr lang="en-US" sz="1400" dirty="0" smtClean="0"/>
          </a:p>
        </p:txBody>
      </p:sp>
      <p:sp>
        <p:nvSpPr>
          <p:cNvPr id="3" name="Title 2"/>
          <p:cNvSpPr>
            <a:spLocks noGrp="1"/>
          </p:cNvSpPr>
          <p:nvPr>
            <p:ph type="title"/>
          </p:nvPr>
        </p:nvSpPr>
        <p:spPr>
          <a:xfrm>
            <a:off x="457200" y="533400"/>
            <a:ext cx="8229600" cy="533400"/>
          </a:xfrm>
        </p:spPr>
        <p:txBody>
          <a:bodyPr>
            <a:noAutofit/>
          </a:bodyPr>
          <a:lstStyle/>
          <a:p>
            <a:pPr algn="ctr" eaLnBrk="1" hangingPunct="1">
              <a:defRPr/>
            </a:pPr>
            <a:r>
              <a:rPr lang="en-US" sz="3200" dirty="0" smtClean="0"/>
              <a:t>References</a:t>
            </a:r>
            <a:endParaRPr lang="en-US"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normAutofit fontScale="90000"/>
          </a:bodyPr>
          <a:lstStyle/>
          <a:p>
            <a:pPr algn="ctr" eaLnBrk="1" fontAlgn="auto" hangingPunct="1">
              <a:spcAft>
                <a:spcPts val="0"/>
              </a:spcAft>
              <a:defRPr/>
            </a:pPr>
            <a:r>
              <a:rPr lang="en-US" sz="4400" b="0" dirty="0" smtClean="0">
                <a:latin typeface="Bookman Old Style" pitchFamily="18" charset="0"/>
                <a:cs typeface="FrankRuehl" pitchFamily="34" charset="-79"/>
              </a:rPr>
              <a:t/>
            </a:r>
            <a:br>
              <a:rPr lang="en-US" sz="4400" b="0" dirty="0" smtClean="0">
                <a:latin typeface="Bookman Old Style" pitchFamily="18" charset="0"/>
                <a:cs typeface="FrankRuehl" pitchFamily="34" charset="-79"/>
              </a:rPr>
            </a:br>
            <a:r>
              <a:rPr lang="en-US" sz="4400" b="0" dirty="0" smtClean="0">
                <a:latin typeface="Bookman Old Style" pitchFamily="18" charset="0"/>
                <a:cs typeface="FrankRuehl" pitchFamily="34" charset="-79"/>
              </a:rPr>
              <a:t>  </a:t>
            </a:r>
            <a:r>
              <a:rPr lang="en-US" sz="3600" b="0" i="1" dirty="0" smtClean="0">
                <a:latin typeface="Bookman Old Style" pitchFamily="18" charset="0"/>
                <a:cs typeface="FrankRuehl" pitchFamily="34" charset="-79"/>
              </a:rPr>
              <a:t/>
            </a:r>
            <a:br>
              <a:rPr lang="en-US" sz="3600" b="0" i="1" dirty="0" smtClean="0">
                <a:latin typeface="Bookman Old Style" pitchFamily="18" charset="0"/>
                <a:cs typeface="FrankRuehl" pitchFamily="34" charset="-79"/>
              </a:rPr>
            </a:br>
            <a:endParaRPr lang="en-US" dirty="0" smtClean="0"/>
          </a:p>
        </p:txBody>
      </p:sp>
      <p:sp>
        <p:nvSpPr>
          <p:cNvPr id="5" name="Title 8"/>
          <p:cNvSpPr txBox="1">
            <a:spLocks/>
          </p:cNvSpPr>
          <p:nvPr/>
        </p:nvSpPr>
        <p:spPr>
          <a:xfrm>
            <a:off x="609600" y="427038"/>
            <a:ext cx="8229600" cy="1143000"/>
          </a:xfrm>
          <a:prstGeom prst="rect">
            <a:avLst/>
          </a:prstGeom>
        </p:spPr>
        <p:txBody>
          <a:bodyPr anchor="ctr">
            <a:normAutofit fontScale="92500" lnSpcReduction="10000"/>
            <a:scene3d>
              <a:camera prst="orthographicFront"/>
              <a:lightRig rig="soft" dir="t"/>
            </a:scene3d>
            <a:sp3d prstMaterial="softEdge">
              <a:bevelT w="25400" h="25400"/>
            </a:sp3d>
          </a:bodyPr>
          <a:lstStyle/>
          <a:p>
            <a:pPr algn="ctr">
              <a:defRPr/>
            </a:pPr>
            <a:r>
              <a:rPr lang="en-US" sz="4100" b="1" dirty="0">
                <a:solidFill>
                  <a:schemeClr val="tx2"/>
                </a:solidFill>
                <a:effectLst>
                  <a:outerShdw blurRad="31750" dist="25400" dir="5400000" algn="tl" rotWithShape="0">
                    <a:srgbClr val="000000">
                      <a:alpha val="25000"/>
                    </a:srgbClr>
                  </a:outerShdw>
                </a:effectLst>
                <a:latin typeface="+mj-lt"/>
                <a:ea typeface="+mj-ea"/>
                <a:cs typeface="+mj-cs"/>
              </a:rPr>
              <a:t>What problems occur after a TBI?</a:t>
            </a:r>
          </a:p>
        </p:txBody>
      </p:sp>
      <p:pic>
        <p:nvPicPr>
          <p:cNvPr id="22532" name="Picture 3"/>
          <p:cNvPicPr>
            <a:picLocks noGrp="1" noChangeAspect="1" noChangeArrowheads="1"/>
          </p:cNvPicPr>
          <p:nvPr>
            <p:ph idx="1"/>
          </p:nvPr>
        </p:nvPicPr>
        <p:blipFill>
          <a:blip r:embed="rId3" cstate="print"/>
          <a:srcRect/>
          <a:stretch>
            <a:fillRect/>
          </a:stretch>
        </p:blipFill>
        <p:spPr>
          <a:xfrm>
            <a:off x="2209800" y="1447800"/>
            <a:ext cx="4899025" cy="4967288"/>
          </a:xfr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p:cNvSpPr>
            <a:spLocks noGrp="1"/>
          </p:cNvSpPr>
          <p:nvPr>
            <p:ph idx="1"/>
          </p:nvPr>
        </p:nvSpPr>
        <p:spPr>
          <a:xfrm>
            <a:off x="609600" y="1447800"/>
            <a:ext cx="8001000" cy="4525963"/>
          </a:xfrm>
        </p:spPr>
        <p:txBody>
          <a:bodyPr/>
          <a:lstStyle/>
          <a:p>
            <a:pPr lvl="2" eaLnBrk="1" hangingPunct="1"/>
            <a:endParaRPr lang="en-US" dirty="0" smtClean="0"/>
          </a:p>
          <a:p>
            <a:pPr lvl="2" eaLnBrk="1" hangingPunct="1">
              <a:buFont typeface="Wingdings 2" pitchFamily="18" charset="2"/>
              <a:buNone/>
            </a:pPr>
            <a:endParaRPr lang="en-US" dirty="0" smtClean="0"/>
          </a:p>
          <a:p>
            <a:pPr lvl="2" eaLnBrk="1" hangingPunct="1">
              <a:buFont typeface="Wingdings 2" pitchFamily="18" charset="2"/>
              <a:buNone/>
            </a:pPr>
            <a:endParaRPr lang="en-US" dirty="0" smtClean="0"/>
          </a:p>
        </p:txBody>
      </p:sp>
      <p:sp>
        <p:nvSpPr>
          <p:cNvPr id="9218" name="Title 1"/>
          <p:cNvSpPr>
            <a:spLocks noGrp="1"/>
          </p:cNvSpPr>
          <p:nvPr>
            <p:ph type="title"/>
          </p:nvPr>
        </p:nvSpPr>
        <p:spPr/>
        <p:txBody>
          <a:bodyPr>
            <a:normAutofit fontScale="90000"/>
          </a:bodyPr>
          <a:lstStyle/>
          <a:p>
            <a:pPr algn="ctr" eaLnBrk="1" fontAlgn="auto" hangingPunct="1">
              <a:spcAft>
                <a:spcPts val="0"/>
              </a:spcAft>
              <a:defRPr/>
            </a:pPr>
            <a:r>
              <a:rPr lang="en-US" sz="4400" b="0" dirty="0" smtClean="0">
                <a:latin typeface="Bookman Old Style" pitchFamily="18" charset="0"/>
                <a:cs typeface="FrankRuehl" pitchFamily="34" charset="-79"/>
              </a:rPr>
              <a:t/>
            </a:r>
            <a:br>
              <a:rPr lang="en-US" sz="4400" b="0" dirty="0" smtClean="0">
                <a:latin typeface="Bookman Old Style" pitchFamily="18" charset="0"/>
                <a:cs typeface="FrankRuehl" pitchFamily="34" charset="-79"/>
              </a:rPr>
            </a:br>
            <a:r>
              <a:rPr lang="en-US" sz="4400" b="0" dirty="0" smtClean="0">
                <a:latin typeface="Bookman Old Style" pitchFamily="18" charset="0"/>
                <a:cs typeface="FrankRuehl" pitchFamily="34" charset="-79"/>
              </a:rPr>
              <a:t>  </a:t>
            </a:r>
            <a:r>
              <a:rPr lang="en-US" sz="3600" b="0" i="1" dirty="0" smtClean="0">
                <a:latin typeface="Bookman Old Style" pitchFamily="18" charset="0"/>
                <a:cs typeface="FrankRuehl" pitchFamily="34" charset="-79"/>
              </a:rPr>
              <a:t/>
            </a:r>
            <a:br>
              <a:rPr lang="en-US" sz="3600" b="0" i="1" dirty="0" smtClean="0">
                <a:latin typeface="Bookman Old Style" pitchFamily="18" charset="0"/>
                <a:cs typeface="FrankRuehl" pitchFamily="34" charset="-79"/>
              </a:rPr>
            </a:br>
            <a:endParaRPr lang="en-US" dirty="0" smtClean="0"/>
          </a:p>
        </p:txBody>
      </p:sp>
      <p:sp>
        <p:nvSpPr>
          <p:cNvPr id="5" name="Title 8"/>
          <p:cNvSpPr txBox="1">
            <a:spLocks/>
          </p:cNvSpPr>
          <p:nvPr/>
        </p:nvSpPr>
        <p:spPr>
          <a:xfrm>
            <a:off x="609600" y="381000"/>
            <a:ext cx="8229600" cy="1143000"/>
          </a:xfrm>
          <a:prstGeom prst="rect">
            <a:avLst/>
          </a:prstGeom>
        </p:spPr>
        <p:txBody>
          <a:bodyPr anchor="ctr">
            <a:normAutofit fontScale="92500" lnSpcReduction="10000"/>
            <a:scene3d>
              <a:camera prst="orthographicFront"/>
              <a:lightRig rig="soft" dir="t"/>
            </a:scene3d>
            <a:sp3d prstMaterial="softEdge">
              <a:bevelT w="25400" h="25400"/>
            </a:sp3d>
          </a:bodyPr>
          <a:lstStyle/>
          <a:p>
            <a:pPr algn="ctr">
              <a:defRPr/>
            </a:pPr>
            <a:r>
              <a:rPr lang="en-US" sz="4100" b="1" dirty="0">
                <a:solidFill>
                  <a:schemeClr val="tx2"/>
                </a:solidFill>
                <a:effectLst>
                  <a:outerShdw blurRad="31750" dist="25400" dir="5400000" algn="tl" rotWithShape="0">
                    <a:srgbClr val="000000">
                      <a:alpha val="25000"/>
                    </a:srgbClr>
                  </a:outerShdw>
                </a:effectLst>
                <a:latin typeface="+mj-lt"/>
                <a:ea typeface="+mj-ea"/>
                <a:cs typeface="+mj-cs"/>
              </a:rPr>
              <a:t>How do these impact communication?</a:t>
            </a:r>
          </a:p>
        </p:txBody>
      </p:sp>
      <p:pic>
        <p:nvPicPr>
          <p:cNvPr id="9" name="Picture 3"/>
          <p:cNvPicPr>
            <a:picLocks noChangeAspect="1" noChangeArrowheads="1"/>
          </p:cNvPicPr>
          <p:nvPr/>
        </p:nvPicPr>
        <p:blipFill>
          <a:blip r:embed="rId3" cstate="print">
            <a:duotone>
              <a:schemeClr val="accent4">
                <a:shade val="45000"/>
                <a:satMod val="135000"/>
              </a:schemeClr>
              <a:prstClr val="white"/>
            </a:duotone>
          </a:blip>
          <a:stretch>
            <a:fillRect/>
          </a:stretch>
        </p:blipFill>
        <p:spPr bwMode="auto">
          <a:xfrm>
            <a:off x="304800" y="1676400"/>
            <a:ext cx="3962400" cy="4016772"/>
          </a:xfrm>
          <a:prstGeom prst="rect">
            <a:avLst/>
          </a:prstGeom>
          <a:noFill/>
          <a:ln>
            <a:noFill/>
          </a:ln>
        </p:spPr>
      </p:pic>
      <p:sp>
        <p:nvSpPr>
          <p:cNvPr id="11" name="TextBox 10"/>
          <p:cNvSpPr txBox="1"/>
          <p:nvPr/>
        </p:nvSpPr>
        <p:spPr>
          <a:xfrm>
            <a:off x="4419600" y="1600200"/>
            <a:ext cx="4267200" cy="1908215"/>
          </a:xfrm>
          <a:prstGeom prst="rect">
            <a:avLst/>
          </a:prstGeom>
          <a:noFill/>
        </p:spPr>
        <p:txBody>
          <a:bodyPr wrap="square" rtlCol="0">
            <a:spAutoFit/>
          </a:bodyPr>
          <a:lstStyle/>
          <a:p>
            <a:pPr algn="ctr"/>
            <a:r>
              <a:rPr lang="en-US" sz="2000" u="sng" dirty="0" smtClean="0">
                <a:solidFill>
                  <a:schemeClr val="accent1">
                    <a:lumMod val="75000"/>
                  </a:schemeClr>
                </a:solidFill>
                <a:latin typeface="+mn-lt"/>
              </a:rPr>
              <a:t>Neurofatigue</a:t>
            </a:r>
          </a:p>
          <a:p>
            <a:pPr>
              <a:buFont typeface="Arial" pitchFamily="34" charset="0"/>
              <a:buChar char="•"/>
            </a:pPr>
            <a:r>
              <a:rPr lang="en-US" sz="2000" dirty="0" smtClean="0">
                <a:solidFill>
                  <a:schemeClr val="accent1">
                    <a:lumMod val="75000"/>
                  </a:schemeClr>
                </a:solidFill>
                <a:latin typeface="+mn-lt"/>
              </a:rPr>
              <a:t>poor engagement in conversation</a:t>
            </a:r>
          </a:p>
          <a:p>
            <a:pPr>
              <a:buFont typeface="Arial" pitchFamily="34" charset="0"/>
              <a:buChar char="•"/>
            </a:pPr>
            <a:r>
              <a:rPr lang="en-US" sz="2000" dirty="0" smtClean="0">
                <a:solidFill>
                  <a:schemeClr val="accent1">
                    <a:lumMod val="75000"/>
                  </a:schemeClr>
                </a:solidFill>
                <a:latin typeface="+mn-lt"/>
              </a:rPr>
              <a:t>disconnect due to overstimulation</a:t>
            </a:r>
          </a:p>
          <a:p>
            <a:pPr algn="ctr"/>
            <a:endParaRPr lang="en-US" dirty="0">
              <a:latin typeface="+mn-lt"/>
            </a:endParaRPr>
          </a:p>
        </p:txBody>
      </p:sp>
      <p:sp>
        <p:nvSpPr>
          <p:cNvPr id="13" name="Rectangle 12"/>
          <p:cNvSpPr/>
          <p:nvPr/>
        </p:nvSpPr>
        <p:spPr>
          <a:xfrm>
            <a:off x="4267200" y="3505200"/>
            <a:ext cx="4572000" cy="2308324"/>
          </a:xfrm>
          <a:prstGeom prst="rect">
            <a:avLst/>
          </a:prstGeom>
          <a:ln>
            <a:solidFill>
              <a:schemeClr val="bg1"/>
            </a:solidFill>
          </a:ln>
        </p:spPr>
        <p:txBody>
          <a:bodyPr wrap="square">
            <a:spAutoFit/>
          </a:bodyPr>
          <a:lstStyle/>
          <a:p>
            <a:pPr algn="ctr"/>
            <a:r>
              <a:rPr lang="en-US" u="sng" dirty="0" err="1" smtClean="0">
                <a:solidFill>
                  <a:srgbClr val="000066"/>
                </a:solidFill>
                <a:latin typeface="+mn-lt"/>
              </a:rPr>
              <a:t>Adynamia</a:t>
            </a:r>
            <a:r>
              <a:rPr lang="en-US" u="sng" dirty="0" smtClean="0">
                <a:solidFill>
                  <a:srgbClr val="000066"/>
                </a:solidFill>
                <a:latin typeface="+mn-lt"/>
              </a:rPr>
              <a:t>/</a:t>
            </a:r>
            <a:r>
              <a:rPr lang="en-US" u="sng" dirty="0" err="1" smtClean="0">
                <a:solidFill>
                  <a:srgbClr val="000066"/>
                </a:solidFill>
                <a:latin typeface="+mn-lt"/>
              </a:rPr>
              <a:t>Disinhibition</a:t>
            </a:r>
            <a:endParaRPr lang="en-US" u="sng" dirty="0" smtClean="0">
              <a:solidFill>
                <a:srgbClr val="000066"/>
              </a:solidFill>
              <a:latin typeface="+mn-lt"/>
            </a:endParaRPr>
          </a:p>
          <a:p>
            <a:pPr>
              <a:buFont typeface="Arial" pitchFamily="34" charset="0"/>
              <a:buChar char="•"/>
            </a:pPr>
            <a:r>
              <a:rPr lang="en-US" dirty="0" smtClean="0">
                <a:solidFill>
                  <a:srgbClr val="000066"/>
                </a:solidFill>
                <a:latin typeface="+mn-lt"/>
              </a:rPr>
              <a:t>flat affect</a:t>
            </a:r>
          </a:p>
          <a:p>
            <a:pPr>
              <a:buFont typeface="Arial" pitchFamily="34" charset="0"/>
              <a:buChar char="•"/>
            </a:pPr>
            <a:r>
              <a:rPr lang="en-US" dirty="0" smtClean="0">
                <a:solidFill>
                  <a:srgbClr val="000066"/>
                </a:solidFill>
                <a:latin typeface="+mn-lt"/>
              </a:rPr>
              <a:t>lack of eye contact</a:t>
            </a:r>
          </a:p>
          <a:p>
            <a:pPr>
              <a:buFont typeface="Arial" pitchFamily="34" charset="0"/>
              <a:buChar char="•"/>
            </a:pPr>
            <a:r>
              <a:rPr lang="en-US" dirty="0" smtClean="0">
                <a:solidFill>
                  <a:srgbClr val="000066"/>
                </a:solidFill>
                <a:latin typeface="+mn-lt"/>
              </a:rPr>
              <a:t>↓ variation in speech prosody</a:t>
            </a:r>
          </a:p>
          <a:p>
            <a:pPr>
              <a:buFont typeface="Arial" pitchFamily="34" charset="0"/>
              <a:buChar char="•"/>
            </a:pPr>
            <a:r>
              <a:rPr lang="en-US" dirty="0" smtClean="0">
                <a:solidFill>
                  <a:srgbClr val="000066"/>
                </a:solidFill>
                <a:latin typeface="+mn-lt"/>
              </a:rPr>
              <a:t>↓ topic initiation</a:t>
            </a:r>
          </a:p>
          <a:p>
            <a:pPr>
              <a:buFont typeface="Arial" pitchFamily="34" charset="0"/>
              <a:buChar char="•"/>
            </a:pPr>
            <a:r>
              <a:rPr lang="en-US" dirty="0" smtClean="0">
                <a:solidFill>
                  <a:srgbClr val="000066"/>
                </a:solidFill>
                <a:latin typeface="+mn-lt"/>
              </a:rPr>
              <a:t>↓ topic maintenance</a:t>
            </a:r>
          </a:p>
          <a:p>
            <a:pPr>
              <a:buFont typeface="Arial" pitchFamily="34" charset="0"/>
              <a:buChar char="•"/>
            </a:pPr>
            <a:r>
              <a:rPr lang="en-US" dirty="0" smtClean="0">
                <a:solidFill>
                  <a:srgbClr val="000066"/>
                </a:solidFill>
                <a:latin typeface="+mn-lt"/>
              </a:rPr>
              <a:t>emotional flooding (giddiness, tears,  etc.)</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p:cNvSpPr>
            <a:spLocks noGrp="1"/>
          </p:cNvSpPr>
          <p:nvPr>
            <p:ph idx="1"/>
          </p:nvPr>
        </p:nvSpPr>
        <p:spPr>
          <a:xfrm>
            <a:off x="609600" y="1447800"/>
            <a:ext cx="8001000" cy="4525963"/>
          </a:xfrm>
        </p:spPr>
        <p:txBody>
          <a:bodyPr/>
          <a:lstStyle/>
          <a:p>
            <a:pPr lvl="2" eaLnBrk="1" hangingPunct="1"/>
            <a:endParaRPr lang="en-US" dirty="0" smtClean="0"/>
          </a:p>
          <a:p>
            <a:pPr lvl="2" eaLnBrk="1" hangingPunct="1">
              <a:buFont typeface="Wingdings 2" pitchFamily="18" charset="2"/>
              <a:buNone/>
            </a:pPr>
            <a:endParaRPr lang="en-US" dirty="0" smtClean="0"/>
          </a:p>
          <a:p>
            <a:pPr lvl="2" eaLnBrk="1" hangingPunct="1">
              <a:buFont typeface="Wingdings 2" pitchFamily="18" charset="2"/>
              <a:buNone/>
            </a:pPr>
            <a:endParaRPr lang="en-US" dirty="0" smtClean="0"/>
          </a:p>
        </p:txBody>
      </p:sp>
      <p:sp>
        <p:nvSpPr>
          <p:cNvPr id="9218" name="Title 1"/>
          <p:cNvSpPr>
            <a:spLocks noGrp="1"/>
          </p:cNvSpPr>
          <p:nvPr>
            <p:ph type="title"/>
          </p:nvPr>
        </p:nvSpPr>
        <p:spPr/>
        <p:txBody>
          <a:bodyPr>
            <a:normAutofit fontScale="90000"/>
          </a:bodyPr>
          <a:lstStyle/>
          <a:p>
            <a:pPr algn="ctr" eaLnBrk="1" fontAlgn="auto" hangingPunct="1">
              <a:spcAft>
                <a:spcPts val="0"/>
              </a:spcAft>
              <a:defRPr/>
            </a:pPr>
            <a:r>
              <a:rPr lang="en-US" sz="4400" b="0" dirty="0" smtClean="0">
                <a:latin typeface="Bookman Old Style" pitchFamily="18" charset="0"/>
                <a:cs typeface="FrankRuehl" pitchFamily="34" charset="-79"/>
              </a:rPr>
              <a:t/>
            </a:r>
            <a:br>
              <a:rPr lang="en-US" sz="4400" b="0" dirty="0" smtClean="0">
                <a:latin typeface="Bookman Old Style" pitchFamily="18" charset="0"/>
                <a:cs typeface="FrankRuehl" pitchFamily="34" charset="-79"/>
              </a:rPr>
            </a:br>
            <a:r>
              <a:rPr lang="en-US" sz="4400" b="0" dirty="0" smtClean="0">
                <a:latin typeface="Bookman Old Style" pitchFamily="18" charset="0"/>
                <a:cs typeface="FrankRuehl" pitchFamily="34" charset="-79"/>
              </a:rPr>
              <a:t>  </a:t>
            </a:r>
            <a:r>
              <a:rPr lang="en-US" sz="3600" b="0" i="1" dirty="0" smtClean="0">
                <a:latin typeface="Bookman Old Style" pitchFamily="18" charset="0"/>
                <a:cs typeface="FrankRuehl" pitchFamily="34" charset="-79"/>
              </a:rPr>
              <a:t/>
            </a:r>
            <a:br>
              <a:rPr lang="en-US" sz="3600" b="0" i="1" dirty="0" smtClean="0">
                <a:latin typeface="Bookman Old Style" pitchFamily="18" charset="0"/>
                <a:cs typeface="FrankRuehl" pitchFamily="34" charset="-79"/>
              </a:rPr>
            </a:br>
            <a:endParaRPr lang="en-US" dirty="0" smtClean="0"/>
          </a:p>
        </p:txBody>
      </p:sp>
      <p:sp>
        <p:nvSpPr>
          <p:cNvPr id="5" name="Title 8"/>
          <p:cNvSpPr txBox="1">
            <a:spLocks/>
          </p:cNvSpPr>
          <p:nvPr/>
        </p:nvSpPr>
        <p:spPr>
          <a:xfrm>
            <a:off x="609600" y="381000"/>
            <a:ext cx="8229600" cy="1143000"/>
          </a:xfrm>
          <a:prstGeom prst="rect">
            <a:avLst/>
          </a:prstGeom>
        </p:spPr>
        <p:txBody>
          <a:bodyPr anchor="ctr">
            <a:normAutofit fontScale="92500" lnSpcReduction="10000"/>
            <a:scene3d>
              <a:camera prst="orthographicFront"/>
              <a:lightRig rig="soft" dir="t"/>
            </a:scene3d>
            <a:sp3d prstMaterial="softEdge">
              <a:bevelT w="25400" h="25400"/>
            </a:sp3d>
          </a:bodyPr>
          <a:lstStyle/>
          <a:p>
            <a:pPr algn="ctr">
              <a:defRPr/>
            </a:pPr>
            <a:r>
              <a:rPr lang="en-US" sz="4100" b="1" dirty="0">
                <a:solidFill>
                  <a:schemeClr val="tx2"/>
                </a:solidFill>
                <a:effectLst>
                  <a:outerShdw blurRad="31750" dist="25400" dir="5400000" algn="tl" rotWithShape="0">
                    <a:srgbClr val="000000">
                      <a:alpha val="25000"/>
                    </a:srgbClr>
                  </a:outerShdw>
                </a:effectLst>
                <a:latin typeface="+mj-lt"/>
                <a:ea typeface="+mj-ea"/>
                <a:cs typeface="+mj-cs"/>
              </a:rPr>
              <a:t>How do these impact communication?</a:t>
            </a:r>
          </a:p>
        </p:txBody>
      </p:sp>
      <p:pic>
        <p:nvPicPr>
          <p:cNvPr id="9" name="Picture 3"/>
          <p:cNvPicPr>
            <a:picLocks noChangeAspect="1" noChangeArrowheads="1"/>
          </p:cNvPicPr>
          <p:nvPr/>
        </p:nvPicPr>
        <p:blipFill>
          <a:blip r:embed="rId3" cstate="print">
            <a:duotone>
              <a:schemeClr val="accent4">
                <a:shade val="45000"/>
                <a:satMod val="135000"/>
              </a:schemeClr>
              <a:prstClr val="white"/>
            </a:duotone>
          </a:blip>
          <a:stretch>
            <a:fillRect/>
          </a:stretch>
        </p:blipFill>
        <p:spPr bwMode="auto">
          <a:xfrm>
            <a:off x="304800" y="1676400"/>
            <a:ext cx="3962400" cy="4016772"/>
          </a:xfrm>
          <a:prstGeom prst="rect">
            <a:avLst/>
          </a:prstGeom>
          <a:noFill/>
          <a:ln>
            <a:noFill/>
          </a:ln>
        </p:spPr>
      </p:pic>
      <p:sp>
        <p:nvSpPr>
          <p:cNvPr id="11" name="TextBox 10"/>
          <p:cNvSpPr txBox="1"/>
          <p:nvPr/>
        </p:nvSpPr>
        <p:spPr>
          <a:xfrm>
            <a:off x="4419600" y="1600200"/>
            <a:ext cx="4267200" cy="2031325"/>
          </a:xfrm>
          <a:prstGeom prst="rect">
            <a:avLst/>
          </a:prstGeom>
          <a:noFill/>
        </p:spPr>
        <p:txBody>
          <a:bodyPr wrap="square" rtlCol="0">
            <a:spAutoFit/>
          </a:bodyPr>
          <a:lstStyle/>
          <a:p>
            <a:pPr algn="ctr"/>
            <a:r>
              <a:rPr lang="en-US" u="sng" dirty="0" smtClean="0">
                <a:solidFill>
                  <a:schemeClr val="accent1">
                    <a:lumMod val="75000"/>
                  </a:schemeClr>
                </a:solidFill>
                <a:latin typeface="+mn-lt"/>
              </a:rPr>
              <a:t>Attention/Concentration</a:t>
            </a:r>
          </a:p>
          <a:p>
            <a:pPr>
              <a:buFont typeface="Arial" pitchFamily="34" charset="0"/>
              <a:buChar char="•"/>
            </a:pPr>
            <a:r>
              <a:rPr lang="en-US" dirty="0" smtClean="0">
                <a:solidFill>
                  <a:schemeClr val="accent1">
                    <a:lumMod val="75000"/>
                  </a:schemeClr>
                </a:solidFill>
                <a:latin typeface="+mn-lt"/>
              </a:rPr>
              <a:t>difficulties switching topics</a:t>
            </a:r>
          </a:p>
          <a:p>
            <a:pPr>
              <a:buFont typeface="Arial" pitchFamily="34" charset="0"/>
              <a:buChar char="•"/>
            </a:pPr>
            <a:r>
              <a:rPr lang="en-US" dirty="0" smtClean="0">
                <a:solidFill>
                  <a:schemeClr val="accent1">
                    <a:lumMod val="75000"/>
                  </a:schemeClr>
                </a:solidFill>
                <a:latin typeface="+mn-lt"/>
              </a:rPr>
              <a:t>topic perseveration</a:t>
            </a:r>
          </a:p>
          <a:p>
            <a:pPr>
              <a:buFont typeface="Arial" pitchFamily="34" charset="0"/>
              <a:buChar char="•"/>
            </a:pPr>
            <a:r>
              <a:rPr lang="en-US" dirty="0" smtClean="0">
                <a:solidFill>
                  <a:schemeClr val="accent1">
                    <a:lumMod val="75000"/>
                  </a:schemeClr>
                </a:solidFill>
                <a:latin typeface="+mn-lt"/>
              </a:rPr>
              <a:t>distractibility</a:t>
            </a:r>
          </a:p>
          <a:p>
            <a:pPr>
              <a:buFont typeface="Arial" pitchFamily="34" charset="0"/>
              <a:buChar char="•"/>
            </a:pPr>
            <a:r>
              <a:rPr lang="en-US" dirty="0" smtClean="0">
                <a:solidFill>
                  <a:schemeClr val="accent1">
                    <a:lumMod val="75000"/>
                  </a:schemeClr>
                </a:solidFill>
                <a:latin typeface="+mn-lt"/>
              </a:rPr>
              <a:t>attending to nonverbal cues</a:t>
            </a:r>
          </a:p>
          <a:p>
            <a:pPr>
              <a:buFont typeface="Arial" pitchFamily="34" charset="0"/>
              <a:buChar char="•"/>
            </a:pPr>
            <a:endParaRPr lang="en-US" dirty="0" smtClean="0">
              <a:solidFill>
                <a:schemeClr val="accent1">
                  <a:lumMod val="75000"/>
                </a:schemeClr>
              </a:solidFill>
              <a:latin typeface="+mn-lt"/>
            </a:endParaRPr>
          </a:p>
          <a:p>
            <a:pPr algn="ctr"/>
            <a:endParaRPr lang="en-US" dirty="0">
              <a:latin typeface="+mn-lt"/>
            </a:endParaRPr>
          </a:p>
        </p:txBody>
      </p:sp>
      <p:sp>
        <p:nvSpPr>
          <p:cNvPr id="13" name="Rectangle 12"/>
          <p:cNvSpPr/>
          <p:nvPr/>
        </p:nvSpPr>
        <p:spPr>
          <a:xfrm>
            <a:off x="4267200" y="3505200"/>
            <a:ext cx="4572000" cy="1477328"/>
          </a:xfrm>
          <a:prstGeom prst="rect">
            <a:avLst/>
          </a:prstGeom>
          <a:ln>
            <a:solidFill>
              <a:schemeClr val="bg1"/>
            </a:solidFill>
          </a:ln>
        </p:spPr>
        <p:txBody>
          <a:bodyPr wrap="square">
            <a:spAutoFit/>
          </a:bodyPr>
          <a:lstStyle/>
          <a:p>
            <a:pPr algn="ctr"/>
            <a:r>
              <a:rPr lang="en-US" u="sng" dirty="0" smtClean="0">
                <a:solidFill>
                  <a:srgbClr val="002060"/>
                </a:solidFill>
                <a:latin typeface="+mn-lt"/>
              </a:rPr>
              <a:t>Information Processing</a:t>
            </a:r>
          </a:p>
          <a:p>
            <a:pPr>
              <a:buFont typeface="Arial" pitchFamily="34" charset="0"/>
              <a:buChar char="•"/>
            </a:pPr>
            <a:r>
              <a:rPr lang="en-US" dirty="0" smtClean="0">
                <a:solidFill>
                  <a:srgbClr val="002060"/>
                </a:solidFill>
                <a:latin typeface="+mn-lt"/>
              </a:rPr>
              <a:t>may need repetition</a:t>
            </a:r>
          </a:p>
          <a:p>
            <a:pPr>
              <a:buFont typeface="Arial" pitchFamily="34" charset="0"/>
              <a:buChar char="•"/>
            </a:pPr>
            <a:r>
              <a:rPr lang="en-US" dirty="0" smtClean="0">
                <a:solidFill>
                  <a:srgbClr val="002060"/>
                </a:solidFill>
                <a:latin typeface="+mn-lt"/>
              </a:rPr>
              <a:t>slowed speed of comprehension</a:t>
            </a:r>
          </a:p>
          <a:p>
            <a:pPr>
              <a:buFont typeface="Arial" pitchFamily="34" charset="0"/>
              <a:buChar char="•"/>
            </a:pPr>
            <a:r>
              <a:rPr lang="en-US" dirty="0" smtClean="0">
                <a:solidFill>
                  <a:srgbClr val="002060"/>
                </a:solidFill>
                <a:latin typeface="+mn-lt"/>
              </a:rPr>
              <a:t>↑ time to respond</a:t>
            </a:r>
          </a:p>
          <a:p>
            <a:pPr>
              <a:buFont typeface="Arial" pitchFamily="34" charset="0"/>
              <a:buChar char="•"/>
            </a:pPr>
            <a:r>
              <a:rPr lang="en-US" dirty="0" smtClean="0">
                <a:solidFill>
                  <a:srgbClr val="002060"/>
                </a:solidFill>
                <a:latin typeface="+mn-lt"/>
              </a:rPr>
              <a:t>processing nonverbal cues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p:cNvSpPr>
            <a:spLocks noGrp="1"/>
          </p:cNvSpPr>
          <p:nvPr>
            <p:ph idx="1"/>
          </p:nvPr>
        </p:nvSpPr>
        <p:spPr>
          <a:xfrm>
            <a:off x="609600" y="1447800"/>
            <a:ext cx="8001000" cy="4525963"/>
          </a:xfrm>
        </p:spPr>
        <p:txBody>
          <a:bodyPr/>
          <a:lstStyle/>
          <a:p>
            <a:pPr lvl="2" eaLnBrk="1" hangingPunct="1"/>
            <a:endParaRPr lang="en-US" dirty="0" smtClean="0"/>
          </a:p>
          <a:p>
            <a:pPr lvl="2" eaLnBrk="1" hangingPunct="1">
              <a:buFont typeface="Wingdings 2" pitchFamily="18" charset="2"/>
              <a:buNone/>
            </a:pPr>
            <a:endParaRPr lang="en-US" dirty="0" smtClean="0"/>
          </a:p>
          <a:p>
            <a:pPr lvl="2" eaLnBrk="1" hangingPunct="1">
              <a:buFont typeface="Wingdings 2" pitchFamily="18" charset="2"/>
              <a:buNone/>
            </a:pPr>
            <a:endParaRPr lang="en-US" dirty="0" smtClean="0"/>
          </a:p>
        </p:txBody>
      </p:sp>
      <p:sp>
        <p:nvSpPr>
          <p:cNvPr id="9218" name="Title 1"/>
          <p:cNvSpPr>
            <a:spLocks noGrp="1"/>
          </p:cNvSpPr>
          <p:nvPr>
            <p:ph type="title"/>
          </p:nvPr>
        </p:nvSpPr>
        <p:spPr/>
        <p:txBody>
          <a:bodyPr>
            <a:normAutofit fontScale="90000"/>
          </a:bodyPr>
          <a:lstStyle/>
          <a:p>
            <a:pPr algn="ctr" eaLnBrk="1" fontAlgn="auto" hangingPunct="1">
              <a:spcAft>
                <a:spcPts val="0"/>
              </a:spcAft>
              <a:defRPr/>
            </a:pPr>
            <a:r>
              <a:rPr lang="en-US" sz="4400" b="0" dirty="0" smtClean="0">
                <a:latin typeface="Bookman Old Style" pitchFamily="18" charset="0"/>
                <a:cs typeface="FrankRuehl" pitchFamily="34" charset="-79"/>
              </a:rPr>
              <a:t/>
            </a:r>
            <a:br>
              <a:rPr lang="en-US" sz="4400" b="0" dirty="0" smtClean="0">
                <a:latin typeface="Bookman Old Style" pitchFamily="18" charset="0"/>
                <a:cs typeface="FrankRuehl" pitchFamily="34" charset="-79"/>
              </a:rPr>
            </a:br>
            <a:r>
              <a:rPr lang="en-US" sz="4400" b="0" dirty="0" smtClean="0">
                <a:latin typeface="Bookman Old Style" pitchFamily="18" charset="0"/>
                <a:cs typeface="FrankRuehl" pitchFamily="34" charset="-79"/>
              </a:rPr>
              <a:t>  </a:t>
            </a:r>
            <a:r>
              <a:rPr lang="en-US" sz="3600" b="0" i="1" dirty="0" smtClean="0">
                <a:latin typeface="Bookman Old Style" pitchFamily="18" charset="0"/>
                <a:cs typeface="FrankRuehl" pitchFamily="34" charset="-79"/>
              </a:rPr>
              <a:t/>
            </a:r>
            <a:br>
              <a:rPr lang="en-US" sz="3600" b="0" i="1" dirty="0" smtClean="0">
                <a:latin typeface="Bookman Old Style" pitchFamily="18" charset="0"/>
                <a:cs typeface="FrankRuehl" pitchFamily="34" charset="-79"/>
              </a:rPr>
            </a:br>
            <a:endParaRPr lang="en-US" dirty="0" smtClean="0"/>
          </a:p>
        </p:txBody>
      </p:sp>
      <p:sp>
        <p:nvSpPr>
          <p:cNvPr id="5" name="Title 8"/>
          <p:cNvSpPr txBox="1">
            <a:spLocks/>
          </p:cNvSpPr>
          <p:nvPr/>
        </p:nvSpPr>
        <p:spPr>
          <a:xfrm>
            <a:off x="609600" y="381000"/>
            <a:ext cx="8229600" cy="1143000"/>
          </a:xfrm>
          <a:prstGeom prst="rect">
            <a:avLst/>
          </a:prstGeom>
        </p:spPr>
        <p:txBody>
          <a:bodyPr anchor="ctr">
            <a:normAutofit fontScale="92500" lnSpcReduction="10000"/>
            <a:scene3d>
              <a:camera prst="orthographicFront"/>
              <a:lightRig rig="soft" dir="t"/>
            </a:scene3d>
            <a:sp3d prstMaterial="softEdge">
              <a:bevelT w="25400" h="25400"/>
            </a:sp3d>
          </a:bodyPr>
          <a:lstStyle/>
          <a:p>
            <a:pPr algn="ctr">
              <a:defRPr/>
            </a:pPr>
            <a:r>
              <a:rPr lang="en-US" sz="4100" b="1" dirty="0">
                <a:solidFill>
                  <a:schemeClr val="tx2"/>
                </a:solidFill>
                <a:effectLst>
                  <a:outerShdw blurRad="31750" dist="25400" dir="5400000" algn="tl" rotWithShape="0">
                    <a:srgbClr val="000000">
                      <a:alpha val="25000"/>
                    </a:srgbClr>
                  </a:outerShdw>
                </a:effectLst>
                <a:latin typeface="+mj-lt"/>
                <a:ea typeface="+mj-ea"/>
                <a:cs typeface="+mj-cs"/>
              </a:rPr>
              <a:t>How do these impact communication?</a:t>
            </a:r>
          </a:p>
        </p:txBody>
      </p:sp>
      <p:pic>
        <p:nvPicPr>
          <p:cNvPr id="9" name="Picture 3"/>
          <p:cNvPicPr>
            <a:picLocks noChangeAspect="1" noChangeArrowheads="1"/>
          </p:cNvPicPr>
          <p:nvPr/>
        </p:nvPicPr>
        <p:blipFill>
          <a:blip r:embed="rId3" cstate="print">
            <a:duotone>
              <a:schemeClr val="accent4">
                <a:shade val="45000"/>
                <a:satMod val="135000"/>
              </a:schemeClr>
              <a:prstClr val="white"/>
            </a:duotone>
          </a:blip>
          <a:stretch>
            <a:fillRect/>
          </a:stretch>
        </p:blipFill>
        <p:spPr bwMode="auto">
          <a:xfrm>
            <a:off x="304800" y="1676400"/>
            <a:ext cx="3962400" cy="4016772"/>
          </a:xfrm>
          <a:prstGeom prst="rect">
            <a:avLst/>
          </a:prstGeom>
          <a:noFill/>
          <a:ln>
            <a:noFill/>
          </a:ln>
        </p:spPr>
      </p:pic>
      <p:sp>
        <p:nvSpPr>
          <p:cNvPr id="11" name="TextBox 10"/>
          <p:cNvSpPr txBox="1"/>
          <p:nvPr/>
        </p:nvSpPr>
        <p:spPr>
          <a:xfrm>
            <a:off x="4267200" y="1600200"/>
            <a:ext cx="4267200" cy="2031325"/>
          </a:xfrm>
          <a:prstGeom prst="rect">
            <a:avLst/>
          </a:prstGeom>
          <a:noFill/>
        </p:spPr>
        <p:txBody>
          <a:bodyPr wrap="square" rtlCol="0">
            <a:spAutoFit/>
          </a:bodyPr>
          <a:lstStyle/>
          <a:p>
            <a:pPr algn="ctr"/>
            <a:r>
              <a:rPr lang="en-US" u="sng" dirty="0" smtClean="0">
                <a:solidFill>
                  <a:schemeClr val="accent1">
                    <a:lumMod val="75000"/>
                  </a:schemeClr>
                </a:solidFill>
                <a:latin typeface="+mn-lt"/>
              </a:rPr>
              <a:t>Memory</a:t>
            </a:r>
          </a:p>
          <a:p>
            <a:pPr>
              <a:buFont typeface="Arial" pitchFamily="34" charset="0"/>
              <a:buChar char="•"/>
            </a:pPr>
            <a:r>
              <a:rPr lang="en-US" dirty="0" smtClean="0">
                <a:solidFill>
                  <a:schemeClr val="accent1">
                    <a:lumMod val="75000"/>
                  </a:schemeClr>
                </a:solidFill>
                <a:latin typeface="+mn-lt"/>
              </a:rPr>
              <a:t>difficulty recalling others’ personal info (name, age, occupation)</a:t>
            </a:r>
          </a:p>
          <a:p>
            <a:pPr>
              <a:buFont typeface="Arial" pitchFamily="34" charset="0"/>
              <a:buChar char="•"/>
            </a:pPr>
            <a:r>
              <a:rPr lang="en-US" dirty="0" smtClean="0">
                <a:solidFill>
                  <a:schemeClr val="accent1">
                    <a:lumMod val="75000"/>
                  </a:schemeClr>
                </a:solidFill>
                <a:latin typeface="+mn-lt"/>
              </a:rPr>
              <a:t>may ask for repetition</a:t>
            </a:r>
          </a:p>
          <a:p>
            <a:pPr>
              <a:buFont typeface="Arial" pitchFamily="34" charset="0"/>
              <a:buChar char="•"/>
            </a:pPr>
            <a:r>
              <a:rPr lang="en-US" dirty="0" smtClean="0">
                <a:solidFill>
                  <a:schemeClr val="accent1">
                    <a:lumMod val="75000"/>
                  </a:schemeClr>
                </a:solidFill>
                <a:latin typeface="+mn-lt"/>
              </a:rPr>
              <a:t>difficulty recalling details from a previous conversation</a:t>
            </a:r>
          </a:p>
          <a:p>
            <a:pPr algn="ctr"/>
            <a:endParaRPr lang="en-US" dirty="0">
              <a:latin typeface="+mn-lt"/>
            </a:endParaRPr>
          </a:p>
        </p:txBody>
      </p:sp>
      <p:sp>
        <p:nvSpPr>
          <p:cNvPr id="13" name="Rectangle 12"/>
          <p:cNvSpPr/>
          <p:nvPr/>
        </p:nvSpPr>
        <p:spPr>
          <a:xfrm>
            <a:off x="4267200" y="3505200"/>
            <a:ext cx="4572000" cy="2585323"/>
          </a:xfrm>
          <a:prstGeom prst="rect">
            <a:avLst/>
          </a:prstGeom>
          <a:ln>
            <a:solidFill>
              <a:schemeClr val="bg1"/>
            </a:solidFill>
          </a:ln>
        </p:spPr>
        <p:txBody>
          <a:bodyPr wrap="square">
            <a:spAutoFit/>
          </a:bodyPr>
          <a:lstStyle/>
          <a:p>
            <a:pPr algn="ctr"/>
            <a:r>
              <a:rPr lang="en-US" u="sng" dirty="0" smtClean="0">
                <a:solidFill>
                  <a:srgbClr val="002060"/>
                </a:solidFill>
                <a:latin typeface="+mn-lt"/>
              </a:rPr>
              <a:t>Executive Functioning</a:t>
            </a:r>
          </a:p>
          <a:p>
            <a:pPr>
              <a:buFont typeface="Arial" pitchFamily="34" charset="0"/>
              <a:buChar char="•"/>
            </a:pPr>
            <a:r>
              <a:rPr lang="en-US" dirty="0" smtClean="0">
                <a:solidFill>
                  <a:srgbClr val="002060"/>
                </a:solidFill>
                <a:latin typeface="+mn-lt"/>
              </a:rPr>
              <a:t>difficulty with any of the following:</a:t>
            </a:r>
          </a:p>
          <a:p>
            <a:pPr lvl="1">
              <a:buFont typeface="Arial" pitchFamily="34" charset="0"/>
              <a:buChar char="•"/>
            </a:pPr>
            <a:r>
              <a:rPr lang="en-US" dirty="0" smtClean="0">
                <a:solidFill>
                  <a:srgbClr val="002060"/>
                </a:solidFill>
                <a:latin typeface="+mn-lt"/>
              </a:rPr>
              <a:t>sequencing events in a convo</a:t>
            </a:r>
          </a:p>
          <a:p>
            <a:pPr lvl="1">
              <a:buFont typeface="Arial" pitchFamily="34" charset="0"/>
              <a:buChar char="•"/>
            </a:pPr>
            <a:r>
              <a:rPr lang="en-US" dirty="0" smtClean="0">
                <a:solidFill>
                  <a:srgbClr val="002060"/>
                </a:solidFill>
                <a:latin typeface="+mn-lt"/>
              </a:rPr>
              <a:t>social reasoning</a:t>
            </a:r>
          </a:p>
          <a:p>
            <a:pPr lvl="1">
              <a:buFont typeface="Arial" pitchFamily="34" charset="0"/>
              <a:buChar char="•"/>
            </a:pPr>
            <a:r>
              <a:rPr lang="en-US" dirty="0" smtClean="0">
                <a:solidFill>
                  <a:srgbClr val="002060"/>
                </a:solidFill>
                <a:latin typeface="+mn-lt"/>
              </a:rPr>
              <a:t>using and understanding sarcasm/humor</a:t>
            </a:r>
          </a:p>
          <a:p>
            <a:pPr lvl="1">
              <a:buFont typeface="Arial" pitchFamily="34" charset="0"/>
              <a:buChar char="•"/>
            </a:pPr>
            <a:r>
              <a:rPr lang="en-US" dirty="0" smtClean="0">
                <a:solidFill>
                  <a:srgbClr val="002060"/>
                </a:solidFill>
                <a:latin typeface="+mn-lt"/>
              </a:rPr>
              <a:t>thought organization</a:t>
            </a:r>
          </a:p>
          <a:p>
            <a:pPr lvl="1">
              <a:buFont typeface="Arial" pitchFamily="34" charset="0"/>
              <a:buChar char="•"/>
            </a:pPr>
            <a:r>
              <a:rPr lang="en-US" dirty="0" smtClean="0">
                <a:solidFill>
                  <a:srgbClr val="002060"/>
                </a:solidFill>
                <a:latin typeface="+mn-lt"/>
              </a:rPr>
              <a:t>figurative language</a:t>
            </a:r>
          </a:p>
          <a:p>
            <a:pPr lvl="1">
              <a:buFont typeface="Arial" pitchFamily="34" charset="0"/>
              <a:buChar char="•"/>
            </a:pPr>
            <a:r>
              <a:rPr lang="en-US" dirty="0" smtClean="0">
                <a:solidFill>
                  <a:srgbClr val="002060"/>
                </a:solidFill>
                <a:latin typeface="+mn-lt"/>
              </a:rPr>
              <a:t>judgment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defRPr/>
            </a:pPr>
            <a:r>
              <a:rPr lang="en-US" dirty="0" smtClean="0"/>
              <a:t>Summary</a:t>
            </a:r>
            <a:endParaRPr lang="en-US" dirty="0"/>
          </a:p>
        </p:txBody>
      </p:sp>
      <p:graphicFrame>
        <p:nvGraphicFramePr>
          <p:cNvPr id="6" name="Content Placeholder 5"/>
          <p:cNvGraphicFramePr>
            <a:graphicFrameLocks noGrp="1"/>
          </p:cNvGraphicFramePr>
          <p:nvPr>
            <p:ph idx="1"/>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Origami Colors">
      <a:dk1>
        <a:srgbClr val="181818"/>
      </a:dk1>
      <a:lt1>
        <a:sysClr val="window" lastClr="FFFFFF"/>
      </a:lt1>
      <a:dk2>
        <a:srgbClr val="4D917B"/>
      </a:dk2>
      <a:lt2>
        <a:srgbClr val="F2F2F2"/>
      </a:lt2>
      <a:accent1>
        <a:srgbClr val="4D917B"/>
      </a:accent1>
      <a:accent2>
        <a:srgbClr val="66A7B8"/>
      </a:accent2>
      <a:accent3>
        <a:srgbClr val="66A7B8"/>
      </a:accent3>
      <a:accent4>
        <a:srgbClr val="F2F2F2"/>
      </a:accent4>
      <a:accent5>
        <a:srgbClr val="CEC597"/>
      </a:accent5>
      <a:accent6>
        <a:srgbClr val="E8B7B7"/>
      </a:accent6>
      <a:hlink>
        <a:srgbClr val="DB5353"/>
      </a:hlink>
      <a:folHlink>
        <a:srgbClr val="90363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1_Concourse">
  <a:themeElements>
    <a:clrScheme name="Origami Colors">
      <a:dk1>
        <a:srgbClr val="181818"/>
      </a:dk1>
      <a:lt1>
        <a:sysClr val="window" lastClr="FFFFFF"/>
      </a:lt1>
      <a:dk2>
        <a:srgbClr val="4D917B"/>
      </a:dk2>
      <a:lt2>
        <a:srgbClr val="F2F2F2"/>
      </a:lt2>
      <a:accent1>
        <a:srgbClr val="4D917B"/>
      </a:accent1>
      <a:accent2>
        <a:srgbClr val="72AFB7"/>
      </a:accent2>
      <a:accent3>
        <a:srgbClr val="72AFB7"/>
      </a:accent3>
      <a:accent4>
        <a:srgbClr val="F2F2F2"/>
      </a:accent4>
      <a:accent5>
        <a:srgbClr val="CEC597"/>
      </a:accent5>
      <a:accent6>
        <a:srgbClr val="E8B7B7"/>
      </a:accent6>
      <a:hlink>
        <a:srgbClr val="002060"/>
      </a:hlink>
      <a:folHlink>
        <a:srgbClr val="00206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gami Colors">
    <a:dk1>
      <a:srgbClr val="181818"/>
    </a:dk1>
    <a:lt1>
      <a:sysClr val="window" lastClr="FFFFFF"/>
    </a:lt1>
    <a:dk2>
      <a:srgbClr val="4D917B"/>
    </a:dk2>
    <a:lt2>
      <a:srgbClr val="F2F2F2"/>
    </a:lt2>
    <a:accent1>
      <a:srgbClr val="4D917B"/>
    </a:accent1>
    <a:accent2>
      <a:srgbClr val="66A7B8"/>
    </a:accent2>
    <a:accent3>
      <a:srgbClr val="66A7B8"/>
    </a:accent3>
    <a:accent4>
      <a:srgbClr val="F2F2F2"/>
    </a:accent4>
    <a:accent5>
      <a:srgbClr val="CEC597"/>
    </a:accent5>
    <a:accent6>
      <a:srgbClr val="E8B7B7"/>
    </a:accent6>
    <a:hlink>
      <a:srgbClr val="DB5353"/>
    </a:hlink>
    <a:folHlink>
      <a:srgbClr val="903638"/>
    </a:folHlink>
  </a:clrScheme>
</a:themeOverride>
</file>

<file path=ppt/theme/themeOverride2.xml><?xml version="1.0" encoding="utf-8"?>
<a:themeOverride xmlns:a="http://schemas.openxmlformats.org/drawingml/2006/main">
  <a:clrScheme name="Origami Colors">
    <a:dk1>
      <a:srgbClr val="181818"/>
    </a:dk1>
    <a:lt1>
      <a:sysClr val="window" lastClr="FFFFFF"/>
    </a:lt1>
    <a:dk2>
      <a:srgbClr val="4D917B"/>
    </a:dk2>
    <a:lt2>
      <a:srgbClr val="F2F2F2"/>
    </a:lt2>
    <a:accent1>
      <a:srgbClr val="4D917B"/>
    </a:accent1>
    <a:accent2>
      <a:srgbClr val="66A7B8"/>
    </a:accent2>
    <a:accent3>
      <a:srgbClr val="66A7B8"/>
    </a:accent3>
    <a:accent4>
      <a:srgbClr val="F2F2F2"/>
    </a:accent4>
    <a:accent5>
      <a:srgbClr val="CEC597"/>
    </a:accent5>
    <a:accent6>
      <a:srgbClr val="E8B7B7"/>
    </a:accent6>
    <a:hlink>
      <a:srgbClr val="DB5353"/>
    </a:hlink>
    <a:folHlink>
      <a:srgbClr val="903638"/>
    </a:folHlink>
  </a:clrScheme>
</a:themeOverride>
</file>

<file path=ppt/theme/themeOverride3.xml><?xml version="1.0" encoding="utf-8"?>
<a:themeOverride xmlns:a="http://schemas.openxmlformats.org/drawingml/2006/main">
  <a:clrScheme name="Origami Colors">
    <a:dk1>
      <a:srgbClr val="181818"/>
    </a:dk1>
    <a:lt1>
      <a:sysClr val="window" lastClr="FFFFFF"/>
    </a:lt1>
    <a:dk2>
      <a:srgbClr val="4D917B"/>
    </a:dk2>
    <a:lt2>
      <a:srgbClr val="F2F2F2"/>
    </a:lt2>
    <a:accent1>
      <a:srgbClr val="4D917B"/>
    </a:accent1>
    <a:accent2>
      <a:srgbClr val="66A7B8"/>
    </a:accent2>
    <a:accent3>
      <a:srgbClr val="66A7B8"/>
    </a:accent3>
    <a:accent4>
      <a:srgbClr val="F2F2F2"/>
    </a:accent4>
    <a:accent5>
      <a:srgbClr val="CEC597"/>
    </a:accent5>
    <a:accent6>
      <a:srgbClr val="E8B7B7"/>
    </a:accent6>
    <a:hlink>
      <a:srgbClr val="DB5353"/>
    </a:hlink>
    <a:folHlink>
      <a:srgbClr val="903638"/>
    </a:folHlink>
  </a:clrScheme>
</a:themeOverride>
</file>

<file path=ppt/theme/themeOverride4.xml><?xml version="1.0" encoding="utf-8"?>
<a:themeOverride xmlns:a="http://schemas.openxmlformats.org/drawingml/2006/main">
  <a:clrScheme name="Origami Colors">
    <a:dk1>
      <a:srgbClr val="181818"/>
    </a:dk1>
    <a:lt1>
      <a:sysClr val="window" lastClr="FFFFFF"/>
    </a:lt1>
    <a:dk2>
      <a:srgbClr val="4D917B"/>
    </a:dk2>
    <a:lt2>
      <a:srgbClr val="F2F2F2"/>
    </a:lt2>
    <a:accent1>
      <a:srgbClr val="4D917B"/>
    </a:accent1>
    <a:accent2>
      <a:srgbClr val="66A7B8"/>
    </a:accent2>
    <a:accent3>
      <a:srgbClr val="66A7B8"/>
    </a:accent3>
    <a:accent4>
      <a:srgbClr val="F2F2F2"/>
    </a:accent4>
    <a:accent5>
      <a:srgbClr val="CEC597"/>
    </a:accent5>
    <a:accent6>
      <a:srgbClr val="E8B7B7"/>
    </a:accent6>
    <a:hlink>
      <a:srgbClr val="DB5353"/>
    </a:hlink>
    <a:folHlink>
      <a:srgbClr val="903638"/>
    </a:folHlink>
  </a:clrScheme>
</a:themeOverride>
</file>

<file path=ppt/theme/themeOverride5.xml><?xml version="1.0" encoding="utf-8"?>
<a:themeOverride xmlns:a="http://schemas.openxmlformats.org/drawingml/2006/main">
  <a:clrScheme name="Origami Colors">
    <a:dk1>
      <a:srgbClr val="181818"/>
    </a:dk1>
    <a:lt1>
      <a:sysClr val="window" lastClr="FFFFFF"/>
    </a:lt1>
    <a:dk2>
      <a:srgbClr val="4D917B"/>
    </a:dk2>
    <a:lt2>
      <a:srgbClr val="F2F2F2"/>
    </a:lt2>
    <a:accent1>
      <a:srgbClr val="4D917B"/>
    </a:accent1>
    <a:accent2>
      <a:srgbClr val="72AFB7"/>
    </a:accent2>
    <a:accent3>
      <a:srgbClr val="72AFB7"/>
    </a:accent3>
    <a:accent4>
      <a:srgbClr val="F2F2F2"/>
    </a:accent4>
    <a:accent5>
      <a:srgbClr val="CEC597"/>
    </a:accent5>
    <a:accent6>
      <a:srgbClr val="E8B7B7"/>
    </a:accent6>
    <a:hlink>
      <a:srgbClr val="002060"/>
    </a:hlink>
    <a:folHlink>
      <a:srgbClr val="002060"/>
    </a:folHlink>
  </a:clrScheme>
</a:themeOverride>
</file>

<file path=ppt/theme/themeOverride6.xml><?xml version="1.0" encoding="utf-8"?>
<a:themeOverride xmlns:a="http://schemas.openxmlformats.org/drawingml/2006/main">
  <a:clrScheme name="Origami Colors">
    <a:dk1>
      <a:srgbClr val="181818"/>
    </a:dk1>
    <a:lt1>
      <a:sysClr val="window" lastClr="FFFFFF"/>
    </a:lt1>
    <a:dk2>
      <a:srgbClr val="4D917B"/>
    </a:dk2>
    <a:lt2>
      <a:srgbClr val="F2F2F2"/>
    </a:lt2>
    <a:accent1>
      <a:srgbClr val="4D917B"/>
    </a:accent1>
    <a:accent2>
      <a:srgbClr val="72AFB7"/>
    </a:accent2>
    <a:accent3>
      <a:srgbClr val="72AFB7"/>
    </a:accent3>
    <a:accent4>
      <a:srgbClr val="F2F2F2"/>
    </a:accent4>
    <a:accent5>
      <a:srgbClr val="CEC597"/>
    </a:accent5>
    <a:accent6>
      <a:srgbClr val="E8B7B7"/>
    </a:accent6>
    <a:hlink>
      <a:srgbClr val="002060"/>
    </a:hlink>
    <a:folHlink>
      <a:srgbClr val="002060"/>
    </a:folHlink>
  </a:clrScheme>
</a:themeOverride>
</file>

<file path=ppt/theme/themeOverride7.xml><?xml version="1.0" encoding="utf-8"?>
<a:themeOverride xmlns:a="http://schemas.openxmlformats.org/drawingml/2006/main">
  <a:clrScheme name="Origami Colors">
    <a:dk1>
      <a:srgbClr val="181818"/>
    </a:dk1>
    <a:lt1>
      <a:sysClr val="window" lastClr="FFFFFF"/>
    </a:lt1>
    <a:dk2>
      <a:srgbClr val="4D917B"/>
    </a:dk2>
    <a:lt2>
      <a:srgbClr val="F2F2F2"/>
    </a:lt2>
    <a:accent1>
      <a:srgbClr val="4D917B"/>
    </a:accent1>
    <a:accent2>
      <a:srgbClr val="72AFB7"/>
    </a:accent2>
    <a:accent3>
      <a:srgbClr val="72AFB7"/>
    </a:accent3>
    <a:accent4>
      <a:srgbClr val="F2F2F2"/>
    </a:accent4>
    <a:accent5>
      <a:srgbClr val="CEC597"/>
    </a:accent5>
    <a:accent6>
      <a:srgbClr val="E8B7B7"/>
    </a:accent6>
    <a:hlink>
      <a:srgbClr val="002060"/>
    </a:hlink>
    <a:folHlink>
      <a:srgbClr val="002060"/>
    </a:folHlink>
  </a:clrScheme>
</a:themeOverride>
</file>

<file path=ppt/theme/themeOverride8.xml><?xml version="1.0" encoding="utf-8"?>
<a:themeOverride xmlns:a="http://schemas.openxmlformats.org/drawingml/2006/main">
  <a:clrScheme name="Origami Colors">
    <a:dk1>
      <a:srgbClr val="181818"/>
    </a:dk1>
    <a:lt1>
      <a:sysClr val="window" lastClr="FFFFFF"/>
    </a:lt1>
    <a:dk2>
      <a:srgbClr val="4D917B"/>
    </a:dk2>
    <a:lt2>
      <a:srgbClr val="F2F2F2"/>
    </a:lt2>
    <a:accent1>
      <a:srgbClr val="4D917B"/>
    </a:accent1>
    <a:accent2>
      <a:srgbClr val="72AFB7"/>
    </a:accent2>
    <a:accent3>
      <a:srgbClr val="72AFB7"/>
    </a:accent3>
    <a:accent4>
      <a:srgbClr val="F2F2F2"/>
    </a:accent4>
    <a:accent5>
      <a:srgbClr val="CEC597"/>
    </a:accent5>
    <a:accent6>
      <a:srgbClr val="E8B7B7"/>
    </a:accent6>
    <a:hlink>
      <a:srgbClr val="002060"/>
    </a:hlink>
    <a:folHlink>
      <a:srgbClr val="002060"/>
    </a:folHlink>
  </a:clrScheme>
</a:themeOverride>
</file>

<file path=docProps/app.xml><?xml version="1.0" encoding="utf-8"?>
<Properties xmlns="http://schemas.openxmlformats.org/officeDocument/2006/extended-properties" xmlns:vt="http://schemas.openxmlformats.org/officeDocument/2006/docPropsVTypes">
  <Template>Textured</Template>
  <TotalTime>1022</TotalTime>
  <Words>2137</Words>
  <Application>Microsoft Office PowerPoint</Application>
  <PresentationFormat>On-screen Show (4:3)</PresentationFormat>
  <Paragraphs>457</Paragraphs>
  <Slides>48</Slides>
  <Notes>48</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48</vt:i4>
      </vt:variant>
    </vt:vector>
  </HeadingPairs>
  <TitlesOfParts>
    <vt:vector size="51" baseType="lpstr">
      <vt:lpstr>Concourse</vt:lpstr>
      <vt:lpstr>1_Concourse</vt:lpstr>
      <vt:lpstr>Worksheet</vt:lpstr>
      <vt:lpstr>PowerPoint Presentation</vt:lpstr>
      <vt:lpstr>Another “silent epidemic”</vt:lpstr>
      <vt:lpstr>Fred</vt:lpstr>
      <vt:lpstr>    </vt:lpstr>
      <vt:lpstr>    </vt:lpstr>
      <vt:lpstr>    </vt:lpstr>
      <vt:lpstr>    </vt:lpstr>
      <vt:lpstr>    </vt:lpstr>
      <vt:lpstr>Summary</vt:lpstr>
      <vt:lpstr>    </vt:lpstr>
      <vt:lpstr>    </vt:lpstr>
      <vt:lpstr>Difficulties with social communication may result in:</vt:lpstr>
      <vt:lpstr>Group Therapy Research</vt:lpstr>
      <vt:lpstr>Research cont..   The Efficacy of Group Therapy  </vt:lpstr>
      <vt:lpstr>Research cont.. Group Therapy Conference, CA</vt:lpstr>
      <vt:lpstr>Group Therapy, CA cont..</vt:lpstr>
      <vt:lpstr>Group Therapy CA Cont..</vt:lpstr>
      <vt:lpstr>Research cont.. Rocky Mountain Regional Brain Injury System</vt:lpstr>
      <vt:lpstr>Rocky Mountain cont..</vt:lpstr>
      <vt:lpstr>Rocky Mountain cont..</vt:lpstr>
      <vt:lpstr>Rocky Mountain cont..</vt:lpstr>
      <vt:lpstr>Rocky Mountain cont..  Assessments</vt:lpstr>
      <vt:lpstr>Rocky Mountain cont..  Topics</vt:lpstr>
      <vt:lpstr>Rocky Mountain   Topics cont..</vt:lpstr>
      <vt:lpstr>Rocky Mountain cont..  Within session format</vt:lpstr>
      <vt:lpstr>Rocky Mountain cont..  Results</vt:lpstr>
      <vt:lpstr>Rocky Mountain cont..  Weaknesses</vt:lpstr>
      <vt:lpstr>What we have done:</vt:lpstr>
      <vt:lpstr>Communication questionnaire</vt:lpstr>
      <vt:lpstr>Thoughts of development</vt:lpstr>
      <vt:lpstr>Development of Goals</vt:lpstr>
      <vt:lpstr>Short Term Goals</vt:lpstr>
      <vt:lpstr>Short Term Goals cont…</vt:lpstr>
      <vt:lpstr>Group Topics</vt:lpstr>
      <vt:lpstr>Group Topics cont…</vt:lpstr>
      <vt:lpstr>Sample agenda</vt:lpstr>
      <vt:lpstr>Assessment</vt:lpstr>
      <vt:lpstr>Preliminary Data Fall 2010  Communication Effectiveness</vt:lpstr>
      <vt:lpstr>Preliminary Data Fall 2010</vt:lpstr>
      <vt:lpstr>Preliminary Data cont.. Winter 2010-11 Communication Effectiveness</vt:lpstr>
      <vt:lpstr>Preliminary Data cont.. Winter 2010-11</vt:lpstr>
      <vt:lpstr>Preliminary Data Spring 2011 Communication Effectiveness</vt:lpstr>
      <vt:lpstr>Limitations</vt:lpstr>
      <vt:lpstr>Future goals</vt:lpstr>
      <vt:lpstr>What we’ve learned</vt:lpstr>
      <vt:lpstr>The group continues to evolve…</vt:lpstr>
      <vt:lpstr>Questions?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Danielle Pyle</dc:creator>
  <cp:lastModifiedBy>Linda Wells</cp:lastModifiedBy>
  <cp:revision>227</cp:revision>
  <dcterms:created xsi:type="dcterms:W3CDTF">2006-02-22T18:26:44Z</dcterms:created>
  <dcterms:modified xsi:type="dcterms:W3CDTF">2012-07-16T15:31:42Z</dcterms:modified>
</cp:coreProperties>
</file>