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1"/>
  </p:notesMasterIdLst>
  <p:sldIdLst>
    <p:sldId id="256" r:id="rId2"/>
    <p:sldId id="258" r:id="rId3"/>
    <p:sldId id="257" r:id="rId4"/>
    <p:sldId id="259" r:id="rId5"/>
    <p:sldId id="261" r:id="rId6"/>
    <p:sldId id="288" r:id="rId7"/>
    <p:sldId id="286" r:id="rId8"/>
    <p:sldId id="262" r:id="rId9"/>
    <p:sldId id="263" r:id="rId10"/>
    <p:sldId id="283" r:id="rId11"/>
    <p:sldId id="265" r:id="rId12"/>
    <p:sldId id="267" r:id="rId13"/>
    <p:sldId id="270" r:id="rId14"/>
    <p:sldId id="281" r:id="rId15"/>
    <p:sldId id="268" r:id="rId16"/>
    <p:sldId id="271" r:id="rId17"/>
    <p:sldId id="289" r:id="rId18"/>
    <p:sldId id="273" r:id="rId19"/>
    <p:sldId id="274" r:id="rId20"/>
    <p:sldId id="275" r:id="rId21"/>
    <p:sldId id="282" r:id="rId22"/>
    <p:sldId id="264" r:id="rId23"/>
    <p:sldId id="279" r:id="rId24"/>
    <p:sldId id="266" r:id="rId25"/>
    <p:sldId id="284" r:id="rId26"/>
    <p:sldId id="276" r:id="rId27"/>
    <p:sldId id="277" r:id="rId28"/>
    <p:sldId id="287"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64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84"/>
    </p:cViewPr>
  </p:sorterViewPr>
  <p:notesViewPr>
    <p:cSldViewPr>
      <p:cViewPr varScale="1">
        <p:scale>
          <a:sx n="56" d="100"/>
          <a:sy n="56" d="100"/>
        </p:scale>
        <p:origin x="-1842"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15A35D-0796-4E37-8D3B-46C517616B11}" type="datetimeFigureOut">
              <a:rPr lang="en-US" smtClean="0"/>
              <a:pPr/>
              <a:t>12/16/2012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1031CC-252D-4049-8CC8-6269D0E928E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21031CC-252D-4049-8CC8-6269D0E928E0}"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21031CC-252D-4049-8CC8-6269D0E928E0}"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7DA889C-1C04-4C12-9A7E-4ABD4EEAB900}" type="datetimeFigureOut">
              <a:rPr lang="en-US" smtClean="0"/>
              <a:pPr/>
              <a:t>12/16/2012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B0D6F-81E9-4D9E-8867-9F26C48C077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DA889C-1C04-4C12-9A7E-4ABD4EEAB900}" type="datetimeFigureOut">
              <a:rPr lang="en-US" smtClean="0"/>
              <a:pPr/>
              <a:t>12/16/2012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B0D6F-81E9-4D9E-8867-9F26C48C077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01B0D6F-81E9-4D9E-8867-9F26C48C077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DA889C-1C04-4C12-9A7E-4ABD4EEAB900}" type="datetimeFigureOut">
              <a:rPr lang="en-US" smtClean="0"/>
              <a:pPr/>
              <a:t>12/16/2012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7DA889C-1C04-4C12-9A7E-4ABD4EEAB900}" type="datetimeFigureOut">
              <a:rPr lang="en-US" smtClean="0"/>
              <a:pPr/>
              <a:t>12/16/2012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01B0D6F-81E9-4D9E-8867-9F26C48C077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7DA889C-1C04-4C12-9A7E-4ABD4EEAB900}" type="datetimeFigureOut">
              <a:rPr lang="en-US" smtClean="0"/>
              <a:pPr/>
              <a:t>12/16/2012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B0D6F-81E9-4D9E-8867-9F26C48C077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7DA889C-1C04-4C12-9A7E-4ABD4EEAB900}" type="datetimeFigureOut">
              <a:rPr lang="en-US" smtClean="0"/>
              <a:pPr/>
              <a:t>12/16/2012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B0D6F-81E9-4D9E-8867-9F26C48C077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7DA889C-1C04-4C12-9A7E-4ABD4EEAB900}" type="datetimeFigureOut">
              <a:rPr lang="en-US" smtClean="0"/>
              <a:pPr/>
              <a:t>12/16/2012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01B0D6F-81E9-4D9E-8867-9F26C48C077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7DA889C-1C04-4C12-9A7E-4ABD4EEAB900}" type="datetimeFigureOut">
              <a:rPr lang="en-US" smtClean="0"/>
              <a:pPr/>
              <a:t>12/16/2012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01B0D6F-81E9-4D9E-8867-9F26C48C07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7DA889C-1C04-4C12-9A7E-4ABD4EEAB900}" type="datetimeFigureOut">
              <a:rPr lang="en-US" smtClean="0"/>
              <a:pPr/>
              <a:t>12/16/2012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01B0D6F-81E9-4D9E-8867-9F26C48C07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01B0D6F-81E9-4D9E-8867-9F26C48C077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7DA889C-1C04-4C12-9A7E-4ABD4EEAB900}" type="datetimeFigureOut">
              <a:rPr lang="en-US" smtClean="0"/>
              <a:pPr/>
              <a:t>12/16/2012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01B0D6F-81E9-4D9E-8867-9F26C48C077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7DA889C-1C04-4C12-9A7E-4ABD4EEAB900}" type="datetimeFigureOut">
              <a:rPr lang="en-US" smtClean="0"/>
              <a:pPr/>
              <a:t>12/16/2012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7DA889C-1C04-4C12-9A7E-4ABD4EEAB900}" type="datetimeFigureOut">
              <a:rPr lang="en-US" smtClean="0"/>
              <a:pPr/>
              <a:t>12/16/2012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01B0D6F-81E9-4D9E-8867-9F26C48C077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normAutofit/>
          </a:bodyPr>
          <a:lstStyle/>
          <a:p>
            <a:pPr algn="ctr"/>
            <a:r>
              <a:rPr lang="en-US" sz="2000" dirty="0" smtClean="0"/>
              <a:t>John Tegtmeier, DO</a:t>
            </a:r>
          </a:p>
          <a:p>
            <a:pPr algn="ctr"/>
            <a:r>
              <a:rPr lang="en-US" sz="2000" dirty="0" smtClean="0"/>
              <a:t>12/17/12</a:t>
            </a:r>
            <a:endParaRPr lang="en-US" sz="2000" dirty="0"/>
          </a:p>
        </p:txBody>
      </p:sp>
      <p:sp>
        <p:nvSpPr>
          <p:cNvPr id="4" name="Title 3"/>
          <p:cNvSpPr>
            <a:spLocks noGrp="1"/>
          </p:cNvSpPr>
          <p:nvPr>
            <p:ph type="ctrTitle"/>
          </p:nvPr>
        </p:nvSpPr>
        <p:spPr/>
        <p:txBody>
          <a:bodyPr/>
          <a:lstStyle/>
          <a:p>
            <a:pPr algn="ctr"/>
            <a:r>
              <a:rPr lang="en-US" dirty="0" smtClean="0"/>
              <a:t>Grand Rounds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Lateral Medullary Syndrome</a:t>
            </a:r>
            <a:endParaRPr lang="en-US" dirty="0"/>
          </a:p>
        </p:txBody>
      </p:sp>
      <p:sp>
        <p:nvSpPr>
          <p:cNvPr id="2" name="Content Placeholder 1"/>
          <p:cNvSpPr>
            <a:spLocks noGrp="1"/>
          </p:cNvSpPr>
          <p:nvPr>
            <p:ph sz="quarter" idx="1"/>
          </p:nvPr>
        </p:nvSpPr>
        <p:spPr/>
        <p:txBody>
          <a:bodyPr>
            <a:normAutofit/>
          </a:bodyPr>
          <a:lstStyle/>
          <a:p>
            <a:r>
              <a:rPr lang="en-US" b="1" dirty="0" smtClean="0"/>
              <a:t>Pathogenesis: </a:t>
            </a:r>
          </a:p>
          <a:p>
            <a:pPr lvl="1"/>
            <a:r>
              <a:rPr lang="en-US" dirty="0" smtClean="0"/>
              <a:t>occlusion of vertebral artery, PICA, or superior/middle/ inferior medullary artery</a:t>
            </a:r>
          </a:p>
          <a:p>
            <a:pPr lvl="1"/>
            <a:r>
              <a:rPr lang="en-US" dirty="0" smtClean="0"/>
              <a:t>infarction of </a:t>
            </a:r>
            <a:r>
              <a:rPr lang="en-US" b="1" dirty="0" smtClean="0"/>
              <a:t>dorsolateral medulla posterior to the olivary nucleus</a:t>
            </a:r>
          </a:p>
          <a:p>
            <a:r>
              <a:rPr lang="en-US" b="1" dirty="0" smtClean="0"/>
              <a:t>Causes: </a:t>
            </a:r>
          </a:p>
          <a:p>
            <a:pPr lvl="1"/>
            <a:r>
              <a:rPr lang="en-US" dirty="0" smtClean="0"/>
              <a:t>thrombosis, embolism, </a:t>
            </a:r>
            <a:r>
              <a:rPr lang="en-US" dirty="0" err="1" smtClean="0"/>
              <a:t>syphilitis</a:t>
            </a:r>
            <a:r>
              <a:rPr lang="en-US" dirty="0" smtClean="0"/>
              <a:t> arteritis, fibromuscular dysplasia, arterial dissection (spontaneous, trauma)</a:t>
            </a:r>
          </a:p>
          <a:p>
            <a:r>
              <a:rPr lang="en-US" b="1" dirty="0" smtClean="0"/>
              <a:t>Incidence: </a:t>
            </a:r>
          </a:p>
          <a:p>
            <a:pPr lvl="1"/>
            <a:r>
              <a:rPr lang="en-US" dirty="0" smtClean="0"/>
              <a:t>2.5% of cerebral infarctions, most common brainstem CVA</a:t>
            </a:r>
          </a:p>
          <a:p>
            <a:endParaRPr lang="en-US" b="1"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228600"/>
            <a:ext cx="8534400" cy="758825"/>
          </a:xfrm>
        </p:spPr>
        <p:txBody>
          <a:bodyPr/>
          <a:lstStyle/>
          <a:p>
            <a:pPr algn="ctr"/>
            <a:r>
              <a:rPr lang="en-US" dirty="0" smtClean="0"/>
              <a:t>Vasculature</a:t>
            </a:r>
            <a:endParaRPr lang="en-US" dirty="0"/>
          </a:p>
        </p:txBody>
      </p:sp>
      <p:pic>
        <p:nvPicPr>
          <p:cNvPr id="15362" name="Picture 2" descr="http://upload.wikimedia.org/wikipedia/commons/thumb/2/2e/Circle_of_Willis_en.svg/250px-Circle_of_Willis_en.svg.png"/>
          <p:cNvPicPr>
            <a:picLocks noChangeAspect="1" noChangeArrowheads="1"/>
          </p:cNvPicPr>
          <p:nvPr/>
        </p:nvPicPr>
        <p:blipFill>
          <a:blip r:embed="rId2" cstate="print"/>
          <a:srcRect/>
          <a:stretch>
            <a:fillRect/>
          </a:stretch>
        </p:blipFill>
        <p:spPr bwMode="auto">
          <a:xfrm>
            <a:off x="2514600" y="990600"/>
            <a:ext cx="3886200" cy="52578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228600"/>
            <a:ext cx="8534400" cy="758825"/>
          </a:xfrm>
        </p:spPr>
        <p:txBody>
          <a:bodyPr/>
          <a:lstStyle/>
          <a:p>
            <a:pPr algn="ctr"/>
            <a:r>
              <a:rPr lang="en-US" dirty="0" smtClean="0"/>
              <a:t>Anatomy</a:t>
            </a:r>
            <a:endParaRPr lang="en-US" dirty="0"/>
          </a:p>
        </p:txBody>
      </p:sp>
      <p:pic>
        <p:nvPicPr>
          <p:cNvPr id="44034" name="Picture 2" descr="https://connect.sparrow.org/,DanaInfo=.avneBmnyF35lAL5v7P59z,Port=2055+loadBinary.aspx?name=ropp9&amp;filename=%09ropp9_c034f013.gif"/>
          <p:cNvPicPr>
            <a:picLocks noChangeAspect="1" noChangeArrowheads="1"/>
          </p:cNvPicPr>
          <p:nvPr/>
        </p:nvPicPr>
        <p:blipFill>
          <a:blip r:embed="rId2" cstate="print"/>
          <a:srcRect/>
          <a:stretch>
            <a:fillRect/>
          </a:stretch>
        </p:blipFill>
        <p:spPr bwMode="auto">
          <a:xfrm>
            <a:off x="0" y="1066800"/>
            <a:ext cx="9144000" cy="57912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990600" y="533400"/>
          <a:ext cx="7162800" cy="5828006"/>
        </p:xfrm>
        <a:graphic>
          <a:graphicData uri="http://schemas.openxmlformats.org/drawingml/2006/table">
            <a:tbl>
              <a:tblPr firstRow="1" bandRow="1">
                <a:tableStyleId>{5C22544A-7EE6-4342-B048-85BDC9FD1C3A}</a:tableStyleId>
              </a:tblPr>
              <a:tblGrid>
                <a:gridCol w="3581400"/>
                <a:gridCol w="3581400"/>
              </a:tblGrid>
              <a:tr h="672041">
                <a:tc>
                  <a:txBody>
                    <a:bodyPr/>
                    <a:lstStyle/>
                    <a:p>
                      <a:r>
                        <a:rPr lang="en-US" dirty="0" smtClean="0"/>
                        <a:t>Symptoms</a:t>
                      </a:r>
                      <a:endParaRPr lang="en-US" dirty="0"/>
                    </a:p>
                  </a:txBody>
                  <a:tcPr/>
                </a:tc>
                <a:tc>
                  <a:txBody>
                    <a:bodyPr/>
                    <a:lstStyle/>
                    <a:p>
                      <a:r>
                        <a:rPr lang="en-US" dirty="0" smtClean="0"/>
                        <a:t>Structure affected</a:t>
                      </a:r>
                      <a:endParaRPr lang="en-US" dirty="0"/>
                    </a:p>
                  </a:txBody>
                  <a:tcPr/>
                </a:tc>
              </a:tr>
              <a:tr h="1188391">
                <a:tc>
                  <a:txBody>
                    <a:bodyPr/>
                    <a:lstStyle/>
                    <a:p>
                      <a:r>
                        <a:rPr lang="en-US" dirty="0" smtClean="0"/>
                        <a:t>Pain, numbness, impaired</a:t>
                      </a:r>
                      <a:r>
                        <a:rPr lang="en-US" baseline="0" dirty="0" smtClean="0"/>
                        <a:t> sensation ipsilateral face</a:t>
                      </a:r>
                      <a:endParaRPr lang="en-US" dirty="0"/>
                    </a:p>
                  </a:txBody>
                  <a:tcPr/>
                </a:tc>
                <a:tc>
                  <a:txBody>
                    <a:bodyPr/>
                    <a:lstStyle/>
                    <a:p>
                      <a:r>
                        <a:rPr lang="en-US" dirty="0" smtClean="0"/>
                        <a:t>Spinal nucleus of trigeminal nerve</a:t>
                      </a:r>
                      <a:endParaRPr lang="en-US" dirty="0"/>
                    </a:p>
                  </a:txBody>
                  <a:tcPr/>
                </a:tc>
              </a:tr>
              <a:tr h="475356">
                <a:tc>
                  <a:txBody>
                    <a:bodyPr/>
                    <a:lstStyle/>
                    <a:p>
                      <a:r>
                        <a:rPr lang="en-US" dirty="0" smtClean="0"/>
                        <a:t>Ataxia of limbs</a:t>
                      </a:r>
                      <a:endParaRPr lang="en-US" dirty="0"/>
                    </a:p>
                  </a:txBody>
                  <a:tcPr/>
                </a:tc>
                <a:tc>
                  <a:txBody>
                    <a:bodyPr/>
                    <a:lstStyle/>
                    <a:p>
                      <a:r>
                        <a:rPr lang="en-US" dirty="0" smtClean="0"/>
                        <a:t>Spinocerebellar</a:t>
                      </a:r>
                      <a:r>
                        <a:rPr lang="en-US" baseline="0" dirty="0" smtClean="0"/>
                        <a:t> tract, Olivocerebellar</a:t>
                      </a:r>
                      <a:endParaRPr lang="en-US" dirty="0"/>
                    </a:p>
                  </a:txBody>
                  <a:tcPr/>
                </a:tc>
              </a:tr>
              <a:tr h="475356">
                <a:tc>
                  <a:txBody>
                    <a:bodyPr/>
                    <a:lstStyle/>
                    <a:p>
                      <a:r>
                        <a:rPr lang="en-US" dirty="0" smtClean="0"/>
                        <a:t>Vertigo,</a:t>
                      </a:r>
                      <a:r>
                        <a:rPr lang="en-US" baseline="0" dirty="0" smtClean="0"/>
                        <a:t> nausea, vomiting</a:t>
                      </a:r>
                      <a:endParaRPr lang="en-US" dirty="0"/>
                    </a:p>
                  </a:txBody>
                  <a:tcPr/>
                </a:tc>
                <a:tc>
                  <a:txBody>
                    <a:bodyPr/>
                    <a:lstStyle/>
                    <a:p>
                      <a:r>
                        <a:rPr lang="en-US" dirty="0" smtClean="0"/>
                        <a:t>Vestibular</a:t>
                      </a:r>
                      <a:r>
                        <a:rPr lang="en-US" baseline="0" dirty="0" smtClean="0"/>
                        <a:t> nuclei</a:t>
                      </a:r>
                      <a:endParaRPr lang="en-US" dirty="0"/>
                    </a:p>
                  </a:txBody>
                  <a:tcPr/>
                </a:tc>
              </a:tr>
              <a:tr h="475356">
                <a:tc>
                  <a:txBody>
                    <a:bodyPr/>
                    <a:lstStyle/>
                    <a:p>
                      <a:r>
                        <a:rPr lang="en-US" dirty="0" smtClean="0"/>
                        <a:t>Diplopia</a:t>
                      </a:r>
                      <a:endParaRPr lang="en-US" dirty="0"/>
                    </a:p>
                  </a:txBody>
                  <a:tcPr/>
                </a:tc>
                <a:tc>
                  <a:txBody>
                    <a:bodyPr/>
                    <a:lstStyle/>
                    <a:p>
                      <a:r>
                        <a:rPr lang="en-US" dirty="0" smtClean="0"/>
                        <a:t>Vestibular nuclei, MLF</a:t>
                      </a:r>
                      <a:endParaRPr lang="en-US" dirty="0"/>
                    </a:p>
                  </a:txBody>
                  <a:tcPr/>
                </a:tc>
              </a:tr>
              <a:tr h="1188391">
                <a:tc>
                  <a:txBody>
                    <a:bodyPr/>
                    <a:lstStyle/>
                    <a:p>
                      <a:r>
                        <a:rPr lang="en-US" dirty="0" smtClean="0"/>
                        <a:t>Descending</a:t>
                      </a:r>
                      <a:r>
                        <a:rPr lang="en-US" baseline="0" dirty="0" smtClean="0"/>
                        <a:t> sympathetic tract</a:t>
                      </a:r>
                      <a:endParaRPr lang="en-US" dirty="0"/>
                    </a:p>
                  </a:txBody>
                  <a:tcPr/>
                </a:tc>
                <a:tc>
                  <a:txBody>
                    <a:bodyPr/>
                    <a:lstStyle/>
                    <a:p>
                      <a:r>
                        <a:rPr lang="en-US" dirty="0" smtClean="0"/>
                        <a:t>Horner syndrome (miosis, ptosis,</a:t>
                      </a:r>
                      <a:r>
                        <a:rPr lang="en-US" baseline="0" dirty="0" smtClean="0"/>
                        <a:t> anhydrosis)</a:t>
                      </a:r>
                      <a:endParaRPr lang="en-US" dirty="0"/>
                    </a:p>
                  </a:txBody>
                  <a:tcPr/>
                </a:tc>
              </a:tr>
              <a:tr h="1188391">
                <a:tc>
                  <a:txBody>
                    <a:bodyPr/>
                    <a:lstStyle/>
                    <a:p>
                      <a:r>
                        <a:rPr lang="en-US" dirty="0" smtClean="0"/>
                        <a:t>Autonomic</a:t>
                      </a:r>
                      <a:r>
                        <a:rPr lang="en-US" baseline="0" dirty="0" smtClean="0"/>
                        <a:t> symptoms (h</a:t>
                      </a:r>
                      <a:r>
                        <a:rPr lang="en-US" dirty="0" smtClean="0"/>
                        <a:t>ypotension, tachycardia,</a:t>
                      </a:r>
                      <a:r>
                        <a:rPr lang="en-US" baseline="0" dirty="0" smtClean="0"/>
                        <a:t> respiratory failure </a:t>
                      </a:r>
                      <a:endParaRPr lang="en-US" dirty="0"/>
                    </a:p>
                  </a:txBody>
                  <a:tcPr/>
                </a:tc>
                <a:tc>
                  <a:txBody>
                    <a:bodyPr/>
                    <a:lstStyle/>
                    <a:p>
                      <a:r>
                        <a:rPr lang="en-US" dirty="0" smtClean="0"/>
                        <a:t>See Article*</a:t>
                      </a:r>
                      <a:endParaRPr lang="en-US"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838200" y="609600"/>
          <a:ext cx="7467600" cy="5294687"/>
        </p:xfrm>
        <a:graphic>
          <a:graphicData uri="http://schemas.openxmlformats.org/drawingml/2006/table">
            <a:tbl>
              <a:tblPr firstRow="1" bandRow="1">
                <a:tableStyleId>{5C22544A-7EE6-4342-B048-85BDC9FD1C3A}</a:tableStyleId>
              </a:tblPr>
              <a:tblGrid>
                <a:gridCol w="3733800"/>
                <a:gridCol w="3733800"/>
              </a:tblGrid>
              <a:tr h="701950">
                <a:tc>
                  <a:txBody>
                    <a:bodyPr/>
                    <a:lstStyle/>
                    <a:p>
                      <a:r>
                        <a:rPr lang="en-US" dirty="0" smtClean="0"/>
                        <a:t>Symptoms</a:t>
                      </a:r>
                      <a:endParaRPr lang="en-US" dirty="0"/>
                    </a:p>
                  </a:txBody>
                  <a:tcPr/>
                </a:tc>
                <a:tc>
                  <a:txBody>
                    <a:bodyPr/>
                    <a:lstStyle/>
                    <a:p>
                      <a:r>
                        <a:rPr lang="en-US" dirty="0" smtClean="0"/>
                        <a:t>Structure affected</a:t>
                      </a:r>
                      <a:endParaRPr lang="en-US" dirty="0"/>
                    </a:p>
                  </a:txBody>
                  <a:tcPr/>
                </a:tc>
              </a:tr>
              <a:tr h="868897">
                <a:tc>
                  <a:txBody>
                    <a:bodyPr/>
                    <a:lstStyle/>
                    <a:p>
                      <a:r>
                        <a:rPr lang="en-US" dirty="0" smtClean="0"/>
                        <a:t>Loss of taste</a:t>
                      </a:r>
                      <a:endParaRPr lang="en-US" dirty="0"/>
                    </a:p>
                  </a:txBody>
                  <a:tcPr/>
                </a:tc>
                <a:tc>
                  <a:txBody>
                    <a:bodyPr/>
                    <a:lstStyle/>
                    <a:p>
                      <a:r>
                        <a:rPr lang="en-US" dirty="0" smtClean="0"/>
                        <a:t>Nucleus and tractus solitarius</a:t>
                      </a:r>
                      <a:endParaRPr lang="en-US" dirty="0"/>
                    </a:p>
                  </a:txBody>
                  <a:tcPr/>
                </a:tc>
              </a:tr>
              <a:tr h="1241280">
                <a:tc>
                  <a:txBody>
                    <a:bodyPr/>
                    <a:lstStyle/>
                    <a:p>
                      <a:r>
                        <a:rPr lang="en-US" dirty="0" smtClean="0"/>
                        <a:t>Hoarseness,</a:t>
                      </a:r>
                      <a:r>
                        <a:rPr lang="en-US" baseline="0" dirty="0" smtClean="0"/>
                        <a:t> paralysis of vocal cord, ipsilateral paralysis of palate/vocal cord</a:t>
                      </a:r>
                      <a:endParaRPr lang="en-US" dirty="0"/>
                    </a:p>
                  </a:txBody>
                  <a:tcPr/>
                </a:tc>
                <a:tc>
                  <a:txBody>
                    <a:bodyPr/>
                    <a:lstStyle/>
                    <a:p>
                      <a:r>
                        <a:rPr lang="en-US" dirty="0" smtClean="0"/>
                        <a:t>Nucleus</a:t>
                      </a:r>
                      <a:r>
                        <a:rPr lang="en-US" baseline="0" dirty="0" smtClean="0"/>
                        <a:t> ambiguus (efferent fibers of CN IX, X)</a:t>
                      </a:r>
                      <a:endParaRPr lang="en-US" dirty="0"/>
                    </a:p>
                  </a:txBody>
                  <a:tcPr/>
                </a:tc>
              </a:tr>
              <a:tr h="1241280">
                <a:tc>
                  <a:txBody>
                    <a:bodyPr/>
                    <a:lstStyle/>
                    <a:p>
                      <a:r>
                        <a:rPr lang="en-US" dirty="0" smtClean="0"/>
                        <a:t>Pain,</a:t>
                      </a:r>
                      <a:r>
                        <a:rPr lang="en-US" baseline="0" dirty="0" smtClean="0"/>
                        <a:t> numbness, impaired thermal sense of contralateral body</a:t>
                      </a:r>
                      <a:endParaRPr lang="en-US" dirty="0"/>
                    </a:p>
                  </a:txBody>
                  <a:tcPr/>
                </a:tc>
                <a:tc>
                  <a:txBody>
                    <a:bodyPr/>
                    <a:lstStyle/>
                    <a:p>
                      <a:r>
                        <a:rPr lang="en-US" dirty="0" smtClean="0"/>
                        <a:t>Spinothalamic tract</a:t>
                      </a:r>
                      <a:endParaRPr lang="en-US" dirty="0"/>
                    </a:p>
                  </a:txBody>
                  <a:tcPr/>
                </a:tc>
              </a:tr>
              <a:tr h="1241280">
                <a:tc>
                  <a:txBody>
                    <a:bodyPr/>
                    <a:lstStyle/>
                    <a:p>
                      <a:r>
                        <a:rPr lang="en-US" dirty="0" smtClean="0"/>
                        <a:t>Dysphagia</a:t>
                      </a:r>
                      <a:endParaRPr lang="en-US" dirty="0"/>
                    </a:p>
                  </a:txBody>
                  <a:tcPr/>
                </a:tc>
                <a:tc>
                  <a:txBody>
                    <a:bodyPr/>
                    <a:lstStyle/>
                    <a:p>
                      <a:r>
                        <a:rPr lang="en-US" dirty="0" smtClean="0"/>
                        <a:t>Nucleus</a:t>
                      </a:r>
                      <a:r>
                        <a:rPr lang="en-US" baseline="0" dirty="0" smtClean="0"/>
                        <a:t> ambiguus, Nucleus solitarius, and Dorsal motor nucleus of the vagus nerve</a:t>
                      </a:r>
                      <a:endParaRPr lang="en-US"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Risk factors</a:t>
            </a:r>
            <a:endParaRPr lang="en-US" dirty="0"/>
          </a:p>
        </p:txBody>
      </p:sp>
      <p:sp>
        <p:nvSpPr>
          <p:cNvPr id="2" name="Content Placeholder 1"/>
          <p:cNvSpPr>
            <a:spLocks noGrp="1"/>
          </p:cNvSpPr>
          <p:nvPr>
            <p:ph sz="quarter" idx="1"/>
          </p:nvPr>
        </p:nvSpPr>
        <p:spPr/>
        <p:txBody>
          <a:bodyPr>
            <a:normAutofit fontScale="85000" lnSpcReduction="20000"/>
          </a:bodyPr>
          <a:lstStyle/>
          <a:p>
            <a:pPr lvl="1"/>
            <a:r>
              <a:rPr lang="en-US" sz="3300" dirty="0" smtClean="0"/>
              <a:t>Hypertension</a:t>
            </a:r>
          </a:p>
          <a:p>
            <a:pPr lvl="1"/>
            <a:r>
              <a:rPr lang="en-US" sz="3300" dirty="0" smtClean="0"/>
              <a:t>DMII</a:t>
            </a:r>
          </a:p>
          <a:p>
            <a:pPr lvl="1"/>
            <a:r>
              <a:rPr lang="en-US" sz="3300" dirty="0" smtClean="0"/>
              <a:t>Atrial fibrillation</a:t>
            </a:r>
          </a:p>
          <a:p>
            <a:pPr lvl="1"/>
            <a:r>
              <a:rPr lang="en-US" sz="3300" dirty="0" smtClean="0"/>
              <a:t>CAD </a:t>
            </a:r>
          </a:p>
          <a:p>
            <a:pPr lvl="1"/>
            <a:r>
              <a:rPr lang="en-US" sz="3300" dirty="0" smtClean="0"/>
              <a:t>PVD</a:t>
            </a:r>
          </a:p>
          <a:p>
            <a:pPr lvl="1"/>
            <a:r>
              <a:rPr lang="en-US" sz="3300" dirty="0" smtClean="0"/>
              <a:t>Alcohol</a:t>
            </a:r>
          </a:p>
          <a:p>
            <a:pPr lvl="1"/>
            <a:r>
              <a:rPr lang="en-US" sz="3300" dirty="0" smtClean="0"/>
              <a:t>Drugs</a:t>
            </a:r>
          </a:p>
          <a:p>
            <a:pPr lvl="1"/>
            <a:r>
              <a:rPr lang="en-US" sz="3300" dirty="0" smtClean="0"/>
              <a:t>Tobacco</a:t>
            </a:r>
          </a:p>
          <a:p>
            <a:pPr lvl="1"/>
            <a:r>
              <a:rPr lang="en-US" sz="3300" dirty="0" smtClean="0"/>
              <a:t>Migraine </a:t>
            </a:r>
          </a:p>
          <a:p>
            <a:pPr lvl="1"/>
            <a:r>
              <a:rPr lang="en-US" sz="3300" dirty="0" smtClean="0"/>
              <a:t>Coagulopathies</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Physical examination</a:t>
            </a:r>
            <a:endParaRPr lang="en-US" dirty="0"/>
          </a:p>
        </p:txBody>
      </p:sp>
      <p:sp>
        <p:nvSpPr>
          <p:cNvPr id="2" name="Content Placeholder 1"/>
          <p:cNvSpPr>
            <a:spLocks noGrp="1"/>
          </p:cNvSpPr>
          <p:nvPr>
            <p:ph sz="quarter" idx="1"/>
          </p:nvPr>
        </p:nvSpPr>
        <p:spPr/>
        <p:txBody>
          <a:bodyPr/>
          <a:lstStyle/>
          <a:p>
            <a:r>
              <a:rPr lang="en-US" dirty="0" smtClean="0"/>
              <a:t>HEENT</a:t>
            </a:r>
          </a:p>
          <a:p>
            <a:pPr lvl="1"/>
            <a:r>
              <a:rPr lang="en-US" dirty="0" smtClean="0"/>
              <a:t>ptosis, miosis, nystagmus</a:t>
            </a:r>
          </a:p>
          <a:p>
            <a:pPr lvl="1"/>
            <a:r>
              <a:rPr lang="en-US" dirty="0" smtClean="0"/>
              <a:t>dysarthria</a:t>
            </a:r>
          </a:p>
          <a:p>
            <a:pPr lvl="1"/>
            <a:r>
              <a:rPr lang="en-US" dirty="0" smtClean="0"/>
              <a:t>ipsilateral loss of taste</a:t>
            </a:r>
          </a:p>
          <a:p>
            <a:pPr lvl="1"/>
            <a:r>
              <a:rPr lang="en-US" dirty="0" smtClean="0"/>
              <a:t>oculomotor disorders </a:t>
            </a:r>
          </a:p>
          <a:p>
            <a:pPr lvl="2"/>
            <a:r>
              <a:rPr lang="en-US" dirty="0" smtClean="0"/>
              <a:t>internuclear ophthalmoplegia, nystagmus</a:t>
            </a:r>
          </a:p>
          <a:p>
            <a:r>
              <a:rPr lang="en-US" dirty="0" smtClean="0"/>
              <a:t>Neuro</a:t>
            </a:r>
          </a:p>
          <a:p>
            <a:pPr lvl="1"/>
            <a:r>
              <a:rPr lang="en-US" dirty="0" smtClean="0"/>
              <a:t>ipsilateral loss of pain/temperature in the face</a:t>
            </a:r>
          </a:p>
          <a:p>
            <a:pPr lvl="1"/>
            <a:r>
              <a:rPr lang="en-US" dirty="0" smtClean="0"/>
              <a:t>contralateral loss of pain/temperature in the body</a:t>
            </a:r>
          </a:p>
          <a:p>
            <a:pPr lvl="1"/>
            <a:r>
              <a:rPr lang="en-US" dirty="0" smtClean="0"/>
              <a:t>ataxia of ipsilateral limbs</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 y="2743200"/>
            <a:ext cx="8534400" cy="758825"/>
          </a:xfrm>
        </p:spPr>
        <p:txBody>
          <a:bodyPr/>
          <a:lstStyle/>
          <a:p>
            <a:r>
              <a:rPr lang="en-US" dirty="0" smtClean="0"/>
              <a:t>PATIENT PRESENTATION</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Spinothalamic tract</a:t>
            </a:r>
            <a:endParaRPr lang="en-US" dirty="0"/>
          </a:p>
        </p:txBody>
      </p:sp>
      <p:sp>
        <p:nvSpPr>
          <p:cNvPr id="3" name="Content Placeholder 2"/>
          <p:cNvSpPr>
            <a:spLocks noGrp="1"/>
          </p:cNvSpPr>
          <p:nvPr>
            <p:ph sz="quarter" idx="1"/>
          </p:nvPr>
        </p:nvSpPr>
        <p:spPr/>
        <p:txBody>
          <a:bodyPr/>
          <a:lstStyle/>
          <a:p>
            <a:r>
              <a:rPr lang="en-US" dirty="0" smtClean="0"/>
              <a:t>Pain sensations</a:t>
            </a:r>
          </a:p>
          <a:p>
            <a:r>
              <a:rPr lang="en-US" dirty="0" smtClean="0"/>
              <a:t>Temperature changes</a:t>
            </a:r>
          </a:p>
          <a:p>
            <a:r>
              <a:rPr lang="en-US" dirty="0" smtClean="0"/>
              <a:t>Non-discriminative light touch</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Spinothalamic Tract</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Neuron I</a:t>
            </a:r>
          </a:p>
          <a:p>
            <a:pPr lvl="1"/>
            <a:r>
              <a:rPr lang="en-US" dirty="0" smtClean="0"/>
              <a:t>Cell bodies in the dorsal root ganglia enter spinal cord and ascend one or more segments in </a:t>
            </a:r>
            <a:r>
              <a:rPr lang="en-US" b="1" dirty="0" smtClean="0"/>
              <a:t>Lissauer’s tract </a:t>
            </a:r>
            <a:r>
              <a:rPr lang="en-US" dirty="0" smtClean="0"/>
              <a:t>and synapse in the dorsal horn of the spinal cord</a:t>
            </a:r>
          </a:p>
          <a:p>
            <a:r>
              <a:rPr lang="en-US" dirty="0" smtClean="0"/>
              <a:t>Neuron II</a:t>
            </a:r>
          </a:p>
          <a:p>
            <a:pPr lvl="1"/>
            <a:r>
              <a:rPr lang="en-US" dirty="0" smtClean="0"/>
              <a:t>From dorsal horn, the fibers decussate in the anterior white commissure of the spinal cord and ascends on the </a:t>
            </a:r>
            <a:r>
              <a:rPr lang="en-US" b="1" dirty="0" smtClean="0"/>
              <a:t>contralateral </a:t>
            </a:r>
            <a:r>
              <a:rPr lang="en-US" dirty="0" smtClean="0"/>
              <a:t>side as the lateral spinothalamic tract with termination in the ventral posterolateral  (VPL) nucleus of the thalamus</a:t>
            </a:r>
          </a:p>
          <a:p>
            <a:r>
              <a:rPr lang="en-US" dirty="0" smtClean="0"/>
              <a:t>Neuron III</a:t>
            </a:r>
          </a:p>
          <a:p>
            <a:pPr lvl="1"/>
            <a:r>
              <a:rPr lang="en-US" dirty="0" smtClean="0"/>
              <a:t>From the VPL nucleus (thalamus) the fibers ascend as part of the posterior limb of the internal capsule to the cerebral cortex (primary somatosensory cortex)</a:t>
            </a:r>
          </a:p>
          <a:p>
            <a:pPr lvl="1">
              <a:buNone/>
            </a:pP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Presentation of Case: D.S.</a:t>
            </a:r>
            <a:endParaRPr lang="en-US" dirty="0"/>
          </a:p>
        </p:txBody>
      </p:sp>
      <p:sp>
        <p:nvSpPr>
          <p:cNvPr id="2" name="Content Placeholder 1"/>
          <p:cNvSpPr>
            <a:spLocks noGrp="1"/>
          </p:cNvSpPr>
          <p:nvPr>
            <p:ph sz="quarter" idx="1"/>
          </p:nvPr>
        </p:nvSpPr>
        <p:spPr/>
        <p:txBody>
          <a:bodyPr>
            <a:normAutofit fontScale="92500" lnSpcReduction="20000"/>
          </a:bodyPr>
          <a:lstStyle/>
          <a:p>
            <a:pPr>
              <a:buNone/>
            </a:pPr>
            <a:r>
              <a:rPr lang="en-US" b="1" dirty="0" smtClean="0"/>
              <a:t>   HPI:</a:t>
            </a:r>
            <a:r>
              <a:rPr lang="en-US" dirty="0" smtClean="0"/>
              <a:t> </a:t>
            </a:r>
          </a:p>
          <a:p>
            <a:r>
              <a:rPr lang="en-US" dirty="0" smtClean="0"/>
              <a:t>36 y/o male presented to McLaren ED on 11/25/12 with c/o </a:t>
            </a:r>
            <a:r>
              <a:rPr lang="en-US" b="1" dirty="0" smtClean="0"/>
              <a:t>severe HA and nausea.</a:t>
            </a:r>
            <a:r>
              <a:rPr lang="en-US" dirty="0" smtClean="0"/>
              <a:t>  A CT brain suggested possible infarction and an MRI was recommended.  Pt refused MRI because he did not want to remove his metal bracelet.  A follow-up MRI was scheduled for 11/27/12 which the pt had performed.  Around 6:00 am on Wednesday 11/28/12 he awoke from sleep with a </a:t>
            </a:r>
            <a:r>
              <a:rPr lang="en-US" b="1" dirty="0" smtClean="0"/>
              <a:t>severe HA, nausea, dizziness, and burning on the left side of face. </a:t>
            </a:r>
            <a:r>
              <a:rPr lang="en-US" dirty="0" smtClean="0"/>
              <a:t>Pt reported that he fell while in the bathroom.  His mother found him and called EMS.  He was initially taken to McLaren but then transferred to Sparrow after the MRI results were reviewed.  Initial NIHSS was 4.</a:t>
            </a:r>
          </a:p>
          <a:p>
            <a:pPr>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Horner’s Syndrome</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Lesion of the sympathetic pathway:</a:t>
            </a:r>
          </a:p>
          <a:p>
            <a:pPr lvl="1"/>
            <a:r>
              <a:rPr lang="en-US" dirty="0" smtClean="0"/>
              <a:t>(1) </a:t>
            </a:r>
            <a:r>
              <a:rPr lang="en-US" b="1" dirty="0" smtClean="0"/>
              <a:t>Central portion: </a:t>
            </a:r>
            <a:r>
              <a:rPr lang="en-US" dirty="0" smtClean="0"/>
              <a:t>posterior hypothalamus through brainstem to the upper spinal cord (C8–T2)</a:t>
            </a:r>
          </a:p>
          <a:p>
            <a:pPr lvl="1"/>
            <a:endParaRPr lang="en-US" dirty="0" smtClean="0"/>
          </a:p>
          <a:p>
            <a:pPr lvl="1"/>
            <a:r>
              <a:rPr lang="en-US" dirty="0" smtClean="0"/>
              <a:t>(2) </a:t>
            </a:r>
            <a:r>
              <a:rPr lang="en-US" b="1" dirty="0" smtClean="0"/>
              <a:t>Preganglionic portion: </a:t>
            </a:r>
            <a:r>
              <a:rPr lang="en-US" dirty="0" smtClean="0"/>
              <a:t>exits the spinal cord and synapses in the superior cervical ganglion</a:t>
            </a:r>
          </a:p>
          <a:p>
            <a:pPr lvl="1"/>
            <a:endParaRPr lang="en-US" dirty="0" smtClean="0"/>
          </a:p>
          <a:p>
            <a:pPr lvl="1"/>
            <a:r>
              <a:rPr lang="en-US" dirty="0" smtClean="0"/>
              <a:t>(3) </a:t>
            </a:r>
            <a:r>
              <a:rPr lang="en-US" b="1" dirty="0" smtClean="0"/>
              <a:t>Postganglionic portion: </a:t>
            </a:r>
            <a:r>
              <a:rPr lang="en-US" dirty="0" smtClean="0"/>
              <a:t>superior cervical ganglion (fibers travel with the carotid plexus, ophthalmic division (V1) of the trigeminal nerve, nasociliary branch of V1) to the dilator muscle and tarsal muscle.</a:t>
            </a:r>
          </a:p>
          <a:p>
            <a:pPr lvl="2"/>
            <a:r>
              <a:rPr lang="en-US" dirty="0" smtClean="0"/>
              <a:t>Dilator muscle paresis causes </a:t>
            </a:r>
            <a:r>
              <a:rPr lang="en-US" b="1" dirty="0" smtClean="0"/>
              <a:t>miosis. </a:t>
            </a:r>
          </a:p>
          <a:p>
            <a:pPr lvl="2"/>
            <a:r>
              <a:rPr lang="en-US" dirty="0" smtClean="0"/>
              <a:t>Tarsal muscle paresis produces </a:t>
            </a:r>
            <a:r>
              <a:rPr lang="en-US" b="1" dirty="0" smtClean="0"/>
              <a:t>ptosis</a:t>
            </a:r>
            <a:r>
              <a:rPr lang="en-US" dirty="0" smtClean="0"/>
              <a:t>.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228600"/>
            <a:ext cx="8534400" cy="758825"/>
          </a:xfrm>
        </p:spPr>
        <p:txBody>
          <a:bodyPr/>
          <a:lstStyle/>
          <a:p>
            <a:pPr algn="ctr"/>
            <a:r>
              <a:rPr lang="en-US" dirty="0" smtClean="0"/>
              <a:t>Horner’s syndrome</a:t>
            </a:r>
            <a:endParaRPr lang="en-US" dirty="0"/>
          </a:p>
        </p:txBody>
      </p:sp>
      <p:pic>
        <p:nvPicPr>
          <p:cNvPr id="72706" name="Picture 2" descr="https://connect.sparrow.org/,DanaInfo=.avneBmnyF35lAL5v7P59z,Port=2055+loadBinary.aspx?name=waxm26&amp;filename=%09waxm26_c020f007.gif"/>
          <p:cNvPicPr>
            <a:picLocks noChangeAspect="1" noChangeArrowheads="1"/>
          </p:cNvPicPr>
          <p:nvPr/>
        </p:nvPicPr>
        <p:blipFill>
          <a:blip r:embed="rId3" cstate="print"/>
          <a:srcRect/>
          <a:stretch>
            <a:fillRect/>
          </a:stretch>
        </p:blipFill>
        <p:spPr bwMode="auto">
          <a:xfrm>
            <a:off x="1295400" y="1295400"/>
            <a:ext cx="6172200" cy="495300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228600"/>
            <a:ext cx="8534400" cy="758825"/>
          </a:xfrm>
        </p:spPr>
        <p:txBody>
          <a:bodyPr/>
          <a:lstStyle/>
          <a:p>
            <a:pPr algn="ctr"/>
            <a:r>
              <a:rPr lang="en-US" dirty="0" smtClean="0"/>
              <a:t>Trigeminal nucleus</a:t>
            </a:r>
            <a:endParaRPr lang="en-US" dirty="0"/>
          </a:p>
        </p:txBody>
      </p:sp>
      <p:pic>
        <p:nvPicPr>
          <p:cNvPr id="65538" name="Picture 2" descr="https://connect.sparrow.org/,DanaInfo=.avneBmnyF35lAL5v7P59z,Port=2055+loadBinary.aspx?name=waxm26&amp;filename=%09waxm26_c007f008.gif"/>
          <p:cNvPicPr>
            <a:picLocks noChangeAspect="1" noChangeArrowheads="1"/>
          </p:cNvPicPr>
          <p:nvPr/>
        </p:nvPicPr>
        <p:blipFill>
          <a:blip r:embed="rId2" cstate="print"/>
          <a:srcRect/>
          <a:stretch>
            <a:fillRect/>
          </a:stretch>
        </p:blipFill>
        <p:spPr bwMode="auto">
          <a:xfrm>
            <a:off x="2286000" y="990600"/>
            <a:ext cx="4724401" cy="556260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Medial longitudinal fasciculus</a:t>
            </a:r>
            <a:endParaRPr lang="en-US" dirty="0"/>
          </a:p>
        </p:txBody>
      </p:sp>
      <p:pic>
        <p:nvPicPr>
          <p:cNvPr id="71682" name="Picture 2" descr="https://connect.sparrow.org/,DanaInfo=.avneBmnyF35lAL5v7P59z,Port=2055+loadBinary.aspx?name=gree8&amp;filename=%09gree8_c007f015.png"/>
          <p:cNvPicPr>
            <a:picLocks noChangeAspect="1" noChangeArrowheads="1"/>
          </p:cNvPicPr>
          <p:nvPr/>
        </p:nvPicPr>
        <p:blipFill>
          <a:blip r:embed="rId2" cstate="print"/>
          <a:srcRect/>
          <a:stretch>
            <a:fillRect/>
          </a:stretch>
        </p:blipFill>
        <p:spPr bwMode="auto">
          <a:xfrm>
            <a:off x="1600200" y="1447800"/>
            <a:ext cx="5943600" cy="5181600"/>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228600"/>
            <a:ext cx="8534400" cy="758825"/>
          </a:xfrm>
        </p:spPr>
        <p:txBody>
          <a:bodyPr>
            <a:normAutofit/>
          </a:bodyPr>
          <a:lstStyle/>
          <a:p>
            <a:r>
              <a:rPr lang="en-US" dirty="0" smtClean="0"/>
              <a:t>Medial Longitudinal Fasciculus</a:t>
            </a:r>
            <a:endParaRPr lang="en-US" dirty="0"/>
          </a:p>
        </p:txBody>
      </p:sp>
      <p:pic>
        <p:nvPicPr>
          <p:cNvPr id="80900" name="Picture 4" descr="https://connect.sparrow.org/,DanaInfo=.avneBmnyF35lAL5v7P59z,Port=2055+loadBinary.aspx?name=waxm26&amp;filename=%09waxm26_c008f007.gif"/>
          <p:cNvPicPr>
            <a:picLocks noChangeAspect="1" noChangeArrowheads="1"/>
          </p:cNvPicPr>
          <p:nvPr/>
        </p:nvPicPr>
        <p:blipFill>
          <a:blip r:embed="rId2" cstate="print"/>
          <a:srcRect/>
          <a:stretch>
            <a:fillRect/>
          </a:stretch>
        </p:blipFill>
        <p:spPr bwMode="auto">
          <a:xfrm>
            <a:off x="762000" y="1371600"/>
            <a:ext cx="7553325" cy="533400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Imaging</a:t>
            </a:r>
            <a:endParaRPr lang="en-US" dirty="0"/>
          </a:p>
        </p:txBody>
      </p:sp>
      <p:sp>
        <p:nvSpPr>
          <p:cNvPr id="2" name="Content Placeholder 1"/>
          <p:cNvSpPr>
            <a:spLocks noGrp="1"/>
          </p:cNvSpPr>
          <p:nvPr>
            <p:ph sz="quarter" idx="1"/>
          </p:nvPr>
        </p:nvSpPr>
        <p:spPr/>
        <p:txBody>
          <a:bodyPr>
            <a:normAutofit fontScale="92500" lnSpcReduction="10000"/>
          </a:bodyPr>
          <a:lstStyle/>
          <a:p>
            <a:r>
              <a:rPr lang="en-US" dirty="0" smtClean="0"/>
              <a:t>MRI</a:t>
            </a:r>
          </a:p>
          <a:p>
            <a:pPr lvl="1"/>
            <a:r>
              <a:rPr lang="en-US" dirty="0" smtClean="0"/>
              <a:t>Preferred over CT for identifying brain stem infarctions because </a:t>
            </a:r>
            <a:r>
              <a:rPr lang="en-US" b="1" dirty="0" smtClean="0"/>
              <a:t>lack of bony artifacts, high spatial resolution, and sharp contrast between normal tissue and lesion.</a:t>
            </a:r>
          </a:p>
          <a:p>
            <a:pPr lvl="1"/>
            <a:r>
              <a:rPr lang="en-US" dirty="0" smtClean="0"/>
              <a:t>Series of 33 patients </a:t>
            </a:r>
            <a:r>
              <a:rPr lang="en-US" sz="1800" dirty="0" smtClean="0"/>
              <a:t>(Arch Neuro 1993 Jun; 50(6):609)</a:t>
            </a:r>
          </a:p>
          <a:p>
            <a:pPr lvl="2"/>
            <a:r>
              <a:rPr lang="en-US" dirty="0" smtClean="0"/>
              <a:t>CT imaging: 91% had normal posterior fossa, 9% had abnormal posterior fossa</a:t>
            </a:r>
          </a:p>
          <a:p>
            <a:pPr lvl="2"/>
            <a:r>
              <a:rPr lang="en-US" dirty="0" smtClean="0"/>
              <a:t>MRI: 91% had abnormal posterior fossa, 9% had normal posterior fossa </a:t>
            </a:r>
          </a:p>
          <a:p>
            <a:r>
              <a:rPr lang="en-US" dirty="0" smtClean="0"/>
              <a:t>MRA</a:t>
            </a:r>
          </a:p>
          <a:p>
            <a:pPr lvl="1"/>
            <a:r>
              <a:rPr lang="en-US" dirty="0" smtClean="0"/>
              <a:t>Useful for identifying the blood vessel involved</a:t>
            </a:r>
          </a:p>
          <a:p>
            <a:r>
              <a:rPr lang="en-US" dirty="0" smtClean="0"/>
              <a:t>Duplex </a:t>
            </a:r>
            <a:r>
              <a:rPr lang="en-US" dirty="0" err="1" smtClean="0"/>
              <a:t>doppler</a:t>
            </a:r>
            <a:endParaRPr lang="en-US" dirty="0" smtClean="0"/>
          </a:p>
          <a:p>
            <a:pPr lvl="1"/>
            <a:r>
              <a:rPr lang="en-US" dirty="0" smtClean="0"/>
              <a:t>Noninvasive means of detecting vertebral artery disease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Treatment</a:t>
            </a:r>
            <a:endParaRPr lang="en-US" dirty="0"/>
          </a:p>
        </p:txBody>
      </p:sp>
      <p:sp>
        <p:nvSpPr>
          <p:cNvPr id="2" name="Content Placeholder 1"/>
          <p:cNvSpPr>
            <a:spLocks noGrp="1"/>
          </p:cNvSpPr>
          <p:nvPr>
            <p:ph sz="quarter" idx="1"/>
          </p:nvPr>
        </p:nvSpPr>
        <p:spPr/>
        <p:txBody>
          <a:bodyPr>
            <a:normAutofit/>
          </a:bodyPr>
          <a:lstStyle/>
          <a:p>
            <a:r>
              <a:rPr lang="en-US" dirty="0" err="1" smtClean="0"/>
              <a:t>tPA</a:t>
            </a:r>
            <a:r>
              <a:rPr lang="en-US" dirty="0" smtClean="0"/>
              <a:t>-administered within 3 hr from onset of stroke symptoms</a:t>
            </a:r>
          </a:p>
          <a:p>
            <a:r>
              <a:rPr lang="en-US" dirty="0" smtClean="0"/>
              <a:t>Prevention of recurrence: antiplatelet, statin therapy, anti-hypertensives</a:t>
            </a:r>
          </a:p>
          <a:p>
            <a:r>
              <a:rPr lang="en-US" dirty="0" smtClean="0"/>
              <a:t>PT, OT, SLP (especially for dysphagia)</a:t>
            </a:r>
          </a:p>
          <a:p>
            <a:r>
              <a:rPr lang="en-US" dirty="0" smtClean="0"/>
              <a:t>Dysphagia: compensatory techniques, percutaneous endoscopic gastrostomy (PEG)</a:t>
            </a:r>
          </a:p>
          <a:p>
            <a:r>
              <a:rPr lang="en-US" dirty="0" smtClean="0"/>
              <a:t>Neuropsychology</a:t>
            </a:r>
          </a:p>
          <a:p>
            <a:pPr lvl="1"/>
            <a:r>
              <a:rPr lang="en-US" dirty="0" smtClean="0"/>
              <a:t>*See Article*</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Prognosis</a:t>
            </a:r>
            <a:endParaRPr lang="en-US" dirty="0"/>
          </a:p>
        </p:txBody>
      </p:sp>
      <p:sp>
        <p:nvSpPr>
          <p:cNvPr id="3" name="Content Placeholder 2"/>
          <p:cNvSpPr>
            <a:spLocks noGrp="1"/>
          </p:cNvSpPr>
          <p:nvPr>
            <p:ph sz="quarter" idx="1"/>
          </p:nvPr>
        </p:nvSpPr>
        <p:spPr/>
        <p:txBody>
          <a:bodyPr>
            <a:normAutofit fontScale="92500"/>
          </a:bodyPr>
          <a:lstStyle/>
          <a:p>
            <a:r>
              <a:rPr lang="en-US" dirty="0" smtClean="0"/>
              <a:t>14% of serious events reported within first 2 weeks following lateral medullary infarction</a:t>
            </a:r>
          </a:p>
          <a:p>
            <a:pPr lvl="1"/>
            <a:r>
              <a:rPr lang="en-US" dirty="0" smtClean="0"/>
              <a:t>Based on cohort study (Neurology 1991 Feb; 41Pt1)):244</a:t>
            </a:r>
          </a:p>
          <a:p>
            <a:pPr lvl="1"/>
            <a:r>
              <a:rPr lang="en-US" dirty="0" smtClean="0"/>
              <a:t>43 patients (mean age 64) were identified with LM infarction from population-based stroke registry 1982-1988</a:t>
            </a:r>
          </a:p>
          <a:p>
            <a:pPr lvl="2"/>
            <a:r>
              <a:rPr lang="en-US" dirty="0" smtClean="0"/>
              <a:t>Extension of stroke occurred in 2 patients</a:t>
            </a:r>
          </a:p>
          <a:p>
            <a:pPr lvl="2"/>
            <a:r>
              <a:rPr lang="en-US" dirty="0" smtClean="0"/>
              <a:t>Death occurred in 4 patients (nocturnal apnea(2), myocardial infarction (2))</a:t>
            </a:r>
          </a:p>
          <a:p>
            <a:pPr lvl="2"/>
            <a:endParaRPr lang="en-US" dirty="0" smtClean="0"/>
          </a:p>
          <a:p>
            <a:r>
              <a:rPr lang="en-US" dirty="0" smtClean="0"/>
              <a:t>Overall: </a:t>
            </a:r>
          </a:p>
          <a:p>
            <a:pPr lvl="1"/>
            <a:r>
              <a:rPr lang="en-US" dirty="0" smtClean="0"/>
              <a:t>most patients with lateral medullary syndrome can be discharged (after rehabilitation) home with recovery of independent ambulation</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References</a:t>
            </a:r>
            <a:endParaRPr lang="en-US" dirty="0"/>
          </a:p>
        </p:txBody>
      </p:sp>
      <p:sp>
        <p:nvSpPr>
          <p:cNvPr id="2" name="Content Placeholder 1"/>
          <p:cNvSpPr>
            <a:spLocks noGrp="1"/>
          </p:cNvSpPr>
          <p:nvPr>
            <p:ph sz="quarter" idx="1"/>
          </p:nvPr>
        </p:nvSpPr>
        <p:spPr/>
        <p:txBody>
          <a:bodyPr>
            <a:normAutofit fontScale="25000" lnSpcReduction="20000"/>
          </a:bodyPr>
          <a:lstStyle/>
          <a:p>
            <a:r>
              <a:rPr lang="en-US" sz="4000" dirty="0" smtClean="0"/>
              <a:t>Baugh, C. Brown, D., </a:t>
            </a:r>
            <a:r>
              <a:rPr lang="en-US" sz="4000" dirty="0" err="1" smtClean="0"/>
              <a:t>Nadel</a:t>
            </a:r>
            <a:r>
              <a:rPr lang="en-US" sz="4000" dirty="0" smtClean="0"/>
              <a:t>, E. (2009). “Horner’s syndrome, Hoarseness, and Unsteady gait.” The Journal of Emergency Medicine. </a:t>
            </a:r>
            <a:r>
              <a:rPr lang="en-US" sz="4000" smtClean="0"/>
              <a:t>36:176-180.</a:t>
            </a:r>
            <a:endParaRPr lang="en-US" sz="4000" dirty="0" smtClean="0"/>
          </a:p>
          <a:p>
            <a:endParaRPr lang="en-US" sz="4000" dirty="0" smtClean="0"/>
          </a:p>
          <a:p>
            <a:r>
              <a:rPr lang="en-US" sz="4000" dirty="0" err="1" smtClean="0"/>
              <a:t>Braddom</a:t>
            </a:r>
            <a:r>
              <a:rPr lang="en-US" sz="4000" dirty="0" smtClean="0"/>
              <a:t>, R.L., and </a:t>
            </a:r>
            <a:r>
              <a:rPr lang="en-US" sz="4000" dirty="0" err="1" smtClean="0"/>
              <a:t>Buschbacher</a:t>
            </a:r>
            <a:r>
              <a:rPr lang="en-US" sz="4000" dirty="0" smtClean="0"/>
              <a:t>, R.M. “The Stroke Syndromes." </a:t>
            </a:r>
            <a:r>
              <a:rPr lang="en-US" sz="4000" i="1" dirty="0" smtClean="0"/>
              <a:t>Physical medicine and rehabilitation</a:t>
            </a:r>
            <a:r>
              <a:rPr lang="en-US" sz="4000" dirty="0" smtClean="0"/>
              <a:t>. 4th ed. Philadelphia: Saunders, 2011. 341-343. Print.</a:t>
            </a:r>
          </a:p>
          <a:p>
            <a:pPr>
              <a:buNone/>
            </a:pPr>
            <a:endParaRPr lang="en-US" sz="4000" dirty="0" smtClean="0"/>
          </a:p>
          <a:p>
            <a:r>
              <a:rPr lang="en-US" sz="4000" dirty="0" err="1" smtClean="0"/>
              <a:t>Chafetz</a:t>
            </a:r>
            <a:r>
              <a:rPr lang="en-US" sz="4000" dirty="0" smtClean="0"/>
              <a:t>, M. D., </a:t>
            </a:r>
            <a:r>
              <a:rPr lang="en-US" sz="4000" dirty="0" err="1" smtClean="0"/>
              <a:t>Frideman</a:t>
            </a:r>
            <a:r>
              <a:rPr lang="en-US" sz="4000" dirty="0" smtClean="0"/>
              <a:t>, A. L., Kevorkian, G., &amp; Levy, J. K. (1996). The cerebellum and cognitive function: Implications for rehabilitation. </a:t>
            </a:r>
            <a:r>
              <a:rPr lang="en-US" sz="4000" i="1" dirty="0" smtClean="0"/>
              <a:t>Arch Phys Med Rehabilitation</a:t>
            </a:r>
            <a:r>
              <a:rPr lang="en-US" sz="4000" dirty="0" smtClean="0"/>
              <a:t>, </a:t>
            </a:r>
            <a:r>
              <a:rPr lang="en-US" sz="4000" i="1" dirty="0" smtClean="0"/>
              <a:t>77</a:t>
            </a:r>
            <a:r>
              <a:rPr lang="en-US" sz="4000" dirty="0" smtClean="0"/>
              <a:t>.</a:t>
            </a:r>
          </a:p>
          <a:p>
            <a:endParaRPr lang="en-US" sz="4000" dirty="0" smtClean="0"/>
          </a:p>
          <a:p>
            <a:r>
              <a:rPr lang="en-US" sz="4000" dirty="0" err="1" smtClean="0"/>
              <a:t>Chiti-Batelli</a:t>
            </a:r>
            <a:r>
              <a:rPr lang="en-US" sz="4000" dirty="0" smtClean="0"/>
              <a:t>, S. and </a:t>
            </a:r>
            <a:r>
              <a:rPr lang="en-US" sz="4000" dirty="0" err="1" smtClean="0"/>
              <a:t>Delap</a:t>
            </a:r>
            <a:r>
              <a:rPr lang="en-US" sz="4000" dirty="0" smtClean="0"/>
              <a:t>, T. (2001). “Lateral Medullary Infarct Presenting as Acute Dysphagia”. Acta </a:t>
            </a:r>
            <a:r>
              <a:rPr lang="en-US" sz="4000" dirty="0" err="1" smtClean="0"/>
              <a:t>Otolaryngol</a:t>
            </a:r>
            <a:r>
              <a:rPr lang="en-US" sz="4000" dirty="0" smtClean="0"/>
              <a:t>, 121: 419-430.</a:t>
            </a:r>
          </a:p>
          <a:p>
            <a:endParaRPr lang="en-US" sz="4000" dirty="0" smtClean="0"/>
          </a:p>
          <a:p>
            <a:r>
              <a:rPr lang="en-US" sz="4000" dirty="0" err="1" smtClean="0"/>
              <a:t>Gofton</a:t>
            </a:r>
            <a:r>
              <a:rPr lang="en-US" sz="4000" dirty="0" smtClean="0"/>
              <a:t>, T.E., Segal, O.R., </a:t>
            </a:r>
            <a:r>
              <a:rPr lang="en-US" sz="4000" dirty="0" err="1" smtClean="0"/>
              <a:t>Skanes</a:t>
            </a:r>
            <a:r>
              <a:rPr lang="en-US" sz="4000" dirty="0" smtClean="0"/>
              <a:t>, A.C., Fraser,  J.A., Hyson H.C.. (2009). Lateral Medullary Syndrome </a:t>
            </a:r>
            <a:r>
              <a:rPr lang="en-US" sz="4000" dirty="0" err="1" smtClean="0"/>
              <a:t>Prsenting</a:t>
            </a:r>
            <a:r>
              <a:rPr lang="en-US" sz="4000" dirty="0" smtClean="0"/>
              <a:t> with Ataxia and Bradycardia. </a:t>
            </a:r>
            <a:r>
              <a:rPr lang="en-US" sz="4000" dirty="0" err="1" smtClean="0"/>
              <a:t>Can.J.Neurological</a:t>
            </a:r>
            <a:r>
              <a:rPr lang="en-US" sz="4000" dirty="0" smtClean="0"/>
              <a:t> Sciences. 36:390-392.</a:t>
            </a:r>
          </a:p>
          <a:p>
            <a:pPr>
              <a:buNone/>
            </a:pPr>
            <a:endParaRPr lang="en-US" sz="4000" dirty="0" smtClean="0"/>
          </a:p>
          <a:p>
            <a:r>
              <a:rPr lang="en-US" sz="4000" dirty="0" smtClean="0"/>
              <a:t>Goldman B. Chapter 164. Vertigo and Dizziness. In: </a:t>
            </a:r>
            <a:r>
              <a:rPr lang="en-US" sz="4000" dirty="0" err="1" smtClean="0"/>
              <a:t>Tintinalli</a:t>
            </a:r>
            <a:r>
              <a:rPr lang="en-US" sz="4000" dirty="0" smtClean="0"/>
              <a:t> JE, </a:t>
            </a:r>
            <a:r>
              <a:rPr lang="en-US" sz="4000" dirty="0" err="1" smtClean="0"/>
              <a:t>Stapczynski</a:t>
            </a:r>
            <a:r>
              <a:rPr lang="en-US" sz="4000" dirty="0" smtClean="0"/>
              <a:t> JS, Cline DM, Ma OJ, </a:t>
            </a:r>
            <a:r>
              <a:rPr lang="en-US" sz="4000" dirty="0" err="1" smtClean="0"/>
              <a:t>Cydulka</a:t>
            </a:r>
            <a:r>
              <a:rPr lang="en-US" sz="4000" dirty="0" smtClean="0"/>
              <a:t> RK, Meckler GD, eds. </a:t>
            </a:r>
            <a:r>
              <a:rPr lang="en-US" sz="4000" i="1" dirty="0" err="1" smtClean="0"/>
              <a:t>Tintinalli's</a:t>
            </a:r>
            <a:r>
              <a:rPr lang="en-US" sz="4000" i="1" dirty="0" smtClean="0"/>
              <a:t> Emergency Medicine: A Comprehensive Study Guide</a:t>
            </a:r>
            <a:r>
              <a:rPr lang="en-US" sz="4000" dirty="0" smtClean="0"/>
              <a:t>. 7th ed. New York: McGraw-Hill; 2011. http://www.accessmedicine.com/content.aspx?aID=6365845. Accessed December 15, 2012.</a:t>
            </a:r>
          </a:p>
          <a:p>
            <a:pPr>
              <a:buNone/>
            </a:pPr>
            <a:endParaRPr lang="en-US" sz="4000" dirty="0" smtClean="0"/>
          </a:p>
          <a:p>
            <a:r>
              <a:rPr lang="en-US" sz="4000" dirty="0" smtClean="0"/>
              <a:t>Martino, R., </a:t>
            </a:r>
            <a:r>
              <a:rPr lang="en-US" sz="4000" dirty="0" err="1" smtClean="0"/>
              <a:t>Terrault</a:t>
            </a:r>
            <a:r>
              <a:rPr lang="en-US" sz="4000" dirty="0" smtClean="0"/>
              <a:t>, N., </a:t>
            </a:r>
            <a:r>
              <a:rPr lang="en-US" sz="4000" dirty="0" err="1" smtClean="0"/>
              <a:t>Ezerzer</a:t>
            </a:r>
            <a:r>
              <a:rPr lang="en-US" sz="4000" dirty="0" smtClean="0"/>
              <a:t>, F., </a:t>
            </a:r>
            <a:r>
              <a:rPr lang="en-US" sz="4000" dirty="0" err="1" smtClean="0"/>
              <a:t>Mikulis</a:t>
            </a:r>
            <a:r>
              <a:rPr lang="en-US" sz="4000" dirty="0" smtClean="0"/>
              <a:t>, D. (2001). “Dysphagia with Lateral Medullary Syndrome.” Gastroenterology. 121: 420-426</a:t>
            </a:r>
          </a:p>
          <a:p>
            <a:endParaRPr lang="en-US" sz="4000" dirty="0" smtClean="0"/>
          </a:p>
          <a:p>
            <a:r>
              <a:rPr lang="en-US" sz="4000" dirty="0" err="1" smtClean="0"/>
              <a:t>Ropper</a:t>
            </a:r>
            <a:r>
              <a:rPr lang="en-US" sz="4000" dirty="0" smtClean="0"/>
              <a:t>, A., Samuels, M. Adams. “Stroke Syndromes.” </a:t>
            </a:r>
            <a:r>
              <a:rPr lang="en-US" sz="4000" i="1" dirty="0" smtClean="0"/>
              <a:t>Victor’s Principles of Neurology.  9</a:t>
            </a:r>
            <a:r>
              <a:rPr lang="en-US" sz="4000" i="1" baseline="30000" dirty="0" smtClean="0"/>
              <a:t>th</a:t>
            </a:r>
            <a:r>
              <a:rPr lang="en-US" sz="4000" i="1" dirty="0" smtClean="0"/>
              <a:t> edition. </a:t>
            </a:r>
            <a:r>
              <a:rPr lang="en-US" sz="4000" dirty="0" smtClean="0"/>
              <a:t>The  McGraw Hill Companies, 2009.</a:t>
            </a:r>
          </a:p>
          <a:p>
            <a:endParaRPr lang="en-US" sz="4000" dirty="0" smtClean="0"/>
          </a:p>
          <a:p>
            <a:r>
              <a:rPr lang="en-US" sz="4000" dirty="0" smtClean="0"/>
              <a:t>Waxman SG. Chapter 7. The Brain Stem and Cerebellum. In: Waxman SG, ed. </a:t>
            </a:r>
            <a:r>
              <a:rPr lang="en-US" sz="4000" i="1" dirty="0" smtClean="0"/>
              <a:t>Clinical Neuroanatomy</a:t>
            </a:r>
            <a:r>
              <a:rPr lang="en-US" sz="4000" dirty="0" smtClean="0"/>
              <a:t>. 26th ed. New York: McGraw-Hill; 2010. http://www.accessmedicine.com/content.aspx?aID=5272329. Accessed December 15, 2012.</a:t>
            </a:r>
            <a:br>
              <a:rPr lang="en-US" sz="4000"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Presentation of Case: D.S</a:t>
            </a:r>
            <a:endParaRPr lang="en-US" dirty="0"/>
          </a:p>
        </p:txBody>
      </p:sp>
      <p:sp>
        <p:nvSpPr>
          <p:cNvPr id="4" name="Content Placeholder 3"/>
          <p:cNvSpPr>
            <a:spLocks noGrp="1"/>
          </p:cNvSpPr>
          <p:nvPr>
            <p:ph sz="quarter" idx="1"/>
          </p:nvPr>
        </p:nvSpPr>
        <p:spPr/>
        <p:txBody>
          <a:bodyPr>
            <a:normAutofit fontScale="92500"/>
          </a:bodyPr>
          <a:lstStyle/>
          <a:p>
            <a:r>
              <a:rPr lang="en-US" b="1" dirty="0" smtClean="0"/>
              <a:t>ROS: </a:t>
            </a:r>
            <a:r>
              <a:rPr lang="en-US" dirty="0" smtClean="0"/>
              <a:t>+ hiccups, blurred vision, diplopia, heartburn, nausea, vomiting, and HA</a:t>
            </a:r>
          </a:p>
          <a:p>
            <a:r>
              <a:rPr lang="en-US" b="1" dirty="0" smtClean="0"/>
              <a:t>PMH: </a:t>
            </a:r>
            <a:r>
              <a:rPr lang="en-US" dirty="0" err="1" smtClean="0"/>
              <a:t>htn</a:t>
            </a:r>
            <a:r>
              <a:rPr lang="en-US" dirty="0" smtClean="0"/>
              <a:t>, hyperlipidemia</a:t>
            </a:r>
          </a:p>
          <a:p>
            <a:r>
              <a:rPr lang="en-US" b="1" dirty="0" smtClean="0"/>
              <a:t>PSH: </a:t>
            </a:r>
            <a:r>
              <a:rPr lang="en-US" dirty="0" smtClean="0"/>
              <a:t>adenoidectomy</a:t>
            </a:r>
          </a:p>
          <a:p>
            <a:r>
              <a:rPr lang="en-US" b="1" dirty="0" smtClean="0"/>
              <a:t>Medications: </a:t>
            </a:r>
            <a:r>
              <a:rPr lang="en-US" dirty="0" smtClean="0"/>
              <a:t>Lovastatin, </a:t>
            </a:r>
            <a:r>
              <a:rPr lang="en-US" dirty="0" err="1" smtClean="0"/>
              <a:t>diphenhydramine</a:t>
            </a:r>
            <a:r>
              <a:rPr lang="en-US" dirty="0" smtClean="0"/>
              <a:t>, ASA</a:t>
            </a:r>
          </a:p>
          <a:p>
            <a:r>
              <a:rPr lang="en-US" b="1" dirty="0" smtClean="0"/>
              <a:t>Allergies: </a:t>
            </a:r>
            <a:r>
              <a:rPr lang="en-US" dirty="0" err="1" smtClean="0"/>
              <a:t>doxycycline</a:t>
            </a:r>
            <a:r>
              <a:rPr lang="en-US" dirty="0" smtClean="0"/>
              <a:t>, latex</a:t>
            </a:r>
          </a:p>
          <a:p>
            <a:r>
              <a:rPr lang="en-US" b="1" dirty="0" smtClean="0"/>
              <a:t>Social Hx: </a:t>
            </a:r>
            <a:r>
              <a:rPr lang="en-US" dirty="0" smtClean="0"/>
              <a:t>Married, has 3 children. Self employed (catering business).  Nonsmoker, social alcohol use.</a:t>
            </a:r>
          </a:p>
          <a:p>
            <a:r>
              <a:rPr lang="en-US" b="1" dirty="0" smtClean="0"/>
              <a:t>Family Hx: </a:t>
            </a:r>
            <a:r>
              <a:rPr lang="en-US" dirty="0" smtClean="0"/>
              <a:t>Mother-HTN (controlled with medication); Father-uncontrolled HTN; Brother-HTN </a:t>
            </a:r>
          </a:p>
          <a:p>
            <a:endParaRPr lang="en-US" dirty="0" smtClean="0"/>
          </a:p>
          <a:p>
            <a:pPr>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Physical examination</a:t>
            </a:r>
            <a:endParaRPr lang="en-US" dirty="0"/>
          </a:p>
        </p:txBody>
      </p:sp>
      <p:sp>
        <p:nvSpPr>
          <p:cNvPr id="5" name="Content Placeholder 4"/>
          <p:cNvSpPr>
            <a:spLocks noGrp="1"/>
          </p:cNvSpPr>
          <p:nvPr>
            <p:ph sz="quarter" idx="1"/>
          </p:nvPr>
        </p:nvSpPr>
        <p:spPr/>
        <p:txBody>
          <a:bodyPr>
            <a:normAutofit fontScale="92500" lnSpcReduction="10000"/>
          </a:bodyPr>
          <a:lstStyle/>
          <a:p>
            <a:r>
              <a:rPr lang="en-US" b="1" dirty="0" smtClean="0"/>
              <a:t>General: </a:t>
            </a:r>
            <a:r>
              <a:rPr lang="en-US" dirty="0" smtClean="0"/>
              <a:t>alert, orientated, pleasant but often frustrated by his current circumstances</a:t>
            </a:r>
          </a:p>
          <a:p>
            <a:r>
              <a:rPr lang="en-US" b="1" dirty="0" smtClean="0"/>
              <a:t>Speech:</a:t>
            </a:r>
            <a:r>
              <a:rPr lang="en-US" dirty="0" smtClean="0"/>
              <a:t> spontaneous, fluent, no dysarthria</a:t>
            </a:r>
          </a:p>
          <a:p>
            <a:r>
              <a:rPr lang="en-US" b="1" dirty="0" smtClean="0"/>
              <a:t>Cognition:</a:t>
            </a:r>
          </a:p>
          <a:p>
            <a:pPr lvl="1"/>
            <a:r>
              <a:rPr lang="en-US" dirty="0" smtClean="0"/>
              <a:t>Short term/long term memory intact</a:t>
            </a:r>
          </a:p>
          <a:p>
            <a:pPr lvl="1"/>
            <a:r>
              <a:rPr lang="en-US" dirty="0" smtClean="0"/>
              <a:t>Able to add coins</a:t>
            </a:r>
          </a:p>
          <a:p>
            <a:pPr lvl="1"/>
            <a:r>
              <a:rPr lang="en-US" dirty="0" smtClean="0"/>
              <a:t>Able to recite days of week forward and backward.</a:t>
            </a:r>
          </a:p>
          <a:p>
            <a:r>
              <a:rPr lang="en-US" b="1" dirty="0" smtClean="0"/>
              <a:t>Insight: </a:t>
            </a:r>
            <a:r>
              <a:rPr lang="en-US" dirty="0" smtClean="0"/>
              <a:t>intact</a:t>
            </a:r>
          </a:p>
          <a:p>
            <a:r>
              <a:rPr lang="en-US" b="1" dirty="0" smtClean="0"/>
              <a:t>HEENT: </a:t>
            </a:r>
            <a:r>
              <a:rPr lang="en-US" dirty="0" smtClean="0"/>
              <a:t>left ptosis and miosis</a:t>
            </a:r>
          </a:p>
          <a:p>
            <a:r>
              <a:rPr lang="en-US" b="1" dirty="0" smtClean="0"/>
              <a:t>Coordination: </a:t>
            </a:r>
            <a:r>
              <a:rPr lang="en-US" dirty="0" smtClean="0"/>
              <a:t>dysmetria with left finger nose finger and left heel to shin test.  RAM- </a:t>
            </a:r>
            <a:r>
              <a:rPr lang="en-US" dirty="0" err="1" smtClean="0"/>
              <a:t>dysdiadochokinesis</a:t>
            </a:r>
            <a:r>
              <a:rPr lang="en-US" dirty="0" smtClean="0"/>
              <a:t> on left.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Physical examination</a:t>
            </a:r>
            <a:endParaRPr lang="en-US" dirty="0"/>
          </a:p>
        </p:txBody>
      </p:sp>
      <p:sp>
        <p:nvSpPr>
          <p:cNvPr id="3" name="Content Placeholder 2"/>
          <p:cNvSpPr>
            <a:spLocks noGrp="1"/>
          </p:cNvSpPr>
          <p:nvPr>
            <p:ph sz="quarter" idx="1"/>
          </p:nvPr>
        </p:nvSpPr>
        <p:spPr>
          <a:xfrm>
            <a:off x="301752" y="1527048"/>
            <a:ext cx="4117848" cy="4572000"/>
          </a:xfrm>
        </p:spPr>
        <p:txBody>
          <a:bodyPr>
            <a:normAutofit lnSpcReduction="10000"/>
          </a:bodyPr>
          <a:lstStyle/>
          <a:p>
            <a:pPr>
              <a:buNone/>
            </a:pPr>
            <a:r>
              <a:rPr lang="en-US" sz="2000" b="1" u="sng" dirty="0" smtClean="0"/>
              <a:t>Muscle Strength</a:t>
            </a:r>
            <a:r>
              <a:rPr lang="en-US" sz="2000" u="sng" dirty="0" smtClean="0"/>
              <a:t>	</a:t>
            </a:r>
            <a:r>
              <a:rPr lang="en-US" sz="2000" b="1" u="sng" dirty="0" smtClean="0"/>
              <a:t>R	L</a:t>
            </a:r>
          </a:p>
          <a:p>
            <a:pPr>
              <a:buNone/>
            </a:pPr>
            <a:r>
              <a:rPr lang="en-US" sz="2000" dirty="0" err="1" smtClean="0"/>
              <a:t>Sh</a:t>
            </a:r>
            <a:r>
              <a:rPr lang="en-US" sz="2000" dirty="0" smtClean="0"/>
              <a:t> Add			5	5</a:t>
            </a:r>
          </a:p>
          <a:p>
            <a:pPr>
              <a:buNone/>
            </a:pPr>
            <a:r>
              <a:rPr lang="en-US" sz="2000" dirty="0" err="1" smtClean="0"/>
              <a:t>Sh</a:t>
            </a:r>
            <a:r>
              <a:rPr lang="en-US" sz="2000" dirty="0" smtClean="0"/>
              <a:t> </a:t>
            </a:r>
            <a:r>
              <a:rPr lang="en-US" sz="2000" dirty="0" err="1" smtClean="0"/>
              <a:t>Abd</a:t>
            </a:r>
            <a:r>
              <a:rPr lang="en-US" sz="2000" dirty="0" smtClean="0"/>
              <a:t>			5	5</a:t>
            </a:r>
          </a:p>
          <a:p>
            <a:pPr>
              <a:buNone/>
            </a:pPr>
            <a:r>
              <a:rPr lang="en-US" sz="2000" dirty="0" smtClean="0"/>
              <a:t>EF			5	5</a:t>
            </a:r>
          </a:p>
          <a:p>
            <a:pPr>
              <a:buNone/>
            </a:pPr>
            <a:r>
              <a:rPr lang="en-US" sz="2000" dirty="0" smtClean="0"/>
              <a:t>EE			5	5</a:t>
            </a:r>
          </a:p>
          <a:p>
            <a:pPr>
              <a:buNone/>
            </a:pPr>
            <a:r>
              <a:rPr lang="en-US" sz="2000" dirty="0" smtClean="0"/>
              <a:t>WE			5	5</a:t>
            </a:r>
          </a:p>
          <a:p>
            <a:pPr>
              <a:buNone/>
            </a:pPr>
            <a:r>
              <a:rPr lang="en-US" sz="2000" dirty="0" smtClean="0"/>
              <a:t>FDI			5	5</a:t>
            </a:r>
          </a:p>
          <a:p>
            <a:pPr>
              <a:buNone/>
            </a:pPr>
            <a:r>
              <a:rPr lang="en-US" sz="2000" dirty="0" smtClean="0"/>
              <a:t>HF			5	5</a:t>
            </a:r>
          </a:p>
          <a:p>
            <a:pPr>
              <a:buNone/>
            </a:pPr>
            <a:r>
              <a:rPr lang="en-US" sz="2000" dirty="0" smtClean="0"/>
              <a:t>KE			5	5</a:t>
            </a:r>
          </a:p>
          <a:p>
            <a:pPr>
              <a:buNone/>
            </a:pPr>
            <a:r>
              <a:rPr lang="en-US" sz="2000" dirty="0" smtClean="0"/>
              <a:t>ADF			5	5</a:t>
            </a:r>
          </a:p>
          <a:p>
            <a:pPr>
              <a:buNone/>
            </a:pPr>
            <a:r>
              <a:rPr lang="en-US" sz="2000" dirty="0" smtClean="0"/>
              <a:t>Toe Flexion		5	5					</a:t>
            </a:r>
          </a:p>
        </p:txBody>
      </p:sp>
      <p:sp>
        <p:nvSpPr>
          <p:cNvPr id="4" name="TextBox 3"/>
          <p:cNvSpPr txBox="1"/>
          <p:nvPr/>
        </p:nvSpPr>
        <p:spPr>
          <a:xfrm>
            <a:off x="4724400" y="1447800"/>
            <a:ext cx="4038600" cy="6047809"/>
          </a:xfrm>
          <a:prstGeom prst="rect">
            <a:avLst/>
          </a:prstGeom>
          <a:noFill/>
        </p:spPr>
        <p:txBody>
          <a:bodyPr wrap="square" rtlCol="0">
            <a:spAutoFit/>
          </a:bodyPr>
          <a:lstStyle/>
          <a:p>
            <a:r>
              <a:rPr lang="en-US" sz="1700" b="1" u="sng" dirty="0" smtClean="0"/>
              <a:t>Reflexes	R	L</a:t>
            </a:r>
          </a:p>
          <a:p>
            <a:r>
              <a:rPr lang="en-US" sz="1700" dirty="0" smtClean="0"/>
              <a:t>Biceps		2+	2+</a:t>
            </a:r>
          </a:p>
          <a:p>
            <a:r>
              <a:rPr lang="en-US" sz="1700" dirty="0" smtClean="0"/>
              <a:t>Triceps		2+	2+</a:t>
            </a:r>
          </a:p>
          <a:p>
            <a:r>
              <a:rPr lang="en-US" sz="1700" dirty="0" smtClean="0"/>
              <a:t>Brachioradialis	2+	</a:t>
            </a:r>
            <a:r>
              <a:rPr lang="en-US" sz="1700" dirty="0"/>
              <a:t>2</a:t>
            </a:r>
            <a:r>
              <a:rPr lang="en-US" sz="1700" dirty="0" smtClean="0"/>
              <a:t>+</a:t>
            </a:r>
          </a:p>
          <a:p>
            <a:r>
              <a:rPr lang="en-US" sz="1700" dirty="0" smtClean="0"/>
              <a:t>Patellar		2+             2+</a:t>
            </a:r>
          </a:p>
          <a:p>
            <a:r>
              <a:rPr lang="en-US" sz="1700" dirty="0" smtClean="0"/>
              <a:t>Achilles		2+	2+</a:t>
            </a:r>
          </a:p>
          <a:p>
            <a:endParaRPr lang="en-US" sz="1700" dirty="0" smtClean="0"/>
          </a:p>
          <a:p>
            <a:r>
              <a:rPr lang="en-US" sz="1700" b="1" dirty="0" smtClean="0"/>
              <a:t>Babinski: </a:t>
            </a:r>
            <a:r>
              <a:rPr lang="en-US" sz="1700" dirty="0" smtClean="0"/>
              <a:t>Equivocal bilaterally</a:t>
            </a:r>
          </a:p>
          <a:p>
            <a:endParaRPr lang="en-US" sz="1700" b="1" dirty="0" smtClean="0"/>
          </a:p>
          <a:p>
            <a:r>
              <a:rPr lang="en-US" sz="1700" b="1" dirty="0" smtClean="0"/>
              <a:t>Clonus: </a:t>
            </a:r>
            <a:r>
              <a:rPr lang="en-US" sz="1700" dirty="0" smtClean="0"/>
              <a:t>3 beats on left, 1 beat on right</a:t>
            </a:r>
          </a:p>
          <a:p>
            <a:endParaRPr lang="en-US" sz="1700" dirty="0" smtClean="0"/>
          </a:p>
          <a:p>
            <a:r>
              <a:rPr lang="en-US" sz="1700" b="1" u="sng" dirty="0" smtClean="0"/>
              <a:t>Sensory Exam</a:t>
            </a:r>
            <a:r>
              <a:rPr lang="en-US" sz="1700" b="1" dirty="0" smtClean="0"/>
              <a:t>: </a:t>
            </a:r>
          </a:p>
          <a:p>
            <a:r>
              <a:rPr lang="en-US" sz="1600" dirty="0" smtClean="0"/>
              <a:t>Thermoanalgesia left face and right UE/LE</a:t>
            </a:r>
          </a:p>
          <a:p>
            <a:r>
              <a:rPr lang="en-US" sz="1600" dirty="0" smtClean="0"/>
              <a:t>Decreased pinprick on left face and right UE/LE</a:t>
            </a:r>
          </a:p>
          <a:p>
            <a:endParaRPr lang="en-US" sz="1700" dirty="0" smtClean="0"/>
          </a:p>
          <a:p>
            <a:endParaRPr lang="en-US" sz="1700" dirty="0" smtClean="0"/>
          </a:p>
          <a:p>
            <a:endParaRPr lang="en-US" sz="1700" dirty="0" smtClean="0"/>
          </a:p>
          <a:p>
            <a:endParaRPr lang="en-US" sz="1700" dirty="0" smtClean="0"/>
          </a:p>
          <a:p>
            <a:endParaRPr lang="en-US" sz="1700" dirty="0" smtClean="0"/>
          </a:p>
          <a:p>
            <a:endParaRPr lang="en-US" sz="1700" dirty="0" smtClean="0"/>
          </a:p>
          <a:p>
            <a:endParaRPr lang="en-US" sz="17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Differential??</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8600"/>
            <a:ext cx="8534400" cy="758825"/>
          </a:xfrm>
        </p:spPr>
        <p:txBody>
          <a:bodyPr/>
          <a:lstStyle/>
          <a:p>
            <a:r>
              <a:rPr lang="en-US" dirty="0" smtClean="0"/>
              <a:t>MRI Brain </a:t>
            </a:r>
            <a:endParaRPr lang="en-US" dirty="0"/>
          </a:p>
        </p:txBody>
      </p:sp>
      <p:pic>
        <p:nvPicPr>
          <p:cNvPr id="4" name="Content Placeholder 3" descr="1.3.46.670589.11.13081.5.0.5748.2012112707030775183.jpg"/>
          <p:cNvPicPr>
            <a:picLocks noGrp="1" noChangeAspect="1"/>
          </p:cNvPicPr>
          <p:nvPr>
            <p:ph sz="quarter" idx="4294967295"/>
          </p:nvPr>
        </p:nvPicPr>
        <p:blipFill>
          <a:blip r:embed="rId2" cstate="print"/>
          <a:stretch>
            <a:fillRect/>
          </a:stretch>
        </p:blipFill>
        <p:spPr>
          <a:xfrm>
            <a:off x="1600200" y="1066800"/>
            <a:ext cx="5638800" cy="51816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Imaging</a:t>
            </a:r>
            <a:endParaRPr lang="en-US" dirty="0"/>
          </a:p>
        </p:txBody>
      </p:sp>
      <p:sp>
        <p:nvSpPr>
          <p:cNvPr id="2" name="Content Placeholder 1"/>
          <p:cNvSpPr>
            <a:spLocks noGrp="1"/>
          </p:cNvSpPr>
          <p:nvPr>
            <p:ph sz="quarter" idx="1"/>
          </p:nvPr>
        </p:nvSpPr>
        <p:spPr/>
        <p:txBody>
          <a:bodyPr>
            <a:normAutofit/>
          </a:bodyPr>
          <a:lstStyle/>
          <a:p>
            <a:r>
              <a:rPr lang="en-US" b="1" dirty="0" smtClean="0"/>
              <a:t>CT Brain (11/28/12): </a:t>
            </a:r>
            <a:r>
              <a:rPr lang="en-US" dirty="0" smtClean="0"/>
              <a:t>subacute, </a:t>
            </a:r>
            <a:r>
              <a:rPr lang="en-US" dirty="0" err="1" smtClean="0"/>
              <a:t>nonhemorrhagic</a:t>
            </a:r>
            <a:r>
              <a:rPr lang="en-US" dirty="0" smtClean="0"/>
              <a:t> infarct, left cerebellar hemisphere. </a:t>
            </a:r>
          </a:p>
          <a:p>
            <a:endParaRPr lang="en-US" dirty="0" smtClean="0"/>
          </a:p>
          <a:p>
            <a:r>
              <a:rPr lang="en-US" b="1" dirty="0" smtClean="0"/>
              <a:t>CTA Neck/Brain (11/28/12): </a:t>
            </a:r>
            <a:r>
              <a:rPr lang="en-US" dirty="0" smtClean="0"/>
              <a:t>area of low density seen in the left cerebellum consistent with a cerebellar infarct.  The left posterior inferior cerebellar artery (PICA) is occluded.</a:t>
            </a:r>
          </a:p>
          <a:p>
            <a:endParaRPr lang="en-US" dirty="0" smtClean="0"/>
          </a:p>
          <a:p>
            <a:r>
              <a:rPr lang="en-US" b="1" dirty="0" smtClean="0"/>
              <a:t>TEE (12/4/12): </a:t>
            </a:r>
            <a:r>
              <a:rPr lang="en-US" dirty="0" smtClean="0"/>
              <a:t>small PFO, suggesting right to left shunt. </a:t>
            </a:r>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Lateral Medullary Syndrome</a:t>
            </a:r>
            <a:endParaRPr lang="en-US" dirty="0"/>
          </a:p>
        </p:txBody>
      </p:sp>
      <p:sp>
        <p:nvSpPr>
          <p:cNvPr id="2" name="Content Placeholder 1"/>
          <p:cNvSpPr>
            <a:spLocks noGrp="1"/>
          </p:cNvSpPr>
          <p:nvPr>
            <p:ph sz="quarter" idx="1"/>
          </p:nvPr>
        </p:nvSpPr>
        <p:spPr/>
        <p:txBody>
          <a:bodyPr>
            <a:normAutofit/>
          </a:bodyPr>
          <a:lstStyle/>
          <a:p>
            <a:r>
              <a:rPr lang="en-US" b="1" dirty="0" smtClean="0"/>
              <a:t>AKA: </a:t>
            </a:r>
            <a:r>
              <a:rPr lang="en-US" dirty="0" smtClean="0"/>
              <a:t>Wallenberg syndrome, Syndrome of PICA</a:t>
            </a:r>
          </a:p>
          <a:p>
            <a:r>
              <a:rPr lang="en-US" b="1" dirty="0" smtClean="0"/>
              <a:t>Historical perspective</a:t>
            </a:r>
          </a:p>
          <a:p>
            <a:pPr lvl="1"/>
            <a:r>
              <a:rPr lang="en-US" dirty="0" smtClean="0"/>
              <a:t>Adolf Wallenberg (German neurologist) described the clinical manifestations in 1895, autopsy in 1901 revealed occlusion of PICA</a:t>
            </a:r>
          </a:p>
          <a:p>
            <a:pPr lvl="1"/>
            <a:r>
              <a:rPr lang="en-US" dirty="0" smtClean="0"/>
              <a:t>Earliest description was by Dr </a:t>
            </a:r>
            <a:r>
              <a:rPr lang="en-US" dirty="0" err="1" smtClean="0"/>
              <a:t>Gaspard</a:t>
            </a:r>
            <a:r>
              <a:rPr lang="en-US" dirty="0" smtClean="0"/>
              <a:t> Vieusseux of Geneva in 1919</a:t>
            </a:r>
          </a:p>
          <a:p>
            <a:pPr lvl="2"/>
            <a:r>
              <a:rPr lang="en-US" dirty="0" smtClean="0"/>
              <a:t>Described his own stroke to the Royal Society of Medicine and Surgery of London</a:t>
            </a:r>
          </a:p>
          <a:p>
            <a:pPr lvl="2"/>
            <a:r>
              <a:rPr lang="en-US" dirty="0" smtClean="0"/>
              <a:t>He mentioned that the hiccups could be cured by “taking up a morning cigarette.”</a:t>
            </a:r>
          </a:p>
          <a:p>
            <a:pPr lvl="1"/>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2168</TotalTime>
  <Words>1447</Words>
  <Application>Microsoft Office PowerPoint</Application>
  <PresentationFormat>On-screen Show (4:3)</PresentationFormat>
  <Paragraphs>199</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Civic</vt:lpstr>
      <vt:lpstr>Grand Rounds</vt:lpstr>
      <vt:lpstr>Presentation of Case: D.S.</vt:lpstr>
      <vt:lpstr>Presentation of Case: D.S</vt:lpstr>
      <vt:lpstr>Physical examination</vt:lpstr>
      <vt:lpstr>Physical examination</vt:lpstr>
      <vt:lpstr>Differential??</vt:lpstr>
      <vt:lpstr>MRI Brain </vt:lpstr>
      <vt:lpstr>Imaging</vt:lpstr>
      <vt:lpstr>Lateral Medullary Syndrome</vt:lpstr>
      <vt:lpstr>Lateral Medullary Syndrome</vt:lpstr>
      <vt:lpstr>Vasculature</vt:lpstr>
      <vt:lpstr>Anatomy</vt:lpstr>
      <vt:lpstr>Slide 13</vt:lpstr>
      <vt:lpstr>Slide 14</vt:lpstr>
      <vt:lpstr>Risk factors</vt:lpstr>
      <vt:lpstr>Physical examination</vt:lpstr>
      <vt:lpstr>PATIENT PRESENTATION</vt:lpstr>
      <vt:lpstr>Spinothalamic tract</vt:lpstr>
      <vt:lpstr>Spinothalamic Tract</vt:lpstr>
      <vt:lpstr>Slide 20</vt:lpstr>
      <vt:lpstr>Horner’s Syndrome</vt:lpstr>
      <vt:lpstr>Horner’s syndrome</vt:lpstr>
      <vt:lpstr>Trigeminal nucleus</vt:lpstr>
      <vt:lpstr>Medial longitudinal fasciculus</vt:lpstr>
      <vt:lpstr>Medial Longitudinal Fasciculus</vt:lpstr>
      <vt:lpstr>Imaging</vt:lpstr>
      <vt:lpstr>Treatment</vt:lpstr>
      <vt:lpstr>Prognosis</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Owner</cp:lastModifiedBy>
  <cp:revision>36</cp:revision>
  <dcterms:created xsi:type="dcterms:W3CDTF">2012-12-15T14:43:53Z</dcterms:created>
  <dcterms:modified xsi:type="dcterms:W3CDTF">2012-12-17T03:20:05Z</dcterms:modified>
</cp:coreProperties>
</file>