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1" r:id="rId4"/>
    <p:sldId id="257" r:id="rId5"/>
    <p:sldId id="260" r:id="rId6"/>
    <p:sldId id="261" r:id="rId7"/>
    <p:sldId id="262" r:id="rId8"/>
    <p:sldId id="271" r:id="rId9"/>
    <p:sldId id="272" r:id="rId10"/>
    <p:sldId id="263" r:id="rId11"/>
    <p:sldId id="265" r:id="rId12"/>
    <p:sldId id="266" r:id="rId13"/>
    <p:sldId id="267" r:id="rId14"/>
    <p:sldId id="274" r:id="rId15"/>
    <p:sldId id="273" r:id="rId16"/>
    <p:sldId id="279" r:id="rId17"/>
    <p:sldId id="258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46" autoAdjust="0"/>
  </p:normalViewPr>
  <p:slideViewPr>
    <p:cSldViewPr>
      <p:cViewPr varScale="1">
        <p:scale>
          <a:sx n="68" d="100"/>
          <a:sy n="68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3BD9947-FEB7-4CE1-A11C-CA23BCA752E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815B54C-AF67-4A67-AB91-751C9BF97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086600" cy="136879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5600" dirty="0" smtClean="0"/>
              <a:t>FASCIAL DISTORTION MODEL</a:t>
            </a:r>
          </a:p>
          <a:p>
            <a:pPr algn="ctr"/>
            <a:r>
              <a:rPr lang="en-US" dirty="0" smtClean="0"/>
              <a:t>Timothy </a:t>
            </a:r>
            <a:r>
              <a:rPr lang="en-US" dirty="0" smtClean="0"/>
              <a:t>J. Zielicke, OMS IV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1000" dirty="0" smtClean="0"/>
              <a:t>FDM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Rarely found in the extremities, HTP’s feel like spongy marbles, and are almond-sized or smaller </a:t>
            </a:r>
            <a:r>
              <a:rPr lang="en-US" sz="1800" b="0" i="0" u="none" strike="noStrike" kern="1200" cap="none" spc="30" baseline="0" dirty="0" err="1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fascial</a:t>
            </a:r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 </a:t>
            </a:r>
            <a:r>
              <a:rPr lang="en-US" sz="1800" b="0" i="0" u="none" strike="noStrike" kern="1200" cap="none" spc="30" baseline="0" dirty="0" err="1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herniations</a:t>
            </a:r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.</a:t>
            </a:r>
          </a:p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Body language: pushing fingers, thumb or knuckles into protruding </a:t>
            </a:r>
            <a:r>
              <a:rPr lang="en-US" sz="1800" b="0" i="0" u="none" strike="noStrike" kern="1200" cap="none" spc="30" baseline="0" dirty="0" err="1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tisssue</a:t>
            </a:r>
            <a:endParaRPr lang="en-US" sz="1800" b="0" i="0" u="none" strike="noStrike" kern="1200" cap="none" spc="30" baseline="0" dirty="0" smtClean="0">
              <a:solidFill>
                <a:schemeClr val="tx1"/>
              </a:solidFill>
              <a:latin typeface="+mn-lt"/>
              <a:ea typeface="+mn-ea"/>
              <a:cs typeface="Tahoma" pitchFamily="34" charset="0"/>
            </a:endParaRPr>
          </a:p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TREATMENT: Push protruding tissue below </a:t>
            </a:r>
            <a:r>
              <a:rPr lang="en-US" sz="1800" b="0" i="0" u="none" strike="noStrike" kern="1200" cap="none" spc="30" baseline="0" dirty="0" err="1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fascial</a:t>
            </a:r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 plane</a:t>
            </a:r>
          </a:p>
          <a:p>
            <a:endParaRPr lang="en-US" sz="1800" b="1" i="0" u="none" strike="noStrike" kern="1200" cap="none" spc="30" baseline="0" dirty="0" smtClean="0">
              <a:solidFill>
                <a:schemeClr val="tx1"/>
              </a:solidFill>
              <a:latin typeface="+mn-lt"/>
              <a:ea typeface="+mn-ea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0" kern="1200" cap="none" spc="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Tunga" pitchFamily="2"/>
              </a:rPr>
              <a:t>HERNIATED TRIGGERPOINTS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7010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6353174" cy="5166360"/>
          </a:xfrm>
        </p:spPr>
        <p:txBody>
          <a:bodyPr>
            <a:normAutofit/>
          </a:bodyPr>
          <a:lstStyle/>
          <a:p>
            <a:pPr lvl="0"/>
            <a:r>
              <a:rPr lang="en-US" sz="24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Think of these distortions as tiny injuries of the bone ligament transition zone. </a:t>
            </a:r>
          </a:p>
          <a:p>
            <a:pPr lvl="0"/>
            <a:r>
              <a:rPr lang="en-US" sz="24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Body language: Point with one finger to spot of pain</a:t>
            </a:r>
          </a:p>
          <a:p>
            <a:r>
              <a:rPr lang="en-US" sz="24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TREATMENT: Force osseous components in the transition zone to shift back into the bone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0" kern="1200" cap="none" spc="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Tunga" pitchFamily="2"/>
              </a:rPr>
              <a:t>CONTINUUM DISTORTIONS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599"/>
            <a:ext cx="2209800" cy="49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9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943599"/>
            <a:ext cx="8839200" cy="9319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</a:t>
            </a:r>
            <a:r>
              <a:rPr lang="en-US" dirty="0" err="1" smtClean="0"/>
              <a:t>ligametous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osseus</a:t>
            </a:r>
            <a:r>
              <a:rPr lang="en-US" dirty="0" smtClean="0"/>
              <a:t>- distorted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942849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" y="5715000"/>
            <a:ext cx="8991599" cy="47244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Triggerband</a:t>
            </a:r>
            <a:r>
              <a:rPr lang="en-US" dirty="0" smtClean="0"/>
              <a:t>		</a:t>
            </a:r>
            <a:r>
              <a:rPr lang="en-US" dirty="0" err="1" smtClean="0"/>
              <a:t>Triggerband</a:t>
            </a:r>
            <a:r>
              <a:rPr lang="en-US" dirty="0" smtClean="0"/>
              <a:t>		HTP			CD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distortion?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7242"/>
            <a:ext cx="9144000" cy="421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2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143374" cy="524256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Chief Complaint: </a:t>
            </a:r>
            <a:r>
              <a:rPr lang="en-US" sz="2000" dirty="0" smtClean="0"/>
              <a:t>Left ankle pain x 3 days </a:t>
            </a:r>
          </a:p>
          <a:p>
            <a:r>
              <a:rPr lang="en-US" sz="2000" b="1" dirty="0" smtClean="0"/>
              <a:t>History: </a:t>
            </a:r>
            <a:r>
              <a:rPr lang="en-US" sz="2000" dirty="0" smtClean="0"/>
              <a:t>Ms. L. is a medical</a:t>
            </a:r>
            <a:r>
              <a:rPr lang="en-US" sz="2000" baseline="0" dirty="0" smtClean="0"/>
              <a:t> student</a:t>
            </a:r>
            <a:r>
              <a:rPr lang="en-US" sz="2000" dirty="0" smtClean="0"/>
              <a:t> whose ankle buckled outward as she played flag football.  There was immediate pain and swelling. At the Emergency Department an x-ray was taken (interpreted as negative), a Ace</a:t>
            </a:r>
            <a:r>
              <a:rPr lang="en-US" sz="2000" baseline="0" dirty="0" smtClean="0"/>
              <a:t> wrap </a:t>
            </a:r>
            <a:r>
              <a:rPr lang="en-US" sz="2000" dirty="0" smtClean="0"/>
              <a:t>was applied, and she was put on crutches. The following day Ms. L was told by her physician to stay off the ankle and if not better to see an </a:t>
            </a:r>
            <a:r>
              <a:rPr lang="en-US" dirty="0" smtClean="0"/>
              <a:t>orthopedist.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Sprained Ankle: 26 Year Old Woman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4478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Body Language: </a:t>
            </a:r>
            <a:r>
              <a:rPr lang="en-US" dirty="0"/>
              <a:t>Points to the lateral aspect of the ankle with one finger to show source</a:t>
            </a:r>
          </a:p>
          <a:p>
            <a:r>
              <a:rPr lang="en-US" dirty="0"/>
              <a:t>of pain, but also indicates with a sweeping motion that there is a pulling discomfort </a:t>
            </a:r>
            <a:r>
              <a:rPr lang="en-US" dirty="0" smtClean="0"/>
              <a:t>from the </a:t>
            </a:r>
            <a:r>
              <a:rPr lang="en-US" dirty="0"/>
              <a:t>heel down along the lateral foot.</a:t>
            </a:r>
          </a:p>
          <a:p>
            <a:r>
              <a:rPr lang="en-US" b="1" dirty="0"/>
              <a:t>Physical Exam:</a:t>
            </a:r>
          </a:p>
          <a:p>
            <a:r>
              <a:rPr lang="en-US" dirty="0"/>
              <a:t>Lateral </a:t>
            </a:r>
            <a:r>
              <a:rPr lang="en-US" dirty="0" err="1"/>
              <a:t>malleolar</a:t>
            </a:r>
            <a:r>
              <a:rPr lang="en-US" dirty="0"/>
              <a:t> swelling and ecchymosis</a:t>
            </a:r>
          </a:p>
          <a:p>
            <a:r>
              <a:rPr lang="en-US" dirty="0"/>
              <a:t>No point tenderness</a:t>
            </a:r>
          </a:p>
          <a:p>
            <a:r>
              <a:rPr lang="en-US" dirty="0"/>
              <a:t>Unable to bear weight</a:t>
            </a:r>
          </a:p>
          <a:p>
            <a:r>
              <a:rPr lang="en-US" dirty="0"/>
              <a:t>Dorsiflexion = 1/4 with stepping</a:t>
            </a:r>
          </a:p>
          <a:p>
            <a:r>
              <a:rPr lang="en-US" dirty="0"/>
              <a:t>Diminished eversion and inversion</a:t>
            </a:r>
          </a:p>
          <a:p>
            <a:r>
              <a:rPr lang="en-US" b="1" dirty="0"/>
              <a:t>Orthopedic Diagnosis: </a:t>
            </a:r>
            <a:r>
              <a:rPr lang="en-US" dirty="0"/>
              <a:t>Ankle sprain</a:t>
            </a:r>
          </a:p>
        </p:txBody>
      </p:sp>
    </p:spTree>
    <p:extLst>
      <p:ext uri="{BB962C8B-B14F-4D97-AF65-F5344CB8AC3E}">
        <p14:creationId xmlns:p14="http://schemas.microsoft.com/office/powerpoint/2010/main" val="28771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1. Continuum ankle sprain</a:t>
            </a:r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Triggerband</a:t>
            </a:r>
            <a:r>
              <a:rPr lang="en-US" sz="2400" dirty="0" smtClean="0"/>
              <a:t> foot sprain</a:t>
            </a:r>
          </a:p>
          <a:p>
            <a:r>
              <a:rPr lang="en-US" sz="2400" b="1" dirty="0" smtClean="0"/>
              <a:t>Discussion:</a:t>
            </a:r>
          </a:p>
          <a:p>
            <a:r>
              <a:rPr lang="en-US" sz="2400" dirty="0" smtClean="0"/>
              <a:t>This ankle/foot sprain combination is best treated in this order:</a:t>
            </a:r>
          </a:p>
          <a:p>
            <a:r>
              <a:rPr lang="en-US" sz="2400" dirty="0" smtClean="0"/>
              <a:t>1. Anterior ankle continuum distortion</a:t>
            </a:r>
          </a:p>
          <a:p>
            <a:r>
              <a:rPr lang="en-US" sz="2400" dirty="0" smtClean="0"/>
              <a:t>2. Lateral ankle continuum distortions</a:t>
            </a:r>
          </a:p>
          <a:p>
            <a:r>
              <a:rPr lang="en-US" sz="2400" dirty="0" smtClean="0"/>
              <a:t>3. Lateral foot </a:t>
            </a:r>
            <a:r>
              <a:rPr lang="en-US" sz="2400" dirty="0" err="1" smtClean="0"/>
              <a:t>triggerbands</a:t>
            </a:r>
            <a:endParaRPr lang="en-US" sz="2400" dirty="0" smtClean="0"/>
          </a:p>
          <a:p>
            <a:r>
              <a:rPr lang="en-US" sz="2400" dirty="0" smtClean="0"/>
              <a:t>Ms. S. was treated and was immediately able to bear weight, stand on her toes, and to walk without a limp</a:t>
            </a:r>
            <a:r>
              <a:rPr lang="en-US" sz="2400" baseline="0" dirty="0" smtClean="0"/>
              <a:t> without crutches</a:t>
            </a:r>
            <a:r>
              <a:rPr lang="en-US" baseline="0" dirty="0" smtClean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FDM Diagnosis: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Pain during treatment</a:t>
            </a:r>
          </a:p>
          <a:p>
            <a:r>
              <a:rPr lang="en-US" sz="3200" dirty="0" smtClean="0"/>
              <a:t>Bruising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</a:t>
            </a:r>
            <a:r>
              <a:rPr lang="en-US" baseline="0" dirty="0" smtClean="0"/>
              <a:t>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baseline="0" dirty="0" smtClean="0"/>
              <a:t>Sports </a:t>
            </a:r>
            <a:r>
              <a:rPr lang="en-US" sz="4000" baseline="0" dirty="0" smtClean="0"/>
              <a:t>medicine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baseline="0" dirty="0" smtClean="0"/>
              <a:t>Musculoskeletal injuries</a:t>
            </a:r>
          </a:p>
          <a:p>
            <a:pPr lvl="4"/>
            <a:r>
              <a:rPr lang="en-US" sz="4000" baseline="0" dirty="0" smtClean="0"/>
              <a:t>Acute</a:t>
            </a:r>
          </a:p>
          <a:p>
            <a:pPr lvl="4"/>
            <a:r>
              <a:rPr lang="en-US" sz="4000" baseline="0" dirty="0" smtClean="0"/>
              <a:t>Chronic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4000" baseline="0" dirty="0" smtClean="0"/>
              <a:t>Chronic Pain/Fibromyalgia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b="0" i="0" kern="1200" cap="none" spc="3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Tahoma" pitchFamily="34" charset="0"/>
              </a:rPr>
              <a:t>Typaldos</a:t>
            </a:r>
            <a:r>
              <a:rPr lang="en-US" sz="1800" b="0" i="0" kern="1200" cap="none" spc="3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Tahoma" pitchFamily="34" charset="0"/>
              </a:rPr>
              <a:t>, D.O., Stephen. </a:t>
            </a:r>
            <a:r>
              <a:rPr lang="en-US" sz="1800" b="0" i="1" kern="1200" cap="none" spc="3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Tahoma" pitchFamily="34" charset="0"/>
              </a:rPr>
              <a:t>FDM. Clinical and Theoretical Application of the </a:t>
            </a:r>
            <a:r>
              <a:rPr lang="en-US" sz="1800" b="0" i="1" kern="1200" cap="none" spc="3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Tahoma" pitchFamily="34" charset="0"/>
              </a:rPr>
              <a:t>Fascial</a:t>
            </a:r>
            <a:r>
              <a:rPr lang="en-US" sz="1800" b="0" i="1" kern="1200" cap="none" spc="3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Tahoma" pitchFamily="34" charset="0"/>
              </a:rPr>
              <a:t> Distortion Model Within the Practice of Medicine and Surgery</a:t>
            </a:r>
            <a:r>
              <a:rPr lang="en-US" sz="1800" b="0" i="0" kern="1200" cap="none" spc="3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Tahoma" pitchFamily="34" charset="0"/>
              </a:rPr>
              <a:t>. 4th. Bangor, Maine: </a:t>
            </a:r>
            <a:r>
              <a:rPr lang="en-US" sz="1800" b="0" i="0" kern="1200" cap="none" spc="3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Tahoma" pitchFamily="34" charset="0"/>
              </a:rPr>
              <a:t>Typaldos</a:t>
            </a:r>
            <a:r>
              <a:rPr lang="en-US" sz="1800" b="0" i="0" kern="1200" cap="none" spc="3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Tahoma" pitchFamily="34" charset="0"/>
              </a:rPr>
              <a:t> Publishing Company, 2002. 269.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419974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55 </a:t>
            </a:r>
            <a:r>
              <a:rPr lang="en-US" sz="3200" dirty="0" err="1" smtClean="0"/>
              <a:t>yo</a:t>
            </a:r>
            <a:r>
              <a:rPr lang="en-US" sz="3200" baseline="0" dirty="0" smtClean="0"/>
              <a:t> male present to  family medicine outpatient clinic with 8 month </a:t>
            </a:r>
            <a:r>
              <a:rPr lang="en-US" sz="3200" baseline="0" dirty="0" err="1" smtClean="0"/>
              <a:t>hx</a:t>
            </a:r>
            <a:r>
              <a:rPr lang="en-US" sz="3200" baseline="0" dirty="0" smtClean="0"/>
              <a:t> of 8/10 sharp, non-radiating right knee pain medial, lateral and inferior to the patella</a:t>
            </a:r>
            <a:r>
              <a:rPr lang="en-US" sz="3200" dirty="0"/>
              <a:t>. No specific injury at onset.    </a:t>
            </a:r>
          </a:p>
          <a:p>
            <a:r>
              <a:rPr lang="en-US" sz="3200" baseline="0" dirty="0" smtClean="0"/>
              <a:t>He had seen multiple providers without resolution.  He was now scheduled for a orthopedic surgery consult.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CASE</a:t>
            </a:r>
            <a:r>
              <a:rPr lang="en-US" sz="6000" baseline="0" dirty="0" smtClean="0"/>
              <a:t> STUDY (Mr. G)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46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On PE he had obvious difficulty ambulating.  Knee flexion ~60 degrees with pain.  No sensory deficit, strength impairment (although limited by pain) or ligamentous instability.  Patellar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achilles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relfexes</a:t>
            </a:r>
            <a:r>
              <a:rPr lang="en-US" baseline="0" dirty="0" smtClean="0"/>
              <a:t> were 2+.</a:t>
            </a:r>
            <a:r>
              <a:rPr lang="en-US" dirty="0" smtClean="0"/>
              <a:t>  X-rays showed mild age appropriate joint degeneration</a:t>
            </a:r>
          </a:p>
          <a:p>
            <a:r>
              <a:rPr lang="en-US" dirty="0" smtClean="0"/>
              <a:t>I performed 4 FDM treatments which took about 10 minutes.</a:t>
            </a:r>
          </a:p>
          <a:p>
            <a:r>
              <a:rPr lang="en-US" dirty="0" smtClean="0"/>
              <a:t>Post treatment evaluation: Pain: 0/10, Knee flexion full ROM (130-140 degrees) able to ambulate normally without pain.  At 6 month follow up </a:t>
            </a:r>
            <a:r>
              <a:rPr lang="en-US" baseline="0" dirty="0" smtClean="0"/>
              <a:t>pain hadn’t returned and he was ambulating normally.</a:t>
            </a:r>
            <a:r>
              <a:rPr lang="en-US" dirty="0" smtClean="0"/>
              <a:t>  He cancelled his appointment with the orthopedic surgeon.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Steven</a:t>
            </a:r>
            <a:r>
              <a:rPr lang="en-US" sz="2800" baseline="0" dirty="0" smtClean="0"/>
              <a:t> </a:t>
            </a:r>
            <a:r>
              <a:rPr lang="en-US" sz="2800" baseline="0" dirty="0" err="1" smtClean="0"/>
              <a:t>Typaldos</a:t>
            </a:r>
            <a:r>
              <a:rPr lang="en-US" sz="2800" baseline="0" dirty="0" smtClean="0"/>
              <a:t>, D.O. (1957-2006)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Family</a:t>
            </a:r>
            <a:r>
              <a:rPr lang="en-US" sz="2800" baseline="0" dirty="0" smtClean="0"/>
              <a:t> medicine trained, worked as ER physician</a:t>
            </a:r>
          </a:p>
          <a:p>
            <a:r>
              <a:rPr lang="en-US" sz="2800" dirty="0" smtClean="0"/>
              <a:t>FDM developed in early 1990’s</a:t>
            </a:r>
          </a:p>
          <a:p>
            <a:r>
              <a:rPr lang="en-US" sz="2800" dirty="0" smtClean="0"/>
              <a:t>Manual written 1997-2002</a:t>
            </a:r>
          </a:p>
          <a:p>
            <a:endParaRPr lang="en-US" baseline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FDM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9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-subjective complaints</a:t>
            </a:r>
          </a:p>
          <a:p>
            <a:r>
              <a:rPr lang="en-US" sz="24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-mechanism of injury</a:t>
            </a:r>
          </a:p>
          <a:p>
            <a:r>
              <a:rPr lang="en-US" sz="24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-objective findings (especially palpation)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3600" b="0" i="0" kern="1200" cap="none" spc="3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Tahoma" pitchFamily="34" charset="0"/>
              </a:rPr>
              <a:t>-</a:t>
            </a:r>
            <a:r>
              <a:rPr lang="en-US" sz="3600" b="1" i="0" kern="1200" cap="none" spc="3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Tahoma" pitchFamily="34" charset="0"/>
              </a:rPr>
              <a:t>body language</a:t>
            </a:r>
            <a:endParaRPr lang="en-US" sz="3600" dirty="0" smtClean="0">
              <a:solidFill>
                <a:srgbClr val="FF0000"/>
              </a:solidFill>
              <a:effectLst/>
            </a:endParaRPr>
          </a:p>
          <a:p>
            <a:endParaRPr lang="en-US" sz="1800" b="0" i="0" u="none" strike="noStrike" kern="1200" cap="none" spc="30" baseline="0" dirty="0" smtClean="0">
              <a:solidFill>
                <a:schemeClr val="tx1"/>
              </a:solidFill>
              <a:latin typeface="+mn-lt"/>
              <a:ea typeface="+mn-ea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kern="1200" cap="none" spc="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Tunga" pitchFamily="2"/>
              </a:rPr>
              <a:t>Diagnosis based on: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i="0" u="none" strike="noStrike" kern="1200" cap="none" spc="30" baseline="0" dirty="0" err="1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Triggerband</a:t>
            </a:r>
            <a:r>
              <a:rPr lang="en-US" sz="2800" b="1" i="0" u="none" strike="noStrike" kern="1200" cap="none" spc="30" baseline="0" dirty="0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 </a:t>
            </a:r>
            <a:r>
              <a:rPr lang="en-US" sz="2800" b="1" i="0" u="none" strike="noStrike" kern="1200" cap="none" spc="30" baseline="0" dirty="0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(</a:t>
            </a:r>
            <a:r>
              <a:rPr lang="en-US" sz="2800" b="1" i="0" u="none" strike="noStrike" kern="1200" cap="none" spc="30" baseline="0" dirty="0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TB)</a:t>
            </a:r>
            <a:endParaRPr lang="en-US" sz="2000" b="1" i="0" u="none" strike="noStrike" kern="1200" cap="none" spc="30" baseline="0" dirty="0" smtClean="0">
              <a:solidFill>
                <a:srgbClr val="FF0000"/>
              </a:solidFill>
              <a:latin typeface="+mn-lt"/>
              <a:ea typeface="+mn-ea"/>
              <a:cs typeface="Tahoma" pitchFamily="34" charset="0"/>
            </a:endParaRPr>
          </a:p>
          <a:p>
            <a:r>
              <a:rPr lang="en-US" sz="2800" b="1" i="0" u="none" strike="noStrike" kern="1200" cap="none" spc="30" baseline="0" dirty="0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Herniated </a:t>
            </a:r>
            <a:r>
              <a:rPr lang="en-US" sz="2800" b="1" i="0" u="none" strike="noStrike" kern="1200" cap="none" spc="30" baseline="0" dirty="0" err="1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Triggerpoint</a:t>
            </a:r>
            <a:r>
              <a:rPr lang="en-US" sz="2800" b="1" i="0" u="none" strike="noStrike" kern="1200" cap="none" spc="30" baseline="0" dirty="0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 (HTP) </a:t>
            </a:r>
          </a:p>
          <a:p>
            <a:r>
              <a:rPr lang="en-US" sz="2800" b="1" i="0" u="none" strike="noStrike" kern="1200" cap="none" spc="30" baseline="0" dirty="0" smtClean="0">
                <a:solidFill>
                  <a:srgbClr val="FF0000"/>
                </a:solidFill>
                <a:latin typeface="+mn-lt"/>
                <a:ea typeface="+mn-ea"/>
                <a:cs typeface="Tahoma" pitchFamily="34" charset="0"/>
              </a:rPr>
              <a:t>Continuum Distortion (CD)</a:t>
            </a:r>
          </a:p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Folding Distortion </a:t>
            </a:r>
          </a:p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Cylinder Distortion </a:t>
            </a:r>
          </a:p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Tectonic Fixation </a:t>
            </a:r>
            <a:b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</a:br>
            <a:endParaRPr lang="en-US" sz="1800" b="0" i="0" u="none" strike="noStrike" kern="1200" cap="none" spc="30" baseline="0" dirty="0" smtClean="0">
              <a:solidFill>
                <a:schemeClr val="tx1"/>
              </a:solidFill>
              <a:latin typeface="+mn-lt"/>
              <a:ea typeface="+mn-ea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distortions (6</a:t>
            </a:r>
            <a:r>
              <a:rPr lang="en-US" baseline="0" dirty="0" smtClean="0"/>
              <a:t> types)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5667374" cy="4724400"/>
          </a:xfrm>
        </p:spPr>
        <p:txBody>
          <a:bodyPr>
            <a:normAutofit/>
          </a:bodyPr>
          <a:lstStyle/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-most common </a:t>
            </a:r>
          </a:p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-twisted or wrinkled </a:t>
            </a:r>
            <a:r>
              <a:rPr lang="en-US" sz="1800" b="0" i="0" u="none" strike="noStrike" kern="1200" cap="none" spc="30" baseline="0" dirty="0" err="1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fascial</a:t>
            </a:r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 fibers </a:t>
            </a:r>
          </a:p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-</a:t>
            </a:r>
            <a:r>
              <a:rPr lang="en-US" sz="1800" b="0" i="1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burning </a:t>
            </a:r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or </a:t>
            </a:r>
            <a:r>
              <a:rPr lang="en-US" sz="1800" b="0" i="1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pulling </a:t>
            </a:r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pain </a:t>
            </a:r>
          </a:p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-Body Language: sweeping motion with their fingers </a:t>
            </a:r>
          </a:p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think of a </a:t>
            </a:r>
            <a:r>
              <a:rPr lang="en-US" sz="1800" b="0" i="1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Ziploc® </a:t>
            </a:r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bag that has become unzipped</a:t>
            </a:r>
          </a:p>
          <a:p>
            <a:r>
              <a:rPr lang="en-US" sz="1800" b="0" i="0" u="none" strike="noStrike" kern="1200" cap="none" spc="30" baseline="0" dirty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rPr>
              <a:t>TREATMENT: Untwist the twisted fibers and iron out the wrinkle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0" kern="1200" cap="none" spc="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Tunga" pitchFamily="2"/>
              </a:rPr>
              <a:t>TRIGGERBANDS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3048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5688894"/>
            <a:ext cx="7680960" cy="498546"/>
          </a:xfrm>
        </p:spPr>
        <p:txBody>
          <a:bodyPr/>
          <a:lstStyle/>
          <a:p>
            <a:r>
              <a:rPr lang="en-US" dirty="0" smtClean="0"/>
              <a:t>ACUTE						CHRONIC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3" y="152400"/>
            <a:ext cx="8384535" cy="553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7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Direction of </a:t>
            </a:r>
            <a:r>
              <a:rPr lang="en-US" dirty="0" err="1"/>
              <a:t>triggerband</a:t>
            </a:r>
            <a:r>
              <a:rPr lang="en-US" dirty="0"/>
              <a:t> (affected fibers run parallel to sweeping motion </a:t>
            </a:r>
            <a:r>
              <a:rPr lang="en-US" dirty="0" smtClean="0"/>
              <a:t>of fingers</a:t>
            </a:r>
            <a:r>
              <a:rPr lang="en-US" dirty="0"/>
              <a:t>)</a:t>
            </a:r>
          </a:p>
          <a:p>
            <a:r>
              <a:rPr lang="en-US" dirty="0"/>
              <a:t>• Extent of pathway involved (the more sweeping the motion, the farther along </a:t>
            </a:r>
            <a:r>
              <a:rPr lang="en-US" dirty="0" smtClean="0"/>
              <a:t>the pathway </a:t>
            </a:r>
            <a:r>
              <a:rPr lang="en-US" dirty="0"/>
              <a:t>fibers have separated)</a:t>
            </a:r>
          </a:p>
          <a:p>
            <a:r>
              <a:rPr lang="en-US" dirty="0"/>
              <a:t>• The deeper the </a:t>
            </a:r>
            <a:r>
              <a:rPr lang="en-US" dirty="0" err="1"/>
              <a:t>triggerband</a:t>
            </a:r>
            <a:r>
              <a:rPr lang="en-US" dirty="0"/>
              <a:t> is anatomically – the more firmly the person </a:t>
            </a:r>
            <a:r>
              <a:rPr lang="en-US" dirty="0" smtClean="0"/>
              <a:t>pushes into </a:t>
            </a:r>
            <a:r>
              <a:rPr lang="en-US" dirty="0"/>
              <a:t>the fascia with his/her fingers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1101</TotalTime>
  <Words>717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Mylar</vt:lpstr>
      <vt:lpstr>FDM  </vt:lpstr>
      <vt:lpstr>CASE STUDY (Mr. G)</vt:lpstr>
      <vt:lpstr>PowerPoint Presentation</vt:lpstr>
      <vt:lpstr>History of FDM</vt:lpstr>
      <vt:lpstr>Diagnosis based on: </vt:lpstr>
      <vt:lpstr>Types of distortions (6 types)</vt:lpstr>
      <vt:lpstr>TRIGGERBANDS</vt:lpstr>
      <vt:lpstr>PowerPoint Presentation</vt:lpstr>
      <vt:lpstr>Body language</vt:lpstr>
      <vt:lpstr>HERNIATED TRIGGERPOINTS</vt:lpstr>
      <vt:lpstr>CONTINUUM DISTORTIONS</vt:lpstr>
      <vt:lpstr>   ligametous –osseus- distorted</vt:lpstr>
      <vt:lpstr>What’s the distortion?</vt:lpstr>
      <vt:lpstr>Sprained Ankle: 26 Year Old Woman</vt:lpstr>
      <vt:lpstr>FDM Diagnosis:</vt:lpstr>
      <vt:lpstr>Adverse effects</vt:lpstr>
      <vt:lpstr>Uses</vt:lpstr>
      <vt:lpstr>Resources</vt:lpstr>
    </vt:vector>
  </TitlesOfParts>
  <Company>PNWU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FDM</dc:title>
  <dc:creator>tzielicke</dc:creator>
  <cp:lastModifiedBy>tzielicke</cp:lastModifiedBy>
  <cp:revision>4</cp:revision>
  <dcterms:created xsi:type="dcterms:W3CDTF">2012-08-22T01:13:57Z</dcterms:created>
  <dcterms:modified xsi:type="dcterms:W3CDTF">2012-10-11T01:29:40Z</dcterms:modified>
</cp:coreProperties>
</file>