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ackground w:color="FFFFFF" w:themeColor="background1"/>
  <w:body>
    <w:p w14:paraId="6367223C" w14:textId="22A4BD6C" w:rsidR="00F2222E" w:rsidRDefault="004E034F" w:rsidP="00F2222E">
      <w:pPr>
        <w:spacing w:after="0" w:line="240" w:lineRule="auto"/>
      </w:pPr>
      <w:bookmarkStart w:id="0" w:name="_Hlk91623432"/>
      <w:bookmarkEnd w:id="0"/>
      <w:r w:rsidRPr="00F2222E">
        <w:rPr>
          <w:noProof/>
        </w:rPr>
        <mc:AlternateContent>
          <mc:Choice Requires="wps">
            <w:drawing>
              <wp:inline distT="0" distB="0" distL="0" distR="0" wp14:anchorId="5766F8A6" wp14:editId="1E7EBCEE">
                <wp:extent cx="6858000" cy="1203325"/>
                <wp:effectExtent l="0" t="0" r="0" b="0"/>
                <wp:docPr id="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58000" cy="1203325"/>
                        </a:xfrm>
                        <a:prstGeom prst="rect">
                          <a:avLst/>
                        </a:prstGeom>
                        <a:noFill/>
                        <a:ln w="9525">
                          <a:noFill/>
                          <a:miter lim="800000"/>
                          <a:headEnd/>
                          <a:tailEnd/>
                        </a:ln>
                      </wps:spPr>
                      <wps:txbx>
                        <w:txbxContent>
                          <w:p w14:paraId="539229AC" w14:textId="077354C6" w:rsidR="008C535E" w:rsidRPr="009C6A0A" w:rsidRDefault="00126FD5" w:rsidP="000B13EA">
                            <w:pPr>
                              <w:pStyle w:val="Title"/>
                              <w:rPr>
                                <w:sz w:val="72"/>
                                <w:szCs w:val="72"/>
                              </w:rPr>
                            </w:pPr>
                            <w:r>
                              <w:rPr>
                                <w:sz w:val="40"/>
                                <w:szCs w:val="40"/>
                              </w:rPr>
                              <w:t xml:space="preserve">Issues in Psychology: </w:t>
                            </w:r>
                            <w:r w:rsidR="006B0C74">
                              <w:t xml:space="preserve"> </w:t>
                            </w:r>
                            <w:r w:rsidR="008C535E">
                              <w:br/>
                            </w:r>
                            <w:r>
                              <w:t>Critical Psychology</w:t>
                            </w:r>
                          </w:p>
                        </w:txbxContent>
                      </wps:txbx>
                      <wps:bodyPr rot="0" vert="horz" wrap="square" lIns="91440" tIns="45720" rIns="91440" bIns="45720" anchor="b" anchorCtr="0">
                        <a:noAutofit/>
                      </wps:bodyPr>
                    </wps:wsp>
                  </a:graphicData>
                </a:graphic>
              </wp:inline>
            </w:drawing>
          </mc:Choice>
          <mc:Fallback>
            <w:pict>
              <v:shapetype w14:anchorId="5766F8A6" id="_x0000_t202" coordsize="21600,21600" o:spt="202" path="m,l,21600r21600,l21600,xe">
                <v:stroke joinstyle="miter"/>
                <v:path gradientshapeok="t" o:connecttype="rect"/>
              </v:shapetype>
              <v:shape id="Text Box 2" o:spid="_x0000_s1026" type="#_x0000_t202" style="width:540pt;height:94.75pt;visibility:visible;mso-wrap-style:square;mso-left-percent:-10001;mso-top-percent:-10001;mso-position-horizontal:absolute;mso-position-horizontal-relative:char;mso-position-vertical:absolute;mso-position-vertical-relative:line;mso-left-percent:-10001;mso-top-percent:-10001;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hTo89gEAAM4DAAAOAAAAZHJzL2Uyb0RvYy54bWysU9tuGyEQfa/Uf0C813uJnTorr6M0aapK&#10;6UVK+wEsy3pRgaGAvet+fQZ241jpW9UXNDBwZs6Zw+Z61IochPMSTE2LRU6JMBxaaXY1/fnj/t2a&#10;Eh+YaZkCI2p6FJ5eb9++2Qy2EiX0oFrhCIIYXw22pn0Itsoyz3uhmV+AFQaTHTjNAm7dLmsdGxBd&#10;q6zM88tsANdaB1x4j6d3U5JuE37XCR6+dZ0XgaiaYm8hrS6tTVyz7YZVO8dsL/ncBvuHLjSTBoue&#10;oO5YYGTv5F9QWnIHHrqw4KAz6DrJReKAbIr8FZvHnlmRuKA43p5k8v8Pln89PNrvjoTxA4w4wETC&#10;2wfgvzwxcNszsxM3zsHQC9Zi4SJKlg3WV/PTKLWvfARphi/Q4pDZPkACGjunoyrIkyA6DuB4El2M&#10;gXA8vFyv1nmOKY65oswvLspVqsGq5+fW+fBJgCYxqKnDqSZ4dnjwIbbDqucrsZqBe6lUmqwyZKjp&#10;1QohX2W0DGg8JXVNY3lsID2ILD+aNsWBSTXFWECZmXZkOnEOYzPixUi/gfaIAjiYDIYfAoMe3B9K&#10;BjRXTf3vPXOCEvXZoIhXxXIZ3Zg2y9X7EjfuPNOcZ5jhCFXThpIpvA3JwROjGxS7k0mGl07mXtE0&#10;SZ3Z4NGV5/t06+Ubbp8AAAD//wMAUEsDBBQABgAIAAAAIQAREO/I2gAAAAYBAAAPAAAAZHJzL2Rv&#10;d25yZXYueG1sTI/BTsMwEETvSPyDtUjcqF1UUEjjVKjQYwUUPsCJt0kgXkex0yR/z5YLvax2NKvZ&#10;N9lmcq04YR8aTxqWCwUCqfS2oUrD1+fuLgERoiFrWk+oYcYAm/z6KjOp9SN94OkQK8EhFFKjoY6x&#10;S6UMZY3OhIXvkNg7+t6ZyLKvpO3NyOGulfdKPUpnGuIPtelwW2P5cxichtf3Yi5Wy+/d6kXNhX0b&#10;99ty2Gt9ezM9r0FEnOL/MZzxGR1yZir8QDaIVgMXiX/z7KlEsS54S54eQOaZvMTPfwEAAP//AwBQ&#10;SwECLQAUAAYACAAAACEAtoM4kv4AAADhAQAAEwAAAAAAAAAAAAAAAAAAAAAAW0NvbnRlbnRfVHlw&#10;ZXNdLnhtbFBLAQItABQABgAIAAAAIQA4/SH/1gAAAJQBAAALAAAAAAAAAAAAAAAAAC8BAABfcmVs&#10;cy8ucmVsc1BLAQItABQABgAIAAAAIQCvhTo89gEAAM4DAAAOAAAAAAAAAAAAAAAAAC4CAABkcnMv&#10;ZTJvRG9jLnhtbFBLAQItABQABgAIAAAAIQAREO/I2gAAAAYBAAAPAAAAAAAAAAAAAAAAAFAEAABk&#10;cnMvZG93bnJldi54bWxQSwUGAAAAAAQABADzAAAAVwUAAAAA&#10;" filled="f" stroked="f">
                <v:textbox>
                  <w:txbxContent>
                    <w:p w14:paraId="539229AC" w14:textId="077354C6" w:rsidR="008C535E" w:rsidRPr="009C6A0A" w:rsidRDefault="00126FD5" w:rsidP="000B13EA">
                      <w:pPr>
                        <w:pStyle w:val="Title"/>
                        <w:rPr>
                          <w:sz w:val="72"/>
                          <w:szCs w:val="72"/>
                        </w:rPr>
                      </w:pPr>
                      <w:r>
                        <w:rPr>
                          <w:sz w:val="40"/>
                          <w:szCs w:val="40"/>
                        </w:rPr>
                        <w:t xml:space="preserve">Issues in Psychology: </w:t>
                      </w:r>
                      <w:r w:rsidR="006B0C74">
                        <w:t xml:space="preserve"> </w:t>
                      </w:r>
                      <w:r w:rsidR="008C535E">
                        <w:br/>
                      </w:r>
                      <w:r>
                        <w:t>Critical Psychology</w:t>
                      </w:r>
                    </w:p>
                  </w:txbxContent>
                </v:textbox>
                <w10:anchorlock/>
              </v:shape>
            </w:pict>
          </mc:Fallback>
        </mc:AlternateContent>
      </w:r>
      <w:r w:rsidR="008204F7" w:rsidRPr="00F2222E">
        <w:rPr>
          <w:noProof/>
        </w:rPr>
        <mc:AlternateContent>
          <mc:Choice Requires="wps">
            <w:drawing>
              <wp:inline distT="0" distB="0" distL="0" distR="0" wp14:anchorId="0C550D8D" wp14:editId="5F8D402D">
                <wp:extent cx="5657850" cy="285750"/>
                <wp:effectExtent l="0" t="0" r="0" b="0"/>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57850" cy="285750"/>
                        </a:xfrm>
                        <a:prstGeom prst="rect">
                          <a:avLst/>
                        </a:prstGeom>
                        <a:noFill/>
                        <a:ln w="9525">
                          <a:noFill/>
                          <a:miter lim="800000"/>
                          <a:headEnd/>
                          <a:tailEnd/>
                        </a:ln>
                      </wps:spPr>
                      <wps:txbx>
                        <w:txbxContent>
                          <w:p w14:paraId="28CB7905" w14:textId="79FBC63E" w:rsidR="008C535E" w:rsidRPr="000B13EA" w:rsidRDefault="00574D2C" w:rsidP="004E034F">
                            <w:pPr>
                              <w:jc w:val="center"/>
                              <w:rPr>
                                <w:color w:val="595959" w:themeColor="text1" w:themeTint="A6"/>
                                <w:sz w:val="24"/>
                                <w:szCs w:val="24"/>
                                <w14:numForm w14:val="lining"/>
                                <w14:numSpacing w14:val="tabular"/>
                              </w:rPr>
                            </w:pPr>
                            <w:r>
                              <w:rPr>
                                <w:color w:val="595959" w:themeColor="text1" w:themeTint="A6"/>
                                <w:sz w:val="24"/>
                                <w:szCs w:val="24"/>
                                <w14:numForm w14:val="lining"/>
                                <w14:numSpacing w14:val="tabular"/>
                              </w:rPr>
                              <w:t>Fall</w:t>
                            </w:r>
                            <w:r w:rsidR="008C535E">
                              <w:rPr>
                                <w:color w:val="595959" w:themeColor="text1" w:themeTint="A6"/>
                                <w:sz w:val="24"/>
                                <w:szCs w:val="24"/>
                                <w14:numForm w14:val="lining"/>
                                <w14:numSpacing w14:val="tabular"/>
                              </w:rPr>
                              <w:t xml:space="preserve"> 202</w:t>
                            </w:r>
                            <w:r>
                              <w:rPr>
                                <w:color w:val="595959" w:themeColor="text1" w:themeTint="A6"/>
                                <w:sz w:val="24"/>
                                <w:szCs w:val="24"/>
                                <w14:numForm w14:val="lining"/>
                                <w14:numSpacing w14:val="tabular"/>
                              </w:rPr>
                              <w:t>4</w:t>
                            </w:r>
                            <w:r w:rsidR="008C535E" w:rsidRPr="000B13EA">
                              <w:rPr>
                                <w:color w:val="595959" w:themeColor="text1" w:themeTint="A6"/>
                                <w:sz w:val="24"/>
                                <w:szCs w:val="24"/>
                                <w14:numForm w14:val="lining"/>
                                <w14:numSpacing w14:val="tabular"/>
                              </w:rPr>
                              <w:t xml:space="preserve"> | Psy </w:t>
                            </w:r>
                            <w:r w:rsidR="00126FD5">
                              <w:rPr>
                                <w:color w:val="595959" w:themeColor="text1" w:themeTint="A6"/>
                                <w:sz w:val="24"/>
                                <w:szCs w:val="24"/>
                                <w14:numForm w14:val="lining"/>
                                <w14:numSpacing w14:val="tabular"/>
                              </w:rPr>
                              <w:t>493</w:t>
                            </w:r>
                            <w:r w:rsidR="008C535E">
                              <w:rPr>
                                <w:color w:val="595959" w:themeColor="text1" w:themeTint="A6"/>
                                <w:sz w:val="24"/>
                                <w:szCs w:val="24"/>
                                <w14:numForm w14:val="lining"/>
                                <w14:numSpacing w14:val="tabular"/>
                              </w:rPr>
                              <w:t xml:space="preserve"> | </w:t>
                            </w:r>
                            <w:r>
                              <w:rPr>
                                <w:color w:val="595959" w:themeColor="text1" w:themeTint="A6"/>
                                <w:sz w:val="24"/>
                                <w:szCs w:val="24"/>
                                <w14:numForm w14:val="lining"/>
                                <w14:numSpacing w14:val="tabular"/>
                              </w:rPr>
                              <w:t>Snyder C304</w:t>
                            </w:r>
                            <w:r w:rsidR="008C535E">
                              <w:rPr>
                                <w:color w:val="595959" w:themeColor="text1" w:themeTint="A6"/>
                                <w:sz w:val="24"/>
                                <w:szCs w:val="24"/>
                                <w14:numForm w14:val="lining"/>
                                <w14:numSpacing w14:val="tabular"/>
                              </w:rPr>
                              <w:t xml:space="preserve"> | Prerequisite: Psy 101</w:t>
                            </w:r>
                            <w:r w:rsidR="00126FD5">
                              <w:rPr>
                                <w:color w:val="595959" w:themeColor="text1" w:themeTint="A6"/>
                                <w:sz w:val="24"/>
                                <w:szCs w:val="24"/>
                                <w14:numForm w14:val="lining"/>
                                <w14:numSpacing w14:val="tabular"/>
                              </w:rPr>
                              <w:t xml:space="preserve">, Tier I </w:t>
                            </w:r>
                            <w:proofErr w:type="gramStart"/>
                            <w:r w:rsidR="00126FD5">
                              <w:rPr>
                                <w:color w:val="595959" w:themeColor="text1" w:themeTint="A6"/>
                                <w:sz w:val="24"/>
                                <w:szCs w:val="24"/>
                                <w14:numForm w14:val="lining"/>
                                <w14:numSpacing w14:val="tabular"/>
                              </w:rPr>
                              <w:t>Writing</w:t>
                            </w:r>
                            <w:proofErr w:type="gramEnd"/>
                            <w:r w:rsidR="00126FD5">
                              <w:rPr>
                                <w:color w:val="595959" w:themeColor="text1" w:themeTint="A6"/>
                                <w:sz w:val="24"/>
                                <w:szCs w:val="24"/>
                                <w14:numForm w14:val="lining"/>
                                <w14:numSpacing w14:val="tabular"/>
                              </w:rPr>
                              <w:t xml:space="preserve"> Req</w:t>
                            </w:r>
                            <w:r w:rsidR="008C535E">
                              <w:rPr>
                                <w:color w:val="595959" w:themeColor="text1" w:themeTint="A6"/>
                                <w:sz w:val="24"/>
                                <w:szCs w:val="24"/>
                                <w14:numForm w14:val="lining"/>
                                <w14:numSpacing w14:val="tabular"/>
                              </w:rPr>
                              <w:t xml:space="preserve"> | 3 credits</w:t>
                            </w:r>
                          </w:p>
                        </w:txbxContent>
                      </wps:txbx>
                      <wps:bodyPr rot="0" vert="horz" wrap="square" lIns="91440" tIns="45720" rIns="91440" bIns="45720" anchor="t" anchorCtr="0">
                        <a:noAutofit/>
                      </wps:bodyPr>
                    </wps:wsp>
                  </a:graphicData>
                </a:graphic>
              </wp:inline>
            </w:drawing>
          </mc:Choice>
          <mc:Fallback>
            <w:pict>
              <v:shape w14:anchorId="0C550D8D" id="_x0000_s1027" type="#_x0000_t202" style="width:445.5pt;height:2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hxjP+AEAANQDAAAOAAAAZHJzL2Uyb0RvYy54bWysU9Fu2yAUfZ+0f0C8L3asuEmtOFXXrtOk&#10;rpvU7QMwxjEacBmQ2NnX74LdNNrepvkB3esLh3vOPWxvRq3IUTgvwdR0ucgpEYZDK82+pt+/Pbzb&#10;UOIDMy1TYERNT8LTm93bN9vBVqKAHlQrHEEQ46vB1rQPwVZZ5nkvNPMLsMJgsQOnWcDU7bPWsQHR&#10;tcqKPL/KBnCtdcCF9/j3firSXcLvOsHDl67zIhBVU+wtpNWltYlrttuyau+Y7SWf22D/0IVm0uCl&#10;Z6h7Fhg5OPkXlJbcgYcuLDjoDLpOcpE4IJtl/geb555ZkbigON6eZfL/D5Y/HZ/tV0fC+B5GHGAi&#10;4e0j8B+eGLjrmdmLW+dg6AVr8eJllCwbrK/mo1FqX/kI0gyfocUhs0OABDR2TkdVkCdBdBzA6Sy6&#10;GAPh+LO8KtebEksca8WmXGMcr2DVy2nrfPgoQJMY1NThUBM6Oz76MG192RIvM/AglUqDVYYMNb0u&#10;izIduKhoGdB3SuqabvL4TU6IJD+YNh0OTKopxl6UmVlHohPlMDYjke0sSRShgfaEMjiYbIbPAoMe&#10;3C9KBrRYTf3PA3OCEvXJoJTXy9UqejIlq3JdYOIuK81lhRmOUDUNlEzhXUg+nijfouSdTGq8djK3&#10;jNZJes42j968zNOu18e4+w0AAP//AwBQSwMEFAAGAAgAAAAhALeeRNXZAAAABAEAAA8AAABkcnMv&#10;ZG93bnJldi54bWxMj09Lw0AQxe+C32EZwZudrbTSxmxKqXhV7B/B2zY7TYLZ2ZDdNvHbO3rRy4PH&#10;G977Tb4afasu1McmsIHpRIMiLoNruDKw3z3fLUDFZNnZNjAZ+KIIq+L6KreZCwO/0WWbKiUlHDNr&#10;oE6pyxBjWZO3cRI6YslOofc2ie0rdL0dpNy3eK/1A3rbsCzUtqNNTeXn9uwNHF5OH+8z/Vo9+Xk3&#10;hFEj+yUac3szrh9BJRrT3zH84As6FMJ0DGd2UbUG5JH0q5ItllOxRwOzuQYscvwPX3wDAAD//wMA&#10;UEsBAi0AFAAGAAgAAAAhALaDOJL+AAAA4QEAABMAAAAAAAAAAAAAAAAAAAAAAFtDb250ZW50X1R5&#10;cGVzXS54bWxQSwECLQAUAAYACAAAACEAOP0h/9YAAACUAQAACwAAAAAAAAAAAAAAAAAvAQAAX3Jl&#10;bHMvLnJlbHNQSwECLQAUAAYACAAAACEAbYcYz/gBAADUAwAADgAAAAAAAAAAAAAAAAAuAgAAZHJz&#10;L2Uyb0RvYy54bWxQSwECLQAUAAYACAAAACEAt55E1dkAAAAEAQAADwAAAAAAAAAAAAAAAABSBAAA&#10;ZHJzL2Rvd25yZXYueG1sUEsFBgAAAAAEAAQA8wAAAFgFAAAAAA==&#10;" filled="f" stroked="f">
                <v:textbox>
                  <w:txbxContent>
                    <w:p w14:paraId="28CB7905" w14:textId="79FBC63E" w:rsidR="008C535E" w:rsidRPr="000B13EA" w:rsidRDefault="00574D2C" w:rsidP="004E034F">
                      <w:pPr>
                        <w:jc w:val="center"/>
                        <w:rPr>
                          <w:color w:val="595959" w:themeColor="text1" w:themeTint="A6"/>
                          <w:sz w:val="24"/>
                          <w:szCs w:val="24"/>
                          <w14:numForm w14:val="lining"/>
                          <w14:numSpacing w14:val="tabular"/>
                        </w:rPr>
                      </w:pPr>
                      <w:r>
                        <w:rPr>
                          <w:color w:val="595959" w:themeColor="text1" w:themeTint="A6"/>
                          <w:sz w:val="24"/>
                          <w:szCs w:val="24"/>
                          <w14:numForm w14:val="lining"/>
                          <w14:numSpacing w14:val="tabular"/>
                        </w:rPr>
                        <w:t>Fall</w:t>
                      </w:r>
                      <w:r w:rsidR="008C535E">
                        <w:rPr>
                          <w:color w:val="595959" w:themeColor="text1" w:themeTint="A6"/>
                          <w:sz w:val="24"/>
                          <w:szCs w:val="24"/>
                          <w14:numForm w14:val="lining"/>
                          <w14:numSpacing w14:val="tabular"/>
                        </w:rPr>
                        <w:t xml:space="preserve"> 202</w:t>
                      </w:r>
                      <w:r>
                        <w:rPr>
                          <w:color w:val="595959" w:themeColor="text1" w:themeTint="A6"/>
                          <w:sz w:val="24"/>
                          <w:szCs w:val="24"/>
                          <w14:numForm w14:val="lining"/>
                          <w14:numSpacing w14:val="tabular"/>
                        </w:rPr>
                        <w:t>4</w:t>
                      </w:r>
                      <w:r w:rsidR="008C535E" w:rsidRPr="000B13EA">
                        <w:rPr>
                          <w:color w:val="595959" w:themeColor="text1" w:themeTint="A6"/>
                          <w:sz w:val="24"/>
                          <w:szCs w:val="24"/>
                          <w14:numForm w14:val="lining"/>
                          <w14:numSpacing w14:val="tabular"/>
                        </w:rPr>
                        <w:t xml:space="preserve"> | Psy </w:t>
                      </w:r>
                      <w:r w:rsidR="00126FD5">
                        <w:rPr>
                          <w:color w:val="595959" w:themeColor="text1" w:themeTint="A6"/>
                          <w:sz w:val="24"/>
                          <w:szCs w:val="24"/>
                          <w14:numForm w14:val="lining"/>
                          <w14:numSpacing w14:val="tabular"/>
                        </w:rPr>
                        <w:t>493</w:t>
                      </w:r>
                      <w:r w:rsidR="008C535E">
                        <w:rPr>
                          <w:color w:val="595959" w:themeColor="text1" w:themeTint="A6"/>
                          <w:sz w:val="24"/>
                          <w:szCs w:val="24"/>
                          <w14:numForm w14:val="lining"/>
                          <w14:numSpacing w14:val="tabular"/>
                        </w:rPr>
                        <w:t xml:space="preserve"> | </w:t>
                      </w:r>
                      <w:r>
                        <w:rPr>
                          <w:color w:val="595959" w:themeColor="text1" w:themeTint="A6"/>
                          <w:sz w:val="24"/>
                          <w:szCs w:val="24"/>
                          <w14:numForm w14:val="lining"/>
                          <w14:numSpacing w14:val="tabular"/>
                        </w:rPr>
                        <w:t>Snyder C304</w:t>
                      </w:r>
                      <w:r w:rsidR="008C535E">
                        <w:rPr>
                          <w:color w:val="595959" w:themeColor="text1" w:themeTint="A6"/>
                          <w:sz w:val="24"/>
                          <w:szCs w:val="24"/>
                          <w14:numForm w14:val="lining"/>
                          <w14:numSpacing w14:val="tabular"/>
                        </w:rPr>
                        <w:t xml:space="preserve"> | Prerequisite: Psy 101</w:t>
                      </w:r>
                      <w:r w:rsidR="00126FD5">
                        <w:rPr>
                          <w:color w:val="595959" w:themeColor="text1" w:themeTint="A6"/>
                          <w:sz w:val="24"/>
                          <w:szCs w:val="24"/>
                          <w14:numForm w14:val="lining"/>
                          <w14:numSpacing w14:val="tabular"/>
                        </w:rPr>
                        <w:t xml:space="preserve">, Tier I </w:t>
                      </w:r>
                      <w:proofErr w:type="gramStart"/>
                      <w:r w:rsidR="00126FD5">
                        <w:rPr>
                          <w:color w:val="595959" w:themeColor="text1" w:themeTint="A6"/>
                          <w:sz w:val="24"/>
                          <w:szCs w:val="24"/>
                          <w14:numForm w14:val="lining"/>
                          <w14:numSpacing w14:val="tabular"/>
                        </w:rPr>
                        <w:t>Writing</w:t>
                      </w:r>
                      <w:proofErr w:type="gramEnd"/>
                      <w:r w:rsidR="00126FD5">
                        <w:rPr>
                          <w:color w:val="595959" w:themeColor="text1" w:themeTint="A6"/>
                          <w:sz w:val="24"/>
                          <w:szCs w:val="24"/>
                          <w14:numForm w14:val="lining"/>
                          <w14:numSpacing w14:val="tabular"/>
                        </w:rPr>
                        <w:t xml:space="preserve"> Req</w:t>
                      </w:r>
                      <w:r w:rsidR="008C535E">
                        <w:rPr>
                          <w:color w:val="595959" w:themeColor="text1" w:themeTint="A6"/>
                          <w:sz w:val="24"/>
                          <w:szCs w:val="24"/>
                          <w14:numForm w14:val="lining"/>
                          <w14:numSpacing w14:val="tabular"/>
                        </w:rPr>
                        <w:t xml:space="preserve"> | 3 credits</w:t>
                      </w:r>
                    </w:p>
                  </w:txbxContent>
                </v:textbox>
                <w10:anchorlock/>
              </v:shape>
            </w:pict>
          </mc:Fallback>
        </mc:AlternateContent>
      </w:r>
    </w:p>
    <w:p w14:paraId="2A41B4C8" w14:textId="309D96E1" w:rsidR="00F2222E" w:rsidRPr="00F2222E" w:rsidRDefault="006A25C6" w:rsidP="00F2222E">
      <w:r>
        <w:rPr>
          <w:noProof/>
        </w:rPr>
        <mc:AlternateContent>
          <mc:Choice Requires="wps">
            <w:drawing>
              <wp:anchor distT="0" distB="0" distL="114300" distR="114300" simplePos="0" relativeHeight="251653132" behindDoc="0" locked="0" layoutInCell="1" allowOverlap="1" wp14:anchorId="7FE84A3F" wp14:editId="43BC0D5B">
                <wp:simplePos x="0" y="0"/>
                <wp:positionH relativeFrom="page">
                  <wp:posOffset>15240</wp:posOffset>
                </wp:positionH>
                <wp:positionV relativeFrom="paragraph">
                  <wp:posOffset>175895</wp:posOffset>
                </wp:positionV>
                <wp:extent cx="7772400" cy="1455420"/>
                <wp:effectExtent l="0" t="0" r="0" b="0"/>
                <wp:wrapNone/>
                <wp:docPr id="29" name="Rectangl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772400" cy="1455420"/>
                        </a:xfrm>
                        <a:prstGeom prst="rect">
                          <a:avLst/>
                        </a:prstGeom>
                        <a:solidFill>
                          <a:schemeClr val="bg1">
                            <a:lumMod val="95000"/>
                          </a:schemeClr>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08771862" w14:textId="77777777" w:rsidR="008C535E" w:rsidRPr="00F2222E" w:rsidRDefault="008C535E" w:rsidP="00F2222E">
                            <w:pPr>
                              <w:pStyle w:val="Heading1"/>
                              <w:spacing w:before="0"/>
                              <w:ind w:left="540" w:right="150"/>
                              <w:rPr>
                                <w:color w:val="000000" w:themeColor="text1"/>
                              </w:rPr>
                            </w:pPr>
                            <w:r>
                              <w:rPr>
                                <w:color w:val="000000" w:themeColor="text1"/>
                              </w:rPr>
                              <w:t>C</w:t>
                            </w:r>
                            <w:r w:rsidRPr="00F2222E">
                              <w:rPr>
                                <w:color w:val="000000" w:themeColor="text1"/>
                              </w:rPr>
                              <w:t xml:space="preserve">OURSE DESCRIPTION </w:t>
                            </w:r>
                          </w:p>
                          <w:p w14:paraId="711A3D85" w14:textId="3593E47C" w:rsidR="00762BE0" w:rsidRPr="008F56C8" w:rsidRDefault="008F56C8" w:rsidP="00762BE0">
                            <w:pPr>
                              <w:ind w:left="540" w:right="150"/>
                              <w:jc w:val="both"/>
                              <w:rPr>
                                <w:color w:val="000000" w:themeColor="text1"/>
                              </w:rPr>
                            </w:pPr>
                            <w:r w:rsidRPr="008F56C8">
                              <w:rPr>
                                <w:color w:val="000000" w:themeColor="text1"/>
                              </w:rPr>
                              <w:t>This course explores a growing field in which critical theories and discourses are used to understand social inequities and further social justice.</w:t>
                            </w:r>
                            <w:r>
                              <w:rPr>
                                <w:color w:val="000000" w:themeColor="text1"/>
                              </w:rPr>
                              <w:t xml:space="preserve"> </w:t>
                            </w:r>
                            <w:r w:rsidR="00E56DDC" w:rsidRPr="00E56DDC">
                              <w:rPr>
                                <w:color w:val="000000" w:themeColor="text1"/>
                              </w:rPr>
                              <w:t xml:space="preserve">Students will identify the ways in which injustice has been historically upheld by social scientists broadly and psychologists </w:t>
                            </w:r>
                            <w:r w:rsidR="00736E6E" w:rsidRPr="00E56DDC">
                              <w:rPr>
                                <w:color w:val="000000" w:themeColor="text1"/>
                              </w:rPr>
                              <w:t>specifically and</w:t>
                            </w:r>
                            <w:r w:rsidR="00E56DDC" w:rsidRPr="00E56DDC">
                              <w:rPr>
                                <w:color w:val="000000" w:themeColor="text1"/>
                              </w:rPr>
                              <w:t xml:space="preserve"> critique the ways in which our intentions may differ from our impacts. The course is guided by several overarching critiques of mainstream psychology – the traditionally limited level of analysis, how our ideology upholds the status quo, and the tendency to claim scientific objectivity and political neutrality.</w:t>
                            </w:r>
                          </w:p>
                          <w:p w14:paraId="5BEF2019" w14:textId="530B3C6F" w:rsidR="008C535E" w:rsidRPr="00F2222E" w:rsidRDefault="008C535E" w:rsidP="00762BE0">
                            <w:pPr>
                              <w:ind w:left="540" w:right="150"/>
                              <w:jc w:val="both"/>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FE84A3F" id="Rectangle 29" o:spid="_x0000_s1028" alt="&quot;&quot;" style="position:absolute;margin-left:1.2pt;margin-top:13.85pt;width:612pt;height:114.6pt;z-index:25165313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WyfxkgIAAJUFAAAOAAAAZHJzL2Uyb0RvYy54bWysVE1v2zAMvQ/YfxB0X+0EybIGdYqgRYcB&#10;XVesHXpWZCkWIIuapMTOfv0oyXHarthh2EWW+PFIPpO8uOxbTfbCeQWmopOzkhJhONTKbCv64/Hm&#10;wydKfGCmZhqMqOhBeHq5ev/uorNLMYUGdC0cQRDjl52taBOCXRaF541omT8DKwwqJbiWBXy6bVE7&#10;1iF6q4tpWX4sOnC1dcCF9yi9zkq6SvhSCh6+SelFILqimFtIp0vnJp7F6oItt47ZRvEhDfYPWbRM&#10;GQw6Ql2zwMjOqT+gWsUdeJDhjENbgJSKi1QDVjMpX1Xz0DArUi1IjrcjTf7/wfK7/YO9d0hDZ/3S&#10;4zVW0UvXxi/mR/pE1mEkS/SBcBQuFovprEROOeoms/l8Nk10Fid363z4LKAl8VJRh38jkcT2tz5g&#10;SDQ9msRoHrSqb5TW6RE7QFxpR/YM/91mO0muetd+hTrLzuclxs84qWGieUJ9gaRNxDMQkbNxlBSn&#10;etMtHLSIdtp8F5KoGiucpogjcg7KOBcm5GR8w2qRxTGVt3NJgBFZYvwRewB4WeQRO2c52EdXkTp5&#10;dC7/llh2Hj1SZDBhdG6VAfcWgMaqhsjZ/khSpiayFPpNj9xEatAySjZQH+4dcZAny1t+o/Bn3zIf&#10;7pnDUcIGwfUQvuEhNXQVheFGSQPu11vyaI8djlpKOhzNivqfO+YEJfqLwd4/n8xmcZbTYzZfYN8R&#10;91yzea4xu/YKsIMmuIgsT9doH/TxKh20T7hF1jEqqpjhGLuiPLjj4yrklYF7iIv1Opnh/FoWbs2D&#10;5RE88hyb+bF/Ys4OHR9wWO7gOMZs+arxs230NLDeBZAqTcWJ1+EP4Oynth72VFwuz9/J6rRNV78B&#10;AAD//wMAUEsDBBQABgAIAAAAIQAPqZ5N3QAAAAkBAAAPAAAAZHJzL2Rvd25yZXYueG1sTI9BT8Mw&#10;DIXvSPyHyEjcWErEOlaaTmjSxIkDo0LiljamrWic0qRr+fd4J3ay/N7T8+d8t7henHAMnScN96sE&#10;BFLtbUeNhvL9cPcIIkRD1vSeUMMvBtgV11e5yayf6Q1Px9gILqGQGQ1tjEMmZahbdCas/IDE3pcf&#10;nYm8jo20o5m53PVSJUkqnemIL7RmwH2L9fdxchpUuazV/HrYfnyW1UuSTj97hanWtzfL8xOIiEv8&#10;D8MZn9GhYKbKT2SD6LnjgYM8NhsQZ1uplJWKlXW6BVnk8vKD4g8AAP//AwBQSwECLQAUAAYACAAA&#10;ACEAtoM4kv4AAADhAQAAEwAAAAAAAAAAAAAAAAAAAAAAW0NvbnRlbnRfVHlwZXNdLnhtbFBLAQIt&#10;ABQABgAIAAAAIQA4/SH/1gAAAJQBAAALAAAAAAAAAAAAAAAAAC8BAABfcmVscy8ucmVsc1BLAQIt&#10;ABQABgAIAAAAIQCeWyfxkgIAAJUFAAAOAAAAAAAAAAAAAAAAAC4CAABkcnMvZTJvRG9jLnhtbFBL&#10;AQItABQABgAIAAAAIQAPqZ5N3QAAAAkBAAAPAAAAAAAAAAAAAAAAAOwEAABkcnMvZG93bnJldi54&#10;bWxQSwUGAAAAAAQABADzAAAA9gUAAAAA&#10;" fillcolor="#f2f2f2 [3052]" stroked="f" strokeweight="1pt">
                <v:textbox>
                  <w:txbxContent>
                    <w:p w14:paraId="08771862" w14:textId="77777777" w:rsidR="008C535E" w:rsidRPr="00F2222E" w:rsidRDefault="008C535E" w:rsidP="00F2222E">
                      <w:pPr>
                        <w:pStyle w:val="Heading1"/>
                        <w:spacing w:before="0"/>
                        <w:ind w:left="540" w:right="150"/>
                        <w:rPr>
                          <w:color w:val="000000" w:themeColor="text1"/>
                        </w:rPr>
                      </w:pPr>
                      <w:r>
                        <w:rPr>
                          <w:color w:val="000000" w:themeColor="text1"/>
                        </w:rPr>
                        <w:t>C</w:t>
                      </w:r>
                      <w:r w:rsidRPr="00F2222E">
                        <w:rPr>
                          <w:color w:val="000000" w:themeColor="text1"/>
                        </w:rPr>
                        <w:t xml:space="preserve">OURSE DESCRIPTION </w:t>
                      </w:r>
                    </w:p>
                    <w:p w14:paraId="711A3D85" w14:textId="3593E47C" w:rsidR="00762BE0" w:rsidRPr="008F56C8" w:rsidRDefault="008F56C8" w:rsidP="00762BE0">
                      <w:pPr>
                        <w:ind w:left="540" w:right="150"/>
                        <w:jc w:val="both"/>
                        <w:rPr>
                          <w:color w:val="000000" w:themeColor="text1"/>
                        </w:rPr>
                      </w:pPr>
                      <w:r w:rsidRPr="008F56C8">
                        <w:rPr>
                          <w:color w:val="000000" w:themeColor="text1"/>
                        </w:rPr>
                        <w:t>This course explores a growing field in which critical theories and discourses are used to understand social inequities and further social justice.</w:t>
                      </w:r>
                      <w:r>
                        <w:rPr>
                          <w:color w:val="000000" w:themeColor="text1"/>
                        </w:rPr>
                        <w:t xml:space="preserve"> </w:t>
                      </w:r>
                      <w:r w:rsidR="00E56DDC" w:rsidRPr="00E56DDC">
                        <w:rPr>
                          <w:color w:val="000000" w:themeColor="text1"/>
                        </w:rPr>
                        <w:t xml:space="preserve">Students will identify the ways in which injustice has been historically upheld by social scientists broadly and psychologists </w:t>
                      </w:r>
                      <w:r w:rsidR="00736E6E" w:rsidRPr="00E56DDC">
                        <w:rPr>
                          <w:color w:val="000000" w:themeColor="text1"/>
                        </w:rPr>
                        <w:t>specifically and</w:t>
                      </w:r>
                      <w:r w:rsidR="00E56DDC" w:rsidRPr="00E56DDC">
                        <w:rPr>
                          <w:color w:val="000000" w:themeColor="text1"/>
                        </w:rPr>
                        <w:t xml:space="preserve"> critique the ways in which our intentions may differ from our impacts. The course is guided by several overarching critiques of mainstream psychology – the traditionally limited level of analysis, how our ideology upholds the status quo, and the tendency to claim scientific objectivity and political neutrality.</w:t>
                      </w:r>
                    </w:p>
                    <w:p w14:paraId="5BEF2019" w14:textId="530B3C6F" w:rsidR="008C535E" w:rsidRPr="00F2222E" w:rsidRDefault="008C535E" w:rsidP="00762BE0">
                      <w:pPr>
                        <w:ind w:left="540" w:right="150"/>
                        <w:jc w:val="both"/>
                        <w:rPr>
                          <w:color w:val="000000" w:themeColor="text1"/>
                        </w:rPr>
                      </w:pPr>
                    </w:p>
                  </w:txbxContent>
                </v:textbox>
                <w10:wrap anchorx="page"/>
              </v:rect>
            </w:pict>
          </mc:Fallback>
        </mc:AlternateContent>
      </w:r>
    </w:p>
    <w:p w14:paraId="2DFC54F2" w14:textId="72006388" w:rsidR="00F2222E" w:rsidRDefault="00F2222E" w:rsidP="00D10F73"/>
    <w:p w14:paraId="54FBB71B" w14:textId="0D5EBF1B" w:rsidR="00F2222E" w:rsidRDefault="00F2222E" w:rsidP="00D10F73"/>
    <w:p w14:paraId="0DF88FF8" w14:textId="3FAA5AE7" w:rsidR="00F2222E" w:rsidRDefault="00F2222E" w:rsidP="00D10F73"/>
    <w:p w14:paraId="6B848CD9" w14:textId="61432C3C" w:rsidR="006A25C6" w:rsidRDefault="00691F96" w:rsidP="00D10F73">
      <w:pPr>
        <w:tabs>
          <w:tab w:val="left" w:pos="3495"/>
        </w:tabs>
      </w:pPr>
      <w:r>
        <w:rPr>
          <w:noProof/>
        </w:rPr>
        <mc:AlternateContent>
          <mc:Choice Requires="wps">
            <w:drawing>
              <wp:anchor distT="0" distB="0" distL="114300" distR="114300" simplePos="0" relativeHeight="251653122" behindDoc="0" locked="0" layoutInCell="1" allowOverlap="1" wp14:anchorId="4743001D" wp14:editId="5D74B688">
                <wp:simplePos x="0" y="0"/>
                <wp:positionH relativeFrom="page">
                  <wp:posOffset>6985</wp:posOffset>
                </wp:positionH>
                <wp:positionV relativeFrom="paragraph">
                  <wp:posOffset>359410</wp:posOffset>
                </wp:positionV>
                <wp:extent cx="7781925" cy="0"/>
                <wp:effectExtent l="0" t="38100" r="47625" b="38100"/>
                <wp:wrapNone/>
                <wp:docPr id="13" name="Straight Connector 1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7781925" cy="0"/>
                        </a:xfrm>
                        <a:prstGeom prst="line">
                          <a:avLst/>
                        </a:prstGeom>
                        <a:ln w="76200">
                          <a:solidFill>
                            <a:schemeClr val="tx1">
                              <a:lumMod val="65000"/>
                              <a:lumOff val="35000"/>
                            </a:schemeClr>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1A8A8292" id="Straight Connector 13" o:spid="_x0000_s1026" alt="&quot;&quot;" style="position:absolute;z-index:251653122;visibility:visible;mso-wrap-style:square;mso-wrap-distance-left:9pt;mso-wrap-distance-top:0;mso-wrap-distance-right:9pt;mso-wrap-distance-bottom:0;mso-position-horizontal:absolute;mso-position-horizontal-relative:page;mso-position-vertical:absolute;mso-position-vertical-relative:text" from=".55pt,28.3pt" to="613.3pt,28.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lPH82AEAABkEAAAOAAAAZHJzL2Uyb0RvYy54bWysU8tu2zAQvBfoPxC815JcxEkFyzkkSC99&#10;BH18AEMuLQJ8gWQs+e+7JG05aU8teqGk3Z2dneFqezsbTQ4QonJ2oN2qpQQsd0LZ/UB//nh4d0NJ&#10;TMwKpp2FgR4h0tvd2zfbyfewdqPTAgLBJjb2kx/omJLvmybyEQyLK+fBYlK6YFjCz7BvRGATdje6&#10;WbftpplcED44DjFi9L4m6a70lxJ4+iplhET0QHG2VM5Qzqd8Nrst6/eB+VHx0xjsH6YwTFkkXVrd&#10;s8TIc1B/tDKKBxedTCvuTOOkVByKBlTTtb+p+T4yD0ULmhP9YlP8f235l8OdfQxow+RjH/1jyCpm&#10;GUx+4nxkLmYdF7NgToRj8Pr6pvuwvqKEn3PNBehDTB/BGZJfBqqVzTpYzw6fYkIyLD2X5LC2ZMKO&#10;G7zRUhadVuJBaZ2TZRfgTgdyYHiLae5KjX42n52osc1Vi8hylxjGG6/h9+cw0i1dCvkLAsxpi8GL&#10;/vKWjhrqaN9AEiVQceVdGlUOxjnY1GXy0gmrM0zi8AvwJCrv9EXHa+CpPkOhrO3fgBdEYXY2LWCj&#10;rAvV0tfs2cU6sqz1Zweq7mzBkxPHshnFGty/ovD0r+QFf/ld4Jc/evcLAAD//wMAUEsDBBQABgAI&#10;AAAAIQBZ8lLU2wAAAAgBAAAPAAAAZHJzL2Rvd25yZXYueG1sTI9BS8QwEIXvgv8hjOBF3HQLVqlN&#10;FxXEo7iubo+zzdgUm0lp0m3335viQW/z5j3efFNsZtuJIw2+daxgvUpAENdOt9wo2L0/X9+B8AFZ&#10;Y+eYFJzIw6Y8Pysw127iNzpuQyNiCfscFZgQ+lxKXxuy6FeuJ47elxsshiiHRuoBp1huO5kmSSYt&#10;thwvGOzpyVD9vR2tgtsTT9XOPH687CvD476S8urzVanLi/nhHkSgOfyFYcGP6FBGpoMbWXvRRb2O&#10;QQU3WQZisdN0mQ6/G1kW8v8D5Q8AAAD//wMAUEsBAi0AFAAGAAgAAAAhALaDOJL+AAAA4QEAABMA&#10;AAAAAAAAAAAAAAAAAAAAAFtDb250ZW50X1R5cGVzXS54bWxQSwECLQAUAAYACAAAACEAOP0h/9YA&#10;AACUAQAACwAAAAAAAAAAAAAAAAAvAQAAX3JlbHMvLnJlbHNQSwECLQAUAAYACAAAACEAZ5Tx/NgB&#10;AAAZBAAADgAAAAAAAAAAAAAAAAAuAgAAZHJzL2Uyb0RvYy54bWxQSwECLQAUAAYACAAAACEAWfJS&#10;1NsAAAAIAQAADwAAAAAAAAAAAAAAAAAyBAAAZHJzL2Rvd25yZXYueG1sUEsFBgAAAAAEAAQA8wAA&#10;ADoFAAAAAA==&#10;" strokecolor="#5a5a5a [2109]" strokeweight="6pt">
                <v:stroke joinstyle="miter"/>
                <w10:wrap anchorx="page"/>
              </v:line>
            </w:pict>
          </mc:Fallback>
        </mc:AlternateContent>
      </w:r>
    </w:p>
    <w:tbl>
      <w:tblPr>
        <w:tblStyle w:val="TableGrid"/>
        <w:tblpPr w:leftFromText="180" w:rightFromText="180" w:vertAnchor="page" w:horzAnchor="margin" w:tblpY="5803"/>
        <w:tblW w:w="11070" w:type="dxa"/>
        <w:tblBorders>
          <w:top w:val="none" w:sz="0" w:space="0" w:color="auto"/>
          <w:left w:val="none" w:sz="0" w:space="0" w:color="auto"/>
          <w:bottom w:val="none" w:sz="0" w:space="0" w:color="auto"/>
          <w:right w:val="none" w:sz="0" w:space="0" w:color="auto"/>
          <w:insideV w:val="none" w:sz="0" w:space="0" w:color="auto"/>
        </w:tblBorders>
        <w:tblLayout w:type="fixed"/>
        <w:tblLook w:val="04A0" w:firstRow="1" w:lastRow="0" w:firstColumn="1" w:lastColumn="0" w:noHBand="0" w:noVBand="1"/>
      </w:tblPr>
      <w:tblGrid>
        <w:gridCol w:w="2965"/>
        <w:gridCol w:w="2160"/>
        <w:gridCol w:w="2255"/>
        <w:gridCol w:w="3690"/>
      </w:tblGrid>
      <w:tr w:rsidR="00691F96" w14:paraId="7541A6FC" w14:textId="77777777" w:rsidTr="007F5EB9">
        <w:tc>
          <w:tcPr>
            <w:tcW w:w="2965" w:type="dxa"/>
            <w:tcBorders>
              <w:bottom w:val="single" w:sz="4" w:space="0" w:color="auto"/>
            </w:tcBorders>
          </w:tcPr>
          <w:p w14:paraId="533C2CD1" w14:textId="77777777" w:rsidR="00691F96" w:rsidRDefault="00691F96" w:rsidP="00691F96">
            <w:pPr>
              <w:tabs>
                <w:tab w:val="left" w:pos="3495"/>
              </w:tabs>
            </w:pPr>
          </w:p>
        </w:tc>
        <w:tc>
          <w:tcPr>
            <w:tcW w:w="2160" w:type="dxa"/>
            <w:tcBorders>
              <w:bottom w:val="single" w:sz="4" w:space="0" w:color="auto"/>
            </w:tcBorders>
          </w:tcPr>
          <w:p w14:paraId="4690261E" w14:textId="42AEE90C" w:rsidR="00691F96" w:rsidRDefault="00691F96" w:rsidP="00691F96">
            <w:pPr>
              <w:tabs>
                <w:tab w:val="left" w:pos="3495"/>
              </w:tabs>
              <w:jc w:val="center"/>
            </w:pPr>
          </w:p>
          <w:p w14:paraId="23131EB9" w14:textId="77777777" w:rsidR="00691F96" w:rsidRDefault="00691F96" w:rsidP="00691F96">
            <w:pPr>
              <w:tabs>
                <w:tab w:val="left" w:pos="3495"/>
              </w:tabs>
              <w:jc w:val="center"/>
            </w:pPr>
            <w:r w:rsidRPr="00292F26">
              <w:rPr>
                <w:rFonts w:ascii="Source Sans Pro" w:eastAsia="Times New Roman" w:hAnsi="Source Sans Pro" w:cs="Times New Roman"/>
                <w:noProof/>
              </w:rPr>
              <w:drawing>
                <wp:inline distT="0" distB="0" distL="0" distR="0" wp14:anchorId="42057860" wp14:editId="19FCA427">
                  <wp:extent cx="274320" cy="274320"/>
                  <wp:effectExtent l="0" t="0" r="0" b="0"/>
                  <wp:docPr id="5" name="Graphic 5" descr="Ema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Email.svg"/>
                          <pic:cNvPicPr/>
                        </pic:nvPicPr>
                        <pic: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ic:blipFill>
                        <pic:spPr>
                          <a:xfrm>
                            <a:off x="0" y="0"/>
                            <a:ext cx="274320" cy="274320"/>
                          </a:xfrm>
                          <a:prstGeom prst="rect">
                            <a:avLst/>
                          </a:prstGeom>
                        </pic:spPr>
                      </pic:pic>
                    </a:graphicData>
                  </a:graphic>
                </wp:inline>
              </w:drawing>
            </w:r>
          </w:p>
        </w:tc>
        <w:tc>
          <w:tcPr>
            <w:tcW w:w="2255" w:type="dxa"/>
            <w:tcBorders>
              <w:bottom w:val="single" w:sz="4" w:space="0" w:color="auto"/>
            </w:tcBorders>
          </w:tcPr>
          <w:p w14:paraId="2F8E602C" w14:textId="77777777" w:rsidR="00691F96" w:rsidRDefault="00691F96" w:rsidP="00691F96">
            <w:pPr>
              <w:tabs>
                <w:tab w:val="left" w:pos="3495"/>
              </w:tabs>
              <w:jc w:val="center"/>
            </w:pPr>
          </w:p>
          <w:p w14:paraId="040C3DF9" w14:textId="77777777" w:rsidR="00691F96" w:rsidRDefault="00691F96" w:rsidP="00691F96">
            <w:pPr>
              <w:tabs>
                <w:tab w:val="left" w:pos="3495"/>
              </w:tabs>
              <w:jc w:val="center"/>
            </w:pPr>
            <w:r w:rsidRPr="00773DF1">
              <w:rPr>
                <w:rFonts w:ascii="Source Sans Pro" w:eastAsia="Times New Roman" w:hAnsi="Source Sans Pro" w:cs="Times New Roman"/>
                <w:noProof/>
              </w:rPr>
              <w:drawing>
                <wp:inline distT="0" distB="0" distL="0" distR="0" wp14:anchorId="693F6679" wp14:editId="0C321D53">
                  <wp:extent cx="297180" cy="297180"/>
                  <wp:effectExtent l="0" t="0" r="7620" b="7620"/>
                  <wp:docPr id="6" name="Graphic 6" descr="Classroom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Graphic 6" descr="Classroom with solid fill"/>
                          <pic:cNvPicPr/>
                        </pic:nvPicPr>
                        <pic:blipFill>
                          <a:blip r:embed="rId13" cstate="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ic:blipFill>
                        <pic:spPr>
                          <a:xfrm>
                            <a:off x="0" y="0"/>
                            <a:ext cx="297180" cy="297180"/>
                          </a:xfrm>
                          <a:prstGeom prst="rect">
                            <a:avLst/>
                          </a:prstGeom>
                        </pic:spPr>
                      </pic:pic>
                    </a:graphicData>
                  </a:graphic>
                </wp:inline>
              </w:drawing>
            </w:r>
          </w:p>
        </w:tc>
        <w:tc>
          <w:tcPr>
            <w:tcW w:w="3690" w:type="dxa"/>
            <w:tcBorders>
              <w:bottom w:val="single" w:sz="4" w:space="0" w:color="auto"/>
            </w:tcBorders>
          </w:tcPr>
          <w:p w14:paraId="64B21F98" w14:textId="77777777" w:rsidR="00691F96" w:rsidRDefault="00691F96" w:rsidP="00691F96">
            <w:pPr>
              <w:tabs>
                <w:tab w:val="left" w:pos="3495"/>
              </w:tabs>
              <w:jc w:val="center"/>
              <w:rPr>
                <w:noProof/>
              </w:rPr>
            </w:pPr>
          </w:p>
          <w:p w14:paraId="2072F585" w14:textId="77777777" w:rsidR="00691F96" w:rsidRDefault="00691F96" w:rsidP="00691F96">
            <w:pPr>
              <w:tabs>
                <w:tab w:val="left" w:pos="3495"/>
              </w:tabs>
              <w:jc w:val="center"/>
              <w:rPr>
                <w:noProof/>
              </w:rPr>
            </w:pPr>
            <w:r w:rsidRPr="007A3D27">
              <w:rPr>
                <w:rFonts w:ascii="Source Sans Pro" w:eastAsia="Times New Roman" w:hAnsi="Source Sans Pro" w:cs="Times New Roman"/>
                <w:noProof/>
              </w:rPr>
              <w:drawing>
                <wp:inline distT="0" distB="0" distL="0" distR="0" wp14:anchorId="1F836692" wp14:editId="799BB29F">
                  <wp:extent cx="365244" cy="326571"/>
                  <wp:effectExtent l="0" t="0" r="0" b="0"/>
                  <wp:docPr id="11" name="Graphic 11" descr="Office hours icon, two people sitting at a tab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Graphic 11" descr="Office hours icon, two people sitting at a table"/>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366145" cy="327376"/>
                          </a:xfrm>
                          <a:prstGeom prst="rect">
                            <a:avLst/>
                          </a:prstGeom>
                        </pic:spPr>
                      </pic:pic>
                    </a:graphicData>
                  </a:graphic>
                </wp:inline>
              </w:drawing>
            </w:r>
          </w:p>
        </w:tc>
      </w:tr>
      <w:tr w:rsidR="00381489" w14:paraId="1AE46BFF" w14:textId="77777777" w:rsidTr="007F5EB9">
        <w:tc>
          <w:tcPr>
            <w:tcW w:w="2965" w:type="dxa"/>
            <w:tcBorders>
              <w:top w:val="single" w:sz="4" w:space="0" w:color="auto"/>
              <w:bottom w:val="single" w:sz="4" w:space="0" w:color="auto"/>
            </w:tcBorders>
            <w:vAlign w:val="bottom"/>
          </w:tcPr>
          <w:p w14:paraId="2404E974" w14:textId="77777777" w:rsidR="00381489" w:rsidRPr="00AB2E7C" w:rsidRDefault="00381489" w:rsidP="00381489">
            <w:pPr>
              <w:rPr>
                <w:rFonts w:ascii="Ink Free" w:hAnsi="Ink Free"/>
                <w:color w:val="595959" w:themeColor="text1" w:themeTint="A6"/>
                <w:sz w:val="28"/>
                <w:szCs w:val="28"/>
                <w14:numForm w14:val="lining"/>
                <w14:numSpacing w14:val="tabular"/>
              </w:rPr>
            </w:pPr>
            <w:r w:rsidRPr="00AB2E7C">
              <w:rPr>
                <w:color w:val="595959" w:themeColor="text1" w:themeTint="A6"/>
              </w:rPr>
              <w:t>Professor:</w:t>
            </w:r>
          </w:p>
          <w:p w14:paraId="72B0102C" w14:textId="6B7CC195" w:rsidR="00381489" w:rsidRDefault="00381489" w:rsidP="00381489">
            <w:pPr>
              <w:tabs>
                <w:tab w:val="left" w:pos="3495"/>
              </w:tabs>
            </w:pPr>
            <w:r w:rsidRPr="00574D2C">
              <w:rPr>
                <w:rFonts w:ascii="Ink Free" w:hAnsi="Ink Free"/>
                <w:b/>
                <w:bCs/>
                <w:color w:val="262626" w:themeColor="text1" w:themeTint="D9"/>
                <w:sz w:val="32"/>
                <w:szCs w:val="32"/>
                <w14:numForm w14:val="lining"/>
                <w14:numSpacing w14:val="tabular"/>
              </w:rPr>
              <w:t>Dr. Katie Clements</w:t>
            </w:r>
            <w:r w:rsidRPr="00574D2C">
              <w:rPr>
                <w:rFonts w:ascii="Ink Free" w:hAnsi="Ink Free"/>
                <w:b/>
                <w:bCs/>
                <w:color w:val="262626" w:themeColor="text1" w:themeTint="D9"/>
                <w:sz w:val="32"/>
                <w:szCs w:val="32"/>
                <w14:numForm w14:val="lining"/>
                <w14:numSpacing w14:val="tabular"/>
              </w:rPr>
              <w:br/>
            </w:r>
            <w:r w:rsidRPr="00574D2C">
              <w:rPr>
                <w:rFonts w:ascii="Ink Free" w:hAnsi="Ink Free"/>
                <w:b/>
                <w:bCs/>
                <w:color w:val="262626" w:themeColor="text1" w:themeTint="D9"/>
                <w:sz w:val="20"/>
                <w:szCs w:val="20"/>
                <w14:numForm w14:val="lining"/>
                <w14:numSpacing w14:val="tabular"/>
              </w:rPr>
              <w:t>Pronouns: she/her</w:t>
            </w:r>
          </w:p>
        </w:tc>
        <w:tc>
          <w:tcPr>
            <w:tcW w:w="2160" w:type="dxa"/>
            <w:tcBorders>
              <w:top w:val="single" w:sz="4" w:space="0" w:color="auto"/>
              <w:bottom w:val="single" w:sz="4" w:space="0" w:color="auto"/>
            </w:tcBorders>
            <w:vAlign w:val="center"/>
          </w:tcPr>
          <w:p w14:paraId="2C1B650B" w14:textId="77777777" w:rsidR="00381489" w:rsidRDefault="00000000" w:rsidP="00381489">
            <w:pPr>
              <w:tabs>
                <w:tab w:val="left" w:pos="3495"/>
              </w:tabs>
              <w:jc w:val="center"/>
              <w:rPr>
                <w:sz w:val="22"/>
                <w:szCs w:val="22"/>
              </w:rPr>
            </w:pPr>
            <w:hyperlink r:id="rId17" w:history="1">
              <w:r w:rsidR="00381489" w:rsidRPr="00AF047A">
                <w:rPr>
                  <w:rStyle w:val="Hyperlink"/>
                  <w:sz w:val="22"/>
                  <w:szCs w:val="22"/>
                </w:rPr>
                <w:t>vadnais3@msu.edu</w:t>
              </w:r>
            </w:hyperlink>
            <w:r w:rsidR="00381489">
              <w:rPr>
                <w:sz w:val="22"/>
                <w:szCs w:val="22"/>
              </w:rPr>
              <w:t xml:space="preserve"> </w:t>
            </w:r>
          </w:p>
          <w:p w14:paraId="67696749" w14:textId="320030D6" w:rsidR="00381489" w:rsidRDefault="00381489" w:rsidP="00381489">
            <w:pPr>
              <w:tabs>
                <w:tab w:val="left" w:pos="3495"/>
              </w:tabs>
              <w:jc w:val="center"/>
            </w:pPr>
            <w:r>
              <w:rPr>
                <w:sz w:val="22"/>
                <w:szCs w:val="22"/>
              </w:rPr>
              <w:t>I will respond within 1 business day.</w:t>
            </w:r>
          </w:p>
        </w:tc>
        <w:tc>
          <w:tcPr>
            <w:tcW w:w="2255" w:type="dxa"/>
            <w:tcBorders>
              <w:top w:val="single" w:sz="4" w:space="0" w:color="auto"/>
              <w:bottom w:val="single" w:sz="4" w:space="0" w:color="auto"/>
            </w:tcBorders>
            <w:vAlign w:val="center"/>
          </w:tcPr>
          <w:p w14:paraId="4C5E536A" w14:textId="31ED99CB" w:rsidR="00381489" w:rsidRPr="00CE1C33" w:rsidRDefault="0091401A" w:rsidP="00381489">
            <w:pPr>
              <w:tabs>
                <w:tab w:val="left" w:pos="3495"/>
              </w:tabs>
              <w:jc w:val="center"/>
              <w:rPr>
                <w:rStyle w:val="Hyperlink"/>
                <w:color w:val="595959" w:themeColor="text1" w:themeTint="A6"/>
                <w:u w:val="none"/>
              </w:rPr>
            </w:pPr>
            <w:r w:rsidRPr="005A5299">
              <w:rPr>
                <w:rStyle w:val="Hyperlink"/>
                <w:b/>
                <w:bCs/>
                <w:color w:val="595959" w:themeColor="text1" w:themeTint="A6"/>
              </w:rPr>
              <w:t>Class:</w:t>
            </w:r>
            <w:r>
              <w:rPr>
                <w:rStyle w:val="Hyperlink"/>
                <w:b/>
                <w:bCs/>
                <w:color w:val="595959" w:themeColor="text1" w:themeTint="A6"/>
                <w:u w:val="none"/>
              </w:rPr>
              <w:t xml:space="preserve"> Snyder C304</w:t>
            </w:r>
          </w:p>
          <w:p w14:paraId="51AC4CBC" w14:textId="19E6F6C7" w:rsidR="00381489" w:rsidRDefault="00381489" w:rsidP="00381489">
            <w:pPr>
              <w:tabs>
                <w:tab w:val="left" w:pos="3495"/>
              </w:tabs>
              <w:jc w:val="center"/>
            </w:pPr>
            <w:proofErr w:type="gramStart"/>
            <w:r w:rsidRPr="00CE1C33">
              <w:rPr>
                <w:color w:val="595959" w:themeColor="text1" w:themeTint="A6"/>
              </w:rPr>
              <w:t>Mon</w:t>
            </w:r>
            <w:r w:rsidR="007F5EB9">
              <w:rPr>
                <w:color w:val="595959" w:themeColor="text1" w:themeTint="A6"/>
              </w:rPr>
              <w:t xml:space="preserve">day, </w:t>
            </w:r>
            <w:r w:rsidRPr="00CE1C33">
              <w:rPr>
                <w:color w:val="595959" w:themeColor="text1" w:themeTint="A6"/>
              </w:rPr>
              <w:t xml:space="preserve"> Wed</w:t>
            </w:r>
            <w:r w:rsidR="007F5EB9">
              <w:rPr>
                <w:color w:val="595959" w:themeColor="text1" w:themeTint="A6"/>
              </w:rPr>
              <w:t>nesday</w:t>
            </w:r>
            <w:proofErr w:type="gramEnd"/>
            <w:r w:rsidR="007F5EB9">
              <w:rPr>
                <w:color w:val="595959" w:themeColor="text1" w:themeTint="A6"/>
              </w:rPr>
              <w:t>, Friday</w:t>
            </w:r>
            <w:r w:rsidRPr="00CE1C33">
              <w:rPr>
                <w:color w:val="595959" w:themeColor="text1" w:themeTint="A6"/>
              </w:rPr>
              <w:t xml:space="preserve"> </w:t>
            </w:r>
            <w:r w:rsidRPr="00CE1C33">
              <w:rPr>
                <w:color w:val="595959" w:themeColor="text1" w:themeTint="A6"/>
              </w:rPr>
              <w:br/>
            </w:r>
            <w:r w:rsidR="007C2B67">
              <w:rPr>
                <w:color w:val="595959" w:themeColor="text1" w:themeTint="A6"/>
              </w:rPr>
              <w:t>4:10pm-5:00pm</w:t>
            </w:r>
          </w:p>
        </w:tc>
        <w:tc>
          <w:tcPr>
            <w:tcW w:w="3690" w:type="dxa"/>
            <w:tcBorders>
              <w:top w:val="single" w:sz="4" w:space="0" w:color="auto"/>
              <w:bottom w:val="single" w:sz="4" w:space="0" w:color="auto"/>
            </w:tcBorders>
            <w:vAlign w:val="center"/>
          </w:tcPr>
          <w:p w14:paraId="5A08B3BE" w14:textId="400755A2" w:rsidR="00381489" w:rsidRDefault="00381489" w:rsidP="00381489">
            <w:pPr>
              <w:tabs>
                <w:tab w:val="left" w:pos="3495"/>
              </w:tabs>
              <w:jc w:val="center"/>
              <w:rPr>
                <w:noProof/>
              </w:rPr>
            </w:pPr>
            <w:r w:rsidRPr="00CE1C33">
              <w:rPr>
                <w:b/>
                <w:bCs/>
                <w:color w:val="595959" w:themeColor="text1" w:themeTint="A6"/>
                <w:u w:val="single"/>
              </w:rPr>
              <w:t>Office Hours</w:t>
            </w:r>
            <w:r w:rsidRPr="00CE1C33">
              <w:rPr>
                <w:color w:val="595959" w:themeColor="text1" w:themeTint="A6"/>
                <w:u w:val="single"/>
              </w:rPr>
              <w:t xml:space="preserve"> </w:t>
            </w:r>
            <w:r w:rsidRPr="00CE1C33">
              <w:rPr>
                <w:b/>
                <w:bCs/>
                <w:color w:val="595959" w:themeColor="text1" w:themeTint="A6"/>
                <w:u w:val="single"/>
              </w:rPr>
              <w:t>–</w:t>
            </w:r>
            <w:r w:rsidRPr="00CE1C33">
              <w:rPr>
                <w:color w:val="595959" w:themeColor="text1" w:themeTint="A6"/>
              </w:rPr>
              <w:t xml:space="preserve"> </w:t>
            </w:r>
            <w:r w:rsidR="000C5E98">
              <w:t xml:space="preserve">Fri </w:t>
            </w:r>
            <w:r w:rsidR="007F5EB9">
              <w:t>10:</w:t>
            </w:r>
            <w:r w:rsidR="006F0DC9">
              <w:t>0</w:t>
            </w:r>
            <w:r w:rsidR="007F5EB9">
              <w:t>0am – 1</w:t>
            </w:r>
            <w:r w:rsidR="006F0DC9">
              <w:t>1:30am</w:t>
            </w:r>
            <w:r w:rsidR="00682F00">
              <w:t>, Psy 136</w:t>
            </w:r>
            <w:r>
              <w:t xml:space="preserve"> or schedule at </w:t>
            </w:r>
            <w:hyperlink r:id="rId18" w:history="1">
              <w:r w:rsidRPr="000D4432">
                <w:rPr>
                  <w:rStyle w:val="Hyperlink"/>
                </w:rPr>
                <w:t>calendly.com/</w:t>
              </w:r>
              <w:proofErr w:type="spellStart"/>
              <w:r w:rsidRPr="000D4432">
                <w:rPr>
                  <w:rStyle w:val="Hyperlink"/>
                </w:rPr>
                <w:t>drkvc</w:t>
              </w:r>
              <w:proofErr w:type="spellEnd"/>
            </w:hyperlink>
          </w:p>
        </w:tc>
      </w:tr>
    </w:tbl>
    <w:p w14:paraId="6BED31BD" w14:textId="14E6FA73" w:rsidR="00691F96" w:rsidRDefault="00695A1B" w:rsidP="00D10F73">
      <w:pPr>
        <w:tabs>
          <w:tab w:val="left" w:pos="3495"/>
        </w:tabs>
      </w:pPr>
      <w:r>
        <w:rPr>
          <w:noProof/>
        </w:rPr>
        <mc:AlternateContent>
          <mc:Choice Requires="wps">
            <w:drawing>
              <wp:anchor distT="0" distB="0" distL="114300" distR="114300" simplePos="0" relativeHeight="251652097" behindDoc="1" locked="0" layoutInCell="1" allowOverlap="1" wp14:anchorId="3575EAA8" wp14:editId="058C94EB">
                <wp:simplePos x="0" y="0"/>
                <wp:positionH relativeFrom="page">
                  <wp:posOffset>-19050</wp:posOffset>
                </wp:positionH>
                <wp:positionV relativeFrom="paragraph">
                  <wp:posOffset>1468755</wp:posOffset>
                </wp:positionV>
                <wp:extent cx="7853680" cy="4271010"/>
                <wp:effectExtent l="0" t="0" r="0" b="0"/>
                <wp:wrapNone/>
                <wp:docPr id="247" name="Rectangle 24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853680" cy="4271010"/>
                        </a:xfrm>
                        <a:prstGeom prst="rect">
                          <a:avLst/>
                        </a:prstGeom>
                        <a:solidFill>
                          <a:schemeClr val="bg1">
                            <a:lumMod val="95000"/>
                          </a:schemeClr>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41C32851" w14:textId="77777777" w:rsidR="00F4025C" w:rsidRPr="00F2222E" w:rsidRDefault="00F4025C" w:rsidP="00F4025C">
                            <w:pPr>
                              <w:ind w:right="150"/>
                              <w:jc w:val="both"/>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575EAA8" id="Rectangle 247" o:spid="_x0000_s1029" alt="&quot;&quot;" style="position:absolute;margin-left:-1.5pt;margin-top:115.65pt;width:618.4pt;height:336.3pt;z-index:-251664383;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OJXkkQIAAJUFAAAOAAAAZHJzL2Uyb0RvYy54bWysVN9P2zAQfp+0/8Hy+0haCpSKFFUgpkkM&#10;EDDx7Dp2E8nxebbbpPvrd7aTFBjaw7QXx74f3919ubuLy65RZCesq0EXdHKUUyI0h7LWm4L+eL75&#10;MqfEeaZLpkCLgu6Fo5fLz58uWrMQU6hAlcISBNFu0ZqCVt6bRZY5XomGuSMwQqNSgm2Yx6fdZKVl&#10;LaI3Kpvm+WnWgi2NBS6cQ+l1UtJlxJdScH8vpROeqIJibj6eNp7rcGbLC7bYWGaqmvdpsH/IomG1&#10;xqAj1DXzjGxt/QdUU3MLDqQ/4tBkIGXNRawBq5nk76p5qpgRsRYkx5mRJvf/YPnd7sk8WKShNW7h&#10;8Bqq6KRtwhfzI10kaz+SJTpPOArP5ifHp3PklKNuNj2bYP6BzuzgbqzzXwU0JFwKavFvRJLY7tb5&#10;ZDqYhGgOVF3e1ErFR+gAcaUs2TH8d+vNJLqqbfMdyiQ7P8nzIWRsmGAeE3iDpHTA0xCQU9AgyQ71&#10;xpvfKxHslH4UktQlVjiNEUfkFJRxLrRPybiKlSKJQyof5xIBA7LE+CN2D/C2yAE7ZdnbB1cRO3l0&#10;zv+WWHIePWJk0H50bmoN9iMAhVX1kZP9QFKiJrDku3WH3BT0OFgGyRrK/YMlFtJkOcNvavzZt8z5&#10;B2ZxlLBBcD34ezykgrag0N8oqcD++kge7LHDUUtJi6NZUPdzy6ygRH3T2Pvnk9kszHJ8zE7Opviw&#10;rzXr1xq9ba4AO2iCi8jweA32Xg1XaaF5wS2yClFRxTTH2AXl3g6PK59WBu4hLlaraIbza5i/1U+G&#10;B/DAc2jm5+6FWdN3vMdhuYNhjNniXeMn2+CpYbX1IOs4FQde+z+Asx/but9TYbm8fkerwzZd/gYA&#10;AP//AwBQSwMEFAAGAAgAAAAhADorIGHgAAAACwEAAA8AAABkcnMvZG93bnJldi54bWxMj0FPhDAQ&#10;he8m/odmTLztlm0jEaRszCYbTx5cySbeCh2BSFukZcF/7+xJj5N5+d77iv1qB3bBKfTeKdhtE2Do&#10;Gm961yqo3o+bR2Ahamf04B0q+MEA+/L2ptC58Yt7w8sptowgLuRaQRfjmHMemg6tDls/oqPfp5+s&#10;jnROLTeTXghuBy6SJOVW944aOj3iocPm6zRbBaJaH8TyeszOH1X9kqTz90FgqtT93fr8BCziGv/C&#10;cJ1P06GkTbWfnQlsULCRpBKJJXcS2DUgpCSZWkGWyAx4WfD/DuUvAAAA//8DAFBLAQItABQABgAI&#10;AAAAIQC2gziS/gAAAOEBAAATAAAAAAAAAAAAAAAAAAAAAABbQ29udGVudF9UeXBlc10ueG1sUEsB&#10;Ai0AFAAGAAgAAAAhADj9If/WAAAAlAEAAAsAAAAAAAAAAAAAAAAALwEAAF9yZWxzLy5yZWxzUEsB&#10;Ai0AFAAGAAgAAAAhAK84leSRAgAAlQUAAA4AAAAAAAAAAAAAAAAALgIAAGRycy9lMm9Eb2MueG1s&#10;UEsBAi0AFAAGAAgAAAAhADorIGHgAAAACwEAAA8AAAAAAAAAAAAAAAAA6wQAAGRycy9kb3ducmV2&#10;LnhtbFBLBQYAAAAABAAEAPMAAAD4BQAAAAA=&#10;" fillcolor="#f2f2f2 [3052]" stroked="f" strokeweight="1pt">
                <v:textbox>
                  <w:txbxContent>
                    <w:p w14:paraId="41C32851" w14:textId="77777777" w:rsidR="00F4025C" w:rsidRPr="00F2222E" w:rsidRDefault="00F4025C" w:rsidP="00F4025C">
                      <w:pPr>
                        <w:ind w:right="150"/>
                        <w:jc w:val="both"/>
                        <w:rPr>
                          <w:color w:val="000000" w:themeColor="text1"/>
                        </w:rPr>
                      </w:pPr>
                    </w:p>
                  </w:txbxContent>
                </v:textbox>
                <w10:wrap anchorx="page"/>
              </v:rect>
            </w:pict>
          </mc:Fallback>
        </mc:AlternateContent>
      </w:r>
      <w:r>
        <w:rPr>
          <w:noProof/>
        </w:rPr>
        <mc:AlternateContent>
          <mc:Choice Requires="wps">
            <w:drawing>
              <wp:anchor distT="0" distB="0" distL="114300" distR="114300" simplePos="0" relativeHeight="251725856" behindDoc="0" locked="0" layoutInCell="1" allowOverlap="1" wp14:anchorId="68681CEA" wp14:editId="26A20BB0">
                <wp:simplePos x="0" y="0"/>
                <wp:positionH relativeFrom="page">
                  <wp:posOffset>-1270</wp:posOffset>
                </wp:positionH>
                <wp:positionV relativeFrom="paragraph">
                  <wp:posOffset>1430474</wp:posOffset>
                </wp:positionV>
                <wp:extent cx="7781925" cy="0"/>
                <wp:effectExtent l="0" t="38100" r="47625" b="38100"/>
                <wp:wrapNone/>
                <wp:docPr id="248" name="Straight Connector 24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7781925" cy="0"/>
                        </a:xfrm>
                        <a:prstGeom prst="line">
                          <a:avLst/>
                        </a:prstGeom>
                        <a:ln w="76200">
                          <a:solidFill>
                            <a:schemeClr val="tx1">
                              <a:lumMod val="65000"/>
                              <a:lumOff val="35000"/>
                            </a:schemeClr>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50074AC1" id="Straight Connector 248" o:spid="_x0000_s1026" alt="&quot;&quot;" style="position:absolute;z-index:251725856;visibility:visible;mso-wrap-style:square;mso-wrap-distance-left:9pt;mso-wrap-distance-top:0;mso-wrap-distance-right:9pt;mso-wrap-distance-bottom:0;mso-position-horizontal:absolute;mso-position-horizontal-relative:page;mso-position-vertical:absolute;mso-position-vertical-relative:text" from="-.1pt,112.65pt" to="612.65pt,112.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lPH82AEAABkEAAAOAAAAZHJzL2Uyb0RvYy54bWysU8tu2zAQvBfoPxC815JcxEkFyzkkSC99&#10;BH18AEMuLQJ8gWQs+e+7JG05aU8teqGk3Z2dneFqezsbTQ4QonJ2oN2qpQQsd0LZ/UB//nh4d0NJ&#10;TMwKpp2FgR4h0tvd2zfbyfewdqPTAgLBJjb2kx/omJLvmybyEQyLK+fBYlK6YFjCz7BvRGATdje6&#10;WbftpplcED44DjFi9L4m6a70lxJ4+iplhET0QHG2VM5Qzqd8Nrst6/eB+VHx0xjsH6YwTFkkXVrd&#10;s8TIc1B/tDKKBxedTCvuTOOkVByKBlTTtb+p+T4yD0ULmhP9YlP8f235l8OdfQxow+RjH/1jyCpm&#10;GUx+4nxkLmYdF7NgToRj8Pr6pvuwvqKEn3PNBehDTB/BGZJfBqqVzTpYzw6fYkIyLD2X5LC2ZMKO&#10;G7zRUhadVuJBaZ2TZRfgTgdyYHiLae5KjX42n52osc1Vi8hylxjGG6/h9+cw0i1dCvkLAsxpi8GL&#10;/vKWjhrqaN9AEiVQceVdGlUOxjnY1GXy0gmrM0zi8AvwJCrv9EXHa+CpPkOhrO3fgBdEYXY2LWCj&#10;rAvV0tfs2cU6sqz1Zweq7mzBkxPHshnFGty/ovD0r+QFf/ld4Jc/evcLAAD//wMAUEsDBBQABgAI&#10;AAAAIQBNwLMv2wAAAAoBAAAPAAAAZHJzL2Rvd25yZXYueG1sTI9BS8NAEIXvgv9hGcGLtBsjWomZ&#10;FBXEo1hrm+M2O2aD2dmQ3TTpv3dLBb3NzHu8+V6+nGwr9tT7xjHC9TwBQVw53XCNsP54md2D8EGx&#10;Vq1jQjiQh2VxfparTLuR32m/CrWIIewzhWBC6DIpfWXIKj93HXHUvlxvVYhrX0vdqzGG21amSXIn&#10;rWo4fjCqo2dD1fdqsAiLA4/l2jx9vm5Lw8O2lPJq84Z4eTE9PoAINIU/MxzxIzoUkWnnBtZetAiz&#10;NBoR0vT2BsRRP02735Mscvm/QvEDAAD//wMAUEsBAi0AFAAGAAgAAAAhALaDOJL+AAAA4QEAABMA&#10;AAAAAAAAAAAAAAAAAAAAAFtDb250ZW50X1R5cGVzXS54bWxQSwECLQAUAAYACAAAACEAOP0h/9YA&#10;AACUAQAACwAAAAAAAAAAAAAAAAAvAQAAX3JlbHMvLnJlbHNQSwECLQAUAAYACAAAACEAZ5Tx/NgB&#10;AAAZBAAADgAAAAAAAAAAAAAAAAAuAgAAZHJzL2Uyb0RvYy54bWxQSwECLQAUAAYACAAAACEATcCz&#10;L9sAAAAKAQAADwAAAAAAAAAAAAAAAAAyBAAAZHJzL2Rvd25yZXYueG1sUEsFBgAAAAAEAAQA8wAA&#10;ADoFAAAAAA==&#10;" strokecolor="#5a5a5a [2109]" strokeweight="6pt">
                <v:stroke joinstyle="miter"/>
                <w10:wrap anchorx="page"/>
              </v:line>
            </w:pict>
          </mc:Fallback>
        </mc:AlternateContent>
      </w:r>
    </w:p>
    <w:p w14:paraId="7FDD0B9E" w14:textId="4BE1B0DE" w:rsidR="00691F96" w:rsidRPr="00955C97" w:rsidRDefault="001B6C08" w:rsidP="00955C97">
      <w:pPr>
        <w:pStyle w:val="Heading2"/>
        <w:rPr>
          <w:noProof/>
        </w:rPr>
      </w:pPr>
      <w:r w:rsidRPr="00955C97">
        <w:rPr>
          <w:noProof/>
        </w:rPr>
        <w:drawing>
          <wp:anchor distT="0" distB="0" distL="114300" distR="114300" simplePos="0" relativeHeight="251717664" behindDoc="1" locked="0" layoutInCell="1" allowOverlap="1" wp14:anchorId="09F31F79" wp14:editId="3EA99D36">
            <wp:simplePos x="0" y="0"/>
            <wp:positionH relativeFrom="column">
              <wp:posOffset>0</wp:posOffset>
            </wp:positionH>
            <wp:positionV relativeFrom="paragraph">
              <wp:posOffset>1270</wp:posOffset>
            </wp:positionV>
            <wp:extent cx="612648" cy="548640"/>
            <wp:effectExtent l="0" t="0" r="0" b="0"/>
            <wp:wrapTight wrapText="bothSides">
              <wp:wrapPolygon edited="0">
                <wp:start x="2689" y="3000"/>
                <wp:lineTo x="1344" y="8250"/>
                <wp:lineTo x="1344" y="18000"/>
                <wp:lineTo x="19494" y="18000"/>
                <wp:lineTo x="19494" y="8250"/>
                <wp:lineTo x="18149" y="3000"/>
                <wp:lineTo x="2689" y="3000"/>
              </wp:wrapPolygon>
            </wp:wrapTight>
            <wp:docPr id="24" name="Graphic 2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Graphic 24">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612648" cy="548640"/>
                    </a:xfrm>
                    <a:prstGeom prst="rect">
                      <a:avLst/>
                    </a:prstGeom>
                  </pic:spPr>
                </pic:pic>
              </a:graphicData>
            </a:graphic>
          </wp:anchor>
        </w:drawing>
      </w:r>
      <w:r w:rsidR="007D7663" w:rsidRPr="00955C97">
        <w:rPr>
          <w:noProof/>
        </w:rPr>
        <w:t xml:space="preserve">Office Hours </w:t>
      </w:r>
    </w:p>
    <w:p w14:paraId="6BC0AD95" w14:textId="57E6D45F" w:rsidR="007D7663" w:rsidRDefault="007D7663" w:rsidP="00670195">
      <w:pPr>
        <w:pStyle w:val="NoSpacing"/>
        <w:ind w:left="1080"/>
        <w:rPr>
          <w:noProof/>
        </w:rPr>
      </w:pPr>
      <w:r w:rsidRPr="00955C97">
        <w:rPr>
          <w:noProof/>
        </w:rPr>
        <w:t>Office hours are informal ways to connect with your instructor</w:t>
      </w:r>
      <w:r w:rsidR="00B869B9" w:rsidRPr="00955C97">
        <w:rPr>
          <w:noProof/>
        </w:rPr>
        <w:t xml:space="preserve">. You can ask questions or discuss course topics. You </w:t>
      </w:r>
      <w:r w:rsidR="00FE334C">
        <w:rPr>
          <w:noProof/>
        </w:rPr>
        <w:t xml:space="preserve">may or may not </w:t>
      </w:r>
      <w:r w:rsidR="00B869B9" w:rsidRPr="00955C97">
        <w:rPr>
          <w:noProof/>
        </w:rPr>
        <w:t>have to have a specific concern</w:t>
      </w:r>
      <w:r w:rsidR="00955C97" w:rsidRPr="00955C97">
        <w:rPr>
          <w:noProof/>
        </w:rPr>
        <w:t xml:space="preserve">; think of them as more casual conversations. </w:t>
      </w:r>
      <w:r w:rsidR="00796DFD">
        <w:rPr>
          <w:noProof/>
        </w:rPr>
        <w:t>Attend on Fridays or s</w:t>
      </w:r>
      <w:r w:rsidR="002D36BD">
        <w:rPr>
          <w:noProof/>
        </w:rPr>
        <w:t>chedule at the link abov</w:t>
      </w:r>
      <w:r w:rsidR="00796DFD">
        <w:rPr>
          <w:noProof/>
        </w:rPr>
        <w:t>e (</w:t>
      </w:r>
      <w:r w:rsidR="002D36BD">
        <w:rPr>
          <w:noProof/>
        </w:rPr>
        <w:t>note Psy 493 in your appointment</w:t>
      </w:r>
      <w:r w:rsidR="00796DFD">
        <w:rPr>
          <w:noProof/>
        </w:rPr>
        <w:t>)</w:t>
      </w:r>
      <w:r w:rsidR="002D36BD">
        <w:rPr>
          <w:noProof/>
        </w:rPr>
        <w:t xml:space="preserve">. </w:t>
      </w:r>
    </w:p>
    <w:p w14:paraId="675912F4" w14:textId="283B1317" w:rsidR="00AA08CC" w:rsidRPr="00955C97" w:rsidRDefault="00AA08CC" w:rsidP="00AA08CC">
      <w:pPr>
        <w:pStyle w:val="Heading2"/>
        <w:rPr>
          <w:noProof/>
        </w:rPr>
      </w:pPr>
      <w:r w:rsidRPr="00955C97">
        <w:rPr>
          <w:noProof/>
        </w:rPr>
        <w:drawing>
          <wp:anchor distT="0" distB="0" distL="114300" distR="114300" simplePos="0" relativeHeight="251719712" behindDoc="1" locked="0" layoutInCell="1" allowOverlap="1" wp14:anchorId="2880736A" wp14:editId="0C00EB06">
            <wp:simplePos x="0" y="0"/>
            <wp:positionH relativeFrom="column">
              <wp:posOffset>31750</wp:posOffset>
            </wp:positionH>
            <wp:positionV relativeFrom="paragraph">
              <wp:posOffset>2540</wp:posOffset>
            </wp:positionV>
            <wp:extent cx="548640" cy="548640"/>
            <wp:effectExtent l="0" t="0" r="3810" b="3810"/>
            <wp:wrapTight wrapText="bothSides">
              <wp:wrapPolygon edited="0">
                <wp:start x="9000" y="0"/>
                <wp:lineTo x="3750" y="0"/>
                <wp:lineTo x="0" y="4500"/>
                <wp:lineTo x="0" y="18750"/>
                <wp:lineTo x="2250" y="21000"/>
                <wp:lineTo x="8250" y="21000"/>
                <wp:lineTo x="13500" y="21000"/>
                <wp:lineTo x="18750" y="21000"/>
                <wp:lineTo x="21000" y="18750"/>
                <wp:lineTo x="21000" y="4500"/>
                <wp:lineTo x="18000" y="0"/>
                <wp:lineTo x="9000" y="0"/>
              </wp:wrapPolygon>
            </wp:wrapTight>
            <wp:docPr id="25" name="Graphic 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Graphic 25">
                      <a:extLst>
                        <a:ext uri="{C183D7F6-B498-43B3-948B-1728B52AA6E4}">
                          <adec:decorative xmlns:adec="http://schemas.microsoft.com/office/drawing/2017/decorative" val="1"/>
                        </a:ext>
                      </a:extLst>
                    </pic:cNvPr>
                    <pic:cNvPicPr/>
                  </pic:nvPicPr>
                  <pic: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ic:blipFill>
                  <pic:spPr>
                    <a:xfrm>
                      <a:off x="0" y="0"/>
                      <a:ext cx="548640" cy="548640"/>
                    </a:xfrm>
                    <a:prstGeom prst="rect">
                      <a:avLst/>
                    </a:prstGeom>
                  </pic:spPr>
                </pic:pic>
              </a:graphicData>
            </a:graphic>
            <wp14:sizeRelH relativeFrom="margin">
              <wp14:pctWidth>0</wp14:pctWidth>
            </wp14:sizeRelH>
          </wp:anchor>
        </w:drawing>
      </w:r>
      <w:r>
        <w:rPr>
          <w:noProof/>
        </w:rPr>
        <w:t>Re</w:t>
      </w:r>
      <w:r w:rsidR="00C115C9">
        <w:rPr>
          <w:noProof/>
        </w:rPr>
        <w:t>commended</w:t>
      </w:r>
      <w:r>
        <w:rPr>
          <w:noProof/>
        </w:rPr>
        <w:t xml:space="preserve"> Text</w:t>
      </w:r>
      <w:r w:rsidR="00C115C9">
        <w:rPr>
          <w:noProof/>
        </w:rPr>
        <w:t xml:space="preserve"> – any version of 2</w:t>
      </w:r>
      <w:r w:rsidR="00C115C9" w:rsidRPr="00C115C9">
        <w:rPr>
          <w:noProof/>
          <w:vertAlign w:val="superscript"/>
        </w:rPr>
        <w:t>nd</w:t>
      </w:r>
      <w:r w:rsidR="00C115C9">
        <w:rPr>
          <w:noProof/>
        </w:rPr>
        <w:t xml:space="preserve"> edition is fine (library too!)</w:t>
      </w:r>
    </w:p>
    <w:p w14:paraId="3FF8CAEC" w14:textId="28151EDE" w:rsidR="002043BB" w:rsidRDefault="0066616A" w:rsidP="0061325D">
      <w:pPr>
        <w:pStyle w:val="NoSpacing"/>
        <w:ind w:left="1080"/>
        <w:rPr>
          <w:noProof/>
        </w:rPr>
      </w:pPr>
      <w:r>
        <w:rPr>
          <w:noProof/>
        </w:rPr>
        <w:t xml:space="preserve">This is quite likely your first introduction to </w:t>
      </w:r>
      <w:r w:rsidR="00685F2F">
        <w:rPr>
          <w:noProof/>
        </w:rPr>
        <w:t>the topic</w:t>
      </w:r>
      <w:r w:rsidR="007E2F5B">
        <w:rPr>
          <w:noProof/>
        </w:rPr>
        <w:t xml:space="preserve">. </w:t>
      </w:r>
      <w:r w:rsidR="005138DA">
        <w:rPr>
          <w:noProof/>
        </w:rPr>
        <w:t>Y</w:t>
      </w:r>
      <w:r w:rsidR="00F96E31">
        <w:rPr>
          <w:noProof/>
        </w:rPr>
        <w:t xml:space="preserve">ou will be required to </w:t>
      </w:r>
      <w:r w:rsidR="00BD335E">
        <w:rPr>
          <w:noProof/>
        </w:rPr>
        <w:t xml:space="preserve">know the content I present in lecture from the book. </w:t>
      </w:r>
      <w:r w:rsidR="00C731EB">
        <w:rPr>
          <w:noProof/>
        </w:rPr>
        <w:t xml:space="preserve">You can read it at the library, or find an e-book. </w:t>
      </w:r>
      <w:r w:rsidR="000973B8">
        <w:rPr>
          <w:noProof/>
        </w:rPr>
        <w:t>Although there are many scholarly/academic and general places to read critiques of mainstream psychology,  w</w:t>
      </w:r>
      <w:r w:rsidR="00685F2F">
        <w:rPr>
          <w:noProof/>
        </w:rPr>
        <w:t xml:space="preserve">e’ll cover the fundamentals with this textbook: </w:t>
      </w:r>
    </w:p>
    <w:p w14:paraId="7A142F8E" w14:textId="7BEAFE62" w:rsidR="005A271F" w:rsidRDefault="0061325D" w:rsidP="00C731EB">
      <w:pPr>
        <w:pStyle w:val="NoSpacing"/>
        <w:ind w:left="1440"/>
        <w:rPr>
          <w:rFonts w:ascii="Georgia" w:hAnsi="Georgia"/>
          <w:color w:val="333333"/>
          <w:shd w:val="clear" w:color="auto" w:fill="FFFFFF"/>
        </w:rPr>
      </w:pPr>
      <w:r>
        <w:rPr>
          <w:noProof/>
        </w:rPr>
        <w:t xml:space="preserve">Fox, D., Prilleltensky, I., &amp; Austin, S. (2009). </w:t>
      </w:r>
      <w:r w:rsidRPr="00C731EB">
        <w:rPr>
          <w:i/>
          <w:iCs/>
          <w:noProof/>
        </w:rPr>
        <w:t>Critical Psychology: An Introduction (2nd ed)</w:t>
      </w:r>
      <w:r w:rsidRPr="002043BB">
        <w:rPr>
          <w:noProof/>
        </w:rPr>
        <w:t xml:space="preserve">. </w:t>
      </w:r>
      <w:r w:rsidRPr="0061325D">
        <w:rPr>
          <w:noProof/>
        </w:rPr>
        <w:t>London: SAGE Publications.</w:t>
      </w:r>
    </w:p>
    <w:p w14:paraId="6212CA98" w14:textId="6EE8248B" w:rsidR="00F250AF" w:rsidRPr="00955C97" w:rsidRDefault="00F250AF" w:rsidP="00F250AF">
      <w:pPr>
        <w:pStyle w:val="Heading2"/>
        <w:rPr>
          <w:noProof/>
        </w:rPr>
      </w:pPr>
      <w:r w:rsidRPr="00955C97">
        <w:rPr>
          <w:noProof/>
        </w:rPr>
        <w:drawing>
          <wp:anchor distT="0" distB="0" distL="114300" distR="114300" simplePos="0" relativeHeight="251721760" behindDoc="1" locked="0" layoutInCell="1" allowOverlap="1" wp14:anchorId="5A6C7E38" wp14:editId="1A4506D2">
            <wp:simplePos x="0" y="0"/>
            <wp:positionH relativeFrom="column">
              <wp:posOffset>31750</wp:posOffset>
            </wp:positionH>
            <wp:positionV relativeFrom="paragraph">
              <wp:posOffset>1270</wp:posOffset>
            </wp:positionV>
            <wp:extent cx="548640" cy="548640"/>
            <wp:effectExtent l="0" t="0" r="3810" b="3810"/>
            <wp:wrapTight wrapText="bothSides">
              <wp:wrapPolygon edited="0">
                <wp:start x="3750" y="750"/>
                <wp:lineTo x="750" y="9000"/>
                <wp:lineTo x="0" y="12750"/>
                <wp:lineTo x="1500" y="21000"/>
                <wp:lineTo x="7500" y="21000"/>
                <wp:lineTo x="21000" y="19500"/>
                <wp:lineTo x="19500" y="750"/>
                <wp:lineTo x="3750" y="750"/>
              </wp:wrapPolygon>
            </wp:wrapTight>
            <wp:docPr id="30" name="Graphic 3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ic:blipFill>
                  <pic:spPr>
                    <a:xfrm>
                      <a:off x="0" y="0"/>
                      <a:ext cx="548640" cy="548640"/>
                    </a:xfrm>
                    <a:prstGeom prst="rect">
                      <a:avLst/>
                    </a:prstGeom>
                  </pic:spPr>
                </pic:pic>
              </a:graphicData>
            </a:graphic>
            <wp14:sizeRelH relativeFrom="margin">
              <wp14:pctWidth>0</wp14:pctWidth>
            </wp14:sizeRelH>
          </wp:anchor>
        </w:drawing>
      </w:r>
      <w:r w:rsidR="00A472E0">
        <w:rPr>
          <w:noProof/>
        </w:rPr>
        <w:t>Course Format</w:t>
      </w:r>
    </w:p>
    <w:p w14:paraId="05F31B57" w14:textId="641A81FA" w:rsidR="00F250AF" w:rsidRDefault="00A472E0" w:rsidP="00F250AF">
      <w:pPr>
        <w:pStyle w:val="NoSpacing"/>
        <w:ind w:left="1080"/>
        <w:rPr>
          <w:noProof/>
        </w:rPr>
      </w:pPr>
      <w:r>
        <w:rPr>
          <w:noProof/>
        </w:rPr>
        <w:t>This course meets in</w:t>
      </w:r>
      <w:r w:rsidR="00B362CD">
        <w:rPr>
          <w:noProof/>
        </w:rPr>
        <w:t xml:space="preserve"> person </w:t>
      </w:r>
      <w:r w:rsidR="006F0DC9">
        <w:rPr>
          <w:noProof/>
        </w:rPr>
        <w:t>3 days each</w:t>
      </w:r>
      <w:r w:rsidR="00B362CD">
        <w:rPr>
          <w:noProof/>
        </w:rPr>
        <w:t xml:space="preserve"> week.</w:t>
      </w:r>
      <w:r w:rsidR="006F0DC9">
        <w:rPr>
          <w:noProof/>
        </w:rPr>
        <w:t xml:space="preserve"> </w:t>
      </w:r>
      <w:r w:rsidR="00B362CD">
        <w:rPr>
          <w:noProof/>
        </w:rPr>
        <w:t>Complete assigned reading prior to class. We’ll discuss the reading</w:t>
      </w:r>
      <w:r w:rsidR="006F0DC9">
        <w:rPr>
          <w:noProof/>
        </w:rPr>
        <w:t xml:space="preserve"> topics on Mon and Wed, and</w:t>
      </w:r>
      <w:r w:rsidR="00B362CD">
        <w:rPr>
          <w:noProof/>
        </w:rPr>
        <w:t xml:space="preserve"> practice </w:t>
      </w:r>
      <w:r w:rsidR="0059431F">
        <w:rPr>
          <w:noProof/>
        </w:rPr>
        <w:t xml:space="preserve">developing </w:t>
      </w:r>
      <w:r w:rsidR="00CE416F">
        <w:rPr>
          <w:noProof/>
        </w:rPr>
        <w:t xml:space="preserve">your own </w:t>
      </w:r>
      <w:r w:rsidR="0059431F">
        <w:rPr>
          <w:noProof/>
        </w:rPr>
        <w:t>critical perspectives</w:t>
      </w:r>
      <w:r w:rsidR="00B362CD">
        <w:rPr>
          <w:noProof/>
        </w:rPr>
        <w:t xml:space="preserve"> through </w:t>
      </w:r>
      <w:r w:rsidR="006D48B2">
        <w:rPr>
          <w:noProof/>
        </w:rPr>
        <w:t>writing</w:t>
      </w:r>
      <w:r w:rsidR="004C3862">
        <w:rPr>
          <w:noProof/>
        </w:rPr>
        <w:t xml:space="preserve"> on Fri</w:t>
      </w:r>
      <w:r w:rsidR="007334B4">
        <w:rPr>
          <w:noProof/>
        </w:rPr>
        <w:t xml:space="preserve">. </w:t>
      </w:r>
      <w:r w:rsidR="0092152B">
        <w:rPr>
          <w:noProof/>
        </w:rPr>
        <w:t>T</w:t>
      </w:r>
      <w:r w:rsidR="007334B4">
        <w:rPr>
          <w:noProof/>
        </w:rPr>
        <w:t>his is a writing course, centered on the particular issue/area of critical psychology,</w:t>
      </w:r>
      <w:r w:rsidR="0092152B">
        <w:rPr>
          <w:noProof/>
        </w:rPr>
        <w:t xml:space="preserve"> so</w:t>
      </w:r>
      <w:r w:rsidR="007334B4">
        <w:rPr>
          <w:noProof/>
        </w:rPr>
        <w:t xml:space="preserve"> </w:t>
      </w:r>
      <w:r w:rsidR="00552801">
        <w:rPr>
          <w:noProof/>
        </w:rPr>
        <w:t>you can expect to write</w:t>
      </w:r>
      <w:r w:rsidR="009C6FCD">
        <w:rPr>
          <w:noProof/>
        </w:rPr>
        <w:t xml:space="preserve"> different critiques of mainstream psychology. </w:t>
      </w:r>
      <w:r w:rsidR="00552801">
        <w:rPr>
          <w:noProof/>
        </w:rPr>
        <w:t xml:space="preserve">You will also be expected to </w:t>
      </w:r>
      <w:r w:rsidR="0092152B">
        <w:rPr>
          <w:noProof/>
        </w:rPr>
        <w:t>peer review each other’s writing.</w:t>
      </w:r>
      <w:r w:rsidR="00290B82">
        <w:rPr>
          <w:noProof/>
        </w:rPr>
        <w:t xml:space="preserve"> </w:t>
      </w:r>
    </w:p>
    <w:p w14:paraId="67864122" w14:textId="67A0DC5D" w:rsidR="00290B82" w:rsidRPr="00955C97" w:rsidRDefault="00290B82" w:rsidP="00290B82">
      <w:pPr>
        <w:pStyle w:val="Heading2"/>
        <w:rPr>
          <w:noProof/>
        </w:rPr>
      </w:pPr>
      <w:r w:rsidRPr="00955C97">
        <w:rPr>
          <w:noProof/>
        </w:rPr>
        <w:drawing>
          <wp:anchor distT="0" distB="0" distL="114300" distR="114300" simplePos="0" relativeHeight="251723808" behindDoc="1" locked="0" layoutInCell="1" allowOverlap="1" wp14:anchorId="033276B7" wp14:editId="65235E42">
            <wp:simplePos x="0" y="0"/>
            <wp:positionH relativeFrom="column">
              <wp:posOffset>31750</wp:posOffset>
            </wp:positionH>
            <wp:positionV relativeFrom="paragraph">
              <wp:posOffset>1270</wp:posOffset>
            </wp:positionV>
            <wp:extent cx="548640" cy="548640"/>
            <wp:effectExtent l="0" t="0" r="0" b="0"/>
            <wp:wrapTight wrapText="bothSides">
              <wp:wrapPolygon edited="0">
                <wp:start x="6000" y="750"/>
                <wp:lineTo x="2250" y="6000"/>
                <wp:lineTo x="750" y="9750"/>
                <wp:lineTo x="1500" y="14250"/>
                <wp:lineTo x="5250" y="18750"/>
                <wp:lineTo x="6000" y="20250"/>
                <wp:lineTo x="15750" y="20250"/>
                <wp:lineTo x="16500" y="18750"/>
                <wp:lineTo x="19500" y="14250"/>
                <wp:lineTo x="20250" y="10500"/>
                <wp:lineTo x="18750" y="6000"/>
                <wp:lineTo x="15000" y="750"/>
                <wp:lineTo x="6000" y="750"/>
              </wp:wrapPolygon>
            </wp:wrapTight>
            <wp:docPr id="246" name="Graphic 2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6" name="Graphic 246">
                      <a:extLst>
                        <a:ext uri="{C183D7F6-B498-43B3-948B-1728B52AA6E4}">
                          <adec:decorative xmlns:adec="http://schemas.microsoft.com/office/drawing/2017/decorative" val="1"/>
                        </a:ext>
                      </a:extLst>
                    </pic:cNvPr>
                    <pic:cNvPicPr/>
                  </pic:nvPicPr>
                  <pic: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tretch>
                      <a:fillRect/>
                    </a:stretch>
                  </pic:blipFill>
                  <pic:spPr>
                    <a:xfrm>
                      <a:off x="0" y="0"/>
                      <a:ext cx="548640" cy="548640"/>
                    </a:xfrm>
                    <a:prstGeom prst="rect">
                      <a:avLst/>
                    </a:prstGeom>
                  </pic:spPr>
                </pic:pic>
              </a:graphicData>
            </a:graphic>
            <wp14:sizeRelH relativeFrom="margin">
              <wp14:pctWidth>0</wp14:pctWidth>
            </wp14:sizeRelH>
          </wp:anchor>
        </w:drawing>
      </w:r>
      <w:r w:rsidR="00100640">
        <w:rPr>
          <w:noProof/>
        </w:rPr>
        <w:t>Classroom Philosophy</w:t>
      </w:r>
    </w:p>
    <w:p w14:paraId="247DA512" w14:textId="68E3088B" w:rsidR="00290B82" w:rsidRDefault="006931A7" w:rsidP="00100640">
      <w:pPr>
        <w:pStyle w:val="NoSpacing"/>
        <w:numPr>
          <w:ilvl w:val="3"/>
          <w:numId w:val="41"/>
        </w:numPr>
        <w:rPr>
          <w:noProof/>
        </w:rPr>
      </w:pPr>
      <w:r>
        <w:rPr>
          <w:noProof/>
        </w:rPr>
        <w:t>We are whole people – I respect your “whole personness”</w:t>
      </w:r>
    </w:p>
    <w:p w14:paraId="0F8188F3" w14:textId="0B82F497" w:rsidR="00E45ED1" w:rsidRDefault="006931A7" w:rsidP="00E45ED1">
      <w:pPr>
        <w:pStyle w:val="NoSpacing"/>
        <w:numPr>
          <w:ilvl w:val="3"/>
          <w:numId w:val="41"/>
        </w:numPr>
      </w:pPr>
      <w:r>
        <w:rPr>
          <w:noProof/>
        </w:rPr>
        <w:t xml:space="preserve">We all must be </w:t>
      </w:r>
      <w:r w:rsidRPr="00FF1AEE">
        <w:rPr>
          <w:i/>
          <w:iCs/>
          <w:noProof/>
        </w:rPr>
        <w:t>active</w:t>
      </w:r>
      <w:r w:rsidR="00FF1AEE">
        <w:rPr>
          <w:noProof/>
        </w:rPr>
        <w:t xml:space="preserve">, </w:t>
      </w:r>
      <w:r w:rsidR="00FF1AEE" w:rsidRPr="00FF1AEE">
        <w:rPr>
          <w:i/>
          <w:iCs/>
          <w:noProof/>
        </w:rPr>
        <w:t>engaged</w:t>
      </w:r>
      <w:r>
        <w:rPr>
          <w:noProof/>
        </w:rPr>
        <w:t xml:space="preserve"> </w:t>
      </w:r>
      <w:r w:rsidR="00E45ED1">
        <w:rPr>
          <w:noProof/>
        </w:rPr>
        <w:t>learners and co-create our learning environment</w:t>
      </w:r>
    </w:p>
    <w:p w14:paraId="77E77ECC" w14:textId="0BFB2BD2" w:rsidR="00E0345A" w:rsidRDefault="007E43F6" w:rsidP="00100640">
      <w:pPr>
        <w:pStyle w:val="NoSpacing"/>
        <w:numPr>
          <w:ilvl w:val="3"/>
          <w:numId w:val="41"/>
        </w:numPr>
        <w:rPr>
          <w:noProof/>
        </w:rPr>
      </w:pPr>
      <w:r>
        <w:rPr>
          <w:noProof/>
        </w:rPr>
        <w:t>Humble respect for others’ experiences, insights, and identities</w:t>
      </w:r>
      <w:r w:rsidR="00FC449C">
        <w:rPr>
          <w:noProof/>
        </w:rPr>
        <w:t xml:space="preserve"> gives us the most room to learn and grow</w:t>
      </w:r>
    </w:p>
    <w:p w14:paraId="766A4BF3" w14:textId="7E2DECD8" w:rsidR="006A25C6" w:rsidRDefault="003109F9" w:rsidP="00D815DE">
      <w:pPr>
        <w:pStyle w:val="ListParagraph"/>
        <w:numPr>
          <w:ilvl w:val="3"/>
          <w:numId w:val="41"/>
        </w:numPr>
        <w:spacing w:line="240" w:lineRule="auto"/>
        <w:rPr>
          <w:noProof/>
        </w:rPr>
      </w:pPr>
      <w:r>
        <w:rPr>
          <w:noProof/>
        </w:rPr>
        <mc:AlternateContent>
          <mc:Choice Requires="wps">
            <w:drawing>
              <wp:anchor distT="0" distB="0" distL="114300" distR="114300" simplePos="0" relativeHeight="251727904" behindDoc="0" locked="0" layoutInCell="1" allowOverlap="1" wp14:anchorId="3D7D3420" wp14:editId="17178C67">
                <wp:simplePos x="0" y="0"/>
                <wp:positionH relativeFrom="page">
                  <wp:posOffset>5080</wp:posOffset>
                </wp:positionH>
                <wp:positionV relativeFrom="paragraph">
                  <wp:posOffset>437515</wp:posOffset>
                </wp:positionV>
                <wp:extent cx="7781925" cy="0"/>
                <wp:effectExtent l="0" t="38100" r="47625" b="38100"/>
                <wp:wrapNone/>
                <wp:docPr id="249" name="Straight Connector 24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7781925" cy="0"/>
                        </a:xfrm>
                        <a:prstGeom prst="line">
                          <a:avLst/>
                        </a:prstGeom>
                        <a:ln w="76200">
                          <a:solidFill>
                            <a:schemeClr val="tx1">
                              <a:lumMod val="65000"/>
                              <a:lumOff val="35000"/>
                            </a:schemeClr>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540DBFD6" id="Straight Connector 249" o:spid="_x0000_s1026" alt="&quot;&quot;" style="position:absolute;z-index:251727904;visibility:visible;mso-wrap-style:square;mso-wrap-distance-left:9pt;mso-wrap-distance-top:0;mso-wrap-distance-right:9pt;mso-wrap-distance-bottom:0;mso-position-horizontal:absolute;mso-position-horizontal-relative:page;mso-position-vertical:absolute;mso-position-vertical-relative:text" from=".4pt,34.45pt" to="613.15pt,34.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lPH82AEAABkEAAAOAAAAZHJzL2Uyb0RvYy54bWysU8tu2zAQvBfoPxC815JcxEkFyzkkSC99&#10;BH18AEMuLQJ8gWQs+e+7JG05aU8teqGk3Z2dneFqezsbTQ4QonJ2oN2qpQQsd0LZ/UB//nh4d0NJ&#10;TMwKpp2FgR4h0tvd2zfbyfewdqPTAgLBJjb2kx/omJLvmybyEQyLK+fBYlK6YFjCz7BvRGATdje6&#10;WbftpplcED44DjFi9L4m6a70lxJ4+iplhET0QHG2VM5Qzqd8Nrst6/eB+VHx0xjsH6YwTFkkXVrd&#10;s8TIc1B/tDKKBxedTCvuTOOkVByKBlTTtb+p+T4yD0ULmhP9YlP8f235l8OdfQxow+RjH/1jyCpm&#10;GUx+4nxkLmYdF7NgToRj8Pr6pvuwvqKEn3PNBehDTB/BGZJfBqqVzTpYzw6fYkIyLD2X5LC2ZMKO&#10;G7zRUhadVuJBaZ2TZRfgTgdyYHiLae5KjX42n52osc1Vi8hylxjGG6/h9+cw0i1dCvkLAsxpi8GL&#10;/vKWjhrqaN9AEiVQceVdGlUOxjnY1GXy0gmrM0zi8AvwJCrv9EXHa+CpPkOhrO3fgBdEYXY2LWCj&#10;rAvV0tfs2cU6sqz1Zweq7mzBkxPHshnFGty/ovD0r+QFf/ld4Jc/evcLAAD//wMAUEsDBBQABgAI&#10;AAAAIQDD+keL2wAAAAcBAAAPAAAAZHJzL2Rvd25yZXYueG1sTM7BTsMwDAbgOxLvEBmJC2IpRSqj&#10;1J0ACXFEjMF6zBrTVDRO1aRr9/Zk2gGO9m/9/orVbDuxp8G3jhFuFgkI4trplhuEzcfL9RKED4q1&#10;6hwTwoE8rMrzs0Ll2k38Tvt1aEQsYZ8rBBNCn0vpa0NW+YXriWP27QarQhyHRupBTbHcdjJNkkxa&#10;1XL8YFRPz4bqn/VoEe4OPFUb8/T5uq0Mj9tKyquvN8TLi/nxAUSgOfwdw5Ef6VBG086NrL3oEKI7&#10;IGTLexDHNE2zWxC700aWhfzvL38BAAD//wMAUEsBAi0AFAAGAAgAAAAhALaDOJL+AAAA4QEAABMA&#10;AAAAAAAAAAAAAAAAAAAAAFtDb250ZW50X1R5cGVzXS54bWxQSwECLQAUAAYACAAAACEAOP0h/9YA&#10;AACUAQAACwAAAAAAAAAAAAAAAAAvAQAAX3JlbHMvLnJlbHNQSwECLQAUAAYACAAAACEAZ5Tx/NgB&#10;AAAZBAAADgAAAAAAAAAAAAAAAAAuAgAAZHJzL2Uyb0RvYy54bWxQSwECLQAUAAYACAAAACEAw/pH&#10;i9sAAAAHAQAADwAAAAAAAAAAAAAAAAAyBAAAZHJzL2Rvd25yZXYueG1sUEsFBgAAAAAEAAQA8wAA&#10;ADoFAAAAAA==&#10;" strokecolor="#5a5a5a [2109]" strokeweight="6pt">
                <v:stroke joinstyle="miter"/>
                <w10:wrap anchorx="page"/>
              </v:line>
            </w:pict>
          </mc:Fallback>
        </mc:AlternateContent>
      </w:r>
      <w:r w:rsidR="00364A17" w:rsidRPr="00364A17">
        <w:rPr>
          <w:noProof/>
        </w:rPr>
        <w:t>We are all doing our best – it might look different than it was yesterday, or tomorrow, or someone else’s – but we are doing the best we can in this moment</w:t>
      </w:r>
    </w:p>
    <w:p w14:paraId="0A8D158B" w14:textId="32CDEEAC" w:rsidR="00AF4EBE" w:rsidRDefault="009A59C7" w:rsidP="00C731EB">
      <w:pPr>
        <w:pStyle w:val="Heading1"/>
        <w:jc w:val="center"/>
      </w:pPr>
      <w:r>
        <w:rPr>
          <w:noProof/>
        </w:rPr>
        <w:lastRenderedPageBreak/>
        <mc:AlternateContent>
          <mc:Choice Requires="wpg">
            <w:drawing>
              <wp:anchor distT="0" distB="0" distL="114300" distR="114300" simplePos="0" relativeHeight="251738144" behindDoc="1" locked="0" layoutInCell="1" allowOverlap="1" wp14:anchorId="764EBA40" wp14:editId="4890A6D8">
                <wp:simplePos x="0" y="0"/>
                <wp:positionH relativeFrom="column">
                  <wp:posOffset>2737485</wp:posOffset>
                </wp:positionH>
                <wp:positionV relativeFrom="paragraph">
                  <wp:posOffset>-133350</wp:posOffset>
                </wp:positionV>
                <wp:extent cx="1419225" cy="1419225"/>
                <wp:effectExtent l="0" t="0" r="9525" b="9525"/>
                <wp:wrapNone/>
                <wp:docPr id="203" name="Group 20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419225" cy="1419225"/>
                          <a:chOff x="0" y="0"/>
                          <a:chExt cx="1419225" cy="1419225"/>
                        </a:xfrm>
                      </wpg:grpSpPr>
                      <wps:wsp>
                        <wps:cNvPr id="196" name="Oval 196">
                          <a:extLst>
                            <a:ext uri="{C183D7F6-B498-43B3-948B-1728B52AA6E4}">
                              <adec:decorative xmlns:adec="http://schemas.microsoft.com/office/drawing/2017/decorative" val="1"/>
                            </a:ext>
                          </a:extLst>
                        </wps:cNvPr>
                        <wps:cNvSpPr/>
                        <wps:spPr>
                          <a:xfrm>
                            <a:off x="0" y="0"/>
                            <a:ext cx="1419225" cy="1419225"/>
                          </a:xfrm>
                          <a:prstGeom prst="ellipse">
                            <a:avLst/>
                          </a:prstGeom>
                          <a:solidFill>
                            <a:schemeClr val="accent5">
                              <a:lumMod val="40000"/>
                              <a:lumOff val="6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202" name="Graphic 202" descr="Checkmark with solid fill">
                            <a:extLst>
                              <a:ext uri="{C183D7F6-B498-43B3-948B-1728B52AA6E4}">
                                <adec:decorative xmlns:adec="http://schemas.microsoft.com/office/drawing/2017/decorative" val="1"/>
                              </a:ext>
                            </a:extLst>
                          </pic:cNvPr>
                          <pic:cNvPicPr>
                            <a:picLocks noChangeAspect="1"/>
                          </pic:cNvPicPr>
                        </pic:nvPicPr>
                        <pic:blipFill>
                          <a:blip r:embed="rId25">
                            <a:extLst>
                              <a:ext uri="{28A0092B-C50C-407E-A947-70E740481C1C}">
                                <a14:useLocalDpi xmlns:a14="http://schemas.microsoft.com/office/drawing/2010/main" val="0"/>
                              </a:ext>
                              <a:ext uri="{96DAC541-7B7A-43D3-8B79-37D633B846F1}">
                                <asvg:svgBlip xmlns:asvg="http://schemas.microsoft.com/office/drawing/2016/SVG/main" r:embed="rId26"/>
                              </a:ext>
                            </a:extLst>
                          </a:blip>
                          <a:stretch>
                            <a:fillRect/>
                          </a:stretch>
                        </pic:blipFill>
                        <pic:spPr>
                          <a:xfrm>
                            <a:off x="59872" y="87086"/>
                            <a:ext cx="1276350" cy="1276350"/>
                          </a:xfrm>
                          <a:prstGeom prst="rect">
                            <a:avLst/>
                          </a:prstGeom>
                        </pic:spPr>
                      </pic:pic>
                    </wpg:wgp>
                  </a:graphicData>
                </a:graphic>
              </wp:anchor>
            </w:drawing>
          </mc:Choice>
          <mc:Fallback>
            <w:pict>
              <v:group w14:anchorId="3448302D" id="Group 203" o:spid="_x0000_s1026" alt="&quot;&quot;" style="position:absolute;margin-left:215.55pt;margin-top:-10.5pt;width:111.75pt;height:111.75pt;z-index:-251578336" coordsize="14192,14192"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ft4fozgMAAE8JAAAOAAAAZHJzL2Uyb0RvYy54bWykVttu&#10;4zYQfS/QfyD4vvGldi5C5IXhNMEC6SZotthnmqIsIhTJkrTl9Os7M7o4TrzdYjdAZA45nMvRzBld&#10;f9zXhu1UiNrZnE/OxpwpK12h7Sbnf325/XDJWUzCFsI4q3L+oiL/uPj1l+vGZ2rqKmcKFRgYsTFr&#10;fM6rlHw2GkVZqVrEM+eVhcPShVokEMNmVATRgPXajKbj8fmocaHwwUkVI+zetId8QfbLUsn0UJZR&#10;JWZyDrElegZ6rvE5WlyLbBOEr7TswhA/EEUttAWng6kbkQTbBv3OVK1lcNGV6Uy6euTKUktFOUA2&#10;k/GbbO6C23rKZZM1Gz/ABNC+wemHzcrPu7vgn/xjACQavwEsSMJc9mWo8ReiZHuC7GWATO0Tk7A5&#10;mU2uptM5ZxLOeoFAlRUg/+6erH7/zs1R73h0FE7joUDiAYP4cxg8VcIrgjZmgMFjYLqABK7OObOi&#10;hkJ92AnDUCZcSGlAKWYRAPtZiIZEReZDTHfK1QwXOVfGaB8xPJGJ3X1MEANo91q4HZ3Rxa02hgTs&#10;FrUygUHQORdSKpvmdN1s6z9c0e7PxvDXVjxs49sh9fN+G1xQ36ElcnjkxFh0ZR06bePBHXhJPRq0&#10;Si9GoZ6xf6oSMIUSmVIgg+XXMU7ao0oUqt2efzMWMoiWS/A/2O4MnMp/gplCSp0+XlVECMPl8X8F&#10;1l4ebpBnZ9NwudbWhVMGTBo8t/o9SC00iNLaFS9QccG1dBS9vNXw4u9FTI8iAP8AUwGnpgd4lMY1&#10;OXfdirPKhX9O7aM+tAScctYAn+U8/r0VQXFmPllolqvJbIYESMJsfjEFIbw+Wb8+sdt65aCUJsDe&#10;XtIS9ZPpl2Vw9Veg3iV6hSNhJfjOuUyhF1ap5Vkgb6mWS1ID0vMi3dsnL9E4oopV/WX/VQTfVX8C&#10;bvns+gZ91wGtLt60brlNrtTUHgdcO7yBLBbXXssM/jvmhNU71vj+hIFbaYtAtlOq/l82ahGet/5D&#10;m69ea6PTCw0syBmDsrtHLZFDUDgQ0HQ87QnorhtKtFWoKAHNVaXkM5pmjU4Vo/5kWOBY672l1i4A&#10;q+W9k8+RWbeqhN2oZfQwDxF3LO5jdRKPgloDB2GvI9K47tKHKN7MnhMItnPtxsltDUzUDuqgjEjw&#10;lRAr4DaopUzVa1XkPHwqKCAgnxRUkhW1GjW57IhvOKAoD4FhCt9g4vnV5QVACUPp8mJ8SSwO/d+P&#10;nunF+W9zqFoaWp3QNnw/83qu7WoyAHBUrSfpmMJqA6ElxEVFSFMbVkefBa9l0jp8By3+BQAA//8D&#10;AFBLAwQKAAAAAAAAACEADs43+s4PAADODwAAFAAAAGRycy9tZWRpYS9pbWFnZTEucG5niVBORw0K&#10;GgoAAAANSUhEUgAAAYAAAAGACAYAAACkx7W/AAAAAXNSR0IArs4c6QAAAARnQU1BAACxjwv8YQUA&#10;AAAJcEhZcwAAOw4AADsOAcy2oYMAAA9jSURBVHhe7d2NdVs3EgbQlJASUoJKUAkuISW4BHeQElKC&#10;S3AJW8KWsB3E+40IytBTZJMSfx6Ae8/J0bGtSOQA7xtSIjG/AQAAAAAAAAAAAAAAAAAAAAAAAAAA&#10;AAAAAAAAAAAAAAAAAAAAAAAAAAAAAAAAAAAAAAAAAAAAAAAAAAAAAAAAAAAAAAAAAAAAAAAAAAAA&#10;AAAAAAAAAAAAAAAAAAAAAAAM4Pv377/nvy/tjwCsoML/n3/++U8+fs/Hb+2vAZhZMv+PhP5/K/yP&#10;8uev7Z8BmFGy/mEb/kf5+7/apwEwk2T8m+F/pAkATCbZXuH/v0PM/5JfDAPMIIH+eEb4P8nnf27/&#10;OwAjSpafHf6dP9uXAWAk9Sj+A+F/pAkAjORC4X+kCQCMoMK/BfclaQIAe3al8D96bN8GgD1JQH85&#10;5PRVaQIAe5JH/n+3gL4FTQDg3hLGdajbLcP/6KHdBABuLSFc4f/1kMe3le9brzDSBABuLeF7t/A/&#10;0gQAbiyhe/fwP9IEAG4kYVvh/+0pfXdCEwC4soTsq0Eue9GawB/tpgJwKQnXX57lf2/t9v3ebjIA&#10;H5VQ3X34H2kCABeSMD1nkMsu5PbWsHlNAOC9EqIfOcv/rqoJtLsBwDmSocOG/5EmAHCmZOefo4f/&#10;Ue7Ht3a3APiZBOYlB7nsgiYA8AsV/i0zp6MJALxh5vA/0gQANpKNtxjksguaAECTQLzHWf53Vfe5&#10;3X2A9SQH7zXIZRdy3/9qpQBYR/JvN8c535MmACwluSf8O6nF51YagHkl74R/J7Wo9zt8auUBmFOC&#10;Tvh3Uos6NdQQGWBuCboa5FInZBKtFobHAHNL0A1zlv8tCH9gCQk64d9p4W9OADC3BN1wg1yuSfgD&#10;S0jQCf9OavEtH4Q/MLcE3fCDXC4ptahXPgl/YG4JumkGuVxCavFXPgh/YG4Ju+kGuXyE8AeWIPxf&#10;qvBvpQGYV4V/yz1C+ANLSN4tM8jlRF9aaQDmVY90W+gR9UyolQZgTsm6pQe5bKUW9buPP1t5AOaU&#10;oBP+HeEPLCFB5zjnTgt/Z/kDc0vQCf+O8AeWkKAT/h3hDywhQVfhb5BL08LfFC9gbgm6muLlLP+m&#10;1cIgF2BuCTqDXDrtWZDwB+aWoHOWf0f4A0tI0An/Tgt/J3oCc0vQGeTSEf7AEhJ0n4T/D6mFEY7A&#10;/BJ2zvLvpBZ11IXwB+Ym/F9KLUzxAuZX4X+IPYrwB5aQoDPIpVPh30oDMK/2SJdG+APTS9Y5y/81&#10;IxyBuSXohP9rBrkAc0vQOc65k1rUq56EPzC3BJ3w77Twd5Y/MLcEnfDvCH9gCQm6Cn+DXBrhDywh&#10;QWeQS0f4A0tI0Bnk0mnhb4QjMLcKOuH/Q6uFQS7A3BJ0Brl0UgtTvID5JegMcukIf2AJCTrh32nh&#10;70RPYG4Juj+F/w+phSlewPwSdga5dIQ/sIQK/0PsUVIPIxyB+Qn/l1IPU7yA+SXoTPHqCH9gCe3H&#10;HDQV/q00AHNK1hnk8popXsDcEnSOc95IPT638gDMKVkn/DupRb3k1RQvYG4JOuHfEf7AEhJ0Ff71&#10;piaihb+z/IG5JegMcukIf2AJCTpn+XeEP7CEBJ3w7wh/YAkJOoNcOq0RGuEIzC1B5yz/TmphkMuI&#10;smifsnhf2x+BX8g1I/w7wn9QWbTnoRT5+K39NfCG/prhOfwd6jaaLNyroRSaALzt366ZlaUWwn9E&#10;tZEPS/ha/u3v9mlA87NrZkWphyleIzplI+dzHNcKjfB/KfWooy6E/2iyaCcPpdAE4LxrZgWVC/kg&#10;/EfTFu5czu5mWblmnOXfEf6D+uBG1gRYSva8QS4bFf6tPIwi63aRjZyvYZADS8h2F/4bwn9AWbeL&#10;nkuuCTC7bPOLXjOT8BOA0WTRrrKRNQFmle0t/Ddc7wPKul17I5vuw1Syp4V/J7WoN7u5zkeTRbvV&#10;RrY5mEL2cg1yqXe0EsJ/UFm0Cv9bbmSbhKFlDzvLv9PC31n+o8mi3WscnSbAkLJ3hX9H+A8qi3bv&#10;jawJMJTsWYNcOsJ/UFm0vTyKeWw3CXYte1X4d1otXL+jyaLtbSPbROxa7VHh/0N78GiQy2iyaHt9&#10;FKMJsEvZmwa5dFILU7xGlEXb+6MYTYBdyfVikEtH+A8qizbKU1hNgF0Q/i+18Hei52iyaKM9hX1o&#10;Nx3uosK/7UVC+A+qNvJg4V+brW6vJsBdZO8Z5NLJ9WiE44hGDP8jTYB7yL57z/CjaaUedby18B9N&#10;hf9hCcelCXAr2Wd1HIqz/DutGQr/0cwQ/keaANeW/SX8N4T/oLJo0/38UhPgWrKvHOe8UeHfysNI&#10;Zn4UowlwadlPwn9D+A8o67bEU1hNgEvJPhL+rxnhOJos2lI/v2xNwM8mebfaP9lHt5x/MQIn844m&#10;i7bko5jc5zqIShPgbNk395p/sUvtAZXwH00WbemnsJoA58p+2csR6LvQwt9Z/iPKwi3/bkVNgFNl&#10;nzjLvyP8J5BFrLdoLy01cEYJP5X9Ifw7wn8imsChCbRywAvZHga5dIT/hDQBTYDXsi0+Cf8fWi28&#10;jHpGFYCHZV6XJsBR9oKz/DupRf2+zCCXWWVxvbY5UoNvrSQsSvi/1HJB+M8ui6wJhCawrgr/tg0I&#10;4b+YLLYmEJrAerLsBrl0Wg54hdxqatE1AU1gJVlrg1w6tffzQfivqhZfE9AEZpclrn3uLP+O8OdJ&#10;bQJNQBOYVZZW+G+0egh/DmozZFMsf/6JJjCXLGnta8c5d1IPU7x4LZuiTkBc/mVxmsAcspTCf0P4&#10;81PZHJpApAZ/t5IwoCyh8N+o8G/lgbdlrzgUK1wwY8rSVfgv/zutDVO8OF02jCYQmsBYsmQGuWyk&#10;Hp9beeB02TsPhy20PI+eBpB1Msil0x7AmeLF+2UDaQIHmsCOZX2Ef0f4czHZSJpAeCq9T1kaP67s&#10;tFo4y5/LyYZ6fNpdi9ME9iVLYpBLR/hzNdlYmkBoAvuQpRD+HeHP1WWDaQIHfr56R1V/4f+D8Odm&#10;stE0gQNN4A7qGZjw/yG1qF9+G+HI7WTDaQIHmsANVfi3uhOpR73hzSAXbi8bTxM40ARuQPi/JPy5&#10;u2zAT0+7EU3gilJfU7w6Lfwd6sb9eWT27LGVhAvK/nKWf0f4szuawDNN4EJSyzrUTfh3Ug9TvNin&#10;bExP0w80gQ9KDR3nvNHqIfzZr2xQTeBAE3in1E74b7RnQsKf/ctmralDaAJnS82E/0a7noQ/49AE&#10;nnmDzolSqwr/+hk3TV1HrTwwlmze5X+BlxrUO1Y1gV9IjQxy2RD+DE8T0AR+pWoj/F8xf4I5aAKa&#10;wFuqJsL/pdTDabPMRRPQBLaqFq0mRKuFd5QzJ01AEzhKDZzl3xH+LCEbfflXeazeBHLfhX+n1cJZ&#10;/qxBE1i3CeQ+G+TSEf4sSRN4vviXeYNP7q9BLh3hz9I0gacQqFfATN8EKvwP95jSwt87xVmbJjB/&#10;ExD+L7X1NsgFciHU2//rfPOltRpM1wRynxwO2GnrLPzhKBeEJhCzNYHcn+Vf9tsT/vCGXBiaQFQN&#10;WkmGlbtRayn8O21vL/MLfzhbXSCawNhNIDdf+G8IfzhRXSiawJhNIDe71s5Z/p3Uo17kIPzhVHXB&#10;aAKH8Ggl2b3cXOG/kXrUMyHhD+eqC0cTGKMJ5GYK/43UwxQv+IhcQDUkZPl3ju65CeTm1Rot36h7&#10;wh8uJBeSJhB7bAK5Wc7y36jwb+UBLiHXlSYQe2oCuTnCf0P4w5Xk+jI8JPbQBHIzrMVrRjjCNeUi&#10;ezhca2u7ZxPItxf+rxnkAreQi00TiHs0gXxbg1w6rRbCH24pF50mEAmgm/3MOd/OIJdOq4Wz/OEe&#10;cvE9Pl2Ji7tFE8j3MMilI/xhB3IRagJxzSYg/F8S/rAjuRg1gYOLvwqlwr99bUL4ww7lotQEDi7W&#10;BOprHb4kpYX/ckP8YQi5ODWBqEftrSTvlq9RRxnQpB5GOMLe5SLVBOK9TSD/ax3q5iz/TupR5xwJ&#10;fxhBLlZN4OCs16fn84X/hvCHAdUj4MMlvLyTmkA+z3HOGy38negJI9IEnv20CeTfhf9G6mGKF4xO&#10;E3j2r00gfy/8N4Q/TCQXs5czHrxoAvlzhb9BLp3UwwhHmE0uak3g4KkJ5GPNV3CWfyf1MMULZtUu&#10;8OWlDnW0g/DvCH9YgCbAVu2Jtj2A2eWC91p3jkzxgtVoAmQPfPjIDGBQmsCasu51qNtJb5ADJqYJ&#10;rEX4Ay8kFLwRagEt/J3lD7yUcKh3fzIp4Q/8lCYwJ+EPnEQTmIvwB86iCcwh61jvdjbCEThPwsMh&#10;aQNr62eQC3C+hIeTMgcl/IEPS4hoAoNp6+VQN+DjKkw0gTEIf+DiKlQ0gX3L+pjiBVxHhYsmsE9Z&#10;l3ont/AHrqdCRhPYl6yHEY7AbVTYJHTqzUXcWdbBFC/gthI6NU9XE7ijCv+2HAC3lQzSBO5E+AN3&#10;lyx60ARuzghHYB8SSJrAjaTORjgC+5JsejhEFNfQGqwpXsA+JaA0gSsQ/sAQElSPT6nFRbTwd5Y/&#10;MIYEliZwAcIfGFKCSxP4AOEPDC0Bpgm8Qwv/x1ZGgDFVkD2lGidJ+NcIR4NcgDkk0DSBEyT865A9&#10;4Q/MJcGmCfyE8AemloD79JR2vNDC34mewNwSdp8PsUcR/sBSNIGD1MEIR2A9Cb4vTym4qIS/KV7A&#10;uhKASzaBhL8pXgAtDJdR97fddQAWagIGuQBstZ+Jz8xxzgBvmbEJ5D45yx/gFDM1gRb+TvQEONUM&#10;TUD4A7zTyE2ghb/jnAHeK0Fa75QdSm6z45wBLmGkJpDb6kRPgEsaoQm08PfuXoBL23MTaLdN+ANc&#10;yx6bQG7T13wQ/gDXVEHbftSyC7ktDnUDuJUK3D00gQr/dpMAuJXk712bgPAHuKPk8F2aQL7n53YT&#10;ALiX5PHNmkC+j0PdAPYkoXz1JtDC37k+AHuTcK4mUEcwXJzwB9i5hPQfLawvRvgDDCJhfbEm0J5R&#10;ONcHYBQJ7YePNoH8//U7BeEPMJqE97ubQAt/7+4FGFVC/OEp0c+Q8HeoG8AMEuYnNwHhDzCZhPov&#10;m0DC36FuADNKuD8+Jf2/EP4Ak0vIv2oCFf7tnwGYWTK/bwJf2l8DsIIEfzUBh7oBAAAAAAAAAAAA&#10;AAAAAAAAAAAAAAAAAAAAAAAAAAAAAAAAAAAAAAAAAAAAAAAAAAAAAAAAAAAAAAAAAAAAAAAAAAAA&#10;AAAAAAAAAAAAAAAAAAAAAAAAAAAAAAAAwPl+++3/uqpem6cRHVkAAAAASUVORK5CYIJQSwMECgAA&#10;AAAAAAAhANJP5QjzAAAA8wAAABQAAABkcnMvbWVkaWEvaW1hZ2UyLnN2Zzxzdmcgdmlld0JveD0i&#10;MCAwIDk2IDk2IiB4bWxucz0iaHR0cDovL3d3dy53My5vcmcvMjAwMC9zdmciIHhtbG5zOnhsaW5r&#10;PSJodHRwOi8vd3d3LnczLm9yZy8xOTk5L3hsaW5rIiBpZD0iSWNvbnNfQ2hlY2ttYXJrIiBvdmVy&#10;Zmxvdz0iaGlkZGVuIj48cGF0aCBkPSJNODYuMSAxNS44IDM0LjkgNjQuMiAxMC4zIDM5IDEuOCA0&#10;Ny4xIDM0LjUgODAuNyA0My4xIDcyLjcgOTQuMiAyNC4yWiIgZmlsbD0iI0ZGRkZGRiIvPjwvc3Zn&#10;PlBLAwQUAAYACAAAACEAWVAe/eEAAAALAQAADwAAAGRycy9kb3ducmV2LnhtbEyPQUvDQBCF74L/&#10;YRnBW7vZtAkSsymlqKci2AribZpMk9Dsbshuk/TfO570OMzHe9/LN7PpxEiDb53VoJYRCLKlq1pb&#10;a/g8vi6eQPiAtsLOWdJwIw+b4v4ux6xyk/2g8RBqwSHWZ6ihCaHPpPRlQwb90vVk+Xd2g8HA51DL&#10;asCJw00n4yhKpcHWckODPe0aKi+Hq9HwNuG0XamXcX85727fx+T9a69I68eHefsMItAc/mD41Wd1&#10;KNjp5K628qLTsF4pxaiGRax4FBNpsk5BnDTEUZyALHL5f0PxAwAA//8DAFBLAwQUAAYACAAAACEA&#10;IlYO7scAAAClAQAAGQAAAGRycy9fcmVscy9lMm9Eb2MueG1sLnJlbHO8kLFqAzEMhvdC3sFo7/nu&#10;hlJKfFlKIWtIH0DYOp/JWTaWG5q3j2mWBgLdOkri//4PbXffcVVnKhISGxi6HhSxTS6wN/B5/Hh+&#10;BSUV2eGamAxcSGA3bZ62B1qxtpAsIYtqFBYDS635TWuxC0WULmXidplTiVjbWLzOaE/oSY99/6LL&#10;bwZMd0y1dwbK3o2gjpfcmv9mp3kOlt6T/YrE9UGFDrF1NyAWT9VAJBfwthw7OXvQjx2G/3EYusw/&#10;DvruudMVAAD//wMAUEsBAi0AFAAGAAgAAAAhAKjWx6gTAQAASQIAABMAAAAAAAAAAAAAAAAAAAAA&#10;AFtDb250ZW50X1R5cGVzXS54bWxQSwECLQAUAAYACAAAACEAOP0h/9YAAACUAQAACwAAAAAAAAAA&#10;AAAAAABEAQAAX3JlbHMvLnJlbHNQSwECLQAUAAYACAAAACEAX7eH6M4DAABPCQAADgAAAAAAAAAA&#10;AAAAAABDAgAAZHJzL2Uyb0RvYy54bWxQSwECLQAKAAAAAAAAACEADs43+s4PAADODwAAFAAAAAAA&#10;AAAAAAAAAAA9BgAAZHJzL21lZGlhL2ltYWdlMS5wbmdQSwECLQAKAAAAAAAAACEA0k/lCPMAAADz&#10;AAAAFAAAAAAAAAAAAAAAAAA9FgAAZHJzL21lZGlhL2ltYWdlMi5zdmdQSwECLQAUAAYACAAAACEA&#10;WVAe/eEAAAALAQAADwAAAAAAAAAAAAAAAABiFwAAZHJzL2Rvd25yZXYueG1sUEsBAi0AFAAGAAgA&#10;AAAhACJWDu7HAAAApQEAABkAAAAAAAAAAAAAAAAAcBgAAGRycy9fcmVscy9lMm9Eb2MueG1sLnJl&#10;bHNQSwUGAAAAAAcABwC+AQAAbhkAAAAA&#10;">
                <v:oval id="Oval 196" o:spid="_x0000_s1027" alt="&quot;&quot;" style="position:absolute;width:14192;height:141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xT74vgAAANwAAAAPAAAAZHJzL2Rvd25yZXYueG1sRE9NSwMx&#10;EL0L/Q9hCt5sVpGq26alFMTizbbex810N5jMhCS26783guBtHu9zlusxeHWmlJ2wgdtZA4q4E+u4&#10;N3A8PN88gsoF2aIXJgPflGG9mlwtsbVy4Tc670uvagjnFg0MpcRW69wNFDDPJBJX7iQpYKkw9dom&#10;vNTw4PVd08x1QMe1YcBI24G6z/1XMODjhxZ5iOnl8J6cE0F/v3s15no6bhagCo3lX/zn3tk6/2kO&#10;v8/UC/TqBwAA//8DAFBLAQItABQABgAIAAAAIQDb4fbL7gAAAIUBAAATAAAAAAAAAAAAAAAAAAAA&#10;AABbQ29udGVudF9UeXBlc10ueG1sUEsBAi0AFAAGAAgAAAAhAFr0LFu/AAAAFQEAAAsAAAAAAAAA&#10;AAAAAAAAHwEAAF9yZWxzLy5yZWxzUEsBAi0AFAAGAAgAAAAhAIXFPvi+AAAA3AAAAA8AAAAAAAAA&#10;AAAAAAAABwIAAGRycy9kb3ducmV2LnhtbFBLBQYAAAAAAwADALcAAADyAgAAAAA=&#10;" fillcolor="#cadbd7 [1304]" stroked="f" strokeweight="1pt">
                  <v:stroke joinstyle="miter"/>
                </v:oval>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Graphic 202" o:spid="_x0000_s1028" type="#_x0000_t75" alt="Checkmark with solid fill" style="position:absolute;left:598;top:870;width:12764;height:127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o3uWxQAAANwAAAAPAAAAZHJzL2Rvd25yZXYueG1sRI9Pa8JA&#10;FMTvQr/D8oTedGMoqaRZRYSWHkKkKj0/si9/MPs2zW5j2k/vFgoeh5n5DZNtJ9OJkQbXWlawWkYg&#10;iEurW64VnE+vizUI55E1dpZJwQ852G4eZhmm2l75g8ajr0WAsEtRQeN9n0rpyoYMuqXtiYNX2cGg&#10;D3KopR7wGuCmk3EUJdJgy2GhwZ72DZWX47dRkBf7w1v/3J4/8yfWxa9J4gq/lHqcT7sXEJ4mfw//&#10;t9+1gjiK4e9MOAJycwMAAP//AwBQSwECLQAUAAYACAAAACEA2+H2y+4AAACFAQAAEwAAAAAAAAAA&#10;AAAAAAAAAAAAW0NvbnRlbnRfVHlwZXNdLnhtbFBLAQItABQABgAIAAAAIQBa9CxbvwAAABUBAAAL&#10;AAAAAAAAAAAAAAAAAB8BAABfcmVscy8ucmVsc1BLAQItABQABgAIAAAAIQDOo3uWxQAAANwAAAAP&#10;AAAAAAAAAAAAAAAAAAcCAABkcnMvZG93bnJldi54bWxQSwUGAAAAAAMAAwC3AAAA+QIAAAAA&#10;">
                  <v:imagedata r:id="rId27" o:title="Checkmark with solid fill"/>
                </v:shape>
              </v:group>
            </w:pict>
          </mc:Fallback>
        </mc:AlternateContent>
      </w:r>
      <w:r w:rsidR="00AF4EBE" w:rsidRPr="00B34AF0">
        <w:t xml:space="preserve">COURSE </w:t>
      </w:r>
      <w:r w:rsidR="005E105E">
        <w:t>OBJECTIVES</w:t>
      </w:r>
    </w:p>
    <w:p w14:paraId="61803B54" w14:textId="10A88F19" w:rsidR="00AF4EBE" w:rsidRDefault="00AF4EBE" w:rsidP="00AF4EBE">
      <w:pPr>
        <w:jc w:val="center"/>
        <w:rPr>
          <w:sz w:val="24"/>
          <w:szCs w:val="24"/>
        </w:rPr>
      </w:pPr>
      <w:r w:rsidRPr="00573899">
        <w:rPr>
          <w:sz w:val="24"/>
          <w:szCs w:val="24"/>
        </w:rPr>
        <w:t xml:space="preserve">The following are the </w:t>
      </w:r>
      <w:r w:rsidR="005E105E">
        <w:rPr>
          <w:sz w:val="24"/>
          <w:szCs w:val="24"/>
        </w:rPr>
        <w:t xml:space="preserve">course objectives you can expect to achieve this semester. </w:t>
      </w:r>
      <w:r w:rsidR="00C3132A">
        <w:rPr>
          <w:sz w:val="24"/>
          <w:szCs w:val="24"/>
        </w:rPr>
        <w:t>By the end of the course you will be able to</w:t>
      </w:r>
      <w:r w:rsidR="005E105E">
        <w:rPr>
          <w:sz w:val="24"/>
          <w:szCs w:val="24"/>
        </w:rPr>
        <w:t xml:space="preserve">: </w:t>
      </w:r>
    </w:p>
    <w:p w14:paraId="31A8ADBA" w14:textId="57B134BB" w:rsidR="005E105E" w:rsidRPr="003109F9" w:rsidRDefault="00C3132A" w:rsidP="001B1401">
      <w:pPr>
        <w:pStyle w:val="ListParagraph"/>
        <w:numPr>
          <w:ilvl w:val="0"/>
          <w:numId w:val="1"/>
        </w:numPr>
        <w:ind w:left="360" w:right="26"/>
        <w:rPr>
          <w:sz w:val="22"/>
          <w:szCs w:val="22"/>
        </w:rPr>
      </w:pPr>
      <w:r w:rsidRPr="003109F9">
        <w:rPr>
          <w:sz w:val="22"/>
          <w:szCs w:val="22"/>
        </w:rPr>
        <w:t>Critique mainstream psychology’s</w:t>
      </w:r>
      <w:r w:rsidR="00A309CA" w:rsidRPr="003109F9">
        <w:rPr>
          <w:sz w:val="22"/>
          <w:szCs w:val="22"/>
        </w:rPr>
        <w:t xml:space="preserve"> disciplinary-based and issue-based approaches to</w:t>
      </w:r>
      <w:r w:rsidRPr="003109F9">
        <w:rPr>
          <w:sz w:val="22"/>
          <w:szCs w:val="22"/>
        </w:rPr>
        <w:t>:</w:t>
      </w:r>
    </w:p>
    <w:p w14:paraId="529D85DF" w14:textId="0AA7AE6A" w:rsidR="00C3132A" w:rsidRPr="003109F9" w:rsidRDefault="00E43603" w:rsidP="00C3132A">
      <w:pPr>
        <w:pStyle w:val="ListParagraph"/>
        <w:numPr>
          <w:ilvl w:val="1"/>
          <w:numId w:val="1"/>
        </w:numPr>
        <w:ind w:right="26"/>
        <w:rPr>
          <w:sz w:val="22"/>
          <w:szCs w:val="22"/>
        </w:rPr>
      </w:pPr>
      <w:r w:rsidRPr="003109F9">
        <w:rPr>
          <w:sz w:val="22"/>
          <w:szCs w:val="22"/>
        </w:rPr>
        <w:t>Traditional individual level of analysis</w:t>
      </w:r>
    </w:p>
    <w:p w14:paraId="5DDAC949" w14:textId="4FB36C64" w:rsidR="00E43603" w:rsidRPr="003109F9" w:rsidRDefault="00E43603" w:rsidP="00C3132A">
      <w:pPr>
        <w:pStyle w:val="ListParagraph"/>
        <w:numPr>
          <w:ilvl w:val="1"/>
          <w:numId w:val="1"/>
        </w:numPr>
        <w:ind w:right="26"/>
        <w:rPr>
          <w:sz w:val="22"/>
          <w:szCs w:val="22"/>
        </w:rPr>
      </w:pPr>
      <w:r w:rsidRPr="003109F9">
        <w:rPr>
          <w:sz w:val="22"/>
          <w:szCs w:val="22"/>
        </w:rPr>
        <w:t>Ideological support of the status quo</w:t>
      </w:r>
    </w:p>
    <w:p w14:paraId="31522AF8" w14:textId="3CFA02E0" w:rsidR="00E43603" w:rsidRPr="003109F9" w:rsidRDefault="00E43603" w:rsidP="00C3132A">
      <w:pPr>
        <w:pStyle w:val="ListParagraph"/>
        <w:numPr>
          <w:ilvl w:val="1"/>
          <w:numId w:val="1"/>
        </w:numPr>
        <w:ind w:right="26"/>
        <w:rPr>
          <w:sz w:val="22"/>
          <w:szCs w:val="22"/>
        </w:rPr>
      </w:pPr>
      <w:r w:rsidRPr="003109F9">
        <w:rPr>
          <w:sz w:val="22"/>
          <w:szCs w:val="22"/>
        </w:rPr>
        <w:t>Tendency to claim scientific objectivity and political neutrality</w:t>
      </w:r>
    </w:p>
    <w:p w14:paraId="5E4D2284" w14:textId="292D7FAA" w:rsidR="00C33743" w:rsidRPr="003109F9" w:rsidRDefault="00052BBF" w:rsidP="00C33743">
      <w:pPr>
        <w:pStyle w:val="ListParagraph"/>
        <w:numPr>
          <w:ilvl w:val="0"/>
          <w:numId w:val="1"/>
        </w:numPr>
        <w:ind w:left="360" w:right="26"/>
        <w:rPr>
          <w:sz w:val="22"/>
          <w:szCs w:val="22"/>
        </w:rPr>
      </w:pPr>
      <w:r w:rsidRPr="003109F9">
        <w:rPr>
          <w:sz w:val="22"/>
          <w:szCs w:val="22"/>
        </w:rPr>
        <w:t xml:space="preserve">Articulate </w:t>
      </w:r>
      <w:r w:rsidR="00205DD4" w:rsidRPr="003109F9">
        <w:rPr>
          <w:sz w:val="22"/>
          <w:szCs w:val="22"/>
        </w:rPr>
        <w:t>and</w:t>
      </w:r>
      <w:r w:rsidR="00CD32AD" w:rsidRPr="003109F9">
        <w:rPr>
          <w:sz w:val="22"/>
          <w:szCs w:val="22"/>
        </w:rPr>
        <w:t xml:space="preserve"> crit</w:t>
      </w:r>
      <w:r w:rsidR="00E173AE" w:rsidRPr="003109F9">
        <w:rPr>
          <w:sz w:val="22"/>
          <w:szCs w:val="22"/>
        </w:rPr>
        <w:t>i</w:t>
      </w:r>
      <w:r w:rsidR="00CD32AD" w:rsidRPr="003109F9">
        <w:rPr>
          <w:sz w:val="22"/>
          <w:szCs w:val="22"/>
        </w:rPr>
        <w:t>que</w:t>
      </w:r>
      <w:r w:rsidR="00205DD4" w:rsidRPr="003109F9">
        <w:rPr>
          <w:sz w:val="22"/>
          <w:szCs w:val="22"/>
        </w:rPr>
        <w:t xml:space="preserve"> the current state of mainstream psychology</w:t>
      </w:r>
      <w:r w:rsidR="00CD32AD" w:rsidRPr="003109F9">
        <w:rPr>
          <w:sz w:val="22"/>
          <w:szCs w:val="22"/>
        </w:rPr>
        <w:t xml:space="preserve"> by</w:t>
      </w:r>
      <w:r w:rsidR="00C33743" w:rsidRPr="003109F9">
        <w:rPr>
          <w:sz w:val="22"/>
          <w:szCs w:val="22"/>
        </w:rPr>
        <w:t>:</w:t>
      </w:r>
    </w:p>
    <w:p w14:paraId="2409F6CE" w14:textId="5333C8E7" w:rsidR="00C33743" w:rsidRPr="003109F9" w:rsidRDefault="002A5337" w:rsidP="00C33743">
      <w:pPr>
        <w:pStyle w:val="ListParagraph"/>
        <w:numPr>
          <w:ilvl w:val="1"/>
          <w:numId w:val="1"/>
        </w:numPr>
        <w:ind w:right="26"/>
        <w:rPr>
          <w:sz w:val="22"/>
          <w:szCs w:val="22"/>
        </w:rPr>
      </w:pPr>
      <w:r w:rsidRPr="003109F9">
        <w:rPr>
          <w:sz w:val="22"/>
          <w:szCs w:val="22"/>
        </w:rPr>
        <w:t>Recognizing and naming underlying assumptions</w:t>
      </w:r>
    </w:p>
    <w:p w14:paraId="0F70EA73" w14:textId="60EDEF6A" w:rsidR="00AF4EBE" w:rsidRPr="003109F9" w:rsidRDefault="002A5337" w:rsidP="00AF4EBE">
      <w:pPr>
        <w:pStyle w:val="ListParagraph"/>
        <w:numPr>
          <w:ilvl w:val="1"/>
          <w:numId w:val="1"/>
        </w:numPr>
        <w:ind w:right="26"/>
        <w:rPr>
          <w:sz w:val="22"/>
          <w:szCs w:val="22"/>
        </w:rPr>
      </w:pPr>
      <w:r w:rsidRPr="003109F9">
        <w:rPr>
          <w:sz w:val="22"/>
          <w:szCs w:val="22"/>
        </w:rPr>
        <w:t>Recognizing and naming institutional practices</w:t>
      </w:r>
    </w:p>
    <w:p w14:paraId="2306ACB9" w14:textId="30FBFEA1" w:rsidR="00194CB6" w:rsidRPr="003109F9" w:rsidRDefault="00E75A5E" w:rsidP="00AF4EBE">
      <w:pPr>
        <w:pStyle w:val="ListParagraph"/>
        <w:numPr>
          <w:ilvl w:val="1"/>
          <w:numId w:val="1"/>
        </w:numPr>
        <w:ind w:right="26"/>
        <w:rPr>
          <w:sz w:val="22"/>
          <w:szCs w:val="22"/>
        </w:rPr>
      </w:pPr>
      <w:r w:rsidRPr="003109F9">
        <w:rPr>
          <w:sz w:val="22"/>
          <w:szCs w:val="22"/>
        </w:rPr>
        <w:t xml:space="preserve">Exploring </w:t>
      </w:r>
      <w:r w:rsidR="00205DD4" w:rsidRPr="003109F9">
        <w:rPr>
          <w:sz w:val="22"/>
          <w:szCs w:val="22"/>
        </w:rPr>
        <w:t xml:space="preserve">and proposing </w:t>
      </w:r>
      <w:r w:rsidR="007077B1" w:rsidRPr="003109F9">
        <w:rPr>
          <w:sz w:val="22"/>
          <w:szCs w:val="22"/>
        </w:rPr>
        <w:t>other</w:t>
      </w:r>
      <w:r w:rsidRPr="003109F9">
        <w:rPr>
          <w:sz w:val="22"/>
          <w:szCs w:val="22"/>
        </w:rPr>
        <w:t xml:space="preserve"> ways of knowing</w:t>
      </w:r>
      <w:r w:rsidR="00C46AE0" w:rsidRPr="003109F9">
        <w:rPr>
          <w:sz w:val="22"/>
          <w:szCs w:val="22"/>
        </w:rPr>
        <w:t xml:space="preserve"> and understanding human behavior</w:t>
      </w:r>
    </w:p>
    <w:p w14:paraId="7205C913" w14:textId="1F21E251" w:rsidR="00205DD4" w:rsidRPr="00205DD4" w:rsidRDefault="00A551E4" w:rsidP="00A551E4">
      <w:pPr>
        <w:pStyle w:val="Heading1"/>
        <w:jc w:val="center"/>
        <w:rPr>
          <w:sz w:val="24"/>
          <w:szCs w:val="24"/>
          <w:highlight w:val="yellow"/>
        </w:rPr>
      </w:pPr>
      <w:r>
        <w:t>WRITING ASSIGNMENTS</w:t>
      </w:r>
    </w:p>
    <w:tbl>
      <w:tblPr>
        <w:tblStyle w:val="TableGrid"/>
        <w:tblW w:w="1089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770"/>
        <w:gridCol w:w="810"/>
        <w:gridCol w:w="5310"/>
      </w:tblGrid>
      <w:tr w:rsidR="00AF4EBE" w14:paraId="736A08A3" w14:textId="77777777" w:rsidTr="00CF46F2">
        <w:trPr>
          <w:trHeight w:val="6281"/>
        </w:trPr>
        <w:tc>
          <w:tcPr>
            <w:tcW w:w="4770" w:type="dxa"/>
          </w:tcPr>
          <w:p w14:paraId="79DEE496" w14:textId="3AE81CCC" w:rsidR="00AF4EBE" w:rsidRDefault="00AF4EBE" w:rsidP="00CF46F2">
            <w:pPr>
              <w:pStyle w:val="Heading2"/>
            </w:pPr>
            <w:r>
              <w:rPr>
                <w:noProof/>
              </w:rPr>
              <w:drawing>
                <wp:anchor distT="0" distB="0" distL="114300" distR="114300" simplePos="0" relativeHeight="251729952" behindDoc="1" locked="0" layoutInCell="1" allowOverlap="1" wp14:anchorId="4E525CDB" wp14:editId="6AE30C8B">
                  <wp:simplePos x="0" y="0"/>
                  <wp:positionH relativeFrom="column">
                    <wp:posOffset>-68217</wp:posOffset>
                  </wp:positionH>
                  <wp:positionV relativeFrom="paragraph">
                    <wp:posOffset>48260</wp:posOffset>
                  </wp:positionV>
                  <wp:extent cx="615950" cy="615950"/>
                  <wp:effectExtent l="0" t="0" r="0" b="0"/>
                  <wp:wrapTight wrapText="bothSides">
                    <wp:wrapPolygon edited="0">
                      <wp:start x="6680" y="0"/>
                      <wp:lineTo x="3340" y="2672"/>
                      <wp:lineTo x="2004" y="7348"/>
                      <wp:lineTo x="2672" y="12025"/>
                      <wp:lineTo x="4008" y="20709"/>
                      <wp:lineTo x="14029" y="20709"/>
                      <wp:lineTo x="20041" y="10021"/>
                      <wp:lineTo x="14697" y="2672"/>
                      <wp:lineTo x="11357" y="0"/>
                      <wp:lineTo x="6680" y="0"/>
                    </wp:wrapPolygon>
                  </wp:wrapTight>
                  <wp:docPr id="250" name="Graphic 250" descr="Brain in head with solid fill">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Graphic 27" descr="Brain in head with solid fill">
                            <a:extLst>
                              <a:ext uri="{C183D7F6-B498-43B3-948B-1728B52AA6E4}">
                                <adec:decorative xmlns:adec="http://schemas.microsoft.com/office/drawing/2017/decorative" val="1"/>
                              </a:ext>
                            </a:extLst>
                          </pic:cNvPr>
                          <pic:cNvPicPr/>
                        </pic:nvPicPr>
                        <pic: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ic:blipFill>
                        <pic:spPr>
                          <a:xfrm>
                            <a:off x="0" y="0"/>
                            <a:ext cx="615950" cy="615950"/>
                          </a:xfrm>
                          <a:prstGeom prst="rect">
                            <a:avLst/>
                          </a:prstGeom>
                        </pic:spPr>
                      </pic:pic>
                    </a:graphicData>
                  </a:graphic>
                  <wp14:sizeRelH relativeFrom="margin">
                    <wp14:pctWidth>0</wp14:pctWidth>
                  </wp14:sizeRelH>
                  <wp14:sizeRelV relativeFrom="margin">
                    <wp14:pctHeight>0</wp14:pctHeight>
                  </wp14:sizeRelV>
                </wp:anchor>
              </w:drawing>
            </w:r>
            <w:r w:rsidR="00A551E4">
              <w:rPr>
                <w:noProof/>
              </w:rPr>
              <w:t xml:space="preserve">Reflexivity </w:t>
            </w:r>
            <w:r w:rsidR="00DD408A">
              <w:rPr>
                <w:noProof/>
              </w:rPr>
              <w:t>Paper</w:t>
            </w:r>
            <w:r>
              <w:t xml:space="preserve"> </w:t>
            </w:r>
          </w:p>
          <w:p w14:paraId="76F45223" w14:textId="44281CF0" w:rsidR="00AF4EBE" w:rsidRDefault="00DD408A" w:rsidP="00CF46F2">
            <w:r>
              <w:t xml:space="preserve">Being able to critique the beliefs we have about psychological knowledge requires understanding who we are and how we come to know and connect with that scholarship. </w:t>
            </w:r>
            <w:r w:rsidR="007C086C">
              <w:t>This assignment is a</w:t>
            </w:r>
            <w:r>
              <w:t xml:space="preserve"> short </w:t>
            </w:r>
            <w:r w:rsidR="004D6E56">
              <w:t>1–2-page</w:t>
            </w:r>
            <w:r>
              <w:t xml:space="preserve"> paper </w:t>
            </w:r>
            <w:r w:rsidR="007C086C">
              <w:t xml:space="preserve">articulating your background, your connection to psychology, and what stands out and connects with your values and interests. </w:t>
            </w:r>
          </w:p>
          <w:p w14:paraId="51EAF7EE" w14:textId="77777777" w:rsidR="003109F9" w:rsidRPr="008C037D" w:rsidRDefault="003109F9" w:rsidP="00CF46F2">
            <w:pPr>
              <w:rPr>
                <w:sz w:val="16"/>
                <w:szCs w:val="16"/>
              </w:rPr>
            </w:pPr>
          </w:p>
          <w:p w14:paraId="1B37A78D" w14:textId="4938C46B" w:rsidR="00AF4EBE" w:rsidRDefault="000324C8" w:rsidP="00CF46F2">
            <w:pPr>
              <w:pStyle w:val="Heading2"/>
            </w:pPr>
            <w:r>
              <w:rPr>
                <w:noProof/>
              </w:rPr>
              <w:drawing>
                <wp:anchor distT="0" distB="0" distL="114300" distR="114300" simplePos="0" relativeHeight="251732000" behindDoc="1" locked="0" layoutInCell="1" allowOverlap="1" wp14:anchorId="32FBF21B" wp14:editId="51031837">
                  <wp:simplePos x="0" y="0"/>
                  <wp:positionH relativeFrom="column">
                    <wp:posOffset>-68580</wp:posOffset>
                  </wp:positionH>
                  <wp:positionV relativeFrom="paragraph">
                    <wp:posOffset>20410</wp:posOffset>
                  </wp:positionV>
                  <wp:extent cx="717550" cy="717550"/>
                  <wp:effectExtent l="0" t="0" r="0" b="0"/>
                  <wp:wrapTight wrapText="bothSides">
                    <wp:wrapPolygon edited="0">
                      <wp:start x="2294" y="573"/>
                      <wp:lineTo x="2294" y="20644"/>
                      <wp:lineTo x="18924" y="20644"/>
                      <wp:lineTo x="18924" y="573"/>
                      <wp:lineTo x="2294" y="573"/>
                    </wp:wrapPolygon>
                  </wp:wrapTight>
                  <wp:docPr id="251" name="Graphic 251" descr="Contract with solid fill">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raphic 7" descr="Contract with solid fill">
                            <a:extLst>
                              <a:ext uri="{C183D7F6-B498-43B3-948B-1728B52AA6E4}">
                                <adec:decorative xmlns:adec="http://schemas.microsoft.com/office/drawing/2017/decorative" val="1"/>
                              </a:ext>
                            </a:extLst>
                          </pic:cNvPr>
                          <pic:cNvPicPr/>
                        </pic:nvPicPr>
                        <pic: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ic:blipFill>
                        <pic:spPr>
                          <a:xfrm>
                            <a:off x="0" y="0"/>
                            <a:ext cx="717550" cy="717550"/>
                          </a:xfrm>
                          <a:prstGeom prst="rect">
                            <a:avLst/>
                          </a:prstGeom>
                        </pic:spPr>
                      </pic:pic>
                    </a:graphicData>
                  </a:graphic>
                  <wp14:sizeRelH relativeFrom="margin">
                    <wp14:pctWidth>0</wp14:pctWidth>
                  </wp14:sizeRelH>
                  <wp14:sizeRelV relativeFrom="margin">
                    <wp14:pctHeight>0</wp14:pctHeight>
                  </wp14:sizeRelV>
                </wp:anchor>
              </w:drawing>
            </w:r>
            <w:r w:rsidR="00A4353D">
              <w:rPr>
                <w:noProof/>
              </w:rPr>
              <w:t>Small Individual</w:t>
            </w:r>
            <w:r w:rsidR="00AF4EBE">
              <w:rPr>
                <w:noProof/>
              </w:rPr>
              <w:t xml:space="preserve"> Assignments</w:t>
            </w:r>
            <w:r w:rsidR="00AF4EBE">
              <w:t xml:space="preserve"> </w:t>
            </w:r>
          </w:p>
          <w:p w14:paraId="70CE2A25" w14:textId="15DF6D27" w:rsidR="00AF4EBE" w:rsidRDefault="00551331" w:rsidP="00CF46F2">
            <w:r>
              <w:t xml:space="preserve">Most weeks you will complete a short (max 1 page) writing assignment that </w:t>
            </w:r>
            <w:r w:rsidR="009A3D9B">
              <w:t xml:space="preserve">encourages and </w:t>
            </w:r>
            <w:r w:rsidR="00964A1A">
              <w:t xml:space="preserve">develops your ability to be critical about existing current </w:t>
            </w:r>
            <w:proofErr w:type="gramStart"/>
            <w:r w:rsidR="00964A1A">
              <w:t>scholarship</w:t>
            </w:r>
            <w:proofErr w:type="gramEnd"/>
            <w:r w:rsidR="00964A1A">
              <w:t xml:space="preserve">. Details will be shared each preceding </w:t>
            </w:r>
            <w:proofErr w:type="gramStart"/>
            <w:r w:rsidR="00964A1A">
              <w:t>week</w:t>
            </w:r>
            <w:proofErr w:type="gramEnd"/>
            <w:r w:rsidR="00964A1A">
              <w:t xml:space="preserve"> and you will submit them to </w:t>
            </w:r>
            <w:r w:rsidR="00F758F2">
              <w:t xml:space="preserve">a peer review portal. </w:t>
            </w:r>
            <w:r w:rsidR="009A3D9B">
              <w:t xml:space="preserve">These assignments are designed to help you </w:t>
            </w:r>
            <w:r w:rsidR="002A4CDA">
              <w:t xml:space="preserve">break down </w:t>
            </w:r>
            <w:r w:rsidR="00015B6C">
              <w:t>the process of studying psychology into small, manageable pieces to critique.</w:t>
            </w:r>
          </w:p>
          <w:p w14:paraId="4A08C5A3" w14:textId="77777777" w:rsidR="009A59C7" w:rsidRDefault="009A59C7" w:rsidP="00CF46F2"/>
          <w:p w14:paraId="798C614B" w14:textId="5F34B966" w:rsidR="009A59C7" w:rsidRPr="000173CF" w:rsidRDefault="009A59C7" w:rsidP="00CF46F2">
            <w:pPr>
              <w:rPr>
                <w:rFonts w:eastAsiaTheme="majorEastAsia"/>
              </w:rPr>
            </w:pPr>
            <w:r>
              <w:t>We will also work on revising these assignments based on peer review feedback</w:t>
            </w:r>
            <w:r w:rsidR="00C60BA7">
              <w:t xml:space="preserve">. </w:t>
            </w:r>
          </w:p>
          <w:p w14:paraId="3033C22E" w14:textId="77777777" w:rsidR="00AF4EBE" w:rsidRPr="00EA48E3" w:rsidRDefault="00AF4EBE" w:rsidP="00B3103D">
            <w:pPr>
              <w:rPr>
                <w:rFonts w:eastAsiaTheme="majorEastAsia"/>
              </w:rPr>
            </w:pPr>
          </w:p>
        </w:tc>
        <w:tc>
          <w:tcPr>
            <w:tcW w:w="810" w:type="dxa"/>
          </w:tcPr>
          <w:p w14:paraId="4CAD388D" w14:textId="77777777" w:rsidR="00AF4EBE" w:rsidRDefault="00AF4EBE" w:rsidP="00CF46F2">
            <w:pPr>
              <w:ind w:left="-110" w:hanging="3"/>
              <w:rPr>
                <w:rFonts w:eastAsiaTheme="majorEastAsia"/>
              </w:rPr>
            </w:pPr>
          </w:p>
          <w:p w14:paraId="2C5F4AE5" w14:textId="21246234" w:rsidR="00AF4EBE" w:rsidRDefault="00AF4EBE" w:rsidP="00CF46F2">
            <w:pPr>
              <w:ind w:left="-104"/>
              <w:rPr>
                <w:rFonts w:eastAsiaTheme="majorEastAsia"/>
              </w:rPr>
            </w:pPr>
          </w:p>
          <w:p w14:paraId="5EC90C94" w14:textId="3D5C07F7" w:rsidR="00AF4EBE" w:rsidRDefault="00AF4EBE" w:rsidP="00CF46F2">
            <w:pPr>
              <w:ind w:left="-104"/>
              <w:rPr>
                <w:rFonts w:eastAsiaTheme="majorEastAsia"/>
              </w:rPr>
            </w:pPr>
          </w:p>
          <w:p w14:paraId="61F47E5A" w14:textId="77777777" w:rsidR="00AF4EBE" w:rsidRDefault="00AF4EBE" w:rsidP="00CF46F2">
            <w:pPr>
              <w:rPr>
                <w:rFonts w:eastAsiaTheme="majorEastAsia"/>
              </w:rPr>
            </w:pPr>
          </w:p>
          <w:p w14:paraId="7BA034CF" w14:textId="77777777" w:rsidR="00AF4EBE" w:rsidRDefault="00AF4EBE" w:rsidP="00CF46F2">
            <w:pPr>
              <w:rPr>
                <w:rFonts w:eastAsiaTheme="majorEastAsia"/>
              </w:rPr>
            </w:pPr>
          </w:p>
          <w:p w14:paraId="4C16DB8A" w14:textId="77777777" w:rsidR="00AF4EBE" w:rsidRDefault="00AF4EBE" w:rsidP="00CF46F2">
            <w:pPr>
              <w:rPr>
                <w:rFonts w:eastAsiaTheme="majorEastAsia"/>
              </w:rPr>
            </w:pPr>
          </w:p>
          <w:p w14:paraId="23F11E2B" w14:textId="77777777" w:rsidR="00AF4EBE" w:rsidRDefault="00AF4EBE" w:rsidP="00CF46F2">
            <w:pPr>
              <w:rPr>
                <w:rFonts w:eastAsiaTheme="majorEastAsia"/>
              </w:rPr>
            </w:pPr>
          </w:p>
          <w:p w14:paraId="741F13B6" w14:textId="77777777" w:rsidR="00AF4EBE" w:rsidRDefault="00AF4EBE" w:rsidP="00CF46F2">
            <w:pPr>
              <w:rPr>
                <w:rFonts w:eastAsiaTheme="majorEastAsia"/>
              </w:rPr>
            </w:pPr>
          </w:p>
          <w:p w14:paraId="674420E1" w14:textId="77777777" w:rsidR="00AF4EBE" w:rsidRDefault="00AF4EBE" w:rsidP="00CF46F2">
            <w:pPr>
              <w:rPr>
                <w:rFonts w:eastAsiaTheme="majorEastAsia"/>
              </w:rPr>
            </w:pPr>
          </w:p>
          <w:p w14:paraId="3BAE4A01" w14:textId="77777777" w:rsidR="00AF4EBE" w:rsidRDefault="00AF4EBE" w:rsidP="00CF46F2">
            <w:pPr>
              <w:rPr>
                <w:rFonts w:eastAsiaTheme="majorEastAsia"/>
              </w:rPr>
            </w:pPr>
          </w:p>
          <w:p w14:paraId="2859E247" w14:textId="77777777" w:rsidR="00AF4EBE" w:rsidRDefault="00AF4EBE" w:rsidP="00CF46F2">
            <w:pPr>
              <w:ind w:left="-104"/>
              <w:rPr>
                <w:rFonts w:eastAsiaTheme="majorEastAsia"/>
              </w:rPr>
            </w:pPr>
          </w:p>
          <w:p w14:paraId="1B4A9670" w14:textId="77777777" w:rsidR="00AF4EBE" w:rsidRDefault="00AF4EBE" w:rsidP="00CF46F2">
            <w:pPr>
              <w:rPr>
                <w:rFonts w:eastAsiaTheme="majorEastAsia"/>
              </w:rPr>
            </w:pPr>
          </w:p>
          <w:p w14:paraId="1779F598" w14:textId="77777777" w:rsidR="00AF4EBE" w:rsidRDefault="00AF4EBE" w:rsidP="00CF46F2">
            <w:pPr>
              <w:rPr>
                <w:rFonts w:eastAsiaTheme="majorEastAsia"/>
              </w:rPr>
            </w:pPr>
          </w:p>
          <w:p w14:paraId="3CCF96D2" w14:textId="77777777" w:rsidR="00AF4EBE" w:rsidRDefault="00AF4EBE" w:rsidP="00CF46F2">
            <w:pPr>
              <w:rPr>
                <w:rFonts w:eastAsiaTheme="majorEastAsia"/>
              </w:rPr>
            </w:pPr>
          </w:p>
          <w:p w14:paraId="02D9BE86" w14:textId="77777777" w:rsidR="00AF4EBE" w:rsidRDefault="00AF4EBE" w:rsidP="00CF46F2">
            <w:pPr>
              <w:rPr>
                <w:rFonts w:eastAsiaTheme="majorEastAsia"/>
              </w:rPr>
            </w:pPr>
          </w:p>
          <w:p w14:paraId="766ED20C" w14:textId="1DB5523E" w:rsidR="00AF4EBE" w:rsidRDefault="00AF4EBE" w:rsidP="00CF46F2">
            <w:pPr>
              <w:rPr>
                <w:rFonts w:eastAsiaTheme="majorEastAsia"/>
              </w:rPr>
            </w:pPr>
          </w:p>
          <w:p w14:paraId="147D1F7C" w14:textId="40DA4B90" w:rsidR="00AF4EBE" w:rsidRDefault="00AF4EBE" w:rsidP="00CF46F2">
            <w:pPr>
              <w:ind w:left="-104"/>
              <w:rPr>
                <w:rFonts w:eastAsiaTheme="majorEastAsia"/>
              </w:rPr>
            </w:pPr>
          </w:p>
        </w:tc>
        <w:tc>
          <w:tcPr>
            <w:tcW w:w="5310" w:type="dxa"/>
          </w:tcPr>
          <w:p w14:paraId="1F2D8BAD" w14:textId="71F4067A" w:rsidR="00AF4EBE" w:rsidRDefault="002C33A2" w:rsidP="00CF46F2">
            <w:pPr>
              <w:pStyle w:val="Heading2"/>
            </w:pPr>
            <w:r>
              <w:rPr>
                <w:noProof/>
              </w:rPr>
              <w:drawing>
                <wp:anchor distT="0" distB="0" distL="114300" distR="114300" simplePos="0" relativeHeight="251733024" behindDoc="1" locked="0" layoutInCell="1" allowOverlap="1" wp14:anchorId="3DD0D7D1" wp14:editId="22C0948E">
                  <wp:simplePos x="0" y="0"/>
                  <wp:positionH relativeFrom="column">
                    <wp:posOffset>1905</wp:posOffset>
                  </wp:positionH>
                  <wp:positionV relativeFrom="paragraph">
                    <wp:posOffset>4718</wp:posOffset>
                  </wp:positionV>
                  <wp:extent cx="717550" cy="717550"/>
                  <wp:effectExtent l="0" t="0" r="6350" b="0"/>
                  <wp:wrapTight wrapText="bothSides">
                    <wp:wrapPolygon edited="0">
                      <wp:start x="2294" y="6308"/>
                      <wp:lineTo x="0" y="9749"/>
                      <wp:lineTo x="573" y="15483"/>
                      <wp:lineTo x="16630" y="15483"/>
                      <wp:lineTo x="21218" y="14336"/>
                      <wp:lineTo x="21218" y="9749"/>
                      <wp:lineTo x="18924" y="6308"/>
                      <wp:lineTo x="2294" y="6308"/>
                    </wp:wrapPolygon>
                  </wp:wrapTight>
                  <wp:docPr id="253" name="Graphic 253" descr="Rating 3 Star with solid fill">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 name="Graphic 253" descr="Rating 3 Star with solid fill">
                            <a:extLst>
                              <a:ext uri="{C183D7F6-B498-43B3-948B-1728B52AA6E4}">
                                <adec:decorative xmlns:adec="http://schemas.microsoft.com/office/drawing/2017/decorative" val="1"/>
                              </a:ext>
                            </a:extLst>
                          </pic:cNvPr>
                          <pic:cNvPicPr/>
                        </pic:nvPicPr>
                        <pic: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tretch>
                            <a:fillRect/>
                          </a:stretch>
                        </pic:blipFill>
                        <pic:spPr>
                          <a:xfrm>
                            <a:off x="0" y="0"/>
                            <a:ext cx="717550" cy="717550"/>
                          </a:xfrm>
                          <a:prstGeom prst="rect">
                            <a:avLst/>
                          </a:prstGeom>
                        </pic:spPr>
                      </pic:pic>
                    </a:graphicData>
                  </a:graphic>
                  <wp14:sizeRelH relativeFrom="margin">
                    <wp14:pctWidth>0</wp14:pctWidth>
                  </wp14:sizeRelH>
                  <wp14:sizeRelV relativeFrom="margin">
                    <wp14:pctHeight>0</wp14:pctHeight>
                  </wp14:sizeRelV>
                </wp:anchor>
              </w:drawing>
            </w:r>
            <w:r w:rsidR="00AF4EBE">
              <w:t xml:space="preserve">Small </w:t>
            </w:r>
            <w:r w:rsidR="00F758F2">
              <w:t>Individual Peer Review</w:t>
            </w:r>
            <w:r w:rsidR="00AF4EBE">
              <w:t xml:space="preserve"> </w:t>
            </w:r>
          </w:p>
          <w:p w14:paraId="31542518" w14:textId="2E5C7A38" w:rsidR="00AF4EBE" w:rsidRDefault="00F758F2" w:rsidP="00CF46F2">
            <w:pPr>
              <w:rPr>
                <w:rFonts w:eastAsiaTheme="majorEastAsia"/>
              </w:rPr>
            </w:pPr>
            <w:r>
              <w:rPr>
                <w:rFonts w:eastAsiaTheme="majorEastAsia"/>
              </w:rPr>
              <w:t xml:space="preserve">A big part of developing your own critical thinking about psychology is reading critical thinking (and mainstream thinking!) and </w:t>
            </w:r>
            <w:r w:rsidR="00EE010E">
              <w:rPr>
                <w:rFonts w:eastAsiaTheme="majorEastAsia"/>
              </w:rPr>
              <w:t xml:space="preserve">developing an ability to ask probing or follow-up questions to understand the details and implications. Most weeks you will complete a short peer-review assignment that </w:t>
            </w:r>
            <w:r w:rsidR="0047556F">
              <w:rPr>
                <w:rFonts w:eastAsiaTheme="majorEastAsia"/>
              </w:rPr>
              <w:t xml:space="preserve">helps develop the individual writing assignments submitted for the week. </w:t>
            </w:r>
            <w:r w:rsidR="008C037D">
              <w:rPr>
                <w:rFonts w:eastAsiaTheme="majorEastAsia"/>
              </w:rPr>
              <w:t>Y</w:t>
            </w:r>
            <w:r w:rsidR="0047556F">
              <w:rPr>
                <w:rFonts w:eastAsiaTheme="majorEastAsia"/>
              </w:rPr>
              <w:t xml:space="preserve">ou will complete </w:t>
            </w:r>
            <w:r w:rsidR="000324C8">
              <w:rPr>
                <w:rFonts w:eastAsiaTheme="majorEastAsia"/>
              </w:rPr>
              <w:t>them in a peer review portal</w:t>
            </w:r>
            <w:r w:rsidR="00EE36D2">
              <w:rPr>
                <w:rFonts w:eastAsiaTheme="majorEastAsia"/>
              </w:rPr>
              <w:t>, Eli Review</w:t>
            </w:r>
            <w:r w:rsidR="000324C8">
              <w:rPr>
                <w:rFonts w:eastAsiaTheme="majorEastAsia"/>
              </w:rPr>
              <w:t xml:space="preserve">. </w:t>
            </w:r>
          </w:p>
          <w:p w14:paraId="53472149" w14:textId="77777777" w:rsidR="003109F9" w:rsidRPr="008C037D" w:rsidRDefault="003109F9" w:rsidP="00CF46F2">
            <w:pPr>
              <w:rPr>
                <w:rFonts w:eastAsiaTheme="majorEastAsia"/>
                <w:sz w:val="16"/>
                <w:szCs w:val="16"/>
              </w:rPr>
            </w:pPr>
          </w:p>
          <w:p w14:paraId="551C459F" w14:textId="283DF3B4" w:rsidR="00AF4EBE" w:rsidRDefault="002C33A2" w:rsidP="00CF46F2">
            <w:pPr>
              <w:pStyle w:val="Heading2"/>
            </w:pPr>
            <w:r>
              <w:rPr>
                <w:noProof/>
              </w:rPr>
              <w:drawing>
                <wp:anchor distT="0" distB="0" distL="114300" distR="114300" simplePos="0" relativeHeight="251730976" behindDoc="1" locked="0" layoutInCell="1" allowOverlap="1" wp14:anchorId="09A52646" wp14:editId="430FC73B">
                  <wp:simplePos x="0" y="0"/>
                  <wp:positionH relativeFrom="column">
                    <wp:posOffset>-40278</wp:posOffset>
                  </wp:positionH>
                  <wp:positionV relativeFrom="paragraph">
                    <wp:posOffset>37465</wp:posOffset>
                  </wp:positionV>
                  <wp:extent cx="730250" cy="730250"/>
                  <wp:effectExtent l="0" t="0" r="0" b="0"/>
                  <wp:wrapTight wrapText="bothSides">
                    <wp:wrapPolygon edited="0">
                      <wp:start x="7889" y="1127"/>
                      <wp:lineTo x="1127" y="16904"/>
                      <wp:lineTo x="1690" y="18031"/>
                      <wp:lineTo x="6198" y="19722"/>
                      <wp:lineTo x="15214" y="19722"/>
                      <wp:lineTo x="18595" y="18595"/>
                      <wp:lineTo x="19722" y="15777"/>
                      <wp:lineTo x="18031" y="11270"/>
                      <wp:lineTo x="12960" y="1127"/>
                      <wp:lineTo x="7889" y="1127"/>
                    </wp:wrapPolygon>
                  </wp:wrapTight>
                  <wp:docPr id="252" name="Graphic 252" descr="Group brainstorm with solid fill">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Graphic 31" descr="Group brainstorm with solid fill">
                            <a:extLst>
                              <a:ext uri="{C183D7F6-B498-43B3-948B-1728B52AA6E4}">
                                <adec:decorative xmlns:adec="http://schemas.microsoft.com/office/drawing/2017/decorative" val="1"/>
                              </a:ext>
                            </a:extLst>
                          </pic:cNvPr>
                          <pic:cNvPicPr/>
                        </pic:nvPicPr>
                        <pic: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tretch>
                            <a:fillRect/>
                          </a:stretch>
                        </pic:blipFill>
                        <pic:spPr>
                          <a:xfrm>
                            <a:off x="0" y="0"/>
                            <a:ext cx="730250" cy="730250"/>
                          </a:xfrm>
                          <a:prstGeom prst="rect">
                            <a:avLst/>
                          </a:prstGeom>
                        </pic:spPr>
                      </pic:pic>
                    </a:graphicData>
                  </a:graphic>
                  <wp14:sizeRelH relativeFrom="margin">
                    <wp14:pctWidth>0</wp14:pctWidth>
                  </wp14:sizeRelH>
                  <wp14:sizeRelV relativeFrom="margin">
                    <wp14:pctHeight>0</wp14:pctHeight>
                  </wp14:sizeRelV>
                </wp:anchor>
              </w:drawing>
            </w:r>
            <w:r w:rsidR="00AF4EBE">
              <w:rPr>
                <w:noProof/>
              </w:rPr>
              <w:t>Attendance</w:t>
            </w:r>
            <w:r w:rsidR="00AF4EBE">
              <w:t xml:space="preserve"> </w:t>
            </w:r>
          </w:p>
          <w:p w14:paraId="38A7CFD6" w14:textId="449474F9" w:rsidR="00AF4EBE" w:rsidRDefault="00AF4EBE" w:rsidP="00CF46F2">
            <w:r>
              <w:t>There is an attendance component to your grade</w:t>
            </w:r>
            <w:r w:rsidR="00D60DC1">
              <w:t xml:space="preserve">, for weeks </w:t>
            </w:r>
            <w:r w:rsidR="000C55D2">
              <w:t>3</w:t>
            </w:r>
            <w:r w:rsidR="00D60DC1">
              <w:t>-1</w:t>
            </w:r>
            <w:r w:rsidR="00827968">
              <w:t xml:space="preserve">4. </w:t>
            </w:r>
            <w:r w:rsidR="00C66ECF">
              <w:t>10 of these weeks count towards your grade.</w:t>
            </w:r>
            <w:r w:rsidR="000F09F3">
              <w:t xml:space="preserve"> </w:t>
            </w:r>
            <w:r w:rsidR="00C62B12">
              <w:t xml:space="preserve">Each week includes one class period primarily spent doing in-class writing, so attendance is important for developing those skills towards </w:t>
            </w:r>
            <w:r w:rsidR="00DF1C04">
              <w:t>larger written assignments.</w:t>
            </w:r>
          </w:p>
          <w:p w14:paraId="07754652" w14:textId="77777777" w:rsidR="003109F9" w:rsidRPr="008C037D" w:rsidRDefault="003109F9" w:rsidP="00CF46F2">
            <w:pPr>
              <w:rPr>
                <w:rFonts w:eastAsiaTheme="majorEastAsia"/>
                <w:sz w:val="16"/>
                <w:szCs w:val="16"/>
              </w:rPr>
            </w:pPr>
          </w:p>
          <w:p w14:paraId="4E32E6CB" w14:textId="11919F98" w:rsidR="00B3103D" w:rsidRDefault="00B97486" w:rsidP="00B3103D">
            <w:pPr>
              <w:pStyle w:val="Heading2"/>
            </w:pPr>
            <w:r>
              <w:rPr>
                <w:noProof/>
              </w:rPr>
              <w:drawing>
                <wp:anchor distT="0" distB="0" distL="114300" distR="114300" simplePos="0" relativeHeight="251740192" behindDoc="1" locked="0" layoutInCell="1" allowOverlap="1" wp14:anchorId="780F27FB" wp14:editId="1F716938">
                  <wp:simplePos x="0" y="0"/>
                  <wp:positionH relativeFrom="column">
                    <wp:posOffset>-68580</wp:posOffset>
                  </wp:positionH>
                  <wp:positionV relativeFrom="paragraph">
                    <wp:posOffset>112940</wp:posOffset>
                  </wp:positionV>
                  <wp:extent cx="717550" cy="717550"/>
                  <wp:effectExtent l="0" t="0" r="0" b="0"/>
                  <wp:wrapTight wrapText="bothSides">
                    <wp:wrapPolygon edited="0">
                      <wp:start x="4014" y="573"/>
                      <wp:lineTo x="2294" y="13189"/>
                      <wp:lineTo x="2294" y="19497"/>
                      <wp:lineTo x="2867" y="20644"/>
                      <wp:lineTo x="18924" y="20644"/>
                      <wp:lineTo x="19497" y="10322"/>
                      <wp:lineTo x="14336" y="573"/>
                      <wp:lineTo x="4014" y="573"/>
                    </wp:wrapPolygon>
                  </wp:wrapTight>
                  <wp:docPr id="204" name="Graphic 204" descr="Typewriter with solid fill">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 name="Graphic 204" descr="Typewriter with solid fill">
                            <a:extLst>
                              <a:ext uri="{C183D7F6-B498-43B3-948B-1728B52AA6E4}">
                                <adec:decorative xmlns:adec="http://schemas.microsoft.com/office/drawing/2017/decorative" val="1"/>
                              </a:ext>
                            </a:extLst>
                          </pic:cNvPr>
                          <pic:cNvPicPr/>
                        </pic:nvPicPr>
                        <pic: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tretch>
                            <a:fillRect/>
                          </a:stretch>
                        </pic:blipFill>
                        <pic:spPr>
                          <a:xfrm>
                            <a:off x="0" y="0"/>
                            <a:ext cx="717550" cy="717550"/>
                          </a:xfrm>
                          <a:prstGeom prst="rect">
                            <a:avLst/>
                          </a:prstGeom>
                        </pic:spPr>
                      </pic:pic>
                    </a:graphicData>
                  </a:graphic>
                  <wp14:sizeRelH relativeFrom="margin">
                    <wp14:pctWidth>0</wp14:pctWidth>
                  </wp14:sizeRelH>
                  <wp14:sizeRelV relativeFrom="margin">
                    <wp14:pctHeight>0</wp14:pctHeight>
                  </wp14:sizeRelV>
                </wp:anchor>
              </w:drawing>
            </w:r>
            <w:r w:rsidR="00B3103D">
              <w:rPr>
                <w:noProof/>
              </w:rPr>
              <w:t>Final Writing Assignment</w:t>
            </w:r>
            <w:r w:rsidR="00B3103D">
              <w:t xml:space="preserve"> </w:t>
            </w:r>
          </w:p>
          <w:p w14:paraId="18DD0DE0" w14:textId="73D21116" w:rsidR="00AF4EBE" w:rsidRPr="00461EBD" w:rsidRDefault="00B3103D" w:rsidP="00CF46F2">
            <w:pPr>
              <w:rPr>
                <w:rFonts w:eastAsiaTheme="majorEastAsia"/>
                <w:b/>
                <w:bCs/>
              </w:rPr>
            </w:pPr>
            <w:r>
              <w:t xml:space="preserve">Your final writing assignment will be a comprehensive </w:t>
            </w:r>
            <w:r w:rsidR="0069202B">
              <w:t>critique of psychology by answering “</w:t>
            </w:r>
            <w:r w:rsidR="00F2602C">
              <w:t xml:space="preserve">How should psychology change?  What does the future of psychology look like? </w:t>
            </w:r>
            <w:r w:rsidR="00F2602C" w:rsidRPr="00F2602C">
              <w:rPr>
                <w:i/>
                <w:iCs/>
              </w:rPr>
              <w:t>More specifically</w:t>
            </w:r>
            <w:r w:rsidR="00F2602C">
              <w:t xml:space="preserve"> How can psychology foster emancipation, social justice, and social change?” Details provided </w:t>
            </w:r>
            <w:r w:rsidR="00B97486">
              <w:t xml:space="preserve">in the second half of the class. </w:t>
            </w:r>
          </w:p>
        </w:tc>
      </w:tr>
    </w:tbl>
    <w:p w14:paraId="664BCEF7" w14:textId="7C6E94D4" w:rsidR="00AF4EBE" w:rsidRDefault="00AF4EBE" w:rsidP="00930BD2">
      <w:pPr>
        <w:pStyle w:val="Heading2"/>
      </w:pPr>
    </w:p>
    <w:p w14:paraId="0A94D3C6" w14:textId="77777777" w:rsidR="00AF4EBE" w:rsidRDefault="00AF4EBE">
      <w:r>
        <w:br w:type="page"/>
      </w:r>
    </w:p>
    <w:p w14:paraId="1BA04C1B" w14:textId="77777777" w:rsidR="00970F24" w:rsidRPr="00BC7709" w:rsidRDefault="00970F24" w:rsidP="00970F24">
      <w:pPr>
        <w:contextualSpacing/>
        <w:jc w:val="center"/>
        <w:rPr>
          <w:rFonts w:asciiTheme="majorHAnsi" w:hAnsiTheme="majorHAnsi"/>
          <w:sz w:val="32"/>
          <w:szCs w:val="32"/>
        </w:rPr>
      </w:pPr>
      <w:r>
        <w:rPr>
          <w:sz w:val="44"/>
          <w:szCs w:val="44"/>
        </w:rPr>
        <w:lastRenderedPageBreak/>
        <w:br/>
      </w:r>
      <w:r w:rsidRPr="008503E7">
        <w:rPr>
          <w:rFonts w:asciiTheme="majorHAnsi" w:eastAsiaTheme="majorEastAsia" w:hAnsiTheme="majorHAnsi" w:cstheme="majorBidi"/>
          <w:noProof/>
          <w:spacing w:val="-20"/>
          <w:sz w:val="44"/>
          <w:szCs w:val="44"/>
        </w:rPr>
        <mc:AlternateContent>
          <mc:Choice Requires="wpg">
            <w:drawing>
              <wp:anchor distT="0" distB="0" distL="114300" distR="114300" simplePos="0" relativeHeight="251742240" behindDoc="1" locked="0" layoutInCell="1" allowOverlap="1" wp14:anchorId="03A8FAF3" wp14:editId="04AFECE9">
                <wp:simplePos x="0" y="0"/>
                <wp:positionH relativeFrom="column">
                  <wp:posOffset>2714625</wp:posOffset>
                </wp:positionH>
                <wp:positionV relativeFrom="paragraph">
                  <wp:posOffset>0</wp:posOffset>
                </wp:positionV>
                <wp:extent cx="1419225" cy="1419225"/>
                <wp:effectExtent l="0" t="0" r="9525" b="9525"/>
                <wp:wrapNone/>
                <wp:docPr id="222" name="Group 22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419225" cy="1419225"/>
                          <a:chOff x="0" y="0"/>
                          <a:chExt cx="1419225" cy="1419225"/>
                        </a:xfrm>
                        <a:solidFill>
                          <a:schemeClr val="accent1">
                            <a:lumMod val="40000"/>
                            <a:lumOff val="60000"/>
                          </a:schemeClr>
                        </a:solidFill>
                      </wpg:grpSpPr>
                      <wps:wsp>
                        <wps:cNvPr id="256" name="Oval 256"/>
                        <wps:cNvSpPr/>
                        <wps:spPr>
                          <a:xfrm>
                            <a:off x="0" y="0"/>
                            <a:ext cx="1419225" cy="1419225"/>
                          </a:xfrm>
                          <a:prstGeom prst="ellipse">
                            <a:avLst/>
                          </a:prstGeom>
                          <a:gr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257" name="Graphic 257" descr="Diploma roll">
                            <a:extLst>
                              <a:ext uri="{C183D7F6-B498-43B3-948B-1728B52AA6E4}">
                                <adec:decorative xmlns:adec="http://schemas.microsoft.com/office/drawing/2017/decorative" val="1"/>
                              </a:ext>
                            </a:extLst>
                          </pic:cNvPr>
                          <pic:cNvPicPr>
                            <a:picLocks noChangeAspect="1"/>
                          </pic:cNvPicPr>
                        </pic:nvPicPr>
                        <pic:blipFill>
                          <a:blip r:embed="rId38">
                            <a:extLst>
                              <a:ext uri="{28A0092B-C50C-407E-A947-70E740481C1C}">
                                <a14:useLocalDpi xmlns:a14="http://schemas.microsoft.com/office/drawing/2010/main" val="0"/>
                              </a:ext>
                              <a:ext uri="{96DAC541-7B7A-43D3-8B79-37D633B846F1}">
                                <asvg:svgBlip xmlns:asvg="http://schemas.microsoft.com/office/drawing/2016/SVG/main" r:embed="rId39"/>
                              </a:ext>
                            </a:extLst>
                          </a:blip>
                          <a:srcRect/>
                          <a:stretch/>
                        </pic:blipFill>
                        <pic:spPr>
                          <a:xfrm>
                            <a:off x="95250" y="76200"/>
                            <a:ext cx="1238250" cy="1238250"/>
                          </a:xfrm>
                          <a:prstGeom prst="rect">
                            <a:avLst/>
                          </a:prstGeom>
                        </pic:spPr>
                      </pic:pic>
                    </wpg:wgp>
                  </a:graphicData>
                </a:graphic>
              </wp:anchor>
            </w:drawing>
          </mc:Choice>
          <mc:Fallback>
            <w:pict>
              <v:group w14:anchorId="0011791C" id="Group 222" o:spid="_x0000_s1026" alt="&quot;&quot;" style="position:absolute;margin-left:213.75pt;margin-top:0;width:111.75pt;height:111.75pt;z-index:-251574240" coordsize="14192,14192"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OLjpQygMAAEIJAAAOAAAAZHJzL2Uyb0RvYy54bWykVttu&#10;GzcQfS/Qf1jwPZa0lex4oVUg2LURwI2NOEWeKS5XS4S3ktTF+foeci+SLbspEgNecYbD4eGZ4Qzn&#10;H/ZKZlvuvDC6JJOzMcm4ZqYSel2Sv7/cvHtPMh+orqg0mpfkiXvyYfH7b/OdLXhuGiMr7jI40b7Y&#10;2ZI0IdhiNPKs4Yr6M2O5xmRtnKIBoluPKkd38K7kKB+Pz0c74yrrDOPeQ3vdTpJF8l/XnIX7uvY8&#10;ZLIkwBbS16XvKn5Hizkt1o7aRrAOBv0JFIoKjU0HV9c00GzjxIkrJZgz3tThjBk1MnUtGE9nwGkm&#10;4xenuXVmY9NZ1sVubQeaQO0Lnn7aLfu0vXX20T44MLGza3CRpHiWfe1U/AXKbJ8oexoo4/uQMSgn&#10;08llns9IxjDXC4lU1oD5k3Ws+fMHK0eHjb2RoroRUkYUKSX4lXTZliKYlDGuwySRLjfqL1O1+ukY&#10;f21YoY4Qkvl5r4b7wdNiHqXDJqNnBOwsUtIfWPe/xvpjQy1PwfQFWH9wmahKks/OSaapwtW4B9As&#10;yikSyWiIiy88QvSrQTmi1jofbrlRWRyUhEsprI/waEG3dz4AA6x7q6hGYsRQpNhKHTXadApYRg3o&#10;63GmUXiSPNpJ/ZnXOC3SJU87DAE4DaVvaMVb9ezNkCWH0XMNQIPvNhfe8N2ep7OPS3kqDsPi8X8B&#10;axcPK9LORodhsRLauNccSCRot3Nr35PUUhNZWpnqCbngTFuavGU3AiG5oz48UIdahKqF+hru8aml&#10;2ZXEdCOSNcZ9f00f7ZGsmCXZDrWtJP6fDXWcZPKjRhpfTqbTWAyTMJ1d5BDc8czqeEZv1JXBjZug&#10;kluWhtE+yH5YO6O+ogwv466Yopph75Kw4HrhKrQ1F4Wc8eUymaEAWhru9KNl0XlkNebbl/1X6myX&#10;lwF15pPpr85Jbra2caU2y00wtUiJe+C14xvXeDG3ghX476ooRif3+cfdBqvCJhLZdiz1v3wo6r5t&#10;7Lv2vGIlpAhPqXnhzBGU3j4IFm93FI5Lw0VfGm67BpXPoKq4Z2DzWlhpFEXmSBmTrF/cugKXgt0Z&#10;9s1n2lw1VK/50lu0w0h1TMnn5kl8hmOFghCvdyQ3jrsTY+MXrecV0tq2dm3YRqFGt33acUkDHgm+&#10;QaFB+hRcrXhVEvexSoBQiB37DIAAh3FwPLCmB3oAE2G/UQovZ/kM2Yc+dHGOp0E8Ja55323yP96n&#10;6dSnOiG6P3Sbvth1qeeAJSXlq/UwEdYCSUPgSrmWGnVy2z0q4kvgWE5Wh6fP4l8AAAD//wMAUEsD&#10;BAoAAAAAAAAAIQADHbWOhUcAAIVHAAAUAAAAZHJzL21lZGlhL2ltYWdlMS5wbmeJUE5HDQoaCgAA&#10;AA1JSERSAAABgAAAAYAIBgAAAKTHtb8AAAABc1JHQgCuzhzpAAAABGdBTUEAALGPC/xhBQAAAAlw&#10;SFlzAAA7DgAAOw4BzLahgwAARxpJREFUeF7tnQe8ZVV1/2NBSdSosYtKVERFbNg1BkSNqFFj74li&#10;r8SC+ceGHbtRUbEXYlQsWBIkGnvHXgaQDlMYmGF6H4b3//3OWffO2euuc+65/dxzf9/PZ817895e&#10;a7f79j5n77XX/gshhBBCCCGEEEIIIYQQQgghhBBCCCGEEEIIIYQQQgghhBBCCCGEEEIIIYQQQggh&#10;hBBCCCGEEEIIIYQQQgghhBBCCCGEEEIIIYQQQgghhBBCCCGEEEIIIYQQQgghhBBCCCGEEEIIIYQQ&#10;QgghhBBCCCGEEEIIIYQQQgghhBBCCCGEEEIIIYQQQgghhBBCCCGEEEIIIYQQQgghhBBCCCGEEEII&#10;IYQQQgghhBBCCCGEEEIIIYQQQgghhBBCCCGEEEIIIYQQQgghhBBCCCGEEEIIIYQQQgghhBBCCCGE&#10;EEIIIYQQQgghhBBCCCGEEEIIIYQQQgghhBBCCCGEEEIIIYQQQgghhBBCCCGEEEIIIYQQQgghhBBC&#10;CCGEEEIIIYQQQgghhBBCCCGEEEIIIYQQQgghhBBCCCGEEEIIIYQQQgghhBBCCCHEtFlaWrrS5Zdf&#10;fn/IGyHfxP9/ha8XQLZDNkPOhZwK+QLkRZA7m6oQQoh5BAP5QyHfgOzCoD8Q0FkJeRPklmZOCCFE&#10;08Gg/QzIL20sHwcnwt6tzLwQQohpgkGYyzgHQh4MeQTkCMj9IPfA767CNPj+IMgp2ZA9AWCbbxPH&#10;Q34MOQfCZaRVkOX49ffx9WOQf4fcIyu0EEKI4cBAyiWcD0LOyYfgcpBmhX0bsnP3ZUvrNu9YWr52&#10;89I5qzcu/Xnl+qVly9ctnbZi3dKZq9Yvrbh0y9JF67cubdy2c+myPZeb1vCgPJwcvgS5p1VHCCFE&#10;FRgw94f8B2SzjaUjsX7rjqVzL9649KcLL60tyyArMSFs3bHbrIwG6vIVyKFWRSGEEEUwQN4I8n4b&#10;M0dm49ad2ZN9NMAPIpwIdl+2x6yOBur3WXy5plVZCCEEBsbHQC7Oh8lydu3es7Rlx65smWbT9l1L&#10;WyA7dl9mv83Zs+fybNCOBvNhhctE67fsyGT1+q1L51+yaenPmFy4jHQG5MxVG7KfrVq3ZWkDJp49&#10;l5cvIaGedDk9wqouhBCLCwbD99jY2AMH/Es3b88G12XL48GZwgH6vIs3Ll28YdvSWRiMozQULgWt&#10;2bR9abNNHByod+Hpfvuuy7KBeyUG8Cr9QeSCNZuyCaoM1Pvl1gRCCLF4YBD8nI2HCTswII/zKZ4D&#10;+05MJnXhZMCN4sjWoMLJq2wiQP2PsqYQQojFoWzwX42n+GggHUb4xL9t5/AbuXxbiOwOI5ds3GZW&#10;U9AOz7MmEUKI9oNB79M2/nXhMgyXcaLBsyNcc+eT+YVrNi9duHbz0rnmzhmlpbvnOOCeQ2czmWv9&#10;q9ZtXdq0bWdWXm4O02WU33NZifsDZ19UvoR0CSa3Eg6zphFCiPaCwf9ZNuh14VM6N1OjQfP0Feuy&#10;p2cOsmXQx38tntY77p7cjI1A3pdB/hPfPhZfD4bcAHITyN0hr4D8OE+ZwkF+kDcJpuUegK8L5QJM&#10;Xh7k+xtrHiGEaB8Y566Lge5oSLIYXzX4ly2bVMHJIAL5fgRfbmbFKQXp/hFyWq41GnwriOrGtxcP&#10;8jwb8hrIg/Dfa1txhBBiPsFAtg8GtFdCfpSNcgFnBUsmo67de5D/QOvsSH81CN8URoZeRudd3Ps2&#10;QO+mPjBi6ZOsSEIIMT9g8HoJZJUNZiFcqvEDY9VTP+yRX0C+CmGYhZ9BttqvQ/D7oQdRqL81t7IX&#10;2PsW5KX49k74ysNr14PcAfJcyNfyVL14ryKeNqa3Uz9g85eQJ1qRhBAe/IFwLfdRkNdDPgBhXPf/&#10;g/wO8kfJ1GWnjV+l8KRucUCk0GUyAvaWQZ4AuZp1eRf8mkHi2PdfzFMnPNuSDQ3svhCyEcLwFHe0&#10;H5eCNHeDfMHy78LBnvsZxfpyM7susLkNErV12+VHkJMgH4UcC3kZ5F8gB1qTi0UEH4BHQj4M+ZP9&#10;jYiGw2UdPuFziYeHt4qDYdkTMfr33fhyBev2SpD2lpC3QC6GvMx+PDLIfx/7tjbI/w1ZBQrwJHGx&#10;zh3h4TMGo+Oy0DiXvtoO2pgB9z4L4dvXwdb0oq2gz/8WHX0M5Nz8IyCaDk/b8oRu2UZvR6I1cfTz&#10;XJ+WRfnfZVXpUuUm2hFOCIxcKgYD7f0HyFH49urWBaINoFNvjk79VNbLYm5Ys3F7z7JHJNFSCPr8&#10;GOv+uQb1+KlVKaPsLSASbpCvQ3oxGGhzXvV5HERXe847HAggfQO0b8WrM33BeVCHh4DOu2RT9rTF&#10;PyLJbCQa1Lyctnzd0hYXdhnd/UPr/rkH1XlsXqu9+OWvfhK17aIIlwv5gMBwHjwlzr9xutdWBdxz&#10;8DY37RfMG+g0RogsvQiEH4BL8ZrMjUMOItEfjqRZwrcBxvjhSVqu95f9EaPfW+X+iPqcblXLwP/t&#10;a37IjK6ifDPgPkC/pTLJXuFJcJ6+3rSt/5XPaPNXWXeIpoPOerP1Ww/cJKP7oAb9+RI+udUBff8d&#10;+xi0BtTpGKteXzg1rNm4rdbSmWSvcOLkXlNV0D/0A70C/9G6RTQNdM5+kJOtvxL4lMTXwKjzJc0V&#10;LsVVhXHwoP+fYh+H1oA63dqqVxu+HXHpI2pTSbXwpHXVtZ7oj2Ota0RTQKfcG3KR9VECn4h4f2vU&#10;2R05Y8X6bO2fERz5Os11Qg48vNaPSw7cTOMTAgekOm8PXFriMoWkv/CClqgN2W/9QJ9vhvBi9TMg&#10;p9rHYaIg26sgr+tQ+L39eKIgr+9mFR4Q3lPs25VPu1E/tFH498szI1zupQsx3/7r3tlQdZsb+oMH&#10;CXvOlYgZgI64H6TnFBBf5zhgR51L4WsyB/VhfKfrLCWdvXrjQHHkF5Uo1EGZ9wr6+deQV+Pbu0Cu&#10;ZR+BsYM8GODtSOTxVnzlQSIeJlsD6VmLws922O+Y5iT8iDpHQu5u5kYGtg6BHAi5MeQayOMKkCtC&#10;ro7/8+HnVZDQvZl7A7596y6ptRX+XfIztmLtlsqHQ264l4XdQHv/HtL3cJ+YIOiAIyA9J0f5VFm2&#10;DsqwvPwDKH/Jqw/yzp4uyu6PZbhhHc4ph29avs04KUegrd9i3T4RYP9BkPdBxnZOhLbM5oMsm4mC&#10;fDgBJXA5w28O80pKkcNrQPnmzzYptlFRLsLDHm+Y86C9ecL64db8Ypqg4R9m/ZDApYOoEyllg8s4&#10;oO0oT74lcKATvXC9tdhWjHnjQT9z8+1w6/axAdN8en485ATIujy3yYE81ltej8d/J3bYCPYfAUk+&#10;cLylrNjOFD4kiRQu/5YdtuMkWvZ3jPbWPc3TBA3OAFo9o0XZIFwnQiTs/RzyJghjhTCsLgN23Rdf&#10;/wlfnwH5CKQydATDCXP93+fPO2l5OYgH9hiYjLHlF0FeZNXO4JOpbyc/KEHnEshY/bBhj84CH7As&#10;Bqbjfkkxj8yhYBkgN7FijRXYfYFl08Vfk8mloSLQ4RJW1G/zLIdC6BL+fFTxdfh6MqTvU2DZOELh&#10;G78HNndC7mfNLyYJ2vuaaOw/5E2/l9Ubeje8KDzcVQbsMI46I09e38z3BWo3Q/rXQkqXCqLNN64n&#10;RpMQ7LzJTLca1PNtVuUMrq0W24eTtAc6rzH1kYG5fWHvDZC+bkX0oqHnGDcO6RzANxMuKUbrxfwZ&#10;f8c0TEsd6tY5bMSyWJn+0oo5NmDzK5ZNBstULDfL7IHObU291aCqh6GuDP64Mq95L9xA5mey2GYd&#10;oWOIB7Y2Qe5tWYhJgUb+hrV5l7LBn+EEImBjOb48zUwODew8E7Iit5rCTSZfHr5GRm6NsPEQM9la&#10;UMf/sepmcLAsto0P5Yz0/2uqIwNbR0FWm+kQDpB8uiu7jWsYoS3apO0qUDYGoBvrJe+wtz8kcY7w&#10;12b6Q1BIvxKyUIMY6su/4V9bE/QQPcxReLLYAzt0Bri9mRbjBo37PmvrLvwDizqI654RsMGlnL82&#10;kyMDk3yyTJ5uO0Rrr9xs8t5B0D8PXybm1TJrUL9bQZK/GB7VL7YLn7iKIP3IJ3ph4ymQZWayB07G&#10;3DMqe9IbpzAP5lV1rgFlPY1ltuKPDEwmMbDo/FAsE5eFIlCGo83EwoA6/zMkfEjw7daRi91DC4GN&#10;X5hJMU7QsI+0Nu6yKfAioXAzxwN9vm4/zsyNHdqG9EQmiwJ4RbHroftZM9UqUK/nQZIO4epIsT0Y&#10;zjnghmZiKJDnx81OD3wijy6UqStczhs0Jk9ReCix6q0AZf+EVWMkYOcxZjKDT/zFcpy9ekPmLx8B&#10;3YULf4A6/w3kY9YECTxPwM9psf0o0XkV2jCTYhygTa+FRr0wb94cfnAjV8+S0MCM/X0fMzcxkMft&#10;IL+zbLswPK8vp1/yINB9gZlqBajPcVa1BL4BFduCg2kR6F1qJgYGujeFfM9MJXBdvmqDryj0BuHr&#10;P10E+SbHTXx+5ug22IHf79h9WfY7pmFa6tQJ20xhWSr2Cr4P6XsPcRVohzvnpnJY/qgcFb7uCxkD&#10;B/XmfSE9jcJ+jtovOrcC/bEu6S00aMxPW7t2iQ4QlQyqv4Xsb6YmDvLiAPR7y75LtJboPYOgx9Fg&#10;pD/6poCq8CL1Hujp45d/uDdSBLoXmpmBgB69PpIHhQ58jT+jz1N7tkyDdGVPxYNAG8wz+pwWhQ8x&#10;TBdhdTnMqjcw0L9ebikn8rzqCPdkorkINp5p5hYK1JuHAc+yZuhSdnK9xMFDnkGjgnZ8Wt6ce+FA&#10;7zuAH2APOoBePjc3U1MDWdNT6I95KfbiXUQ5ECKd/TYH/z/ezMwtqMMnrTpdWM+yZRcemCuCtMvN&#10;VG2gw5O7PfAP8/yKjV0ug/ANrezY/zigbT4l+rt9i8LPRpmrMutm1RwIqF4lt7AXTjZl4RB4cp79&#10;VAT/p4vjQWZyoUC9b4wm4JtYQrSsy7e+oO2WmSkxDGjDK6IRuUHahZuFvvH5gfav0tCjZ8UdzNTU&#10;Yd6Q5JWEA4FfO+ag6IHeIWZm7kDZX2bV6MIlH//UXxQOPEVgY72ZqwXSv8lUE7gsE63bUjjpRD7d&#10;dUB+jEE0lDIngrKT45QK54U3W3UHAno9r8X8UymbjH1fENj4rplbOFB93hvds6QYbQyXPIRO9AR7&#10;q0Hj9YTCZYwd3/Deg4RAd+avXygDT30mRPsB23emSw7Q+5KZmCtQ7ntZFbpwKYThN3ydKTwJXPLq&#10;vNtM9gVpw8E/ekuk8GR2tFTogV06DfCg3isgT4XcH3Jb/KrrrYXveSbltpDDIfQ4OhryFUh8ZLQA&#10;XZTLNpLLyge7A08C0Cl1f+VyBidCn3/JQ8nzzOTCgbpzc/g31hRd/OE6SrScB917mClRF7Qb7/BN&#10;3sujMA8l6/4vNTMzB2V5vRWrywVuKYgDoQd6U4kfM05Q5t9a8TO45hy5WPJnZcsdBfY1s6Ugv3DZ&#10;JwqARuE+DMtUBuytxRe6Tj4W3w99OAv6jBj6KMgnIBfTdgTLwktJorL6k7odYO8Zlk0toHIL6LwR&#10;Eh56Yhl8SA6KfxOB/plmciFB/W8OSS6Z4ifJb/jz1H8QBPL7ZkbUBY2duPFx+cSfxCyJHXOCmWgM&#10;KNMvrXgZkTeGjzMCnR+Y+lyA8j7Hit7FH/ailA1sHWCHMXOOx7fXNdMhSHNorrEX/kH6w04dKfN0&#10;IbDFKKOPNtNjB7YZn+cXll0P0VshhRNlyXQ11MYwysDwE5zkEuiS6j3q/L4Mge5zzdRCgvrf1Zqi&#10;Cx9kiu1GKXmge4mZEf1AY93N2q1LtGYZDJrnQcZ+rH5UUKbDrYhd/AU1HLg80HuwmWg8KOtpVuwM&#10;H+qB0icsx9cgT8S3VzCTpSAdPa0uyDX3Eg3+9PypCOJ1Pr4828xOHOTHMNFn57mnbEEZfdROCicB&#10;D2zQO2gobzHo3gi6J2aGCkQbm345A7q/NjMLC9rgudYcXaLPevAGtQZf9jEzogo0VuL2Gc2yJeuU&#10;TzATjQNle48VMyN6Cwg2AE809UaDuv2LlbeLX1uODr8R6HKZ5GAzVQuk79mUi5Z9+IbIAH0e6G+B&#10;vNLMTR3kzX2FnkdsLh1ES2Ylb00jLSsg/y+anS7+ja3kLeAAM7GwoA16Dov5u0fYdsUzIwR6jVma&#10;bixopFtZe3WJrrfz8bmh9wUz0UhQvptYUbv4Pzj6jAc0/lwA6pYcfvNPRFwXjU6+Qu/pZqI20Ok5&#10;4VvmFhwtn0CfF3nMzDusA8rADeVf5aVK4UUlvj4le10fN3NDAf1TzFQGl1l9vsFb9sIfcEIzXBnt&#10;kHzmo4dU32fQOd9MiDLQSO+19sqIGpbLJ0WgswsydX//QUEZubbdJXJp9Zuj0DnG1BsJinjtvKR7&#10;8YefuNHpQb0ebyZqA50nm3oXvjUV86Lwyb9k8GeEzInF4h8UlOeqKE/PcgyJ3gQiF1HYGDp2EHRv&#10;Z2a6+DcpbpwXgc63TH2hQTscYU3SxW/oc1/Feaez/Z5jJoQHjXM9SPLOHr3a+5Oa0HmHmWg0KOfB&#10;VuQu/nCYXyeHTqOfGlC+ZFDeHkzYwavwUH7l0EsCu3Gy9H7+XPMvWfZp7GcEZTvWitmFy0F+T4B1&#10;DR4QTjMzQwH915qpDH/Slec3iiD9uaa68KAtkqUgDvb+ZjGeLC8CHR0OKwON8xprpwwfM4YSHbYA&#10;cxM+AXX8nJU5g6/YxfrRTz2ID/NYU28cqE8S8sEvx3D5rgjSb4Rcw9RrA50Xm4kufvKkRBu+bHMz&#10;01hQxs9YcbtwY9jXL9pLge7QyzLQTeIF8aNXzI/LdwFXNvWFBm13A7RFMkP6A2Il+yhPNROiCBom&#10;OWwRxc8JnoA+ZOpzAcp7Hyt6F/+670+oQudkU28cKNt3rZgZflD2gbKQfuAncagx5HZyoCk6iRm5&#10;ekLvnWam8aCsPW8CkYto4J3DU+9De79B9xIzleHfPIL9tlub6sKDtkhuX+ME6l1qg7/nU01ddECj&#10;3N7ap4tvyAvc0ySB3tzFKUGZT7biZ/h17JLzDVcz9UaBciXumP7Ur1+OQfr7m2ptoPMGU8/gG9IZ&#10;K9JByq9VE+h9xUzMDSh2z55AtLYchD55o5kYGOgmwQv94abgoevOpioA2iMJV+MjzvplNAKdR5m6&#10;IGiQZC3Sxy6n8JW4CHQad+irDij3Q6wKGfxj9nUN9jkeY+qNAcXqCTbm6xEMVANdxoP0N4EkjeH/&#10;wLhstrt3n4FeGo3Z8K0Lys2N4cQ7iKd1fdgItkER6KGph7tjGHo/MzMZ/o3UX2KD9LczVQHQHkn8&#10;q8ibyt9RAp3vmbogaJAkjICPs1ESpOrupj53oOzJU4NfOgle80dy+ZsEKNaV8tLlcKwv1iGI87/J&#10;VGsDneQCd7qTFvOgBO52DNY2c1fPYUHZD4Iki8eMHeTr7V1rofNBMzEQ0EtCaPszHMFb3MKfBSiC&#10;JuESZdJfdOYotmHJW/3chXuZCGiIO1qbdPHLP/ROKAKdk0x9LkH5P2RVyfBr2kGEzFWm2ihQruTR&#10;u1gHf9MXkl5marVA+quZahd/Irxkk21mh7zGBepwtFWni48iGh2GBAO99SCf65teF+9ZFXhxDfWm&#10;0WbQJklQQl4UVGxDSjCGfcPUFxs0RBL10y//MAaQW0lg4x1u6nMJyv9wq0oGn7KKdab4wGXQadyF&#10;3ShTsi7nB4+gDrWXD5A2iaYanZ4ONthac9gGdUnCRnBD3dc/WJ4Z6DQ80j/LVDO43l+0z1DrRZB+&#10;tamKAmgXhthIWOEOepaE9RjYI651oBGSU3Xe998HV0L6M0x1bkE1GDEyGTz95lsQT2Tojb5JgTIl&#10;g5SvQ3DZe20XOKQ9wdQy/DIIL3MJmFpsn0mD+vdEO+VSQrEN/J20bDNTrwXSf9tUM1a7/RXvdo30&#10;vzRV4UDbJMuVfjKlBHt7TzL1xQRtcKe8Kfbil3+CDZS5ce2rAvX4ulUpw3t7+BgwTfzjQ5n+14qX&#10;4cNbBJuVtUN2IG2yieA3J+kiWQTpWxesDHVKooj6twD/VIn0tS/TQdpDTK2Lv7jHu9ZCZ42pCwfa&#10;huE9Ei5wt9EFE/bnTX0xQQMk8fI3BXduBssIh5r6XIN6PM+qlOEvneZEGNA3Tv40QR2Sqy/9Xkb0&#10;2gv6HtyD3X+wtBnR5i+9LYpAZ2IhnWcF6vQIq15G5GESbAbX2lxEuuSJdWvwxOoP8hHovdtMCAfa&#10;5r+smTK8i/e5bjMY6em/fEVTXzzQAH/ImyLHL//4k49I38jN0GFAXW5u1eri3364mVQEOvcx9ZmD&#10;siT7GCQ6vBcMUH3jGyHN+yx5hj8QFTz5rjXV1oG6JZfK+FhLwT7I+0y1FKS5BiRRpMtuFFLbe6QR&#10;6DZuP6oJoF2ScNHcQPftGRyse4SpLxaoe9/ln+AV9MOm3gpQpcTn2y+hBPsALzLVmYOyJE///g2G&#10;wldgD/T6btQiTXL7Us+rdK+b7KdNtXWgbkkEVP+W5dsY6WvF60G6nrDGfNv2+ziUYO16Ls/gTAO0&#10;zXJrpgzv4h2MaR8z1cUCFU/iyIevt72z5cNMvRWgPon7GAe2Yv2DaIyfNNWZgnIkh9mIX6OnR1BJ&#10;YLbK+5rx++RCoDoH5UBj4yWNCtrjUVbHjMjFMDhwV+uMDNL9h6l0YdsyqF7RPq8x9UD3lmZGFEC7&#10;JC7efEMrtmWwqnGxqS4WqHhySYoPJBasl20x1daAOvEWrC7eBdbfEYD0fzDVmYJyfMmKlBHdKOWf&#10;0gn0+noBIc3TLXmGX//nE2oRpOcp2MbdBDcuUEV6jCWvgv4pPVhmO9LU+4K0PRfr+7VrShASYi6i&#10;8E4btMtDrYkyov2rYF9z4BApcw8qnQQS8xe/BDvmjY/qOCioU3IIzkdA9adpCXRmOtgh//2sKF38&#10;03+0+Qu915iJSpD0rblGjn8wCN6KvmaqrQV15F0GXfxeS3Aa+m2mWgukT+7hIP6WK57OLwKdkUJR&#10;txm0TfLk5v8+giCJ/2GqiwMqnYxu/qRj8MTxZFMdG7B5b5g+DF8ZpfOv7MdTA3n2xNNhbJtiOwTL&#10;HX9n6jMBbfU4K0dG5O8c+P/XdtFE2mSw8/siwfr/v5lqa0EdX27VzfD7AIG//sAn5aHzf6ae4fd0&#10;eCAzYG5CsU8TtGXiDcSH2WJb+sCWSL9Y9yygwre0umfwlajYQBSksd92uaGpjwxsHwVJwk/j/4wh&#10;8w58e11LNhWQ5xl5CXLOdod9go3g55vqTED+iYeOP6Dl1zgJdB5o6n1B2uTiF3/4af3WnqenfzbV&#10;1oI6Jhfv+CUaH2sG6Qd+OofO/Uy9i48LxEmhyCK0/TD4/uKJ7WI7Uobdt2kFqGyyseUvvwhuIlpp&#10;qiMDW0l4YQ9+/1PI1I5oI6+TLOuMGoepjjXVmYD8f21FyfAeOt5tEOn/ZKq1QPo0Pr3bkPRRYcED&#10;TLW1oE2SwbnfmRGkH+rAFlS/n1vI8bGXgs/iUAHo2g6a5pp5C+3FH7Lb2Ptg9yxTbz+obDII13il&#10;PcVURwJ2Es+jMpDu/0xl4iCvt1i2GX7NOzgR/J+mOhOQ/xorSoYfoIPokQ831VogfTKDcOmhaD9w&#10;SZy7OyEGBdW8TV7bHO8J5Jdn0CY7THUgoJcEofNvGkFYli+aqnCgbZJ7P/xJ/2AyPc5U2w8qm4RB&#10;8AfAgk2tt5vqSMBOEvucb2E8fRysszPPu5raREE+T7UsM/y9rEFk0B+Y6tRB9lfIS7GXYlkpwatt&#10;7bcpJN8n18qhKW/fe1CAa5l6a0Eb/rXVNSM6YNS7Yrp0FVOvDfK5v+lm+DdzHhRzfN9UhQNt+Xxr&#10;owz/dx2c3/iRqbYfVDaJQe7d2ugOWQTpn2KqQwMzd8mt7YUBxTp5Bq507zXViYJ87mpZZnAyKrZF&#10;EJHxPFOdOsj7elaMDL93EyxFbDXVWiD935hqhrfPDfIiSL/TVFsP6po8fvtLYgLXwuuYam2gcztT&#10;z+j5LE5wabZtoG2Sv2sf8deHMmf/mmq7QUWTGOTRU15wAOyOpj40sPEUM5exfWfaIcGy01ReyZBP&#10;T9x7XsbdKVcw6A0UV3+cIO9kAvCHtIIJYKAQDUifTADeftAWrTsbUgbqOo0J4GBTz/A+7MEEcLqp&#10;Cgeap9fDz/VZEM+q/fcto5JJoC/vRhgMIlyfuYKpDw3sJGvt3jUr8C+vHblyVJBXcnzce1/s3tPz&#10;QdnPVKcO8k5GmmI5KaMsRSBt3yUgf0EJuKaptxY0+VSWgKDzgFw1xy8BBTGYFmfZYgjQPkmsM38e&#10;YHPvNbePN9X2gkq+wuqb4UPc+nVGpP+NqY4E7CTeNn7fIQgv/HJTnTjIK3F99B4DwZmIe5nq1EHe&#10;q60YGWe4ySpYShsogB3SJxtANTaBb2uqrQXVnMomMFRfl1vI6dkE7vVf/6qpigC0T3Knhb8qMjjT&#10;8hZTbS+o5Aetvhm+Ufh/x6dMdSSQb+Jv7/3Lt/QeXnqoqU4c5PVzyzbDl40b1UWQ/nGmOnWQdxIE&#10;zp8YDe5vGMhtFemT6Jd+ggl80ef6drg6sI5W3YxJuYFC76dmIqOGc8bieK4MAdon8aryD7vBsvP/&#10;mGp7QSWTk550LSs2SnBM+mWmOjQw0/fE7e7epYVbmPrEQR2Tm5lqDKr/YqpTB3l/xIqR4d1Wgw/1&#10;WkhtTyCk/ZOpZvjJMDgYN7KDQNNBHadxEOylpt6lxuS72Dda9QHtU7ncHeyprDDV9oJK/sTqm+HX&#10;xQIPoJGfxGHmhrm1HB95lB/0IshzqpuLyC+dFF1cpCDm+/NMdeog7ydZMTIY9qFYVk6sgSto7dg0&#10;SPtlU8vwT6HBa/PRptpaUMeJhoKAyi2gk/zhMWxxMQ9uYPp9BujsbyZEANrnBtZUGfh/0qYU/qwI&#10;/n8jU28nqGAS6/3MVel6t48jA0aOfYM8DzRbGd4li2UogvR/NtWpgPw+bVln+EEvOF37UlOdOsj7&#10;xlaMLn7PYvWGnmU8lvmZZqISpKs8GBds1g8c92beQB0nGgwOKifmmjl8QPJvyEG7n2nqogK0U+Lg&#10;UWN/7whTbSeoYHK01btGMW5GEaS/vakODcwkZwD8q5h/hQa/MtWpgDoeZ/lm+H2R4A/8VaY6E5D/&#10;j6woGf5pkVJyF0DfgH5Ik5zW9q6IQTjoXZCrmnrrQBUnHQ46iV9P/AMIJfi7fKWZEBWgnf7HmiyD&#10;b2vFdl2oJU1ULnVnC16J/IcZjBxxEPlWxlIJ4u5/11SnAvI71rLO4BN0sXzBsfE3m+pMQP7JMhBf&#10;Yn00V9+mHaD7XDMTgiTJZI30iV1K4AnUuvuAO6Buj7RqZoz5Qpi3mUoXf2KV4kNBE+i2e6liTKCd&#10;klDb/u0tuCGsMbf+jR1U7gCrZ4aPf0+ZhJ838k3ur/WXzwfhWacaYx75vdKyzqix7DHzi7lRhrOs&#10;OBnRpTB+bboDdCtdbPH7My1pBvunaDfYB/iEqbYO1G1SV0Le3lS67MTDlz+Dwjf04MDSZ82M6AOa&#10;K3Gt9X/bwdv9a021faBylUfNKUWQ/nJTHQmYSaKP+qecwL/5y6Y6FZDfiyzrDL+ksnJdT0C44011&#10;ZqAMPV4j/vU2KjuBbmU8I/w+uS2uxlmRS0y1daBug14K/35T7QvSftPUMrx3ESU4H0MOMBOiD2ir&#10;o6zpMvwE3sSHu4mB+lWuxQf+zOtMdSRg6rDcYk6NJaDvmOpUQJZPy3PO8U/TXJMtgvI14hJ0FCUJ&#10;H8wnRb8UxLAWKK+lyMH/K+PI4/dJUDLvtUXxT6Xgn0y9NaAdHmF1y4jaIVj/f5Cp9wVpk8t9oiXZ&#10;rW6TEozlXM6igDZO9rRq/G034t7viYDK8eatLt6F8M8YPIog/VgCn8FOcvWiv6CBl7AUQfqxnD6u&#10;C/JLPiT+SSz4kHzGVGcKynGIFamLfwsIrhJcZeqVIF0SdrrGtXqnmmprQJ1+YdXL8G9CQWiG9aZa&#10;G+hcYOoZvNCnmEfwhtF6t9txgvZyy8/pw2ew/Nze09WoXGW42cDD43emOhKwc1MzmeE9S/jUWgTp&#10;p3pFG/J7pmWd4f/Qg9fExtwhirIkbgx+DTk41/FGU60E6T5pKhlc9y/aDTy3aPsZpj73oC5HWrW6&#10;+ENxwb3ZA98VAZ3jTT3DL1FM6mT+ooD2/Xtrtwz/0BssZ84s3PvEQeWSG/M39Q82NZbGgKmr5xZz&#10;/KtusPQ08JPUKCC/5Mi4/yMMNoqOMdWZgnIkezp+icK3K6GOqVeCdI82lYxovyh4CzjH1Oce1OVs&#10;q1aGfyigBK6ZTzD12kAn8QTy+2O8FawI0n/PVEUN0F7JZnvP6kPvQ+/vTbV9oHLJH3WNSxK+bqoj&#10;A1vJaOGDjAVM7aIRlO3dlmeGvz0ocBV7sanOFJQjuczGv94Geyu1l9aQfF+kTxag/fkI/+ZGoPMK&#10;MzG3oA7JAwHxeyt+YDaubiZqg7zubboZ/gk1eChTBNABQHtVrj4E9wJcaKrtA/V7bF7NHN6LWWyM&#10;SXrjwNZFZjbDxzkJnqbuZ6oTB3klJz39QZymHhZBUZ6dlyiH68XFcgchCgZyH0T6xIeabxjFuxIo&#10;vJTesQF6td4ymgjKfhAkGRX8xfuUYPN3qPt5oXdnM5Hhn1CDOEM/M1VRAzRZ5epDcMdFey+GQeUq&#10;N0SC6w/HdjcvbP3WzGb4za4g4NrUwi0gr9Ms2wy/1sulsiJI/xBTnSkoxwusSBlrnfsq32SKIP1A&#10;V3si/Q0gyQjv/ajppx5chsKL6/c1M3MDyn1VlPtXWSUM1s2flg8OBmJcufwmZmYgoPcQM5PBGPXF&#10;vII3gNZttk8SNNmV8pbbS7F9l0GKoH1nduHTxEHlkuh4/sMWPG380lRHBrY+bGYz+EdUzNtvdiH9&#10;CaY6UZBVzwfEx2Hh7WVFULaZ3QdQBOX4VytSRr8NRKQfOHwwdF5r6hn0KPVvb36T3DjRTMwNqOsX&#10;rOxd/HIg91WCk7+1NtYjoPsaM5NRw03xc6YqaoD2Sm7867f/CDaYavtAY1TuiAdB2cYWcAq2Ek8b&#10;fxo4eNL5k6lOFOSTXsPnTkfz6S+gEReho+wvtvJk+I3KcSzpQe3K0FuRW8iJYg/5A0vGW81M40Ed&#10;k3AghHXy9eQkWwR6F0P+0swMDHST6Lx++TFwQBh6sllE0GTXzVsux99zHUQibu89y6jc3a2eGf4g&#10;2BkrehrjYlMdGdhKzgJ4jxW/Fkegc7CpTwzk8TzLLsO/FXGpqgjSj8U1dhygLMkbXY0NxKFO7EIv&#10;WWoiPjwExV+xR6A7lTe5UUAZP2PF7eJdpCn+s0Cge5SZGRioJ1dAkp47AFybIr+Z3UUxj6C9+rig&#10;T+6ht3GgcpUHsrjBVwTph7rargzYSx5JvWdFcEfnxONyII8vWXYZ/pU/WO/9kKnOHBTnZnmpcnip&#10;TrHsFH9iF+Ufam8Fer83Exl8ePCeXBy8GF8qoLFvAqhXz5M/6+AHYq4VB6GDB774pQj0k0iVfgIv&#10;ceO9pamLGqC97mBNl+Hdmc9e3TMBTPUQ6lRB5W5t9czwcfkpSGO/zcH/h3699cDWd8xsRo1TqxN/&#10;2kY2ySeAp5KLZQompcowCtMG5UkeS32o4mBpZqhQ28jn8abfxXuRUfxbRwHGvG/MxjDqc1VIz5o/&#10;YR18vbwnGIH+0N5g0E3uXSA8lFTMM3A//rWpi5qgzZJN9oW+aB+Vu77VM8Ovh1GCJ8axhZ2Fubfm&#10;VnP8hlf0xAPuZOpjB3W7r+WR4ZelKD46KnQONPVGgPJ83YqW4b10vGcXgc5Ql19DLzm1SiIXyYoo&#10;pL+GHGTmZgbKcFsUJ/H26bBibW8sfr8OT2Dj42ZuYKCe/B0Q75FHCd44tP4/IGizZ1nzZfgxh1fi&#10;FkH6dt8LjAomLi3er5vxzh23MdWRga1kzZNDq/e4CUIXDP2H1g/YTjyT/IcjOEhVK47ONEGZkjhG&#10;0YldH76ZQK8yJHQZ0EvuTyaMOOrz5JNVyXIQzwnM7LAY84b0nGBjWaMnf++FY3zfzA0E8j0C8i2z&#10;0SVbclqRLjn5DXwC3ZlPnvMG2uz11nwZ/gHJ356H9I0J8zIRUMGVVtcMHzsmeOq4h6mOBdg7w0xn&#10;+MEjenqEzsi3knlgNrmnmPgL8oOzCY2Lw45iXR3lSkZaf6cxxR+0MwZem4fODZFfcq0o8RfpU7iO&#10;Hm0ME9g4GzK12EHI60jmadkncFnAr/lTouUs2LgQX2pfkoT014e8GPLT3EIv0cTD/QCHYgANAdr9&#10;a9Z+Gd7LKvgbf4GpthNUkId0uvhDT8Ga9z+Y6liAvcSv3G98UYJJaOzhl2E2uSjCPzmXbMDVDvU7&#10;Tdg+VsQMtl+xLpRoKYhA95f48gAzVQvoJFFlO0STAKXERTQDtn4BeYSZHju0zTwsux4iV08KB+V0&#10;8a/LYWa6EuT5SEhywb6He3DR4F/yxnaImRYDgHZL7gT2e2R+okX6sY53jQMVPNnqmsH4P8UG4cZe&#10;EaQf61Ma7CW3khHfKSVvAX9vJsYC7K020xk+zk0QAXSZqTYOlK0nLDRj1RTrQ4nWsjvAxm8hPFdQ&#10;K54N0v5zrpkSLQdR6F3lTwwXgT36038CwsuDrmLZDAx1aQPycdrMjAewLN7jqyMlyz4D/S0g7QNN&#10;LYRxuPiQ4fMuWfpp7Y1rkwRN1/d602DP8+am3k74YbK6ZtDzptgggdvje011bMDmKWY+w4capviL&#10;MKBzGmQsHkmw8wEzm8HBgG5+xfyD07//ZuqNBOX7mBW1i3+7o/CJ09etCOx8yUz2BcmTt6gO0cYw&#10;hYfqgthBPaAMvGj+JMjRkKdADodw47Z7PSm/58/sd0zDtF+BxGtOBVgGH96hI2WTJOwOdA800t/L&#10;VBM48EdP/RQfm57AzhmQsXniLRJoviRWll9tCALBjdXtvZHwg2z1zfCDb3BBwtjDz8Jmz9PjWe4t&#10;oORJaOSlINhIvAJIj+cM/kA90Gv0Jdwo3wGQZPDjun/0lEmJlhkIbHzbTNYCKuEkwDdJf06gIzz/&#10;4UNJ1wXl20yx/w4E8/RnT4oSuXoS5DfQ4E+gk5ww55MmL1yK8qV4b5QOsHO4mRQDgrb7hjVjhg8/&#10;E1y2P9Tm/lyBRkmuoeOaf7FRfIhfpF9rqmMFdpOLx31oaoo/dk+g9yozMTDQvauZ6RKtlwf7IJ83&#10;E40G5Xy6FbkL6xdtcFJ4sjWo6y/MXG2gk4Sl7sC8oxPDHeEbCgdl/xo+TmibeURvQx1hO/h9pw6o&#10;25FWzYGA6t/mFnJ8iJGiVEzGcx9ae1ag7fa3Zuzil5qDKL+vNvX2gkoeaPXN2L2n94Pp12rZmKY+&#10;NmDzSWa+SzRYbOn1hmB53mNmagOde0GSSYdn3vyHIlr/hd6DzUzjQVnfb8XuwiUfX8+O8M2rCPRP&#10;N1MDAb37QHq8gwgPNJVNQh2hyy0HQm7Gjwpt8OHBX+DuhW9H0UMGQV3o7VNrwzcCuskEEJ0x4cRT&#10;thyH/P/VTIkhQPu9y5oyI3KP5sn5ItC5p6m3G1Q0WePwrqDBzvjDTHWswO43LYsMH5qCwgHKR18k&#10;0D0BX2qdUUDao3KtFO8SxjMRQZz3L5iZuQFlTu436OA3uine2wm6m8zMwED3RpCecwKEXchXcH/u&#10;JBJOVtyE54TAp7QtO3Zl51OKh/L4PX/G3zEN01KnbKLzwrJEnyuDl+3XdvWMQDskt7X5zzYnxDKg&#10;225XxAmD9runNWUXv9fJfZgi0Blb3LPGg8r+0Oqd4T2BgiPoQy+7VAG797AsuvCe1WJZKHQvLPMg&#10;gY0PQO6Gb//KzPLp64r42V0hr4WcniV0+NDJlGiDEvq3NrNzBcr9eatCgl/yowRvfCOdu4B+csCu&#10;CJ+Eo4mornDztmwDt47QS8lP8kVQ9rF43MBOcvue34D0AxCBzumQI8yEGAI0453QhkncKh60K7Y9&#10;JVj++S8z0X5Q2fdZvTN6NkfwR1IE6Se2Bg7bPUsW0QDBJzv6TVcBW2dBEvfOCD4tRvY9sEXXxD/O&#10;sYSPmWetSp+S/fo39J5j3TM0sPF4SPKHWISv5OyHMo+YcQrz4INFyWG4DJSVXmZju+kNto4z0xn+&#10;Mxf8je2A/AkS9aOkplhzJvg3fX7+PdBdnIkXlX2G1TvDb8Ceu7rn9WikqIdVwPx1Yf/8PKe9RPsB&#10;XKryy1ODwFf+Mj91vxnaZnwbBMfhf2DdMzKw9XxIcp+AJ9uo3byjcsN4UOFbLa/IrHraJygbJ/mh&#10;QzpHwN41IMnky/X+YvnK9h7EeIne9H3bo68W65pN1Dk5IOFfkUpi80/MFxm27w1JHs84WJd5bvCg&#10;2PYSr40y2OllLpH+7EPb4etvsf5+I5igP15j3TMyMMdLZbgc19f3k/3OQZuuuXxy42fgDPRb5FLK&#10;n7FPmYafCepQt2Jtvws/b5A3QMb+uYbNJP5MdM6kzOtIjI/o4iJ+Vjzor0ZF+J04qDP/IJO/Ej84&#10;+qBwSD7RS9phP3FPJfzDieLadIQDBAczelL4v3k+VfJ3TOMDbRUlWottOxwkfTvwadmDPhnr1Zcw&#10;yThC74VUr+WVwD7mZ4IDfI0xvhTkz32joe7w7QfMPzbPZS/RtZJiMvBzwVUCPhAU27wjwXLnOdZ1&#10;iwUqnlzS7l3mgiBJ7zLViYE8XmLZJfiDWmXCJ9l+7oZeqLOoUmwHeuf4PRb0x0TCN8P0vrD7GMgn&#10;IWvy3CYH8lgPOQHyBPy3VqiLYYD9Z0KSP5xoso36QjIe8W1dlGjZDf31ZOu+xQIV/6S1QQZd6IqN&#10;5U/iIv1UrkpDPu+0LBMYJtpf1iIZr1xwSXh3wDrIE6x7JgLs3x/yHshZlu3IwNa5kPdBJh7AD3nQ&#10;/TX0uvIedpLZSMkb7getCxcPVP5frR0yfCx8PhEGr9l3MfWJgrIdbfn1wHJOw3NkUWWtcwHugD75&#10;KeQoyO0hV8OPrgDZB3Jt/P+mEMbluYN14dDAHvenngZbx0K+DKFnzCWQnoLhZ/ScWQNZBjkJP3or&#10;vjLs893N3MRAHhz0XwjhxLU2L1HKKO6ukvEIPX78HSMEffY7fLmCdefigQa4X94UOdFJRXoHFYHO&#10;MaY+cZDdA5DfuXnOvXCdjxEv6V1RFd9FMrhET0t1QH8NddNYXZAFI31eh8Lv7ccTB3ndBXlyOYxu&#10;xvQaqmygzNvMuR5KpidcBubY4H39O6D/LsGXv7PuXVzQEMn6q3dV4waqY6j7ZIcF5eMfe2VM9SJc&#10;w6Z/uaS++DtSO8KNy0FBX51rXdcqUK/Ep78KPjRFQd+4Ph21fxvEe5VxAzZKNw3xV7h60Je8D2Vs&#10;txzONWiMj+bNksMnv2JHRt4K0LmVqU8NZPts5HtqXgIxbvzyX0c4aHlngH6gnxp5ac6woD5/Cek7&#10;G3LgKVvyOX3F+spDaPNONAE0EfTjVyFXs64VaIzkxvxoGSiIFvlSU586yJuXbJyYl0SME/4Rl4Vv&#10;5kTAwY1Pt/yMdEJH8F+/T4Q++qR1VytAfZ5vVUtgG9ClkBNkv4inbR78SdMnAPThDyBPtC4VRdAw&#10;lctAF+EPvwjSf9dUZwbKwNj3vADkeMi3IaV7BaI+VVFDy4SfFw/6Y+zRY2cBqnIL1CX5A6ArIQ9K&#10;Rm3hhUuoo5xXmBeaNgGgz+g08HPIZyG6T6EKNNBHrN0y/DKQvx+AQOempt4YUCx6pNwGZTtYUkse&#10;DFmVdWiBbAOzJFxGmXDttQjsjv0WuVmAeiQXinOZx0fOjeTMVRuqvKl+BLndnMvLrToZ/SYApD8Z&#10;ws9cZMvLQTWFXmc9guyuZd0n6oBG67sMFJyee7upizkG/bgfpCd8s/+D7ifBzUr8jMz18XpUoWep&#10;kU/0Uf07wnMqVXsmaJO2TIw8UNelxgTwOVMVTQQdVLkMRJeqIkjPx5trm7qYc9Cf38p7Nif6g+bg&#10;x/MXZSetg7cAMnB0TeiM7e0StnjJ/B8gvA+i1glgpOOyz1ezShSomhTZPryXoArYHDnCalNAXXhx&#10;fxc+IBbbg3siRZD+ZFMVTQQdVLkMRPFRFaHzWlMXcw76csAnut5LhKJ7lAlsvxOyn2VVCtI8CPJ5&#10;CA92PdB+PDSwkYQ8x/+3Q+jOGd7yhZ/fDL9n/j1rN3wrLgskSPHtUwT2eKn7fS2bVoD6HG7Vy+Dk&#10;V2wPOg0UQfqzTFU0EXTQg62vMqJlIO8XDh2+NexjJsQcg74caAIg0RNxtBRU4FPIh3cEZOu0+Lo/&#10;5L6QN0J67g3Az55uxRsY6L7FzITg9ysg9Az5LwjXp5O4WEWygISov69rUaL2gc1TIa2MMol6HWLV&#10;zKDzQLE9GEUg4EqmLpoIOjVZBvKubXQR7Lj/dYDOzFxCxfhAPw48AZBoTdxfdDIir7Mi1gZ1ea/p&#10;jgzboU5wwd43pMt/ZMVpJajiLfKa5kQX3vNnRdAmc3mz3sKADkqWgaKrAxmVswh0zjN1McegH4ea&#10;APhAEEVg5HJQv9vb6oKyfR1yiBW1FKThpfSnmFoXejXxjXYQWK+yDV+6gPZrH5Sj1ZueqCKvXE0a&#10;1S+RBeeHHmrqoomgg3ouUvZB19jJgV/zs82EmFPQ90NNAIQDPd0ei+k7wrcB/9ZYRZ9LUk5EOZ8D&#10;4XLlDSG8SY73Pj8X8s0shYNum53PMN9o6aFTVZ4tO3ZnUXHLnvp5qIub3Ys+ARDUMVm282MF9xGL&#10;IP2HTVU0FXTSf1t/ZfgPOiW4Tu2Ppi7mFPTh0BMA4aDo7xkuCgcH3snLzUJeNMSBmU4FnZO0tN95&#10;gqQHmnc4GAaWqexQGycsvqUwX+Z39ur+90gU9zc0AWSfmf+06mZs2Jo6jvgDgki/zlRFU0EnJZvB&#10;xL/iM9CVB3qvMhNiDkH/DTQBIP2Z9m0XLrX085OvK7zBbZOLRDsIG1H+Kq+dQYS+/X45QxNA9pn5&#10;N6tuRhRUMPAcfIypi6aCTvqJ9VcGn9B8x/ICbw/0xn5zlJgO6LtBJ4DPQZI9ow7Z28CA4STKhJcS&#10;9fOvL8IQ4f4My7By+vJ1eGuJT/NqAsg+MwdYdbv4sOzBDVwnmrpoKujYJ1lndfHXRfLpym+sQe9r&#10;ZkLMGei7gScA6uHbT+U/6YUPDlwzL9oZVmiHbsh8EucEw88e1/IZZI1vCqs3bK1cguKtXFzb71ce&#10;fq7p8sn6V+1caALIQT2/Z1XO8Hcfs7090Jn4ZT1iRNBJyVtA9HrH130P9F5sJsQcgX4bagIg+P6F&#10;9uMQLgNwQ5Br6Fx35wEyrrfzKwdtPuVfvGFbNpDzazHfcYj3XCPce+AtUcyTy0V8yxjEU0gTQA7q&#10;mURK9SeCKT4SKnROMXXRVNBJR1h/dVmxtnd9t+SqtVadelwE0GdDTwAE/z8E8nP79UhwEDlvDMs4&#10;DF/Sx6uoNqjbSvs2QxNADup5PatyF7/x7u8WN55mJkRTQed+wTorg+5+ywodS+FaLzf/ikCPR9+v&#10;YWbEHID+GmkC6ICfPxEylomAdw8Mc6F6tm/gNm2HBXU5HV9eN672aSOoaxI3iW9cxbahsL2KQGc5&#10;vlzTTIgmgk46OO+uvVy6eXtP5/oPP4HuV8yMmAPQX2Md4PD7R0FOgoSPf4PABw/uJ3AJie6aXDri&#10;qfTTVqzLNh3PXb2xe/9r1TIOywK5yP4bgt/zkvnfQd4BuadVZ+zt0yZQ16dYtbv4twC63Xqg93Uz&#10;IZoKOumd1l9d+IRV7FxKsNvPDv60mRENB301sQEOaXnvwBsgvJyDl3TwUvWVkPMhZ0O+BfkQ5Adm&#10;fuzA9gfxZV8rD++Zvj/kCMjDIJysHgo5ICtwAH6nCaAEVHcf1PeCvOY5m4I9Q+7veKD3CTMjmgo6&#10;KQmUxU29yMc6cteD7nFmRjQY9FMjBjjYfSDkx5bNyMAWw0g8xMwPDWxoAqgA9e3xHOQbW7GNKP48&#10;BYHuO8yMaCLooEOtr7pEZwM4KWwPNt2g36o7YtsI+qhRAxzs3xvyUcjAAYWgw3DSH4H0jR9UF9jS&#10;BNAH1PmLVv0Muun6B0XGUYo25qH7ATMjmgg66PXWV12izR6eEo6CgEGfF45c18yJhoH+aeQAh6yu&#10;DDkM+b0K8k3IbyHLIYztvwnCJaSfQfik/3LIXU11rMCuJoA+oM63hCSj+7rgQZH7Nj5SKIHuTyC3&#10;M3OiaaBzel7No6P/3ACKNuOgfw7kkWZONAj0iwa4CtQ+9UC9k7uCCQ/gFduKwgNi3nuQQH8b5Mlm&#10;TjQJdMwBkB4vCh7u8R3MXf8yH2zY4Kv9/mZWNAD0hwa4CtQ+9UHdk0OkpGwSiJaMCWz8FPI4Myma&#10;AvrmAXkX7YVrfdEkQFc9+nJHoHN3Qt6Fb29hpsUMQV9ogKtA7VMf1J23vPUsAUSTAIXLRGXAzi+s&#10;7a9l5sWsQYc8M++evfB1ruz0ZnQUvwjsnQLh+u2d8d/MVU9MF/sj66IBLkXtMxio/0OsKRJWrYsn&#10;Af68H7D5YwjdiQ+FXB9yVctOTBs0/putX7pwRa8sEiPjwdc9lg/b6yGnQ/4omZpcaM2foQEuBfUd&#10;aAIAGwptu6hyvrVFQtkkwEN+9C4cBOSxFcIzJcvw3xMh/w/f72fdJiYJGvoNWS84yl71KIwWGHkA&#10;iGahCSAF9R10AhAV8OBosf2KQieSQSeCIugrXliiWEPTAI396rzZU6JzAkXhIZGyDSAxezQBpGgC&#10;GC91gv0xztgaTBTDBvRDn+nymWmAhk5uBurAjuvX0fQWYhwXbhbzhHHgGSZmgCaAFE0A44MrAMW2&#10;qyMMH8425oZx5z4I9IlZjMHvGXBOm8fTAI39ZEi428u3AQbwijo2Ep4e5Owvma0U+0QTQPUEELWf&#10;pFyKbTeK0NOQk8MFeNAs8SZ6rHWhmDT4IzkYEoYC5mTNYFCDTASS5ogmgOoJQNIM8bGG0G/HWheK&#10;aYFG/7C1fwhvYBrXva2S6YgmAE0A8yDenRT9drx1oZgmaHhGdfyp9UMID5DxRjF6BvFUYB7nPe5Y&#10;yWxFE4AmgKYLxw9//SR4tnWhmAX4w3k+ZI11Ri04MTCg3CCyY1TBB0eyV/ptcmoC6G2fqB0l05MI&#10;9NvYIsKKIUE/7IuOeB7k1LxbRNPRBJBSZwIQzQJ99mbrPtEU0Cm8W+BT+Jpcsi2ahSaAFE0A8wX6&#10;6/PWdaKpoJNuB3kuhFcF/gbCI906HdYANAGkoL6aAOYA9NOvIc+wbhPzCDqQd7YeOIDceljBZ+Y2&#10;owhs3HZEOWhE4SQ6itB1l3I06tNFE0AK6jvQBID0J1u7SqYkaPZ9rLuEEIOAP6BBBzhNAGofIUQb&#10;0ABXjdpHCNFaNMBVo/YRQrQWDXDVqH2EEK1FA1w1ah8hRGvRAFeN2kcI0Vo0wFWj9hFCtBYNcNWo&#10;fYQQrUUDXDVqHyFEa9EAV43aRwjRWjTAVaP2EUK0Fg1w1ah9hBCtRQNcNWofIURr0QBXjdpHCNFa&#10;NMBVo/YRQrQWDXDVqH2EEK1FA1w1ah8hRGuZlwEO+T7Tvp0qmgCEEK1lHgY45Pley/uHkAPtx1Nh&#10;HtpHCCGGoskDHLK7BfL7bp5zDv6/HvJoSzJxmtw+QggxEk0d4JDPIyBrLNuI11nSidLU9hFCiJFp&#10;4gCHPF5t2VWCdF/Gl2ub2kRoYvsIIcRYaNIAB9vXQBYn5jmlbN91mX2XAp0zIYeaibHTpPYRQoix&#10;0pQBDnbvAzndskm4eMO2rCznX7Jpafdle+ynKdB9oZkaK01pHyGEGDtNGOBg87lmPmH3nj1LF6zZ&#10;lJTnzyvXL23evstSpMDOh83k2GhC+wghxESY9QAHex800wlbMMj/edX6pCxFWbNpu6VMgb2fQQ4y&#10;8yMz6/YRQoiJMasBDnZuDfmRmU1Yi8G9WIYyWXHpFpTHlArA7hbWy7IaCdoxsxmaAIQQrWEWAxxs&#10;PAamNuQWU1ZiUC/m3xG/FNSRsy/asLRt527TTkE+b7Ysh2YW7SOEEFNh2gMc9F9vphLo5XPO6o1J&#10;3h1ZvWFrloZlO235up7fL4Os37IjS+NBft+AXN+yH5hpt48QQkyNaQ1w0LsO5CQzk8A8lwUDOwd7&#10;/q7IDkwU514cTxQXrc8nCg/yPR9fHmBFGYhptY8QQkydaQxwUDsMemfnFlJWY9Au5tcRvg1wsC9j&#10;5bp4qYiuorvKXUVfYkWqzTTaRwghZsKkBzikf5GpJtCfn4N1Ma+OcB+gDpdu3hHqn7Fy/dKmbaWu&#10;op/Alyta8foy6fYRQoiZMckBDmk/amoJ9OOnP38xn45curnUvXO5fZuwdcfupTNXbQhtrdm4zVL1&#10;8CvYu6MVs5JJto8QQsyUSQxwSHMw5OemkkD//aL9jpy5av3Slh2lT+3vN7tHQnocPy/bc/nShWs2&#10;h3ZZ/j2BryjM7IQ8NStwBUijCUAI0U7GPcDh90+E9Dx6cwym337RdkcuwODNQTwCtp5lpjPw/7tC&#10;fm+/TrgET/yR/bOqXUXfbqZD8HtNAEKIdjLOAQ6/O9aSJXDwpb9+0W5HGOcnArb+BLmnmU7Az68K&#10;OcGSJmzctnPp9BW9HkWUdeWuot+E7GfmE/BzTQBCiHYyjgEOP74hfv7feYoU+ucX7XXkNAzSG5FX&#10;BPOAXM3Ml4I0rzCVhJ27L1s6r8RVdNW6UlfRlZAjzHQX/EwTgBCinYw6wOH/D4RcaL9OoF9+0VZH&#10;6Me/A4N0BGz9u5muBdI/GLLS1BM42Ef5c3LgJBEBW68w0xn4vyYAIUQ7GWWAw/cvsx8n7Nq9Z+m8&#10;EhfPVetiF0/YWg35RzM9ENDbD3KKmUpYV+IqymUiLhdFwNYJkKuabU0AQoh2MswAhy9Xhnwq+4GD&#10;/vdnrChz8Sxdg/82ZH8r0tDAxtvNZAL3ILgRHJWJG8cRsPU7CDecNQEIIdrJEAPcKZDf2H8TSr1w&#10;Vm3I/PUjYOvdVpSxAHtPhfQ82tMVlHWJykcX0sgLCXbI8fbfDE0AQojWgAFr0AmgZ6SsHFzx8z3x&#10;4Mp4DU+zYowV2L4jbP8qy8jBw2FROXmYrGySKqIJQAjRGjBgDTQBeIZcXvktvtzFijARYP+KyIdh&#10;H3rIlqlKTyLHy1QdNAEIIVrDKBNA1QbrpvIN1s/gy1Us+4mD/F6S55zCgHFlG9UMNFeGJgAhRGsY&#10;dgIod7HctLRzd2k0zpdbtlMFWT8AeTMkdA+VrqpBNFJNAEKI1jDoBED/+SHi8S+HPMiynAnI//qQ&#10;b1iREkoPqy3vPaymCUAI0RowYNWeAIYMs3Ay5MaW3cxBWd5sRUuoG65CE4AQojXUnQCGDLT2Nsum&#10;UbDOkJ6F/joB6zQBCCFaQ50JYIhQyzsgT7YsGgnKdxDkZ1bkhKqQ1ZoAhBCtAQNW5QRQftlK6cUt&#10;p0LuYOYbD8r6YSt6QtWlNUXRBCCEmFv6TQBesusWMThGwNbHzexcgXK/0KqQUHVtZUc0AQgh5pZB&#10;JoA+F64fZSbnEpT/UMhZVp2EsovrKZoAhBBzS90JoMLF81zI4WZurkF1ro26fDmvWQrbZdnyXg8o&#10;TQBCiLml3wSwDEI/+Qjofg1yPTPVGlC11+U1TNm+67Klc1anZyA0AQgh5paqCeDs1RuWtu8svTjl&#10;TWailaB+j4ast+omrCy4imoCEELMLWUTAP3hex08swFuE+Rxpt5qUM9bQX5oVU9Ya66imgCEEHML&#10;BqyeCYCDWwTS/gRyW1NdGFDn46wJErbs2NWzN6IJQAgxN/gJgK6PEUh3vKksJKj/c6wpEvxBOE0A&#10;Qoi5wU8AEUjzfEu+0KAd7g05zZolRBOAEGJuqJoA8Ls/Q+5rSQVAs1wdbfL5vIV60QQghJgbyiYA&#10;/PxL+HItSyYcaJ9X5S2VoglACDE3RBMAfnaM/VpUgHZ6OOQSa7YMTQBCiLmhOAHg+0shj7RfiRqg&#10;2f4WbfadvAU1AQgh5ojCBPB9fH+A/VgMCNruPWxETQBCiLmBEwDk/fZfMQJoxyM1AQgh5gZOAPat&#10;GANoz7vZt0IIIYQQQgghhBBCCCGEEEIIIYQQQgghhBBCCCGEEEIIIYQQQgghhBBCCCGEEEIIIYQQ&#10;QgghhBBCCCGEEEIIIYQQQgghhBBCCCGEEEIIIYQQQgghhBBCCCGEEEIIIYQQQgghhBBCCCGEEEII&#10;IYQQQgghhBBCCCGEEEIIIYQQQgghhBBCCCGEEEIIIYQQQgghhBBCCCGEEEIIIYQQQgghhBBCCCGE&#10;EEIIIYQQQgghhBBCCCGEEEIIIYQQQgghhBBCCCGEEEIIIYQQQgghhBBCCCGEEEIIIYQQQgghhBBC&#10;CCGEEEIIIYQQQgghhBBCCCGEEEIIIYQQQgghhBBCCCGEEEIIIYQQQgghhBBCCCGEEEIIIYQQQggh&#10;hBBCCCGEEEIIIYQQQgghhBBCCCGEEEIIIYQQQgghhBDN4i/+4v8D/kCx9jOem2EAAAAASUVORK5C&#10;YIJQSwMECgAAAAAAAAAhAIX4SwpEFgAARBYAABQAAABkcnMvbWVkaWEvaW1hZ2UyLnN2Zzxzdmcg&#10;dmlld0JveD0iMCAwIDk2IDk2IiB4bWxucz0iaHR0cDovL3d3dy53My5vcmcvMjAwMC9zdmciIHht&#10;bG5zOnhsaW5rPSJodHRwOi8vd3d3LnczLm9yZy8xOTk5L3hsaW5rIiBpZD0iSWNvbnNfRGlwbG9t&#10;YVJvbGxfTSIgb3ZlcmZsb3c9ImhpZGRlbiI+PHN0eWxlPg0KLk1zZnRPZmNUaG1fQWNjZW50MV9s&#10;dW1Nb2RfNDBfbHVtT2ZmXzYwX0ZpbGwgew0KIGZpbGw6I0Q0RTJFRDsgDQp9DQouTXNmdE9mY1Ro&#10;bV9CYWNrZ3JvdW5kMV9TdHJva2Ugew0KIHN0cm9rZTojRkZGRkZGOyANCn0NCjwvc3R5bGU+DQo8&#10;ZyBpZD0iSWNvbnMiPjxwYXRoIGQ9Ik04NS4xNjQxIDQ5LjA0MjVDODcuNTY1OSA0OS4wNDI1IDg5&#10;IDQ2LjUyMzQgODkgNDIuMzA0MiA4OSAzNS43NDYxIDg1LjM5NyAyNi4wNDI1IDc3LjY2NDEgMjYu&#10;MDQyNUw2Mi4yNjExIDI2LjA0MjVDNjEuNjAxMSAyNS41OTg1IDYwLjgzODkgMjUuMzI5NiA2MC4w&#10;NDY0IDI1LjI2MTIgNTkuNDk1MyAyNC4yNjc0IDU4LjYwOTcgMjMuNTAxMSA1Ny41NDY5IDIzLjA5&#10;ODYgNTYuNTg4OCAyMi43MjQ0IDU1LjUzNzYgMjIuNjYwMSA1NC41NDEgMjIuOTE0NiA1My43MiAy&#10;Mi4zMjExIDUyLjczMyAyMi4wMDExIDUxLjcyIDIyIDUwLjU4NDIgMjEuOTk4NyA0OS40ODIgMjIu&#10;Mzg1NSA0OC41OTYgMjMuMDk2MiA0Ni40NTAzIDIyLjQ4OTUgNDQuMTY0OCAyMy40MDA4IDQzLjAy&#10;NTIgMjUuMzE3NCA0Mi4zNzQyIDI1LjQzNDUgNDEuNzUzMyAyNS42ODExIDQxLjE5OTMgMjYuMDQy&#10;NUwxNy42NjQxIDI2LjA0MjVDMTIuMDU2NiAyNi4wNDI1IDcuNjY0MSAzMy4wNzAzIDcuNjY0MSA0&#10;Mi4wNDI1IDcuNjY0MSA1MC45Nzc3IDEyLjAyMTUgNTcuOTc5NiAxNy41OTU4IDU4LjAzNzFMNDEu&#10;MTY0MSA1OC4wNDI1IDQxLjE2NDEgNzQuMDQyNSA1MS4xNjQxIDY2LjI5MjUgNjEuMTY0MSA3NC4w&#10;NDI1IDYxLjE2NDEgNTguMDQyNSA4NC42NjQxIDU4LjA0MjVDODUuMjE2NCA1OC4wNDI1IDg1LjY2&#10;NDEgNTcuNTk0OCA4NS42NjQxIDU3LjA0MjUgODUuNjY0MSA1Ni40OTAyIDg1LjIxNjQgNTYuMDQy&#10;NSA4NC42NjQxIDU2LjA0MjUgODEuMjE1OCA1Ni4xNzEgNzguMzExNCA1My40OSA3OC4xNjQxIDUw&#10;LjA0MjVMNzguMTY0MSA0OS4wNDI1Wk00NC4zNjQxIDI3LjIxMTQgNDQuNjA0MSAyNi42Mjg0QzQ0&#10;Ljg5MzEgMjUuOTYwOCA0NS40MjkxIDI1LjQzMDggNDYuMSAyNS4xNDk0IDQ2Ljg0ODggMjQuODIz&#10;NSA0Ny43IDI0LjgyNjkgNDguNDQ2MiAyNS4xNTg3TDQ5LjA4OTMgMjUuNDI5NyA0OS41NjUzIDI0&#10;LjkxOTdDNTAuNjc4MiAyMy43NTgzIDUyLjUxNTcgMjMuNzAwOCA1My42OTkxIDI0Ljc5MDNMNTQu&#10;MTY0IDI1LjE4ODggNTQuNzMwNCAyNC45NTU5QzU1LjQwNTQgMjQuNjkxNSA1Ni4xNTYgMjQuNjk1&#10;MSA1Ni44Mjg1IDI0Ljk2NTkgNTcuNTg1NiAyNS4yNDI3IDU4LjE4MzEgMjUuODM3OSA1OC40NjI4&#10;IDI2LjU5MzlMNTguNzE2MiAyNy4yODE5IDU5LjQ0OTEgMjcuMjQ3MkM2MC4yNjU4IDI3LjE4OSA2&#10;MS4wNjYgMjcuNDk3NSA2MS42MzIyIDI4LjA4OSA2Mi4xNDI4IDI4LjYwNCA2Mi40NDMyIDI5LjI5&#10;MDcgNjIuNDc1IDMwLjAxNTJMNjIuNTEwMiAzMC42NDQyIDYzLjA5MjcgMzAuODg0MkM2My43NjAy&#10;IDMxLjE3MzIgNjQuMjkwMiAzMS43MDkxIDY0LjU3MTcgMzIuMzc5OCA2NC44OTc0IDMzLjEyODcg&#10;NjQuODkzOCAzMy45Nzk5IDY0LjU2MTcgMzQuNzI2TDY0LjI5MTcgMzUuMzY4NiA2NC44MDE3IDM1&#10;Ljg0NDZDNjUuMzk2MSAzNi40MDI4IDY1LjcyOTIgMzcuMTg0NiA2NS43MiAzOCA2NS43MTk4IDM4&#10;LjcyMzUgNjUuNDQ2MyAzOS40MjAyIDY0Ljk1NDQgMzkuOTUwN0w2NC41MjE4IDQwLjQxOTQgNjQu&#10;NzY0NCA0MS4wMDk0QzY1LjAyODMgNDEuNjg0NSA2NS4wMjQ3IDQyLjQzNDkgNjQuNzU0NCA0My4x&#10;MDc1IDY0LjQ3ODMgNDMuODY0NiA2My44ODMzIDQ0LjQ2MiA2My4xMjc0IDQ0Ljc0MTNMNjIuNDM5&#10;IDQ0Ljk5NDcgNjIuNDczNiA0NS43MjcxQzYyLjUyNjkgNDYuNTQzNSA2Mi4yMTkgNDcuMzQyIDYx&#10;LjYzMTMgNDcuOTExMiA2MS4xMTUyIDQ4LjQxOTYgNjAuNDI5NiA0OC43MTk1IDU5LjcwNiA0OC43&#10;NTM1TDU5LjA3NjYgNDguNzg4MiA1OC44MzY2IDQ5LjM3MTJDNTguNTQ3NyA1MC4wMzg4IDU4LjAx&#10;MTggNTAuNTY4OCA1Ny4zNDEgNTAuODUwMiA1Ni41OTIzIDUxLjE3NjMgNTUuNzQwOSA1MS4xNzMg&#10;NTQuOTk0OCA1MC44NDA5TDU0LjM1MTggNTAuNTY5OSA1My44NzU3IDUxLjA3OTlDNTIuNzYyNyA1&#10;Mi4yNDE1IDUwLjkyNDkgNTIuMjk5IDQ5Ljc0MTQgNTEuMjA5M0w0OS4yNzY2IDUwLjgxMDggNDgu&#10;NzEwMSA1MS4wNDM3QzQ4LjAzNSA1MS4zMDgxIDQ3LjI4NDUgNTEuMzA0NSA0Ni42MTIgNTEuMDMz&#10;NyA0NS44NTUgNTAuNzU2OSA0NS4yNTc3IDUwLjE2MTcgNDQuOTc4MiA0OS40MDU3TDQ0LjcyNDgg&#10;NDguNzE3OCA0My45OTE5IDQ4Ljc1MjRDNDMuMTc1NyA0OC44MDcgNDIuMzc3IDQ4LjQ5OSA0MS44&#10;MDg4IDQ3LjkxMDYgNDEuMjk4MiA0Ny4zOTU2IDQwLjk5NzggNDYuNzA4OSA0MC45NjYgNDUuOTg0&#10;NEw0MC45MzA5IDQ1LjM1NSA0MC4zNDgzIDQ1LjExNUMzOS42ODA4IDQ0LjgyNTkgMzkuMTUwOSA0&#10;NC4yOTAxIDM4Ljg2OTMgNDMuNjE5NCAzOC41NDMyIDQyLjg3MDggMzguNTQ2NSA0Mi4wMTk3IDM4&#10;Ljg3ODYgNDEuMjczN0wzOS4xNDk2IDQwLjYzMDYgMzguNjM5NiA0MC4xNTQ2QzM4LjA0NSAzOS41&#10;OTY4IDM3LjcxMTUgMzguODE1MyAzNy43MiAzOCAzNy43MzI5IDM3LjI2NjIgMzguMDE0MSAzNi41&#10;NjI1IDM4LjUxMDUgMzYuMDIyTDM4LjkwOSAzNS41NTY2IDM4LjY3NjEgMzQuOTkwMkMzOC40MTIy&#10;IDM0LjMxNTEgMzguNDE1OCAzMy41NjQ3IDM4LjY4NjEgMzIuODkyMSAzOC45NjIyIDMyLjEzNSAz&#10;OS41NTcyIDMxLjUzNzYgNDAuMzEzMSAzMS4yNTgzTDQxLjAwMTYgMzEuMDA0OSA0MC45NjY5IDMw&#10;LjI3MjVDNDAuOTEzNiAyOS40NTYxIDQxLjIyMTYgMjguNjU3NiA0MS44MDkyIDI4LjA4ODQgNDIu&#10;MzI1MyAyNy41OCA0My4wMTA5IDI3LjI4MDEgNDMuNzM0NSAyNy4yNDYxWk0zOS40MjI2IDI4LjA0&#10;MjVDMzkuMTc4NyAyOC41NTUzIDM5LjAyOTMgMjkuMTA3OSAzOC45ODE3IDI5LjY3MzggMzcuOTg3&#10;OCAzMC4yMjQ5IDM3LjIyMTYgMzEuMTEwOCAzNi44MTk2IDMyLjE3MzggMzYuNDQ1NyAzMy4xMzE2&#10;IDM2LjM4MTMgMzQuMTgyNSAzNi42MzU2IDM1LjE3ODcgMzYuMDQxOCAzNS45OTk3IDM1LjcyMTUg&#10;MzYuOTg2OCAzNS43MiAzOCAzNS43MTg3IDM5LjEzNiAzNi4xMDU1IDQwLjIzODMgMzYuODE2MiA0&#10;MS4xMjQ1IDM2LjQ5NzMgNDIuMjIwOCAzNi41Nzc5IDQzLjM5NDYgMzcuMDQzNyA0NC40MzcgMzcu&#10;NDUzMiA0NS4zODE0IDM4LjE1MTMgNDYuMTcxOCAzOS4wMzc5IDQ2LjY5NDggMzkuMDU4NiA0Ni44&#10;MTM1IDM5LjA5NyA0Ni45MjYzIDM5LjEyNiA0Ny4wNDI1TDI1LjMgNDcuMDQyNUMyNi41MzI2IDQ1&#10;LjI4NjIgMjcuMTg0NSA0My4xODgxIDI3LjE2NDIgNDEuMDQyNSAyNy4xNjQyIDM1LjIwMTUgMjUu&#10;NDQ4MyAzMC41Mzk2IDIyLjY3MjggMjguMDQyNVpNMTcuNjY0NCA1Ni4wNDI1QzEzLjMyNzkgNTYu&#10;MDQyNSA5LjY2NDQgNDkuNjMxMyA5LjY2NDQgNDIuMDQyNSA5LjY2NDQgMzQuNDUzNyAxMy4zMjc5&#10;IDI4LjA0MjUgMTcuNjY0NCAyOC4wNDI1IDIyLjA4MDQgMjguMDQyNSAyNS4xNjQ0IDMzLjM4ODIg&#10;MjUuMTY0NCA0MS4wNDEgMjUuMTYzNCA0MS4yODYxIDI1LjEwMDQgNDcuMDQyNSAyMS4xNjQ0IDQ3&#10;LjA0MjUgMTguOTk1OSA0Ny4wNDI1IDE3LjE2NDQgNDQuMDY1OSAxNy4xNjQ0IDQwLjU0MjUgMTcu&#10;MTYyOSAzOS44MTUxIDE3LjI0MTEgMzkuMDg5NyAxNy4zOTc4IDM4LjM3OTQgMTcuNTE4MSAzNy44&#10;NDAzIDE3LjE3ODYgMzcuMzA1OCAxNi42Mzk1IDM3LjE4NTUgMTYuMTAwNCAzNy4wNjUyIDE1LjU2&#10;NTkgMzcuNDA0NyAxNS40NDU2IDM3Ljk0MzggMTUuMjU3MiAzOC43OTcyIDE1LjE2MjkgMzkuNjY4&#10;NiAxNS4xNjQ0IDQwLjU0MjUgMTUuMTY0NCA0NS4zMDkxIDE3LjgwMDEgNDkuMDQyNSAyMS4xNjQ0&#10;IDQ5LjA0MjVMNDAuMTUyOSA0OS4wNDI1QzQwLjIzMzcgNDkuMTM2OSA0MC4zMDY3IDQ5LjIzNzQg&#10;NDAuMzk1IDQ5LjMyNTcgNDAuNjMwNCA0OS41NTc5IDQwLjg4OCA0OS43NjY1IDQxLjE2NDEgNDku&#10;OTQ4M0w0MS4xNjQxIDU2LjA0MjVaTTUyLjM4OTUgNjQuNzExOSA1MS4xNjQ0IDYzLjc2MTkgNDku&#10;OTM5MyA2NC43MTE5IDQzLjE2NDQgNjkuOTYxOSA0My4xNjQ0IDUwLjY5ODdDNDMuMjQyMSA1MC43&#10;MDg3IDQzLjMxNTkgNTAuNzMyIDQzLjM5NDQgNTAuNzM4NyA0My45NDU0IDUxLjczMjcgNDQuODMx&#10;MSA1Mi40OTkgNDUuODkzOSA1Mi45MDEzIDQ2Ljg1MTkgNTMuMjc1MiA0Ny45MDI5IDUzLjMzOTYg&#10;NDguODk5MyA1My4wODUzIDQ5LjcyMDIgNTMuNjc4OCA1MC43MDcxIDUzLjk5ODggNTEuNzIgNTQg&#10;NTIuODU2IDU0LjAwMTMgNTMuOTU4MyA1My42MTQ1IDU0Ljg0NDUgNTIuOTAzOCA1NS45NDA3IDUz&#10;LjIyMzIgNTcuMTE0NyA1My4xNDI3IDU4LjE1NyA1Mi42NzY4IDU4LjUxNSA1Mi41MTMzIDU4Ljg1&#10;MjkgNTIuMzA4OSA1OS4xNjM5IDUyLjA2NzZMNTkuMTYzOSA2OS45NjIzWk03OS4wNjA5IDU2LjA0&#10;MjUgNjEuMTY0MSA1Ni4wNDI1IDYxLjE2NDEgNTAuNDlDNjEuODcyNSA1MC4yNTE0IDYyLjUxNjQg&#10;NDkuODUyOSA2My4wNDU5IDQ5LjMyNTMgNjMuMTM1MyA0OS4yMzU5IDYzLjIwNDMgNDkuMTM1OCA2&#10;My4yODU5IDQ5LjA0MjFMNzYuMTY0MSA0OS4wNDIxIDc2LjE2NDEgNTAuMDQyMUM3Ni4xODE3IDUy&#10;LjM3NTIgNzcuMjQ0OCA1NC41Nzc0IDc5LjA2MDYgNTYuMDQyNVpNNjQuMzM0OSA0Ny4wNDI1QzY0&#10;LjM5NDUgNDYuODA3MiA2NC40MzYzIDQ2LjU2NzggNjQuNDU5OCA0Ni4zMjYyIDY1LjQ1MzcgNDUu&#10;Nzc1IDY2LjIxOTggNDQuODg5MSA2Ni42MjE5IDQzLjgyNjIgNjYuOTk0MyA0Mi44NzMgNjcuMDU5&#10;OCA0MS44MjczIDY2LjgwOTQgNDAuODM1IDY3LjQwMjQgNDAuMDA4NyA2Ny43MjA5IDM5LjAxNzEg&#10;NjcuNzIgMzggNjcuNzIxNCAzNi44NjQxIDY3LjMzNDkgMzUuNzYxNyA2Ni42MjQzIDM0Ljg3NTUg&#10;NjcuMjMwNSAzMi43Mjk5IDY2LjMxOSAzMC40NDQ5IDY0LjQwMjYgMjkuMzA1NSA2NC4zMjMxIDI4&#10;Ljg2ODMgNjQuMTg1NSAyOC40NDM2IDYzLjk5MzUgMjguMDQyOEw3Ny42NjM1IDI4LjA0MjhDODMu&#10;NzU1OSAyOC4wNDI1IDg3IDM2LjMyNTIgODcgNDIuMzA0MiA4NyA0NS4wOTQyIDg2LjI0NTEgNDcu&#10;MDQyNSA4NS4xNjQxIDQ3LjA0MjVaIiBzdHJva2U9IiNGRkZGRkYiIGZpbGw9IiNENEUyRUQiLz48&#10;cGF0aCBkPSJNNTEuNTAwNSA0Ny43NzQ0QzU2Ljg5ODggNDcuNzc0NCA2MS4yNzQ5IDQzLjM5ODMg&#10;NjEuMjc0OSAzOCA2MS4yNzQ5IDMyLjYwMTcgNTYuODk4OCAyOC4yMjU2IDUxLjUwMDUgMjguMjI1&#10;NiA0Ni4xMDIyIDI4LjIyNTYgNDEuNzI2MSAzMi42MDE3IDQxLjcyNjEgMzggNDEuNzMyMiA0My4z&#10;OTU3IDQ2LjEwNDggNDcuNzY4MyA1MS41MDA1IDQ3Ljc3NDRaTTUxLjUwMDUgMzAuMjI1NkM1NS43&#10;OTQyIDMwLjIyNTYgNTkuMjc0OSAzMy43MDYzIDU5LjI3NDkgMzggNTkuMjc0OSA0Mi4yOTM3IDU1&#10;Ljc5NDIgNDUuNzc0NCA1MS41MDA1IDQ1Ljc3NDQgNDcuMjA2OCA0NS43NzQ0IDQzLjcyNjEgNDIu&#10;MjkzNyA0My43MjYxIDM4IDQzLjczMTEgMzMuNzA4NCA0Ny4yMDg5IDMwLjIzMDYgNTEuNTAwNSAz&#10;MC4yMjU2WiIgc3Ryb2tlPSIjRkZGRkZGIiBmaWxsPSIjRDRFMkVEIi8+PC9nPjwvc3ZnPlBLAwQU&#10;AAYACAAAACEAe8ppdd8AAAAIAQAADwAAAGRycy9kb3ducmV2LnhtbEyPQUvDQBCF74L/YRnBm90k&#10;NbXETEop6qkItoL0ts1Ok9Dsbshuk/TfO57sbR7v8eZ7+WoyrRio942zCPEsAkG2dLqxFcL3/v1p&#10;CcIHZbVqnSWEK3lYFfd3ucq0G+0XDbtQCS6xPlMIdQhdJqUvazLKz1xHlr2T640KLPtK6l6NXG5a&#10;mUTRQhrVWP5Qq442NZXn3cUgfIxqXM/jt2F7Pm2uh336+bONCfHxYVq/ggg0hf8w/OEzOhTMdHQX&#10;q71oEZ6Tl5SjCLyI7UUa83FESJJ5CrLI5e2A4hcAAP//AwBQSwMEFAAGAAgAAAAhACJWDu7HAAAA&#10;pQEAABkAAABkcnMvX3JlbHMvZTJvRG9jLnhtbC5yZWxzvJCxagMxDIb3Qt7BaO/57oZSSnxZSiFr&#10;SB9A2DqfyVk2lhuat49plgYC3TpK4v/+D21333FVZyoSEhsYuh4UsU0usDfwefx4fgUlFdnhmpgM&#10;XEhgN22etgdasbaQLCGLahQWA0ut+U1rsQtFlC5l4naZU4lY21i8zmhP6EmPff+iy28GTHdMtXcG&#10;yt6NoI6X3Jr/Zqd5Dpbek/2KxPVBhQ6xdTcgFk/VQCQX8LYcOzl70I8dhv9xGLrMPw767rnTFQAA&#10;//8DAFBLAQItABQABgAIAAAAIQCo1seoEwEAAEkCAAATAAAAAAAAAAAAAAAAAAAAAABbQ29udGVu&#10;dF9UeXBlc10ueG1sUEsBAi0AFAAGAAgAAAAhADj9If/WAAAAlAEAAAsAAAAAAAAAAAAAAAAARAEA&#10;AF9yZWxzLy5yZWxzUEsBAi0AFAAGAAgAAAAhAA4uOlDKAwAAQgkAAA4AAAAAAAAAAAAAAAAAQwIA&#10;AGRycy9lMm9Eb2MueG1sUEsBAi0ACgAAAAAAAAAhAAMdtY6FRwAAhUcAABQAAAAAAAAAAAAAAAAA&#10;OQYAAGRycy9tZWRpYS9pbWFnZTEucG5nUEsBAi0ACgAAAAAAAAAhAIX4SwpEFgAARBYAABQAAAAA&#10;AAAAAAAAAAAA8E0AAGRycy9tZWRpYS9pbWFnZTIuc3ZnUEsBAi0AFAAGAAgAAAAhAHvKaXXfAAAA&#10;CAEAAA8AAAAAAAAAAAAAAAAAZmQAAGRycy9kb3ducmV2LnhtbFBLAQItABQABgAIAAAAIQAiVg7u&#10;xwAAAKUBAAAZAAAAAAAAAAAAAAAAAHJlAABkcnMvX3JlbHMvZTJvRG9jLnhtbC5yZWxzUEsFBgAA&#10;AAAHAAcAvgEAAHBmAAAAAA==&#10;">
                <v:oval id="Oval 256" o:spid="_x0000_s1027" style="position:absolute;width:14192;height:141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vUqGxgAAANwAAAAPAAAAZHJzL2Rvd25yZXYueG1sRI9Ba8JA&#10;FITvQv/D8gq9iG6iNto0G7EFS69NFfT2yL4modm3IbvV+O+7guBxmJlvmGw9mFacqHeNZQXxNAJB&#10;XFrdcKVg972drEA4j6yxtUwKLuRgnT+MMky1PfMXnQpfiQBhl6KC2vsuldKVNRl0U9sRB+/H9gZ9&#10;kH0ldY/nADetnEVRIg02HBZq7Oi9pvK3+DMK9i9dEc+HJl4ex5fSLTb24213UOrpcdi8gvA0+Hv4&#10;1v7UCmbPCVzPhCMg838AAAD//wMAUEsBAi0AFAAGAAgAAAAhANvh9svuAAAAhQEAABMAAAAAAAAA&#10;AAAAAAAAAAAAAFtDb250ZW50X1R5cGVzXS54bWxQSwECLQAUAAYACAAAACEAWvQsW78AAAAVAQAA&#10;CwAAAAAAAAAAAAAAAAAfAQAAX3JlbHMvLnJlbHNQSwECLQAUAAYACAAAACEA571KhsYAAADcAAAA&#10;DwAAAAAAAAAAAAAAAAAHAgAAZHJzL2Rvd25yZXYueG1sUEsFBgAAAAADAAMAtwAAAPoCAAAAAA==&#10;" filled="f" stroked="f" strokeweight="1pt">
                  <v:stroke joinstyle="miter"/>
                </v:oval>
                <v:shape id="Graphic 257" o:spid="_x0000_s1028" type="#_x0000_t75" alt="Diploma roll" style="position:absolute;left:952;top:762;width:12383;height:1238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HsP4xAAAANwAAAAPAAAAZHJzL2Rvd25yZXYueG1sRI9Li8JA&#10;EITvgv9haGFvOtksPjbrKKIIiidd47nJdB5spidkRo3/3hGEPRZV9RU1X3amFjdqXWVZwecoAkGc&#10;WV1xoeD8ux3OQDiPrLG2TAoe5GC56PfmmGh75yPdTr4QAcIuQQWl900ipctKMuhGtiEOXm5bgz7I&#10;tpC6xXuAm1rGUTSRBisOCyU2tC4p+ztdjYLDPp8+Yjc56u/z5pJau0q/NoVSH4Nu9QPCU+f/w+/2&#10;TiuIx1N4nQlHQC6eAAAA//8DAFBLAQItABQABgAIAAAAIQDb4fbL7gAAAIUBAAATAAAAAAAAAAAA&#10;AAAAAAAAAABbQ29udGVudF9UeXBlc10ueG1sUEsBAi0AFAAGAAgAAAAhAFr0LFu/AAAAFQEAAAsA&#10;AAAAAAAAAAAAAAAAHwEAAF9yZWxzLy5yZWxzUEsBAi0AFAAGAAgAAAAhAEgew/jEAAAA3AAAAA8A&#10;AAAAAAAAAAAAAAAABwIAAGRycy9kb3ducmV2LnhtbFBLBQYAAAAAAwADALcAAAD4AgAAAAA=&#10;">
                  <v:imagedata r:id="rId40" o:title="Diploma roll"/>
                </v:shape>
              </v:group>
            </w:pict>
          </mc:Fallback>
        </mc:AlternateContent>
      </w:r>
      <w:r>
        <w:rPr>
          <w:rFonts w:asciiTheme="majorHAnsi" w:hAnsiTheme="majorHAnsi"/>
          <w:sz w:val="44"/>
          <w:szCs w:val="44"/>
        </w:rPr>
        <w:t>ASSIGNMENT</w:t>
      </w:r>
      <w:r w:rsidRPr="008503E7">
        <w:rPr>
          <w:rFonts w:asciiTheme="majorHAnsi" w:hAnsiTheme="majorHAnsi"/>
          <w:sz w:val="44"/>
          <w:szCs w:val="44"/>
        </w:rPr>
        <w:t xml:space="preserve"> </w:t>
      </w:r>
      <w:r>
        <w:rPr>
          <w:rFonts w:asciiTheme="majorHAnsi" w:hAnsiTheme="majorHAnsi"/>
          <w:sz w:val="44"/>
          <w:szCs w:val="44"/>
        </w:rPr>
        <w:t>MAPPING</w:t>
      </w:r>
    </w:p>
    <w:p w14:paraId="6F9474D5" w14:textId="77777777" w:rsidR="00970F24" w:rsidRDefault="00970F24" w:rsidP="00970F24">
      <w:pPr>
        <w:contextualSpacing/>
        <w:jc w:val="center"/>
      </w:pPr>
      <w:r>
        <w:t>I want us to cultivate a classroom where we are invested in the learning process (not an exam)</w:t>
      </w:r>
      <w:r w:rsidRPr="00522CFB">
        <w:t>.</w:t>
      </w:r>
      <w:r>
        <w:t xml:space="preserve"> Here is how I do that. </w:t>
      </w:r>
    </w:p>
    <w:p w14:paraId="2D530518" w14:textId="77777777" w:rsidR="00970F24" w:rsidRPr="00147AB8" w:rsidRDefault="00970F24" w:rsidP="00970F24">
      <w:pPr>
        <w:contextualSpacing/>
        <w:jc w:val="center"/>
        <w:rPr>
          <w:sz w:val="22"/>
          <w:szCs w:val="22"/>
        </w:rPr>
      </w:pPr>
    </w:p>
    <w:p w14:paraId="64F72AFB" w14:textId="58298410" w:rsidR="00970F24" w:rsidRPr="00147AB8" w:rsidRDefault="00970F24" w:rsidP="00970F24">
      <w:pPr>
        <w:jc w:val="both"/>
        <w:rPr>
          <w:rFonts w:eastAsiaTheme="majorEastAsia"/>
          <w:sz w:val="22"/>
          <w:szCs w:val="22"/>
        </w:rPr>
      </w:pPr>
      <w:r w:rsidRPr="00147AB8">
        <w:rPr>
          <w:rFonts w:eastAsiaTheme="majorEastAsia"/>
          <w:sz w:val="22"/>
          <w:szCs w:val="22"/>
        </w:rPr>
        <w:t xml:space="preserve">Bloom’s Taxonomy is basically a hierarchical classification of levels of thinking. Modern updates to the model have renamed the levels as verbs (things we consciously do), identified knowledge dimensions (the type of knowledge gained) and cognitive processes dimensions (the processes used to gain the knowledge). </w:t>
      </w:r>
      <w:r>
        <w:rPr>
          <w:rFonts w:eastAsiaTheme="majorEastAsia"/>
          <w:sz w:val="22"/>
          <w:szCs w:val="22"/>
        </w:rPr>
        <w:t xml:space="preserve">I use Bloom’s Taxonomy to ensure we’re mastering a variety of </w:t>
      </w:r>
      <w:r w:rsidR="000A7F2C">
        <w:rPr>
          <w:rFonts w:eastAsiaTheme="majorEastAsia"/>
          <w:sz w:val="22"/>
          <w:szCs w:val="22"/>
        </w:rPr>
        <w:t xml:space="preserve">writing </w:t>
      </w:r>
      <w:r>
        <w:rPr>
          <w:rFonts w:eastAsiaTheme="majorEastAsia"/>
          <w:sz w:val="22"/>
          <w:szCs w:val="22"/>
        </w:rPr>
        <w:t>skills using a variety of cognitive processes.</w:t>
      </w:r>
    </w:p>
    <w:p w14:paraId="7938C109" w14:textId="77777777" w:rsidR="00970F24" w:rsidRPr="00147AB8" w:rsidRDefault="00970F24" w:rsidP="00970F24">
      <w:pPr>
        <w:jc w:val="both"/>
        <w:rPr>
          <w:rFonts w:eastAsiaTheme="majorEastAsia"/>
          <w:sz w:val="22"/>
          <w:szCs w:val="22"/>
        </w:rPr>
      </w:pPr>
      <w:r w:rsidRPr="00147AB8">
        <w:rPr>
          <w:rFonts w:eastAsiaTheme="majorEastAsia"/>
          <w:sz w:val="22"/>
          <w:szCs w:val="22"/>
        </w:rPr>
        <w:t xml:space="preserve">Here is a diagram for our course that outlines how you’re progressing up through the levels of thinking in this course, via activities and cognitive processes. As you master more fundamental activities, you gain those skills and move up the hierarchy. </w:t>
      </w:r>
      <w:proofErr w:type="gramStart"/>
      <w:r>
        <w:rPr>
          <w:rFonts w:eastAsiaTheme="majorEastAsia"/>
          <w:sz w:val="22"/>
          <w:szCs w:val="22"/>
        </w:rPr>
        <w:t>Obviously</w:t>
      </w:r>
      <w:proofErr w:type="gramEnd"/>
      <w:r>
        <w:rPr>
          <w:rFonts w:eastAsiaTheme="majorEastAsia"/>
          <w:sz w:val="22"/>
          <w:szCs w:val="22"/>
        </w:rPr>
        <w:t xml:space="preserve"> some of the assignments use multiple skills and processes. </w:t>
      </w:r>
    </w:p>
    <w:p w14:paraId="11527F04" w14:textId="77777777" w:rsidR="00970F24" w:rsidRDefault="00970F24" w:rsidP="00970F24">
      <w:pPr>
        <w:ind w:left="1440" w:firstLine="720"/>
        <w:rPr>
          <w:rFonts w:eastAsiaTheme="majorEastAsia"/>
        </w:rPr>
      </w:pPr>
      <w:r>
        <w:rPr>
          <w:rFonts w:eastAsiaTheme="majorEastAsia"/>
          <w:noProof/>
        </w:rPr>
        <w:drawing>
          <wp:inline distT="0" distB="0" distL="0" distR="0" wp14:anchorId="6C206412" wp14:editId="7FA80FE0">
            <wp:extent cx="4531783" cy="2906183"/>
            <wp:effectExtent l="57150" t="38100" r="40640" b="46990"/>
            <wp:docPr id="258" name="Diagram 258" descr="Pyramid of Bloom's Taxonomy. From base of pyramid to peak, in order, the levels are: Remember, Understand, Apply, Analyze, Evaluate, and Create"/>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1" r:lo="rId42" r:qs="rId43" r:cs="rId44"/>
              </a:graphicData>
            </a:graphic>
          </wp:inline>
        </w:drawing>
      </w:r>
    </w:p>
    <w:tbl>
      <w:tblPr>
        <w:tblStyle w:val="TableGrid"/>
        <w:tblW w:w="0" w:type="auto"/>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3870"/>
        <w:gridCol w:w="3323"/>
        <w:gridCol w:w="3597"/>
      </w:tblGrid>
      <w:tr w:rsidR="00970F24" w14:paraId="4CDDEEC0" w14:textId="77777777" w:rsidTr="00184AE3">
        <w:tc>
          <w:tcPr>
            <w:tcW w:w="3870" w:type="dxa"/>
          </w:tcPr>
          <w:p w14:paraId="24DF82F6" w14:textId="77777777" w:rsidR="00970F24" w:rsidRDefault="00970F24" w:rsidP="00CF46F2">
            <w:pPr>
              <w:pStyle w:val="Heading2"/>
              <w:jc w:val="center"/>
            </w:pPr>
            <w:r>
              <w:t>Assignments</w:t>
            </w:r>
          </w:p>
        </w:tc>
        <w:tc>
          <w:tcPr>
            <w:tcW w:w="3323" w:type="dxa"/>
          </w:tcPr>
          <w:p w14:paraId="2DAFEE49" w14:textId="77777777" w:rsidR="00970F24" w:rsidRDefault="00970F24" w:rsidP="00CF46F2">
            <w:pPr>
              <w:pStyle w:val="Heading2"/>
              <w:jc w:val="center"/>
            </w:pPr>
            <w:r>
              <w:t>Bloom’s Taxonomy</w:t>
            </w:r>
          </w:p>
        </w:tc>
        <w:tc>
          <w:tcPr>
            <w:tcW w:w="3597" w:type="dxa"/>
          </w:tcPr>
          <w:p w14:paraId="515534F8" w14:textId="77777777" w:rsidR="00970F24" w:rsidRDefault="00970F24" w:rsidP="00CF46F2">
            <w:pPr>
              <w:pStyle w:val="Heading2"/>
              <w:jc w:val="center"/>
            </w:pPr>
            <w:r>
              <w:t>Cognitive Skills (and many more!)</w:t>
            </w:r>
          </w:p>
        </w:tc>
      </w:tr>
      <w:tr w:rsidR="00970F24" w14:paraId="625C6078" w14:textId="77777777" w:rsidTr="00184AE3">
        <w:tc>
          <w:tcPr>
            <w:tcW w:w="3870" w:type="dxa"/>
          </w:tcPr>
          <w:p w14:paraId="791D21B9" w14:textId="3DADDBA5" w:rsidR="00970F24" w:rsidRPr="00CD6537" w:rsidRDefault="005C1ADA" w:rsidP="00CF46F2">
            <w:pPr>
              <w:jc w:val="center"/>
              <w:rPr>
                <w:rFonts w:eastAsiaTheme="majorEastAsia"/>
                <w:color w:val="4B4545" w:themeColor="accent6" w:themeShade="80"/>
                <w:sz w:val="24"/>
                <w:szCs w:val="24"/>
              </w:rPr>
            </w:pPr>
            <w:r>
              <w:rPr>
                <w:rFonts w:eastAsiaTheme="majorEastAsia"/>
                <w:color w:val="4B4545" w:themeColor="accent6" w:themeShade="80"/>
                <w:sz w:val="24"/>
                <w:szCs w:val="24"/>
              </w:rPr>
              <w:t xml:space="preserve">Future of Psychology </w:t>
            </w:r>
            <w:r w:rsidR="00377C19">
              <w:rPr>
                <w:rFonts w:eastAsiaTheme="majorEastAsia"/>
                <w:color w:val="4B4545" w:themeColor="accent6" w:themeShade="80"/>
                <w:sz w:val="24"/>
                <w:szCs w:val="24"/>
              </w:rPr>
              <w:t>Paper</w:t>
            </w:r>
          </w:p>
        </w:tc>
        <w:tc>
          <w:tcPr>
            <w:tcW w:w="3323" w:type="dxa"/>
          </w:tcPr>
          <w:p w14:paraId="6DA3BE93" w14:textId="77777777"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Create</w:t>
            </w:r>
          </w:p>
        </w:tc>
        <w:tc>
          <w:tcPr>
            <w:tcW w:w="3597" w:type="dxa"/>
          </w:tcPr>
          <w:p w14:paraId="3DD2FDB8" w14:textId="77777777"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Design, develop</w:t>
            </w:r>
          </w:p>
        </w:tc>
      </w:tr>
      <w:tr w:rsidR="00970F24" w14:paraId="4408D0B4" w14:textId="77777777" w:rsidTr="00184AE3">
        <w:tc>
          <w:tcPr>
            <w:tcW w:w="3870" w:type="dxa"/>
          </w:tcPr>
          <w:p w14:paraId="0CEDD9A0" w14:textId="23A864F5" w:rsidR="00970F24" w:rsidRPr="00CD6537" w:rsidRDefault="00184AE3" w:rsidP="00CF46F2">
            <w:pPr>
              <w:jc w:val="center"/>
              <w:rPr>
                <w:rFonts w:eastAsiaTheme="majorEastAsia"/>
                <w:color w:val="4B4545" w:themeColor="accent6" w:themeShade="80"/>
                <w:sz w:val="24"/>
                <w:szCs w:val="24"/>
              </w:rPr>
            </w:pPr>
            <w:r>
              <w:rPr>
                <w:rFonts w:eastAsiaTheme="majorEastAsia"/>
                <w:color w:val="4B4545" w:themeColor="accent6" w:themeShade="80"/>
                <w:sz w:val="24"/>
                <w:szCs w:val="24"/>
              </w:rPr>
              <w:t>Future of Psychology components</w:t>
            </w:r>
          </w:p>
        </w:tc>
        <w:tc>
          <w:tcPr>
            <w:tcW w:w="3323" w:type="dxa"/>
          </w:tcPr>
          <w:p w14:paraId="1BC29689" w14:textId="77777777"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Evaluate</w:t>
            </w:r>
          </w:p>
        </w:tc>
        <w:tc>
          <w:tcPr>
            <w:tcW w:w="3597" w:type="dxa"/>
          </w:tcPr>
          <w:p w14:paraId="1315BD38" w14:textId="77777777"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Argue, critique</w:t>
            </w:r>
          </w:p>
        </w:tc>
      </w:tr>
      <w:tr w:rsidR="00970F24" w14:paraId="6180925F" w14:textId="77777777" w:rsidTr="00184AE3">
        <w:tc>
          <w:tcPr>
            <w:tcW w:w="3870" w:type="dxa"/>
          </w:tcPr>
          <w:p w14:paraId="213B6E8C" w14:textId="77777777"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Group Discussions in class</w:t>
            </w:r>
          </w:p>
        </w:tc>
        <w:tc>
          <w:tcPr>
            <w:tcW w:w="3323" w:type="dxa"/>
          </w:tcPr>
          <w:p w14:paraId="000CAC95" w14:textId="77777777"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Analyze</w:t>
            </w:r>
          </w:p>
        </w:tc>
        <w:tc>
          <w:tcPr>
            <w:tcW w:w="3597" w:type="dxa"/>
          </w:tcPr>
          <w:p w14:paraId="01457AB1" w14:textId="77777777"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Compare, contrast</w:t>
            </w:r>
          </w:p>
        </w:tc>
      </w:tr>
      <w:tr w:rsidR="00970F24" w14:paraId="339ABAD8" w14:textId="77777777" w:rsidTr="00184AE3">
        <w:tc>
          <w:tcPr>
            <w:tcW w:w="3870" w:type="dxa"/>
          </w:tcPr>
          <w:p w14:paraId="1C7C253E" w14:textId="214C91FD" w:rsidR="00970F24" w:rsidRPr="00CD6537" w:rsidRDefault="005C1ADA" w:rsidP="00CF46F2">
            <w:pPr>
              <w:jc w:val="center"/>
              <w:rPr>
                <w:rFonts w:eastAsiaTheme="majorEastAsia"/>
                <w:color w:val="4B4545" w:themeColor="accent6" w:themeShade="80"/>
                <w:sz w:val="24"/>
                <w:szCs w:val="24"/>
              </w:rPr>
            </w:pPr>
            <w:r>
              <w:rPr>
                <w:rFonts w:eastAsiaTheme="majorEastAsia"/>
                <w:color w:val="4B4545" w:themeColor="accent6" w:themeShade="80"/>
                <w:sz w:val="24"/>
                <w:szCs w:val="24"/>
              </w:rPr>
              <w:t>Peer Review</w:t>
            </w:r>
          </w:p>
        </w:tc>
        <w:tc>
          <w:tcPr>
            <w:tcW w:w="3323" w:type="dxa"/>
          </w:tcPr>
          <w:p w14:paraId="61AD7272" w14:textId="43460B52"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Apply</w:t>
            </w:r>
          </w:p>
        </w:tc>
        <w:tc>
          <w:tcPr>
            <w:tcW w:w="3597" w:type="dxa"/>
          </w:tcPr>
          <w:p w14:paraId="560C5EB9" w14:textId="77777777"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Implement, demonstrate</w:t>
            </w:r>
          </w:p>
        </w:tc>
      </w:tr>
      <w:tr w:rsidR="00970F24" w14:paraId="68AD6659" w14:textId="77777777" w:rsidTr="00184AE3">
        <w:tc>
          <w:tcPr>
            <w:tcW w:w="3870" w:type="dxa"/>
          </w:tcPr>
          <w:p w14:paraId="51FECFED" w14:textId="5CEAF23B" w:rsidR="00970F24" w:rsidRPr="00CD6537" w:rsidRDefault="005C1ADA" w:rsidP="00CF46F2">
            <w:pPr>
              <w:jc w:val="center"/>
              <w:rPr>
                <w:rFonts w:eastAsiaTheme="majorEastAsia"/>
                <w:color w:val="4B4545" w:themeColor="accent6" w:themeShade="80"/>
                <w:sz w:val="24"/>
                <w:szCs w:val="24"/>
              </w:rPr>
            </w:pPr>
            <w:r>
              <w:rPr>
                <w:rFonts w:eastAsiaTheme="majorEastAsia"/>
                <w:color w:val="4B4545" w:themeColor="accent6" w:themeShade="80"/>
                <w:sz w:val="24"/>
                <w:szCs w:val="24"/>
              </w:rPr>
              <w:t>Individual Writing</w:t>
            </w:r>
          </w:p>
        </w:tc>
        <w:tc>
          <w:tcPr>
            <w:tcW w:w="3323" w:type="dxa"/>
          </w:tcPr>
          <w:p w14:paraId="377BA0AC" w14:textId="77777777"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Understand</w:t>
            </w:r>
          </w:p>
        </w:tc>
        <w:tc>
          <w:tcPr>
            <w:tcW w:w="3597" w:type="dxa"/>
          </w:tcPr>
          <w:p w14:paraId="1CCFBDB4" w14:textId="77777777"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Explain, describe, summarize</w:t>
            </w:r>
          </w:p>
        </w:tc>
      </w:tr>
      <w:tr w:rsidR="00970F24" w14:paraId="005CD020" w14:textId="77777777" w:rsidTr="00184AE3">
        <w:tc>
          <w:tcPr>
            <w:tcW w:w="3870" w:type="dxa"/>
          </w:tcPr>
          <w:p w14:paraId="5F3C5ADE" w14:textId="4CCB1CD7" w:rsidR="00970F24" w:rsidRPr="00CD6537" w:rsidRDefault="005C1ADA" w:rsidP="00CF46F2">
            <w:pPr>
              <w:jc w:val="center"/>
              <w:rPr>
                <w:rFonts w:eastAsiaTheme="majorEastAsia"/>
                <w:color w:val="4B4545" w:themeColor="accent6" w:themeShade="80"/>
                <w:sz w:val="24"/>
                <w:szCs w:val="24"/>
              </w:rPr>
            </w:pPr>
            <w:r>
              <w:rPr>
                <w:rFonts w:eastAsiaTheme="majorEastAsia"/>
                <w:color w:val="4B4545" w:themeColor="accent6" w:themeShade="80"/>
                <w:sz w:val="24"/>
                <w:szCs w:val="24"/>
              </w:rPr>
              <w:t>Attendance</w:t>
            </w:r>
          </w:p>
        </w:tc>
        <w:tc>
          <w:tcPr>
            <w:tcW w:w="3323" w:type="dxa"/>
          </w:tcPr>
          <w:p w14:paraId="2976DE20" w14:textId="77777777"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Remember</w:t>
            </w:r>
          </w:p>
        </w:tc>
        <w:tc>
          <w:tcPr>
            <w:tcW w:w="3597" w:type="dxa"/>
          </w:tcPr>
          <w:p w14:paraId="5034458B" w14:textId="77777777" w:rsidR="00970F24" w:rsidRPr="00CD6537" w:rsidRDefault="00970F24" w:rsidP="00CF46F2">
            <w:pPr>
              <w:jc w:val="center"/>
              <w:rPr>
                <w:rFonts w:eastAsiaTheme="majorEastAsia"/>
                <w:color w:val="4B4545" w:themeColor="accent6" w:themeShade="80"/>
                <w:sz w:val="24"/>
                <w:szCs w:val="24"/>
              </w:rPr>
            </w:pPr>
            <w:r w:rsidRPr="00CD6537">
              <w:rPr>
                <w:rFonts w:eastAsiaTheme="majorEastAsia"/>
                <w:color w:val="4B4545" w:themeColor="accent6" w:themeShade="80"/>
                <w:sz w:val="24"/>
                <w:szCs w:val="24"/>
              </w:rPr>
              <w:t>Recall</w:t>
            </w:r>
          </w:p>
        </w:tc>
      </w:tr>
    </w:tbl>
    <w:p w14:paraId="7E1DC15D" w14:textId="5C068306" w:rsidR="004D562B" w:rsidRDefault="001F12A5" w:rsidP="00970F24">
      <w:pPr>
        <w:pStyle w:val="Heading1"/>
        <w:tabs>
          <w:tab w:val="center" w:pos="5400"/>
          <w:tab w:val="left" w:pos="8617"/>
        </w:tabs>
        <w:jc w:val="center"/>
        <w:rPr>
          <w:sz w:val="24"/>
          <w:szCs w:val="24"/>
        </w:rPr>
      </w:pPr>
      <w:r>
        <w:rPr>
          <w:noProof/>
        </w:rPr>
        <w:drawing>
          <wp:anchor distT="0" distB="0" distL="114300" distR="114300" simplePos="0" relativeHeight="251657237" behindDoc="1" locked="0" layoutInCell="1" allowOverlap="1" wp14:anchorId="578759A6" wp14:editId="4CF9A552">
            <wp:simplePos x="0" y="0"/>
            <wp:positionH relativeFrom="column">
              <wp:posOffset>2717800</wp:posOffset>
            </wp:positionH>
            <wp:positionV relativeFrom="paragraph">
              <wp:posOffset>-34925</wp:posOffset>
            </wp:positionV>
            <wp:extent cx="1276350" cy="1276350"/>
            <wp:effectExtent l="0" t="0" r="0" b="0"/>
            <wp:wrapNone/>
            <wp:docPr id="194" name="Graphic 19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 name="Graphic 194">
                      <a:extLst>
                        <a:ext uri="{C183D7F6-B498-43B3-948B-1728B52AA6E4}">
                          <adec:decorative xmlns:adec="http://schemas.microsoft.com/office/drawing/2017/decorative" val="1"/>
                        </a:ext>
                      </a:extLst>
                    </pic:cNvPr>
                    <pic:cNvPicPr>
                      <a:picLocks noChangeAspect="1"/>
                    </pic:cNvPicPr>
                  </pic:nvPicPr>
                  <pic:blipFill>
                    <a:blip r:embed="rId46">
                      <a:extLst>
                        <a:ext uri="{28A0092B-C50C-407E-A947-70E740481C1C}">
                          <a14:useLocalDpi xmlns:a14="http://schemas.microsoft.com/office/drawing/2010/main" val="0"/>
                        </a:ext>
                        <a:ext uri="{96DAC541-7B7A-43D3-8B79-37D633B846F1}">
                          <asvg:svgBlip xmlns:asvg="http://schemas.microsoft.com/office/drawing/2016/SVG/main" r:embed="rId47"/>
                        </a:ext>
                      </a:extLst>
                    </a:blip>
                    <a:stretch>
                      <a:fillRect/>
                    </a:stretch>
                  </pic:blipFill>
                  <pic:spPr>
                    <a:xfrm>
                      <a:off x="0" y="0"/>
                      <a:ext cx="1276350" cy="1276350"/>
                    </a:xfrm>
                    <a:prstGeom prst="rect">
                      <a:avLst/>
                    </a:prstGeom>
                  </pic:spPr>
                </pic:pic>
              </a:graphicData>
            </a:graphic>
          </wp:anchor>
        </w:drawing>
      </w:r>
      <w:r w:rsidR="000D13A4" w:rsidRPr="00B34AF0">
        <w:t xml:space="preserve"> </w:t>
      </w:r>
    </w:p>
    <w:p w14:paraId="700AF321" w14:textId="77777777" w:rsidR="0030533F" w:rsidRDefault="0030533F" w:rsidP="0030533F"/>
    <w:p w14:paraId="1970D5CC" w14:textId="0383A126" w:rsidR="000D13A4" w:rsidRDefault="000D13A4" w:rsidP="000D13A4">
      <w:r>
        <w:br w:type="page"/>
      </w:r>
    </w:p>
    <w:p w14:paraId="1AFC971F" w14:textId="15786BA1" w:rsidR="000D13A4" w:rsidRPr="00573899" w:rsidRDefault="00573899" w:rsidP="00573899">
      <w:pPr>
        <w:pStyle w:val="Heading1"/>
        <w:jc w:val="center"/>
        <w:rPr>
          <w:spacing w:val="-20"/>
          <w:sz w:val="44"/>
          <w:szCs w:val="44"/>
        </w:rPr>
      </w:pPr>
      <w:r>
        <w:lastRenderedPageBreak/>
        <w:br/>
      </w:r>
      <w:r w:rsidR="000D13A4">
        <w:rPr>
          <w:noProof/>
          <w:spacing w:val="-20"/>
          <w:sz w:val="44"/>
          <w:szCs w:val="44"/>
        </w:rPr>
        <mc:AlternateContent>
          <mc:Choice Requires="wpg">
            <w:drawing>
              <wp:anchor distT="0" distB="0" distL="114300" distR="114300" simplePos="0" relativeHeight="251655187" behindDoc="1" locked="0" layoutInCell="1" allowOverlap="1" wp14:anchorId="2B3A0B5E" wp14:editId="10470DA9">
                <wp:simplePos x="0" y="0"/>
                <wp:positionH relativeFrom="column">
                  <wp:posOffset>2714625</wp:posOffset>
                </wp:positionH>
                <wp:positionV relativeFrom="paragraph">
                  <wp:posOffset>0</wp:posOffset>
                </wp:positionV>
                <wp:extent cx="1419225" cy="1419225"/>
                <wp:effectExtent l="0" t="0" r="9525" b="9525"/>
                <wp:wrapNone/>
                <wp:docPr id="3" name="Group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419225" cy="1419225"/>
                          <a:chOff x="0" y="0"/>
                          <a:chExt cx="1419225" cy="1419225"/>
                        </a:xfrm>
                        <a:solidFill>
                          <a:schemeClr val="accent3">
                            <a:lumMod val="40000"/>
                            <a:lumOff val="60000"/>
                          </a:schemeClr>
                        </a:solidFill>
                      </wpg:grpSpPr>
                      <wps:wsp>
                        <wps:cNvPr id="4" name="Oval 4"/>
                        <wps:cNvSpPr/>
                        <wps:spPr>
                          <a:xfrm>
                            <a:off x="0" y="0"/>
                            <a:ext cx="1419225" cy="1419225"/>
                          </a:xfrm>
                          <a:prstGeom prst="ellipse">
                            <a:avLst/>
                          </a:prstGeom>
                          <a:gr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8" name="Graphic 8">
                            <a:extLst>
                              <a:ext uri="{C183D7F6-B498-43B3-948B-1728B52AA6E4}">
                                <adec:decorative xmlns:adec="http://schemas.microsoft.com/office/drawing/2017/decorative" val="1"/>
                              </a:ext>
                            </a:extLst>
                          </pic:cNvPr>
                          <pic:cNvPicPr>
                            <a:picLocks noChangeAspect="1"/>
                          </pic:cNvPicPr>
                        </pic:nvPicPr>
                        <pic:blipFill>
                          <a:blip r:embed="rId48">
                            <a:extLst>
                              <a:ext uri="{28A0092B-C50C-407E-A947-70E740481C1C}">
                                <a14:useLocalDpi xmlns:a14="http://schemas.microsoft.com/office/drawing/2010/main" val="0"/>
                              </a:ext>
                              <a:ext uri="{96DAC541-7B7A-43D3-8B79-37D633B846F1}">
                                <asvg:svgBlip xmlns:asvg="http://schemas.microsoft.com/office/drawing/2016/SVG/main" r:embed="rId49"/>
                              </a:ext>
                            </a:extLst>
                          </a:blip>
                          <a:stretch>
                            <a:fillRect/>
                          </a:stretch>
                        </pic:blipFill>
                        <pic:spPr>
                          <a:xfrm>
                            <a:off x="95250" y="76200"/>
                            <a:ext cx="1238250" cy="1238250"/>
                          </a:xfrm>
                          <a:prstGeom prst="rect">
                            <a:avLst/>
                          </a:prstGeom>
                        </pic:spPr>
                      </pic:pic>
                    </wpg:wgp>
                  </a:graphicData>
                </a:graphic>
              </wp:anchor>
            </w:drawing>
          </mc:Choice>
          <mc:Fallback>
            <w:pict>
              <v:group w14:anchorId="2EEB7418" id="Group 3" o:spid="_x0000_s1026" alt="&quot;&quot;" style="position:absolute;margin-left:213.75pt;margin-top:0;width:111.75pt;height:111.75pt;z-index:-251661293" coordsize="14192,14192"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53l66wAMAADEJAAAOAAAAZHJzL2Uyb0RvYy54bWykVttu&#10;GzkMfV+g/zDQe+NL7TQxPC6MZBMUyDbBpos+yxqNR6hG0kryrV+/h5qLnUu3RVugE1GiKPKQPPT8&#10;w77W2Vb6oKzJ2ehsyDJphC2UWefsn883by9YFiI3BdfWyJwdZGAfFm/+mO/cTI5tZXUhfQYjJsx2&#10;LmdVjG42GARRyZqHM+ukwWFpfc0jRL8eFJ7vYL3Wg/FweD7YWV84b4UMAbvXzSFbJPtlKUW8L8sg&#10;Y6ZzBt9i+vr0XdF3sJjz2dpzVynRusF/wYuaK4NHe1PXPPJs49ULU7US3gZbxjNh64EtSyVkigHR&#10;jIbPorn1duNSLOvZbu16mADtM5x+2az4tL317tE9eCCxc2tgkSSKZV/6mv7Cy2yfIDv0kMl9zAQ2&#10;R5PR5Xg8ZZnAWSckUEUF5F/cE9WfP7g5OD4crFbFjdKavEglIa+0z7YcyeRCSBPfJdD1pv7LFs3+&#10;ZIh/TVqxTS4k9fNuG+Z7S4s5ScdHBk8A2DmUZDiiHn4P9ceKO5mSGWZA/cFnqsjZhGWG12iMe7iZ&#10;TchxehcKfU7CLCA9v5uQE1idD/FW2jqjRc6k1soFco3P+PYuRPgA7U6LtlEUlIaUV21ox9h2A5q0&#10;A+g6P9MqHrQkPW3+liUiRamM0ws9+KdpHDVHFS9ksz39brqSQbJcwqHedmuAWON5iYwIU3jZ6tNV&#10;mYihvzz8P8eay/2N9LI1sb9cK2P9awZ07F9u9DuQGmgIpZUtDqgDbxtaCk7cKKTkjof4wD14CIwF&#10;bo33+JTa7nJm2xXLKuu/vbZP+ihUnLJsB17LWfh3w71kmf5oUMKXo8mEiDAJk+n7MQR/erI6PTGb&#10;+sqi20ZgcSfSkvSj7palt/UXUPCSXsURNwJv50xE3wlXseFbkLiQy2VSA/k5Hu/MoxNknFClevu8&#10;/8K9a+sygmM+2a5tXtRmo0s3jV1uoi1VKtwjri3eaOHF3Ckxw/+WQbF60cs/njS4FTcEZDOt6p+y&#10;UXP/dePeNvGqldIqHtLgQszklNk+KEHdTcKRFjA1G1q4bUfTBVVxp9PcAGRK3FnxNWTGXlXcrOUy&#10;OEw8QpTK9ql6Ep88t0LfUxcThrRuA0O2nk2XV7BpJte1FZsaNNyMYi81j/gdECrwCapkJuuVLHLm&#10;PxbJIXBt9DKKKjVRal/Rkk1/kLw8OkYhfIf9LqfjKQoOY+f9OX4JUMTo7G64jN9dpOM0llqhaeVu&#10;qnX81labB3CpDl+lwORW40hawq9UXmkuY/Vk8J/KSev4S2fxHwAAAP//AwBQSwMECgAAAAAAAAAh&#10;AN19zhUsOwAALDsAABQAAABkcnMvbWVkaWEvaW1hZ2UxLnBuZ4lQTkcNChoKAAAADUlIRFIAAAGA&#10;AAABgAgGAAAApMe1vwAAAAFzUkdCAK7OHOkAAAAEZ0FNQQAAsY8L/GEFAAAACXBIWXMAADsOAAA7&#10;DgHMtqGDAAA6wUlEQVR4Xu3dCbhsV1kmYAUUhE5DE5shLcjsACKTgAhGQURkeoAoaCAoNIgmAo0k&#10;giCKNpNGkOCAECCgMogIdhoVkUZAGYWYkJCQ5I7nDueO555z5+Hc09+/67vr1Fr17121dk17V33v&#10;8/zPHU7Vv4ZdZ1XV3muv9W0iIiIiIiIiIiIiIiIiIiIiIiIiIiIiIiIiIiIiIiIiIiIiIiIiIiIi&#10;IiIiIiIiIiIiIiIiIiIiIiIiIiIiIiIiIiIiIiIiIiIiIiIiIiIiIiIiIiIiIiIiIiIiIiIiIiIi&#10;IiIiIiIiIiIiIiIiIiIiIiIiIiIiIiIiIiIiIiIiIiIiIiIiIiIiIiIiIiIiIiIiIiIiIiIiIiIi&#10;IiIiIiIiIiIiIiIiIiIiIiIiIiIiIiIiIiIiIiIiIiIiIiIiIiIiIiIiIiIiIiIiIiIiIiIiIiIi&#10;IiIiIiIiIiIiIiIiIiIiIiIiIiIiIiIiIiIiIiIiIiIiIiIiIiIiIiIiItIga2tr33769Olz8Oe9&#10;ELfhf4uIyKzBYP8YxJsRX0fsxKAfwf/tQVyNuBT//Ck+TURE2giD+R0Rb0Fs7wzzg8NzlhF/gL/e&#10;helERKQNMHhfbIN4ZzivDzlO2RsB4tZMLSIik2QDMOKeiB9D/CTi+xBn8ccB/u/BiOs5flc6derk&#10;2smTx22Q5/+Uw2OuQTwSf30Q/nwV4oOIzyCuR+xC2OmjT+LnV+DP/4n4HlZJRERyYAC9NQbTn8Of&#10;70fstkG4xAH8/BOIX0E8B+F+6rfBfmVl79rOxY1rmzZfs3bThq9FsXHz1fjZhrXl5T3Fm8IooC43&#10;Il7CJomISBUMmHdC2KB/guPoUFZXT63t2bvQM+D3i917tq6dGN0bwXbEJWyiiIikMEg+D7GH4+bQ&#10;lg7sWtuw6T/dAX7QsByjgrZ9FX88lM0VEREMjHdDfLgzTPrw8+LUzNGjh9aOHD24duLEsbXV06v8&#10;aa+9+7a5A3qdWNy9CRk71wlOo8yDh5bWdu3esrZtx41rW7ZeV5w+2rrwzbXtO29CuduL+lVBW17M&#10;pouIzC8Mhs9GrHBsjBw/cXRt/9Li2sL2b7kDs4UNwDbYH+0adBd3bXIfO0xsQx1y8i5svwF137m2&#10;uuq/SaHNF7ELRETmD8ZBm1FztDMkrsP/1Tpvb5/C7ZO597NphZ2COrDsX8NGOy9gV4iIzA+Mf7fB&#10;AHhVZyhcd+jwgbXNW691B9M2x67dm9nCGPrgkewSEZH5gIHvgxwDg5WD+9zBc1bCppmm0A+fYZeI&#10;SC78An2XfYpC2DzwzyP2Ib6BuAphN+9ci7CbdW5A2LzsmxAbEBsRmxBbEFsRC4htDJu2twOxk7GI&#10;sJt9djNs3Zi9DCvPYj9jCb/XByzwd1tO4EysMA52xSHG4SSOdMXRrjiWxPGuOJHESSfsrtayWO0T&#10;fRUjWk0228YbNGctyr4JiA8vK/t9sN/PryM+hbAb8P4E8duIxyJ0h/a8wUG/N8Ju9f8CXyfSYocP&#10;L7uD5ayGfdOR0cE48G8IW+jvqYizOUzILMFxvhUO7m/Ywe4cdpkFdrPVRufO3FmOTVuuqZzCKkO7&#10;AvETHDqkzTDg25IAr8Sfi8WhlZmyY3GDO0jOeuzbn71AqeT7D4wbFyJux+FE2gQH7tWIvTyYpWy+&#10;+MGD+4ubcHbsvLkYVLYuXL+2ZeGbiOuKueKbi7h2PbZ8A5/E0rimE/hEamGfTDtxdXlsurqY6jd4&#10;XLUeGztx88Dx9dpx04aq8AcphWLaYa97+93cuu36te07blzbuWtjsUzH8sqe4vd+EBhD7PrZ73BY&#10;kabDwToXYbfNlzpyZGVt996txYDtvXAUCsXsh31Qs9lVNong+PEjHB18GFNsIsjPc5iRJsJxelPn&#10;cPWyhb327d9RfCLwXgwKhWK+w5bjsLMBVfAm8DHEAznkSBPggPwQ4j95jCJnBn47heIddIVCoegO&#10;+5Bo11lOnixfVBbjzcUcfmSacCCeguNhc+d7HFjeg4H/avcgKxQKRVXYNYSlA+XzRzD2vIfDkEwD&#10;DsBLeCwittqjXdD1DqpCoVDkhF1EtmVGPBiDvoT4QQ5JMinoe/d8v33q78xc8Q+mQqFQ1Alb0dVO&#10;KafwBmB36Z/HoUnGDZ39e+z7yCjXcVcoFIo0bFq47Svhwbj0PA5RMi7o5N9mfwf4v2KOr3fAFAqF&#10;YtSxvOLfYoSx6LkcqmTU0Lm/yX4O7CuZbaDhHSSFQqEYV+zZu42jUAzj1PkcsmRU0KnPYf8Gp0+v&#10;FrsteQdHoVAoxh0VezX8AocuGRY682GIk+zbAv5d3N7tHRSFQqGYVFS8CTyeQ5jUhU68HeIb7NPA&#10;7trzDkadsFlDls9uCQ+bhq+uFqsu2oqTR48dLpbhtQM96h2nbF2SeTWO/XfHHbZ8yMK2G4oPH7ZW&#10;VFtvMLTX+qyzMwQnT50olnmwZcP37d9ZrPVl63B5fTJM2HaiKYxbtj/I3TiUSR3owI+wPwNb0Mk7&#10;CLlhV/Rtz1WUwcyDsVkA9mbg5cwNe/M5fnywhalmzSjfxEcZttif7Stsr41Dh5bwAeBQn7tC8UEB&#10;Hxrsw8PBQ/uLwXXn4sbiRiIvfxNiG97A5pldxF0Y8enj3XvcN4F/4VAmudB5v8F+DOyX0uv8nLBV&#10;OkexsYYNCrtw0L0ycsKuY8yjUf8CDhO2+qutCGuD/eicLm4gsteILTzmlTvNOHUqOqs6l47iTXtU&#10;H+YsbNmZFMaxt3NIk0Gh0+7P/gsOH1lxOz0n7GB7N3MMw75e2gDilTdoeC+cWTftNwC7w3P/0uLE&#10;voHZNwS7V6Upp40Ol9zdOo/szXBUbwT2LTCF8ezXOLTJINBh/8S+K9igPexKnislc3cNyrO9cW2/&#10;0Kch7os4C2HXH+6JeBTiVYhP8uGO4e9FSD99ojz7anBLdklroR1PQXy206p103oDsNeR3TFeB9ph&#10;ez5/FWF7zF6HqF4+0nEKr2WbQujVbZKxhDe/MmjXb/PwtRbaYHt+n4N4AOJ8xFsRV7GJLntdeH2V&#10;E7Zfh7e8NMr+AVZNqqCjXsY+C4Z5d7ZTPrYHgAdlfRlxAYvuC4+9H+JShPs1Ypi7kb1TQSjnLSy6&#10;lVD/t7IpPSZ9DcDOyduFwEGg3p9G/B3imYhH4r/ujnDfjPFz+6BwH8SPI56FsD1mrysSVbDrBqM8&#10;/ZAb9k3E3ojKTgWhDe9jE2cK2vUENO9vOq3sdQyD97D3Ftm3S/RgJyGh3E+wClIGnWSfuKPB9eCh&#10;JbeTBwmbtWO/aB6UU3tJVzzXfuE/ylQRG2S8ugwSdkrCcS8W2xromzsj/oH172HHdJJbOtrEgVOn&#10;Kpf3XUV8HPECxJ3YjKEgzw8htW1JWrkXtU0qmObihfaJdf+S/8aIul/G5swctO3eiDewqT1sIoDX&#10;X4NGycwgnQqqgg66nH1VsOmYdU/92JQ97/wuyrBP/SNZwQ95LmTayJ4hvgmkb1go4x0srhVQ5bug&#10;zu40E7v4vnXI6yU5YR8Aqi7sop52OufnEd/F6o8F8n8P4jcRyyy6xyhOPwwT23fc5L5Jos7/i82Y&#10;SWjfQxBfYnMjw3yYs7BZZN1Qjp0bugeLlm7onEd0umld3Vk29vXW5u+nUMbf4o/vZJEjgZxPRvT8&#10;YtsnAK9u/aLkk8P9WVzjoa7/wmoH9kY86dMdnQGt9PSGdfKLWOWJQZl3QNl/UFTCYRMd7JSl155J&#10;hL1hlpy//nE2YWahjX/M5kaGOa1r/Ym8zNSBf3+ERUo3dMz/YR8VjmEA9zp1kPDW70b+y1nUyCG3&#10;nf89zqIKw3x7sfOQ3ZC7FedjUc93s8qBne6Z9MwXb062Qf1sk+/X4K/fzipPBepgpx96+srYN8Bp&#10;zpCyb2h2E2Q31PWTrPpMQzufjei5sG97iHt9NUjYc1Mo45ksUgw6xHb2itQ9R+ydz0T+D7CosUEZ&#10;T2ZxQd3rF3aXbAr5H8aiGgn1O59VDWxKnNe+cUbJdRTrv8sRd2Z1GwH1eTjia6xiZJp3Sttm6SnU&#10;cy4GLTT10Whrz9egYb7B2lTxbsj/VRYnBh3yBfZNwT7Bex3ZL+wOzBRyX8lixg5lXcRig7qnsZxp&#10;oX/GYhoJ9bOpD4HVf9Kb83hzsA3q9mpWs3FQvdsg3Fkpdn+I185JhH146YY+PMgqzzy01WYK9aj7&#10;obQzKyiGMl7A4uab19l1pmFt3HR1zzlf5LZzAXdhUROBMq/slN5R91RQ+maGvHb64nYsplFQr1ew&#10;moGtleO1a1zhrdGOeplWLM+L6rq73NW9ljRsbF1wB625mcuOtj6DzQ5Onjxe+3Rm+vpE/ptZ1HxD&#10;R3ycfVKoe9qgZACY+Ip8KNNuJIumU9Q9FWQvuG7IexGLaRTUKzrRaZtpe+0ZV9gyDinUaQPiUaxi&#10;K6DaL+rUPmZr93jtHnek19LQn5ewqnMB7X0umx7YTDavr/qFXRBOIf8rWNR8Qgc8mH0R1Hmx2zzq&#10;FHL/FouZOJQ9klNB6RIRyPt1FtEYqNO5rF4wyYu+Jaf9voi4K6vYKqj349iMwNadGvZO+DqRXkxH&#10;3T7Pas4NNPt3O61fV/d6gH0w6ob+tEXJRjorsVXQAe/sdEWHrZfidVy/OH4inu+PvF9kEVODOkSn&#10;gurMarJf+hTyPo5FNALqE93ta0tueG0ZR9i5VVuNsxvqswdxX1avlVD/C9icoO7vxjBhi9g5bsFq&#10;zg0cj8+w7QV7zdkneq/PqsJOU9sp4W7I/RIWM1/Q8DuxD4I66+nYu3EKuac+bxl1uC+rE9S54/Pg&#10;wfjCJvK+l0U0AuoTTVma1B2+9i2jZM76E1m1VkM7XscmBXaa0+uLcUa6FDbqNXdr3KPND2TzA1tM&#10;z+uvfuF8q7+OxcwXtD0632mf4r0O6xfOnPnG3L6OuryP1SrUmd1kNzR1Q859TD91qM6tOrVa57Vh&#10;HGHnYlPom19n1WYC2vOXbFow6Rvq0hsqUadHsHpzBe1+CbsgqDNV1/tWhdzzd18AGh2tFWMX8rwO&#10;q4pFfGNIIe+9WcTUoS6PYrUCm13htaUq0lv0kfdnWMRUoR73YZUKdtHaq/+oo2ThvLexWjMDzfp2&#10;tCuaIm03inl9Mq5wljN4Oqs3d9D2aP0v+wbq9Vm/cGYE/TOLmA9o8Nlse1Bn2qAzV/6dLKIxUKdo&#10;aYQ6a74sJ8sXI2cj7glAPaILlpM6T+2sZf+vrNLMQdt+otPEdcMsT5Abzkygp7Bqcwdt/0F2Q1Bn&#10;h8KS+wIeyWJmHxr7Ara7UOcCqZ1rTiFv49bMQbV+rlO7dbn7kqaznNDOBaafKtQjuvu57g18OVEy&#10;4+sJrNJMQhOjewRsf4xJzbSy383EQ1mtuYTX2tvZD4W633qdu4P/gkXMPjQ2Wvenzh2P9mmzG3K+&#10;n+kbB3W7gdUs7Nuff7or3ckMOZtwoTs6xWVb7Hl1H2XY8sndUIePsTozC828PdoZnYuxJS+8/hl1&#10;OKcfWzm9dlTQflvZNZrKU+f0tfMB1r5qTXWNqolAI+9QNLdL7paKtplICgelsWvloG7RJjd24dpr&#10;V1WkFz2R8w1MPzWoxvd3atNhq356dR9VlKyRNBcXJdHOi9nkYPOW/KmIObF5a7yvDeqwyurMNfTD&#10;69klhbrfyJwZVs9iEbML7fylTnM76gyGzjoljV5iFVXsedPLvbEnveCNNn+W6acGdUim8p4e6/o/&#10;zv0e72FV5gLaG33yGfceArZjWDeU/4+sylxDP9iWsdH87DobyCwd2MVndyDn37GI2YVGfoztLeSe&#10;/rEBBjn47ODRTN9YqOO/dqrakbvGS3pTGPrAvobeiumnBvWIPiaOa3erhW3RWbQCyr4fqzEX0N7n&#10;s+kF+wTp9dWowjnNqh2tCH3xKnZLoc6MoJLX9H9nEbMHjTuL7QzsirjXOWWRLlWLnN9i+kZDPV/N&#10;KhfqrHnk7BZ2LtNPDerwNlanYJ9qvLoPG84NNGNf4ruJ0O7ok+e49g6wfQFSKPvNrMbcQ3fcpdMr&#10;6+yeHa8vq8K5j+lCFjF70LjnsJ2FOueMbamBbsh5KdM3Gur5cFa5YOcNvfZVhdP2qS9zjDr8M6tT&#10;GNe9AOlsFHstsQpzBe1+P7ugYPtfeP01bNgbwIlkMUKD8p/Hqsw99EV0o57dte/1ZVWkCxki56eY&#10;fvagcbYlY1DnxevMhpn6p+BBoa7Rx1i7oclrY1mk20Ui3z8w9VSg/F9nVQK7WO3VfZjwVlKE/8Zq&#10;zBX0+bPY/kLdm5EGCZuccWq1d1tN1OGerM5cQz88ll0S5F7bK1kl9CwWMVvQtuiuktzTP+nsH3TU&#10;dqbOhueeh/hzxGWIP0K6N+HPF/LHY4EyrigqTrlvgHazXDfUd5mpJw5ln4OIpsPZjXlevYeNdFs9&#10;lDu7n5L6QNtvx24Ixrn3QroUiUEd3s3qzD30RbSjW50p7emaVsh5HtPPDjQqWlDJNm/xOqMqDizv&#10;5rM7kPMdTD8QPP4+iDci4ukNXfCzHYjfQYx8+0DkjLZNrDNgOhud34vpJwpteQvLL9h7Qe503kHD&#10;uWnmZazGXEL7o5Vmx31ncMleGz/K6sw19EO09Hudb2TOMtHvYvrZgUa9kO0r1Llr1Nkg5UlM3xce&#10;+0hE74bBFXLyDwL5elZAzZ0/7MzMGGkdB4Eyv5fFB3VuiR8kbt54FUtYh/LnavZPCu1/MbuicOTI&#10;itt3owznBrxPsDpzDf3wX9klQfZ9Tb0LPm5l+tmBRl3O9hVy755zFgA7wNR9oezHIuKPkQPAc04i&#10;fpJpRgL5opN+NhXMa29Z2Nzvbsg38V2FUGa0VPGJmiu5DhLpOVKUPfdb6aEPojVp6q6kmxPeEhxw&#10;B1ZpruF4fIL9UajzjczZJ6CxN7bWggZFE9m3Z+785UwD/EumroSHPhSP7TlvYnOo7Ry83V1qS+za&#10;G1L6DcPgucuIkS3UhFzRhfDcJWXthpNuyDfx87Eo8yssvjDOfWttmmM3lP1vrMbcQjdENxbWmVFW&#10;JzQTy4d++FV2SaHOkijOza0vZ/r2Q2PuyHYFGzZd5XZEWTjL0l7A9JXwuGjXMbO3Yi2elYPu+c4r&#10;mW5oyBXdRp57Idj5ujjR3c9Q5N07Ja/LXdwuJ5z7Php91/ekoB+iczK5v091wvkQ9mFWZ66hH+7G&#10;LglyZwPtTj7Ywd8wffuhg36SjSocO56/+qdzE9SDmb4UHnNXPjwY5Jbt9FO2Qa6R7DOAPNF2f7kb&#10;xjvbRA58KmwUUP/oWs64l4C2awvdUP7bWZW5hn6IPgnU2aIwN9JljFGH2rPwZg364t/YLQXbT9nr&#10;w7JI7wpGvtm5DoDGRBetcueK24XSbshna0HckulL4THRhs45s27SmSfwu0w7FFQ9uiGszqwB516I&#10;/8H0Y4fioj6tM+0tJ+wbUje0deo3vzUB+uGz7JJC7j0ldaMb6nCa1Zl76I5Xdnqlw85YeP1XFcms&#10;auvf2bjfAg2JNg4f9gIw8l3N1JXwuOidI2c7vXTlSeTayLRDQarbdzJ2IK9bflWkt4/DxNZoR33f&#10;xTILuzI/6eSGs3vS81mVuYZ++CC7pFBnP+06oeWhfeiHB7NLCifRT17/VYXN5uqGnM9m+nZDQ6Lt&#10;H3cu5r1YndMAA10AxuOi80a2K7+X3ws7r90NuW5i2qEhV3Qfgi2769WhLA4f6ZkXP7GpoCgrOpbj&#10;WvztTDj3APwsqzLX0A/RfRh1VqOsE86F4IewSnMPfRHN0c49LWd7PHRDvj9m6nZDQ6IrebnzZJ2p&#10;j5cwdSk85r58eCH3HTndvBn5vsnUQ0OuaJvI3EHUWRPoBUw9digrmvI2hTeAJ7Mqcw398GfsksK4&#10;7sNIw1m8rO+1uHmBvoh+r3Nn+KWbxCDfZ5i6vdCO23Sasy53zXjnJpS+m6LjMU/lwwu5N8ssbO+5&#10;4HUDUw8Nuf6UaQu584adTwoTOy+Ost7BYgvjHniWV+I3f3gRqzLXcBw+zv4o2ODh9d+oQ6eAyqEv&#10;ohl+uSvjOve8LDJ1e6ERP8z2FGw2j9f4qnBukuh70ROPuYQPL9gyEl7usrD7FLoh38imWyJddMEo&#10;d3s/516Aic2MQVnRstZ1FvTLCWfq4etYlbmGfvgyu6SQe0Nh3XDM/jaGA8IxiT501lnqxbkQ3O79&#10;AdCAn2ZbCrmfxOu+K+Jx7+FTCragmJe/LJwFyEa2+xRyXci0hdw3J7vg1w35JjY3HmU9j8UWxr0M&#10;gbMC6uWsylxDP0SfAnLnndcJ50PRJlZHAP1xZ3ZNkHu2w6bId0POxzB9O6EB0bz33Cmgzo1AA60E&#10;icdF69TnbtbgLDx3MVMPDbmiQdTO6Xt1KIttvb+In2fqsUNx9+iUum7Tlmvceo4itidLEKCtU10C&#10;uynQD9Fc4Js3jG8rzjPhLFqWtRjjPECfRFMWc7+ZrRyM9vsx7T7liQ6JNrPOPS/mfAIcaKU8PO4L&#10;fEphYXvegXCmZI3s4iNyPYNpC7k3g6U35MB/MPVEoP7JTS/juw6Q7kyFsgeaAjzL0AfRDY52Xt7r&#10;u1GHczPm01klIfRJtOVt7vRc55TnW5m6ndCAS9mWQu4FT+d89x8xdSU8LrplNnfmke1W1g35HsDU&#10;Q0Ou6LSYTev06lAWzr4A1zL1RKC86E29znWdQcOZjruX1Zhb6INoZz2bmun13SgjnYptUI/bsUpC&#10;6BPbWyTIvedpsff07geZup3QgGjbtMWMm7EsnHfE1zJ1JTxuM59SyD1H6iw9/b1MPTTk+lGmLdgs&#10;J68OZeFcFxnZPQqDQHn3ZtFB1fpKw4Zz5/Ncr0WPLojuxq6zv3RuOJ/+38LqSBf0S3R9z25k9Pqz&#10;LJxNr/6JqdsJDfgU21KwBnoNLws7ZdQN+V7K1JXwuGiyfO6CZelWeMh3NlMPDbkewLSF3OUg7Jx7&#10;N+RbYOqJQZlvYPEF/Dt7h7dBw64bdUNZr2c15hLa/1V2RWFxd95889xIp+KifDOx5UfaBP3yRHZT&#10;IXv6ee+aQF9m6nZCA6K5Y7mDhLMUwC8zdSU8LvoIn3s1HiV1nkjId2umHhrSRRdSczdSd06L7GHq&#10;iUGxt0G50UI99ilxHLNRnFlP17Aacwdtvw+7Ici5wz03Sk79XMrqSAJ9833spkLu77bz7f5Gpm4n&#10;NCBqUe7+pc4y0M9g6kp4XHTHiu0s5eUvC2c+7ncx9dCQ62ymLeRuj2lL/3ZDvoNMPVEoN1oH3dha&#10;6Lm7nPWLtL0GZd+f1ZgraPdL2QWF3OtHOWFLtqRQ/pdYFXGgi76j01Prcj58NuHD3UihAdE8vtz1&#10;MZzZOI9j6kp4XDJPOm+qYnrHI9yFqYeGut2aOQv4t1uHsrAXVDc8/yRTTxzK/kNWIxjH5vC2hWji&#10;lazCXEF/R9Obx7kGkDPbzExs4cG2wjGK5pDnnX7u+d0+xbTthAZEC5/lDsTO4lMDbZWGx0VvpTad&#10;0MtfFrbNXuL7mXpoyBV9SkBd3TqURbpPLp5/jKmnAuVvZ1UK+8ZwQdhWHe2GMuduZzC0+Z5sfpD7&#10;gSo30t8D1EFrMfWBPoq+OuUeo3TSA9yeqdsHnTHUxVhn9sFAG4LjcZ/hUwp285SXvyzsU2w35Bvl&#10;tpDJPO68U0Abexeq28XUE4eyo9NZZhyDUro4n0HZfdeEmiVo75vZ9MIkpn86kzAuY3WkBPpoqA+f&#10;zta092Dq9kFnREuk5m5dZ4NjN+S7M1NXwuOivXftjmIvf1k4Sy4/lamHhlwPZNqC3XPg1aEsmnSh&#10;CGX/MqtRGOeg5KwM+jlWY+ahuffqtHrdnhqbj+eGMw1bd2L3gT76d3ZXIfcm1JlacRWVj0bw3Nk4&#10;eD6fGdyGqSvhedFewLkblxw40LMUxED3HwwCuYZaqdTZmu+rTD1xKDva7GecO4SlG8QblP9cVmWm&#10;oZ2Xs8mFcd581x3Oa+1rrJKUQB/9E7urkLsMjXPd87FM3T6o/FTeAPC4N3Ue3pF7R57tHtYN9fgo&#10;Uw8NuV7BtIURrFT6L0w9cSj7w6xGYdw7U62s9NwTcD2rMrPQxmgbUZOzu90w4dxzon2A+0AfDXX2&#10;wZaG6YZ8z2Tq9kHlp3UKKFquIPfUhPPJ52amHhpyRd9OcmdyOG9OH2bqiUPZn2c1CuPem9Z2T0uh&#10;Di9ndWYS2hetLzOOWVZl4UxLnPulOPpBH13J7irkbppkd3Z3Q77zmLp9UPnoNsIJXgSOFlyz+ele&#10;/vKIp2MZ5Lwb0w8FeaI7OXNfIOmqjDCSDevrQFui5VrHPSvFwlmVch9iZEt1NAna9Sw2Mxj3Lmzd&#10;4aw7dR2rJiXQR59mdxVyJ6A41x9/mqnbB5Ufat3yIaaBnsOnFPBvN39V2JtGN+S4iOlrQ5o7dLKt&#10;y31TTOfEo17PYvqJQ9lD3eldJ+xGM2d9oM+ySjMDbfoRRHRDih17r0/GFc7S459m9aQE+uiL7K5C&#10;7pLQ45yBOHGofLS6Ue4nxLo3ghk8NroJLfdqvM2y6IZ8Q59rR46nMF3BNoDwyq4K51vRA5l+4lD2&#10;UF9364atKuu4gtVqPfTr2YieO7FyX8PDhl0764Y6fYBVlBLoo+HuQepdifgHmLp9UPmhlmWuuxSE&#10;wWP/ik8r5J5rT6db0lB3BKNO0fLYNtvIK7ss0pvA6DuYfuLQnr9gHQq7M2dbDRPpInEG9RnZbK1p&#10;QjuizffNpDZ+744jvd+Cn88qSgn00VA3gp08Ga9CgHztXXgPlf8K21HIPUVQdzE4g8dexKcV6iyb&#10;63wd+99MXwueH80vtfVWvHLLwlkudmSb1deB8l/LqhRyN7cZNmwp7RTq1Oqpoaj/29mUIHcjpVFE&#10;yc13I7kONqvQRbfo9NS63HXInNObZzF9+6Dy0QWR3DmxdZeDNnjsw/i0Qu7KfBbOhjQ24tS6NRvP&#10;/cVOlo7cO4AtlpaatS0fyn8Iq1LAv7On+g4T9unKWbfJ6tHKqXOo9++xCYF9C/baPu5wLrYPtB/3&#10;PEMfRXtl2Kd5r2+rohvynWbqdkL9o9Mwk9oQ5gw8PrqKnHsKyuJkMsDk1uEMPO8fmaJgv2BeeVWR&#10;XhSHn2P6qUG7onPVS0uT/bSa3hdxBup1CavYeKjuLVDf6HfF2F4Ro15ddZBIlxsxqN+vsrpSAt30&#10;U53e6sidfWjHuhv6fImp2wkNmMqWkGfg8dGGNPvxCdorpyq8C47I+yMsYiB4fPTp3+ReHCr5Sn5H&#10;FjE1qEO0Rk3uBjejiHSxuDNQt3eymo2FOt4HEc0cMbYkee5rZFThzEUf2X0wswz99BJ2WcGuU3n9&#10;WxZ2kb8b8rV72i0aEN31OqlN4c/A45/LpxbqbKBtpzScG9K+wCL6wmNtRke0eUru8g8WB5Z7dmYa&#10;uA7jhKo8qFOjdblv9KOI9MPCGeinTyPOYXUbBfV6AiI+zwl2ujJ3/vioIp35Y1DHC1llqYB++gi7&#10;rJA78STdgAf5/pqp2wkNOJ9tKRw8mHch1m6j7oZ8n2LqgeE50XSROssVLO7axGevQ973sohKeOgV&#10;nWesq/PJzlkM7fdZxNShLtE3veLT67bJf3q1aajOcrrWV5sR57O6U4cq3Qr1iS6gn2Ezb8axs9og&#10;4b2Jop7t3pd2gtBX0Qe9/EkvPR/yLmbqdkIDHse2FOzF7TW8LNKpmMiXfSEKz4kWLLOB1CurX6QH&#10;xyC3bXp/CxYVwc/uh/hc55Hr6nw6LpmS+iAWNXWoy3+xY9OpVofNoMq9yW0UYXevOtdKCnY8EE9k&#10;tacC5V+IcG9kyN1EfJRhp0dTqOdOhGb+DAD9dC67rWAfRLx+roqjvTe+Pp7p2wkNuD/bUqiziuHq&#10;as/2jFnzYvH4B/OpQe7cXAubzpXepGGQfxPiAsT34p93wJ9PRrwGEd/EAHVO/Vg4F8M/z+Y1Bur0&#10;YlYvsGma07iIaaft7NtmGdT144iHs+oTgfKehYgX1+mydwwb6QwSNrU4HXjOQH21AcyA0FfvY7cV&#10;cs92WCAHn92Bf9+J6dsJDTiLbQlsnR2v8WWRzvVGzuyNQPCcz/Lphfy1gTphX83T9boHZe2wxcy8&#10;vP0ivfu3Tayvp3VKY/9S9I3ccwVeG+chRrbnczfkvzty/xri/3WK62WzzOwUo1f/cUfZxXMZXu6U&#10;dzst3A2vmc18GbWbNYRtKuROxXQufmZP78NzXsCnB3WmhFrYbJyyUwxlcpd87g47r912dvHdPml6&#10;7Rt3bMGbrnfXcDe8Pk4h/h7xQsRQF4zx/B9GvBrxBaZ34efFN7tJ3jeRhndtS4ZXZ4mXPXvjs4J4&#10;fXycL6l2Q0Oi+e+5d786V8b/kqkHhqfdEs+LXu3DLqyVnpYpM+zyCOnF3zbLnRUxyrANZZzN5V14&#10;rdi1gvch3oh4CcK+JfwYwvblvT3+/AHEYxHPQVyMeCviQ4ie9Xs89oHAPkh49ZxklFxbkiHgNVC8&#10;1rz+rgpn4cuXcfhqNzTkLWxTIXfXKFtjvhvyXc3UWfC8aEaSGfart/0C2WmGwxhY7FOuXfix6wQ2&#10;aNu6/cOe/073JZgF07zQaWHfqLwlJCbBvonU/eY5rkhvdJT67HplnQURvd9zjFd35dDVbmjIC9mm&#10;Qu7FEefuOLtSckumz4KnfryTpcPmW0/zK7hiemEfLGzmi3dhf5Tswr99vbdTUV49FIp0BhbGqb/n&#10;kNV+aM+jO83qsIuoXidUhbMEcq2NkvG8BzBFUOfuYMVshX0qtxug0j0g6rDPJ7Z+j30DtCUVvPIU&#10;iu6wD6Ld8Br6RQ5Z7YfGnM12Bbmfup1loS9g+mx4bs+CW3bHsVeuYv7C9sG1GRy2bpW9KdiS3bbK&#10;qZ02OoFf1OI034mjxSd7O6VjazrZtQ27wdC+VegbpSInnC1ebROUWmc4GguNik7k597m7syDz74Q&#10;3A3PjxfdgB2ZmzcrFArFMGH3Fjnr/2ctd9MKaNR72b6CfbLyOqQs0gvBcICpa0F9foZ5Avzf2Dc1&#10;VygUijORLndvMA7dh8PU7ECjogvBdaZgOufJnsT0teD5z2GqwGby6GKdQqEYd5TM/HkNh6fZgoZF&#10;F1/rrJNhc6e7IefQm6Egx0uZLrALztO6aUmhUMx+2D0gtmx6N4xF13JYmk1oYDSC566I6WyHuJ2p&#10;h4I8PReFTe79CgqFQtEvbFp7utWswTj0dA5JswkNjObg17krNF3qFznPZfqhIM+fMWXEbujavCV/&#10;4TiFQqFIwwZ/mz2Wwvgz1a1dJwKNfDnbWzh8JH9Z5pXeTeIvZfqhIZf7TcDedOyiteZ0KxSKumGr&#10;DpTsXz3UjMbWQEO/j20OcpdKcDaI+RbTjwTy/SwinpjbxeZ9T2unJoVC0b5Y2HZD6WKEGGs+yqFn&#10;PqDB0boOuWvx2E02yMFnB49m+pFA/jsiPsTcLlu4yaZwWf1tAxK7qGNzer06KxSK+Qj7QGt3ldv1&#10;SruGmF7o7YYxZv52WkOjX8/2F+psmmB3ZXZDzo8w/Ugh78sQ9Rb/l6F4x10xWNiHEju9Osu8dpeF&#10;7UrXQK/kMDNfMKA+ih1QqDMdNJ0NZJD3YSxipJD6tshtW/h9rVOSTIJ33BXlYacll5YW106dOske&#10;nG1eH5SFnTVoCowjn0Q8kMPLfEIHRDtP23l978BVhe0t3A05x34hBWXY+u+2B7CMmXfMFeUxb3JP&#10;t6azBycJY8YqwvaKeCaHkvmGjvgT9k3h0KH8u4Jt3Z4U8j6ARYwVyrkr4hmI1yP+EXEtYjtCp4tG&#10;xDvmivKYN7lbjHrz7scBY8Ay4jqEfdJ/N+L5iLM4dIhBhzyC/RXU2TM2PajIO3uLKM0JHsLAO96K&#10;8kjhd+FSxA+xe1sPbYkaacsoeP1QFuksHOR7IVPLNOAAfJnHopC7OJzF4q6NfPY65L03i5AW4eEL&#10;vOOtKI8Uu3Vm4Pf6k2xaIXfD9b37t/OZHcj3h0wt04ADcBGPRcHWV/cOXL+wzWW6Ie9lLEJahIcv&#10;8I61ojxS7NaZgd/rv2bTCrnTx20f8m7Idz1TyzTgGNwBB2G1czg66izAlm6mYJD3x1mMtAQPXeAd&#10;67LYsEn3X6TYrTMDv9NvY9MKuet02UVj5OCzO/DvkSwjIzXhALyPx6Jg6+54B69f2LeHbsj7RRYh&#10;LcFDF3jHuSpyPxHOWqTYrTMDv9Pns2kFW0/H64eqcK4D/DnTyzTgADyGxyKos8yC7cKfQu7fYjHS&#10;AjxsgXecq8LYtqGb53QvhxS7dWagSffotKwDv99uP1RFOk4gx0HEOSxCpgEH4P/yeBTsl9g7eP1i&#10;OVkkziD341mMNBwPWeAd46rotn//zuw1psYZNmPFJjnYciHez0cRKXbrTMHvczT3e6HG7n3OplLv&#10;YXqZBhyAn+axCGzxJO/gVcXGTVf33AWJ3Fvwx11YlDRY54it845xVaRWV1eL88SDTBe0bUD3Ly3W&#10;/vBRFQvbb4j2fLVJC7aGlH0a3bT56uKNylaZtWnQm7deW8xuqbNMeordOlPw+/x+Nq+wd982ty+q&#10;YvferXz2OuT9GRYh04AD8Gkei8JKjfWBLNIr/Qa5r2Qx0mA8XIF3fKuiin3qszWnbOC1T+L2xmC7&#10;y9maUqdW4w8Ndm+JLebllZEbdoc7Xn/MnMfLVxUpdutMQV/+CptXsGPl9UW/ONq7isDXELpZa1rQ&#10;+U/lsQjqbsm4f2knM6xD/g+wKGkoHqrAO7ZVMUo2Oc3eILxyBglbe8beZIbh5a2KFLt1puD3+J5s&#10;XmDf3rz+qAp7Tgq5P8liZBpwAD7LY1Go++5uYRvOp5D/chYlDcTDFHjHtSrG4ejRQ1nrVNnAv3vP&#10;luiUT11e/qpIsVtnDn6P/5ZNLNi1P68/+kW6v7hB7g+xGJk09P9PdA7DujrnQi3svOrRY4eZZR1f&#10;PN/JIqVBOkdonXdcq8LxIhzvjyD6rouMx+xA3Mh/9rABfXllT/FmYNcUbHlhm1e+ecs3inP8di+K&#10;nU5CDj6jF35mNz7ayrJPQtgyDXbaYQ/Cyu65mcVrY1Wk2K0zB331JDYxsOt/Xp/0i5IPih9D3InF&#10;ySSh49/F41CwFfzsl807eP1i0xbbdT++P8CgjC8jfpBFSkPw8ATeMa2KFNMWcLzPRTwb8VLEGxG/&#10;j7gIcR7i4XyYPS66O30UkHMrou9m33x44LWxKlJMO5PQn9ezmQUbyL0+6Rf2jS1dVdjwmD2Rxcmk&#10;oNPPQURrO9gnL+/gDRI2q+LEiWPMFEM5F7NYaQAelsA7nlWRYtpseF08AE+/opOlPuSxq8u/i7gV&#10;U1cqntTFa2NVpJh2JqFvL2EzC3bNps5ikhb2AdP7oGhQzmUIrS02Sejwi9n/gX3F9g7eIGFT7Lxd&#10;+A3Ksm8DF7BomSIeksA7llWRYtra8Lp4COKvEP5mriXw+BsQdorne5hqIHx64LWxKlJMO5PQvO9G&#10;ROdvVlb2uf0ySNj9Gd7poDNwLN+JeBKLl3FDZ3+JfV+wOd32ad47eIPGinOj2Bko7zjiTxBPQ9wX&#10;oSlhE8ZDEXjHsCpSTDsSeD3YRkA2qF+JuAph5+6PITYhvoD4KOK1iIfwKdlY7cBrY1WkmHZmoa97&#10;TtfZvRVe3wwa/WZuocwNCFvj/7n454MQ90LYm5GuK44SOvhh6NSI7XHqHbScsG8S09wZSAbnHb+q&#10;SPGl1BqsduC1sSqkc5Od1zc5YW8i6dpig8CYZRfz7QPC6xBP42GVutCJL2PfBrkrAHphp4TSRaGk&#10;ebxjVxUpvoxag9UOvDZWhXTYHd1e/+SGfVg8drx3JuGgMH59DjGWfcrnBjrwI+zPYNeeLe4By40t&#10;W68r5gKjDGaWJvGOWVWk+BJqDVY78NpYFbJu2FNB3bFz18bi+kCycv3AML68iodYcqHz7ozoubV3&#10;lAfYpoLZXce2TIBNCbNZQ3bNQabLO1ZVkeJLqDVY7cBrY1XIOlv6o+708aqwO4jtLIRNKjl27HAx&#10;Vtj6Y/0+ROpNYAjovMexHwN7N87dE1Qx25Hiy6c1WO3Aa6OiuWHTUHcsbnDvMDYYx3Q6qC503nPY&#10;j4G9y+tNQHEmUnzptAarHXhtVLQj7AxF+q0A//4cD7XUgQ7suT/AVnKssxiUYvYixZdNa7DagddG&#10;RXvC3gRSGMOeysMtdaAD38q+DOyddpTXBBTtjBRfMq3BagdeGxXtivR0EMaq1/FwS13em4DZtXs0&#10;s4MU7YwUXy6twWoHXhsV7Qq7JtANY5f2JhkFdOTvsU8jtm6QzerxDoZitiPFl0prsNqB10ZFu8Iu&#10;DHfDuLWDh1uGhc7suSZgjh8/UmuvUEW7I8WXSWuw2oHXRkW7Qm8AY4YOjbaI67Z0YLFRG4Mrxhsp&#10;vkRag9UOvDYq2hU6BTQB6FRbtfHL7OOIrfuzZ2/+xtGK9kWKL4/WYLUDr42KdoUuAk8QOvcy9nMP&#10;W9zJNgOvu2a4ovmR4suiNVjtwGujoj1RMg1Ui8SNEzr4fETvjs9dDh1aKrb2G8et4orpRYovidZg&#10;tQOvjYp2hG4EmzJ09iWIvnvB2gVjmzlkK/9t33Hj2taF64tvCbbfq3dgFc2NFF8KrcFqB14bFc0N&#10;LQXRMOjwsxFvQWgDgBbyfsmqIsWXQWuw2oHXxqqQ5sIYpMXgpgX9f3scgAsRX+wcDmkDb5CrihQP&#10;f2uw2oHXxqqQZtLg3yA4GA9HvA3xFR4faShvkKuKFA95a7DagdfGqpBmwRijDWGaDMfotjhAj0O8&#10;BvEhxKcQtt/rVkT9rYBkJLxBripSPMytwWoHXhurQqYLY0b3lpBa9E0kB3+PAm+Qq4oU07YGqx14&#10;bayKFNOKiDQfx63AG+SqIsW0rcFqB14bqyLFtCIizcdxK/AGuapIMW1rsNqB18aqSDGtiEjzcdwK&#10;vEGuKlJM2xqsduC1sSpSTCsi0nwctwJvkKuKFNOO1OnTp19swX+OFKsdeG2sihTTiog0H8etwBvk&#10;qiLFtCODgf9PmdpmfPwp/3tkmDrw2lgVKaYVEWk+jluBN8hVRYpph4bB/n6IzzFtYP9nP+PDhsa0&#10;gdfGqkgxrYhI83HcCrxBripSTDsUDPDnIdWBTkbXATzmmXz4UJgv8NpYFSmmFRFpPo5bgTfIVUWK&#10;aWvDwP46purLHsun1cZUgdfGqkgxrYhI83HcCrxBripSTJsNg/kdEX/HNJGVg/uK8Nhz7LlMk41p&#10;Aq+NVZFiWhGR5uO4FXiDXFWkmDYLBvBzEb07ecDefes7y9nfPfZcy8F0WZgi6G7bIJFiWhGR5uO4&#10;FXiDXFWkmHZgGLh/nU+NnDx5Ym37zpt6yrP/s595LBfTDoxPDdLy+kWKaUVEmo/jVuANclWRYtqB&#10;YMB+J58WOXx4eW3Tlmvc8izsZ/YYj+Vk+oHwaYFXXlWkmFZEpPk4bgXeIFcVKaathEH6/ogv8SmR&#10;/UuLbjle2GM9yP1FK4PFVeJTAq+cqkgxrYhI83HcCrxBripSTFsKA/MvIHqW/cb/rS3u2uSWURX2&#10;HHtuysqwslhsKT488MqoihTTiog0H8etwBvkqiLFtC4MyG/gwyLHjh1e27rwTTf/IGHPtRweK5PF&#10;u/iwwMtfFSmmFRFpPo5bgTfIVUWKaSMYhO+MuJIPiSyv7HXz1gnL5bGyrQ6sToQPCby8VZFiWhGR&#10;5uO4FXiDXFWkmDbAwPt4xBb+OLJn74Kbc5iwnB7UYTP++ClWK+j8dJ2XsypSTCsi0nwctwJvkKuK&#10;FNMWMOi+nP8dOXny+Nr2HTe6+UYRltvK8FidWL0C/zvw8lVFimlFRJqP41bgDXJVkWLOW2KgfW/n&#10;f2KHDh9Y27j5ajfXKMPKsLI8rNstx9V+EZFW4LgVeINcVaQwuD4Yf/xH51+x/Us73RzjDCuzhNXx&#10;QZ2/rvNyVEWK3Soi0nwctwJvkKuKFN4Aem7TXT29urZz10b3+ZMIK9vqkPLq6j2/KlLsVhGR5uO4&#10;FXiDXFX0c/ToobUtC9e5z51kWB2sLv14z62KFLtVRKT5OG4F3iBXFVWWl/e4z5lmWJ2qeM+pihS7&#10;VUSk+ThuBd4gVxVldu/Z6j6+Tixsu6EI72d1wupWxnt8VaTYrSIizcdxK/AGuapInThxbG3b9m+5&#10;j60Tu3av30Jgf/ceUyesjlbXlPfYqkixW0VEmo/jVuANclXR7eChpbUNm/7TfVydOLC8m5nX2f95&#10;j60TVlerczfvcVWRYreKiDQfx63AG+Sq4ox9+3e4P68Tm7deu3bk6EFm7mU/s8d4z60TVvczvJ9X&#10;RYrdKiLSfBy3Am+Qq4rV1VNrOxc3uD+rEzuQ69TqSdamnD3GHuvlqBPWBmuL97OqSLFbRUSaj+NW&#10;4A1yVTGuT+LdTp8+vcGC/4yM+puH9/9VkWK3iog0H8etwBvkxh3eufgzMPB/EH/c1oJ/7zHqaw85&#10;kWK3iog0H8etwBvkxhlls3EMBvxXsZqB/R9/HBn17KNBI8Vqiog0H8etwBvkxhVl8/ExyC8inswq&#10;9rCf2WP48Mgo7z8YJFKsoohI83HcCrxBbhxxoOSOXAzsn8Ifd2f1Stlj+NgeltsrcxyRYvVERJqP&#10;41bgDXKjjC1by9fkwYD+R6zWwOw5fHqkWIMIZXl1GGWkWC0RkebjuBV4g9yoYufixmKqZQqDuP3n&#10;L7FK2ey5zBHpTFEd7yqkKVZJRKT5OG4F3iA3iihblx8D91X446GsTm2Wg7l6jHMfghSrIyLSfBy3&#10;Am+QGyb67Mz1PvzxHazK0CwXc/YY105kKVZFRKT5OG4F3iBXN7btuHHtRPnevK9gFUbOcrOYiNXF&#10;6uTVtW6kWAURkebjuBV4g1yd2LN3gRljGJwXEE9g8WNjZVhZLDZidfPqXCdSLF5EpPk4bgXeIJcb&#10;yyt7mS2GAfkfEHdl0WNnZVmZLD5idfTqnhspFi0i0nwctwJvkBs0tix8c+3oscPM1ONNLHLirOxO&#10;FWJWV6uz15ZBI8UiRUSaj+NW4A1yg8Tirk34hO9uvH4UcT6Lmxqrg9WF1QqszlZ3r02DRIrFiYg0&#10;H8etwBvk+sX+JXdVBhv8v4J4IIuaOquL1YnVi1gbvLb1ixSLEhFpPo5bgTfIlcWmzdesHT68zGfG&#10;MNBeziIax+rGakasLdYmr61lkWIRIiLNx3Er8AY5L7bvuGnt5MkTfFYMA+xLmb6xrI6sbsTaZG3z&#10;2uxFiulFRJqP41bgDXJp7Nm7jY+OYVDdiHgsUzee1dXqzOpHrI1e29NIMbWISPNx3Aq8Qe5M3Lzx&#10;62srB/fxkTEMpH+PP76baVvD6sy697C2Wpu9vjgTKaYVEWk+jluBN8hZbN12/dqx40f4qBgG0N9n&#10;utayNrA5EWuztd3rE4sU04mINB/HrcAb5Hbt3oyfnO48oAsGzRXEzzNV61lbrE1sXpfTRR94fZNi&#10;KhGR5uO4FaQD3NKBXfxJDAPlv+OP72eamWFtYtt6WF+k/ZNiGhGR5uO4FZwZ2DZt+cba4SPOh2HA&#10;APnnfPrMsjayuRHrE+sbvQGISOtx3ApsUNux8+a1U6dO8n9iGBh/jU+dedZWNjtifWN9pDcAEWk1&#10;jlvB3n3b+bcYBsNvIR7Dp80Na7O1nd0Q8fqKTxMRaT6OW5UwAP4t/rg9nzJ3rO3sg774FBGR5uO4&#10;VQoD32v50LlnfcFuKcWHiog0H8etHhjs9iGezocJWZ9Y37CbevBhIiLNx3Er9a8Y5O7Nh0jC+sb6&#10;qNNVMT5ERKT5OG4FGNwu44+kD+srdlvAH4mINB/HrQIGtBfyv2VA1mfsvgL/W0Sk+WzQwiB2LeKR&#10;/C/JhL57hPWh3gBEpFUwcH0A49Zt+U+pyfrQ+pL/FBERERERERERERERERERERERERERERERERER&#10;ERERERERERERERERERERERERERERERERERERERERERERERERERERERERERERERERERERERERERER&#10;ERERERERERERERERERERERERERERERERERERERERERERERERERERERERERERERERERERERERERER&#10;ERERERERERERERERERERERERERERERERERERERERERERERERERERERERERERERERERERERERERER&#10;ERERERERERERERERERERERERERERERERERERERERERERERERERERERERERERERERERERERFpiG/7&#10;tv8PQ8/KKBVmLx4AAAAASUVORK5CYIJQSwMECgAAAAAAAAAhAJMfvJLrCQAA6wkAABQAAABkcnMv&#10;bWVkaWEvaW1hZ2UyLnN2Zzxzdmcgdmlld0JveD0iMCAwIDk2IDk2IiB4bWxucz0iaHR0cDovL3d3&#10;dy53My5vcmcvMjAwMC9zdmciIHhtbG5zOnhsaW5rPSJodHRwOi8vd3d3LnczLm9yZy8xOTk5L3hs&#10;aW5rIiBpZD0iSWNvbnNfRGlwbG9tYVJvbGwiIG92ZXJmbG93PSJoaWRkZW4iPjxzdHlsZT4NCi5N&#10;c2Z0T2ZjVGhtX0FjY2VudDNfbHVtTW9kXzQwX2x1bU9mZl82MF9GaWxsIHsNCiBmaWxsOiNEQkRE&#10;Q0Q7IA0KfQ0KLk1zZnRPZmNUaG1fQmFja2dyb3VuZDFfU3Ryb2tlIHsNCiBzdHJva2U6I0ZGRkZG&#10;RjsgDQp9DQo8L3N0eWxlPg0KPHBhdGggZD0iTTg5Ljg0IDQyLjI2Qzg5Ljg0IDM1LjI2IDg1Ljky&#10;IDI1IDc3LjUgMjVMNTkuNSAyNUM1OS4wNTMyIDI0LjEwMiA1OC4yODA3IDIzLjQwODEgNTcuMzQg&#10;MjMuMDYgNTYuMzc3OSAyMi42NzA4IDU1LjMwMjEgMjIuNjcwOCA1NC4zNCAyMy4wNiA1My41NzI1&#10;IDIyLjM2MzQgNTIuNTc2NCAyMS45NzIxIDUxLjU0IDIxLjk2IDUwLjM3MzkgMjEuOTUgNDkuMjU2&#10;OSAyMi40Mjg3IDQ4LjQ2IDIzLjI4IDQ3LjM4OTMgMjIuODEgNDYuMTcwNyAyMi44MSA0NS4xIDIz&#10;LjI4IDQ0LjMwMzIgMjMuNjM3OSA0My42NDEyIDI0LjI0MDQgNDMuMjEgMjUgNDMuMjEgMjUgMTYu&#10;NzMgMjUgMTYuNjUgMjUuMDYgMTAuOSAyNS43MSA2LjUgMzIuOTEgNi41IDQyIDYuNSA1MS41MyAx&#10;MS4zMyA1OSAxNy41IDU5TDQxIDU5IDQxIDc0IDUxIDY2LjI1IDYxIDc0IDYxIDU5IDg0LjUgNTlD&#10;ODUuNjA0NiA1OSA4Ni41IDU4LjEwNDYgODYuNSA1NyA4Ni41IDU1Ljg5NTQgODUuNjA0NiA1NSA4&#10;NC41IDU1IDgxLjYwMzMgNTUuMTMwMiA3OS4xNDU2IDUyLjg5NTkgNzkgNTBMODUgNTBDODcuMzQg&#10;NTAgODkuODQgNDggODkuODQgNDIuMjZaTTUxLjM0IDI5LjE4QzU2LjE4OTEgMjkuMTggNjAuMTIg&#10;MzMuMTExIDYwLjExOTkgMzcuOTYwMSA2MC4xMTk5IDQyLjgwOTIgNTYuMTg4OSA0Ni43NDAxIDUx&#10;LjMzOTggNDYuNzQgNDYuNTA2NCA0Ni43Mzk5IDQyLjU4MiA0Mi44MzM0IDQyLjU2IDM4IDQyLjUz&#10;NzkgMzMuMTUxIDQ2LjQ1MDkgMjkuMjAyMiA1MS4yOTk5IDI5LjE4MDEgNTEuMzEzMyAyOS4xOCA1&#10;MS4zMjY2IDI5LjE4IDUxLjM0IDI5LjE4Wk0zOS4wNiAyOUMzOS4wNDAxIDI5LjI1MjkgMzkuMDQw&#10;MSAyOS41MDcxIDM5LjA2IDI5Ljc2IDM2LjkyMzggMzAuNjAwNyAzNS44Njg5IDMzLjAxIDM2Ljcg&#10;MzUuMTUgMzUuOTc5OSAzNS45MjU5IDM1LjU3MzYgMzYuOTQxNSAzNS41NiAzOCAzNS41NzIxIDM5&#10;LjEzODIgMzYuMDQ5IDQwLjIyMjEgMzYuODggNDEgMzYuNDEwNSA0Mi4wNjczIDM2LjQxMDUgNDMu&#10;MjgyNyAzNi44OCA0NC4zNSAzNy4xNTUzIDQ0Ljk5NjggMzcuNTg4NSA0NS41NjQxIDM4LjE0IDQ2&#10;TDI2LjkyIDQ2QzI3LjYyMDMgNDQuNDI1NCAyNy45ODc5IDQyLjcyMzIgMjggNDEgMjggMzYgMjYu&#10;NzggMzEuODQgMjQuNzMgMjlaTTE3LjUgNTVDMTQuMTIgNTUgMTAuNSA0OS43OCAxMC41IDQyIDEw&#10;LjUgMzQuMjIgMTQuMTIgMjkgMTcuNSAyOSAyMS4yNyAyOSAyNCAzNCAyNCA0MSAyNCA0MSAyMy45&#10;MyA0NiAyMSA0NiAxOS41OCA0NiAxOCA0My42NSAxOCA0MC41IDE3Ljk5NTEgMzkuODI3NiAxOC4w&#10;NjU1IDM5LjE1NjcgMTguMjEgMzguNSAxOC40NTAyIDM3LjQyMDMgMTcuNzY5NyAzNi4zNTAyIDE2&#10;LjY5IDM2LjExIDE1LjYxMDMgMzUuODY5OCAxNC41NDAyIDM2LjU1MDMgMTQuMyAzNy42MyAxNC4w&#10;OTUyIDM4LjU3MjggMTMuOTk0NiAzOS41MzUyIDE0IDQwLjUgMTQgNDUuODMgMTcuMDggNTAgMjEg&#10;NTBMNDEgNTAgNDEgNTVaTTUxIDYxLjE5IDQ1IDY1Ljg0IDQ1IDUyLjQ5QzQ1LjIzMTcgNTIuNjM1&#10;MSA0NS40NzYgNTIuNzU4OSA0NS43MyA1Mi44NiA0Ni42OTQ4IDUzLjIzNTEgNDcuNzY1MiA1My4y&#10;MzUxIDQ4LjczIDUyLjg2IDQ5LjUwMDggNTMuNTc1NSA1MC41MDg1IDUzLjk4MTUgNTEuNTYgNTQg&#10;NTIuNzI1MSA1NC4wMDUxIDUzLjg0MDIgNTMuNTI3MiA1NC42NCA1Mi42OCA1NS4zODQ3IDUyLjk5&#10;MzIgNTYuMjAyNyA1My4wOTAyIDU3IDUyLjk2TDU3IDY1Ljg0Wk02MSA1NSA2MSA1MC4zNUM2MS4z&#10;MDQzIDUwLjI2MjkgNjEuNTk5MSA1MC4xNDU3IDYxLjg4IDUwTDc1IDUwQzc1LjAwMDEgNTEuNzk0&#10;MSA3NS41NjMyIDUzLjU0MjkgNzYuNjEgNTVaTTY0LjQgNDZDNjUuMzQ5MiA0NS41NjA5IDY2LjA4&#10;ODYgNDQuNzY3NiA2Ni40NiA0My43OSA2Ni44MzIyIDQyLjgyNDYgNjYuODMyMiA0MS43NTU0IDY2&#10;LjQ2IDQwLjc5IDY3LjE2NjUgNDAuMDI4NyA2Ny41NTk0IDM5LjAyODYgNjcuNTYgMzcuOTkgNjcu&#10;NTY1MSAzNi44MjQ5IDY3LjA4NzIgMzUuNzA5OCA2Ni4yNCAzNC45MSA2Ni43MDUxIDMzLjgzODMg&#10;NjYuNzA1MSAzMi42MjE3IDY2LjI0IDMxLjU1IDY1LjgyNzYgMzAuNTg1MSA2NS4wNTY4IDI5Ljgx&#10;NzkgNjQuMDkgMjkuNDEgNjQuMDcxNyAyOS4yNzEgNjQuMDQxNiAyOS4xMzM5IDY0IDI5TDc3LjUg&#10;MjlDODEuNSAyOSA4NC4wOCAzMy4zNSA4NS4xNyAzNy40MiA4Ni40NCA0Mi4yIDg1LjYgNDUuNjUg&#10;ODUgNDZaIiBzdHJva2U9IiNGRkZGRkYiIGZpbGw9IiNEQkREQ0QiLz48L3N2Zz5QSwMEFAAGAAgA&#10;AAAhAHvKaXXfAAAACAEAAA8AAABkcnMvZG93bnJldi54bWxMj0FLw0AQhe+C/2EZwZvdJDW1xExK&#10;KeqpCLaC9LbNTpPQ7G7IbpP03zue7G0e7/Hme/lqMq0YqPeNswjxLAJBtnS6sRXC9/79aQnCB2W1&#10;ap0lhCt5WBX3d7nKtBvtFw27UAkusT5TCHUIXSalL2syys9cR5a9k+uNCiz7SupejVxuWplE0UIa&#10;1Vj+UKuONjWV593FIHyMalzP47dhez5trod9+vmzjQnx8WFav4IINIX/MPzhMzoUzHR0F6u9aBGe&#10;k5eUowi8iO1FGvNxREiSeQqyyOXtgOIXAAD//wMAUEsDBBQABgAIAAAAIQAiVg7uxwAAAKUBAAAZ&#10;AAAAZHJzL19yZWxzL2Uyb0RvYy54bWwucmVsc7yQsWoDMQyG90LewWjv+e6GUkp8WUoha0gfQNg6&#10;n8lZNpYbmrePaZYGAt06SuL//g9td99xVWcqEhIbGLoeFLFNLrA38Hn8eH4FJRXZ4ZqYDFxIYDdt&#10;nrYHWrG2kCwhi2oUFgNLrflNa7ELRZQuZeJ2mVOJWNtYvM5oT+hJj33/ostvBkx3TLV3BsrejaCO&#10;l9ya/2aneQ6W3pP9isT1QYUOsXU3IBZP1UAkF/C2HDs5e9CPHYb/cRi6zD8O+u650xUAAP//AwBQ&#10;SwECLQAUAAYACAAAACEAqNbHqBMBAABJAgAAEwAAAAAAAAAAAAAAAAAAAAAAW0NvbnRlbnRfVHlw&#10;ZXNdLnhtbFBLAQItABQABgAIAAAAIQA4/SH/1gAAAJQBAAALAAAAAAAAAAAAAAAAAEQBAABfcmVs&#10;cy8ucmVsc1BLAQItABQABgAIAAAAIQC53l66wAMAADEJAAAOAAAAAAAAAAAAAAAAAEMCAABkcnMv&#10;ZTJvRG9jLnhtbFBLAQItAAoAAAAAAAAAIQDdfc4VLDsAACw7AAAUAAAAAAAAAAAAAAAAAC8GAABk&#10;cnMvbWVkaWEvaW1hZ2UxLnBuZ1BLAQItAAoAAAAAAAAAIQCTH7yS6wkAAOsJAAAUAAAAAAAAAAAA&#10;AAAAAI1BAABkcnMvbWVkaWEvaW1hZ2UyLnN2Z1BLAQItABQABgAIAAAAIQB7yml13wAAAAgBAAAP&#10;AAAAAAAAAAAAAAAAAKpLAABkcnMvZG93bnJldi54bWxQSwECLQAUAAYACAAAACEAIlYO7scAAACl&#10;AQAAGQAAAAAAAAAAAAAAAAC2TAAAZHJzL19yZWxzL2Uyb0RvYy54bWwucmVsc1BLBQYAAAAABwAH&#10;AL4BAAC0TQAAAAA=&#10;">
                <v:oval id="Oval 4" o:spid="_x0000_s1027" style="position:absolute;width:14192;height:141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0hWpxAAAANoAAAAPAAAAZHJzL2Rvd25yZXYueG1sRI9Ba8JA&#10;FITvQv/D8gpeim6iojXNRmzB0qtRod4e2dckNPs2ZLdJ/PfdQsHjMDPfMOluNI3oqXO1ZQXxPAJB&#10;XFhdc6ngfDrMnkE4j6yxsUwKbuRglz1MUky0HfhIfe5LESDsElRQed8mUrqiIoNublvi4H3ZzqAP&#10;siul7nAIcNPIRRStpcGaw0KFLb1VVHznP0bBZdvm8XKs48316Va41d6+v54/lZo+jvsXEJ5Gfw//&#10;tz+0ghX8XQk3QGa/AAAA//8DAFBLAQItABQABgAIAAAAIQDb4fbL7gAAAIUBAAATAAAAAAAAAAAA&#10;AAAAAAAAAABbQ29udGVudF9UeXBlc10ueG1sUEsBAi0AFAAGAAgAAAAhAFr0LFu/AAAAFQEAAAsA&#10;AAAAAAAAAAAAAAAAHwEAAF9yZWxzLy5yZWxzUEsBAi0AFAAGAAgAAAAhAN3SFanEAAAA2gAAAA8A&#10;AAAAAAAAAAAAAAAABwIAAGRycy9kb3ducmV2LnhtbFBLBQYAAAAAAwADALcAAAD4AgAAAAA=&#10;" filled="f" stroked="f" strokeweight="1pt">
                  <v:stroke joinstyle="miter"/>
                </v:oval>
                <v:shape id="Graphic 8" o:spid="_x0000_s1028" type="#_x0000_t75" alt="&quot;&quot;" style="position:absolute;left:952;top:762;width:12383;height:1238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ciWvwAAANoAAAAPAAAAZHJzL2Rvd25yZXYueG1sRE/Pa8Iw&#10;FL4L+x/CG3jTVA9WOqOIW6E7Das4j4/m2Rabl5JE7f775SB4/Ph+rzaD6cSdnG8tK5hNExDEldUt&#10;1wqOh3yyBOEDssbOMin4Iw+b9dtohZm2D97TvQy1iCHsM1TQhNBnUvqqIYN+anviyF2sMxgidLXU&#10;Dh8x3HRyniQLabDl2NBgT7uGqmt5Mwo+06/Tb/Etf5B2Z5cGPuYzTpQavw/bDxCBhvASP92FVhC3&#10;xivxBsj1PwAAAP//AwBQSwECLQAUAAYACAAAACEA2+H2y+4AAACFAQAAEwAAAAAAAAAAAAAAAAAA&#10;AAAAW0NvbnRlbnRfVHlwZXNdLnhtbFBLAQItABQABgAIAAAAIQBa9CxbvwAAABUBAAALAAAAAAAA&#10;AAAAAAAAAB8BAABfcmVscy8ucmVsc1BLAQItABQABgAIAAAAIQCW+ciWvwAAANoAAAAPAAAAAAAA&#10;AAAAAAAAAAcCAABkcnMvZG93bnJldi54bWxQSwUGAAAAAAMAAwC3AAAA8wIAAAAA&#10;">
                  <v:imagedata r:id="rId50" o:title=""/>
                </v:shape>
              </v:group>
            </w:pict>
          </mc:Fallback>
        </mc:AlternateContent>
      </w:r>
      <w:r w:rsidR="000D13A4" w:rsidRPr="00573899">
        <w:t>GRADING POLICIES</w:t>
      </w:r>
    </w:p>
    <w:p w14:paraId="579E937A" w14:textId="16F6A1F9" w:rsidR="000D13A4" w:rsidRDefault="00BD6E70" w:rsidP="00570BDF">
      <w:pPr>
        <w:jc w:val="center"/>
        <w:rPr>
          <w:sz w:val="24"/>
          <w:szCs w:val="24"/>
        </w:rPr>
      </w:pPr>
      <w:r w:rsidRPr="00573899">
        <w:rPr>
          <w:sz w:val="24"/>
          <w:szCs w:val="24"/>
        </w:rPr>
        <w:t>The grading scale and points allocated per assignment are shown below.</w:t>
      </w:r>
    </w:p>
    <w:p w14:paraId="798CA627" w14:textId="1CB91CAC" w:rsidR="000D13A4" w:rsidRDefault="00E12CA0" w:rsidP="0054021B">
      <w:pPr>
        <w:jc w:val="both"/>
      </w:pPr>
      <w:r>
        <w:rPr>
          <w:sz w:val="22"/>
          <w:szCs w:val="22"/>
        </w:rPr>
        <w:t xml:space="preserve">The earlier individual writing activities are </w:t>
      </w:r>
      <w:r w:rsidR="007D7F04">
        <w:rPr>
          <w:sz w:val="22"/>
          <w:szCs w:val="22"/>
        </w:rPr>
        <w:t>10</w:t>
      </w:r>
      <w:r>
        <w:rPr>
          <w:sz w:val="22"/>
          <w:szCs w:val="22"/>
        </w:rPr>
        <w:t xml:space="preserve"> points (reflexivity paper is 10 points). </w:t>
      </w:r>
      <w:proofErr w:type="gramStart"/>
      <w:r>
        <w:rPr>
          <w:sz w:val="22"/>
          <w:szCs w:val="22"/>
        </w:rPr>
        <w:t>The later</w:t>
      </w:r>
      <w:proofErr w:type="gramEnd"/>
      <w:r>
        <w:rPr>
          <w:sz w:val="22"/>
          <w:szCs w:val="22"/>
        </w:rPr>
        <w:t xml:space="preserve"> individual writing activities become more </w:t>
      </w:r>
      <w:proofErr w:type="gramStart"/>
      <w:r w:rsidR="00F90126">
        <w:rPr>
          <w:sz w:val="22"/>
          <w:szCs w:val="22"/>
        </w:rPr>
        <w:t>difficult, and</w:t>
      </w:r>
      <w:proofErr w:type="gramEnd"/>
      <w:r w:rsidR="00F90126">
        <w:rPr>
          <w:sz w:val="22"/>
          <w:szCs w:val="22"/>
        </w:rPr>
        <w:t xml:space="preserve"> are worth 1</w:t>
      </w:r>
      <w:r w:rsidR="007D7F04">
        <w:rPr>
          <w:sz w:val="22"/>
          <w:szCs w:val="22"/>
        </w:rPr>
        <w:t>5</w:t>
      </w:r>
      <w:r w:rsidR="00F90126">
        <w:rPr>
          <w:sz w:val="22"/>
          <w:szCs w:val="22"/>
        </w:rPr>
        <w:t xml:space="preserve"> points. The final writing</w:t>
      </w:r>
      <w:r w:rsidR="001027A4">
        <w:rPr>
          <w:sz w:val="22"/>
          <w:szCs w:val="22"/>
        </w:rPr>
        <w:t xml:space="preserve"> project</w:t>
      </w:r>
      <w:r w:rsidR="00F90126">
        <w:rPr>
          <w:sz w:val="22"/>
          <w:szCs w:val="22"/>
        </w:rPr>
        <w:t xml:space="preserve"> components are worth 20 points, the </w:t>
      </w:r>
      <w:r w:rsidR="001027A4">
        <w:rPr>
          <w:sz w:val="22"/>
          <w:szCs w:val="22"/>
        </w:rPr>
        <w:t xml:space="preserve">full </w:t>
      </w:r>
      <w:r w:rsidR="00F90126">
        <w:rPr>
          <w:sz w:val="22"/>
          <w:szCs w:val="22"/>
        </w:rPr>
        <w:t xml:space="preserve">draft is worth 30 and the final comprehensive writing project is worth 40 points. All peer reviews are worth 5 points. </w:t>
      </w:r>
    </w:p>
    <w:tbl>
      <w:tblPr>
        <w:tblStyle w:val="TableGrid"/>
        <w:tblpPr w:leftFromText="180" w:rightFromText="180" w:vertAnchor="text" w:horzAnchor="page" w:tblpX="982" w:tblpY="1229"/>
        <w:tblW w:w="2335" w:type="dxa"/>
        <w:tblLook w:val="04A0" w:firstRow="1" w:lastRow="0" w:firstColumn="1" w:lastColumn="0" w:noHBand="0" w:noVBand="1"/>
      </w:tblPr>
      <w:tblGrid>
        <w:gridCol w:w="1145"/>
        <w:gridCol w:w="1190"/>
      </w:tblGrid>
      <w:tr w:rsidR="004F31C4" w14:paraId="0F2F8322" w14:textId="77777777" w:rsidTr="00A938F1">
        <w:trPr>
          <w:trHeight w:val="647"/>
        </w:trPr>
        <w:tc>
          <w:tcPr>
            <w:tcW w:w="2335" w:type="dxa"/>
            <w:gridSpan w:val="2"/>
          </w:tcPr>
          <w:p w14:paraId="7F237AEB" w14:textId="77777777" w:rsidR="004F31C4" w:rsidRPr="00147B8E" w:rsidRDefault="004F31C4" w:rsidP="008C535E">
            <w:pPr>
              <w:pStyle w:val="Heading2"/>
              <w:jc w:val="center"/>
              <w:rPr>
                <w:rFonts w:asciiTheme="minorHAnsi" w:hAnsiTheme="minorHAnsi"/>
                <w:b/>
                <w:bCs/>
                <w:sz w:val="36"/>
                <w:szCs w:val="36"/>
              </w:rPr>
            </w:pPr>
            <w:r w:rsidRPr="00147B8E">
              <w:rPr>
                <w:rFonts w:asciiTheme="minorHAnsi" w:hAnsiTheme="minorHAnsi"/>
                <w:b/>
                <w:bCs/>
                <w:sz w:val="36"/>
                <w:szCs w:val="36"/>
              </w:rPr>
              <w:t>Grading Scale</w:t>
            </w:r>
          </w:p>
        </w:tc>
      </w:tr>
      <w:tr w:rsidR="00A938F1" w14:paraId="33A1BB2E" w14:textId="77777777" w:rsidTr="00A938F1">
        <w:trPr>
          <w:trHeight w:val="693"/>
        </w:trPr>
        <w:tc>
          <w:tcPr>
            <w:tcW w:w="1145" w:type="dxa"/>
            <w:vAlign w:val="center"/>
          </w:tcPr>
          <w:p w14:paraId="2CC66946" w14:textId="77777777" w:rsidR="00A938F1" w:rsidRPr="003472C3" w:rsidRDefault="00A938F1" w:rsidP="008C535E">
            <w:pPr>
              <w:rPr>
                <w:b/>
                <w:bCs/>
                <w:sz w:val="24"/>
                <w:szCs w:val="24"/>
              </w:rPr>
            </w:pPr>
            <w:r w:rsidRPr="003472C3">
              <w:rPr>
                <w:b/>
                <w:bCs/>
                <w:sz w:val="24"/>
                <w:szCs w:val="24"/>
              </w:rPr>
              <w:t>Grade</w:t>
            </w:r>
          </w:p>
        </w:tc>
        <w:tc>
          <w:tcPr>
            <w:tcW w:w="1190" w:type="dxa"/>
            <w:vAlign w:val="center"/>
          </w:tcPr>
          <w:p w14:paraId="52C16591" w14:textId="77777777" w:rsidR="00A938F1" w:rsidRPr="003472C3" w:rsidRDefault="00A938F1" w:rsidP="008C535E">
            <w:pPr>
              <w:jc w:val="center"/>
              <w:rPr>
                <w:b/>
                <w:bCs/>
                <w:sz w:val="24"/>
                <w:szCs w:val="24"/>
              </w:rPr>
            </w:pPr>
            <w:r w:rsidRPr="003472C3">
              <w:rPr>
                <w:b/>
                <w:bCs/>
                <w:sz w:val="24"/>
                <w:szCs w:val="24"/>
              </w:rPr>
              <w:t>%</w:t>
            </w:r>
          </w:p>
        </w:tc>
      </w:tr>
      <w:tr w:rsidR="00A938F1" w14:paraId="53F9CC2F" w14:textId="77777777" w:rsidTr="00A938F1">
        <w:trPr>
          <w:trHeight w:val="693"/>
        </w:trPr>
        <w:tc>
          <w:tcPr>
            <w:tcW w:w="1145" w:type="dxa"/>
            <w:shd w:val="clear" w:color="auto" w:fill="EBDDC3" w:themeFill="background2"/>
            <w:vAlign w:val="center"/>
          </w:tcPr>
          <w:p w14:paraId="5E96A382" w14:textId="77777777" w:rsidR="00A938F1" w:rsidRPr="003472C3" w:rsidRDefault="00A938F1" w:rsidP="008C535E">
            <w:pPr>
              <w:rPr>
                <w:b/>
                <w:bCs/>
                <w:sz w:val="24"/>
                <w:szCs w:val="24"/>
              </w:rPr>
            </w:pPr>
            <w:r>
              <w:rPr>
                <w:b/>
                <w:bCs/>
                <w:sz w:val="24"/>
                <w:szCs w:val="24"/>
              </w:rPr>
              <w:t>4.0</w:t>
            </w:r>
          </w:p>
        </w:tc>
        <w:tc>
          <w:tcPr>
            <w:tcW w:w="1190" w:type="dxa"/>
            <w:shd w:val="clear" w:color="auto" w:fill="EBDDC3" w:themeFill="background2"/>
            <w:vAlign w:val="center"/>
          </w:tcPr>
          <w:p w14:paraId="540B9D39" w14:textId="77777777" w:rsidR="00A938F1" w:rsidRPr="00E43DBB" w:rsidRDefault="00A938F1" w:rsidP="008C535E">
            <w:pPr>
              <w:jc w:val="center"/>
              <w:rPr>
                <w:b/>
                <w:bCs/>
                <w:sz w:val="24"/>
                <w:szCs w:val="24"/>
              </w:rPr>
            </w:pPr>
            <w:r>
              <w:rPr>
                <w:rFonts w:ascii="Calibri" w:hAnsi="Calibri" w:cs="Calibri"/>
                <w:b/>
                <w:bCs/>
                <w:color w:val="000000"/>
                <w:sz w:val="24"/>
                <w:szCs w:val="24"/>
              </w:rPr>
              <w:t>89.5-100</w:t>
            </w:r>
          </w:p>
        </w:tc>
      </w:tr>
      <w:tr w:rsidR="00A938F1" w14:paraId="2D26695A" w14:textId="77777777" w:rsidTr="00A938F1">
        <w:trPr>
          <w:trHeight w:val="693"/>
        </w:trPr>
        <w:tc>
          <w:tcPr>
            <w:tcW w:w="1145" w:type="dxa"/>
            <w:shd w:val="clear" w:color="auto" w:fill="F8E5DA" w:themeFill="accent2" w:themeFillTint="33"/>
            <w:vAlign w:val="center"/>
          </w:tcPr>
          <w:p w14:paraId="311AFE5E" w14:textId="77777777" w:rsidR="00A938F1" w:rsidRPr="003472C3" w:rsidRDefault="00A938F1" w:rsidP="008C535E">
            <w:pPr>
              <w:rPr>
                <w:b/>
                <w:bCs/>
                <w:sz w:val="24"/>
                <w:szCs w:val="24"/>
              </w:rPr>
            </w:pPr>
            <w:r>
              <w:rPr>
                <w:b/>
                <w:bCs/>
                <w:sz w:val="24"/>
                <w:szCs w:val="24"/>
              </w:rPr>
              <w:t>3.5</w:t>
            </w:r>
          </w:p>
        </w:tc>
        <w:tc>
          <w:tcPr>
            <w:tcW w:w="1190" w:type="dxa"/>
            <w:shd w:val="clear" w:color="auto" w:fill="F8E5DA" w:themeFill="accent2" w:themeFillTint="33"/>
            <w:vAlign w:val="center"/>
          </w:tcPr>
          <w:p w14:paraId="739D2713" w14:textId="77777777" w:rsidR="00A938F1" w:rsidRPr="00E43DBB" w:rsidRDefault="00A938F1" w:rsidP="008C535E">
            <w:pPr>
              <w:jc w:val="center"/>
              <w:rPr>
                <w:b/>
                <w:bCs/>
                <w:sz w:val="24"/>
                <w:szCs w:val="24"/>
              </w:rPr>
            </w:pPr>
            <w:r>
              <w:rPr>
                <w:rFonts w:ascii="Calibri" w:hAnsi="Calibri" w:cs="Calibri"/>
                <w:b/>
                <w:bCs/>
                <w:color w:val="000000"/>
                <w:sz w:val="24"/>
                <w:szCs w:val="24"/>
              </w:rPr>
              <w:t>84.5-89.4</w:t>
            </w:r>
          </w:p>
        </w:tc>
      </w:tr>
      <w:tr w:rsidR="00A938F1" w14:paraId="3747A6CA" w14:textId="77777777" w:rsidTr="00A938F1">
        <w:trPr>
          <w:trHeight w:val="693"/>
        </w:trPr>
        <w:tc>
          <w:tcPr>
            <w:tcW w:w="1145" w:type="dxa"/>
            <w:shd w:val="clear" w:color="auto" w:fill="F8E5DA" w:themeFill="accent2" w:themeFillTint="33"/>
            <w:vAlign w:val="center"/>
          </w:tcPr>
          <w:p w14:paraId="35A47923" w14:textId="77777777" w:rsidR="00A938F1" w:rsidRPr="003472C3" w:rsidRDefault="00A938F1" w:rsidP="008C535E">
            <w:pPr>
              <w:rPr>
                <w:b/>
                <w:bCs/>
                <w:sz w:val="24"/>
                <w:szCs w:val="24"/>
              </w:rPr>
            </w:pPr>
            <w:r>
              <w:rPr>
                <w:b/>
                <w:bCs/>
                <w:sz w:val="24"/>
                <w:szCs w:val="24"/>
              </w:rPr>
              <w:t>3.0</w:t>
            </w:r>
          </w:p>
        </w:tc>
        <w:tc>
          <w:tcPr>
            <w:tcW w:w="1190" w:type="dxa"/>
            <w:shd w:val="clear" w:color="auto" w:fill="F8E5DA" w:themeFill="accent2" w:themeFillTint="33"/>
            <w:vAlign w:val="center"/>
          </w:tcPr>
          <w:p w14:paraId="01C80C95" w14:textId="77777777" w:rsidR="00A938F1" w:rsidRPr="00E43DBB" w:rsidRDefault="00A938F1" w:rsidP="008C535E">
            <w:pPr>
              <w:jc w:val="center"/>
              <w:rPr>
                <w:b/>
                <w:bCs/>
                <w:sz w:val="24"/>
                <w:szCs w:val="24"/>
              </w:rPr>
            </w:pPr>
            <w:r>
              <w:rPr>
                <w:rFonts w:ascii="Calibri" w:hAnsi="Calibri" w:cs="Calibri"/>
                <w:b/>
                <w:bCs/>
                <w:color w:val="000000"/>
                <w:sz w:val="24"/>
                <w:szCs w:val="24"/>
              </w:rPr>
              <w:t>79.5-</w:t>
            </w:r>
            <w:r w:rsidRPr="00E43DBB">
              <w:rPr>
                <w:rFonts w:ascii="Calibri" w:hAnsi="Calibri" w:cs="Calibri"/>
                <w:b/>
                <w:bCs/>
                <w:color w:val="000000"/>
                <w:sz w:val="24"/>
                <w:szCs w:val="24"/>
              </w:rPr>
              <w:t>8</w:t>
            </w:r>
            <w:r>
              <w:rPr>
                <w:rFonts w:ascii="Calibri" w:hAnsi="Calibri" w:cs="Calibri"/>
                <w:b/>
                <w:bCs/>
                <w:color w:val="000000"/>
                <w:sz w:val="24"/>
                <w:szCs w:val="24"/>
              </w:rPr>
              <w:t>4.4</w:t>
            </w:r>
          </w:p>
        </w:tc>
      </w:tr>
      <w:tr w:rsidR="00A938F1" w14:paraId="4DE8778E" w14:textId="77777777" w:rsidTr="00A938F1">
        <w:trPr>
          <w:trHeight w:val="693"/>
        </w:trPr>
        <w:tc>
          <w:tcPr>
            <w:tcW w:w="1145" w:type="dxa"/>
            <w:shd w:val="clear" w:color="auto" w:fill="F1CBB5" w:themeFill="accent2" w:themeFillTint="66"/>
            <w:vAlign w:val="center"/>
          </w:tcPr>
          <w:p w14:paraId="52D673D1" w14:textId="77777777" w:rsidR="00A938F1" w:rsidRPr="003472C3" w:rsidRDefault="00A938F1" w:rsidP="008C535E">
            <w:pPr>
              <w:rPr>
                <w:b/>
                <w:bCs/>
                <w:sz w:val="24"/>
                <w:szCs w:val="24"/>
              </w:rPr>
            </w:pPr>
            <w:r>
              <w:rPr>
                <w:b/>
                <w:bCs/>
                <w:sz w:val="24"/>
                <w:szCs w:val="24"/>
              </w:rPr>
              <w:t>2.5</w:t>
            </w:r>
          </w:p>
        </w:tc>
        <w:tc>
          <w:tcPr>
            <w:tcW w:w="1190" w:type="dxa"/>
            <w:shd w:val="clear" w:color="auto" w:fill="F1CBB5" w:themeFill="accent2" w:themeFillTint="66"/>
            <w:vAlign w:val="center"/>
          </w:tcPr>
          <w:p w14:paraId="0825EA00" w14:textId="77777777" w:rsidR="00A938F1" w:rsidRPr="00E43DBB" w:rsidRDefault="00A938F1" w:rsidP="008C535E">
            <w:pPr>
              <w:jc w:val="center"/>
              <w:rPr>
                <w:b/>
                <w:bCs/>
                <w:sz w:val="24"/>
                <w:szCs w:val="24"/>
              </w:rPr>
            </w:pPr>
            <w:r>
              <w:rPr>
                <w:rFonts w:ascii="Calibri" w:hAnsi="Calibri" w:cs="Calibri"/>
                <w:b/>
                <w:bCs/>
                <w:color w:val="000000"/>
                <w:sz w:val="24"/>
                <w:szCs w:val="24"/>
              </w:rPr>
              <w:t>74.5-79.4</w:t>
            </w:r>
          </w:p>
        </w:tc>
      </w:tr>
      <w:tr w:rsidR="00A938F1" w14:paraId="5C1F2B50" w14:textId="77777777" w:rsidTr="00A938F1">
        <w:trPr>
          <w:trHeight w:val="693"/>
        </w:trPr>
        <w:tc>
          <w:tcPr>
            <w:tcW w:w="1145" w:type="dxa"/>
            <w:shd w:val="clear" w:color="auto" w:fill="F1CBB5" w:themeFill="accent2" w:themeFillTint="66"/>
            <w:vAlign w:val="center"/>
          </w:tcPr>
          <w:p w14:paraId="6A3F71B4" w14:textId="77777777" w:rsidR="00A938F1" w:rsidRPr="003472C3" w:rsidRDefault="00A938F1" w:rsidP="008C535E">
            <w:pPr>
              <w:rPr>
                <w:b/>
                <w:bCs/>
                <w:sz w:val="24"/>
                <w:szCs w:val="24"/>
              </w:rPr>
            </w:pPr>
            <w:r>
              <w:rPr>
                <w:b/>
                <w:bCs/>
                <w:sz w:val="24"/>
                <w:szCs w:val="24"/>
              </w:rPr>
              <w:t>2.0</w:t>
            </w:r>
          </w:p>
        </w:tc>
        <w:tc>
          <w:tcPr>
            <w:tcW w:w="1190" w:type="dxa"/>
            <w:shd w:val="clear" w:color="auto" w:fill="F1CBB5" w:themeFill="accent2" w:themeFillTint="66"/>
            <w:vAlign w:val="center"/>
          </w:tcPr>
          <w:p w14:paraId="1EF9EE8B" w14:textId="77777777" w:rsidR="00A938F1" w:rsidRPr="00E43DBB" w:rsidRDefault="00A938F1" w:rsidP="008C535E">
            <w:pPr>
              <w:jc w:val="center"/>
              <w:rPr>
                <w:b/>
                <w:bCs/>
                <w:sz w:val="24"/>
                <w:szCs w:val="24"/>
              </w:rPr>
            </w:pPr>
            <w:r>
              <w:rPr>
                <w:rFonts w:ascii="Calibri" w:hAnsi="Calibri" w:cs="Calibri"/>
                <w:b/>
                <w:bCs/>
                <w:color w:val="000000"/>
                <w:sz w:val="24"/>
                <w:szCs w:val="24"/>
              </w:rPr>
              <w:t>69.5-74.4</w:t>
            </w:r>
          </w:p>
        </w:tc>
      </w:tr>
      <w:tr w:rsidR="00A938F1" w14:paraId="0F8C3B83" w14:textId="77777777" w:rsidTr="00A938F1">
        <w:trPr>
          <w:trHeight w:val="693"/>
        </w:trPr>
        <w:tc>
          <w:tcPr>
            <w:tcW w:w="1145" w:type="dxa"/>
            <w:shd w:val="clear" w:color="auto" w:fill="DD8047" w:themeFill="accent2"/>
            <w:vAlign w:val="center"/>
          </w:tcPr>
          <w:p w14:paraId="32CD8B7B" w14:textId="77777777" w:rsidR="00A938F1" w:rsidRPr="003472C3" w:rsidRDefault="00A938F1" w:rsidP="008C535E">
            <w:pPr>
              <w:rPr>
                <w:rFonts w:ascii="Calibri" w:hAnsi="Calibri" w:cs="Calibri"/>
                <w:b/>
                <w:bCs/>
                <w:color w:val="000000"/>
                <w:sz w:val="24"/>
                <w:szCs w:val="24"/>
              </w:rPr>
            </w:pPr>
            <w:r>
              <w:rPr>
                <w:rFonts w:ascii="Calibri" w:hAnsi="Calibri" w:cs="Calibri"/>
                <w:b/>
                <w:bCs/>
                <w:color w:val="000000"/>
                <w:sz w:val="24"/>
                <w:szCs w:val="24"/>
              </w:rPr>
              <w:t>1.5</w:t>
            </w:r>
          </w:p>
        </w:tc>
        <w:tc>
          <w:tcPr>
            <w:tcW w:w="1190" w:type="dxa"/>
            <w:shd w:val="clear" w:color="auto" w:fill="DD8047" w:themeFill="accent2"/>
            <w:vAlign w:val="center"/>
          </w:tcPr>
          <w:p w14:paraId="126CCB59" w14:textId="77777777" w:rsidR="00A938F1" w:rsidRPr="00E43DBB" w:rsidRDefault="00A938F1" w:rsidP="008C535E">
            <w:pPr>
              <w:jc w:val="center"/>
              <w:rPr>
                <w:rFonts w:ascii="Calibri" w:hAnsi="Calibri" w:cs="Calibri"/>
                <w:b/>
                <w:bCs/>
                <w:color w:val="000000"/>
                <w:sz w:val="24"/>
                <w:szCs w:val="24"/>
              </w:rPr>
            </w:pPr>
            <w:r>
              <w:rPr>
                <w:rFonts w:ascii="Calibri" w:hAnsi="Calibri" w:cs="Calibri"/>
                <w:b/>
                <w:bCs/>
                <w:color w:val="000000"/>
                <w:sz w:val="24"/>
                <w:szCs w:val="24"/>
              </w:rPr>
              <w:t>64.5-69.4</w:t>
            </w:r>
          </w:p>
        </w:tc>
      </w:tr>
      <w:tr w:rsidR="00A938F1" w14:paraId="504FAC35" w14:textId="77777777" w:rsidTr="00A938F1">
        <w:trPr>
          <w:trHeight w:val="693"/>
        </w:trPr>
        <w:tc>
          <w:tcPr>
            <w:tcW w:w="1145" w:type="dxa"/>
            <w:shd w:val="clear" w:color="auto" w:fill="DD8047" w:themeFill="accent2"/>
            <w:vAlign w:val="center"/>
          </w:tcPr>
          <w:p w14:paraId="11D3CB90" w14:textId="77777777" w:rsidR="00A938F1" w:rsidRPr="003472C3" w:rsidRDefault="00A938F1" w:rsidP="008C535E">
            <w:pPr>
              <w:rPr>
                <w:rFonts w:ascii="Calibri" w:hAnsi="Calibri" w:cs="Calibri"/>
                <w:b/>
                <w:bCs/>
                <w:color w:val="000000"/>
                <w:sz w:val="24"/>
                <w:szCs w:val="24"/>
              </w:rPr>
            </w:pPr>
            <w:r>
              <w:rPr>
                <w:rFonts w:ascii="Calibri" w:hAnsi="Calibri" w:cs="Calibri"/>
                <w:b/>
                <w:bCs/>
                <w:color w:val="000000"/>
                <w:sz w:val="24"/>
                <w:szCs w:val="24"/>
              </w:rPr>
              <w:t>1.0</w:t>
            </w:r>
          </w:p>
        </w:tc>
        <w:tc>
          <w:tcPr>
            <w:tcW w:w="1190" w:type="dxa"/>
            <w:shd w:val="clear" w:color="auto" w:fill="DD8047" w:themeFill="accent2"/>
            <w:vAlign w:val="center"/>
          </w:tcPr>
          <w:p w14:paraId="053504EB" w14:textId="77777777" w:rsidR="00A938F1" w:rsidRPr="00E43DBB" w:rsidRDefault="00A938F1" w:rsidP="008C535E">
            <w:pPr>
              <w:jc w:val="center"/>
              <w:rPr>
                <w:rFonts w:ascii="Calibri" w:hAnsi="Calibri" w:cs="Calibri"/>
                <w:b/>
                <w:bCs/>
                <w:color w:val="000000"/>
                <w:sz w:val="24"/>
                <w:szCs w:val="24"/>
              </w:rPr>
            </w:pPr>
            <w:r>
              <w:rPr>
                <w:rFonts w:ascii="Calibri" w:hAnsi="Calibri" w:cs="Calibri"/>
                <w:b/>
                <w:bCs/>
                <w:color w:val="000000"/>
                <w:sz w:val="24"/>
                <w:szCs w:val="24"/>
              </w:rPr>
              <w:t>59.5-64.4</w:t>
            </w:r>
          </w:p>
        </w:tc>
      </w:tr>
      <w:tr w:rsidR="00A938F1" w14:paraId="3D700E1C" w14:textId="77777777" w:rsidTr="00A938F1">
        <w:trPr>
          <w:trHeight w:val="693"/>
        </w:trPr>
        <w:tc>
          <w:tcPr>
            <w:tcW w:w="1145" w:type="dxa"/>
            <w:shd w:val="clear" w:color="auto" w:fill="B85A22" w:themeFill="accent2" w:themeFillShade="BF"/>
            <w:vAlign w:val="center"/>
          </w:tcPr>
          <w:p w14:paraId="1B8E587B" w14:textId="77777777" w:rsidR="00A938F1" w:rsidRPr="003472C3" w:rsidRDefault="00A938F1" w:rsidP="008C535E">
            <w:pPr>
              <w:rPr>
                <w:rFonts w:ascii="Calibri" w:hAnsi="Calibri" w:cs="Calibri"/>
                <w:b/>
                <w:bCs/>
                <w:color w:val="000000"/>
                <w:sz w:val="24"/>
                <w:szCs w:val="24"/>
              </w:rPr>
            </w:pPr>
            <w:r>
              <w:rPr>
                <w:rFonts w:ascii="Calibri" w:hAnsi="Calibri" w:cs="Calibri"/>
                <w:b/>
                <w:bCs/>
                <w:color w:val="000000"/>
                <w:sz w:val="24"/>
                <w:szCs w:val="24"/>
              </w:rPr>
              <w:t>0.0</w:t>
            </w:r>
          </w:p>
        </w:tc>
        <w:tc>
          <w:tcPr>
            <w:tcW w:w="1190" w:type="dxa"/>
            <w:shd w:val="clear" w:color="auto" w:fill="B85A22" w:themeFill="accent2" w:themeFillShade="BF"/>
            <w:vAlign w:val="center"/>
          </w:tcPr>
          <w:p w14:paraId="3EE51763" w14:textId="77777777" w:rsidR="00A938F1" w:rsidRPr="00E43DBB" w:rsidRDefault="00A938F1" w:rsidP="008C535E">
            <w:pPr>
              <w:jc w:val="center"/>
              <w:rPr>
                <w:rFonts w:ascii="Calibri" w:hAnsi="Calibri" w:cs="Calibri"/>
                <w:b/>
                <w:bCs/>
                <w:color w:val="000000"/>
                <w:sz w:val="24"/>
                <w:szCs w:val="24"/>
              </w:rPr>
            </w:pPr>
            <w:r w:rsidRPr="00E43DBB">
              <w:rPr>
                <w:rFonts w:ascii="Calibri" w:hAnsi="Calibri" w:cs="Calibri"/>
                <w:b/>
                <w:bCs/>
                <w:color w:val="000000"/>
                <w:sz w:val="24"/>
                <w:szCs w:val="24"/>
              </w:rPr>
              <w:t>&lt;</w:t>
            </w:r>
            <w:r>
              <w:rPr>
                <w:rFonts w:ascii="Calibri" w:hAnsi="Calibri" w:cs="Calibri"/>
                <w:b/>
                <w:bCs/>
                <w:color w:val="000000"/>
                <w:sz w:val="24"/>
                <w:szCs w:val="24"/>
              </w:rPr>
              <w:t>59.4</w:t>
            </w:r>
          </w:p>
        </w:tc>
      </w:tr>
    </w:tbl>
    <w:p w14:paraId="18DAFF49" w14:textId="42FD55BC" w:rsidR="000D13A4" w:rsidRDefault="00573899" w:rsidP="000D13A4">
      <w:pPr>
        <w:rPr>
          <w:rFonts w:eastAsiaTheme="majorEastAsia"/>
        </w:rPr>
      </w:pPr>
      <w:r>
        <w:rPr>
          <w:noProof/>
        </w:rPr>
        <mc:AlternateContent>
          <mc:Choice Requires="wps">
            <w:drawing>
              <wp:anchor distT="0" distB="0" distL="114300" distR="114300" simplePos="0" relativeHeight="251668512" behindDoc="0" locked="0" layoutInCell="1" allowOverlap="1" wp14:anchorId="0BCEE7E4" wp14:editId="10E3C39F">
                <wp:simplePos x="0" y="0"/>
                <wp:positionH relativeFrom="column">
                  <wp:posOffset>2122714</wp:posOffset>
                </wp:positionH>
                <wp:positionV relativeFrom="paragraph">
                  <wp:posOffset>120650</wp:posOffset>
                </wp:positionV>
                <wp:extent cx="32657" cy="7173686"/>
                <wp:effectExtent l="38100" t="38100" r="43815" b="8255"/>
                <wp:wrapNone/>
                <wp:docPr id="228" name="Straight Connector 2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32657" cy="7173686"/>
                        </a:xfrm>
                        <a:prstGeom prst="line">
                          <a:avLst/>
                        </a:prstGeom>
                        <a:ln w="76200">
                          <a:solidFill>
                            <a:schemeClr val="tx1">
                              <a:lumMod val="65000"/>
                              <a:lumOff val="35000"/>
                            </a:schemeClr>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45ACB4D2" id="Straight Connector 228" o:spid="_x0000_s1026" alt="&quot;&quot;" style="position:absolute;flip:y;z-index:2516685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67.15pt,9.5pt" to="169.7pt,574.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efqp5AEAACcEAAAOAAAAZHJzL2Uyb0RvYy54bWysU8lu2zAQvRfoPxC8x5JtRA4EyzkkSC9d&#10;gjbtnaGGFgFuIBlL/vsOSVtO2lOLXAhyljfz3gy3t5NW5AA+SGs6ulzUlIDhtpdm39GfTw9XN5SE&#10;yEzPlDXQ0SMEerv7+GE7uhZWdrCqB08QxIR2dB0dYnRtVQU+gGZhYR0YdArrNYv49Puq92xEdK2q&#10;VV031Wh977zlEAJa74uT7jK+EMDjNyECRKI6ir3FfPp8Pqez2m1Zu/fMDZKf2mD/0YVm0mDRGeqe&#10;RUZevPwLSkvubbAiLrjVlRVCcsgckM2y/oPNj4E5yFxQnOBmmcL7wfKvhzvz6FGG0YU2uEefWEzC&#10;ayKUdL9wppkXdkqmLNtxlg2mSDga16vmekMJR89muVk3N02StSowCc75ED+B1SRdOqqkSaxYyw6f&#10;Qyyh55BkVoaMCNXgfHNYsEr2D1Kp5MybAXfKkwPDmcap9Kde9BfbF1tzXWNmniyacf7FvD6bsbMZ&#10;Jff5qgD6lEHjRY18i0cFpbXvIIjskXWpOwOVGoxzMHF54q8MRqc0gc3PiSdSacMvPN4mnuJTKuQl&#10;/pfkOSNXtibOyVoa64ukb6snFcscRIk/K1B4JwmebX/Me5KlwW3Myp1+Tlr31++cfvnfu98AAAD/&#10;/wMAUEsDBBQABgAIAAAAIQARimi/4AAAAAsBAAAPAAAAZHJzL2Rvd25yZXYueG1sTI9LT8MwEITv&#10;SPwHa5G4USc4QBviVKjicSuiBXF14m0S6kcUO23677uc4Lgzn2ZniuVkDTvgEDrvJKSzBBi62uvO&#10;NRI+ty83c2AhKqeV8Q4lnDDAsry8KFSu/dF94GETG0YhLuRKQhtjn3Me6hatCjPfoyNv5werIp1D&#10;w/WgjhRuDb9NkntuVefoQ6t6XLVY7zejlbAe73C1W09v36b6Svfvz/Zne3qV8vpqenoEFnGKfzD8&#10;1qfqUFKnyo9OB2YkCJEJQslY0CYChFhkwCoS0mz+ALws+P8N5RkAAP//AwBQSwECLQAUAAYACAAA&#10;ACEAtoM4kv4AAADhAQAAEwAAAAAAAAAAAAAAAAAAAAAAW0NvbnRlbnRfVHlwZXNdLnhtbFBLAQIt&#10;ABQABgAIAAAAIQA4/SH/1gAAAJQBAAALAAAAAAAAAAAAAAAAAC8BAABfcmVscy8ucmVsc1BLAQIt&#10;ABQABgAIAAAAIQA6efqp5AEAACcEAAAOAAAAAAAAAAAAAAAAAC4CAABkcnMvZTJvRG9jLnhtbFBL&#10;AQItABQABgAIAAAAIQARimi/4AAAAAsBAAAPAAAAAAAAAAAAAAAAAD4EAABkcnMvZG93bnJldi54&#10;bWxQSwUGAAAAAAQABADzAAAASwUAAAAA&#10;" strokecolor="#5a5a5a [2109]" strokeweight="6pt">
                <v:stroke joinstyle="miter"/>
              </v:line>
            </w:pict>
          </mc:Fallback>
        </mc:AlternateContent>
      </w:r>
    </w:p>
    <w:p w14:paraId="24804ECA" w14:textId="0171F61E" w:rsidR="000D13A4" w:rsidRDefault="00FF2E50" w:rsidP="000D13A4">
      <w:pPr>
        <w:spacing w:after="0"/>
        <w:jc w:val="center"/>
        <w:rPr>
          <w:rFonts w:asciiTheme="majorHAnsi" w:eastAsiaTheme="majorEastAsia" w:hAnsiTheme="majorHAnsi" w:cstheme="majorBidi"/>
          <w:spacing w:val="-20"/>
          <w:sz w:val="52"/>
          <w:szCs w:val="52"/>
        </w:rPr>
      </w:pPr>
      <w:r>
        <w:rPr>
          <w:noProof/>
        </w:rPr>
        <w:drawing>
          <wp:inline distT="0" distB="0" distL="0" distR="0" wp14:anchorId="0BFB99AB" wp14:editId="595F2D92">
            <wp:extent cx="4851400" cy="5918200"/>
            <wp:effectExtent l="0" t="0" r="6350" b="6350"/>
            <wp:docPr id="22" name="Chart 22" descr="Assignment Distribution pie chart. Revel activities in blue are 15% of grade, Packback discussion in orange is 20% of grade, exams in gold are 30% of grade, and projects in green are 35% of grade."/>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r w:rsidR="000D13A4">
        <w:rPr>
          <w:rFonts w:asciiTheme="majorHAnsi" w:eastAsiaTheme="majorEastAsia" w:hAnsiTheme="majorHAnsi" w:cstheme="majorBidi"/>
          <w:spacing w:val="-20"/>
          <w:sz w:val="52"/>
          <w:szCs w:val="52"/>
        </w:rPr>
        <w:br w:type="page"/>
      </w:r>
    </w:p>
    <w:p w14:paraId="04C74A5E" w14:textId="1D42EE9F" w:rsidR="00851423" w:rsidRPr="00D436C9" w:rsidRDefault="00851423" w:rsidP="00851423">
      <w:pPr>
        <w:jc w:val="center"/>
        <w:rPr>
          <w:rFonts w:eastAsiaTheme="majorEastAsia"/>
        </w:rPr>
      </w:pPr>
      <w:r>
        <w:rPr>
          <w:rFonts w:eastAsiaTheme="majorEastAsia"/>
          <w:noProof/>
        </w:rPr>
        <w:lastRenderedPageBreak/>
        <mc:AlternateContent>
          <mc:Choice Requires="wpg">
            <w:drawing>
              <wp:anchor distT="0" distB="0" distL="114300" distR="114300" simplePos="0" relativeHeight="251653133" behindDoc="1" locked="0" layoutInCell="1" allowOverlap="1" wp14:anchorId="64FB5D47" wp14:editId="14C26965">
                <wp:simplePos x="0" y="0"/>
                <wp:positionH relativeFrom="column">
                  <wp:posOffset>2724785</wp:posOffset>
                </wp:positionH>
                <wp:positionV relativeFrom="paragraph">
                  <wp:posOffset>-217170</wp:posOffset>
                </wp:positionV>
                <wp:extent cx="1419225" cy="1419225"/>
                <wp:effectExtent l="0" t="0" r="9525" b="9525"/>
                <wp:wrapNone/>
                <wp:docPr id="12" name="Group 1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419225" cy="1419225"/>
                          <a:chOff x="0" y="0"/>
                          <a:chExt cx="1419225" cy="1419225"/>
                        </a:xfrm>
                      </wpg:grpSpPr>
                      <wps:wsp>
                        <wps:cNvPr id="15" name="Oval 15"/>
                        <wps:cNvSpPr/>
                        <wps:spPr>
                          <a:xfrm>
                            <a:off x="0" y="0"/>
                            <a:ext cx="1419225" cy="1419225"/>
                          </a:xfrm>
                          <a:prstGeom prst="ellipse">
                            <a:avLst/>
                          </a:prstGeom>
                          <a:solidFill>
                            <a:schemeClr val="accent6">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97" name="Graphic 197">
                            <a:extLst>
                              <a:ext uri="{C183D7F6-B498-43B3-948B-1728B52AA6E4}">
                                <adec:decorative xmlns:adec="http://schemas.microsoft.com/office/drawing/2017/decorative" val="1"/>
                              </a:ext>
                            </a:extLst>
                          </pic:cNvPr>
                          <pic:cNvPicPr>
                            <a:picLocks noChangeAspect="1"/>
                          </pic:cNvPicPr>
                        </pic:nvPicPr>
                        <pic:blipFill>
                          <a:blip r:embed="rId52">
                            <a:extLst>
                              <a:ext uri="{28A0092B-C50C-407E-A947-70E740481C1C}">
                                <a14:useLocalDpi xmlns:a14="http://schemas.microsoft.com/office/drawing/2010/main" val="0"/>
                              </a:ext>
                              <a:ext uri="{96DAC541-7B7A-43D3-8B79-37D633B846F1}">
                                <asvg:svgBlip xmlns:asvg="http://schemas.microsoft.com/office/drawing/2016/SVG/main" r:embed="rId53"/>
                              </a:ext>
                            </a:extLst>
                          </a:blip>
                          <a:stretch>
                            <a:fillRect/>
                          </a:stretch>
                        </pic:blipFill>
                        <pic:spPr>
                          <a:xfrm>
                            <a:off x="127591" y="95693"/>
                            <a:ext cx="1169035" cy="1169035"/>
                          </a:xfrm>
                          <a:prstGeom prst="rect">
                            <a:avLst/>
                          </a:prstGeom>
                        </pic:spPr>
                      </pic:pic>
                    </wpg:wgp>
                  </a:graphicData>
                </a:graphic>
              </wp:anchor>
            </w:drawing>
          </mc:Choice>
          <mc:Fallback>
            <w:pict>
              <v:group w14:anchorId="749264C8" id="Group 12" o:spid="_x0000_s1026" alt="&quot;&quot;" style="position:absolute;margin-left:214.55pt;margin-top:-17.1pt;width:111.75pt;height:111.75pt;z-index:-251663347" coordsize="14192,14192"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36PEYuAMAACwJAAAOAAAAZHJzL2Uyb0RvYy54bWykVttu&#10;2zgQfV+g/yDwvZHlxkktRC6MZBMUyDbBpos+0xRlEaVILklbdr9+D6lL7MTdFu1DFA45nMvhzBlf&#10;fdg1Mtly64RWBcnOJiThiulSqHVB/vl8+/Y9SZynqqRSK16QPXfkw+LNH1etyflU11qW3CYwolze&#10;moLU3ps8TR2reUPdmTZc4bDStqEeol2npaUtrDcynU4mF2mrbWmsZtw57N50h2QR7VcVZ/6hqhz3&#10;iSwIYvPxa+N3Fb7p4orma0tNLVgfBv2FKBoqFJyOpm6op8nGilemGsGsdrryZ0w3qa4qwXjMAdlk&#10;kxfZ3Fm9MTGXdd6uzQgToH2B0y+bZZ+2d9Y8mUcLJFqzBhZRCrnsKtuE/4gy2UXI9iNkfOcThs3s&#10;PJtPpzOSMJwNQgSV1UD+1T1W//mDm+ngOD0KpzUoEPeMgfs9DJ5qaniE1uXA4NEmokQCSETRBnX6&#10;sKUygRhRiSojRi53gOt3ARrTpLmxzt9x3SRhURAupTAuBEdzur13HjFAe9AK205LUd4KKaMQeoVf&#10;S5sg5oJQxrjyF/G63DR/6bLbR7dM+nrHdnibqP5+2IaL2HXBUnR45ESq4Erp4LSLJ+zgiQY04srv&#10;JQ96Uv3NKyCKApnGQEbLhzFm3VFNS95tz74bSzQYLFfwP9ruDZzKPwsvh5R6/XCVRzoYL0/+L7Du&#10;8ngjetbKj5cbobQ9ZUD60XOnP4DUQRNQWulyj3qzuiMjZ9itwMPfU+cfqQX7gKfAqP4Bn0rqtiC6&#10;X5Gk1vbbqf2gj4bAKUlasFlB3L8bajlJ5EeFVpln5+eB/qJwPrucQrCHJ6vDE7VprjVKKQN3GxaX&#10;Qd/LYVlZ3XwB8S6DVxxRxeC7IMzbQbj2HcuCuhlfLqMaKM9Qf6+eDAvGA6qhqj/vvlBr+ur3YJZP&#10;emjPVx3Q6YabSi83Xlcitsczrj3eoIrFlREsx1/Pm1i94owfzxfc8psAZDejmp+y0VD7dWPedvmK&#10;lZDC7+O4Qs4hKLV9FCxwSBAO6Gd+OfDPXT+SMmyhGAe97hZgE+xes68uUfq6pmrNl85g1gVUQ+ke&#10;q0fxyOUKDDPQR1j3yeHFXsyVE/h0M+tGs00DnumGsOWSevwCcDWYC5WS82bFy4LYj2UMCNTiLfes&#10;jo0UW5j1tDYexCifAwspfIdns+nlbI7axMSZzy7m70LKaO9hrmQX88m7YSL1QtfPw0AbqLQvOQvk&#10;YjGeZNsYVxdJXCKwWGNxJGN1NPMP5aj1/CNn8R8AAAD//wMAUEsDBAoAAAAAAAAAIQA57I4B2Q0A&#10;ANkNAAAUAAAAZHJzL21lZGlhL2ltYWdlMS5wbmeJUE5HDQoaCgAAAA1JSERSAAABgAAAAYAIBgAA&#10;AKTHtb8AAAABc1JHQgCuzhzpAAAABGdBTUEAALGPC/xhBQAAAAlwSFlzAAA7DgAAOw4BzLahgwAA&#10;DW5JREFUeF7t3YtxFDkXBeANwSEQgkNwCA6BEAiBDAiBEAiBEAiBEJwB+0vM1S71Lw/39Eu37/dV&#10;dRkbu0cqtc4Zz4ztvwAAAAAAAAAAAAAAAAAAAAAAAAAAAAAAAAAAAAAAAAAAAAAAAAAAAAAAAAAA&#10;AAAAAOBXvn379q4f8S4AFfTg/zsoAYAifgz/QQkAXNzPwn9QAgAX9bvwH5QAwMW8JvwHJQBwEUvC&#10;f1ACAMndE/6DEgBIak34D0oAIJktwn9QAgBJbBn+gxIAmNwe4T8oAYBJ7Rn+gxIAmMwR4T8oAYBJ&#10;HBn+gxIAONkZ4T8oAYCTtAx+20L45RbH51ACAAdr2fvm7PAflADAgVrofoz8nYISADhAy9vHW+zO&#10;RQkA7Kxl7ftb5M5HCQDsqIXs18jbKSkBgJ1Ezk5NCQBsrGXrm1vEzk8JAGyo5WqaAuiUAMBGWqY+&#10;3KI1DyUAsJEWqFP8ANgSSgBgAy1Mp/ohsNdSAgArtSx9ukVqPkoAYKUWpF8iU9NRAgArtByd8tdB&#10;vJYSAFih5ejzLU5zUgIAK7QQ/RB5mpISAFhBCQAUpgQAClMCAIUpAYDClABAYUoAoDAlAJBUD8C1&#10;IagEAJLpwRcZuDoElQBAEj+G/6AElABwcT8L/0EJKAHgon4X/oMSUALAxbwm/AcloASAi1gS/oMS&#10;UAJAcveE/6AElACQ1JrwH5SAEgCS2SL8ByWgBIAktgz/QQkoAWBye4T/oASUADCpPcN/UAJKAJjM&#10;EeE/KAElAEziyPAflIASAE52RvgPSkAJACc5M/wHJaAEgIPNEP6DElACwEFmCv9BCSgBYGczhv+g&#10;BJQAsJOZw39QAkoA2FiG8B+UgBIANpIp/AcloASAlTKG/6AElABwp8zhPygBJQAsdIXwH5SAEgBe&#10;6UrhPygBJQD8wRXDf1ACSgD4hSuH/6AElADwfyqE/6AElAAQKoX/oASUAJRXMfwHJaAEoKzK4T8o&#10;ASUA5Qj/fykBJQBlCP//UgJKAC5P+P+aElACcFnC/8+UgBKAyxH+r6cElABchvBfTgkoAUhP+N9P&#10;CSgBSEv4r1e5BPrYYxpAJsJ/OxVLQPhDUsJ/e5VKQPhDUsJ/PxVKQPhDUsJ/f1cuAeEPSQn/41yx&#10;BIQ/JCX8j3elEhD+kJTwP88VSkD4Q1LC/3yZS0D4Q1LCfx4ZS0D4Q1LCfz6ZSkD4Q1LCf14ZSkD4&#10;Q1LCf34zl4Dwh6SEfx4zloDwh6SEfz4zlYDwh6SEf14zlIDwh6SEf35rS6Cd4vl2puXW3jZwEuF/&#10;HRuUwGM7x8fb2f6sfe7n9uY5vhzIRPhfz9oS6NppehF8aMfL7az/6h9rRw/+t+14iC8BMulB8X1H&#10;czl9bWOZV2une2jHm3Y8xluhD5kJ/+vbsgSAixD+dSgB4B/Cvx4lAAj/wpQAFCb8a2vr74e0oCLh&#10;X5vwh6KEf23CH4oS/rUJfyhK+Ncm/KEo4V+b8IeihH9twh+KEv61CX8oSvjXJvyhKOFfm/CHooR/&#10;bcIfihL+tQl/KEr41yb8oSjhX5vwh6KEf23CH4oS/rUJfyisB0BkAcUIf0AJFCT8gX8ogTqEP/Af&#10;SuD6hD9cQNvLD+1404/40CaUwHUJf0is7eGnvonb8XLb0v9qH/sS4b26EOI8XEhf01heIJO2f3vw&#10;f75t5T9rn/upvVlVBErgOoQ/JNU277t2/Oce/ys9x2nuogTyE/6QVA//2Md36+eI091FCeS2dv2B&#10;E2wR/oMSqE0JQCJbhv+gBGpTApDAHuE/KIHalABMbM/wH5RAbUoAJnRE+A9KoDYlABM5MvwHJVCb&#10;EoAJnBH+gxKoTQnAic4M/0EJ1KYE4AQzhP+gBGpTAnCgmcJ/UAK1KQE4wIzhPyiB2pQA7Gjm8B+U&#10;QG1KAHaQIfwHJVCbEoANZQr/QQnUpgRgAxnDf1ACtSkBWCl7CCqB2pQArKQElEBmSgBWUgJKIDMl&#10;ACspASWQmRKAlZSAEshMCcBKSkAJZKYEYCUloAQyUwKwkhJQApkpAVhJCdQtgT736usP5VUPgezz&#10;v0efc0y//PpDedVDIPv8l+hzjWn/o/r6Q3nVQyD7/F+jzzGm+x/V1x/Kqx4C2ef/O31uMc1fqr7+&#10;UF71EMg+/5/pc4rp/VH19YfyqodA9vn/qM8lpvVq1dcfyqseAtnn3/U5xHQWq77+UF71EMg8/z72&#10;mMbdqq8/lFc9BDLOv485hr9a9fWH8qqHQKb597HGsDdTff2hvOohkGH+fYwx3M1VX38or3oIzDz/&#10;PrYY5m6qrz+UVz0EZpx/H1MMb3fV1x/Kqx4CM82/jyWGdZjq6w/lVQ+BGebfxxDDOVz19YfyqofA&#10;mfPvtx3DOE319YfyqofAGfPvtxk3f7rq6w/lVQ+BI+ffbytudhrV1x/Kqx4CR8y/30bc3HSqrz+U&#10;Vz0E9px/P3fczLSqrz+UVz0E9ph/P2ecfnrV1x/Kqx4CW86/nytOm0b19YfyqofAFvPv54jTpVN9&#10;/aG86iGwZv79a+M0aVVffyivegjcM//+NfHl6VVffyiveggsmX//3Piyy6i+/lBe9RB4zfz758Sn&#10;X0719YfyqofA7+bf/y8+7bKqrz+UVz0Efjb//rH478urvv5QXvUQ+HH+/d/x4TKqrz+UVz0E+vz7&#10;Ee+WU339oTwhUJv1h+KEQG3WH4oTArVZfyhOCNRm/aE4IVCb9YfihEBt1h+KEwK1WX8oTgjUZv2h&#10;uOwh0LyNqXAHJQDFXaAEHmMq3EEJQHGZQ6CN/WtMgzspASgueQh4KGglJQDFZQ2BNu5PMQVWUAJQ&#10;XMYQaGN+ieGzkhKA4pKGwEMMn5WUABSXMAS8GmhDSgCKSxYCb2LYbEQJQHGJQkAB7EAJQHGzh0Ab&#10;nyeBd6QEoLiZQ6CPLYbJTpQAFDdxCDzFENmREoDiZguBNh4/BHYgJQDFzRICbRwv7Y17/wdTAlDc&#10;DCFgI59HCUBxZ4ZAv+0YBidRAlDcGSEg/OehBKC4I0NA+M9HCUBxR4SA8J+XEoDi9gwB4T8/JQDF&#10;7RECwj8PJQDFbRkCwj8fJQDFbRECwj8vJQDFrQkB4Z+fEoDi7gkB4X8dSgCKWxICwv96lAAU95oQ&#10;EP7XpQSguN+FgPC/PiUAxf0sBIR/HUoAivsxBIR/PUoAiushIPzrUgIAhSkBgMKUAEBhSgCgMCUA&#10;UJgSAChMCQAUpgQAClMCAIUpAYDClABAYUoAoDAlAFBY9hJo3sZUAFjqAiXwFFMBYKnMJdDG/tLe&#10;vImpALBU8hL4FNMA4B7JHw56jGkAcI+sJdDG/SWmAMC9En8n4LkAgLUylkAbs58NANhCthJo4/Vk&#10;MMBWMpVAG+tLDBuALWQpAQUAsINE3wk8xJAB2EqSEvBKIIA9zF4CMUwA9jBrCbRxfY0hArCXGUug&#10;jcnLQAGOMGEJvI+hAbC3yUrAE8AAR5qhBNoYPsdwADjSBCXgL4MBnOWsEmi368lfgLMdXQLt9vqf&#10;hPTHYABmcHAJPMfNAjCDI0qg3Ybf/w8wox7QkdWb6g/7CH+AybW8frrF9jZ6+Lc3HvYByKAF9mML&#10;7o/fE3yFdo7P7Y0nfAGy6eHdQvzT9zRfQPADXEQL84cW6u96sLfj6/eUD+39/vj+1/5/7d337RD8&#10;AFfWgv6hH/EuAAAAAAAAAAAA2/ub1GIZAZaLHCGpWEaA5SJHSCqWEWC5yBGSimUEWC5yhKRiGQGW&#10;ixwhqVhGgOUiR0gqlhFgucgRkoplBFgucoSkYhkBloscIalYRoDlIkdIKpYRYLnIEZKKZQRYLnKE&#10;pGIZAZaLHCGpWEaA5SJHSCqWEWC5yBGSimUEKmtZ8NCOp3a8//bt2+d2fGnHSw8J6urXQFwLn9rx&#10;oX3oKS4ZILu2oR/6xu4b/fuOh1fo10xcQkA2bQ/3e/z93r7gZ433cUkBGbRN2+/1f7rtX1inXUtf&#10;2puHuLyAWbWN+tg27NfvOxc2EtfUY1xmwGzaBu33/Pu9Ndhcu7b6w4m+E4DZ9I3ZNqiHfdhVu8Y+&#10;xyUHzKJtzHexR2FvnhiGWbQN2e/9e7UPh4hr7U1cfsCZ2mZ8/31nwkFaCXyMyw84U9uMXvXDofp3&#10;AXH5AWdpe7H/egc4w3NchsAZ2ib08A+n8DAQnKxtQi/95BTt2vOSUDhT24R+8ItTeB4ATtY2oSeA&#10;OYUCgJP1TRj7EQ4XlyFwBg8BcZb+3WdchsAZ2ib8HPsRDtXvfMRlCJyhbcL+Z/zgcO3a8zJQOFPb&#10;h8+37QiH84NgcLZ2T8wTwRwqrjl/GwDO1r8Vv21LOEZ/6DEuP+BMbT/2PwAPh4h7/34dNMyibUi/&#10;E4ij+IMwMJt2z8xLQtlVu8b6z5147B9m0zdm26B+NQS7iGvLQz8wq75BlQBba9dUf9z/KS4zYFZt&#10;o/bvBDwcxCbatdQf9nHPHzJpG/fdbQvDcv1ef1xDHvOHjPrmbZvYzwnwahH8/Q8NudcPV9E29HPb&#10;2B/a8bkdnidghP3XdnxpRw/9/jem3eMHAAAAAAAAAAAAAAAAAAAAAAAAAAAAAAAAAAAAAAAAAAAA&#10;AAAAAAAAAAAAAAAAAAC4hL/++h+XUhvOaDXtuQAAAABJRU5ErkJgglBLAwQKAAAAAAAAACEA3IFJ&#10;3usCAADrAgAAFAAAAGRycy9tZWRpYS9pbWFnZTIuc3ZnPHN2ZyB2aWV3Qm94PSIwIDAgOTYgOTYi&#10;IHhtbG5zPSJodHRwOi8vd3d3LnczLm9yZy8yMDAwL3N2ZyIgeG1sbnM6eGxpbms9Imh0dHA6Ly93&#10;d3cudzMub3JnLzE5OTkveGxpbmsiIGlkPSJJY29uc19HYXZlbCIgb3ZlcmZsb3c9ImhpZGRlbiI+&#10;PHN0eWxlPg0KLk1zZnRPZmNUaG1fQmFja2dyb3VuZDFfRmlsbCB7DQogZmlsbDojRkZGRkZGOyAN&#10;Cn0NCjwvc3R5bGU+DQo8cGF0aCBkPSJNNDQgODAgNDIgODAgNDIgNzYgMTQgNzYgMTQgODAgMTIg&#10;ODBDOS44IDgwIDggODEuOCA4IDg0IDggODYuMiA5LjggODggMTIgODhMNDQgODhDNDYuMiA4OCA0&#10;OCA4Ni4yIDQ4IDg0IDQ4IDgxLjggNDYuMiA4MCA0NCA4MFoiIGZpbGw9IiNGRkZGRkYiLz48cGF0&#10;aCBkPSJNNDMuOSA2MC4xQzQ1LjEgNTguOSA0NS4xIDU3IDQzLjkgNTUuOUwyOC4xIDQwLjFDMjYu&#10;OSAzOC45IDI1IDM4LjkgMjMuOSA0MC4xTDIwIDQ0IDQwIDY0IDQzLjkgNjAuMVoiIGZpbGw9IiNG&#10;RkZGRkYiLz48cGF0aCBkPSJNNjcuOSAzMS45QzY5LjEgMzMuMSA3MSAzMy4xIDcyLjEgMzEuOUw3&#10;NiAyOCA1NiA4IDUyLjEgMTEuOUM1MC45IDEzLjEgNTAuOSAxNSA1Mi4xIDE2LjFMNjcuOSAzMS45&#10;WiIgZmlsbD0iI0ZGRkZGRiIvPjxwYXRoIGQ9Ik04NyA2NyA2MCA0MCA2NiAzNCA1MCAxOCAzMCAz&#10;OCA0NiA1NCA1NCA0NiA4MSA3M0M4Mi43IDc0LjcgODUuMyA3NC43IDg3IDczIDg4LjcgNzEuMyA4&#10;OC43IDY4LjcgODcgNjdaIiBmaWxsPSIjRkZGRkZGIi8+PC9zdmc+UEsDBBQABgAIAAAAIQCULOBd&#10;4gAAAAsBAAAPAAAAZHJzL2Rvd25yZXYueG1sTI9Na8JAEIbvhf6HZQq96eZDg6bZiEjbkxSqhdLb&#10;mIxJMDsbsmsS/323p3oc3of3fSbbTLoVA/W2MawgnAcgiAtTNlwp+Dq+zVYgrEMusTVMCm5kYZM/&#10;PmSYlmbkTxoOrhK+hG2KCmrnulRKW9Sk0c5NR+yzs+k1On/2lSx7HH25bmUUBInU2LBfqLGjXU3F&#10;5XDVCt5HHLdx+DrsL+fd7ee4/Pjeh6TU89O0fQHhaHL/MPzpe3XIvdPJXLm0olWwiNahRxXM4kUE&#10;whPJMkpAnDy6Wscg80ze/5D/AgAA//8DAFBLAwQUAAYACAAAACEAIlYO7scAAAClAQAAGQAAAGRy&#10;cy9fcmVscy9lMm9Eb2MueG1sLnJlbHO8kLFqAzEMhvdC3sFo7/nuhlJKfFlKIWtIH0DYOp/JWTaW&#10;G5q3j2mWBgLdOkri//4PbXffcVVnKhISGxi6HhSxTS6wN/B5/Hh+BSUV2eGamAxcSGA3bZ62B1qx&#10;tpAsIYtqFBYDS635TWuxC0WULmXidplTiVjbWLzOaE/oSY99/6LLbwZMd0y1dwbK3o2gjpfcmv9m&#10;p3kOlt6T/YrE9UGFDrF1NyAWT9VAJBfwthw7OXvQjx2G/3EYusw/DvruudMVAAD//wMAUEsBAi0A&#10;FAAGAAgAAAAhAKjWx6gTAQAASQIAABMAAAAAAAAAAAAAAAAAAAAAAFtDb250ZW50X1R5cGVzXS54&#10;bWxQSwECLQAUAAYACAAAACEAOP0h/9YAAACUAQAACwAAAAAAAAAAAAAAAABEAQAAX3JlbHMvLnJl&#10;bHNQSwECLQAUAAYACAAAACEA9+jxGLgDAAAsCQAADgAAAAAAAAAAAAAAAABDAgAAZHJzL2Uyb0Rv&#10;Yy54bWxQSwECLQAKAAAAAAAAACEAOeyOAdkNAADZDQAAFAAAAAAAAAAAAAAAAAAnBgAAZHJzL21l&#10;ZGlhL2ltYWdlMS5wbmdQSwECLQAKAAAAAAAAACEA3IFJ3usCAADrAgAAFAAAAAAAAAAAAAAAAAAy&#10;FAAAZHJzL21lZGlhL2ltYWdlMi5zdmdQSwECLQAUAAYACAAAACEAlCzgXeIAAAALAQAADwAAAAAA&#10;AAAAAAAAAABPFwAAZHJzL2Rvd25yZXYueG1sUEsBAi0AFAAGAAgAAAAhACJWDu7HAAAApQEAABkA&#10;AAAAAAAAAAAAAAAAXhgAAGRycy9fcmVscy9lMm9Eb2MueG1sLnJlbHNQSwUGAAAAAAcABwC+AQAA&#10;XBkAAAAA&#10;">
                <v:oval id="Oval 15" o:spid="_x0000_s1027" style="position:absolute;width:14192;height:141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d1qGwwAAANsAAAAPAAAAZHJzL2Rvd25yZXYueG1sRI/RagIx&#10;EEXfhf5DmELfNKugltUoUiqUYsGqHzBuxs3iZrIk6e7690Yo+DbDvffMneW6t7VoyYfKsYLxKANB&#10;XDhdcangdNwO30GEiKyxdkwKbhRgvXoZLDHXruNfag+xFAnCIUcFJsYmlzIUhiyGkWuIk3Zx3mJM&#10;qy+l9tgluK3lJMtm0mLF6YLBhj4MFdfDn00U4/eT+exTTs/z7U/XjlHuzt9Kvb32mwWISH18mv/T&#10;XzrVn8LjlzSAXN0BAAD//wMAUEsBAi0AFAAGAAgAAAAhANvh9svuAAAAhQEAABMAAAAAAAAAAAAA&#10;AAAAAAAAAFtDb250ZW50X1R5cGVzXS54bWxQSwECLQAUAAYACAAAACEAWvQsW78AAAAVAQAACwAA&#10;AAAAAAAAAAAAAAAfAQAAX3JlbHMvLnJlbHNQSwECLQAUAAYACAAAACEAIXdahsMAAADbAAAADwAA&#10;AAAAAAAAAAAAAAAHAgAAZHJzL2Rvd25yZXYueG1sUEsFBgAAAAADAAMAtwAAAPcCAAAAAA==&#10;" fillcolor="#eae8e8 [665]" stroked="f" strokeweight="1pt">
                  <v:stroke joinstyle="miter"/>
                </v:oval>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Graphic 197" o:spid="_x0000_s1028" type="#_x0000_t75" alt="&quot;&quot;" style="position:absolute;left:1275;top:956;width:11691;height:1169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TjEfxAAAANwAAAAPAAAAZHJzL2Rvd25yZXYueG1sRE9La8JA&#10;EL4X/A/LCF6KblrBR3SVUhByEEQttMchO80Gs7Mxu8bk33cLgrf5+J6z3na2Ei01vnSs4G2SgCDO&#10;nS65UPB13o0XIHxA1lg5JgU9edhuBi9rTLW785HaUyhEDGGfogITQp1K6XNDFv3E1cSR+3WNxRBh&#10;U0jd4D2G20q+J8lMWiw5Nhis6dNQfjndrILrwSQ/+/4w+57elnzd77K2f82UGg27jxWIQF14ih/u&#10;TMf5yzn8PxMvkJs/AAAA//8DAFBLAQItABQABgAIAAAAIQDb4fbL7gAAAIUBAAATAAAAAAAAAAAA&#10;AAAAAAAAAABbQ29udGVudF9UeXBlc10ueG1sUEsBAi0AFAAGAAgAAAAhAFr0LFu/AAAAFQEAAAsA&#10;AAAAAAAAAAAAAAAAHwEAAF9yZWxzLy5yZWxzUEsBAi0AFAAGAAgAAAAhAGFOMR/EAAAA3AAAAA8A&#10;AAAAAAAAAAAAAAAABwIAAGRycy9kb3ducmV2LnhtbFBLBQYAAAAAAwADALcAAAD4AgAAAAA=&#10;">
                  <v:imagedata r:id="rId54" o:title=""/>
                </v:shape>
              </v:group>
            </w:pict>
          </mc:Fallback>
        </mc:AlternateContent>
      </w:r>
      <w:r w:rsidRPr="005D553A">
        <w:rPr>
          <w:rStyle w:val="Heading1Char"/>
        </w:rPr>
        <w:t>POLICIES &amp; EXPECTATIONS</w:t>
      </w:r>
      <w:r>
        <w:br/>
      </w:r>
      <w:r w:rsidRPr="00522CFB">
        <w:t>The following describe various policies that will be enforced during the semester.</w:t>
      </w:r>
    </w:p>
    <w:tbl>
      <w:tblPr>
        <w:tblStyle w:val="TableGrid"/>
        <w:tblpPr w:leftFromText="180" w:rightFromText="180" w:vertAnchor="text" w:horzAnchor="margin" w:tblpY="29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429"/>
        <w:gridCol w:w="268"/>
        <w:gridCol w:w="268"/>
        <w:gridCol w:w="4835"/>
      </w:tblGrid>
      <w:tr w:rsidR="00851423" w14:paraId="4BE40245" w14:textId="77777777" w:rsidTr="00851423">
        <w:trPr>
          <w:trHeight w:val="360"/>
        </w:trPr>
        <w:tc>
          <w:tcPr>
            <w:tcW w:w="5429" w:type="dxa"/>
          </w:tcPr>
          <w:p w14:paraId="2F3255F1" w14:textId="77777777" w:rsidR="00851423" w:rsidRDefault="00851423" w:rsidP="00851423">
            <w:pPr>
              <w:pStyle w:val="Heading2"/>
            </w:pPr>
            <w:r>
              <w:rPr>
                <w:noProof/>
              </w:rPr>
              <w:drawing>
                <wp:anchor distT="0" distB="0" distL="114300" distR="114300" simplePos="0" relativeHeight="251754528" behindDoc="1" locked="0" layoutInCell="1" allowOverlap="1" wp14:anchorId="0537F2DA" wp14:editId="4E6C4A3E">
                  <wp:simplePos x="0" y="0"/>
                  <wp:positionH relativeFrom="column">
                    <wp:posOffset>-68580</wp:posOffset>
                  </wp:positionH>
                  <wp:positionV relativeFrom="paragraph">
                    <wp:posOffset>48895</wp:posOffset>
                  </wp:positionV>
                  <wp:extent cx="609600" cy="609600"/>
                  <wp:effectExtent l="0" t="0" r="0" b="0"/>
                  <wp:wrapTight wrapText="bothSides">
                    <wp:wrapPolygon edited="0">
                      <wp:start x="6750" y="675"/>
                      <wp:lineTo x="3375" y="4725"/>
                      <wp:lineTo x="675" y="8775"/>
                      <wp:lineTo x="675" y="13500"/>
                      <wp:lineTo x="6075" y="18900"/>
                      <wp:lineTo x="6750" y="20250"/>
                      <wp:lineTo x="14175" y="20250"/>
                      <wp:lineTo x="14850" y="18900"/>
                      <wp:lineTo x="20250" y="13500"/>
                      <wp:lineTo x="20250" y="10125"/>
                      <wp:lineTo x="17550" y="4050"/>
                      <wp:lineTo x="14175" y="675"/>
                      <wp:lineTo x="6750" y="675"/>
                    </wp:wrapPolygon>
                  </wp:wrapTight>
                  <wp:docPr id="225" name="Graphic 2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5" name="Graphic 225">
                            <a:extLst>
                              <a:ext uri="{C183D7F6-B498-43B3-948B-1728B52AA6E4}">
                                <adec:decorative xmlns:adec="http://schemas.microsoft.com/office/drawing/2017/decorative" val="1"/>
                              </a:ext>
                            </a:extLst>
                          </pic:cNvPr>
                          <pic:cNvPicPr/>
                        </pic:nvPicPr>
                        <pic:blipFill>
                          <a:blip r:embed="rId55">
                            <a:extLst>
                              <a:ext uri="{28A0092B-C50C-407E-A947-70E740481C1C}">
                                <a14:useLocalDpi xmlns:a14="http://schemas.microsoft.com/office/drawing/2010/main" val="0"/>
                              </a:ext>
                              <a:ext uri="{96DAC541-7B7A-43D3-8B79-37D633B846F1}">
                                <asvg:svgBlip xmlns:asvg="http://schemas.microsoft.com/office/drawing/2016/SVG/main" r:embed="rId56"/>
                              </a:ext>
                            </a:extLst>
                          </a:blip>
                          <a:stretch>
                            <a:fillRect/>
                          </a:stretch>
                        </pic:blipFill>
                        <pic:spPr>
                          <a:xfrm>
                            <a:off x="0" y="0"/>
                            <a:ext cx="609600" cy="609600"/>
                          </a:xfrm>
                          <a:prstGeom prst="rect">
                            <a:avLst/>
                          </a:prstGeom>
                        </pic:spPr>
                      </pic:pic>
                    </a:graphicData>
                  </a:graphic>
                  <wp14:sizeRelH relativeFrom="margin">
                    <wp14:pctWidth>0</wp14:pctWidth>
                  </wp14:sizeRelH>
                  <wp14:sizeRelV relativeFrom="margin">
                    <wp14:pctHeight>0</wp14:pctHeight>
                  </wp14:sizeRelV>
                </wp:anchor>
              </w:drawing>
            </w:r>
            <w:r>
              <w:t>Deadlines and Due Dates</w:t>
            </w:r>
          </w:p>
          <w:p w14:paraId="3917D372" w14:textId="77777777" w:rsidR="00851423" w:rsidRDefault="00851423" w:rsidP="00851423">
            <w:pPr>
              <w:pStyle w:val="ListParagraph"/>
              <w:numPr>
                <w:ilvl w:val="0"/>
                <w:numId w:val="20"/>
              </w:numPr>
              <w:spacing w:after="120"/>
              <w:ind w:left="1422"/>
              <w:rPr>
                <w:rFonts w:eastAsiaTheme="majorEastAsia"/>
              </w:rPr>
            </w:pPr>
            <w:r>
              <w:rPr>
                <w:rFonts w:eastAsiaTheme="majorEastAsia"/>
              </w:rPr>
              <w:t xml:space="preserve">Class: Mon, Wed, Fri 4:10 – 5:00 </w:t>
            </w:r>
          </w:p>
          <w:p w14:paraId="62178E89" w14:textId="77777777" w:rsidR="00851423" w:rsidRDefault="00851423" w:rsidP="00851423">
            <w:pPr>
              <w:pStyle w:val="ListParagraph"/>
              <w:numPr>
                <w:ilvl w:val="0"/>
                <w:numId w:val="20"/>
              </w:numPr>
              <w:spacing w:after="120"/>
              <w:ind w:left="1422"/>
              <w:rPr>
                <w:rFonts w:eastAsiaTheme="majorEastAsia"/>
              </w:rPr>
            </w:pPr>
            <w:r>
              <w:rPr>
                <w:rFonts w:eastAsiaTheme="majorEastAsia"/>
              </w:rPr>
              <w:t>Most assignments due by class start</w:t>
            </w:r>
          </w:p>
          <w:p w14:paraId="3CC3FA9B" w14:textId="77777777" w:rsidR="00851423" w:rsidRPr="00257C43" w:rsidRDefault="00851423" w:rsidP="00851423">
            <w:pPr>
              <w:spacing w:after="120"/>
              <w:ind w:left="163"/>
              <w:rPr>
                <w:rFonts w:eastAsiaTheme="majorEastAsia"/>
              </w:rPr>
            </w:pPr>
            <w:r w:rsidRPr="00257C43">
              <w:rPr>
                <w:rFonts w:eastAsiaTheme="majorEastAsia"/>
              </w:rPr>
              <w:t>Note exceptions in the syllabus</w:t>
            </w:r>
            <w:r>
              <w:rPr>
                <w:rFonts w:eastAsiaTheme="majorEastAsia"/>
              </w:rPr>
              <w:t>/assignment details.</w:t>
            </w:r>
            <w:r w:rsidRPr="00257C43">
              <w:rPr>
                <w:rFonts w:eastAsiaTheme="majorEastAsia"/>
              </w:rPr>
              <w:t xml:space="preserve"> </w:t>
            </w:r>
            <w:r>
              <w:t xml:space="preserve"> </w:t>
            </w:r>
            <w:r w:rsidRPr="00150E5E">
              <w:rPr>
                <w:rFonts w:eastAsiaTheme="majorEastAsia"/>
              </w:rPr>
              <w:t xml:space="preserve">I will make reasonable </w:t>
            </w:r>
            <w:proofErr w:type="gramStart"/>
            <w:r w:rsidRPr="00150E5E">
              <w:rPr>
                <w:rFonts w:eastAsiaTheme="majorEastAsia"/>
              </w:rPr>
              <w:t>accommodations</w:t>
            </w:r>
            <w:proofErr w:type="gramEnd"/>
            <w:r w:rsidRPr="00150E5E">
              <w:rPr>
                <w:rFonts w:eastAsiaTheme="majorEastAsia"/>
              </w:rPr>
              <w:t xml:space="preserve"> for students if notified in a timely manner. I never assign weekend or </w:t>
            </w:r>
            <w:proofErr w:type="gramStart"/>
            <w:r w:rsidRPr="00150E5E">
              <w:rPr>
                <w:rFonts w:eastAsiaTheme="majorEastAsia"/>
              </w:rPr>
              <w:t>late night</w:t>
            </w:r>
            <w:proofErr w:type="gramEnd"/>
            <w:r w:rsidRPr="00150E5E">
              <w:rPr>
                <w:rFonts w:eastAsiaTheme="majorEastAsia"/>
              </w:rPr>
              <w:t xml:space="preserve"> deadlines, in alignment with my values.</w:t>
            </w:r>
          </w:p>
          <w:p w14:paraId="4571E82C" w14:textId="77777777" w:rsidR="00851423" w:rsidRPr="00D47F14" w:rsidRDefault="00851423" w:rsidP="00851423">
            <w:pPr>
              <w:pStyle w:val="Heading2"/>
            </w:pPr>
            <w:r>
              <w:rPr>
                <w:noProof/>
              </w:rPr>
              <w:drawing>
                <wp:anchor distT="0" distB="0" distL="114300" distR="114300" simplePos="0" relativeHeight="251759648" behindDoc="1" locked="0" layoutInCell="1" allowOverlap="1" wp14:anchorId="2B691D71" wp14:editId="7A9B479F">
                  <wp:simplePos x="0" y="0"/>
                  <wp:positionH relativeFrom="column">
                    <wp:posOffset>-68580</wp:posOffset>
                  </wp:positionH>
                  <wp:positionV relativeFrom="paragraph">
                    <wp:posOffset>48260</wp:posOffset>
                  </wp:positionV>
                  <wp:extent cx="566420" cy="566420"/>
                  <wp:effectExtent l="0" t="0" r="5080" b="0"/>
                  <wp:wrapTight wrapText="bothSides">
                    <wp:wrapPolygon edited="0">
                      <wp:start x="7991" y="726"/>
                      <wp:lineTo x="0" y="17435"/>
                      <wp:lineTo x="0" y="20341"/>
                      <wp:lineTo x="21067" y="20341"/>
                      <wp:lineTo x="21067" y="17435"/>
                      <wp:lineTo x="19614" y="13803"/>
                      <wp:lineTo x="12350" y="726"/>
                      <wp:lineTo x="7991" y="726"/>
                    </wp:wrapPolygon>
                  </wp:wrapTight>
                  <wp:docPr id="226" name="Graphic 22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6" name="Graphic 226">
                            <a:extLst>
                              <a:ext uri="{C183D7F6-B498-43B3-948B-1728B52AA6E4}">
                                <adec:decorative xmlns:adec="http://schemas.microsoft.com/office/drawing/2017/decorative" val="1"/>
                              </a:ext>
                            </a:extLst>
                          </pic:cNvPr>
                          <pic:cNvPicPr/>
                        </pic:nvPicPr>
                        <pic:blipFill>
                          <a:blip r:embed="rId57">
                            <a:extLst>
                              <a:ext uri="{28A0092B-C50C-407E-A947-70E740481C1C}">
                                <a14:useLocalDpi xmlns:a14="http://schemas.microsoft.com/office/drawing/2010/main" val="0"/>
                              </a:ext>
                              <a:ext uri="{96DAC541-7B7A-43D3-8B79-37D633B846F1}">
                                <asvg:svgBlip xmlns:asvg="http://schemas.microsoft.com/office/drawing/2016/SVG/main" r:embed="rId58"/>
                              </a:ext>
                            </a:extLst>
                          </a:blip>
                          <a:stretch>
                            <a:fillRect/>
                          </a:stretch>
                        </pic:blipFill>
                        <pic:spPr>
                          <a:xfrm>
                            <a:off x="0" y="0"/>
                            <a:ext cx="566420" cy="566420"/>
                          </a:xfrm>
                          <a:prstGeom prst="rect">
                            <a:avLst/>
                          </a:prstGeom>
                        </pic:spPr>
                      </pic:pic>
                    </a:graphicData>
                  </a:graphic>
                  <wp14:sizeRelH relativeFrom="margin">
                    <wp14:pctWidth>0</wp14:pctWidth>
                  </wp14:sizeRelH>
                  <wp14:sizeRelV relativeFrom="margin">
                    <wp14:pctHeight>0</wp14:pctHeight>
                  </wp14:sizeRelV>
                </wp:anchor>
              </w:drawing>
            </w:r>
            <w:r w:rsidRPr="00D47F14">
              <w:t xml:space="preserve">Academic </w:t>
            </w:r>
            <w:r>
              <w:t>Misconduct</w:t>
            </w:r>
          </w:p>
          <w:p w14:paraId="3DE4ADFC" w14:textId="77777777" w:rsidR="00851423" w:rsidRDefault="00851423" w:rsidP="00851423">
            <w:pPr>
              <w:spacing w:after="120"/>
              <w:ind w:left="163"/>
            </w:pPr>
            <w:r>
              <w:rPr>
                <w:noProof/>
              </w:rPr>
              <w:drawing>
                <wp:anchor distT="0" distB="0" distL="114300" distR="114300" simplePos="0" relativeHeight="251755552" behindDoc="1" locked="0" layoutInCell="1" allowOverlap="1" wp14:anchorId="32179B38" wp14:editId="4EAA81F1">
                  <wp:simplePos x="0" y="0"/>
                  <wp:positionH relativeFrom="column">
                    <wp:posOffset>-68580</wp:posOffset>
                  </wp:positionH>
                  <wp:positionV relativeFrom="paragraph">
                    <wp:posOffset>1852930</wp:posOffset>
                  </wp:positionV>
                  <wp:extent cx="657225" cy="657225"/>
                  <wp:effectExtent l="0" t="0" r="9525" b="0"/>
                  <wp:wrapTight wrapText="bothSides">
                    <wp:wrapPolygon edited="0">
                      <wp:start x="1878" y="3757"/>
                      <wp:lineTo x="0" y="8765"/>
                      <wp:lineTo x="8139" y="17530"/>
                      <wp:lineTo x="13774" y="17530"/>
                      <wp:lineTo x="14400" y="15026"/>
                      <wp:lineTo x="20661" y="10017"/>
                      <wp:lineTo x="21287" y="8765"/>
                      <wp:lineTo x="19409" y="3757"/>
                      <wp:lineTo x="1878" y="3757"/>
                    </wp:wrapPolygon>
                  </wp:wrapTight>
                  <wp:docPr id="227" name="Graphic 22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 name="Graphic 227">
                            <a:extLst>
                              <a:ext uri="{C183D7F6-B498-43B3-948B-1728B52AA6E4}">
                                <adec:decorative xmlns:adec="http://schemas.microsoft.com/office/drawing/2017/decorative" val="1"/>
                              </a:ext>
                            </a:extLst>
                          </pic:cNvPr>
                          <pic:cNvPicPr/>
                        </pic:nvPicPr>
                        <pic:blipFill>
                          <a:blip r:embed="rId59">
                            <a:extLst>
                              <a:ext uri="{28A0092B-C50C-407E-A947-70E740481C1C}">
                                <a14:useLocalDpi xmlns:a14="http://schemas.microsoft.com/office/drawing/2010/main" val="0"/>
                              </a:ext>
                              <a:ext uri="{96DAC541-7B7A-43D3-8B79-37D633B846F1}">
                                <asvg:svgBlip xmlns:asvg="http://schemas.microsoft.com/office/drawing/2016/SVG/main" r:embed="rId60"/>
                              </a:ext>
                            </a:extLst>
                          </a:blip>
                          <a:stretch>
                            <a:fillRect/>
                          </a:stretch>
                        </pic:blipFill>
                        <pic:spPr>
                          <a:xfrm>
                            <a:off x="0" y="0"/>
                            <a:ext cx="657225" cy="657225"/>
                          </a:xfrm>
                          <a:prstGeom prst="rect">
                            <a:avLst/>
                          </a:prstGeom>
                        </pic:spPr>
                      </pic:pic>
                    </a:graphicData>
                  </a:graphic>
                </wp:anchor>
              </w:drawing>
            </w:r>
            <w:r w:rsidRPr="0069149A">
              <w:t xml:space="preserve">Both students and faculty are responsible for "maintaining the integrity of scholarship, grades, and professional standards," </w:t>
            </w:r>
            <w:r>
              <w:t xml:space="preserve">per MSU’s </w:t>
            </w:r>
            <w:hyperlink r:id="rId61" w:history="1">
              <w:r w:rsidRPr="00B76F59">
                <w:rPr>
                  <w:rStyle w:val="Hyperlink"/>
                  <w:color w:val="355D7E" w:themeColor="accent1" w:themeShade="80"/>
                </w:rPr>
                <w:t>Student Rights and Responsibilities</w:t>
              </w:r>
            </w:hyperlink>
            <w:r w:rsidRPr="00B76F59">
              <w:rPr>
                <w:color w:val="355D7E" w:themeColor="accent1" w:themeShade="80"/>
              </w:rPr>
              <w:t xml:space="preserve"> </w:t>
            </w:r>
            <w:r w:rsidRPr="000B3C08">
              <w:t xml:space="preserve">and the </w:t>
            </w:r>
            <w:hyperlink r:id="rId62" w:history="1">
              <w:r w:rsidRPr="00B76F59">
                <w:rPr>
                  <w:rStyle w:val="Hyperlink"/>
                  <w:color w:val="355D7E" w:themeColor="accent1" w:themeShade="80"/>
                </w:rPr>
                <w:t>Spartan Code of Honor</w:t>
              </w:r>
            </w:hyperlink>
            <w:r>
              <w:t xml:space="preserve">. </w:t>
            </w:r>
            <w:r w:rsidRPr="00D30073">
              <w:t>In addition, the Psychology Department adheres to General Student Regulations 1.0, Protection of Scholarship and Grades; the all- University Policy on Integrity of Scholarship and Grades; and Ordinance 17.00, Examinations</w:t>
            </w:r>
            <w:r>
              <w:t xml:space="preserve">. </w:t>
            </w:r>
            <w:r w:rsidRPr="00150E5E">
              <w:rPr>
                <w:b/>
                <w:bCs/>
              </w:rPr>
              <w:t>Your work must be your own original work, and all contributing ideas must be cited. If you are unsure, contact me.</w:t>
            </w:r>
            <w:r w:rsidRPr="00285E71">
              <w:t xml:space="preserve"> </w:t>
            </w:r>
          </w:p>
          <w:p w14:paraId="08F379C3" w14:textId="77777777" w:rsidR="00851423" w:rsidRDefault="00851423" w:rsidP="00851423">
            <w:pPr>
              <w:pStyle w:val="Heading2"/>
            </w:pPr>
            <w:r w:rsidRPr="00DC28DF">
              <w:t>Civility (Non-Academic Misconduct)</w:t>
            </w:r>
          </w:p>
          <w:p w14:paraId="7F92DFD0" w14:textId="77777777" w:rsidR="00851423" w:rsidRPr="00A76973" w:rsidRDefault="00851423" w:rsidP="00851423">
            <w:pPr>
              <w:ind w:left="163"/>
              <w:rPr>
                <w:rFonts w:eastAsiaTheme="majorEastAsia"/>
                <w:iCs/>
              </w:rPr>
            </w:pPr>
            <w:r>
              <w:rPr>
                <w:rFonts w:eastAsiaTheme="majorEastAsia"/>
                <w:iCs/>
              </w:rPr>
              <w:t xml:space="preserve">Developing a successful learning space requires extra attention to the </w:t>
            </w:r>
            <w:r>
              <w:rPr>
                <w:rFonts w:eastAsiaTheme="majorEastAsia"/>
                <w:i/>
              </w:rPr>
              <w:t>way</w:t>
            </w:r>
            <w:r>
              <w:rPr>
                <w:rFonts w:eastAsiaTheme="majorEastAsia"/>
                <w:iCs/>
              </w:rPr>
              <w:t xml:space="preserve"> we engage each other.</w:t>
            </w:r>
            <w:r w:rsidRPr="00DC28DF">
              <w:rPr>
                <w:rFonts w:eastAsiaTheme="majorEastAsia"/>
                <w:iCs/>
              </w:rPr>
              <w:t xml:space="preserve"> Our actions affect everyone in our community. </w:t>
            </w:r>
            <w:r w:rsidRPr="006C677E">
              <w:rPr>
                <w:rFonts w:eastAsiaTheme="majorEastAsia"/>
                <w:iCs/>
              </w:rPr>
              <w:t xml:space="preserve">This class </w:t>
            </w:r>
            <w:r>
              <w:rPr>
                <w:rFonts w:eastAsiaTheme="majorEastAsia"/>
                <w:iCs/>
              </w:rPr>
              <w:t xml:space="preserve">may </w:t>
            </w:r>
            <w:r w:rsidRPr="006C677E">
              <w:rPr>
                <w:rFonts w:eastAsiaTheme="majorEastAsia"/>
                <w:iCs/>
              </w:rPr>
              <w:t xml:space="preserve">challenge and explore our own </w:t>
            </w:r>
            <w:proofErr w:type="gramStart"/>
            <w:r w:rsidRPr="006C677E">
              <w:rPr>
                <w:rFonts w:eastAsiaTheme="majorEastAsia"/>
                <w:iCs/>
              </w:rPr>
              <w:t>beliefs</w:t>
            </w:r>
            <w:proofErr w:type="gramEnd"/>
            <w:r w:rsidRPr="006C677E">
              <w:rPr>
                <w:rFonts w:eastAsiaTheme="majorEastAsia"/>
                <w:iCs/>
              </w:rPr>
              <w:t xml:space="preserve"> and</w:t>
            </w:r>
            <w:r>
              <w:rPr>
                <w:rFonts w:eastAsiaTheme="majorEastAsia"/>
                <w:iCs/>
              </w:rPr>
              <w:t xml:space="preserve"> </w:t>
            </w:r>
            <w:r w:rsidRPr="006C677E">
              <w:rPr>
                <w:rFonts w:eastAsiaTheme="majorEastAsia"/>
                <w:iCs/>
              </w:rPr>
              <w:t xml:space="preserve">we may find ourselves challenging </w:t>
            </w:r>
            <w:r>
              <w:rPr>
                <w:rFonts w:eastAsiaTheme="majorEastAsia"/>
                <w:iCs/>
              </w:rPr>
              <w:t>each other’s</w:t>
            </w:r>
            <w:r w:rsidRPr="006C677E">
              <w:rPr>
                <w:rFonts w:eastAsiaTheme="majorEastAsia"/>
                <w:iCs/>
              </w:rPr>
              <w:t xml:space="preserve"> beliefs as well. Please remember that everyone move</w:t>
            </w:r>
            <w:r>
              <w:rPr>
                <w:rFonts w:eastAsiaTheme="majorEastAsia"/>
                <w:iCs/>
              </w:rPr>
              <w:t>s</w:t>
            </w:r>
            <w:r w:rsidRPr="006C677E">
              <w:rPr>
                <w:rFonts w:eastAsiaTheme="majorEastAsia"/>
                <w:iCs/>
              </w:rPr>
              <w:t xml:space="preserve"> through this material in their own way and from the lens of their own experiences</w:t>
            </w:r>
            <w:r>
              <w:rPr>
                <w:rFonts w:eastAsiaTheme="majorEastAsia"/>
                <w:iCs/>
              </w:rPr>
              <w:t>.</w:t>
            </w:r>
            <w:r w:rsidRPr="006C677E">
              <w:rPr>
                <w:rFonts w:eastAsiaTheme="majorEastAsia"/>
                <w:iCs/>
              </w:rPr>
              <w:t xml:space="preserve"> </w:t>
            </w:r>
            <w:r>
              <w:rPr>
                <w:rFonts w:eastAsiaTheme="majorEastAsia"/>
                <w:iCs/>
              </w:rPr>
              <w:t>I</w:t>
            </w:r>
            <w:r w:rsidRPr="006C677E">
              <w:rPr>
                <w:rFonts w:eastAsiaTheme="majorEastAsia"/>
                <w:iCs/>
              </w:rPr>
              <w:t>f</w:t>
            </w:r>
            <w:r>
              <w:rPr>
                <w:rFonts w:eastAsiaTheme="majorEastAsia"/>
                <w:iCs/>
              </w:rPr>
              <w:t>/when</w:t>
            </w:r>
            <w:r w:rsidRPr="006C677E">
              <w:rPr>
                <w:rFonts w:eastAsiaTheme="majorEastAsia"/>
                <w:iCs/>
              </w:rPr>
              <w:t xml:space="preserve"> you challenge your classmates</w:t>
            </w:r>
            <w:r>
              <w:rPr>
                <w:rFonts w:eastAsiaTheme="majorEastAsia"/>
                <w:iCs/>
              </w:rPr>
              <w:t>,</w:t>
            </w:r>
            <w:r w:rsidRPr="006C677E">
              <w:rPr>
                <w:rFonts w:eastAsiaTheme="majorEastAsia"/>
                <w:iCs/>
              </w:rPr>
              <w:t xml:space="preserve"> make sure it</w:t>
            </w:r>
            <w:r>
              <w:rPr>
                <w:rFonts w:eastAsiaTheme="majorEastAsia"/>
                <w:iCs/>
              </w:rPr>
              <w:t>’s</w:t>
            </w:r>
            <w:r w:rsidRPr="006C677E">
              <w:rPr>
                <w:rFonts w:eastAsiaTheme="majorEastAsia"/>
                <w:iCs/>
              </w:rPr>
              <w:t xml:space="preserve"> with the goal of enhancing each other’s learning.  </w:t>
            </w:r>
          </w:p>
          <w:p w14:paraId="40A134AF" w14:textId="77777777" w:rsidR="00851423" w:rsidRPr="00A10495" w:rsidRDefault="00851423" w:rsidP="00851423">
            <w:pPr>
              <w:pStyle w:val="Heading2"/>
            </w:pPr>
            <w:r>
              <w:rPr>
                <w:noProof/>
              </w:rPr>
              <w:drawing>
                <wp:anchor distT="0" distB="0" distL="114300" distR="114300" simplePos="0" relativeHeight="251756576" behindDoc="1" locked="0" layoutInCell="1" allowOverlap="1" wp14:anchorId="7E47E924" wp14:editId="27C80E2E">
                  <wp:simplePos x="0" y="0"/>
                  <wp:positionH relativeFrom="column">
                    <wp:posOffset>-68580</wp:posOffset>
                  </wp:positionH>
                  <wp:positionV relativeFrom="paragraph">
                    <wp:posOffset>45720</wp:posOffset>
                  </wp:positionV>
                  <wp:extent cx="575945" cy="575945"/>
                  <wp:effectExtent l="0" t="0" r="0" b="0"/>
                  <wp:wrapTight wrapText="bothSides">
                    <wp:wrapPolygon edited="0">
                      <wp:start x="714" y="2143"/>
                      <wp:lineTo x="0" y="8573"/>
                      <wp:lineTo x="0" y="10002"/>
                      <wp:lineTo x="714" y="18576"/>
                      <wp:lineTo x="20719" y="18576"/>
                      <wp:lineTo x="20719" y="2143"/>
                      <wp:lineTo x="714" y="2143"/>
                    </wp:wrapPolygon>
                  </wp:wrapTight>
                  <wp:docPr id="229" name="Graphic 22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9" name="Graphic 229">
                            <a:extLst>
                              <a:ext uri="{C183D7F6-B498-43B3-948B-1728B52AA6E4}">
                                <adec:decorative xmlns:adec="http://schemas.microsoft.com/office/drawing/2017/decorative" val="1"/>
                              </a:ext>
                            </a:extLst>
                          </pic:cNvPr>
                          <pic:cNvPicPr/>
                        </pic:nvPicPr>
                        <pic:blipFill>
                          <a:blip r:embed="rId63">
                            <a:extLst>
                              <a:ext uri="{28A0092B-C50C-407E-A947-70E740481C1C}">
                                <a14:useLocalDpi xmlns:a14="http://schemas.microsoft.com/office/drawing/2010/main" val="0"/>
                              </a:ext>
                              <a:ext uri="{96DAC541-7B7A-43D3-8B79-37D633B846F1}">
                                <asvg:svgBlip xmlns:asvg="http://schemas.microsoft.com/office/drawing/2016/SVG/main" r:embed="rId64"/>
                              </a:ext>
                            </a:extLst>
                          </a:blip>
                          <a:stretch>
                            <a:fillRect/>
                          </a:stretch>
                        </pic:blipFill>
                        <pic:spPr>
                          <a:xfrm>
                            <a:off x="0" y="0"/>
                            <a:ext cx="575945" cy="575945"/>
                          </a:xfrm>
                          <a:prstGeom prst="rect">
                            <a:avLst/>
                          </a:prstGeom>
                        </pic:spPr>
                      </pic:pic>
                    </a:graphicData>
                  </a:graphic>
                  <wp14:sizeRelH relativeFrom="page">
                    <wp14:pctWidth>0</wp14:pctWidth>
                  </wp14:sizeRelH>
                  <wp14:sizeRelV relativeFrom="page">
                    <wp14:pctHeight>0</wp14:pctHeight>
                  </wp14:sizeRelV>
                </wp:anchor>
              </w:drawing>
            </w:r>
            <w:r>
              <w:t>Course Management Software (D2L)</w:t>
            </w:r>
          </w:p>
          <w:p w14:paraId="036EFCD0" w14:textId="77777777" w:rsidR="00851423" w:rsidRDefault="00851423" w:rsidP="00851423">
            <w:pPr>
              <w:pStyle w:val="ListParagraph"/>
              <w:numPr>
                <w:ilvl w:val="0"/>
                <w:numId w:val="21"/>
              </w:numPr>
              <w:ind w:left="523"/>
              <w:rPr>
                <w:rFonts w:eastAsiaTheme="majorEastAsia"/>
              </w:rPr>
            </w:pPr>
            <w:r>
              <w:rPr>
                <w:rFonts w:eastAsiaTheme="majorEastAsia"/>
              </w:rPr>
              <w:t>We</w:t>
            </w:r>
            <w:r w:rsidRPr="00352CA8">
              <w:rPr>
                <w:rFonts w:eastAsiaTheme="majorEastAsia"/>
              </w:rPr>
              <w:t xml:space="preserve"> use D2L (</w:t>
            </w:r>
            <w:hyperlink r:id="rId65">
              <w:r w:rsidRPr="00352CA8">
                <w:rPr>
                  <w:rStyle w:val="Hyperlink"/>
                  <w:rFonts w:eastAsiaTheme="majorEastAsia"/>
                  <w:b/>
                  <w:bCs/>
                  <w:color w:val="355D7E" w:themeColor="accent1" w:themeShade="80"/>
                </w:rPr>
                <w:t>https://d2l.msu.edu/</w:t>
              </w:r>
            </w:hyperlink>
            <w:r w:rsidRPr="00352CA8">
              <w:rPr>
                <w:rFonts w:eastAsiaTheme="majorEastAsia"/>
              </w:rPr>
              <w:t xml:space="preserve">) for course management </w:t>
            </w:r>
            <w:r w:rsidRPr="00352CA8">
              <w:rPr>
                <w:rFonts w:eastAsiaTheme="majorEastAsia"/>
                <w:i/>
              </w:rPr>
              <w:t>and communication</w:t>
            </w:r>
            <w:r w:rsidRPr="00352CA8">
              <w:rPr>
                <w:rFonts w:eastAsiaTheme="majorEastAsia"/>
              </w:rPr>
              <w:t xml:space="preserve">. </w:t>
            </w:r>
          </w:p>
          <w:p w14:paraId="53E565DE" w14:textId="77777777" w:rsidR="00851423" w:rsidRDefault="00851423" w:rsidP="00851423">
            <w:pPr>
              <w:pStyle w:val="ListParagraph"/>
              <w:numPr>
                <w:ilvl w:val="0"/>
                <w:numId w:val="21"/>
              </w:numPr>
              <w:ind w:left="523"/>
              <w:rPr>
                <w:rFonts w:eastAsiaTheme="majorEastAsia"/>
              </w:rPr>
            </w:pPr>
            <w:r>
              <w:rPr>
                <w:rFonts w:eastAsiaTheme="majorEastAsia"/>
                <w:b/>
                <w:bCs/>
              </w:rPr>
              <w:t xml:space="preserve">Very important: </w:t>
            </w:r>
            <w:r w:rsidRPr="00352CA8">
              <w:rPr>
                <w:rFonts w:eastAsiaTheme="majorEastAsia"/>
              </w:rPr>
              <w:t xml:space="preserve">Please </w:t>
            </w:r>
            <w:r>
              <w:rPr>
                <w:rFonts w:eastAsiaTheme="majorEastAsia"/>
              </w:rPr>
              <w:t>manually set your D2L emails and announcements to forward to your @msu.edu email (in D2L email settings)</w:t>
            </w:r>
          </w:p>
          <w:p w14:paraId="2281D93B" w14:textId="77777777" w:rsidR="00851423" w:rsidRPr="005D553A" w:rsidRDefault="00851423" w:rsidP="00851423">
            <w:pPr>
              <w:pStyle w:val="ListParagraph"/>
              <w:numPr>
                <w:ilvl w:val="0"/>
                <w:numId w:val="21"/>
              </w:numPr>
              <w:ind w:left="523"/>
              <w:rPr>
                <w:rFonts w:eastAsiaTheme="majorEastAsia"/>
              </w:rPr>
            </w:pPr>
            <w:r>
              <w:rPr>
                <w:rFonts w:eastAsiaTheme="majorEastAsia"/>
              </w:rPr>
              <w:t>We also use the Eli Review website to manage peer review assignments.</w:t>
            </w:r>
          </w:p>
          <w:p w14:paraId="6A776F44" w14:textId="77777777" w:rsidR="00851423" w:rsidRPr="008922EE" w:rsidRDefault="00851423" w:rsidP="00851423">
            <w:pPr>
              <w:rPr>
                <w:rFonts w:eastAsia="Times New Roman"/>
              </w:rPr>
            </w:pPr>
          </w:p>
        </w:tc>
        <w:tc>
          <w:tcPr>
            <w:tcW w:w="268" w:type="dxa"/>
          </w:tcPr>
          <w:p w14:paraId="02F484CF" w14:textId="77777777" w:rsidR="00851423" w:rsidRDefault="00851423" w:rsidP="00851423">
            <w:pPr>
              <w:rPr>
                <w:rFonts w:eastAsiaTheme="majorEastAsia"/>
              </w:rPr>
            </w:pPr>
          </w:p>
        </w:tc>
        <w:tc>
          <w:tcPr>
            <w:tcW w:w="268" w:type="dxa"/>
          </w:tcPr>
          <w:p w14:paraId="7997AB66" w14:textId="77777777" w:rsidR="00851423" w:rsidRDefault="00851423" w:rsidP="00851423">
            <w:pPr>
              <w:rPr>
                <w:rFonts w:eastAsiaTheme="majorEastAsia"/>
              </w:rPr>
            </w:pPr>
          </w:p>
        </w:tc>
        <w:tc>
          <w:tcPr>
            <w:tcW w:w="4835" w:type="dxa"/>
          </w:tcPr>
          <w:p w14:paraId="4A975CB8" w14:textId="77777777" w:rsidR="00851423" w:rsidRPr="00A04344" w:rsidRDefault="00851423" w:rsidP="00851423">
            <w:pPr>
              <w:pStyle w:val="Heading2"/>
            </w:pPr>
            <w:r>
              <w:rPr>
                <w:noProof/>
              </w:rPr>
              <w:drawing>
                <wp:anchor distT="0" distB="0" distL="114300" distR="114300" simplePos="0" relativeHeight="251757600" behindDoc="1" locked="0" layoutInCell="1" allowOverlap="1" wp14:anchorId="40D4B72E" wp14:editId="3B842997">
                  <wp:simplePos x="0" y="0"/>
                  <wp:positionH relativeFrom="column">
                    <wp:posOffset>-68580</wp:posOffset>
                  </wp:positionH>
                  <wp:positionV relativeFrom="paragraph">
                    <wp:posOffset>48895</wp:posOffset>
                  </wp:positionV>
                  <wp:extent cx="561975" cy="561975"/>
                  <wp:effectExtent l="0" t="0" r="0" b="0"/>
                  <wp:wrapTight wrapText="bothSides">
                    <wp:wrapPolygon edited="0">
                      <wp:start x="6590" y="732"/>
                      <wp:lineTo x="2929" y="13912"/>
                      <wp:lineTo x="2197" y="20502"/>
                      <wp:lineTo x="19037" y="20502"/>
                      <wp:lineTo x="17573" y="6590"/>
                      <wp:lineTo x="13912" y="732"/>
                      <wp:lineTo x="6590" y="732"/>
                    </wp:wrapPolygon>
                  </wp:wrapTight>
                  <wp:docPr id="230" name="Graphic 23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0" name="Graphic 230">
                            <a:extLst>
                              <a:ext uri="{C183D7F6-B498-43B3-948B-1728B52AA6E4}">
                                <adec:decorative xmlns:adec="http://schemas.microsoft.com/office/drawing/2017/decorative" val="1"/>
                              </a:ext>
                            </a:extLst>
                          </pic:cNvPr>
                          <pic:cNvPicPr/>
                        </pic:nvPicPr>
                        <pic:blipFill>
                          <a:blip r:embed="rId66">
                            <a:extLst>
                              <a:ext uri="{28A0092B-C50C-407E-A947-70E740481C1C}">
                                <a14:useLocalDpi xmlns:a14="http://schemas.microsoft.com/office/drawing/2010/main" val="0"/>
                              </a:ext>
                              <a:ext uri="{96DAC541-7B7A-43D3-8B79-37D633B846F1}">
                                <asvg:svgBlip xmlns:asvg="http://schemas.microsoft.com/office/drawing/2016/SVG/main" r:embed="rId67"/>
                              </a:ext>
                            </a:extLst>
                          </a:blip>
                          <a:stretch>
                            <a:fillRect/>
                          </a:stretch>
                        </pic:blipFill>
                        <pic:spPr>
                          <a:xfrm>
                            <a:off x="0" y="0"/>
                            <a:ext cx="561975" cy="561975"/>
                          </a:xfrm>
                          <a:prstGeom prst="rect">
                            <a:avLst/>
                          </a:prstGeom>
                        </pic:spPr>
                      </pic:pic>
                    </a:graphicData>
                  </a:graphic>
                </wp:anchor>
              </w:drawing>
            </w:r>
            <w:r>
              <w:t>Limits to Confidentiality</w:t>
            </w:r>
          </w:p>
          <w:p w14:paraId="2BCCE892" w14:textId="77777777" w:rsidR="00851423" w:rsidRDefault="00851423" w:rsidP="00851423">
            <w:pPr>
              <w:spacing w:after="120"/>
              <w:ind w:left="136"/>
              <w:contextualSpacing/>
              <w:rPr>
                <w:rFonts w:eastAsia="Times New Roman"/>
              </w:rPr>
            </w:pPr>
            <w:r w:rsidRPr="000C3A3A">
              <w:rPr>
                <w:rFonts w:eastAsia="Times New Roman"/>
              </w:rPr>
              <w:t xml:space="preserve">Please note that </w:t>
            </w:r>
            <w:r w:rsidRPr="000C3A3A">
              <w:rPr>
                <w:rFonts w:eastAsia="Times New Roman"/>
                <w:b/>
              </w:rPr>
              <w:t xml:space="preserve">the instructor of this course </w:t>
            </w:r>
            <w:r>
              <w:rPr>
                <w:rFonts w:eastAsia="Times New Roman"/>
                <w:b/>
              </w:rPr>
              <w:t>is a</w:t>
            </w:r>
            <w:r w:rsidRPr="000C3A3A">
              <w:rPr>
                <w:rFonts w:eastAsia="Times New Roman"/>
                <w:b/>
              </w:rPr>
              <w:t xml:space="preserve"> mandated reporter. </w:t>
            </w:r>
            <w:r>
              <w:rPr>
                <w:rFonts w:eastAsia="Times New Roman"/>
              </w:rPr>
              <w:t>I am</w:t>
            </w:r>
            <w:r w:rsidRPr="000C3A3A">
              <w:rPr>
                <w:rFonts w:eastAsia="Times New Roman"/>
              </w:rPr>
              <w:t xml:space="preserve"> required to report all incidents of relationship violence and sexual misconduct that involve students, faculty, or staff, occurred at a </w:t>
            </w:r>
            <w:proofErr w:type="gramStart"/>
            <w:r w:rsidRPr="000C3A3A">
              <w:rPr>
                <w:rFonts w:eastAsia="Times New Roman"/>
              </w:rPr>
              <w:t>University</w:t>
            </w:r>
            <w:proofErr w:type="gramEnd"/>
            <w:r w:rsidRPr="000C3A3A">
              <w:rPr>
                <w:rFonts w:eastAsia="Times New Roman"/>
              </w:rPr>
              <w:t>-sponsored event, or occurred on University property</w:t>
            </w:r>
            <w:r>
              <w:rPr>
                <w:rFonts w:eastAsia="Times New Roman"/>
              </w:rPr>
              <w:t xml:space="preserve">, and </w:t>
            </w:r>
            <w:r w:rsidRPr="009B54FE">
              <w:rPr>
                <w:rFonts w:eastAsia="Times New Roman"/>
                <w:i/>
                <w:iCs/>
              </w:rPr>
              <w:t>even</w:t>
            </w:r>
            <w:r>
              <w:rPr>
                <w:rFonts w:eastAsia="Times New Roman"/>
              </w:rPr>
              <w:t xml:space="preserve"> </w:t>
            </w:r>
            <w:r>
              <w:rPr>
                <w:rFonts w:eastAsia="Times New Roman"/>
                <w:i/>
                <w:iCs/>
              </w:rPr>
              <w:t>if these are reported in course materials</w:t>
            </w:r>
            <w:r w:rsidRPr="000C3A3A">
              <w:rPr>
                <w:rFonts w:eastAsia="Times New Roman"/>
              </w:rPr>
              <w:t xml:space="preserve">. Therefore, if you share such an experience with </w:t>
            </w:r>
            <w:r>
              <w:rPr>
                <w:rFonts w:eastAsia="Times New Roman"/>
              </w:rPr>
              <w:t>me</w:t>
            </w:r>
            <w:r w:rsidRPr="000C3A3A">
              <w:rPr>
                <w:rFonts w:eastAsia="Times New Roman"/>
              </w:rPr>
              <w:t xml:space="preserve">, </w:t>
            </w:r>
            <w:r>
              <w:rPr>
                <w:rFonts w:eastAsia="Times New Roman"/>
              </w:rPr>
              <w:t>I</w:t>
            </w:r>
            <w:r w:rsidRPr="000C3A3A">
              <w:rPr>
                <w:rFonts w:eastAsia="Times New Roman"/>
              </w:rPr>
              <w:t xml:space="preserve"> will be required to share your name and the details of the disclosure to </w:t>
            </w:r>
            <w:proofErr w:type="gramStart"/>
            <w:r w:rsidRPr="000C3A3A">
              <w:rPr>
                <w:rFonts w:eastAsia="Times New Roman"/>
              </w:rPr>
              <w:t xml:space="preserve">the </w:t>
            </w:r>
            <w:r w:rsidRPr="0022031F">
              <w:rPr>
                <w:rFonts w:ascii="Source Sans Pro" w:eastAsia="Times New Roman" w:hAnsi="Source Sans Pro" w:cs="Times New Roman"/>
              </w:rPr>
              <w:t xml:space="preserve"> Office</w:t>
            </w:r>
            <w:proofErr w:type="gramEnd"/>
            <w:r w:rsidRPr="0022031F">
              <w:rPr>
                <w:rFonts w:ascii="Source Sans Pro" w:eastAsia="Times New Roman" w:hAnsi="Source Sans Pro" w:cs="Times New Roman"/>
              </w:rPr>
              <w:t xml:space="preserve"> </w:t>
            </w:r>
            <w:r>
              <w:rPr>
                <w:rFonts w:ascii="Source Sans Pro" w:eastAsia="Times New Roman" w:hAnsi="Source Sans Pro" w:cs="Times New Roman"/>
              </w:rPr>
              <w:t>for Civil Rights and Title IX Education and Compliance (OCR</w:t>
            </w:r>
            <w:r w:rsidRPr="0022031F">
              <w:rPr>
                <w:rFonts w:ascii="Source Sans Pro" w:eastAsia="Times New Roman" w:hAnsi="Source Sans Pro" w:cs="Times New Roman"/>
              </w:rPr>
              <w:t>)</w:t>
            </w:r>
            <w:r w:rsidRPr="000C3A3A">
              <w:rPr>
                <w:rFonts w:eastAsia="Times New Roman"/>
              </w:rPr>
              <w:t xml:space="preserve"> and MSU Police</w:t>
            </w:r>
            <w:r>
              <w:rPr>
                <w:rFonts w:eastAsia="Times New Roman"/>
              </w:rPr>
              <w:t>:</w:t>
            </w:r>
          </w:p>
          <w:p w14:paraId="6F02E7D4" w14:textId="77777777" w:rsidR="00851423" w:rsidRPr="00162654" w:rsidRDefault="00851423" w:rsidP="00851423">
            <w:pPr>
              <w:pStyle w:val="ListParagraph"/>
              <w:numPr>
                <w:ilvl w:val="0"/>
                <w:numId w:val="40"/>
              </w:numPr>
              <w:rPr>
                <w:rFonts w:eastAsia="Times New Roman"/>
                <w:lang w:val="en"/>
              </w:rPr>
            </w:pPr>
            <w:r w:rsidRPr="00162654">
              <w:rPr>
                <w:rFonts w:eastAsia="Times New Roman"/>
                <w:i/>
                <w:iCs/>
                <w:lang w:val="en"/>
              </w:rPr>
              <w:t xml:space="preserve">Suspected child abuse/neglect, even if this maltreatment happened when you were a </w:t>
            </w:r>
            <w:proofErr w:type="gramStart"/>
            <w:r w:rsidRPr="00162654">
              <w:rPr>
                <w:rFonts w:eastAsia="Times New Roman"/>
                <w:i/>
                <w:iCs/>
                <w:lang w:val="en"/>
              </w:rPr>
              <w:t>child;</w:t>
            </w:r>
            <w:proofErr w:type="gramEnd"/>
          </w:p>
          <w:p w14:paraId="5D849218" w14:textId="77777777" w:rsidR="00851423" w:rsidRPr="00640EA6" w:rsidRDefault="00851423" w:rsidP="00851423">
            <w:pPr>
              <w:numPr>
                <w:ilvl w:val="0"/>
                <w:numId w:val="40"/>
              </w:numPr>
              <w:spacing w:after="120"/>
              <w:contextualSpacing/>
              <w:rPr>
                <w:rFonts w:eastAsia="Times New Roman"/>
                <w:lang w:val="en"/>
              </w:rPr>
            </w:pPr>
            <w:r w:rsidRPr="00640EA6">
              <w:rPr>
                <w:rFonts w:eastAsia="Times New Roman"/>
                <w:i/>
                <w:iCs/>
                <w:lang w:val="en"/>
              </w:rPr>
              <w:t>Allegations of sexual assault, relationship violence, stalking, or sexual harassment; and</w:t>
            </w:r>
          </w:p>
          <w:p w14:paraId="41E59A14" w14:textId="77777777" w:rsidR="00851423" w:rsidRPr="00162654" w:rsidRDefault="00851423" w:rsidP="00851423">
            <w:pPr>
              <w:numPr>
                <w:ilvl w:val="0"/>
                <w:numId w:val="40"/>
              </w:numPr>
              <w:spacing w:after="120"/>
              <w:contextualSpacing/>
              <w:rPr>
                <w:rFonts w:eastAsia="Times New Roman"/>
                <w:lang w:val="en"/>
              </w:rPr>
            </w:pPr>
            <w:r w:rsidRPr="00640EA6">
              <w:rPr>
                <w:rFonts w:eastAsia="Times New Roman"/>
                <w:i/>
                <w:iCs/>
                <w:lang w:val="en"/>
              </w:rPr>
              <w:t>Credible threats of harm to oneself or to others.</w:t>
            </w:r>
          </w:p>
          <w:p w14:paraId="2054D8AB" w14:textId="77777777" w:rsidR="00851423" w:rsidRDefault="00851423" w:rsidP="00851423">
            <w:pPr>
              <w:pStyle w:val="Heading2"/>
              <w:ind w:left="136"/>
              <w:rPr>
                <w:rFonts w:asciiTheme="minorHAnsi" w:eastAsia="Times New Roman" w:hAnsiTheme="minorHAnsi" w:cstheme="minorBidi"/>
                <w:color w:val="auto"/>
                <w:sz w:val="16"/>
                <w:szCs w:val="16"/>
              </w:rPr>
            </w:pPr>
            <w:r w:rsidRPr="00EC511C">
              <w:rPr>
                <w:rFonts w:asciiTheme="minorHAnsi" w:eastAsia="Times New Roman" w:hAnsiTheme="minorHAnsi" w:cstheme="minorBidi"/>
                <w:color w:val="auto"/>
                <w:sz w:val="21"/>
                <w:szCs w:val="21"/>
              </w:rPr>
              <w:t>O</w:t>
            </w:r>
            <w:r>
              <w:rPr>
                <w:rFonts w:asciiTheme="minorHAnsi" w:eastAsia="Times New Roman" w:hAnsiTheme="minorHAnsi" w:cstheme="minorBidi"/>
                <w:color w:val="auto"/>
                <w:sz w:val="21"/>
                <w:szCs w:val="21"/>
              </w:rPr>
              <w:t>CR</w:t>
            </w:r>
            <w:r w:rsidRPr="00EC511C">
              <w:rPr>
                <w:rFonts w:asciiTheme="minorHAnsi" w:eastAsia="Times New Roman" w:hAnsiTheme="minorHAnsi" w:cstheme="minorBidi"/>
                <w:color w:val="auto"/>
                <w:sz w:val="21"/>
                <w:szCs w:val="21"/>
              </w:rPr>
              <w:t xml:space="preserve"> will include these facts, </w:t>
            </w:r>
            <w:r>
              <w:rPr>
                <w:rFonts w:asciiTheme="minorHAnsi" w:eastAsia="Times New Roman" w:hAnsiTheme="minorHAnsi" w:cstheme="minorBidi"/>
                <w:color w:val="auto"/>
                <w:sz w:val="21"/>
                <w:szCs w:val="21"/>
              </w:rPr>
              <w:t>(</w:t>
            </w:r>
            <w:r w:rsidRPr="00EC511C">
              <w:rPr>
                <w:rFonts w:asciiTheme="minorHAnsi" w:eastAsia="Times New Roman" w:hAnsiTheme="minorHAnsi" w:cstheme="minorBidi"/>
                <w:color w:val="auto"/>
                <w:sz w:val="21"/>
                <w:szCs w:val="21"/>
              </w:rPr>
              <w:t>not your name</w:t>
            </w:r>
            <w:r>
              <w:rPr>
                <w:rFonts w:asciiTheme="minorHAnsi" w:eastAsia="Times New Roman" w:hAnsiTheme="minorHAnsi" w:cstheme="minorBidi"/>
                <w:color w:val="auto"/>
                <w:sz w:val="21"/>
                <w:szCs w:val="21"/>
              </w:rPr>
              <w:t>)</w:t>
            </w:r>
            <w:r w:rsidRPr="00EC511C">
              <w:rPr>
                <w:rFonts w:asciiTheme="minorHAnsi" w:eastAsia="Times New Roman" w:hAnsiTheme="minorHAnsi" w:cstheme="minorBidi"/>
                <w:color w:val="auto"/>
                <w:sz w:val="21"/>
                <w:szCs w:val="21"/>
              </w:rPr>
              <w:t xml:space="preserve"> in the University’s statistics on sexual and domestic violence. They will also reach out to you </w:t>
            </w:r>
            <w:r>
              <w:rPr>
                <w:rFonts w:asciiTheme="minorHAnsi" w:eastAsia="Times New Roman" w:hAnsiTheme="minorHAnsi" w:cstheme="minorBidi"/>
                <w:color w:val="auto"/>
                <w:sz w:val="21"/>
                <w:szCs w:val="21"/>
              </w:rPr>
              <w:t xml:space="preserve">via </w:t>
            </w:r>
            <w:r w:rsidRPr="00EC511C">
              <w:rPr>
                <w:rFonts w:asciiTheme="minorHAnsi" w:eastAsia="Times New Roman" w:hAnsiTheme="minorHAnsi" w:cstheme="minorBidi"/>
                <w:color w:val="auto"/>
                <w:sz w:val="21"/>
                <w:szCs w:val="21"/>
              </w:rPr>
              <w:t xml:space="preserve">email </w:t>
            </w:r>
            <w:r>
              <w:rPr>
                <w:rFonts w:asciiTheme="minorHAnsi" w:eastAsia="Times New Roman" w:hAnsiTheme="minorHAnsi" w:cstheme="minorBidi"/>
                <w:color w:val="auto"/>
                <w:sz w:val="21"/>
                <w:szCs w:val="21"/>
              </w:rPr>
              <w:t xml:space="preserve">with </w:t>
            </w:r>
            <w:r w:rsidRPr="00EC511C">
              <w:rPr>
                <w:rFonts w:asciiTheme="minorHAnsi" w:eastAsia="Times New Roman" w:hAnsiTheme="minorHAnsi" w:cstheme="minorBidi"/>
                <w:color w:val="auto"/>
                <w:sz w:val="21"/>
                <w:szCs w:val="21"/>
              </w:rPr>
              <w:t>additional university resources. It is entirely your decision to use any of the provided services or even respond to the University’s email.</w:t>
            </w:r>
          </w:p>
          <w:p w14:paraId="7208E512" w14:textId="77777777" w:rsidR="00851423" w:rsidRPr="007D2FEC" w:rsidRDefault="00851423" w:rsidP="00851423">
            <w:pPr>
              <w:pStyle w:val="Heading2"/>
            </w:pPr>
            <w:r>
              <w:rPr>
                <w:noProof/>
              </w:rPr>
              <w:drawing>
                <wp:anchor distT="0" distB="0" distL="114300" distR="114300" simplePos="0" relativeHeight="251758624" behindDoc="1" locked="0" layoutInCell="1" allowOverlap="1" wp14:anchorId="583C6371" wp14:editId="1FBFBADF">
                  <wp:simplePos x="0" y="0"/>
                  <wp:positionH relativeFrom="column">
                    <wp:posOffset>-68580</wp:posOffset>
                  </wp:positionH>
                  <wp:positionV relativeFrom="paragraph">
                    <wp:posOffset>84455</wp:posOffset>
                  </wp:positionV>
                  <wp:extent cx="495300" cy="495300"/>
                  <wp:effectExtent l="0" t="0" r="0" b="0"/>
                  <wp:wrapTight wrapText="bothSides">
                    <wp:wrapPolygon edited="0">
                      <wp:start x="11631" y="831"/>
                      <wp:lineTo x="2492" y="3323"/>
                      <wp:lineTo x="831" y="4985"/>
                      <wp:lineTo x="831" y="16615"/>
                      <wp:lineTo x="10800" y="19938"/>
                      <wp:lineTo x="14954" y="19938"/>
                      <wp:lineTo x="19938" y="15785"/>
                      <wp:lineTo x="19108" y="4154"/>
                      <wp:lineTo x="15785" y="831"/>
                      <wp:lineTo x="11631" y="831"/>
                    </wp:wrapPolygon>
                  </wp:wrapTight>
                  <wp:docPr id="236" name="Graphic 2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6" name="Graphic 236">
                            <a:extLst>
                              <a:ext uri="{C183D7F6-B498-43B3-948B-1728B52AA6E4}">
                                <adec:decorative xmlns:adec="http://schemas.microsoft.com/office/drawing/2017/decorative" val="1"/>
                              </a:ext>
                            </a:extLst>
                          </pic:cNvPr>
                          <pic:cNvPicPr/>
                        </pic:nvPicPr>
                        <pic:blipFill>
                          <a:blip r:embed="rId68">
                            <a:extLst>
                              <a:ext uri="{28A0092B-C50C-407E-A947-70E740481C1C}">
                                <a14:useLocalDpi xmlns:a14="http://schemas.microsoft.com/office/drawing/2010/main" val="0"/>
                              </a:ext>
                              <a:ext uri="{96DAC541-7B7A-43D3-8B79-37D633B846F1}">
                                <asvg:svgBlip xmlns:asvg="http://schemas.microsoft.com/office/drawing/2016/SVG/main" r:embed="rId69"/>
                              </a:ext>
                            </a:extLst>
                          </a:blip>
                          <a:stretch>
                            <a:fillRect/>
                          </a:stretch>
                        </pic:blipFill>
                        <pic:spPr>
                          <a:xfrm>
                            <a:off x="0" y="0"/>
                            <a:ext cx="495300" cy="495300"/>
                          </a:xfrm>
                          <a:prstGeom prst="rect">
                            <a:avLst/>
                          </a:prstGeom>
                        </pic:spPr>
                      </pic:pic>
                    </a:graphicData>
                  </a:graphic>
                </wp:anchor>
              </w:drawing>
            </w:r>
            <w:r w:rsidRPr="007D2FEC">
              <w:t xml:space="preserve">Accommodations </w:t>
            </w:r>
          </w:p>
          <w:p w14:paraId="5A48D248" w14:textId="77777777" w:rsidR="00851423" w:rsidRPr="0016647D" w:rsidRDefault="00851423" w:rsidP="00851423">
            <w:pPr>
              <w:ind w:left="136"/>
              <w:rPr>
                <w:rFonts w:eastAsia="Source Sans Pro"/>
                <w:b/>
                <w:bCs/>
              </w:rPr>
            </w:pPr>
            <w:r w:rsidRPr="00B132E1">
              <w:rPr>
                <w:rFonts w:eastAsia="Source Sans Pro"/>
              </w:rPr>
              <w:t xml:space="preserve">Michigan State University is committed to providing equal opportunity for participation in all programs, services, and activities. Requests for accommodations by persons with disabilities may be made by contacting the Resource Center for Persons with Disabilities at 517-884-RCPD or on the web at </w:t>
            </w:r>
            <w:hyperlink r:id="rId70" w:history="1">
              <w:r w:rsidRPr="00B76F59">
                <w:rPr>
                  <w:rStyle w:val="Hyperlink"/>
                  <w:rFonts w:eastAsia="Source Sans Pro"/>
                  <w:color w:val="355D7E" w:themeColor="accent1" w:themeShade="80"/>
                </w:rPr>
                <w:t>rcpd.msu.edu</w:t>
              </w:r>
            </w:hyperlink>
            <w:r w:rsidRPr="00B132E1">
              <w:rPr>
                <w:rFonts w:eastAsia="Source Sans Pro"/>
              </w:rPr>
              <w:t xml:space="preserve">. Once your eligibility for an accommodation has been determined, you will be issued a verified individual services accommodation (“VISA”) form. Please </w:t>
            </w:r>
            <w:r>
              <w:rPr>
                <w:rFonts w:eastAsia="Source Sans Pro"/>
              </w:rPr>
              <w:t>email or have RCPD send</w:t>
            </w:r>
            <w:r w:rsidRPr="00B132E1">
              <w:rPr>
                <w:rFonts w:eastAsia="Source Sans Pro"/>
              </w:rPr>
              <w:t xml:space="preserve"> this form to </w:t>
            </w:r>
            <w:r w:rsidRPr="0016647D">
              <w:rPr>
                <w:rFonts w:eastAsia="Source Sans Pro"/>
                <w:b/>
                <w:bCs/>
              </w:rPr>
              <w:t>me as soon as possible or at least two weeks prior to the accommodation date</w:t>
            </w:r>
            <w:r w:rsidRPr="00B132E1">
              <w:rPr>
                <w:rFonts w:eastAsia="Source Sans Pro"/>
              </w:rPr>
              <w:t xml:space="preserve"> (</w:t>
            </w:r>
            <w:r>
              <w:rPr>
                <w:rFonts w:eastAsia="Source Sans Pro"/>
              </w:rPr>
              <w:t>class, assignment, etc.</w:t>
            </w:r>
            <w:r w:rsidRPr="00B132E1">
              <w:rPr>
                <w:rFonts w:eastAsia="Source Sans Pro"/>
              </w:rPr>
              <w:t>).</w:t>
            </w:r>
            <w:r>
              <w:rPr>
                <w:rFonts w:eastAsia="Source Sans Pro"/>
              </w:rPr>
              <w:t xml:space="preserve"> </w:t>
            </w:r>
            <w:r>
              <w:t xml:space="preserve"> </w:t>
            </w:r>
            <w:r w:rsidRPr="0016647D">
              <w:rPr>
                <w:rFonts w:eastAsia="Source Sans Pro"/>
              </w:rPr>
              <w:t xml:space="preserve">VISAs are not retroactive. You must submit them prior to the accommodation, so submit early </w:t>
            </w:r>
            <w:r w:rsidRPr="0016647D">
              <w:rPr>
                <w:rFonts w:eastAsia="Source Sans Pro"/>
                <w:b/>
                <w:bCs/>
              </w:rPr>
              <w:t>even if you’re unsure if you will need it.</w:t>
            </w:r>
          </w:p>
          <w:p w14:paraId="36B7FFFB" w14:textId="77777777" w:rsidR="00851423" w:rsidRPr="001F5290" w:rsidRDefault="00851423" w:rsidP="00851423">
            <w:pPr>
              <w:rPr>
                <w:rFonts w:eastAsiaTheme="majorEastAsia"/>
              </w:rPr>
            </w:pPr>
          </w:p>
        </w:tc>
      </w:tr>
    </w:tbl>
    <w:p w14:paraId="24827BF5" w14:textId="08D98EAB" w:rsidR="00851423" w:rsidRPr="00851423" w:rsidRDefault="00851423" w:rsidP="00851423"/>
    <w:p w14:paraId="618500D7" w14:textId="28589003" w:rsidR="006D729E" w:rsidRDefault="00815131" w:rsidP="006D729E">
      <w:pPr>
        <w:pStyle w:val="Heading1"/>
        <w:jc w:val="center"/>
      </w:pPr>
      <w:r>
        <w:rPr>
          <w:noProof/>
        </w:rPr>
        <w:lastRenderedPageBreak/>
        <mc:AlternateContent>
          <mc:Choice Requires="wps">
            <w:drawing>
              <wp:anchor distT="0" distB="0" distL="114300" distR="114300" simplePos="0" relativeHeight="251654158" behindDoc="1" locked="0" layoutInCell="1" allowOverlap="1" wp14:anchorId="0684A236" wp14:editId="59A68F2B">
                <wp:simplePos x="0" y="0"/>
                <wp:positionH relativeFrom="column">
                  <wp:posOffset>2668270</wp:posOffset>
                </wp:positionH>
                <wp:positionV relativeFrom="paragraph">
                  <wp:posOffset>-234950</wp:posOffset>
                </wp:positionV>
                <wp:extent cx="1419225" cy="1419225"/>
                <wp:effectExtent l="0" t="0" r="9525" b="9525"/>
                <wp:wrapNone/>
                <wp:docPr id="199" name="Oval 19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19225" cy="1419225"/>
                        </a:xfrm>
                        <a:prstGeom prst="ellipse">
                          <a:avLst/>
                        </a:prstGeom>
                        <a:solidFill>
                          <a:schemeClr val="accent4">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oval w14:anchorId="187DC749" id="Oval 199" o:spid="_x0000_s1026" alt="&quot;&quot;" style="position:absolute;margin-left:210.1pt;margin-top:-18.5pt;width:111.75pt;height:111.75pt;z-index:-25166232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ST7iQIAAKEFAAAOAAAAZHJzL2Uyb0RvYy54bWysVEtPGzEQvlfqf7B8L5uNQgsRGxSBqCpR&#10;QEDF2XjtrCXb49pONumv79j7SFrSHqpeduf5zcMzc3G5NZpshA8KbEXLkwklwnKolV1V9NvzzYcz&#10;SkJktmYarKjoTgR6uXj/7qJ1czGFBnQtPEEQG+atq2gTo5sXReCNMCycgBMWlRK8YRFZvypqz1pE&#10;N7qYTiYfixZ87TxwEQJKrzslXWR8KQWP91IGEYmuKOYW89fn72v6FosLNl955hrF+zTYP2RhmLIY&#10;dIS6ZpGRtVdvoIziHgLIeMLBFCCl4iLXgNWUk9+qeWqYE7kWbE5wY5vC/4Pld5sn9+CxDa0L84Bk&#10;qmIrvUl/zI9sc7N2Y7PENhKOwnJWnk+np5Rw1A0M4hR7d+dD/CzAkERUVGitXEgFsTnb3IbYWQ9W&#10;SRxAq/pGaZ2ZNATiSnuyYfh8jHNh4yy767X5CnUnxzGY9A+JYnzuTnw2iDGhPE4JKaf3SxBtUygL&#10;KWiXT5IU+25kKu60SHbaPgpJVI31T3MiI/JhjmWnalgtOvHpH3PJgAlZYvwRuwc4Vn+ZRhZL6u2T&#10;q8hzPjpP/pZY5zx65Mhg4+hslAV/DEDHMXJnPzSpa03q0ivUuwdPPHRbFhy/UfjwtyzEB+ZxrXAB&#10;8VTEe/xIDW1FoacoacD/OCZP9jjtqKWkxTWtaPi+Zl5Qor9Y3IPzcjZLe52Z2emnKTL+UPN6qLFr&#10;cwU4SiUeJcczmeyjHkjpwbzgRVmmqKhilmPsivLoB+YqducDbxIXy2U2w112LN7aJ8cTeOpqmurn&#10;7Qvzrp/+iItzB8NKv9mAzjZ5WliuI0iV12Pf177feAfy+/c3Kx2aQz5b7S/r4icAAAD//wMAUEsD&#10;BBQABgAIAAAAIQABk3Cv3wAAAAsBAAAPAAAAZHJzL2Rvd25yZXYueG1sTI9BbsIwEEX3lXoHayp1&#10;B3YDBBTioKgS6qaqBO0BTGySqPY4sk1IOX2HVbsczdP7/5e7yVk2mhB7jxJe5gKYwcbrHlsJX5/7&#10;2QZYTAq1sh6NhB8TYVc9PpSq0P6KBzMeU8tIgrFQErqUhoLz2HTGqTj3g0H6nX1wKtEZWq6DupLc&#10;WZ4JkXOneqSETg3mtTPN9/HiJCyzyY7iY9/UY7e6hbf6Pd0OUcrnp6neAktmSn8w3OtTdaio08lf&#10;UEdm7w6RESphtljTKCLy5WIN7EToJl8Br0r+f0P1CwAA//8DAFBLAQItABQABgAIAAAAIQC2gziS&#10;/gAAAOEBAAATAAAAAAAAAAAAAAAAAAAAAABbQ29udGVudF9UeXBlc10ueG1sUEsBAi0AFAAGAAgA&#10;AAAhADj9If/WAAAAlAEAAAsAAAAAAAAAAAAAAAAALwEAAF9yZWxzLy5yZWxzUEsBAi0AFAAGAAgA&#10;AAAhAGENJPuJAgAAoQUAAA4AAAAAAAAAAAAAAAAALgIAAGRycy9lMm9Eb2MueG1sUEsBAi0AFAAG&#10;AAgAAAAhAAGTcK/fAAAACwEAAA8AAAAAAAAAAAAAAAAA4wQAAGRycy9kb3ducmV2LnhtbFBLBQYA&#10;AAAABAAEAPMAAADvBQAAAAA=&#10;" fillcolor="#f7efde [663]" stroked="f" strokeweight="1pt">
                <v:stroke joinstyle="miter"/>
              </v:oval>
            </w:pict>
          </mc:Fallback>
        </mc:AlternateContent>
      </w:r>
      <w:r>
        <w:rPr>
          <w:noProof/>
        </w:rPr>
        <w:drawing>
          <wp:anchor distT="0" distB="0" distL="114300" distR="114300" simplePos="0" relativeHeight="251655182" behindDoc="1" locked="0" layoutInCell="1" allowOverlap="1" wp14:anchorId="216929E0" wp14:editId="79E95CCF">
            <wp:simplePos x="0" y="0"/>
            <wp:positionH relativeFrom="column">
              <wp:posOffset>2790456</wp:posOffset>
            </wp:positionH>
            <wp:positionV relativeFrom="paragraph">
              <wp:posOffset>165543</wp:posOffset>
            </wp:positionV>
            <wp:extent cx="1148080" cy="1148080"/>
            <wp:effectExtent l="0" t="0" r="0" b="0"/>
            <wp:wrapNone/>
            <wp:docPr id="200" name="Graphic 20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 name="Graphic 200">
                      <a:extLst>
                        <a:ext uri="{C183D7F6-B498-43B3-948B-1728B52AA6E4}">
                          <adec:decorative xmlns:adec="http://schemas.microsoft.com/office/drawing/2017/decorative" val="1"/>
                        </a:ext>
                      </a:extLst>
                    </pic:cNvPr>
                    <pic:cNvPicPr>
                      <a:picLocks noChangeAspect="1"/>
                    </pic:cNvPicPr>
                  </pic:nvPicPr>
                  <pic:blipFill>
                    <a:blip r:embed="rId71">
                      <a:extLst>
                        <a:ext uri="{28A0092B-C50C-407E-A947-70E740481C1C}">
                          <a14:useLocalDpi xmlns:a14="http://schemas.microsoft.com/office/drawing/2010/main" val="0"/>
                        </a:ext>
                        <a:ext uri="{96DAC541-7B7A-43D3-8B79-37D633B846F1}">
                          <asvg:svgBlip xmlns:asvg="http://schemas.microsoft.com/office/drawing/2016/SVG/main" r:embed="rId72"/>
                        </a:ext>
                      </a:extLst>
                    </a:blip>
                    <a:stretch>
                      <a:fillRect/>
                    </a:stretch>
                  </pic:blipFill>
                  <pic:spPr>
                    <a:xfrm>
                      <a:off x="0" y="0"/>
                      <a:ext cx="1148080" cy="1148080"/>
                    </a:xfrm>
                    <a:prstGeom prst="rect">
                      <a:avLst/>
                    </a:prstGeom>
                  </pic:spPr>
                </pic:pic>
              </a:graphicData>
            </a:graphic>
          </wp:anchor>
        </w:drawing>
      </w:r>
      <w:r w:rsidR="000D13A4">
        <w:t>TIPS FOR SUCCESS</w:t>
      </w:r>
    </w:p>
    <w:tbl>
      <w:tblPr>
        <w:tblStyle w:val="TableGrid2"/>
        <w:tblpPr w:leftFromText="180" w:rightFromText="180" w:vertAnchor="page" w:horzAnchor="margin" w:tblpY="2293"/>
        <w:tblW w:w="1081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10"/>
        <w:gridCol w:w="360"/>
        <w:gridCol w:w="5144"/>
      </w:tblGrid>
      <w:tr w:rsidR="00B8557A" w:rsidRPr="00997F53" w14:paraId="3B835AE9" w14:textId="77777777" w:rsidTr="00B8557A">
        <w:trPr>
          <w:trHeight w:val="10972"/>
        </w:trPr>
        <w:tc>
          <w:tcPr>
            <w:tcW w:w="5310" w:type="dxa"/>
          </w:tcPr>
          <w:p w14:paraId="02292219" w14:textId="77777777" w:rsidR="00B8557A" w:rsidRPr="00997F53" w:rsidRDefault="00B8557A" w:rsidP="00B8557A">
            <w:pPr>
              <w:keepNext/>
              <w:keepLines/>
              <w:spacing w:before="80"/>
              <w:outlineLvl w:val="1"/>
              <w:rPr>
                <w:rFonts w:ascii="Source Sans Pro Black" w:eastAsia="Times New Roman" w:hAnsi="Source Sans Pro Black" w:cs="Times New Roman"/>
                <w:color w:val="595959"/>
                <w:sz w:val="28"/>
                <w:szCs w:val="28"/>
              </w:rPr>
            </w:pPr>
            <w:r w:rsidRPr="00997F53">
              <w:rPr>
                <w:rFonts w:ascii="Source Sans Pro Black" w:eastAsia="Times New Roman" w:hAnsi="Source Sans Pro Black" w:cs="Times New Roman"/>
                <w:noProof/>
                <w:color w:val="595959"/>
                <w:sz w:val="28"/>
                <w:szCs w:val="28"/>
              </w:rPr>
              <w:drawing>
                <wp:anchor distT="0" distB="0" distL="114300" distR="114300" simplePos="0" relativeHeight="251749408" behindDoc="1" locked="0" layoutInCell="1" allowOverlap="1" wp14:anchorId="39438073" wp14:editId="6DA39384">
                  <wp:simplePos x="0" y="0"/>
                  <wp:positionH relativeFrom="column">
                    <wp:posOffset>-1905</wp:posOffset>
                  </wp:positionH>
                  <wp:positionV relativeFrom="paragraph">
                    <wp:posOffset>1270</wp:posOffset>
                  </wp:positionV>
                  <wp:extent cx="628650" cy="628650"/>
                  <wp:effectExtent l="0" t="0" r="0" b="0"/>
                  <wp:wrapTight wrapText="bothSides">
                    <wp:wrapPolygon edited="0">
                      <wp:start x="10473" y="0"/>
                      <wp:lineTo x="2618" y="3927"/>
                      <wp:lineTo x="0" y="7200"/>
                      <wp:lineTo x="0" y="15055"/>
                      <wp:lineTo x="4582" y="19636"/>
                      <wp:lineTo x="7855" y="20945"/>
                      <wp:lineTo x="10473" y="20945"/>
                      <wp:lineTo x="15055" y="19636"/>
                      <wp:lineTo x="20945" y="15055"/>
                      <wp:lineTo x="20945" y="5236"/>
                      <wp:lineTo x="19636" y="3273"/>
                      <wp:lineTo x="13091" y="0"/>
                      <wp:lineTo x="10473" y="0"/>
                    </wp:wrapPolygon>
                  </wp:wrapTight>
                  <wp:docPr id="235" name="Graphic 23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5" name="Graphic 235">
                            <a:extLst>
                              <a:ext uri="{C183D7F6-B498-43B3-948B-1728B52AA6E4}">
                                <adec:decorative xmlns:adec="http://schemas.microsoft.com/office/drawing/2017/decorative" val="1"/>
                              </a:ext>
                            </a:extLst>
                          </pic:cNvPr>
                          <pic:cNvPicPr/>
                        </pic:nvPicPr>
                        <pic:blipFill>
                          <a:blip r:embed="rId73">
                            <a:extLst>
                              <a:ext uri="{28A0092B-C50C-407E-A947-70E740481C1C}">
                                <a14:useLocalDpi xmlns:a14="http://schemas.microsoft.com/office/drawing/2010/main" val="0"/>
                              </a:ext>
                              <a:ext uri="{96DAC541-7B7A-43D3-8B79-37D633B846F1}">
                                <asvg:svgBlip xmlns:asvg="http://schemas.microsoft.com/office/drawing/2016/SVG/main" r:embed="rId74"/>
                              </a:ext>
                            </a:extLst>
                          </a:blip>
                          <a:stretch>
                            <a:fillRect/>
                          </a:stretch>
                        </pic:blipFill>
                        <pic:spPr>
                          <a:xfrm>
                            <a:off x="0" y="0"/>
                            <a:ext cx="628650" cy="628650"/>
                          </a:xfrm>
                          <a:prstGeom prst="rect">
                            <a:avLst/>
                          </a:prstGeom>
                        </pic:spPr>
                      </pic:pic>
                    </a:graphicData>
                  </a:graphic>
                </wp:anchor>
              </w:drawing>
            </w:r>
            <w:r w:rsidRPr="00997F53">
              <w:rPr>
                <w:rFonts w:ascii="Source Sans Pro Black" w:eastAsia="Times New Roman" w:hAnsi="Source Sans Pro Black" w:cs="Times New Roman"/>
                <w:color w:val="595959"/>
                <w:sz w:val="28"/>
                <w:szCs w:val="28"/>
              </w:rPr>
              <w:t>Reading and Projects</w:t>
            </w:r>
          </w:p>
          <w:p w14:paraId="7F0DD240" w14:textId="77777777" w:rsidR="00B8557A" w:rsidRPr="00997F53" w:rsidRDefault="00B8557A" w:rsidP="00B8557A">
            <w:pPr>
              <w:rPr>
                <w:rFonts w:ascii="Source Sans Pro" w:eastAsia="Times New Roman" w:hAnsi="Source Sans Pro" w:cs="Times New Roman"/>
              </w:rPr>
            </w:pPr>
            <w:r>
              <w:rPr>
                <w:rFonts w:ascii="Source Sans Pro" w:eastAsia="Times New Roman" w:hAnsi="Source Sans Pro" w:cs="Times New Roman"/>
              </w:rPr>
              <w:t>Complete the assigned reading/watching/listening</w:t>
            </w:r>
            <w:r w:rsidRPr="00997F53">
              <w:rPr>
                <w:rFonts w:ascii="Source Sans Pro" w:eastAsia="Times New Roman" w:hAnsi="Source Sans Pro" w:cs="Times New Roman"/>
              </w:rPr>
              <w:t xml:space="preserve"> </w:t>
            </w:r>
            <w:r>
              <w:rPr>
                <w:rFonts w:ascii="Source Sans Pro" w:eastAsia="Times New Roman" w:hAnsi="Source Sans Pro" w:cs="Times New Roman"/>
              </w:rPr>
              <w:t>before class</w:t>
            </w:r>
            <w:r w:rsidRPr="00997F53">
              <w:rPr>
                <w:rFonts w:ascii="Source Sans Pro" w:eastAsia="Times New Roman" w:hAnsi="Source Sans Pro" w:cs="Times New Roman"/>
              </w:rPr>
              <w:t xml:space="preserve">. They will help you develop an informed </w:t>
            </w:r>
            <w:r>
              <w:rPr>
                <w:rFonts w:ascii="Source Sans Pro" w:eastAsia="Times New Roman" w:hAnsi="Source Sans Pro" w:cs="Times New Roman"/>
              </w:rPr>
              <w:t>perspective to bring to class discussion</w:t>
            </w:r>
            <w:r w:rsidRPr="00997F53">
              <w:rPr>
                <w:rFonts w:ascii="Source Sans Pro" w:eastAsia="Times New Roman" w:hAnsi="Source Sans Pro" w:cs="Times New Roman"/>
              </w:rPr>
              <w:t xml:space="preserve">. If you are confused about any part of the </w:t>
            </w:r>
            <w:r>
              <w:rPr>
                <w:rFonts w:ascii="Source Sans Pro" w:eastAsia="Times New Roman" w:hAnsi="Source Sans Pro" w:cs="Times New Roman"/>
              </w:rPr>
              <w:t>reading</w:t>
            </w:r>
            <w:r w:rsidRPr="00997F53">
              <w:rPr>
                <w:rFonts w:ascii="Source Sans Pro" w:eastAsia="Times New Roman" w:hAnsi="Source Sans Pro" w:cs="Times New Roman"/>
              </w:rPr>
              <w:t xml:space="preserve"> or have questions about what you read</w:t>
            </w:r>
            <w:r>
              <w:rPr>
                <w:rFonts w:ascii="Source Sans Pro" w:eastAsia="Times New Roman" w:hAnsi="Source Sans Pro" w:cs="Times New Roman"/>
              </w:rPr>
              <w:t>, bring those too</w:t>
            </w:r>
            <w:r w:rsidRPr="00997F53">
              <w:rPr>
                <w:rFonts w:ascii="Source Sans Pro" w:eastAsia="Times New Roman" w:hAnsi="Source Sans Pro" w:cs="Times New Roman"/>
              </w:rPr>
              <w:t xml:space="preserve">! </w:t>
            </w:r>
          </w:p>
          <w:p w14:paraId="5047D1CB" w14:textId="77777777" w:rsidR="00B8557A" w:rsidRPr="00997F53" w:rsidRDefault="00B8557A" w:rsidP="00B8557A">
            <w:pPr>
              <w:rPr>
                <w:rFonts w:ascii="Source Sans Pro" w:eastAsia="Times New Roman" w:hAnsi="Source Sans Pro" w:cs="Times New Roman"/>
              </w:rPr>
            </w:pPr>
            <w:r>
              <w:rPr>
                <w:rFonts w:ascii="Source Sans Pro" w:eastAsia="Times New Roman" w:hAnsi="Source Sans Pro" w:cs="Times New Roman"/>
              </w:rPr>
              <w:t xml:space="preserve">The more familiar you are with the readings, the </w:t>
            </w:r>
            <w:proofErr w:type="gramStart"/>
            <w:r>
              <w:rPr>
                <w:rFonts w:ascii="Source Sans Pro" w:eastAsia="Times New Roman" w:hAnsi="Source Sans Pro" w:cs="Times New Roman"/>
              </w:rPr>
              <w:t>more you</w:t>
            </w:r>
            <w:proofErr w:type="gramEnd"/>
            <w:r>
              <w:rPr>
                <w:rFonts w:ascii="Source Sans Pro" w:eastAsia="Times New Roman" w:hAnsi="Source Sans Pro" w:cs="Times New Roman"/>
              </w:rPr>
              <w:t xml:space="preserve"> prepared you will be to express your own critical ideas in small writing assignments. These are less than one page, but please take your time to complete these with your best work. Reviewing others’ writing also helps you think about your own writing in new ways!</w:t>
            </w:r>
          </w:p>
          <w:p w14:paraId="6E4842EB" w14:textId="77777777" w:rsidR="00B8557A" w:rsidRPr="00997F53" w:rsidRDefault="00B8557A" w:rsidP="00B8557A">
            <w:pPr>
              <w:rPr>
                <w:rFonts w:ascii="Source Sans Pro" w:eastAsia="Times New Roman" w:hAnsi="Source Sans Pro" w:cs="Times New Roman"/>
              </w:rPr>
            </w:pPr>
          </w:p>
          <w:p w14:paraId="653C19F8" w14:textId="77777777" w:rsidR="00B8557A" w:rsidRPr="00997F53" w:rsidRDefault="00B8557A" w:rsidP="00B8557A">
            <w:pPr>
              <w:keepNext/>
              <w:keepLines/>
              <w:spacing w:before="80"/>
              <w:outlineLvl w:val="1"/>
              <w:rPr>
                <w:rFonts w:ascii="Source Sans Pro Black" w:eastAsia="Times New Roman" w:hAnsi="Source Sans Pro Black" w:cs="Times New Roman"/>
                <w:color w:val="595959"/>
                <w:sz w:val="28"/>
                <w:szCs w:val="28"/>
              </w:rPr>
            </w:pPr>
            <w:r w:rsidRPr="00997F53">
              <w:rPr>
                <w:rFonts w:ascii="Source Sans Pro" w:eastAsia="Times New Roman" w:hAnsi="Source Sans Pro" w:cs="Times New Roman"/>
                <w:noProof/>
              </w:rPr>
              <w:drawing>
                <wp:anchor distT="0" distB="0" distL="114300" distR="114300" simplePos="0" relativeHeight="251750432" behindDoc="1" locked="0" layoutInCell="1" allowOverlap="1" wp14:anchorId="375F23B1" wp14:editId="57E91723">
                  <wp:simplePos x="0" y="0"/>
                  <wp:positionH relativeFrom="column">
                    <wp:posOffset>-30480</wp:posOffset>
                  </wp:positionH>
                  <wp:positionV relativeFrom="paragraph">
                    <wp:posOffset>26035</wp:posOffset>
                  </wp:positionV>
                  <wp:extent cx="617220" cy="617220"/>
                  <wp:effectExtent l="0" t="0" r="0" b="0"/>
                  <wp:wrapTight wrapText="bothSides">
                    <wp:wrapPolygon edited="0">
                      <wp:start x="8667" y="0"/>
                      <wp:lineTo x="6000" y="4667"/>
                      <wp:lineTo x="6000" y="8667"/>
                      <wp:lineTo x="8667" y="11333"/>
                      <wp:lineTo x="5333" y="16000"/>
                      <wp:lineTo x="8667" y="20667"/>
                      <wp:lineTo x="12000" y="20667"/>
                      <wp:lineTo x="13333" y="20000"/>
                      <wp:lineTo x="16000" y="13333"/>
                      <wp:lineTo x="15333" y="4667"/>
                      <wp:lineTo x="12000" y="0"/>
                      <wp:lineTo x="8667" y="0"/>
                    </wp:wrapPolygon>
                  </wp:wrapTight>
                  <wp:docPr id="239" name="Graphic 239" descr="Dollar">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9" name="Graphic 239" descr="Dollar">
                            <a:extLst>
                              <a:ext uri="{C183D7F6-B498-43B3-948B-1728B52AA6E4}">
                                <adec:decorative xmlns:adec="http://schemas.microsoft.com/office/drawing/2017/decorative" val="1"/>
                              </a:ext>
                            </a:extLst>
                          </pic:cNvPr>
                          <pic:cNvPicPr/>
                        </pic:nvPicPr>
                        <pic:blipFill>
                          <a:blip r:embed="rId75">
                            <a:extLst>
                              <a:ext uri="{28A0092B-C50C-407E-A947-70E740481C1C}">
                                <a14:useLocalDpi xmlns:a14="http://schemas.microsoft.com/office/drawing/2010/main" val="0"/>
                              </a:ext>
                              <a:ext uri="{96DAC541-7B7A-43D3-8B79-37D633B846F1}">
                                <asvg:svgBlip xmlns:asvg="http://schemas.microsoft.com/office/drawing/2016/SVG/main" r:embed="rId76"/>
                              </a:ext>
                            </a:extLst>
                          </a:blip>
                          <a:stretch>
                            <a:fillRect/>
                          </a:stretch>
                        </pic:blipFill>
                        <pic:spPr>
                          <a:xfrm>
                            <a:off x="0" y="0"/>
                            <a:ext cx="617220" cy="617220"/>
                          </a:xfrm>
                          <a:prstGeom prst="rect">
                            <a:avLst/>
                          </a:prstGeom>
                        </pic:spPr>
                      </pic:pic>
                    </a:graphicData>
                  </a:graphic>
                  <wp14:sizeRelH relativeFrom="margin">
                    <wp14:pctWidth>0</wp14:pctWidth>
                  </wp14:sizeRelH>
                  <wp14:sizeRelV relativeFrom="margin">
                    <wp14:pctHeight>0</wp14:pctHeight>
                  </wp14:sizeRelV>
                </wp:anchor>
              </w:drawing>
            </w:r>
            <w:r>
              <w:rPr>
                <w:rFonts w:ascii="Source Sans Pro Black" w:eastAsia="Times New Roman" w:hAnsi="Source Sans Pro Black" w:cs="Times New Roman"/>
                <w:color w:val="595959"/>
                <w:sz w:val="28"/>
                <w:szCs w:val="28"/>
              </w:rPr>
              <w:t>External resources</w:t>
            </w:r>
          </w:p>
          <w:p w14:paraId="4DBD2ED0" w14:textId="77777777" w:rsidR="00B8557A" w:rsidRPr="00997F53" w:rsidRDefault="00B8557A" w:rsidP="00B8557A">
            <w:pPr>
              <w:rPr>
                <w:rFonts w:ascii="Source Sans Pro" w:eastAsia="Times New Roman" w:hAnsi="Source Sans Pro" w:cs="Times New Roman"/>
              </w:rPr>
            </w:pPr>
            <w:r>
              <w:rPr>
                <w:rFonts w:ascii="Source Sans Pro" w:eastAsia="Times New Roman" w:hAnsi="Source Sans Pro" w:cs="Times New Roman"/>
              </w:rPr>
              <w:t xml:space="preserve">I am very aware that students are facing additional financial strain. If accessing external resources </w:t>
            </w:r>
            <w:proofErr w:type="gramStart"/>
            <w:r>
              <w:rPr>
                <w:rFonts w:ascii="Source Sans Pro" w:eastAsia="Times New Roman" w:hAnsi="Source Sans Pro" w:cs="Times New Roman"/>
              </w:rPr>
              <w:t>like the book</w:t>
            </w:r>
            <w:proofErr w:type="gramEnd"/>
            <w:r>
              <w:rPr>
                <w:rFonts w:ascii="Source Sans Pro" w:eastAsia="Times New Roman" w:hAnsi="Source Sans Pro" w:cs="Times New Roman"/>
              </w:rPr>
              <w:t xml:space="preserve"> or other media is a financial barrier for you, let me know – there is no threshold of need here. No one will go without the resources they need for this class. We’ll make sure you get what you need. </w:t>
            </w:r>
          </w:p>
          <w:p w14:paraId="6DB9B4BB" w14:textId="77777777" w:rsidR="00B8557A" w:rsidRPr="00997F53" w:rsidRDefault="00B8557A" w:rsidP="00B8557A">
            <w:pPr>
              <w:rPr>
                <w:rFonts w:ascii="Source Sans Pro" w:eastAsia="Times New Roman" w:hAnsi="Source Sans Pro" w:cs="Times New Roman"/>
              </w:rPr>
            </w:pPr>
          </w:p>
          <w:p w14:paraId="08575B9B" w14:textId="77777777" w:rsidR="00B8557A" w:rsidRPr="00997F53" w:rsidRDefault="00B8557A" w:rsidP="00B8557A">
            <w:pPr>
              <w:keepNext/>
              <w:keepLines/>
              <w:spacing w:before="80"/>
              <w:outlineLvl w:val="1"/>
              <w:rPr>
                <w:rFonts w:ascii="Source Sans Pro Black" w:eastAsia="Times New Roman" w:hAnsi="Source Sans Pro Black" w:cs="Times New Roman"/>
                <w:color w:val="595959"/>
                <w:sz w:val="28"/>
                <w:szCs w:val="28"/>
              </w:rPr>
            </w:pPr>
            <w:r w:rsidRPr="00997F53">
              <w:rPr>
                <w:rFonts w:ascii="Source Sans Pro Black" w:eastAsia="Times New Roman" w:hAnsi="Source Sans Pro Black" w:cs="Times New Roman"/>
                <w:color w:val="595959"/>
                <w:sz w:val="28"/>
                <w:szCs w:val="28"/>
              </w:rPr>
              <w:t>Weekly Schedule</w:t>
            </w:r>
          </w:p>
          <w:p w14:paraId="1A61EB8E" w14:textId="77777777" w:rsidR="00B8557A" w:rsidRDefault="00B8557A" w:rsidP="00B8557A">
            <w:pPr>
              <w:rPr>
                <w:rFonts w:ascii="Source Sans Pro" w:eastAsia="Times New Roman" w:hAnsi="Source Sans Pro" w:cs="Times New Roman"/>
              </w:rPr>
            </w:pPr>
            <w:r w:rsidRPr="00997F53">
              <w:rPr>
                <w:rFonts w:ascii="Source Sans Pro" w:eastAsia="Times New Roman" w:hAnsi="Source Sans Pro" w:cs="Times New Roman"/>
              </w:rPr>
              <w:t xml:space="preserve">I recommend maintaining a weekly schedule of activities for this and any other </w:t>
            </w:r>
            <w:r>
              <w:rPr>
                <w:rFonts w:ascii="Source Sans Pro" w:eastAsia="Times New Roman" w:hAnsi="Source Sans Pro" w:cs="Times New Roman"/>
              </w:rPr>
              <w:t>courses with unusual schedules (online, once-a-week, etc.)</w:t>
            </w:r>
            <w:r w:rsidRPr="00997F53">
              <w:rPr>
                <w:rFonts w:ascii="Source Sans Pro" w:eastAsia="Times New Roman" w:hAnsi="Source Sans Pro" w:cs="Times New Roman"/>
              </w:rPr>
              <w:t xml:space="preserve">. It can be extra difficult for some students to hold themselves accountable in </w:t>
            </w:r>
            <w:r>
              <w:rPr>
                <w:rFonts w:ascii="Source Sans Pro" w:eastAsia="Times New Roman" w:hAnsi="Source Sans Pro" w:cs="Times New Roman"/>
              </w:rPr>
              <w:t>these course formats</w:t>
            </w:r>
            <w:r w:rsidRPr="00997F53">
              <w:rPr>
                <w:rFonts w:ascii="Source Sans Pro" w:eastAsia="Times New Roman" w:hAnsi="Source Sans Pro" w:cs="Times New Roman"/>
              </w:rPr>
              <w:t>.</w:t>
            </w:r>
            <w:r>
              <w:rPr>
                <w:rFonts w:ascii="Source Sans Pro" w:eastAsia="Times New Roman" w:hAnsi="Source Sans Pro" w:cs="Times New Roman"/>
              </w:rPr>
              <w:t xml:space="preserve"> The schedule below is just a suggestion, but I recommend sticking to something that works for you and helps spread out the work.</w:t>
            </w:r>
          </w:p>
          <w:p w14:paraId="39965A70" w14:textId="77777777" w:rsidR="00B8557A" w:rsidRDefault="00B8557A" w:rsidP="00B8557A">
            <w:pPr>
              <w:rPr>
                <w:rFonts w:ascii="Source Sans Pro" w:eastAsia="Times New Roman" w:hAnsi="Source Sans Pro" w:cs="Times New Roman"/>
              </w:rPr>
            </w:pPr>
          </w:p>
          <w:p w14:paraId="581848D6" w14:textId="77777777" w:rsidR="00B8557A" w:rsidRPr="00997F53" w:rsidRDefault="00B8557A" w:rsidP="00B8557A">
            <w:pPr>
              <w:rPr>
                <w:rFonts w:ascii="Source Sans Pro" w:eastAsia="Times New Roman" w:hAnsi="Source Sans Pro" w:cs="Times New Roman"/>
              </w:rPr>
            </w:pPr>
            <w:r>
              <w:rPr>
                <w:rFonts w:ascii="Source Sans Pro" w:eastAsia="Times New Roman" w:hAnsi="Source Sans Pro" w:cs="Times New Roman"/>
              </w:rPr>
              <w:br/>
            </w:r>
            <w:r w:rsidRPr="00997F53">
              <w:rPr>
                <w:rFonts w:ascii="Source Sans Pro" w:eastAsia="Times New Roman" w:hAnsi="Source Sans Pro" w:cs="Times New Roman"/>
                <w:noProof/>
              </w:rPr>
              <w:drawing>
                <wp:anchor distT="0" distB="0" distL="114300" distR="114300" simplePos="0" relativeHeight="251748384" behindDoc="1" locked="0" layoutInCell="1" allowOverlap="1" wp14:anchorId="242991C1" wp14:editId="69C94C23">
                  <wp:simplePos x="0" y="0"/>
                  <wp:positionH relativeFrom="column">
                    <wp:posOffset>-68580</wp:posOffset>
                  </wp:positionH>
                  <wp:positionV relativeFrom="paragraph">
                    <wp:posOffset>48895</wp:posOffset>
                  </wp:positionV>
                  <wp:extent cx="1459230" cy="1459230"/>
                  <wp:effectExtent l="0" t="0" r="0" b="0"/>
                  <wp:wrapTight wrapText="bothSides">
                    <wp:wrapPolygon edited="0">
                      <wp:start x="5640" y="2538"/>
                      <wp:lineTo x="3102" y="4230"/>
                      <wp:lineTo x="2538" y="5076"/>
                      <wp:lineTo x="2538" y="18893"/>
                      <wp:lineTo x="18893" y="18893"/>
                      <wp:lineTo x="19175" y="5640"/>
                      <wp:lineTo x="18329" y="4230"/>
                      <wp:lineTo x="15791" y="2538"/>
                      <wp:lineTo x="5640" y="2538"/>
                    </wp:wrapPolygon>
                  </wp:wrapTight>
                  <wp:docPr id="16" name="Graphic 1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Graphic 16">
                            <a:extLst>
                              <a:ext uri="{C183D7F6-B498-43B3-948B-1728B52AA6E4}">
                                <adec:decorative xmlns:adec="http://schemas.microsoft.com/office/drawing/2017/decorative" val="1"/>
                              </a:ext>
                            </a:extLst>
                          </pic:cNvPr>
                          <pic:cNvPicPr/>
                        </pic:nvPicPr>
                        <pic:blipFill>
                          <a:blip r:embed="rId77">
                            <a:extLst>
                              <a:ext uri="{28A0092B-C50C-407E-A947-70E740481C1C}">
                                <a14:useLocalDpi xmlns:a14="http://schemas.microsoft.com/office/drawing/2010/main" val="0"/>
                              </a:ext>
                              <a:ext uri="{96DAC541-7B7A-43D3-8B79-37D633B846F1}">
                                <asvg:svgBlip xmlns:asvg="http://schemas.microsoft.com/office/drawing/2016/SVG/main" r:embed="rId78"/>
                              </a:ext>
                            </a:extLst>
                          </a:blip>
                          <a:stretch>
                            <a:fillRect/>
                          </a:stretch>
                        </pic:blipFill>
                        <pic:spPr>
                          <a:xfrm>
                            <a:off x="0" y="0"/>
                            <a:ext cx="1459230" cy="1459230"/>
                          </a:xfrm>
                          <a:prstGeom prst="rect">
                            <a:avLst/>
                          </a:prstGeom>
                        </pic:spPr>
                      </pic:pic>
                    </a:graphicData>
                  </a:graphic>
                  <wp14:sizeRelH relativeFrom="margin">
                    <wp14:pctWidth>0</wp14:pctWidth>
                  </wp14:sizeRelH>
                  <wp14:sizeRelV relativeFrom="margin">
                    <wp14:pctHeight>0</wp14:pctHeight>
                  </wp14:sizeRelV>
                </wp:anchor>
              </w:drawing>
            </w:r>
          </w:p>
          <w:p w14:paraId="36AF24E4" w14:textId="77777777" w:rsidR="00B8557A" w:rsidRPr="00997F53" w:rsidRDefault="00B8557A" w:rsidP="00B8557A">
            <w:pPr>
              <w:ind w:left="720"/>
              <w:rPr>
                <w:rFonts w:ascii="Source Sans Pro" w:eastAsia="Times New Roman" w:hAnsi="Source Sans Pro" w:cs="Times New Roman"/>
                <w:sz w:val="24"/>
                <w:szCs w:val="24"/>
              </w:rPr>
            </w:pPr>
            <w:r w:rsidRPr="00FA7A7F">
              <w:rPr>
                <w:rFonts w:ascii="Source Sans Pro" w:eastAsia="Times New Roman" w:hAnsi="Source Sans Pro" w:cs="Times New Roman"/>
                <w:b/>
                <w:bCs/>
                <w:color w:val="404040" w:themeColor="text1" w:themeTint="BF"/>
                <w:sz w:val="24"/>
                <w:szCs w:val="24"/>
              </w:rPr>
              <w:t>Monday:</w:t>
            </w:r>
            <w:r w:rsidRPr="00FA7A7F">
              <w:rPr>
                <w:rFonts w:ascii="Source Sans Pro" w:eastAsia="Times New Roman" w:hAnsi="Source Sans Pro" w:cs="Times New Roman"/>
                <w:color w:val="404040" w:themeColor="text1" w:themeTint="BF"/>
                <w:sz w:val="24"/>
                <w:szCs w:val="24"/>
              </w:rPr>
              <w:t xml:space="preserve"> </w:t>
            </w:r>
            <w:r>
              <w:rPr>
                <w:rFonts w:ascii="Source Sans Pro" w:eastAsia="Times New Roman" w:hAnsi="Source Sans Pro" w:cs="Times New Roman"/>
                <w:color w:val="404040" w:themeColor="text1" w:themeTint="BF"/>
                <w:sz w:val="24"/>
                <w:szCs w:val="24"/>
              </w:rPr>
              <w:t xml:space="preserve">Class </w:t>
            </w:r>
          </w:p>
          <w:p w14:paraId="78270EEC" w14:textId="77777777" w:rsidR="00B8557A" w:rsidRPr="00997F53" w:rsidRDefault="00B8557A" w:rsidP="00B8557A">
            <w:pPr>
              <w:ind w:left="720"/>
              <w:rPr>
                <w:rFonts w:ascii="Source Sans Pro" w:eastAsia="Times New Roman" w:hAnsi="Source Sans Pro" w:cs="Times New Roman"/>
                <w:sz w:val="24"/>
                <w:szCs w:val="24"/>
              </w:rPr>
            </w:pPr>
            <w:r w:rsidRPr="00FA7A7F">
              <w:rPr>
                <w:rFonts w:ascii="Source Sans Pro" w:eastAsia="Times New Roman" w:hAnsi="Source Sans Pro" w:cs="Times New Roman"/>
                <w:b/>
                <w:bCs/>
                <w:color w:val="404040" w:themeColor="text1" w:themeTint="BF"/>
                <w:sz w:val="24"/>
                <w:szCs w:val="24"/>
              </w:rPr>
              <w:t>Tuesday:</w:t>
            </w:r>
            <w:r w:rsidRPr="00FA7A7F">
              <w:rPr>
                <w:rFonts w:ascii="Source Sans Pro" w:eastAsia="Times New Roman" w:hAnsi="Source Sans Pro" w:cs="Times New Roman"/>
                <w:color w:val="404040" w:themeColor="text1" w:themeTint="BF"/>
                <w:sz w:val="24"/>
                <w:szCs w:val="24"/>
              </w:rPr>
              <w:t xml:space="preserve"> </w:t>
            </w:r>
            <w:r>
              <w:rPr>
                <w:rFonts w:ascii="Source Sans Pro" w:eastAsia="Times New Roman" w:hAnsi="Source Sans Pro" w:cs="Times New Roman"/>
                <w:color w:val="404040" w:themeColor="text1" w:themeTint="BF"/>
                <w:sz w:val="24"/>
                <w:szCs w:val="24"/>
              </w:rPr>
              <w:t>Peer review</w:t>
            </w:r>
          </w:p>
          <w:p w14:paraId="0D747A9C" w14:textId="77777777" w:rsidR="00B8557A" w:rsidRPr="00997F53" w:rsidRDefault="00B8557A" w:rsidP="00B8557A">
            <w:pPr>
              <w:ind w:left="720"/>
              <w:rPr>
                <w:rFonts w:ascii="Source Sans Pro" w:eastAsia="Times New Roman" w:hAnsi="Source Sans Pro" w:cs="Times New Roman"/>
                <w:sz w:val="24"/>
                <w:szCs w:val="24"/>
              </w:rPr>
            </w:pPr>
            <w:r w:rsidRPr="00FA7A7F">
              <w:rPr>
                <w:rFonts w:ascii="Source Sans Pro" w:eastAsia="Times New Roman" w:hAnsi="Source Sans Pro" w:cs="Times New Roman"/>
                <w:b/>
                <w:bCs/>
                <w:color w:val="404040" w:themeColor="text1" w:themeTint="BF"/>
                <w:sz w:val="24"/>
                <w:szCs w:val="24"/>
              </w:rPr>
              <w:t>Wednesday:</w:t>
            </w:r>
            <w:r w:rsidRPr="00FA7A7F">
              <w:rPr>
                <w:rFonts w:ascii="Source Sans Pro" w:eastAsia="Times New Roman" w:hAnsi="Source Sans Pro" w:cs="Times New Roman"/>
                <w:color w:val="404040" w:themeColor="text1" w:themeTint="BF"/>
                <w:sz w:val="24"/>
                <w:szCs w:val="24"/>
              </w:rPr>
              <w:t xml:space="preserve">   </w:t>
            </w:r>
            <w:r>
              <w:rPr>
                <w:rFonts w:ascii="Source Sans Pro" w:eastAsia="Times New Roman" w:hAnsi="Source Sans Pro" w:cs="Times New Roman"/>
                <w:sz w:val="24"/>
                <w:szCs w:val="24"/>
              </w:rPr>
              <w:t>Class</w:t>
            </w:r>
          </w:p>
          <w:p w14:paraId="48906459" w14:textId="77777777" w:rsidR="00B8557A" w:rsidRPr="00997F53" w:rsidRDefault="00B8557A" w:rsidP="00B8557A">
            <w:pPr>
              <w:ind w:left="720"/>
              <w:rPr>
                <w:rFonts w:ascii="Source Sans Pro" w:eastAsia="Times New Roman" w:hAnsi="Source Sans Pro" w:cs="Times New Roman"/>
                <w:sz w:val="24"/>
                <w:szCs w:val="24"/>
              </w:rPr>
            </w:pPr>
            <w:r w:rsidRPr="00FA7A7F">
              <w:rPr>
                <w:rFonts w:ascii="Source Sans Pro" w:eastAsia="Times New Roman" w:hAnsi="Source Sans Pro" w:cs="Times New Roman"/>
                <w:b/>
                <w:bCs/>
                <w:color w:val="404040" w:themeColor="text1" w:themeTint="BF"/>
                <w:sz w:val="24"/>
                <w:szCs w:val="24"/>
              </w:rPr>
              <w:t>Thursday:</w:t>
            </w:r>
            <w:r w:rsidRPr="00FA7A7F">
              <w:rPr>
                <w:rFonts w:ascii="Source Sans Pro" w:eastAsia="Times New Roman" w:hAnsi="Source Sans Pro" w:cs="Times New Roman"/>
                <w:color w:val="404040" w:themeColor="text1" w:themeTint="BF"/>
                <w:sz w:val="24"/>
                <w:szCs w:val="24"/>
              </w:rPr>
              <w:t xml:space="preserve"> </w:t>
            </w:r>
            <w:r>
              <w:rPr>
                <w:rFonts w:ascii="Source Sans Pro" w:eastAsia="Times New Roman" w:hAnsi="Source Sans Pro" w:cs="Times New Roman"/>
                <w:sz w:val="24"/>
                <w:szCs w:val="24"/>
              </w:rPr>
              <w:t>Read, annotate</w:t>
            </w:r>
            <w:r w:rsidRPr="00997F53">
              <w:rPr>
                <w:rFonts w:ascii="Source Sans Pro" w:eastAsia="Times New Roman" w:hAnsi="Source Sans Pro" w:cs="Times New Roman"/>
                <w:sz w:val="24"/>
                <w:szCs w:val="24"/>
              </w:rPr>
              <w:t xml:space="preserve"> </w:t>
            </w:r>
          </w:p>
          <w:p w14:paraId="66669494" w14:textId="77777777" w:rsidR="00B8557A" w:rsidRPr="00997F53" w:rsidRDefault="00B8557A" w:rsidP="00B8557A">
            <w:pPr>
              <w:ind w:left="720"/>
              <w:rPr>
                <w:rFonts w:ascii="Source Sans Pro" w:eastAsia="Times New Roman" w:hAnsi="Source Sans Pro" w:cs="Times New Roman"/>
                <w:sz w:val="24"/>
                <w:szCs w:val="24"/>
              </w:rPr>
            </w:pPr>
            <w:r w:rsidRPr="00FA7A7F">
              <w:rPr>
                <w:rFonts w:ascii="Source Sans Pro" w:eastAsia="Times New Roman" w:hAnsi="Source Sans Pro" w:cs="Times New Roman"/>
                <w:b/>
                <w:bCs/>
                <w:color w:val="404040" w:themeColor="text1" w:themeTint="BF"/>
                <w:sz w:val="24"/>
                <w:szCs w:val="24"/>
              </w:rPr>
              <w:t>Friday:</w:t>
            </w:r>
            <w:r w:rsidRPr="00FA7A7F">
              <w:rPr>
                <w:rFonts w:ascii="Source Sans Pro" w:eastAsia="Times New Roman" w:hAnsi="Source Sans Pro" w:cs="Times New Roman"/>
                <w:color w:val="404040" w:themeColor="text1" w:themeTint="BF"/>
                <w:sz w:val="24"/>
                <w:szCs w:val="24"/>
              </w:rPr>
              <w:t xml:space="preserve"> </w:t>
            </w:r>
            <w:r>
              <w:rPr>
                <w:rFonts w:ascii="Source Sans Pro" w:eastAsia="Times New Roman" w:hAnsi="Source Sans Pro" w:cs="Times New Roman"/>
                <w:color w:val="404040" w:themeColor="text1" w:themeTint="BF"/>
                <w:sz w:val="24"/>
                <w:szCs w:val="24"/>
              </w:rPr>
              <w:t>Class (collab, write)</w:t>
            </w:r>
          </w:p>
          <w:p w14:paraId="085EE156" w14:textId="77777777" w:rsidR="00B8557A" w:rsidRPr="00997F53" w:rsidRDefault="00B8557A" w:rsidP="00B8557A">
            <w:pPr>
              <w:rPr>
                <w:rFonts w:ascii="Source Sans Pro" w:eastAsia="Times New Roman" w:hAnsi="Source Sans Pro" w:cs="Times New Roman"/>
              </w:rPr>
            </w:pPr>
          </w:p>
        </w:tc>
        <w:tc>
          <w:tcPr>
            <w:tcW w:w="360" w:type="dxa"/>
          </w:tcPr>
          <w:p w14:paraId="3AF7657A" w14:textId="77777777" w:rsidR="00B8557A" w:rsidRPr="00997F53" w:rsidRDefault="00B8557A" w:rsidP="00B8557A">
            <w:pPr>
              <w:rPr>
                <w:rFonts w:ascii="Source Sans Pro" w:eastAsia="Times New Roman" w:hAnsi="Source Sans Pro" w:cs="Times New Roman"/>
              </w:rPr>
            </w:pPr>
          </w:p>
        </w:tc>
        <w:tc>
          <w:tcPr>
            <w:tcW w:w="5144" w:type="dxa"/>
          </w:tcPr>
          <w:p w14:paraId="3FFCCCDE" w14:textId="77777777" w:rsidR="00B8557A" w:rsidRPr="00997F53" w:rsidRDefault="00B8557A" w:rsidP="00B8557A">
            <w:pPr>
              <w:keepNext/>
              <w:keepLines/>
              <w:spacing w:before="80"/>
              <w:outlineLvl w:val="1"/>
              <w:rPr>
                <w:rFonts w:ascii="Source Sans Pro Black" w:eastAsia="Times New Roman" w:hAnsi="Source Sans Pro Black" w:cs="Times New Roman"/>
                <w:color w:val="595959"/>
                <w:sz w:val="28"/>
                <w:szCs w:val="28"/>
              </w:rPr>
            </w:pPr>
            <w:r w:rsidRPr="00997F53">
              <w:rPr>
                <w:rFonts w:ascii="Source Sans Pro Black" w:eastAsia="Times New Roman" w:hAnsi="Source Sans Pro Black" w:cs="Times New Roman"/>
                <w:noProof/>
                <w:color w:val="595959"/>
                <w:sz w:val="28"/>
                <w:szCs w:val="28"/>
              </w:rPr>
              <w:drawing>
                <wp:anchor distT="0" distB="0" distL="114300" distR="114300" simplePos="0" relativeHeight="251751456" behindDoc="1" locked="0" layoutInCell="1" allowOverlap="1" wp14:anchorId="6A7ACF4D" wp14:editId="046FAF18">
                  <wp:simplePos x="0" y="0"/>
                  <wp:positionH relativeFrom="column">
                    <wp:posOffset>-1905</wp:posOffset>
                  </wp:positionH>
                  <wp:positionV relativeFrom="paragraph">
                    <wp:posOffset>49213</wp:posOffset>
                  </wp:positionV>
                  <wp:extent cx="566738" cy="566738"/>
                  <wp:effectExtent l="0" t="0" r="5080" b="5080"/>
                  <wp:wrapTight wrapText="bothSides">
                    <wp:wrapPolygon edited="0">
                      <wp:start x="8717" y="0"/>
                      <wp:lineTo x="5085" y="2179"/>
                      <wp:lineTo x="0" y="9444"/>
                      <wp:lineTo x="0" y="21067"/>
                      <wp:lineTo x="21067" y="21067"/>
                      <wp:lineTo x="21067" y="8717"/>
                      <wp:lineTo x="16709" y="2179"/>
                      <wp:lineTo x="12350" y="0"/>
                      <wp:lineTo x="8717" y="0"/>
                    </wp:wrapPolygon>
                  </wp:wrapTight>
                  <wp:docPr id="237" name="Graphic 23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7" name="Graphic 237">
                            <a:extLst>
                              <a:ext uri="{C183D7F6-B498-43B3-948B-1728B52AA6E4}">
                                <adec:decorative xmlns:adec="http://schemas.microsoft.com/office/drawing/2017/decorative" val="1"/>
                              </a:ext>
                            </a:extLst>
                          </pic:cNvPr>
                          <pic:cNvPicPr/>
                        </pic:nvPicPr>
                        <pic:blipFill>
                          <a:blip r:embed="rId79">
                            <a:extLst>
                              <a:ext uri="{28A0092B-C50C-407E-A947-70E740481C1C}">
                                <a14:useLocalDpi xmlns:a14="http://schemas.microsoft.com/office/drawing/2010/main" val="0"/>
                              </a:ext>
                              <a:ext uri="{96DAC541-7B7A-43D3-8B79-37D633B846F1}">
                                <asvg:svgBlip xmlns:asvg="http://schemas.microsoft.com/office/drawing/2016/SVG/main" r:embed="rId80"/>
                              </a:ext>
                            </a:extLst>
                          </a:blip>
                          <a:stretch>
                            <a:fillRect/>
                          </a:stretch>
                        </pic:blipFill>
                        <pic:spPr>
                          <a:xfrm>
                            <a:off x="0" y="0"/>
                            <a:ext cx="566738" cy="566738"/>
                          </a:xfrm>
                          <a:prstGeom prst="rect">
                            <a:avLst/>
                          </a:prstGeom>
                        </pic:spPr>
                      </pic:pic>
                    </a:graphicData>
                  </a:graphic>
                </wp:anchor>
              </w:drawing>
            </w:r>
            <w:r w:rsidRPr="00997F53">
              <w:rPr>
                <w:rFonts w:ascii="Source Sans Pro Black" w:eastAsia="Times New Roman" w:hAnsi="Source Sans Pro Black" w:cs="Times New Roman"/>
                <w:color w:val="595959"/>
                <w:sz w:val="28"/>
                <w:szCs w:val="28"/>
              </w:rPr>
              <w:t>How to Email</w:t>
            </w:r>
          </w:p>
          <w:p w14:paraId="604C286E" w14:textId="77777777" w:rsidR="00B8557A" w:rsidRPr="00997F53" w:rsidRDefault="00B8557A" w:rsidP="00B8557A">
            <w:pPr>
              <w:rPr>
                <w:rFonts w:ascii="Source Sans Pro" w:eastAsia="Times New Roman" w:hAnsi="Source Sans Pro" w:cs="Times New Roman"/>
              </w:rPr>
            </w:pPr>
            <w:r>
              <w:rPr>
                <w:rFonts w:eastAsiaTheme="majorEastAsia"/>
              </w:rPr>
              <w:t>I post all announcements in D2L, even though we meet in person. Check your email and D2L regularly for updates. Please forward your D2L inbox to your regular MSU email. I will make every effort to respond to emails within 1 MSU business day. I expect you will extend the same courtesy and respond to emails from your instructors and classmates in a timely manner. Always i</w:t>
            </w:r>
            <w:r w:rsidRPr="006F271E">
              <w:rPr>
                <w:rFonts w:eastAsiaTheme="majorEastAsia"/>
              </w:rPr>
              <w:t xml:space="preserve">nclude ‘Psy </w:t>
            </w:r>
            <w:r>
              <w:rPr>
                <w:rFonts w:eastAsiaTheme="majorEastAsia"/>
              </w:rPr>
              <w:t>493</w:t>
            </w:r>
            <w:r w:rsidRPr="006F271E">
              <w:rPr>
                <w:rFonts w:eastAsiaTheme="majorEastAsia"/>
              </w:rPr>
              <w:t xml:space="preserve">’ in your subject line so </w:t>
            </w:r>
            <w:r>
              <w:rPr>
                <w:rFonts w:eastAsiaTheme="majorEastAsia"/>
              </w:rPr>
              <w:t>I</w:t>
            </w:r>
            <w:r w:rsidRPr="006F271E">
              <w:rPr>
                <w:rFonts w:eastAsiaTheme="majorEastAsia"/>
              </w:rPr>
              <w:t xml:space="preserve"> can find your emails </w:t>
            </w:r>
            <w:r>
              <w:rPr>
                <w:rFonts w:eastAsiaTheme="majorEastAsia"/>
              </w:rPr>
              <w:t>and respond appropriately</w:t>
            </w:r>
            <w:r w:rsidRPr="006F271E">
              <w:rPr>
                <w:rFonts w:eastAsiaTheme="majorEastAsia"/>
              </w:rPr>
              <w:t xml:space="preserve">. </w:t>
            </w:r>
            <w:r>
              <w:rPr>
                <w:rFonts w:eastAsiaTheme="majorEastAsia"/>
              </w:rPr>
              <w:t>Always</w:t>
            </w:r>
            <w:r w:rsidRPr="006F271E">
              <w:rPr>
                <w:rFonts w:eastAsiaTheme="majorEastAsia"/>
              </w:rPr>
              <w:t xml:space="preserve"> write your email in a professional manner (i.e., greeting, complete sentences, </w:t>
            </w:r>
            <w:r>
              <w:rPr>
                <w:rFonts w:eastAsiaTheme="majorEastAsia"/>
              </w:rPr>
              <w:t xml:space="preserve">sign </w:t>
            </w:r>
            <w:r w:rsidRPr="006F271E">
              <w:rPr>
                <w:rFonts w:eastAsiaTheme="majorEastAsia"/>
              </w:rPr>
              <w:t>your name).</w:t>
            </w:r>
            <w:r w:rsidRPr="00CF0AF7">
              <w:rPr>
                <w:rFonts w:eastAsiaTheme="majorEastAsia"/>
              </w:rPr>
              <w:t xml:space="preserve"> MSU is my professional workplace, and it’s easy to email your professors respectfully. Follow these guidelines: </w:t>
            </w:r>
            <w:hyperlink r:id="rId81" w:history="1">
              <w:r w:rsidRPr="00CF0AF7">
                <w:rPr>
                  <w:rStyle w:val="Hyperlink"/>
                  <w:rFonts w:eastAsiaTheme="majorEastAsia"/>
                </w:rPr>
                <w:t>Email without being annoying</w:t>
              </w:r>
            </w:hyperlink>
            <w:r>
              <w:rPr>
                <w:rFonts w:eastAsiaTheme="majorEastAsia"/>
              </w:rPr>
              <w:br/>
            </w:r>
          </w:p>
          <w:p w14:paraId="64B7DE3F" w14:textId="77777777" w:rsidR="00B8557A" w:rsidRPr="00997F53" w:rsidRDefault="00B8557A" w:rsidP="00B8557A">
            <w:pPr>
              <w:keepNext/>
              <w:keepLines/>
              <w:spacing w:before="80"/>
              <w:outlineLvl w:val="1"/>
              <w:rPr>
                <w:rFonts w:ascii="Source Sans Pro Black" w:eastAsia="Times New Roman" w:hAnsi="Source Sans Pro Black" w:cs="Times New Roman"/>
                <w:color w:val="595959"/>
                <w:sz w:val="28"/>
                <w:szCs w:val="28"/>
              </w:rPr>
            </w:pPr>
            <w:r w:rsidRPr="00997F53">
              <w:rPr>
                <w:rFonts w:ascii="Source Sans Pro" w:eastAsia="Times New Roman" w:hAnsi="Source Sans Pro" w:cs="Times New Roman"/>
                <w:noProof/>
              </w:rPr>
              <w:drawing>
                <wp:anchor distT="0" distB="0" distL="114300" distR="114300" simplePos="0" relativeHeight="251752480" behindDoc="1" locked="0" layoutInCell="1" allowOverlap="1" wp14:anchorId="4B9CD155" wp14:editId="5A178AC3">
                  <wp:simplePos x="0" y="0"/>
                  <wp:positionH relativeFrom="column">
                    <wp:posOffset>-64770</wp:posOffset>
                  </wp:positionH>
                  <wp:positionV relativeFrom="paragraph">
                    <wp:posOffset>17780</wp:posOffset>
                  </wp:positionV>
                  <wp:extent cx="575945" cy="575945"/>
                  <wp:effectExtent l="0" t="0" r="0" b="0"/>
                  <wp:wrapTight wrapText="bothSides">
                    <wp:wrapPolygon edited="0">
                      <wp:start x="714" y="2143"/>
                      <wp:lineTo x="0" y="8573"/>
                      <wp:lineTo x="0" y="10002"/>
                      <wp:lineTo x="714" y="18576"/>
                      <wp:lineTo x="20719" y="18576"/>
                      <wp:lineTo x="20719" y="2143"/>
                      <wp:lineTo x="714" y="2143"/>
                    </wp:wrapPolygon>
                  </wp:wrapTight>
                  <wp:docPr id="238" name="Graphic 2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8" name="Graphic 238">
                            <a:extLst>
                              <a:ext uri="{C183D7F6-B498-43B3-948B-1728B52AA6E4}">
                                <adec:decorative xmlns:adec="http://schemas.microsoft.com/office/drawing/2017/decorative" val="1"/>
                              </a:ext>
                            </a:extLst>
                          </pic:cNvPr>
                          <pic:cNvPicPr/>
                        </pic:nvPicPr>
                        <pic:blipFill>
                          <a:blip r:embed="rId82">
                            <a:extLst>
                              <a:ext uri="{28A0092B-C50C-407E-A947-70E740481C1C}">
                                <a14:useLocalDpi xmlns:a14="http://schemas.microsoft.com/office/drawing/2010/main" val="0"/>
                              </a:ext>
                              <a:ext uri="{96DAC541-7B7A-43D3-8B79-37D633B846F1}">
                                <asvg:svgBlip xmlns:asvg="http://schemas.microsoft.com/office/drawing/2016/SVG/main" r:embed="rId83"/>
                              </a:ext>
                            </a:extLst>
                          </a:blip>
                          <a:stretch>
                            <a:fillRect/>
                          </a:stretch>
                        </pic:blipFill>
                        <pic:spPr>
                          <a:xfrm>
                            <a:off x="0" y="0"/>
                            <a:ext cx="575945" cy="575945"/>
                          </a:xfrm>
                          <a:prstGeom prst="rect">
                            <a:avLst/>
                          </a:prstGeom>
                        </pic:spPr>
                      </pic:pic>
                    </a:graphicData>
                  </a:graphic>
                  <wp14:sizeRelH relativeFrom="page">
                    <wp14:pctWidth>0</wp14:pctWidth>
                  </wp14:sizeRelH>
                  <wp14:sizeRelV relativeFrom="page">
                    <wp14:pctHeight>0</wp14:pctHeight>
                  </wp14:sizeRelV>
                </wp:anchor>
              </w:drawing>
            </w:r>
            <w:r w:rsidRPr="00997F53">
              <w:rPr>
                <w:rFonts w:ascii="Source Sans Pro Black" w:eastAsia="Times New Roman" w:hAnsi="Source Sans Pro Black" w:cs="Times New Roman"/>
                <w:color w:val="595959"/>
                <w:sz w:val="28"/>
                <w:szCs w:val="28"/>
              </w:rPr>
              <w:t>D2L</w:t>
            </w:r>
          </w:p>
          <w:p w14:paraId="7CD6125D" w14:textId="77777777" w:rsidR="00B8557A" w:rsidRPr="00822BC5" w:rsidRDefault="00B8557A" w:rsidP="00B8557A">
            <w:pPr>
              <w:rPr>
                <w:rFonts w:ascii="Source Sans Pro" w:eastAsia="Times New Roman" w:hAnsi="Source Sans Pro" w:cs="Times New Roman"/>
              </w:rPr>
            </w:pPr>
            <w:r w:rsidRPr="00822BC5">
              <w:rPr>
                <w:rFonts w:ascii="Source Sans Pro" w:eastAsia="Times New Roman" w:hAnsi="Source Sans Pro" w:cs="Times New Roman"/>
              </w:rPr>
              <w:t xml:space="preserve">D2L will be used for administrative and instruction purposes including announcements, housing course documents (e.g., assignments, readings), and recording grades.  Please explore D2L widely, so you know how to find materials and track your progress. As an instructor, I can also see your progress – including what you do and don’t access and submit. Please remember the D2L </w:t>
            </w:r>
            <w:proofErr w:type="spellStart"/>
            <w:r w:rsidRPr="00822BC5">
              <w:rPr>
                <w:rFonts w:ascii="Source Sans Pro" w:eastAsia="Times New Roman" w:hAnsi="Source Sans Pro" w:cs="Times New Roman"/>
              </w:rPr>
              <w:t>HelpDesk</w:t>
            </w:r>
            <w:proofErr w:type="spellEnd"/>
            <w:r w:rsidRPr="00822BC5">
              <w:rPr>
                <w:rFonts w:ascii="Source Sans Pro" w:eastAsia="Times New Roman" w:hAnsi="Source Sans Pro" w:cs="Times New Roman"/>
              </w:rPr>
              <w:t xml:space="preserve"> (accessed at </w:t>
            </w:r>
            <w:hyperlink r:id="rId84" w:history="1">
              <w:r w:rsidRPr="00822BC5">
                <w:rPr>
                  <w:rFonts w:ascii="Source Sans Pro" w:eastAsia="Times New Roman" w:hAnsi="Source Sans Pro" w:cs="Times New Roman"/>
                </w:rPr>
                <w:t>http://d2l.msu.edu</w:t>
              </w:r>
            </w:hyperlink>
            <w:r w:rsidRPr="00822BC5">
              <w:rPr>
                <w:rFonts w:ascii="Source Sans Pro" w:eastAsia="Times New Roman" w:hAnsi="Source Sans Pro" w:cs="Times New Roman"/>
              </w:rPr>
              <w:t xml:space="preserve"> or by phone at 1-800-500-1554) is a great tool for navigation and troubleshooting. </w:t>
            </w:r>
            <w:r w:rsidRPr="00F97540">
              <w:rPr>
                <w:rFonts w:ascii="Source Sans Pro" w:eastAsia="Times New Roman" w:hAnsi="Source Sans Pro" w:cs="Times New Roman"/>
              </w:rPr>
              <w:t xml:space="preserve"> Please route your technological concerns to them.  </w:t>
            </w:r>
          </w:p>
          <w:p w14:paraId="3B8B872D" w14:textId="77777777" w:rsidR="00B8557A" w:rsidRPr="00997F53" w:rsidRDefault="00B8557A" w:rsidP="00B8557A">
            <w:pPr>
              <w:rPr>
                <w:rFonts w:ascii="Source Sans Pro" w:eastAsia="Times New Roman" w:hAnsi="Source Sans Pro" w:cs="Times New Roman"/>
              </w:rPr>
            </w:pPr>
          </w:p>
          <w:p w14:paraId="72CD99E5" w14:textId="77777777" w:rsidR="00B8557A" w:rsidRPr="00997F53" w:rsidRDefault="00B8557A" w:rsidP="00B8557A">
            <w:pPr>
              <w:rPr>
                <w:rFonts w:ascii="Source Sans Pro" w:eastAsia="Times New Roman" w:hAnsi="Source Sans Pro" w:cs="Times New Roman"/>
              </w:rPr>
            </w:pPr>
          </w:p>
          <w:p w14:paraId="5495CA25" w14:textId="77777777" w:rsidR="00B8557A" w:rsidRPr="00997F53" w:rsidRDefault="00B8557A" w:rsidP="00B8557A">
            <w:pPr>
              <w:rPr>
                <w:rFonts w:ascii="Source Sans Pro" w:eastAsia="Times New Roman" w:hAnsi="Source Sans Pro" w:cs="Times New Roman"/>
              </w:rPr>
            </w:pPr>
            <w:r w:rsidRPr="00997F53">
              <w:rPr>
                <w:rFonts w:ascii="Source Sans Pro" w:eastAsia="Times New Roman" w:hAnsi="Source Sans Pro" w:cs="Times New Roman"/>
                <w:noProof/>
              </w:rPr>
              <w:drawing>
                <wp:anchor distT="0" distB="0" distL="114300" distR="114300" simplePos="0" relativeHeight="251747360" behindDoc="1" locked="0" layoutInCell="1" allowOverlap="1" wp14:anchorId="54332F5C" wp14:editId="4AACB211">
                  <wp:simplePos x="0" y="0"/>
                  <wp:positionH relativeFrom="column">
                    <wp:posOffset>-64770</wp:posOffset>
                  </wp:positionH>
                  <wp:positionV relativeFrom="paragraph">
                    <wp:posOffset>182517</wp:posOffset>
                  </wp:positionV>
                  <wp:extent cx="704850" cy="704850"/>
                  <wp:effectExtent l="0" t="0" r="0" b="0"/>
                  <wp:wrapTight wrapText="bothSides">
                    <wp:wrapPolygon edited="0">
                      <wp:start x="11676" y="0"/>
                      <wp:lineTo x="10508" y="1751"/>
                      <wp:lineTo x="5838" y="9341"/>
                      <wp:lineTo x="4086" y="15762"/>
                      <wp:lineTo x="5254" y="18097"/>
                      <wp:lineTo x="11092" y="21016"/>
                      <wp:lineTo x="14595" y="21016"/>
                      <wp:lineTo x="13427" y="9924"/>
                      <wp:lineTo x="15762" y="1751"/>
                      <wp:lineTo x="14595" y="0"/>
                      <wp:lineTo x="11676" y="0"/>
                    </wp:wrapPolygon>
                  </wp:wrapTight>
                  <wp:docPr id="234" name="Graphic 23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4" name="Graphic 234">
                            <a:extLst>
                              <a:ext uri="{C183D7F6-B498-43B3-948B-1728B52AA6E4}">
                                <adec:decorative xmlns:adec="http://schemas.microsoft.com/office/drawing/2017/decorative" val="1"/>
                              </a:ext>
                            </a:extLst>
                          </pic:cNvPr>
                          <pic:cNvPicPr/>
                        </pic:nvPicPr>
                        <pic:blipFill>
                          <a:blip r:embed="rId85">
                            <a:extLst>
                              <a:ext uri="{28A0092B-C50C-407E-A947-70E740481C1C}">
                                <a14:useLocalDpi xmlns:a14="http://schemas.microsoft.com/office/drawing/2010/main" val="0"/>
                              </a:ext>
                              <a:ext uri="{96DAC541-7B7A-43D3-8B79-37D633B846F1}">
                                <asvg:svgBlip xmlns:asvg="http://schemas.microsoft.com/office/drawing/2016/SVG/main" r:embed="rId86"/>
                              </a:ext>
                            </a:extLst>
                          </a:blip>
                          <a:stretch>
                            <a:fillRect/>
                          </a:stretch>
                        </pic:blipFill>
                        <pic:spPr>
                          <a:xfrm>
                            <a:off x="0" y="0"/>
                            <a:ext cx="704850" cy="704850"/>
                          </a:xfrm>
                          <a:prstGeom prst="rect">
                            <a:avLst/>
                          </a:prstGeom>
                        </pic:spPr>
                      </pic:pic>
                    </a:graphicData>
                  </a:graphic>
                  <wp14:sizeRelH relativeFrom="margin">
                    <wp14:pctWidth>0</wp14:pctWidth>
                  </wp14:sizeRelH>
                  <wp14:sizeRelV relativeFrom="margin">
                    <wp14:pctHeight>0</wp14:pctHeight>
                  </wp14:sizeRelV>
                </wp:anchor>
              </w:drawing>
            </w:r>
            <w:r w:rsidRPr="00997F53">
              <w:rPr>
                <w:rFonts w:ascii="Source Sans Pro" w:eastAsia="Times New Roman" w:hAnsi="Source Sans Pro" w:cs="Times New Roman"/>
                <w:noProof/>
              </w:rPr>
              <mc:AlternateContent>
                <mc:Choice Requires="wps">
                  <w:drawing>
                    <wp:anchor distT="0" distB="0" distL="114300" distR="114300" simplePos="0" relativeHeight="251746336" behindDoc="1" locked="0" layoutInCell="1" allowOverlap="1" wp14:anchorId="5E380141" wp14:editId="2594F49B">
                      <wp:simplePos x="0" y="0"/>
                      <wp:positionH relativeFrom="page">
                        <wp:posOffset>4445</wp:posOffset>
                      </wp:positionH>
                      <wp:positionV relativeFrom="paragraph">
                        <wp:posOffset>86905</wp:posOffset>
                      </wp:positionV>
                      <wp:extent cx="3248025" cy="1647825"/>
                      <wp:effectExtent l="0" t="0" r="28575" b="28575"/>
                      <wp:wrapNone/>
                      <wp:docPr id="201" name="Rectangle 20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3248025" cy="1647825"/>
                              </a:xfrm>
                              <a:prstGeom prst="rect">
                                <a:avLst/>
                              </a:prstGeom>
                              <a:solidFill>
                                <a:sysClr val="window" lastClr="FFFFFF">
                                  <a:lumMod val="95000"/>
                                </a:sysClr>
                              </a:solidFill>
                              <a:ln w="12700" cap="flat" cmpd="sng" algn="ctr">
                                <a:solidFill>
                                  <a:srgbClr val="DD8047"/>
                                </a:solidFill>
                                <a:prstDash val="solid"/>
                                <a:miter lim="800000"/>
                              </a:ln>
                              <a:effectLst/>
                            </wps:spPr>
                            <wps:txbx>
                              <w:txbxContent>
                                <w:p w14:paraId="72B76EF8" w14:textId="77777777" w:rsidR="00B8557A" w:rsidRPr="00A66AD0" w:rsidRDefault="00B8557A" w:rsidP="00B8557A">
                                  <w:pPr>
                                    <w:pStyle w:val="Heading1"/>
                                    <w:spacing w:before="240"/>
                                    <w:ind w:left="187" w:right="144"/>
                                    <w:rPr>
                                      <w:i/>
                                      <w:iCs/>
                                      <w:noProof/>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E380141" id="Rectangle 201" o:spid="_x0000_s1030" alt="&quot;&quot;" style="position:absolute;margin-left:.35pt;margin-top:6.85pt;width:255.75pt;height:129.75pt;z-index:-251570144;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Bk7GhQIAAA0FAAAOAAAAZHJzL2Uyb0RvYy54bWysVE1v2zAMvQ/YfxB0X+1kbpMGdYqgQYYB&#10;XVugLXpWZCkWIImapMTOfv0oOU3abqdhOSikSPHj8dFX173RZCd8UGBrOjorKRGWQ6PspqbPT6sv&#10;U0pCZLZhGqyo6V4Eej3//OmqczMxhhZ0IzzBIDbMOlfTNkY3K4rAW2FYOAMnLBoleMMiqn5TNJ51&#10;GN3oYlyWF0UHvnEeuAgBb5eDkc5zfCkFj/dSBhGJrinWFvPp87lOZzG/YrONZ65V/FAG+4cqDFMW&#10;kx5DLVlkZOvVH6GM4h4CyHjGwRQgpeIi94DdjMoP3Ty2zIncC4IT3BGm8P/C8rvdo3vwCEPnwiyg&#10;mLropTfpH+sjfQZrfwRL9JFwvPw6rqbl+JwSjrbRRTWZooJxitNz50P8JsCQJNTU4zQySGx3G+Lg&#10;+uqSsgXQqlkprbOyDzfakx3DweG8G+go0SxEvKzpKv9yLL01P6AZ/C7PyzKPFGsI+X0u511cbUmH&#10;9Y4n6Ek4Q8pJzSKKxjU1DXZDCdMb5DKPPid49zr4zfpY1nI5LavJoed3bqmrJQvtUFY2DUwzKiLd&#10;tTI1nWKtx2q1TT2LTNgDNqd5JCn2654orLBKgdLNGpr9gyceBk4Hx1cK094iRg/MI4mxP1zMeI+H&#10;1IBNw0GipAX/62/3yR+5hVZKOlwKBOTnlnmB0H+3yLrLUVWlLcpKdT4Zo+LfWtZvLXZrbgDHN8JP&#10;gONZTP5Rv4rSg3nB/V2krGhilmPumuI4BvEmDquK+8/FYpGdcG8ci7f20fEUOuGW4H7qX5h3B6ZF&#10;JOkdvK4Pm30g3OCbXlpYbCNIldl4QhVpkxTcuUygw/chLfVbPXudvmLz3wAAAP//AwBQSwMEFAAG&#10;AAgAAAAhACP+2YzaAAAABwEAAA8AAABkcnMvZG93bnJldi54bWxMjsFOwzAQRO9I/IO1SFwQdeqq&#10;FKVxKlSJAzcocN/G2yQiXofYSdO/ZznBabQzo9lX7GbfqYmG2Aa2sFxkoIir4FquLXy8P98/gooJ&#10;2WEXmCxcKMKuvL4qMHfhzG80HVKtZIRjjhaalPpc61g15DEuQk8s2SkMHpOcQ63dgGcZ9502Wfag&#10;PbYsHxrsad9Q9XUYvYW7F/z2r5TM55SN+/Wln4ZotLW3N/PTFlSiOf2V4Rdf0KEUpmMY2UXVWdhI&#10;T9yVqKTrpTGgjhbMZmVAl4X+z1/+AAAA//8DAFBLAQItABQABgAIAAAAIQC2gziS/gAAAOEBAAAT&#10;AAAAAAAAAAAAAAAAAAAAAABbQ29udGVudF9UeXBlc10ueG1sUEsBAi0AFAAGAAgAAAAhADj9If/W&#10;AAAAlAEAAAsAAAAAAAAAAAAAAAAALwEAAF9yZWxzLy5yZWxzUEsBAi0AFAAGAAgAAAAhAMAGTsaF&#10;AgAADQUAAA4AAAAAAAAAAAAAAAAALgIAAGRycy9lMm9Eb2MueG1sUEsBAi0AFAAGAAgAAAAhACP+&#10;2YzaAAAABwEAAA8AAAAAAAAAAAAAAAAA3wQAAGRycy9kb3ducmV2LnhtbFBLBQYAAAAABAAEAPMA&#10;AADmBQAAAAA=&#10;" fillcolor="#f2f2f2" strokecolor="#dd8047" strokeweight="1pt">
                      <v:textbox>
                        <w:txbxContent>
                          <w:p w14:paraId="72B76EF8" w14:textId="77777777" w:rsidR="00B8557A" w:rsidRPr="00A66AD0" w:rsidRDefault="00B8557A" w:rsidP="00B8557A">
                            <w:pPr>
                              <w:pStyle w:val="Heading1"/>
                              <w:spacing w:before="240"/>
                              <w:ind w:left="187" w:right="144"/>
                              <w:rPr>
                                <w:i/>
                                <w:iCs/>
                                <w:noProof/>
                              </w:rPr>
                            </w:pPr>
                          </w:p>
                        </w:txbxContent>
                      </v:textbox>
                      <w10:wrap anchorx="page"/>
                    </v:rect>
                  </w:pict>
                </mc:Fallback>
              </mc:AlternateContent>
            </w:r>
          </w:p>
          <w:p w14:paraId="1178D346" w14:textId="77777777" w:rsidR="00B8557A" w:rsidRPr="00997F53" w:rsidRDefault="00B8557A" w:rsidP="00B8557A">
            <w:pPr>
              <w:keepNext/>
              <w:keepLines/>
              <w:spacing w:before="80"/>
              <w:outlineLvl w:val="1"/>
              <w:rPr>
                <w:rFonts w:ascii="Source Sans Pro Black" w:eastAsia="Times New Roman" w:hAnsi="Source Sans Pro Black" w:cs="Times New Roman"/>
                <w:color w:val="595959"/>
                <w:sz w:val="28"/>
                <w:szCs w:val="28"/>
              </w:rPr>
            </w:pPr>
            <w:r w:rsidRPr="00997F53">
              <w:rPr>
                <w:rFonts w:ascii="Source Sans Pro Black" w:eastAsia="Times New Roman" w:hAnsi="Source Sans Pro Black" w:cs="Times New Roman"/>
                <w:color w:val="595959"/>
                <w:sz w:val="28"/>
                <w:szCs w:val="28"/>
              </w:rPr>
              <w:t>Personal Success</w:t>
            </w:r>
          </w:p>
          <w:p w14:paraId="634DD222" w14:textId="77777777" w:rsidR="00B8557A" w:rsidRPr="00997F53" w:rsidRDefault="00B8557A" w:rsidP="00B8557A">
            <w:pPr>
              <w:rPr>
                <w:rFonts w:ascii="Source Sans Pro" w:eastAsia="Times New Roman" w:hAnsi="Source Sans Pro" w:cs="Times New Roman"/>
              </w:rPr>
            </w:pPr>
            <w:r w:rsidRPr="00997F53">
              <w:rPr>
                <w:rFonts w:ascii="Source Sans Pro" w:eastAsia="Times New Roman" w:hAnsi="Source Sans Pro" w:cs="Times New Roman"/>
              </w:rPr>
              <w:t xml:space="preserve">Please utilize me as a resource to help you succeed, both in class and outside class. I want you </w:t>
            </w:r>
            <w:proofErr w:type="gramStart"/>
            <w:r w:rsidRPr="00997F53">
              <w:rPr>
                <w:rFonts w:ascii="Source Sans Pro" w:eastAsia="Times New Roman" w:hAnsi="Source Sans Pro" w:cs="Times New Roman"/>
              </w:rPr>
              <w:t>to</w:t>
            </w:r>
            <w:proofErr w:type="gramEnd"/>
            <w:r w:rsidRPr="00997F53">
              <w:rPr>
                <w:rFonts w:ascii="Source Sans Pro" w:eastAsia="Times New Roman" w:hAnsi="Source Sans Pro" w:cs="Times New Roman"/>
              </w:rPr>
              <w:t xml:space="preserve"> </w:t>
            </w:r>
            <w:r>
              <w:rPr>
                <w:rFonts w:ascii="Source Sans Pro" w:eastAsia="Times New Roman" w:hAnsi="Source Sans Pro" w:cs="Times New Roman"/>
              </w:rPr>
              <w:t>4.0</w:t>
            </w:r>
            <w:r w:rsidRPr="00997F53">
              <w:rPr>
                <w:rFonts w:ascii="Source Sans Pro" w:eastAsia="Times New Roman" w:hAnsi="Source Sans Pro" w:cs="Times New Roman"/>
              </w:rPr>
              <w:t xml:space="preserve"> and enjoy this class, do well at MSU, and still have a life with your friends, family, and hobbies. If one or more of those things are not happening, please </w:t>
            </w:r>
            <w:r>
              <w:rPr>
                <w:rFonts w:ascii="Source Sans Pro" w:eastAsia="Times New Roman" w:hAnsi="Source Sans Pro" w:cs="Times New Roman"/>
              </w:rPr>
              <w:t>connect with me</w:t>
            </w:r>
            <w:r w:rsidRPr="00997F53">
              <w:rPr>
                <w:rFonts w:ascii="Source Sans Pro" w:eastAsia="Times New Roman" w:hAnsi="Source Sans Pro" w:cs="Times New Roman"/>
              </w:rPr>
              <w:t xml:space="preserve"> so we can work together to figure out a plan to improve your situation. </w:t>
            </w:r>
          </w:p>
        </w:tc>
      </w:tr>
    </w:tbl>
    <w:p w14:paraId="6AF5716D" w14:textId="6F8E7D86" w:rsidR="000D13A4" w:rsidRDefault="006D729E" w:rsidP="006D729E">
      <w:pPr>
        <w:jc w:val="center"/>
      </w:pPr>
      <w:r w:rsidRPr="006D729E">
        <w:rPr>
          <w:sz w:val="24"/>
          <w:szCs w:val="24"/>
        </w:rPr>
        <w:t>You should expect a</w:t>
      </w:r>
      <w:r w:rsidR="00803515">
        <w:rPr>
          <w:sz w:val="24"/>
          <w:szCs w:val="24"/>
        </w:rPr>
        <w:t xml:space="preserve"> 4.0</w:t>
      </w:r>
      <w:r w:rsidRPr="006D729E">
        <w:rPr>
          <w:sz w:val="24"/>
          <w:szCs w:val="24"/>
        </w:rPr>
        <w:t xml:space="preserve"> in this class. Do the following, and you will succeed</w:t>
      </w:r>
      <w:r>
        <w:t>!</w:t>
      </w:r>
    </w:p>
    <w:p w14:paraId="28873DD8" w14:textId="294B9F29" w:rsidR="00795CF1" w:rsidRDefault="00A53D85" w:rsidP="00976054">
      <w:pPr>
        <w:pStyle w:val="Heading1"/>
        <w:jc w:val="center"/>
      </w:pPr>
      <w:r>
        <w:lastRenderedPageBreak/>
        <w:br/>
        <w:t xml:space="preserve">RESOURCES </w:t>
      </w:r>
      <w:r w:rsidR="008F679D">
        <w:rPr>
          <w:noProof/>
          <w:spacing w:val="-20"/>
          <w:sz w:val="52"/>
          <w:szCs w:val="52"/>
        </w:rPr>
        <mc:AlternateContent>
          <mc:Choice Requires="wpg">
            <w:drawing>
              <wp:anchor distT="0" distB="0" distL="114300" distR="114300" simplePos="0" relativeHeight="251657247" behindDoc="1" locked="0" layoutInCell="1" allowOverlap="1" wp14:anchorId="0EDBB213" wp14:editId="22E868E0">
                <wp:simplePos x="457200" y="355600"/>
                <wp:positionH relativeFrom="margin">
                  <wp:align>center</wp:align>
                </wp:positionH>
                <wp:positionV relativeFrom="margin">
                  <wp:align>top</wp:align>
                </wp:positionV>
                <wp:extent cx="1419225" cy="1419225"/>
                <wp:effectExtent l="0" t="0" r="9525" b="9525"/>
                <wp:wrapNone/>
                <wp:docPr id="231" name="Group 23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419225" cy="1419225"/>
                          <a:chOff x="0" y="0"/>
                          <a:chExt cx="1419225" cy="1419225"/>
                        </a:xfrm>
                      </wpg:grpSpPr>
                      <wps:wsp>
                        <wps:cNvPr id="232" name="Oval 232"/>
                        <wps:cNvSpPr/>
                        <wps:spPr>
                          <a:xfrm>
                            <a:off x="0" y="0"/>
                            <a:ext cx="1419225" cy="1419225"/>
                          </a:xfrm>
                          <a:prstGeom prst="ellipse">
                            <a:avLst/>
                          </a:prstGeom>
                          <a:solidFill>
                            <a:schemeClr val="accent1">
                              <a:lumMod val="20000"/>
                              <a:lumOff val="80000"/>
                            </a:schemeClr>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233" name="Graphic 233" descr="Care">
                            <a:extLst>
                              <a:ext uri="{C183D7F6-B498-43B3-948B-1728B52AA6E4}">
                                <adec:decorative xmlns:adec="http://schemas.microsoft.com/office/drawing/2017/decorative" val="1"/>
                              </a:ext>
                            </a:extLst>
                          </pic:cNvPr>
                          <pic:cNvPicPr>
                            <a:picLocks noChangeAspect="1"/>
                          </pic:cNvPicPr>
                        </pic:nvPicPr>
                        <pic:blipFill>
                          <a:blip r:embed="rId87">
                            <a:extLst>
                              <a:ext uri="{28A0092B-C50C-407E-A947-70E740481C1C}">
                                <a14:useLocalDpi xmlns:a14="http://schemas.microsoft.com/office/drawing/2010/main" val="0"/>
                              </a:ext>
                              <a:ext uri="{96DAC541-7B7A-43D3-8B79-37D633B846F1}">
                                <asvg:svgBlip xmlns:asvg="http://schemas.microsoft.com/office/drawing/2016/SVG/main" r:embed="rId88"/>
                              </a:ext>
                            </a:extLst>
                          </a:blip>
                          <a:srcRect/>
                          <a:stretch/>
                        </pic:blipFill>
                        <pic:spPr>
                          <a:xfrm>
                            <a:off x="148856" y="95693"/>
                            <a:ext cx="1148080" cy="1148080"/>
                          </a:xfrm>
                          <a:prstGeom prst="rect">
                            <a:avLst/>
                          </a:prstGeom>
                        </pic:spPr>
                      </pic:pic>
                    </wpg:wgp>
                  </a:graphicData>
                </a:graphic>
              </wp:anchor>
            </w:drawing>
          </mc:Choice>
          <mc:Fallback>
            <w:pict>
              <v:group w14:anchorId="1A9232A8" id="Group 231" o:spid="_x0000_s1026" alt="&quot;&quot;" style="position:absolute;margin-left:0;margin-top:0;width:111.75pt;height:111.75pt;z-index:-251659233;mso-position-horizontal:center;mso-position-horizontal-relative:margin;mso-position-vertical:top;mso-position-vertical-relative:margin" coordsize="14192,14192"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CpCxpnwMAAHIIAAAOAAAAZHJzL2Uyb0RvYy54bWykVttu&#10;2zgQfV+g/0DwvfElTuoIkQvD2QQFsk2w6aLPNEVZRHlbkracfv0eUpKd26JF+xCFw8vMmcOZQ19+&#10;3GtFdsIHaU1JJydjSoThtpJmU9J/vly/n1MSIjMVU9aIkj6KQD8u3v1x2bpCTG1jVSU8gRMTitaV&#10;tInRFaNR4I3QLJxYJwwWa+s1izD9ZlR51sK7VqPpeHw+aq2vnLdchIDZq26RLrL/uhY83tV1EJGo&#10;kgJbzF+fv+v0HS0uWbHxzDWS9zDYL6DQTBoEPbi6YpGRrZevXGnJvQ22jifc6pGta8lFzgHZTMYv&#10;srnxdutyLpui3bgDTaD2BU+/7JZ/3t149+DuPZho3QZcZCvlsq+9Tv+BkuwzZY8HysQ+Eo7JyWxy&#10;MZ2eUcKxNhiZVN6A+VfnePPnD06OhsCjZ3BahwIJRw7C73Hw0DAnMrWhAAf3nsiqpNPTKSWGaRTq&#10;3Y4pkuzMS950YCkUAYT9LkWHRFnhfIg3wmqSBiUVSkkXEjxWsN1tiMCA3cOuNB2sktW1VCobqVvE&#10;SnkC0CVlnAsTJ/m42uq/bNXNo1/GfcVjOt1O3j4fphEi913ylAM+C6IMaXHF0w/wQThDr9aKRQy1&#10;A3PBbChhagMR4NHn0MYmfLkWEvIrFpouYHbbdZ6WEe2vpC5phpHhAYcyKS+RG7jPPxVAR3sarW31&#10;iEvztuvo4Pi1RJBbFuI982hhgIQsxTt8amWB3PYjShrrv781n/ajqrBKSQtJQFb/bpkXlKhPBvV2&#10;MZnNkoZkY3b2YQrDP11ZP10xW72yuI0JBNDxPEz7oxqGtbf6K9RrmaJiiRmO2B1/vbGKnVRB/7hY&#10;LvM26IZj8dY8OJ6cJ54SvV/2X5l3fQFFtOdnO9T4qyLq9qaTxi630dYyV9iRV9x+32+LSyd5gb9e&#10;fDB61Xg/FmmcittEZCf0+qd8aOa/bd37Ll+5lkrGx6z5yDmBMrt7yVMbJuNpD58OPXzT6/r0FFOV&#10;CBxsrtKFoiiHQ50LcCj5reXfAjF21TCzEcvg8HokilP3Pd+ezWfx1+jYoR3TuM8UAV8o9Rtkda/A&#10;leVbjb7tnjUv0Fx4U0MDJUDZFEKvRVVS/6nKgNCqnv8NgLm/QvQi8mYAegSTYP+PVk1m8/nZOSXQ&#10;7Yuz84vTriEPuo7l8RxVmXW9N5L/QZ2PctTXnAeYXI1vKlZmrEOShwCWiyw/bNlt/winl/OpnXcd&#10;fyos/gMAAP//AwBQSwMECgAAAAAAAAAhAM4K/v+OEgAAjhIAABQAAABkcnMvbWVkaWEvaW1hZ2Ux&#10;LnBuZ4lQTkcNChoKAAAADUlIRFIAAAGAAAABgAgGAAAApMe1vwAAAAFzUkdCAK7OHOkAAAAEZ0FN&#10;QQAAsY8L/GEFAAAACXBIWXMAADsOAAA7DgHMtqGDAAASI0lEQVR4Xu3dC3UbyRYF0IEQCIEQCIYQ&#10;CIFgCGYQCIYQCIEQCIEwDJJ3rnT9xonln9TqX+29Vi15MnarP1WnWtXdpX8AAAAAAAAAAAAAAAAA&#10;AAAAAAAAAAAAAAAAAAAAAAAAAAAAAAAAAAAAAAAAAAAAAAAAAAAAAAAAAAAAAAAAAAAAAAAAAAAA&#10;AAAAAAAAAAAAAAAAAADO8fv37w8pn1Pufv369S3le8qPLj9T/k2pf7+v30m5SfnYf747tW0pn7O9&#10;tylfU2o/1D6ofVGl9k/tjypf63dTPvSfA6xXhVXKTYVXyo/8fJb8bYVhBeDmO4PahpTqAKfYH196&#10;sQDrkGCq4L8o5J6TZX7Ly6aCL+t7+ORT+yPl39qOqWR5h86g3wpgGcmjjxVGU4fcc9YefFnFh45w&#10;tv2Rl90OmQErlND5MGfwP5b3/JmX1X0iyDrV0Nfkn4De6K5XA+B6EjZLBt3/ZR3ue5UWlVU5dIbH&#10;tVpOH5NPvVoA00m4LHbW/5xel5texdnVe2cd6hPJatQx6tUDuFxypcK/LsauUtbttld1NvWeKavp&#10;DB/LetWnAbePApdJkNSF3lWd5T5jtnHweq/jW65XHzNDQsB5KkA2Ev4HWdfvvepXk/eoh9Y2Ieta&#10;n1B0AsD7VHB0gGzKNTuBLYX/Xxa7TgJsTAJjk+H/4BqdwIbD3ycB4G0SFHXBd/HbPC+VbZjsbpgs&#10;67YXu1ndCbgwDJxWAZGgWO3dPme4+IGxWsZxUdtXHXtvFsCfEhCbHeZ4wdnj3/nbTQ+FnZLtufqF&#10;cmBjkg27OdN9rAP83UMf9Td1xnxYyP6YVRQ4SiBU2O3qTPexc8568zd7Ggr7Qx9rk8gBh7BbfC6b&#10;Gbz5rDf7Y/MXfV9THVxvLjCqZEF969QoXj3rrd/pM+QRfO7NBkaUsNvrOPcT2dZXh4LqzLh/ffeq&#10;o+vNBkaTDBjp7P/Bs0NB9f+OvzIUF4RhRHVG3CEwjDrrzcuToaD8264vhD8n2/yzdwEwirT9m2ME&#10;jCeh9+QCaP5thAvhzzFXEIykQrAb/6j+PzdOfh7pwu8T2XYPh8Eo0uaHHO547HHo5ec9PgH9Xp4L&#10;gBGksY94sfOUugg+7FDYY+kEZ/9WNWABaeyjD/8cZD/8rE8C/Z9DqzrR1QPYswq+bvdwkDrhmQDY&#10;u7T1T8cmD0/40hjYs5zp7X6eG85TdaOrCbBHaeTueOGk1A3XAWDPqpF3e4c/6ABg53QAPCd1w1dG&#10;wp6lkbsDiJNSN9wJBHumA+AlXU2APaqzvG7r8ERXE2CPdAA8xxAQ7Fwa+TDfAMb71PBgVxNgj3QA&#10;PEcHADuXRm7yM06qutHVBNijNPKRv/mKF6Ru3Hc1AfYo7dx3AXBSOgBzAcGepZ3Xl6DAKZ+7mgB7&#10;lEb+4djW4QlfCwl7l4/67gTiD1UnunoAe+ZCMH+rOtHVA9iztHfXAfib8X8YQRr7h5zxmRKCxz50&#10;9QD2Lh2AB8I4qLrQ1QIYQdr93bH5w++7rhbACNLo3Q7KA+P/MJp89PflMIOrOtDVARhJ2r9pITD8&#10;AyNK4zcMNLC+E8zTvzCqhMD9MQ4YTY79t64GwIiSAx+PccCAbroaAKNyMXg8Oebm/gFcDB6Ui7/A&#10;8WKwTwHjyLGui7+mfgCOEgieDB6Hs3/gPwkFnwIG4OwfOCnB4FrA/jn7B07zKWC/nP0DL0pA+BSw&#10;X87+gZf5FLA/fUyd/QMvS1D4ysj9+dKHF+BlOWP80cHBxuVY+sYv4O2SG5+O8cEOmPMHeJ+cOZop&#10;dONyDL/24QR4u+SHh8M2LMfObZ/A+RIgN4c0YYtc+AUukzPJbx0obEQdsz58AOdLntRQUA0nsAF9&#10;rD714QO4TALFswEbkQ7gtg8bwDQMBa1fjpF7/oHpJV8+HGOGNTL0A1xVAsZdQStl6Ae4ugSNB8RW&#10;JsfEA1/APBI45gpaiT4WHvgC5pHA+XhIHxaV8K9xf3P9APNK8Lg1dGHpAIz7A8tIALk1dCHZ9/d9&#10;GADmlxyqp4RdD5hZ9rlv+AKWlyByPWBGCX/j/sB6VCAd0ok5mOUTWJecmd52QHEl2cfu9wfWKQHl&#10;ovCVZN/WA3jG/YH1SlC5KDyx3qfCH1i3CqoElu8PmEjvS5O8AdtQgXVILy7S4f+5dyvANlRwHVKM&#10;s6UD8KQvsE0VYJ1lvFP2nTt+gG1LkJk++p2EP7AbCTS3h75Rd5ju+AH2I8H2/RhxPCf7yO2ewP5U&#10;sHXAcYLwB3atAi5BVzNZ8kj2Sd3u+bF3E8A+VdB14BG9L8zuCYwhgedBsejw96AXMJYE39CdgPAH&#10;hpYAHPJ7BIQ/QCQIh+oEhD/AIwnEITqBDn/f6AXwWIJxhE5A+AOckoDccycg/AFekqDcVSdg2Afg&#10;HRKYu+gEhD/AGRKcm+4EhD/ABRKgm+wE3OoJMIEE6aY6AeEPMKEE6iamjRD+AFeQYP3UAbtKwh/g&#10;ihKwNZX06r5PoMP/U68mANeQoF3VN4v1uvgyF4A5JHBX0QkIf4CFJIAX+6L5fm/f4QuwlATx/TGS&#10;55P3/JYX4Q+wtATy12M0X1+/l/AHWIuE8t0hoa8o4X/bbwfAmiSjr/LUcIK/bvM0rw/AmiWoJ31g&#10;rJflAS+ALUhg1wNjF98m2stwmyfAliS461mBs28T7b91sRdgqxLk775DqP9G+ANsXQL99hjtr6vf&#10;7T8DYA+S7S/eIZTgd7EXYK8S8HWH0JOLw/1vZvME2LsEfk3lcJCfXewFGElCv54criL8AQAAAAAA&#10;BvX79++bX79+3aZ8rRsHUn6m/Nuv31Lq4cGb/nUAtqxuEOjgf9e8Ut0ZmEMKYGsS3hX8d3V2X4F+&#10;ruoIepEArF1y+91n/C/pZfk0ALBWCekK/v8/IDilLLemGfGkOcCaJJhr2vC6sDvZlwid0sv3SQBg&#10;aQnjh3H+qwb/Y3mvH/32ACwhWTzpOP975H3vezUAmEvy92rj/O9kKAhgDgncWcb538qnAIArS9bO&#10;Ps7/FrU+vYoATC05u9g4/xt96VUFYAoJ1rWM87/IMBDARJKpqxrnf019OulVB+AcydJVjvO/pta3&#10;NwGA90qOrn2c/1k6AIAzJD83Mc7/mt4cAF6TzNzUOP9L6pNLbxYAz0lebnKc/yXZlu+9eQCckqzc&#10;7Dj/S7JNbgMFOCUZuYtx/hd87k0FoCQYdzPO/5zetg+9yQBjq0BM2dU4/3Oqg+vNBhhbMnGX4/yn&#10;dAfn6yGBsSUI9z7O/0S297Y3H2A8ycHdj/Ofku39nhdj/8B4KvxShhjn/1u2uYa4fBMYMJ6E3zDj&#10;/H8T/sCQEnzDjfM/lm2vYR/hD4wjoTfkOP9f7lKM+QNjqMCr4Bs5+HvbPekLjCOhN+w4/4NsvyEf&#10;1ikVs87OPqfUGdp9VdZqsCk/U0b+qL4KdQz6eHxL+Zp/uulDt2q1nrXOh40YVB+72/xoyId1qMqY&#10;cmicKUOfmW1Zjl11Bqs7q8w6GeePbluGfFheKuJD6A/fMPemjmkf5kVlVYYf53+QfVCffJz1s6yq&#10;hCnDj8HuXR/fxQIn762ORXV+KaZ1YHmpjxrlQCp88jLrhGJ5v8NQ4mEFBtdtzYRuLCuVUPAPqjuB&#10;q38SqPfIexlObLUv8mLIh+WkAgp+DmeiXSUml8Ub53+k98OX3j0wr1Q+Y/ycctdVZDJZpnr2SPaF&#10;e/tZRipeBf9nDZJT+sx0knDKcozzP2U6B+ZXlS6N8Vbw85rUkfuuNmfruma4p/W+cG8/80qlexh7&#10;/VkVEV5TYdXV52xZRl3cJLIvDPkwr1Q4F924xEUXKPP3NdQxtGp7KaZzYD5V2ersS/BzidSfi4aB&#10;soiaI2pY2X811GrIh3mksgl+JpN69L2r1lmyiJvjksaTfWc6B+aRivZR8DO1qk9dxc6SRXw8Lmkc&#10;tc9STOfA9aW+fRL8XMsEHUBdgxpG9lcN+ZjOgetKJat7qwU/V9dV7my9mN2r9pgXQz5cTyrY4aEa&#10;wc8cUs9+dtU7Sxax+yGgboumc+B6UsEq+Os+YphN6txF8wJlEZ+OS9qnbpPu7ec6UrnMn8JiUvcu&#10;vQ30y3FJu2Q6B64jFUvwswYX3cOeOlwPQO1KtqmGfNzbz7RSqczMyWp00F10hptl3B+Xtg/ZHkM+&#10;TCsVysycrE7q47euomerZfTiNi3bYToHplWVqSpViuBnVSrw8nLx/exZzuYnH+z2aciHaaQymZmT&#10;tbv4C2GyjM1PA5E2WkM+zvq5XFWkFDNzsmp9xntx6GUZm50JtNpoiukcuFzqkwna2ISuo5Nc5Myy&#10;NvkJN+tdHaDpHLhMKpHgZzO6nk4y1l3LOSx0Y6q95sWQD+dLBTIzJ5uSulpnvZPd3thBuhndVk3n&#10;wPlSgczMyaZ0XZ30idYsq06ANtMGsq7u7ed8qTz18JbgZzOqrl4r+LLczTz8Ve02L4Z8eL9UnAp+&#10;M3OyalU/U36m/Kj6mn+q8fmrhF6Wu4lbP7vNuref90vFqeCvsydWoA8LK7CFdtHraMiH90mlMU/P&#10;CvXhYWFpG6ue+C3rZzoH3i8VRvCvWB8mFpTDUDdArHYotNuvIR/eJpXFzJwb0YeMheQQ1PMuq20n&#10;Wbca8nHWz+uqoqSYmXND+tCxkLSVVc74mfUynQNvk/piZs6N6kPIAqrN9GFYlW7HpnPgZakkZubc&#10;uD6UzCxtZpVP+/Z6GfLheVVBUszMuQN9SJlJdnl9Wl7dw17dlk3nwPNSQUzQtjN9aJlBdne1n9WN&#10;+Wed3NvP81I5BP9O9SHmyrKrV3lXXLXrvBjy4alUDDNz7lwfaq4ku3iVJ0+9Pu7t56lUDDNzDqIP&#10;OVeQ3bvWs35DPjyVSlEVVvAPpA89E8purXZ0v7Z2VOuTYjoH/pQKURXWzJwD6irAhbIrV/30e6+X&#10;IR/+kwpRFXb1MxByPV0VOEN23+HJ95RVPwvTbdxZP0epDKs9U2FeXSU4IbunAr7Kpy4V9l/SdmqY&#10;dPXtJ+toOgf+kzoh+GEA3c5N5zC6VIJVj00C00pbd2//6KoCpJiZEwaRtl43cZjOYWSpAPXgiZk5&#10;YSBp7+7tH1kOfp3xm5kTBpM2b8hnVHXgU8zMCYPpNu/e/hHlwJugDQaVdm/IZ0Q56IIfBlXtPsV0&#10;DqPJATczJwwsbb9u7DDkM5IccDNzwuDS/k3nMJIc7Hp4S/DDwKr9p5jOYRQ55hX8ZuaEwSUDTOcw&#10;mhz0uqcXGFjngCGfEekEYEz9yd90DqPTCcBY0ubd289/dAIwhm7rhnz4k04A9ivtu4Z83NvP83QC&#10;sD9p14Z8eBudAOxDnfWnmM6B99EJwLalDZvOgfPpBGCb0nZN58DldAKwHWmvpnNgWjoBWL+0U9M5&#10;cB06AVivbp+GfLgenQCsS9qk6RyYj04A1iFt0b39zE8nAMvqNmjIh2XoBGB+aXemc2AddAIwn7Q3&#10;Qz6si04ArquD31k/66QTgOlV8KeYx4f10wnA+dJ+6gnenx361ZZuUgQ/26ET2IcOox8p31Lu+7je&#10;5fW2Sn7+kvK5SwVVlU9dPqZ8qNLVAhhFhwUrlePzcKb5EPBfUyrUH0JccAPnq1CpsGFZOQ4V9g9D&#10;CnXWLuCB69MJzEvYA6uiE7ie7NsawnkYvhH2wProBKaR/Xg4w8+Pdymm/AW2QSdwnkehX0M6zvCB&#10;bdIJvE32U92hU/vKfeDAfugETst+qQm+DO0A+6YT+E/2hUf9gbGM3AnU2X7KfX50tg+MabROINtb&#10;Y/vO9gHK3juBbN/DXTwu6AL8bY+dQAf/t/xomAfgJXvqBPqMX/ADvNXWO4EO/pveHADeY4udQNbZ&#10;xV2AKWylE8h61ji/4AeY0po7gQr+vNRTu4If4BrW2AlknWqc/2OvIgDXspZOoM76U257tQCYw9Kd&#10;QJ/1u60TYAlLdAIPZ/350Vg/wJLm7ATyXj/y8rnfGoClzdEJ5D1qpk5n/QBrc61OIMut2zu/9NsA&#10;sEZTdwJZnts7AbZiqk6gl2PIB2BLJugE7npRAGzNOZ1A/sZ4P8AevKcT6PB3iyfAXrylExD+ADv1&#10;UieQ/1cPd7nTB2CvTnUCHf7u9AHYu8edQH6ue/yFP8AoqhPojkD4AwAAAAAAAAAAAAAAAAAAAAAA&#10;AAAAAAAAAAAAAAAAAAAAAAAAAAAAAAAAAAAAAAAAAAAAAAAAAAAAAAAAAAAAAAAAAAAAAAAAsAP/&#10;/PM/FyY/dCug4f8AAAAASUVORK5CYIJQSwMECgAAAAAAAAAhAPggjLckAwAAJAMAABQAAABkcnMv&#10;bWVkaWEvaW1hZ2UyLnN2Zzxzdmcgdmlld0JveD0iMCAwIDk2IDk2IiB4bWxucz0iaHR0cDovL3d3&#10;dy53My5vcmcvMjAwMC9zdmciIHhtbG5zOnhsaW5rPSJodHRwOi8vd3d3LnczLm9yZy8xOTk5L3hs&#10;aW5rIiBpZD0iSWNvbnNfQ2FyZSIgb3ZlcmZsb3c9ImhpZGRlbiI+PHBhdGggZD0iTTkyIDUxQzky&#10;LjAxMDkgNDguODAxOSA5MC4yMzc4IDQ3LjAxMTIgODguMDM5OCA0Ny4wMDAzIDg3LjI5NTcgNDYu&#10;OTk2NiA4Ni41NjU1IDQ3LjIwMTYgODUuOTMyIDQ3LjU5Mkw2OC44MzIgNTcuMzY5QzY5LjA2Mjkg&#10;NTguNDgxNiA2OS4wNTU3IDU5LjYzMDQgNjguODExIDYwLjc0IDY3LjkxMzkgNjQuNDUzNyA2NC41&#10;NjYxIDY3LjA1MjIgNjAuNzQ2IDY3TDQzIDY3IDQzIDYzIDYxIDYzQzYzLjIwOTEgNjMgNjUgNjEu&#10;MjA5MSA2NSA1OSA2NSA1Ni43OTA5IDYzLjIwOTEgNTUgNjEgNTVMMzcgNTVDMzUuMzMxNCA1NS4w&#10;MDA0IDMzLjY5NjIgNTUuNDY3MyAzMi4yNzkgNTYuMzQ4TDQgNzAgMTggODRDMjQuNDY5IDc3LjUz&#10;MSAzMi44NzUgNzUgNDIgNzVMNjAuNjkgNzVDNjEuNTQxIDc0Ljk5OTkgNjIuMzY5OSA3NC43Mjg0&#10;IDYzLjA1NiA3NC4yMjVMOTAuNTIzIDU0LjA4QzkxLjQ1NDMgNTMuMzI4NCA5MS45OTY5IDUyLjE5&#10;NjggOTIgNTFaIiBmaWxsPSIjRkZGRkZGIi8+PHBhdGggZD0iTTUyIDIwLjcxNUM0NS43IDguMjE1&#10;IDM1IDE1LjcxNSAzNSAyMi43MTUgMzUgMzMuMjE1IDUyIDQ2LjIxNSA1MiA0Ni4yMTUgNTIgNDYu&#10;MjE1IDY5IDMzLjIxNSA2OSAyMi43MTUgNjkgMTUuNzE1IDU4LjMgOC4yMTUgNTIgMjAuNzE1WiIg&#10;ZmlsbD0iI0ZGRkZGRiIvPjwvc3ZnPlBLAwQUAAYACAAAACEA8l/IqdoAAAAFAQAADwAAAGRycy9k&#10;b3ducmV2LnhtbEyPQWvCQBCF74L/YRmhN90kYilpNiKiPUmhWii9jdkxCWZnQ3ZN4r/vthTay/CG&#10;N7z3TbYeTSN66lxtWUG8iEAQF1bXXCp4P+3nTyCcR9bYWCYFd3KwzqeTDFNtB36j/uhLEULYpaig&#10;8r5NpXRFRQbdwrbEwbvYzqAPa1dK3eEQwk0jkyh6lAZrDg0VtrStqLgeb0bBy4DDZhnv+sP1sr1/&#10;nlavH4eYlHqYjZtnEJ5G/3cM3/gBHfLAdLY31k40CsIj/mcGL0mWKxDnXyHzTP6nz78AAAD//wMA&#10;UEsDBBQABgAIAAAAIQAiVg7uxwAAAKUBAAAZAAAAZHJzL19yZWxzL2Uyb0RvYy54bWwucmVsc7yQ&#10;sWoDMQyG90LewWjv+e6GUkp8WUoha0gfQNg6n8lZNpYbmrePaZYGAt06SuL//g9td99xVWcqEhIb&#10;GLoeFLFNLrA38Hn8eH4FJRXZ4ZqYDFxIYDdtnrYHWrG2kCwhi2oUFgNLrflNa7ELRZQuZeJ2mVOJ&#10;WNtYvM5oT+hJj33/ostvBkx3TLV3BsrejaCOl9ya/2aneQ6W3pP9isT1QYUOsXU3IBZP1UAkF/C2&#10;HDs5e9CPHYb/cRi6zD8O+u650xUAAP//AwBQSwECLQAUAAYACAAAACEAqNbHqBMBAABJAgAAEwAA&#10;AAAAAAAAAAAAAAAAAAAAW0NvbnRlbnRfVHlwZXNdLnhtbFBLAQItABQABgAIAAAAIQA4/SH/1gAA&#10;AJQBAAALAAAAAAAAAAAAAAAAAEQBAABfcmVscy8ucmVsc1BLAQItABQABgAIAAAAIQACpCxpnwMA&#10;AHIIAAAOAAAAAAAAAAAAAAAAAEMCAABkcnMvZTJvRG9jLnhtbFBLAQItAAoAAAAAAAAAIQDOCv7/&#10;jhIAAI4SAAAUAAAAAAAAAAAAAAAAAA4GAABkcnMvbWVkaWEvaW1hZ2UxLnBuZ1BLAQItAAoAAAAA&#10;AAAAIQD4IIy3JAMAACQDAAAUAAAAAAAAAAAAAAAAAM4YAABkcnMvbWVkaWEvaW1hZ2UyLnN2Z1BL&#10;AQItABQABgAIAAAAIQDyX8ip2gAAAAUBAAAPAAAAAAAAAAAAAAAAACQcAABkcnMvZG93bnJldi54&#10;bWxQSwECLQAUAAYACAAAACEAIlYO7scAAAClAQAAGQAAAAAAAAAAAAAAAAArHQAAZHJzL19yZWxz&#10;L2Uyb0RvYy54bWwucmVsc1BLBQYAAAAABwAHAL4BAAApHgAAAAA=&#10;">
                <v:oval id="Oval 232" o:spid="_x0000_s1027" style="position:absolute;width:14192;height:141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GGqPxAAAANwAAAAPAAAAZHJzL2Rvd25yZXYueG1sRI9Ba8JA&#10;FITvBf/D8oReRDeNRdroKq2iFEGKsd4f2WcSzL4Nu6vGf98tCD0OM/MNM1t0phFXcr62rOBllIAg&#10;LqyuuVTwc1gP30D4gKyxsUwK7uRhMe89zTDT9sZ7uuahFBHCPkMFVQhtJqUvKjLoR7Yljt7JOoMh&#10;SldK7fAW4aaRaZJMpMGa40KFLS0rKs75xSjA/PXze2CX7+64yutNsduGvUalnvvdxxREoC78hx/t&#10;L60gHafwdyYeATn/BQAA//8DAFBLAQItABQABgAIAAAAIQDb4fbL7gAAAIUBAAATAAAAAAAAAAAA&#10;AAAAAAAAAABbQ29udGVudF9UeXBlc10ueG1sUEsBAi0AFAAGAAgAAAAhAFr0LFu/AAAAFQEAAAsA&#10;AAAAAAAAAAAAAAAAHwEAAF9yZWxzLy5yZWxzUEsBAi0AFAAGAAgAAAAhAAsYao/EAAAA3AAAAA8A&#10;AAAAAAAAAAAAAAAABwIAAGRycy9kb3ducmV2LnhtbFBLBQYAAAAAAwADALcAAAD4AgAAAAA=&#10;" fillcolor="#e9f0f6 [660]" stroked="f" strokeweight="1pt">
                  <v:stroke joinstyle="miter"/>
                </v:oval>
                <v:shape id="Graphic 233" o:spid="_x0000_s1028" type="#_x0000_t75" alt="Care" style="position:absolute;left:1488;top:956;width:11481;height:114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opwjwwAAANwAAAAPAAAAZHJzL2Rvd25yZXYueG1sRI9Ri8Iw&#10;EITfD/wPYYV7O1MrHEc1liIIgiicVfBxbda22GxKE2vv3xtBuMdhdr7ZWaSDaURPnastK5hOIhDE&#10;hdU1lwqO+frrB4TzyBoby6Tgjxyky9HHAhNtH/xL/cGXIkDYJaig8r5NpHRFRQbdxLbEwbvazqAP&#10;siul7vAR4KaRcRR9S4M1h4YKW1pVVNwOdxPeyPPmdOnP+2G1rd3uSP0mzqRSn+Mhm4PwNPj/43d6&#10;oxXEsxm8xgQCyOUTAAD//wMAUEsBAi0AFAAGAAgAAAAhANvh9svuAAAAhQEAABMAAAAAAAAAAAAA&#10;AAAAAAAAAFtDb250ZW50X1R5cGVzXS54bWxQSwECLQAUAAYACAAAACEAWvQsW78AAAAVAQAACwAA&#10;AAAAAAAAAAAAAAAfAQAAX3JlbHMvLnJlbHNQSwECLQAUAAYACAAAACEA26KcI8MAAADcAAAADwAA&#10;AAAAAAAAAAAAAAAHAgAAZHJzL2Rvd25yZXYueG1sUEsFBgAAAAADAAMAtwAAAPcCAAAAAA==&#10;">
                  <v:imagedata r:id="rId89" o:title="Care"/>
                </v:shape>
                <w10:wrap anchorx="margin" anchory="margin"/>
              </v:group>
            </w:pict>
          </mc:Fallback>
        </mc:AlternateContent>
      </w:r>
      <w:r>
        <w:t>FOR STUDENTS</w:t>
      </w:r>
    </w:p>
    <w:p w14:paraId="3CC4F3C4" w14:textId="77777777" w:rsidR="00303DFD" w:rsidRPr="009F4F56" w:rsidRDefault="00303DFD" w:rsidP="00105561">
      <w:pPr>
        <w:spacing w:line="240" w:lineRule="auto"/>
        <w:contextualSpacing/>
        <w:jc w:val="center"/>
        <w:rPr>
          <w:rFonts w:eastAsiaTheme="majorEastAsia"/>
        </w:rPr>
      </w:pPr>
      <w:r w:rsidRPr="009F4F56">
        <w:rPr>
          <w:rFonts w:eastAsiaTheme="majorEastAsia"/>
        </w:rPr>
        <w:t xml:space="preserve">I can help you with needs pertaining to this course, and I will otherwise do my best to connect you to the right place. The university is a huge institution, and if a different form of support would be useful, we will do our best to help you find it. </w:t>
      </w:r>
    </w:p>
    <w:p w14:paraId="6AC86F68" w14:textId="77777777" w:rsidR="00303DFD" w:rsidRDefault="00303DFD" w:rsidP="00105561">
      <w:pPr>
        <w:spacing w:line="240" w:lineRule="auto"/>
        <w:contextualSpacing/>
        <w:jc w:val="center"/>
        <w:rPr>
          <w:rFonts w:eastAsiaTheme="majorEastAsia"/>
        </w:rPr>
      </w:pPr>
    </w:p>
    <w:p w14:paraId="2666D461" w14:textId="77777777" w:rsidR="00303DFD" w:rsidRDefault="00303DFD" w:rsidP="00105561">
      <w:pPr>
        <w:spacing w:line="240" w:lineRule="auto"/>
        <w:contextualSpacing/>
        <w:jc w:val="center"/>
        <w:rPr>
          <w:rFonts w:eastAsiaTheme="majorEastAsia"/>
          <w:b/>
          <w:bCs/>
        </w:rPr>
      </w:pPr>
      <w:r>
        <w:rPr>
          <w:rFonts w:eastAsiaTheme="majorEastAsia"/>
        </w:rPr>
        <w:t xml:space="preserve">Please, save the </w:t>
      </w:r>
      <w:r w:rsidRPr="00A87FFD">
        <w:rPr>
          <w:rFonts w:eastAsiaTheme="majorEastAsia"/>
          <w:b/>
          <w:bCs/>
        </w:rPr>
        <w:t xml:space="preserve">National </w:t>
      </w:r>
      <w:r w:rsidRPr="00801D1A">
        <w:rPr>
          <w:rFonts w:eastAsiaTheme="majorEastAsia"/>
          <w:b/>
          <w:bCs/>
        </w:rPr>
        <w:t>Suicide Prevention Hotline number in your phone: 800-273-8255</w:t>
      </w:r>
    </w:p>
    <w:p w14:paraId="51EE60C8" w14:textId="77777777" w:rsidR="00303DFD" w:rsidRDefault="00303DFD" w:rsidP="00303DFD">
      <w:pPr>
        <w:spacing w:line="240" w:lineRule="auto"/>
        <w:contextualSpacing/>
        <w:jc w:val="center"/>
        <w:rPr>
          <w:rFonts w:eastAsiaTheme="majorEastAsia"/>
        </w:rPr>
      </w:pPr>
      <w:r>
        <w:rPr>
          <w:rFonts w:eastAsiaTheme="majorEastAsia"/>
          <w:b/>
          <w:bCs/>
        </w:rPr>
        <w:t xml:space="preserve"> Mental Health Hotline: 988</w:t>
      </w:r>
    </w:p>
    <w:tbl>
      <w:tblPr>
        <w:tblStyle w:val="TableGrid"/>
        <w:tblpPr w:leftFromText="180" w:rightFromText="180" w:vertAnchor="text" w:horzAnchor="margin" w:tblpY="258"/>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979"/>
        <w:gridCol w:w="222"/>
        <w:gridCol w:w="5599"/>
      </w:tblGrid>
      <w:tr w:rsidR="009328E3" w14:paraId="5969D4EC" w14:textId="77777777" w:rsidTr="008C535E">
        <w:trPr>
          <w:trHeight w:val="77"/>
        </w:trPr>
        <w:tc>
          <w:tcPr>
            <w:tcW w:w="4940" w:type="dxa"/>
          </w:tcPr>
          <w:p w14:paraId="3266BAF9" w14:textId="77777777" w:rsidR="00BC645B" w:rsidRDefault="00106365" w:rsidP="00BC645B">
            <w:pPr>
              <w:keepNext/>
              <w:keepLines/>
              <w:spacing w:before="80" w:after="200" w:line="288" w:lineRule="auto"/>
              <w:contextualSpacing/>
              <w:outlineLvl w:val="1"/>
              <w:rPr>
                <w:rFonts w:asciiTheme="majorHAnsi" w:eastAsiaTheme="majorEastAsia" w:hAnsiTheme="majorHAnsi" w:cstheme="majorBidi"/>
                <w:color w:val="595959" w:themeColor="text1" w:themeTint="A6"/>
                <w:sz w:val="28"/>
                <w:szCs w:val="28"/>
              </w:rPr>
            </w:pPr>
            <w:r w:rsidRPr="00106365">
              <w:rPr>
                <w:rFonts w:asciiTheme="majorHAnsi" w:eastAsiaTheme="majorEastAsia" w:hAnsiTheme="majorHAnsi" w:cstheme="majorBidi"/>
                <w:noProof/>
                <w:color w:val="595959" w:themeColor="text1" w:themeTint="A6"/>
                <w:sz w:val="28"/>
                <w:szCs w:val="28"/>
              </w:rPr>
              <w:drawing>
                <wp:anchor distT="0" distB="0" distL="114300" distR="114300" simplePos="0" relativeHeight="251744288" behindDoc="1" locked="0" layoutInCell="1" allowOverlap="1" wp14:anchorId="04A275DB" wp14:editId="0C662AF6">
                  <wp:simplePos x="0" y="0"/>
                  <wp:positionH relativeFrom="column">
                    <wp:posOffset>-68580</wp:posOffset>
                  </wp:positionH>
                  <wp:positionV relativeFrom="paragraph">
                    <wp:posOffset>5080</wp:posOffset>
                  </wp:positionV>
                  <wp:extent cx="566928" cy="566928"/>
                  <wp:effectExtent l="0" t="0" r="0" b="5080"/>
                  <wp:wrapTight wrapText="bothSides">
                    <wp:wrapPolygon edited="0">
                      <wp:start x="6538" y="0"/>
                      <wp:lineTo x="2906" y="2906"/>
                      <wp:lineTo x="0" y="7991"/>
                      <wp:lineTo x="726" y="13076"/>
                      <wp:lineTo x="7265" y="21067"/>
                      <wp:lineTo x="13076" y="21067"/>
                      <wp:lineTo x="13803" y="20341"/>
                      <wp:lineTo x="17435" y="13076"/>
                      <wp:lineTo x="20341" y="11623"/>
                      <wp:lineTo x="19614" y="2179"/>
                      <wp:lineTo x="13076" y="0"/>
                      <wp:lineTo x="6538" y="0"/>
                    </wp:wrapPolygon>
                  </wp:wrapTight>
                  <wp:docPr id="9" name="Graphic 9" descr="Deciduous tree with solid fill">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raphic 7" descr="Deciduous tree with solid fill">
                            <a:extLst>
                              <a:ext uri="{C183D7F6-B498-43B3-948B-1728B52AA6E4}">
                                <adec:decorative xmlns:adec="http://schemas.microsoft.com/office/drawing/2017/decorative" val="1"/>
                              </a:ext>
                            </a:extLst>
                          </pic:cNvPr>
                          <pic:cNvPicPr/>
                        </pic:nvPicPr>
                        <pic:blipFill>
                          <a:blip r:embed="rId90">
                            <a:extLst>
                              <a:ext uri="{28A0092B-C50C-407E-A947-70E740481C1C}">
                                <a14:useLocalDpi xmlns:a14="http://schemas.microsoft.com/office/drawing/2010/main" val="0"/>
                              </a:ext>
                              <a:ext uri="{96DAC541-7B7A-43D3-8B79-37D633B846F1}">
                                <asvg:svgBlip xmlns:asvg="http://schemas.microsoft.com/office/drawing/2016/SVG/main" r:embed="rId91"/>
                              </a:ext>
                            </a:extLst>
                          </a:blip>
                          <a:stretch>
                            <a:fillRect/>
                          </a:stretch>
                        </pic:blipFill>
                        <pic:spPr>
                          <a:xfrm>
                            <a:off x="0" y="0"/>
                            <a:ext cx="566928" cy="566928"/>
                          </a:xfrm>
                          <a:prstGeom prst="rect">
                            <a:avLst/>
                          </a:prstGeom>
                        </pic:spPr>
                      </pic:pic>
                    </a:graphicData>
                  </a:graphic>
                  <wp14:sizeRelH relativeFrom="page">
                    <wp14:pctWidth>0</wp14:pctWidth>
                  </wp14:sizeRelH>
                  <wp14:sizeRelV relativeFrom="page">
                    <wp14:pctHeight>0</wp14:pctHeight>
                  </wp14:sizeRelV>
                </wp:anchor>
              </w:drawing>
            </w:r>
            <w:r w:rsidRPr="00106365">
              <w:rPr>
                <w:rFonts w:asciiTheme="majorHAnsi" w:eastAsiaTheme="majorEastAsia" w:hAnsiTheme="majorHAnsi" w:cstheme="majorBidi"/>
                <w:color w:val="595959" w:themeColor="text1" w:themeTint="A6"/>
                <w:sz w:val="28"/>
                <w:szCs w:val="28"/>
              </w:rPr>
              <w:t>MSU Campus Resource List</w:t>
            </w:r>
          </w:p>
          <w:p w14:paraId="715FD54F" w14:textId="4E050A3E" w:rsidR="00764451" w:rsidRDefault="00106365" w:rsidP="00BC645B">
            <w:pPr>
              <w:keepNext/>
              <w:keepLines/>
              <w:spacing w:after="200"/>
              <w:contextualSpacing/>
              <w:outlineLvl w:val="1"/>
              <w:rPr>
                <w:color w:val="345D7E" w:themeColor="hyperlink"/>
                <w:u w:val="single"/>
              </w:rPr>
            </w:pPr>
            <w:r w:rsidRPr="00106365">
              <w:t xml:space="preserve">The Department of Psychology has compiled a list of academic, mental health, culture, and identity resources around campus:  </w:t>
            </w:r>
            <w:hyperlink r:id="rId92" w:history="1">
              <w:r w:rsidRPr="00106365">
                <w:rPr>
                  <w:color w:val="345D7E" w:themeColor="hyperlink"/>
                  <w:u w:val="single"/>
                </w:rPr>
                <w:t>https://psychology.msu.edu/undergraduates/student-resources.html</w:t>
              </w:r>
            </w:hyperlink>
          </w:p>
          <w:p w14:paraId="67C58ED3" w14:textId="2F084FEC" w:rsidR="009328E3" w:rsidRPr="00284CCD" w:rsidRDefault="00764451" w:rsidP="00106365">
            <w:pPr>
              <w:pStyle w:val="Heading2"/>
            </w:pPr>
            <w:r w:rsidRPr="00284CCD">
              <w:rPr>
                <w:noProof/>
              </w:rPr>
              <w:drawing>
                <wp:anchor distT="0" distB="0" distL="114300" distR="114300" simplePos="0" relativeHeight="251694112" behindDoc="1" locked="0" layoutInCell="1" allowOverlap="1" wp14:anchorId="4C1A4C6F" wp14:editId="55E17FEE">
                  <wp:simplePos x="0" y="0"/>
                  <wp:positionH relativeFrom="column">
                    <wp:posOffset>-68580</wp:posOffset>
                  </wp:positionH>
                  <wp:positionV relativeFrom="paragraph">
                    <wp:posOffset>10160</wp:posOffset>
                  </wp:positionV>
                  <wp:extent cx="566928" cy="566928"/>
                  <wp:effectExtent l="0" t="0" r="0" b="5080"/>
                  <wp:wrapTight wrapText="bothSides">
                    <wp:wrapPolygon edited="0">
                      <wp:start x="7265" y="0"/>
                      <wp:lineTo x="3632" y="12350"/>
                      <wp:lineTo x="7265" y="21067"/>
                      <wp:lineTo x="13803" y="21067"/>
                      <wp:lineTo x="13803" y="12350"/>
                      <wp:lineTo x="16709" y="7991"/>
                      <wp:lineTo x="16709" y="3632"/>
                      <wp:lineTo x="13076" y="0"/>
                      <wp:lineTo x="7265" y="0"/>
                    </wp:wrapPolygon>
                  </wp:wrapTight>
                  <wp:docPr id="245" name="Graphic 24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5" name="Graphic 245">
                            <a:extLst>
                              <a:ext uri="{C183D7F6-B498-43B3-948B-1728B52AA6E4}">
                                <adec:decorative xmlns:adec="http://schemas.microsoft.com/office/drawing/2017/decorative" val="1"/>
                              </a:ext>
                            </a:extLst>
                          </pic:cNvPr>
                          <pic:cNvPicPr/>
                        </pic:nvPicPr>
                        <pic:blipFill>
                          <a:blip r:embed="rId93">
                            <a:extLst>
                              <a:ext uri="{28A0092B-C50C-407E-A947-70E740481C1C}">
                                <a14:useLocalDpi xmlns:a14="http://schemas.microsoft.com/office/drawing/2010/main" val="0"/>
                              </a:ext>
                              <a:ext uri="{96DAC541-7B7A-43D3-8B79-37D633B846F1}">
                                <asvg:svgBlip xmlns:asvg="http://schemas.microsoft.com/office/drawing/2016/SVG/main" r:embed="rId94"/>
                              </a:ext>
                            </a:extLst>
                          </a:blip>
                          <a:stretch>
                            <a:fillRect/>
                          </a:stretch>
                        </pic:blipFill>
                        <pic:spPr>
                          <a:xfrm>
                            <a:off x="0" y="0"/>
                            <a:ext cx="566928" cy="566928"/>
                          </a:xfrm>
                          <a:prstGeom prst="rect">
                            <a:avLst/>
                          </a:prstGeom>
                        </pic:spPr>
                      </pic:pic>
                    </a:graphicData>
                  </a:graphic>
                  <wp14:sizeRelH relativeFrom="page">
                    <wp14:pctWidth>0</wp14:pctWidth>
                  </wp14:sizeRelH>
                  <wp14:sizeRelV relativeFrom="page">
                    <wp14:pctHeight>0</wp14:pctHeight>
                  </wp14:sizeRelV>
                </wp:anchor>
              </w:drawing>
            </w:r>
            <w:r w:rsidR="009328E3" w:rsidRPr="00284CCD">
              <w:t xml:space="preserve">MSU Dependent Care </w:t>
            </w:r>
            <w:r w:rsidR="003968FB">
              <w:t>Support</w:t>
            </w:r>
          </w:p>
          <w:p w14:paraId="2D925395" w14:textId="54CBCA8D" w:rsidR="003968FB" w:rsidRDefault="003968FB" w:rsidP="005137C7">
            <w:pPr>
              <w:spacing w:after="120"/>
              <w:contextualSpacing/>
              <w:rPr>
                <w:rFonts w:eastAsiaTheme="majorEastAsia"/>
              </w:rPr>
            </w:pPr>
            <w:r w:rsidRPr="00824E33">
              <w:rPr>
                <w:rFonts w:eastAsiaTheme="majorEastAsia"/>
              </w:rPr>
              <w:t xml:space="preserve">Michigan State University offers a </w:t>
            </w:r>
            <w:r>
              <w:rPr>
                <w:rFonts w:eastAsiaTheme="majorEastAsia"/>
              </w:rPr>
              <w:t>dependent care support p</w:t>
            </w:r>
            <w:r w:rsidRPr="00824E33">
              <w:rPr>
                <w:rFonts w:eastAsiaTheme="majorEastAsia"/>
              </w:rPr>
              <w:t xml:space="preserve">rogram for children or elders. This is a backup </w:t>
            </w:r>
            <w:r>
              <w:rPr>
                <w:rFonts w:eastAsiaTheme="majorEastAsia"/>
              </w:rPr>
              <w:t>option if your</w:t>
            </w:r>
            <w:r w:rsidRPr="00824E33">
              <w:rPr>
                <w:rFonts w:eastAsiaTheme="majorEastAsia"/>
              </w:rPr>
              <w:t xml:space="preserve"> usual child or eldercare falls through and a lack of care would stop </w:t>
            </w:r>
            <w:r>
              <w:rPr>
                <w:rFonts w:eastAsiaTheme="majorEastAsia"/>
              </w:rPr>
              <w:t>you</w:t>
            </w:r>
            <w:r w:rsidRPr="00824E33">
              <w:rPr>
                <w:rFonts w:eastAsiaTheme="majorEastAsia"/>
              </w:rPr>
              <w:t xml:space="preserve"> from attending class or completing schoolwork. More information about the program can be found here:</w:t>
            </w:r>
            <w:r w:rsidRPr="002F70F6">
              <w:rPr>
                <w:rFonts w:eastAsiaTheme="majorEastAsia"/>
                <w:color w:val="548AB7" w:themeColor="accent1" w:themeShade="BF"/>
              </w:rPr>
              <w:t xml:space="preserve"> </w:t>
            </w:r>
            <w:hyperlink r:id="rId95" w:history="1">
              <w:r w:rsidRPr="006D48EB">
                <w:rPr>
                  <w:rStyle w:val="Hyperlink"/>
                  <w:rFonts w:eastAsiaTheme="majorEastAsia"/>
                  <w:color w:val="355D7E" w:themeColor="accent1" w:themeShade="80"/>
                </w:rPr>
                <w:t>https://worklife.msu.edu/family-care/kids-parents/backup-care</w:t>
              </w:r>
            </w:hyperlink>
            <w:r w:rsidRPr="00824E33">
              <w:rPr>
                <w:rFonts w:eastAsiaTheme="majorEastAsia"/>
              </w:rPr>
              <w:t xml:space="preserve">. </w:t>
            </w:r>
          </w:p>
          <w:p w14:paraId="7525991C" w14:textId="77777777" w:rsidR="00BC645B" w:rsidRPr="00BC645B" w:rsidRDefault="00BC645B" w:rsidP="005137C7">
            <w:pPr>
              <w:spacing w:after="120"/>
              <w:contextualSpacing/>
              <w:rPr>
                <w:rFonts w:eastAsiaTheme="majorEastAsia"/>
                <w:sz w:val="18"/>
                <w:szCs w:val="18"/>
              </w:rPr>
            </w:pPr>
          </w:p>
          <w:p w14:paraId="16D1A4A0" w14:textId="50BEEB10" w:rsidR="009328E3" w:rsidRPr="00284CCD" w:rsidRDefault="001A52F3" w:rsidP="008C535E">
            <w:pPr>
              <w:pStyle w:val="Heading2"/>
            </w:pPr>
            <w:r>
              <w:rPr>
                <w:noProof/>
              </w:rPr>
              <w:drawing>
                <wp:anchor distT="0" distB="0" distL="114300" distR="114300" simplePos="0" relativeHeight="251695136" behindDoc="1" locked="0" layoutInCell="1" allowOverlap="1" wp14:anchorId="31F8EBB1" wp14:editId="52434D09">
                  <wp:simplePos x="0" y="0"/>
                  <wp:positionH relativeFrom="column">
                    <wp:posOffset>-68580</wp:posOffset>
                  </wp:positionH>
                  <wp:positionV relativeFrom="paragraph">
                    <wp:posOffset>52705</wp:posOffset>
                  </wp:positionV>
                  <wp:extent cx="566420" cy="566420"/>
                  <wp:effectExtent l="0" t="0" r="5080" b="5080"/>
                  <wp:wrapTight wrapText="bothSides">
                    <wp:wrapPolygon edited="0">
                      <wp:start x="5812" y="0"/>
                      <wp:lineTo x="3632" y="12350"/>
                      <wp:lineTo x="726" y="13803"/>
                      <wp:lineTo x="726" y="15256"/>
                      <wp:lineTo x="2179" y="21067"/>
                      <wp:lineTo x="15982" y="21067"/>
                      <wp:lineTo x="18888" y="20341"/>
                      <wp:lineTo x="21067" y="16709"/>
                      <wp:lineTo x="21067" y="7991"/>
                      <wp:lineTo x="17435" y="3632"/>
                      <wp:lineTo x="11623" y="0"/>
                      <wp:lineTo x="5812" y="0"/>
                    </wp:wrapPolygon>
                  </wp:wrapTight>
                  <wp:docPr id="240" name="Graphic 24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0" name="Graphic 240">
                            <a:extLst>
                              <a:ext uri="{C183D7F6-B498-43B3-948B-1728B52AA6E4}">
                                <adec:decorative xmlns:adec="http://schemas.microsoft.com/office/drawing/2017/decorative" val="1"/>
                              </a:ext>
                            </a:extLst>
                          </pic:cNvPr>
                          <pic:cNvPicPr/>
                        </pic:nvPicPr>
                        <pic:blipFill>
                          <a:blip r:embed="rId96">
                            <a:extLst>
                              <a:ext uri="{28A0092B-C50C-407E-A947-70E740481C1C}">
                                <a14:useLocalDpi xmlns:a14="http://schemas.microsoft.com/office/drawing/2010/main" val="0"/>
                              </a:ext>
                              <a:ext uri="{96DAC541-7B7A-43D3-8B79-37D633B846F1}">
                                <asvg:svgBlip xmlns:asvg="http://schemas.microsoft.com/office/drawing/2016/SVG/main" r:embed="rId97"/>
                              </a:ext>
                            </a:extLst>
                          </a:blip>
                          <a:stretch>
                            <a:fillRect/>
                          </a:stretch>
                        </pic:blipFill>
                        <pic:spPr>
                          <a:xfrm>
                            <a:off x="0" y="0"/>
                            <a:ext cx="566420" cy="566420"/>
                          </a:xfrm>
                          <a:prstGeom prst="rect">
                            <a:avLst/>
                          </a:prstGeom>
                        </pic:spPr>
                      </pic:pic>
                    </a:graphicData>
                  </a:graphic>
                  <wp14:sizeRelH relativeFrom="page">
                    <wp14:pctWidth>0</wp14:pctWidth>
                  </wp14:sizeRelH>
                  <wp14:sizeRelV relativeFrom="page">
                    <wp14:pctHeight>0</wp14:pctHeight>
                  </wp14:sizeRelV>
                </wp:anchor>
              </w:drawing>
            </w:r>
            <w:r w:rsidR="009328E3" w:rsidRPr="00284CCD">
              <w:t>MSU Student Food Bank</w:t>
            </w:r>
          </w:p>
          <w:p w14:paraId="03A55F0D" w14:textId="77777777" w:rsidR="009328E3" w:rsidRDefault="009328E3" w:rsidP="008C535E">
            <w:pPr>
              <w:pStyle w:val="Heading2"/>
              <w:rPr>
                <w:rFonts w:asciiTheme="minorHAnsi" w:eastAsiaTheme="minorEastAsia" w:hAnsiTheme="minorHAnsi" w:cstheme="minorBidi"/>
                <w:color w:val="auto"/>
                <w:sz w:val="21"/>
                <w:szCs w:val="21"/>
              </w:rPr>
            </w:pPr>
            <w:r w:rsidRPr="00B56277">
              <w:rPr>
                <w:rFonts w:asciiTheme="minorHAnsi" w:eastAsiaTheme="minorEastAsia" w:hAnsiTheme="minorHAnsi" w:cstheme="minorBidi"/>
                <w:color w:val="auto"/>
                <w:sz w:val="21"/>
                <w:szCs w:val="21"/>
              </w:rPr>
              <w:t>The MSU Student Food Bank serves MSU students experiencing food insecurity by providing free food and related items.</w:t>
            </w:r>
            <w:r>
              <w:rPr>
                <w:rFonts w:asciiTheme="minorHAnsi" w:eastAsiaTheme="minorEastAsia" w:hAnsiTheme="minorHAnsi" w:cstheme="minorBidi"/>
                <w:color w:val="auto"/>
                <w:sz w:val="21"/>
                <w:szCs w:val="21"/>
              </w:rPr>
              <w:t xml:space="preserve"> You can visit their website here: </w:t>
            </w:r>
            <w:r w:rsidRPr="00362FB7">
              <w:rPr>
                <w:rFonts w:asciiTheme="minorHAnsi" w:eastAsiaTheme="minorEastAsia" w:hAnsiTheme="minorHAnsi" w:cstheme="minorBidi"/>
                <w:color w:val="auto"/>
                <w:sz w:val="21"/>
                <w:szCs w:val="21"/>
              </w:rPr>
              <w:t xml:space="preserve"> </w:t>
            </w:r>
            <w:hyperlink r:id="rId98" w:history="1">
              <w:r w:rsidRPr="006D48EB">
                <w:rPr>
                  <w:rStyle w:val="Hyperlink"/>
                  <w:rFonts w:asciiTheme="minorHAnsi" w:eastAsiaTheme="minorEastAsia" w:hAnsiTheme="minorHAnsi" w:cstheme="minorBidi"/>
                  <w:color w:val="355D7E" w:themeColor="accent1" w:themeShade="80"/>
                  <w:sz w:val="21"/>
                  <w:szCs w:val="21"/>
                </w:rPr>
                <w:t>https://foodbank.msu.edu/</w:t>
              </w:r>
            </w:hyperlink>
            <w:r w:rsidRPr="002F70F6">
              <w:rPr>
                <w:rFonts w:asciiTheme="minorHAnsi" w:eastAsiaTheme="minorEastAsia" w:hAnsiTheme="minorHAnsi" w:cstheme="minorBidi"/>
                <w:color w:val="548AB7" w:themeColor="accent1" w:themeShade="BF"/>
                <w:sz w:val="21"/>
                <w:szCs w:val="21"/>
              </w:rPr>
              <w:t xml:space="preserve"> </w:t>
            </w:r>
            <w:r>
              <w:rPr>
                <w:rFonts w:asciiTheme="minorHAnsi" w:eastAsiaTheme="minorEastAsia" w:hAnsiTheme="minorHAnsi" w:cstheme="minorBidi"/>
                <w:color w:val="auto"/>
                <w:sz w:val="21"/>
                <w:szCs w:val="21"/>
              </w:rPr>
              <w:t xml:space="preserve">or email them at: </w:t>
            </w:r>
            <w:r w:rsidRPr="00726B80">
              <w:rPr>
                <w:rFonts w:ascii="Arial" w:eastAsiaTheme="minorEastAsia" w:hAnsi="Arial" w:cs="Arial"/>
                <w:color w:val="0A0A0A"/>
                <w:sz w:val="21"/>
                <w:szCs w:val="21"/>
              </w:rPr>
              <w:t xml:space="preserve"> </w:t>
            </w:r>
            <w:hyperlink r:id="rId99" w:history="1">
              <w:r w:rsidRPr="006D48EB">
                <w:rPr>
                  <w:rStyle w:val="Hyperlink"/>
                  <w:rFonts w:asciiTheme="minorHAnsi" w:eastAsiaTheme="minorEastAsia" w:hAnsiTheme="minorHAnsi" w:cstheme="minorBidi"/>
                  <w:color w:val="355D7E" w:themeColor="accent1" w:themeShade="80"/>
                  <w:sz w:val="21"/>
                  <w:szCs w:val="21"/>
                </w:rPr>
                <w:t>foodbank@msu.edu</w:t>
              </w:r>
            </w:hyperlink>
            <w:r>
              <w:rPr>
                <w:rFonts w:asciiTheme="minorHAnsi" w:eastAsiaTheme="minorEastAsia" w:hAnsiTheme="minorHAnsi" w:cstheme="minorBidi"/>
                <w:color w:val="auto"/>
                <w:sz w:val="21"/>
                <w:szCs w:val="21"/>
              </w:rPr>
              <w:t xml:space="preserve">. </w:t>
            </w:r>
          </w:p>
          <w:p w14:paraId="7A3C2FCA" w14:textId="77777777" w:rsidR="009328E3" w:rsidRPr="00726B80" w:rsidRDefault="009328E3" w:rsidP="008C535E">
            <w:r>
              <w:rPr>
                <w:noProof/>
              </w:rPr>
              <w:drawing>
                <wp:anchor distT="0" distB="0" distL="114300" distR="114300" simplePos="0" relativeHeight="251696160" behindDoc="1" locked="0" layoutInCell="1" allowOverlap="1" wp14:anchorId="26F460BC" wp14:editId="0660E0E7">
                  <wp:simplePos x="0" y="0"/>
                  <wp:positionH relativeFrom="column">
                    <wp:posOffset>-68580</wp:posOffset>
                  </wp:positionH>
                  <wp:positionV relativeFrom="paragraph">
                    <wp:posOffset>149225</wp:posOffset>
                  </wp:positionV>
                  <wp:extent cx="566420" cy="566420"/>
                  <wp:effectExtent l="0" t="0" r="5080" b="5080"/>
                  <wp:wrapTight wrapText="bothSides">
                    <wp:wrapPolygon edited="0">
                      <wp:start x="8717" y="0"/>
                      <wp:lineTo x="2906" y="3632"/>
                      <wp:lineTo x="0" y="7265"/>
                      <wp:lineTo x="0" y="13076"/>
                      <wp:lineTo x="3632" y="21067"/>
                      <wp:lineTo x="17435" y="21067"/>
                      <wp:lineTo x="21067" y="13076"/>
                      <wp:lineTo x="21067" y="7991"/>
                      <wp:lineTo x="18161" y="3632"/>
                      <wp:lineTo x="12350" y="0"/>
                      <wp:lineTo x="8717" y="0"/>
                    </wp:wrapPolygon>
                  </wp:wrapTight>
                  <wp:docPr id="241" name="Graphic 241" descr="Scales of justice with solid fill">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1" name="Graphic 241" descr="Scales of justice with solid fill">
                            <a:extLst>
                              <a:ext uri="{C183D7F6-B498-43B3-948B-1728B52AA6E4}">
                                <adec:decorative xmlns:adec="http://schemas.microsoft.com/office/drawing/2017/decorative" val="1"/>
                              </a:ext>
                            </a:extLst>
                          </pic:cNvPr>
                          <pic:cNvPicPr/>
                        </pic:nvPicPr>
                        <pic:blipFill>
                          <a:blip r:embed="rId100">
                            <a:extLst>
                              <a:ext uri="{28A0092B-C50C-407E-A947-70E740481C1C}">
                                <a14:useLocalDpi xmlns:a14="http://schemas.microsoft.com/office/drawing/2010/main" val="0"/>
                              </a:ext>
                              <a:ext uri="{96DAC541-7B7A-43D3-8B79-37D633B846F1}">
                                <asvg:svgBlip xmlns:asvg="http://schemas.microsoft.com/office/drawing/2016/SVG/main" r:embed="rId101"/>
                              </a:ext>
                            </a:extLst>
                          </a:blip>
                          <a:stretch>
                            <a:fillRect/>
                          </a:stretch>
                        </pic:blipFill>
                        <pic:spPr>
                          <a:xfrm>
                            <a:off x="0" y="0"/>
                            <a:ext cx="566420" cy="566420"/>
                          </a:xfrm>
                          <a:prstGeom prst="rect">
                            <a:avLst/>
                          </a:prstGeom>
                        </pic:spPr>
                      </pic:pic>
                    </a:graphicData>
                  </a:graphic>
                  <wp14:sizeRelH relativeFrom="margin">
                    <wp14:pctWidth>0</wp14:pctWidth>
                  </wp14:sizeRelH>
                  <wp14:sizeRelV relativeFrom="margin">
                    <wp14:pctHeight>0</wp14:pctHeight>
                  </wp14:sizeRelV>
                </wp:anchor>
              </w:drawing>
            </w:r>
          </w:p>
          <w:p w14:paraId="24542E07" w14:textId="77777777" w:rsidR="00EC5FA5" w:rsidRPr="00284CCD" w:rsidRDefault="00EC5FA5" w:rsidP="00EC5FA5">
            <w:pPr>
              <w:pStyle w:val="Heading2"/>
            </w:pPr>
            <w:r>
              <w:t>Legal</w:t>
            </w:r>
            <w:r w:rsidRPr="00284CCD">
              <w:t xml:space="preserve"> Services</w:t>
            </w:r>
          </w:p>
          <w:p w14:paraId="4C7699FC" w14:textId="033FD749" w:rsidR="00EC5FA5" w:rsidRDefault="00EC5FA5" w:rsidP="00EC5FA5">
            <w:pPr>
              <w:rPr>
                <w:rFonts w:eastAsiaTheme="majorEastAsia"/>
                <w:iCs/>
              </w:rPr>
            </w:pPr>
            <w:r>
              <w:rPr>
                <w:rFonts w:eastAsiaTheme="majorEastAsia"/>
                <w:iCs/>
              </w:rPr>
              <w:t xml:space="preserve">Funded by student taxes, </w:t>
            </w:r>
            <w:r w:rsidRPr="001B447C">
              <w:rPr>
                <w:rFonts w:eastAsiaTheme="majorEastAsia"/>
                <w:iCs/>
              </w:rPr>
              <w:t>Student Legal Services provides </w:t>
            </w:r>
            <w:r w:rsidRPr="001B447C">
              <w:rPr>
                <w:rFonts w:eastAsiaTheme="majorEastAsia"/>
              </w:rPr>
              <w:t>free</w:t>
            </w:r>
            <w:r w:rsidRPr="001B447C">
              <w:rPr>
                <w:rFonts w:eastAsiaTheme="majorEastAsia"/>
                <w:iCs/>
              </w:rPr>
              <w:t> professional legal assistance and representation to eligible students through a contract with the law firm of Jeffries and Associates, PLLC</w:t>
            </w:r>
            <w:r>
              <w:rPr>
                <w:rFonts w:eastAsiaTheme="majorEastAsia"/>
                <w:iCs/>
              </w:rPr>
              <w:t xml:space="preserve">. Call to engage services.  </w:t>
            </w:r>
            <w:hyperlink r:id="rId102" w:history="1">
              <w:r w:rsidRPr="001A5AF6">
                <w:rPr>
                  <w:rStyle w:val="Hyperlink"/>
                  <w:rFonts w:eastAsiaTheme="majorEastAsia"/>
                  <w:iCs/>
                </w:rPr>
                <w:t>http://studentlegalservices.com/index.html</w:t>
              </w:r>
            </w:hyperlink>
            <w:r>
              <w:rPr>
                <w:rFonts w:eastAsiaTheme="majorEastAsia"/>
                <w:iCs/>
              </w:rPr>
              <w:t>.</w:t>
            </w:r>
          </w:p>
          <w:p w14:paraId="34D43342" w14:textId="5A295AA4" w:rsidR="009328E3" w:rsidRPr="00BC645B" w:rsidRDefault="009328E3" w:rsidP="008C535E">
            <w:pPr>
              <w:rPr>
                <w:rFonts w:eastAsiaTheme="majorEastAsia"/>
                <w:iCs/>
                <w:sz w:val="18"/>
                <w:szCs w:val="18"/>
              </w:rPr>
            </w:pPr>
          </w:p>
          <w:p w14:paraId="4BBF3275" w14:textId="7F87396A" w:rsidR="009328E3" w:rsidRPr="00284CCD" w:rsidRDefault="00686677" w:rsidP="008C535E">
            <w:pPr>
              <w:pStyle w:val="Heading2"/>
            </w:pPr>
            <w:r w:rsidRPr="00284CCD">
              <w:rPr>
                <w:noProof/>
              </w:rPr>
              <w:drawing>
                <wp:anchor distT="0" distB="0" distL="114300" distR="114300" simplePos="0" relativeHeight="251697184" behindDoc="1" locked="0" layoutInCell="1" allowOverlap="1" wp14:anchorId="2F662C5B" wp14:editId="6A77EFF5">
                  <wp:simplePos x="0" y="0"/>
                  <wp:positionH relativeFrom="column">
                    <wp:posOffset>-68580</wp:posOffset>
                  </wp:positionH>
                  <wp:positionV relativeFrom="paragraph">
                    <wp:posOffset>31750</wp:posOffset>
                  </wp:positionV>
                  <wp:extent cx="566928" cy="566928"/>
                  <wp:effectExtent l="0" t="0" r="0" b="0"/>
                  <wp:wrapTight wrapText="bothSides">
                    <wp:wrapPolygon edited="0">
                      <wp:start x="7991" y="726"/>
                      <wp:lineTo x="1453" y="15982"/>
                      <wp:lineTo x="1453" y="17435"/>
                      <wp:lineTo x="5812" y="20341"/>
                      <wp:lineTo x="15256" y="20341"/>
                      <wp:lineTo x="19614" y="18161"/>
                      <wp:lineTo x="20341" y="15256"/>
                      <wp:lineTo x="18888" y="13803"/>
                      <wp:lineTo x="13076" y="726"/>
                      <wp:lineTo x="7991" y="726"/>
                    </wp:wrapPolygon>
                  </wp:wrapTight>
                  <wp:docPr id="242" name="Graphic 242" descr="Group brainstorm">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2" name="Graphic 242" descr="Group brainstorm">
                            <a:extLst>
                              <a:ext uri="{C183D7F6-B498-43B3-948B-1728B52AA6E4}">
                                <adec:decorative xmlns:adec="http://schemas.microsoft.com/office/drawing/2017/decorative" val="1"/>
                              </a:ext>
                            </a:extLst>
                          </pic:cNvPr>
                          <pic:cNvPicPr/>
                        </pic:nvPicPr>
                        <pic:blipFill>
                          <a:blip r:embed="rId103">
                            <a:extLst>
                              <a:ext uri="{28A0092B-C50C-407E-A947-70E740481C1C}">
                                <a14:useLocalDpi xmlns:a14="http://schemas.microsoft.com/office/drawing/2010/main" val="0"/>
                              </a:ext>
                              <a:ext uri="{96DAC541-7B7A-43D3-8B79-37D633B846F1}">
                                <asvg:svgBlip xmlns:asvg="http://schemas.microsoft.com/office/drawing/2016/SVG/main" r:embed="rId104"/>
                              </a:ext>
                            </a:extLst>
                          </a:blip>
                          <a:stretch>
                            <a:fillRect/>
                          </a:stretch>
                        </pic:blipFill>
                        <pic:spPr>
                          <a:xfrm>
                            <a:off x="0" y="0"/>
                            <a:ext cx="566928" cy="566928"/>
                          </a:xfrm>
                          <a:prstGeom prst="rect">
                            <a:avLst/>
                          </a:prstGeom>
                        </pic:spPr>
                      </pic:pic>
                    </a:graphicData>
                  </a:graphic>
                  <wp14:sizeRelH relativeFrom="margin">
                    <wp14:pctWidth>0</wp14:pctWidth>
                  </wp14:sizeRelH>
                  <wp14:sizeRelV relativeFrom="margin">
                    <wp14:pctHeight>0</wp14:pctHeight>
                  </wp14:sizeRelV>
                </wp:anchor>
              </w:drawing>
            </w:r>
            <w:r w:rsidR="009328E3" w:rsidRPr="00284CCD">
              <w:t>Writing Center and Collaborative Learning Center</w:t>
            </w:r>
          </w:p>
          <w:p w14:paraId="1AE71A02" w14:textId="54FF99A9" w:rsidR="009328E3" w:rsidRPr="008922EE" w:rsidRDefault="009328E3" w:rsidP="00BC645B">
            <w:pPr>
              <w:rPr>
                <w:rFonts w:eastAsia="Times New Roman"/>
              </w:rPr>
            </w:pPr>
            <w:r w:rsidRPr="0073148E">
              <w:rPr>
                <w:rFonts w:eastAsiaTheme="majorEastAsia"/>
              </w:rPr>
              <w:t>The Writing Center (</w:t>
            </w:r>
            <w:hyperlink r:id="rId105" w:history="1">
              <w:r w:rsidRPr="006D48EB">
                <w:rPr>
                  <w:rStyle w:val="Hyperlink"/>
                  <w:rFonts w:eastAsiaTheme="majorEastAsia"/>
                  <w:color w:val="355D7E" w:themeColor="accent1" w:themeShade="80"/>
                </w:rPr>
                <w:t>writing.msu.edu</w:t>
              </w:r>
            </w:hyperlink>
            <w:r w:rsidRPr="0073148E">
              <w:rPr>
                <w:rFonts w:eastAsiaTheme="majorEastAsia"/>
              </w:rPr>
              <w:t>) and the Collaborative Learning Center (</w:t>
            </w:r>
            <w:hyperlink r:id="rId106" w:history="1">
              <w:r w:rsidRPr="006D48EB">
                <w:rPr>
                  <w:rStyle w:val="Hyperlink"/>
                  <w:rFonts w:eastAsiaTheme="majorEastAsia"/>
                  <w:color w:val="355D7E" w:themeColor="accent1" w:themeShade="80"/>
                </w:rPr>
                <w:t>nssc.msu.edu/</w:t>
              </w:r>
              <w:proofErr w:type="spellStart"/>
              <w:r w:rsidRPr="006D48EB">
                <w:rPr>
                  <w:rStyle w:val="Hyperlink"/>
                  <w:rFonts w:eastAsiaTheme="majorEastAsia"/>
                  <w:color w:val="355D7E" w:themeColor="accent1" w:themeShade="80"/>
                </w:rPr>
                <w:t>clc</w:t>
              </w:r>
              <w:proofErr w:type="spellEnd"/>
            </w:hyperlink>
            <w:r w:rsidRPr="0073148E">
              <w:rPr>
                <w:rFonts w:eastAsiaTheme="majorEastAsia"/>
              </w:rPr>
              <w:t>) help develop writing skills and academic strategies.</w:t>
            </w:r>
          </w:p>
        </w:tc>
        <w:tc>
          <w:tcPr>
            <w:tcW w:w="251" w:type="dxa"/>
          </w:tcPr>
          <w:p w14:paraId="2EDD8263" w14:textId="77777777" w:rsidR="009328E3" w:rsidRDefault="009328E3" w:rsidP="008C535E">
            <w:pPr>
              <w:rPr>
                <w:rFonts w:eastAsiaTheme="majorEastAsia"/>
              </w:rPr>
            </w:pPr>
          </w:p>
        </w:tc>
        <w:tc>
          <w:tcPr>
            <w:tcW w:w="5609" w:type="dxa"/>
          </w:tcPr>
          <w:p w14:paraId="02DFEAA2" w14:textId="78407A4E" w:rsidR="009328E3" w:rsidRDefault="009328E3" w:rsidP="008C535E">
            <w:pPr>
              <w:pStyle w:val="Heading2"/>
            </w:pPr>
            <w:r>
              <w:rPr>
                <w:noProof/>
              </w:rPr>
              <w:drawing>
                <wp:anchor distT="0" distB="0" distL="114300" distR="114300" simplePos="0" relativeHeight="251698208" behindDoc="1" locked="0" layoutInCell="1" allowOverlap="1" wp14:anchorId="598F3C62" wp14:editId="751C02A3">
                  <wp:simplePos x="0" y="0"/>
                  <wp:positionH relativeFrom="column">
                    <wp:posOffset>-68580</wp:posOffset>
                  </wp:positionH>
                  <wp:positionV relativeFrom="paragraph">
                    <wp:posOffset>0</wp:posOffset>
                  </wp:positionV>
                  <wp:extent cx="621792" cy="621792"/>
                  <wp:effectExtent l="0" t="0" r="0" b="0"/>
                  <wp:wrapTight wrapText="bothSides">
                    <wp:wrapPolygon edited="0">
                      <wp:start x="8605" y="1324"/>
                      <wp:lineTo x="662" y="11252"/>
                      <wp:lineTo x="0" y="12576"/>
                      <wp:lineTo x="2648" y="13238"/>
                      <wp:lineTo x="2648" y="19857"/>
                      <wp:lineTo x="18533" y="19857"/>
                      <wp:lineTo x="20519" y="12576"/>
                      <wp:lineTo x="18533" y="3971"/>
                      <wp:lineTo x="12576" y="1324"/>
                      <wp:lineTo x="8605" y="1324"/>
                    </wp:wrapPolygon>
                  </wp:wrapTight>
                  <wp:docPr id="243" name="Graphic 24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3" name="Graphic 243">
                            <a:extLst>
                              <a:ext uri="{C183D7F6-B498-43B3-948B-1728B52AA6E4}">
                                <adec:decorative xmlns:adec="http://schemas.microsoft.com/office/drawing/2017/decorative" val="1"/>
                              </a:ext>
                            </a:extLst>
                          </pic:cNvPr>
                          <pic:cNvPicPr/>
                        </pic:nvPicPr>
                        <pic:blipFill>
                          <a:blip r:embed="rId107">
                            <a:extLst>
                              <a:ext uri="{28A0092B-C50C-407E-A947-70E740481C1C}">
                                <a14:useLocalDpi xmlns:a14="http://schemas.microsoft.com/office/drawing/2010/main" val="0"/>
                              </a:ext>
                              <a:ext uri="{96DAC541-7B7A-43D3-8B79-37D633B846F1}">
                                <asvg:svgBlip xmlns:asvg="http://schemas.microsoft.com/office/drawing/2016/SVG/main" r:embed="rId108"/>
                              </a:ext>
                            </a:extLst>
                          </a:blip>
                          <a:stretch>
                            <a:fillRect/>
                          </a:stretch>
                        </pic:blipFill>
                        <pic:spPr>
                          <a:xfrm>
                            <a:off x="0" y="0"/>
                            <a:ext cx="621792" cy="621792"/>
                          </a:xfrm>
                          <a:prstGeom prst="rect">
                            <a:avLst/>
                          </a:prstGeom>
                        </pic:spPr>
                      </pic:pic>
                    </a:graphicData>
                  </a:graphic>
                  <wp14:sizeRelH relativeFrom="margin">
                    <wp14:pctWidth>0</wp14:pctWidth>
                  </wp14:sizeRelH>
                  <wp14:sizeRelV relativeFrom="margin">
                    <wp14:pctHeight>0</wp14:pctHeight>
                  </wp14:sizeRelV>
                </wp:anchor>
              </w:drawing>
            </w:r>
            <w:r>
              <w:t xml:space="preserve">Student </w:t>
            </w:r>
            <w:r w:rsidR="002B7554">
              <w:t>Essential</w:t>
            </w:r>
            <w:r>
              <w:t xml:space="preserve"> Needs</w:t>
            </w:r>
          </w:p>
          <w:p w14:paraId="41B71D76" w14:textId="341AEDC5" w:rsidR="0013017B" w:rsidRDefault="0013017B" w:rsidP="0013017B">
            <w:r>
              <w:t xml:space="preserve">Student Advocates for </w:t>
            </w:r>
            <w:r w:rsidR="00444D16">
              <w:t>Essential</w:t>
            </w:r>
            <w:r>
              <w:t xml:space="preserve"> Needs </w:t>
            </w:r>
            <w:r w:rsidR="00444D16">
              <w:t xml:space="preserve">Security </w:t>
            </w:r>
            <w:r>
              <w:t>(</w:t>
            </w:r>
            <w:r w:rsidRPr="00154C1D">
              <w:t>SA</w:t>
            </w:r>
            <w:r w:rsidR="00444D16">
              <w:t>E</w:t>
            </w:r>
            <w:r w:rsidRPr="00154C1D">
              <w:t>N</w:t>
            </w:r>
            <w:r w:rsidR="00444D16">
              <w:t>S</w:t>
            </w:r>
            <w:r>
              <w:t>)</w:t>
            </w:r>
            <w:r w:rsidRPr="00154C1D">
              <w:t xml:space="preserve"> </w:t>
            </w:r>
            <w:r>
              <w:t xml:space="preserve">is a student organization that </w:t>
            </w:r>
            <w:r w:rsidRPr="00154C1D">
              <w:t>advocate</w:t>
            </w:r>
            <w:r>
              <w:t>s</w:t>
            </w:r>
            <w:r w:rsidRPr="00154C1D">
              <w:t xml:space="preserve"> on behalf of students for the equitable distribution and practice of providing for the </w:t>
            </w:r>
            <w:r w:rsidR="008F126D">
              <w:t>essential</w:t>
            </w:r>
            <w:r w:rsidRPr="00154C1D">
              <w:t xml:space="preserve"> needs of students. </w:t>
            </w:r>
            <w:r w:rsidR="008F126D">
              <w:t>This includes</w:t>
            </w:r>
            <w:r w:rsidRPr="00154C1D">
              <w:t xml:space="preserve"> housing, food, </w:t>
            </w:r>
            <w:r w:rsidR="008F126D">
              <w:t>health</w:t>
            </w:r>
            <w:r w:rsidR="00FE57CF">
              <w:t>,</w:t>
            </w:r>
            <w:r w:rsidR="008F126D">
              <w:t xml:space="preserve"> </w:t>
            </w:r>
            <w:r w:rsidRPr="00154C1D">
              <w:t xml:space="preserve">and access to </w:t>
            </w:r>
            <w:proofErr w:type="gramStart"/>
            <w:r w:rsidRPr="00154C1D">
              <w:t>the hygiene</w:t>
            </w:r>
            <w:proofErr w:type="gramEnd"/>
            <w:r w:rsidRPr="00154C1D">
              <w:t xml:space="preserve"> and other resources that contribute to student success.</w:t>
            </w:r>
            <w:r>
              <w:t xml:space="preserve"> Their website and resource guide are located at: </w:t>
            </w:r>
            <w:hyperlink r:id="rId109" w:history="1">
              <w:r w:rsidR="00FE57CF">
                <w:rPr>
                  <w:rStyle w:val="Hyperlink"/>
                </w:rPr>
                <w:t>https://socialwork.msu.edu/students/student-advocates-for-essential-needs-security.html</w:t>
              </w:r>
            </w:hyperlink>
          </w:p>
          <w:p w14:paraId="1AF8C26B" w14:textId="27D15B58" w:rsidR="009328E3" w:rsidRPr="00BC645B" w:rsidRDefault="003D5013" w:rsidP="008C535E">
            <w:pPr>
              <w:pStyle w:val="Heading2"/>
              <w:rPr>
                <w:sz w:val="24"/>
                <w:szCs w:val="24"/>
              </w:rPr>
            </w:pPr>
            <w:r w:rsidRPr="00284CCD">
              <w:rPr>
                <w:noProof/>
              </w:rPr>
              <w:drawing>
                <wp:anchor distT="0" distB="0" distL="114300" distR="114300" simplePos="0" relativeHeight="251699232" behindDoc="1" locked="0" layoutInCell="1" allowOverlap="1" wp14:anchorId="625B7D82" wp14:editId="767951D6">
                  <wp:simplePos x="0" y="0"/>
                  <wp:positionH relativeFrom="column">
                    <wp:posOffset>-68580</wp:posOffset>
                  </wp:positionH>
                  <wp:positionV relativeFrom="paragraph">
                    <wp:posOffset>144145</wp:posOffset>
                  </wp:positionV>
                  <wp:extent cx="621792" cy="621792"/>
                  <wp:effectExtent l="0" t="0" r="0" b="6985"/>
                  <wp:wrapTight wrapText="bothSides">
                    <wp:wrapPolygon edited="0">
                      <wp:start x="9267" y="0"/>
                      <wp:lineTo x="3309" y="3971"/>
                      <wp:lineTo x="1324" y="7281"/>
                      <wp:lineTo x="1986" y="11914"/>
                      <wp:lineTo x="8605" y="21181"/>
                      <wp:lineTo x="12576" y="21181"/>
                      <wp:lineTo x="19195" y="11914"/>
                      <wp:lineTo x="20519" y="7943"/>
                      <wp:lineTo x="17871" y="3971"/>
                      <wp:lineTo x="11914" y="0"/>
                      <wp:lineTo x="9267" y="0"/>
                    </wp:wrapPolygon>
                  </wp:wrapTight>
                  <wp:docPr id="244" name="Graphic 24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4" name="Graphic 244">
                            <a:extLst>
                              <a:ext uri="{C183D7F6-B498-43B3-948B-1728B52AA6E4}">
                                <adec:decorative xmlns:adec="http://schemas.microsoft.com/office/drawing/2017/decorative" val="1"/>
                              </a:ext>
                            </a:extLst>
                          </pic:cNvPr>
                          <pic:cNvPicPr/>
                        </pic:nvPicPr>
                        <pic:blipFill>
                          <a:blip r:embed="rId110">
                            <a:extLst>
                              <a:ext uri="{28A0092B-C50C-407E-A947-70E740481C1C}">
                                <a14:useLocalDpi xmlns:a14="http://schemas.microsoft.com/office/drawing/2010/main" val="0"/>
                              </a:ext>
                              <a:ext uri="{96DAC541-7B7A-43D3-8B79-37D633B846F1}">
                                <asvg:svgBlip xmlns:asvg="http://schemas.microsoft.com/office/drawing/2016/SVG/main" r:embed="rId111"/>
                              </a:ext>
                            </a:extLst>
                          </a:blip>
                          <a:stretch>
                            <a:fillRect/>
                          </a:stretch>
                        </pic:blipFill>
                        <pic:spPr>
                          <a:xfrm>
                            <a:off x="0" y="0"/>
                            <a:ext cx="621792" cy="621792"/>
                          </a:xfrm>
                          <a:prstGeom prst="rect">
                            <a:avLst/>
                          </a:prstGeom>
                        </pic:spPr>
                      </pic:pic>
                    </a:graphicData>
                  </a:graphic>
                  <wp14:sizeRelH relativeFrom="margin">
                    <wp14:pctWidth>0</wp14:pctWidth>
                  </wp14:sizeRelH>
                  <wp14:sizeRelV relativeFrom="margin">
                    <wp14:pctHeight>0</wp14:pctHeight>
                  </wp14:sizeRelV>
                </wp:anchor>
              </w:drawing>
            </w:r>
          </w:p>
          <w:p w14:paraId="544745DB" w14:textId="06C0A6F3" w:rsidR="009328E3" w:rsidRPr="00726B80" w:rsidRDefault="009328E3" w:rsidP="008C535E">
            <w:pPr>
              <w:pStyle w:val="Heading2"/>
              <w:rPr>
                <w:color w:val="auto"/>
              </w:rPr>
            </w:pPr>
            <w:r w:rsidRPr="00284CCD">
              <w:t>Confidential MSU Resources</w:t>
            </w:r>
          </w:p>
          <w:p w14:paraId="4D4FCB3C" w14:textId="599B14E5" w:rsidR="009328E3" w:rsidRDefault="009328E3" w:rsidP="008C535E">
            <w:r>
              <w:t xml:space="preserve">There are several resources available for students who would like confidential support, </w:t>
            </w:r>
            <w:r w:rsidRPr="00954C5D">
              <w:rPr>
                <w:i/>
                <w:iCs/>
              </w:rPr>
              <w:t>without reporting</w:t>
            </w:r>
            <w:r>
              <w:t xml:space="preserve"> to OIE or MSU Police. </w:t>
            </w:r>
          </w:p>
          <w:p w14:paraId="09348D20" w14:textId="77777777" w:rsidR="009328E3" w:rsidRDefault="009328E3" w:rsidP="008C535E">
            <w:pPr>
              <w:rPr>
                <w:rFonts w:eastAsiaTheme="majorEastAsia"/>
                <w:i/>
              </w:rPr>
            </w:pPr>
          </w:p>
          <w:tbl>
            <w:tblPr>
              <w:tblStyle w:val="TableGrid"/>
              <w:tblW w:w="0" w:type="auto"/>
              <w:tblLook w:val="04A0" w:firstRow="1" w:lastRow="0" w:firstColumn="1" w:lastColumn="0" w:noHBand="0" w:noVBand="1"/>
            </w:tblPr>
            <w:tblGrid>
              <w:gridCol w:w="2330"/>
              <w:gridCol w:w="3043"/>
            </w:tblGrid>
            <w:tr w:rsidR="009328E3" w14:paraId="042C58B3" w14:textId="77777777" w:rsidTr="00FE57CF">
              <w:trPr>
                <w:trHeight w:val="2275"/>
              </w:trPr>
              <w:tc>
                <w:tcPr>
                  <w:tcW w:w="2330" w:type="dxa"/>
                </w:tcPr>
                <w:p w14:paraId="4016AD50" w14:textId="77777777" w:rsidR="009328E3" w:rsidRPr="00696B19" w:rsidRDefault="009328E3" w:rsidP="00412BD1">
                  <w:pPr>
                    <w:framePr w:hSpace="180" w:wrap="around" w:vAnchor="text" w:hAnchor="margin" w:y="258"/>
                    <w:widowControl w:val="0"/>
                    <w:rPr>
                      <w:rFonts w:eastAsia="Arial" w:cs="Calibri Light"/>
                      <w:b/>
                      <w:bCs/>
                      <w:sz w:val="20"/>
                      <w:szCs w:val="20"/>
                    </w:rPr>
                  </w:pPr>
                  <w:r w:rsidRPr="00696B19">
                    <w:rPr>
                      <w:rFonts w:eastAsia="Arial" w:cs="Calibri Light"/>
                      <w:b/>
                      <w:bCs/>
                      <w:sz w:val="20"/>
                      <w:szCs w:val="20"/>
                    </w:rPr>
                    <w:t>MSU Counseling and Psychiatric Services (CAPS)</w:t>
                  </w:r>
                </w:p>
                <w:p w14:paraId="4103A1BE"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3</w:t>
                  </w:r>
                  <w:r w:rsidRPr="00696B19">
                    <w:rPr>
                      <w:rFonts w:eastAsia="Arial" w:cs="Calibri Light"/>
                      <w:sz w:val="20"/>
                      <w:szCs w:val="20"/>
                      <w:vertAlign w:val="superscript"/>
                    </w:rPr>
                    <w:t>rd</w:t>
                  </w:r>
                  <w:r w:rsidRPr="00696B19">
                    <w:rPr>
                      <w:rFonts w:eastAsia="Arial" w:cs="Calibri Light"/>
                      <w:sz w:val="20"/>
                      <w:szCs w:val="20"/>
                    </w:rPr>
                    <w:t xml:space="preserve"> Floor Olin Health Center Building </w:t>
                  </w:r>
                </w:p>
                <w:p w14:paraId="4360BB08"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463 E Circle Drive</w:t>
                  </w:r>
                </w:p>
                <w:p w14:paraId="70F406E8"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East Lansing, MI 48824</w:t>
                  </w:r>
                </w:p>
                <w:p w14:paraId="5CB9ECCA"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(517) 355-8270</w:t>
                  </w:r>
                </w:p>
              </w:tc>
              <w:tc>
                <w:tcPr>
                  <w:tcW w:w="3043" w:type="dxa"/>
                </w:tcPr>
                <w:p w14:paraId="63BDDA9F" w14:textId="77777777" w:rsidR="009328E3" w:rsidRPr="00696B19" w:rsidRDefault="009328E3" w:rsidP="00412BD1">
                  <w:pPr>
                    <w:framePr w:hSpace="180" w:wrap="around" w:vAnchor="text" w:hAnchor="margin" w:y="258"/>
                    <w:widowControl w:val="0"/>
                    <w:rPr>
                      <w:rFonts w:eastAsia="Arial" w:cs="Calibri Light"/>
                      <w:b/>
                      <w:bCs/>
                      <w:sz w:val="20"/>
                      <w:szCs w:val="20"/>
                    </w:rPr>
                  </w:pPr>
                  <w:r w:rsidRPr="00696B19">
                    <w:rPr>
                      <w:rFonts w:eastAsia="Arial" w:cs="Calibri Light"/>
                      <w:b/>
                      <w:bCs/>
                      <w:sz w:val="20"/>
                      <w:szCs w:val="20"/>
                    </w:rPr>
                    <w:t>MSU Sexual Assault Program</w:t>
                  </w:r>
                </w:p>
                <w:p w14:paraId="0578EC6B"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207 Student Services Building</w:t>
                  </w:r>
                </w:p>
                <w:p w14:paraId="0B127282"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556 East Circle Drive</w:t>
                  </w:r>
                </w:p>
                <w:p w14:paraId="5DBF8A17"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East Lansing, MI 48824</w:t>
                  </w:r>
                </w:p>
                <w:p w14:paraId="18217C49"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(517) 355-3551 (office)</w:t>
                  </w:r>
                </w:p>
                <w:p w14:paraId="57A9AD86"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(517) 372-6666 (</w:t>
                  </w:r>
                  <w:proofErr w:type="gramStart"/>
                  <w:r w:rsidRPr="00696B19">
                    <w:rPr>
                      <w:rFonts w:eastAsia="Arial" w:cs="Calibri Light"/>
                      <w:sz w:val="20"/>
                      <w:szCs w:val="20"/>
                    </w:rPr>
                    <w:t>24</w:t>
                  </w:r>
                  <w:r>
                    <w:rPr>
                      <w:rFonts w:eastAsia="Arial" w:cs="Calibri Light"/>
                      <w:sz w:val="20"/>
                      <w:szCs w:val="20"/>
                    </w:rPr>
                    <w:t xml:space="preserve"> </w:t>
                  </w:r>
                  <w:r w:rsidRPr="00696B19">
                    <w:rPr>
                      <w:rFonts w:eastAsia="Arial" w:cs="Calibri Light"/>
                      <w:sz w:val="20"/>
                      <w:szCs w:val="20"/>
                    </w:rPr>
                    <w:t>hour</w:t>
                  </w:r>
                  <w:proofErr w:type="gramEnd"/>
                  <w:r w:rsidRPr="00696B19">
                    <w:rPr>
                      <w:rFonts w:eastAsia="Arial" w:cs="Calibri Light"/>
                      <w:sz w:val="20"/>
                      <w:szCs w:val="20"/>
                    </w:rPr>
                    <w:t xml:space="preserve"> crisis line)</w:t>
                  </w:r>
                </w:p>
                <w:p w14:paraId="310FDE7D" w14:textId="77777777" w:rsidR="009328E3" w:rsidRDefault="009328E3" w:rsidP="00412BD1">
                  <w:pPr>
                    <w:framePr w:hSpace="180" w:wrap="around" w:vAnchor="text" w:hAnchor="margin" w:y="258"/>
                    <w:widowControl w:val="0"/>
                    <w:rPr>
                      <w:rStyle w:val="Hyperlink"/>
                      <w:rFonts w:eastAsia="Arial" w:cs="Calibri Light"/>
                      <w:color w:val="355D7E" w:themeColor="accent1" w:themeShade="80"/>
                      <w:sz w:val="20"/>
                      <w:szCs w:val="20"/>
                    </w:rPr>
                  </w:pPr>
                  <w:r w:rsidRPr="00696B19">
                    <w:rPr>
                      <w:rFonts w:eastAsia="Arial" w:cs="Calibri Light"/>
                      <w:sz w:val="20"/>
                      <w:szCs w:val="20"/>
                    </w:rPr>
                    <w:t xml:space="preserve">Website: </w:t>
                  </w:r>
                  <w:hyperlink r:id="rId112" w:history="1">
                    <w:r w:rsidRPr="006D48EB">
                      <w:rPr>
                        <w:rStyle w:val="Hyperlink"/>
                        <w:rFonts w:eastAsia="Arial" w:cs="Calibri Light"/>
                        <w:color w:val="355D7E" w:themeColor="accent1" w:themeShade="80"/>
                        <w:sz w:val="20"/>
                        <w:szCs w:val="20"/>
                      </w:rPr>
                      <w:t>www.endrape.msu.edu</w:t>
                    </w:r>
                  </w:hyperlink>
                </w:p>
                <w:p w14:paraId="48D73EEC" w14:textId="77777777" w:rsidR="004A150B" w:rsidRDefault="004A150B" w:rsidP="00412BD1">
                  <w:pPr>
                    <w:framePr w:hSpace="180" w:wrap="around" w:vAnchor="text" w:hAnchor="margin" w:y="258"/>
                    <w:widowControl w:val="0"/>
                    <w:rPr>
                      <w:rFonts w:eastAsia="Arial" w:cs="Calibri Light"/>
                      <w:b/>
                      <w:bCs/>
                      <w:sz w:val="20"/>
                      <w:szCs w:val="20"/>
                    </w:rPr>
                  </w:pPr>
                  <w:r w:rsidRPr="00696B19">
                    <w:rPr>
                      <w:rFonts w:eastAsia="Arial" w:cs="Calibri Light"/>
                      <w:b/>
                      <w:bCs/>
                      <w:sz w:val="20"/>
                      <w:szCs w:val="20"/>
                    </w:rPr>
                    <w:t xml:space="preserve">Sexual Assault </w:t>
                  </w:r>
                  <w:r>
                    <w:rPr>
                      <w:rFonts w:eastAsia="Arial" w:cs="Calibri Light"/>
                      <w:b/>
                      <w:bCs/>
                      <w:sz w:val="20"/>
                      <w:szCs w:val="20"/>
                    </w:rPr>
                    <w:t xml:space="preserve">Healthcare </w:t>
                  </w:r>
                  <w:r w:rsidRPr="00696B19">
                    <w:rPr>
                      <w:rFonts w:eastAsia="Arial" w:cs="Calibri Light"/>
                      <w:b/>
                      <w:bCs/>
                      <w:sz w:val="20"/>
                      <w:szCs w:val="20"/>
                    </w:rPr>
                    <w:t>Program</w:t>
                  </w:r>
                  <w:r>
                    <w:rPr>
                      <w:rFonts w:eastAsia="Arial" w:cs="Calibri Light"/>
                      <w:b/>
                      <w:bCs/>
                      <w:sz w:val="20"/>
                      <w:szCs w:val="20"/>
                    </w:rPr>
                    <w:t xml:space="preserve"> – 24/7 Sexual Assault Nurse Examiners</w:t>
                  </w:r>
                </w:p>
                <w:p w14:paraId="0495B197" w14:textId="1E456B2C" w:rsidR="004A150B" w:rsidRPr="00126F7A" w:rsidRDefault="004A150B" w:rsidP="00412BD1">
                  <w:pPr>
                    <w:framePr w:hSpace="180" w:wrap="around" w:vAnchor="text" w:hAnchor="margin" w:y="258"/>
                    <w:widowControl w:val="0"/>
                    <w:rPr>
                      <w:rFonts w:eastAsia="Arial" w:cs="Calibri Light"/>
                      <w:sz w:val="20"/>
                      <w:szCs w:val="20"/>
                    </w:rPr>
                  </w:pPr>
                  <w:r>
                    <w:rPr>
                      <w:rFonts w:eastAsia="Arial" w:cs="Calibri Light"/>
                      <w:sz w:val="20"/>
                      <w:szCs w:val="20"/>
                    </w:rPr>
                    <w:t xml:space="preserve">Student Services </w:t>
                  </w:r>
                  <w:proofErr w:type="spellStart"/>
                  <w:r>
                    <w:rPr>
                      <w:rFonts w:eastAsia="Arial" w:cs="Calibri Light"/>
                      <w:sz w:val="20"/>
                      <w:szCs w:val="20"/>
                    </w:rPr>
                    <w:t>Bldg</w:t>
                  </w:r>
                  <w:proofErr w:type="spellEnd"/>
                  <w:r w:rsidR="00954C5D">
                    <w:rPr>
                      <w:rFonts w:eastAsia="Arial" w:cs="Calibri Light"/>
                      <w:sz w:val="20"/>
                      <w:szCs w:val="20"/>
                    </w:rPr>
                    <w:t xml:space="preserve"> w/</w:t>
                  </w:r>
                  <w:r>
                    <w:rPr>
                      <w:rFonts w:eastAsia="Arial" w:cs="Calibri Light"/>
                      <w:sz w:val="20"/>
                      <w:szCs w:val="20"/>
                    </w:rPr>
                    <w:t xml:space="preserve"> Parking</w:t>
                  </w:r>
                </w:p>
                <w:p w14:paraId="720BC555" w14:textId="77777777" w:rsidR="001A52F3" w:rsidRPr="002E7C06" w:rsidRDefault="001A52F3" w:rsidP="00412BD1">
                  <w:pPr>
                    <w:framePr w:hSpace="180" w:wrap="around" w:vAnchor="text" w:hAnchor="margin" w:y="258"/>
                    <w:widowControl w:val="0"/>
                    <w:rPr>
                      <w:rStyle w:val="Hyperlink"/>
                      <w:rFonts w:eastAsia="Arial" w:cs="Calibri Light"/>
                      <w:sz w:val="20"/>
                      <w:szCs w:val="20"/>
                    </w:rPr>
                  </w:pPr>
                  <w:r>
                    <w:rPr>
                      <w:rFonts w:eastAsia="Arial" w:cs="Calibri Light"/>
                      <w:sz w:val="20"/>
                      <w:szCs w:val="20"/>
                    </w:rPr>
                    <w:fldChar w:fldCharType="begin"/>
                  </w:r>
                  <w:r>
                    <w:rPr>
                      <w:rFonts w:eastAsia="Arial" w:cs="Calibri Light"/>
                      <w:sz w:val="20"/>
                      <w:szCs w:val="20"/>
                    </w:rPr>
                    <w:instrText xml:space="preserve"> HYPERLINK "https://centerforsurvivors.msu.edu/sexual-assault-healthcare-program/index.html" </w:instrText>
                  </w:r>
                  <w:r>
                    <w:rPr>
                      <w:rFonts w:eastAsia="Arial" w:cs="Calibri Light"/>
                      <w:sz w:val="20"/>
                      <w:szCs w:val="20"/>
                    </w:rPr>
                  </w:r>
                  <w:r>
                    <w:rPr>
                      <w:rFonts w:eastAsia="Arial" w:cs="Calibri Light"/>
                      <w:sz w:val="20"/>
                      <w:szCs w:val="20"/>
                    </w:rPr>
                    <w:fldChar w:fldCharType="separate"/>
                  </w:r>
                  <w:r w:rsidRPr="002E7C06">
                    <w:rPr>
                      <w:rStyle w:val="Hyperlink"/>
                      <w:rFonts w:eastAsia="Arial" w:cs="Calibri Light"/>
                      <w:sz w:val="20"/>
                      <w:szCs w:val="20"/>
                    </w:rPr>
                    <w:t>Website link</w:t>
                  </w:r>
                </w:p>
                <w:p w14:paraId="2372BF94" w14:textId="489E3BA6" w:rsidR="004A150B" w:rsidRPr="00696B19" w:rsidRDefault="001A52F3" w:rsidP="00412BD1">
                  <w:pPr>
                    <w:framePr w:hSpace="180" w:wrap="around" w:vAnchor="text" w:hAnchor="margin" w:y="258"/>
                    <w:widowControl w:val="0"/>
                    <w:rPr>
                      <w:rFonts w:eastAsia="Arial" w:cs="Calibri Light"/>
                      <w:sz w:val="20"/>
                      <w:szCs w:val="20"/>
                    </w:rPr>
                  </w:pPr>
                  <w:r>
                    <w:rPr>
                      <w:rFonts w:eastAsia="Arial" w:cs="Calibri Light"/>
                      <w:sz w:val="20"/>
                      <w:szCs w:val="20"/>
                    </w:rPr>
                    <w:fldChar w:fldCharType="end"/>
                  </w:r>
                  <w:r>
                    <w:rPr>
                      <w:rFonts w:eastAsia="Arial" w:cs="Calibri Light"/>
                      <w:sz w:val="20"/>
                      <w:szCs w:val="20"/>
                    </w:rPr>
                    <w:t>(517) 353-2700</w:t>
                  </w:r>
                </w:p>
              </w:tc>
            </w:tr>
            <w:tr w:rsidR="009328E3" w14:paraId="28F8192E" w14:textId="77777777" w:rsidTr="00FE57CF">
              <w:tc>
                <w:tcPr>
                  <w:tcW w:w="2330" w:type="dxa"/>
                </w:tcPr>
                <w:p w14:paraId="34538CE4" w14:textId="1E4AF8C7" w:rsidR="009328E3" w:rsidRPr="00696B19" w:rsidRDefault="009328E3" w:rsidP="00412BD1">
                  <w:pPr>
                    <w:framePr w:hSpace="180" w:wrap="around" w:vAnchor="text" w:hAnchor="margin" w:y="258"/>
                    <w:widowControl w:val="0"/>
                    <w:rPr>
                      <w:rFonts w:eastAsia="Arial" w:cs="Calibri Light"/>
                      <w:b/>
                      <w:bCs/>
                      <w:sz w:val="20"/>
                      <w:szCs w:val="20"/>
                    </w:rPr>
                  </w:pPr>
                  <w:r w:rsidRPr="00696B19">
                    <w:rPr>
                      <w:rFonts w:eastAsia="Arial" w:cs="Calibri Light"/>
                      <w:b/>
                      <w:bCs/>
                      <w:sz w:val="20"/>
                      <w:szCs w:val="20"/>
                    </w:rPr>
                    <w:t>MSU Safe Place</w:t>
                  </w:r>
                  <w:r w:rsidR="00281ECF">
                    <w:rPr>
                      <w:rFonts w:eastAsia="Arial" w:cs="Calibri Light"/>
                      <w:b/>
                      <w:bCs/>
                      <w:sz w:val="20"/>
                      <w:szCs w:val="20"/>
                    </w:rPr>
                    <w:t xml:space="preserve"> (Domestic Violence)</w:t>
                  </w:r>
                </w:p>
                <w:p w14:paraId="0450D3B5"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(517) 355-1100</w:t>
                  </w:r>
                </w:p>
                <w:p w14:paraId="2BD6882B"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 xml:space="preserve">Email: </w:t>
                  </w:r>
                  <w:hyperlink r:id="rId113" w:history="1">
                    <w:r w:rsidRPr="006D48EB">
                      <w:rPr>
                        <w:rStyle w:val="Hyperlink"/>
                        <w:rFonts w:eastAsia="Arial" w:cs="Calibri Light"/>
                        <w:color w:val="355D7E" w:themeColor="accent1" w:themeShade="80"/>
                        <w:sz w:val="20"/>
                        <w:szCs w:val="20"/>
                      </w:rPr>
                      <w:t>noabuse@msu.edu</w:t>
                    </w:r>
                  </w:hyperlink>
                </w:p>
                <w:p w14:paraId="6032A30D" w14:textId="77777777" w:rsidR="009328E3" w:rsidRPr="002F70F6" w:rsidRDefault="009328E3" w:rsidP="00412BD1">
                  <w:pPr>
                    <w:framePr w:hSpace="180" w:wrap="around" w:vAnchor="text" w:hAnchor="margin" w:y="258"/>
                    <w:widowControl w:val="0"/>
                    <w:rPr>
                      <w:rFonts w:eastAsia="Arial" w:cs="Calibri Light"/>
                      <w:color w:val="548AB7" w:themeColor="accent1" w:themeShade="BF"/>
                      <w:sz w:val="20"/>
                      <w:szCs w:val="20"/>
                    </w:rPr>
                  </w:pPr>
                  <w:r w:rsidRPr="00696B19">
                    <w:rPr>
                      <w:rFonts w:eastAsia="Arial" w:cs="Calibri Light"/>
                      <w:sz w:val="20"/>
                      <w:szCs w:val="20"/>
                    </w:rPr>
                    <w:t xml:space="preserve">Website: </w:t>
                  </w:r>
                  <w:hyperlink r:id="rId114" w:history="1">
                    <w:r w:rsidRPr="006D48EB">
                      <w:rPr>
                        <w:rStyle w:val="Hyperlink"/>
                        <w:rFonts w:eastAsia="Arial" w:cs="Calibri Light"/>
                        <w:color w:val="355D7E" w:themeColor="accent1" w:themeShade="80"/>
                        <w:sz w:val="20"/>
                        <w:szCs w:val="20"/>
                      </w:rPr>
                      <w:t>http://safeplace.msu.edu</w:t>
                    </w:r>
                  </w:hyperlink>
                </w:p>
                <w:p w14:paraId="11A603DD" w14:textId="77777777" w:rsidR="009328E3" w:rsidRPr="00696B19" w:rsidRDefault="009328E3" w:rsidP="00412BD1">
                  <w:pPr>
                    <w:framePr w:hSpace="180" w:wrap="around" w:vAnchor="text" w:hAnchor="margin" w:y="258"/>
                    <w:widowControl w:val="0"/>
                    <w:rPr>
                      <w:rFonts w:eastAsia="Arial" w:cs="Calibri Light"/>
                      <w:sz w:val="20"/>
                      <w:szCs w:val="20"/>
                    </w:rPr>
                  </w:pPr>
                </w:p>
              </w:tc>
              <w:tc>
                <w:tcPr>
                  <w:tcW w:w="3043" w:type="dxa"/>
                </w:tcPr>
                <w:p w14:paraId="28EEFC78" w14:textId="77777777" w:rsidR="009328E3" w:rsidRPr="00696B19" w:rsidRDefault="009328E3" w:rsidP="00412BD1">
                  <w:pPr>
                    <w:framePr w:hSpace="180" w:wrap="around" w:vAnchor="text" w:hAnchor="margin" w:y="258"/>
                    <w:widowControl w:val="0"/>
                    <w:rPr>
                      <w:rFonts w:eastAsia="Arial" w:cs="Calibri Light"/>
                      <w:b/>
                      <w:bCs/>
                      <w:sz w:val="20"/>
                      <w:szCs w:val="20"/>
                    </w:rPr>
                  </w:pPr>
                  <w:r w:rsidRPr="00696B19">
                    <w:rPr>
                      <w:rFonts w:eastAsia="Arial" w:cs="Calibri Light"/>
                      <w:b/>
                      <w:bCs/>
                      <w:sz w:val="20"/>
                      <w:szCs w:val="20"/>
                    </w:rPr>
                    <w:t>University Ombudsperson</w:t>
                  </w:r>
                </w:p>
                <w:p w14:paraId="7358507F"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354 Farm Lane, Room 129, North Kedzie Hall</w:t>
                  </w:r>
                </w:p>
                <w:p w14:paraId="1E150E3A"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East Lansing, MI 48824</w:t>
                  </w:r>
                </w:p>
                <w:p w14:paraId="28CF84BD"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(517) 353-8830</w:t>
                  </w:r>
                </w:p>
                <w:p w14:paraId="3C240CF2" w14:textId="77777777" w:rsidR="009328E3" w:rsidRPr="00696B19" w:rsidRDefault="009328E3" w:rsidP="00412BD1">
                  <w:pPr>
                    <w:framePr w:hSpace="180" w:wrap="around" w:vAnchor="text" w:hAnchor="margin" w:y="258"/>
                    <w:widowControl w:val="0"/>
                    <w:rPr>
                      <w:rFonts w:eastAsia="Arial" w:cs="Calibri Light"/>
                      <w:sz w:val="20"/>
                      <w:szCs w:val="20"/>
                    </w:rPr>
                  </w:pPr>
                  <w:r w:rsidRPr="00696B19">
                    <w:rPr>
                      <w:rFonts w:eastAsia="Arial" w:cs="Calibri Light"/>
                      <w:sz w:val="20"/>
                      <w:szCs w:val="20"/>
                    </w:rPr>
                    <w:t xml:space="preserve">Email: </w:t>
                  </w:r>
                  <w:hyperlink r:id="rId115" w:history="1">
                    <w:r w:rsidRPr="006D48EB">
                      <w:rPr>
                        <w:rStyle w:val="Hyperlink"/>
                        <w:rFonts w:eastAsia="Arial" w:cs="Calibri Light"/>
                        <w:color w:val="355D7E" w:themeColor="accent1" w:themeShade="80"/>
                        <w:sz w:val="20"/>
                        <w:szCs w:val="20"/>
                      </w:rPr>
                      <w:t>ombud@msu.edu</w:t>
                    </w:r>
                  </w:hyperlink>
                </w:p>
                <w:p w14:paraId="4E1161ED" w14:textId="77777777" w:rsidR="009328E3" w:rsidRPr="002F70F6" w:rsidRDefault="009328E3" w:rsidP="00412BD1">
                  <w:pPr>
                    <w:framePr w:hSpace="180" w:wrap="around" w:vAnchor="text" w:hAnchor="margin" w:y="258"/>
                    <w:widowControl w:val="0"/>
                    <w:rPr>
                      <w:rFonts w:eastAsia="Arial" w:cs="Calibri Light"/>
                      <w:color w:val="548AB7" w:themeColor="accent1" w:themeShade="BF"/>
                      <w:sz w:val="20"/>
                      <w:szCs w:val="20"/>
                    </w:rPr>
                  </w:pPr>
                  <w:r w:rsidRPr="00696B19">
                    <w:rPr>
                      <w:rFonts w:eastAsia="Arial" w:cs="Calibri Light"/>
                      <w:sz w:val="20"/>
                      <w:szCs w:val="20"/>
                    </w:rPr>
                    <w:t xml:space="preserve">Website: </w:t>
                  </w:r>
                  <w:hyperlink r:id="rId116" w:history="1">
                    <w:r w:rsidRPr="006D48EB">
                      <w:rPr>
                        <w:rStyle w:val="Hyperlink"/>
                        <w:rFonts w:eastAsia="Arial" w:cs="Calibri Light"/>
                        <w:color w:val="355D7E" w:themeColor="accent1" w:themeShade="80"/>
                        <w:sz w:val="20"/>
                        <w:szCs w:val="20"/>
                      </w:rPr>
                      <w:t>http://www.msu.edu/unit/ombud</w:t>
                    </w:r>
                  </w:hyperlink>
                </w:p>
                <w:p w14:paraId="0BE69BEA" w14:textId="77777777" w:rsidR="009328E3" w:rsidRPr="00696B19" w:rsidRDefault="009328E3" w:rsidP="00412BD1">
                  <w:pPr>
                    <w:framePr w:hSpace="180" w:wrap="around" w:vAnchor="text" w:hAnchor="margin" w:y="258"/>
                    <w:widowControl w:val="0"/>
                    <w:rPr>
                      <w:rFonts w:eastAsia="Arial" w:cs="Calibri Light"/>
                      <w:sz w:val="20"/>
                      <w:szCs w:val="20"/>
                    </w:rPr>
                  </w:pPr>
                </w:p>
              </w:tc>
            </w:tr>
          </w:tbl>
          <w:p w14:paraId="50EAC3E4" w14:textId="77777777" w:rsidR="009328E3" w:rsidRPr="00DC28DF" w:rsidRDefault="009328E3" w:rsidP="008C535E">
            <w:pPr>
              <w:rPr>
                <w:rFonts w:eastAsiaTheme="majorEastAsia"/>
                <w:i/>
              </w:rPr>
            </w:pPr>
          </w:p>
        </w:tc>
      </w:tr>
    </w:tbl>
    <w:p w14:paraId="138C137C" w14:textId="3EA39F26" w:rsidR="00EE5C44" w:rsidRDefault="00EE5C44" w:rsidP="0040498F">
      <w:pPr>
        <w:rPr>
          <w:rFonts w:eastAsiaTheme="majorEastAsia"/>
        </w:rPr>
      </w:pPr>
      <w:r>
        <w:rPr>
          <w:rFonts w:eastAsiaTheme="majorEastAsia"/>
        </w:rPr>
        <w:br w:type="page"/>
      </w:r>
    </w:p>
    <w:p w14:paraId="4BA3D4D3" w14:textId="1D366ECD" w:rsidR="00976E49" w:rsidRDefault="00C16278" w:rsidP="00C16278">
      <w:pPr>
        <w:pStyle w:val="Heading1"/>
        <w:jc w:val="center"/>
      </w:pPr>
      <w:r>
        <w:lastRenderedPageBreak/>
        <w:br/>
      </w:r>
      <w:r w:rsidRPr="0044080C">
        <w:rPr>
          <w:noProof/>
          <w:spacing w:val="-20"/>
          <w:sz w:val="52"/>
          <w:szCs w:val="52"/>
        </w:rPr>
        <mc:AlternateContent>
          <mc:Choice Requires="wpg">
            <w:drawing>
              <wp:anchor distT="0" distB="0" distL="114300" distR="114300" simplePos="0" relativeHeight="251657238" behindDoc="1" locked="0" layoutInCell="1" allowOverlap="1" wp14:anchorId="5D7D4166" wp14:editId="180FC8EC">
                <wp:simplePos x="0" y="0"/>
                <wp:positionH relativeFrom="column">
                  <wp:posOffset>2691179</wp:posOffset>
                </wp:positionH>
                <wp:positionV relativeFrom="paragraph">
                  <wp:posOffset>-107657</wp:posOffset>
                </wp:positionV>
                <wp:extent cx="1419225" cy="1419225"/>
                <wp:effectExtent l="0" t="0" r="9525" b="9525"/>
                <wp:wrapNone/>
                <wp:docPr id="224" name="Group 22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419225" cy="1419225"/>
                          <a:chOff x="0" y="0"/>
                          <a:chExt cx="1419225" cy="1419225"/>
                        </a:xfrm>
                      </wpg:grpSpPr>
                      <wps:wsp>
                        <wps:cNvPr id="214" name="Oval 214"/>
                        <wps:cNvSpPr/>
                        <wps:spPr>
                          <a:xfrm>
                            <a:off x="0" y="0"/>
                            <a:ext cx="1419225" cy="1419225"/>
                          </a:xfrm>
                          <a:prstGeom prst="ellipse">
                            <a:avLst/>
                          </a:prstGeom>
                          <a:solidFill>
                            <a:schemeClr val="accent6">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223" name="Graphic 223" descr="Daily calendar"/>
                          <pic:cNvPicPr>
                            <a:picLocks noChangeAspect="1"/>
                          </pic:cNvPicPr>
                        </pic:nvPicPr>
                        <pic:blipFill>
                          <a:blip r:embed="rId117">
                            <a:extLst>
                              <a:ext uri="{28A0092B-C50C-407E-A947-70E740481C1C}">
                                <a14:useLocalDpi xmlns:a14="http://schemas.microsoft.com/office/drawing/2010/main" val="0"/>
                              </a:ext>
                              <a:ext uri="{96DAC541-7B7A-43D3-8B79-37D633B846F1}">
                                <asvg:svgBlip xmlns:asvg="http://schemas.microsoft.com/office/drawing/2016/SVG/main" r:embed="rId118"/>
                              </a:ext>
                            </a:extLst>
                          </a:blip>
                          <a:stretch>
                            <a:fillRect/>
                          </a:stretch>
                        </pic:blipFill>
                        <pic:spPr>
                          <a:xfrm>
                            <a:off x="85725" y="66675"/>
                            <a:ext cx="1266825" cy="1266825"/>
                          </a:xfrm>
                          <a:prstGeom prst="rect">
                            <a:avLst/>
                          </a:prstGeom>
                        </pic:spPr>
                      </pic:pic>
                    </wpg:wgp>
                  </a:graphicData>
                </a:graphic>
              </wp:anchor>
            </w:drawing>
          </mc:Choice>
          <mc:Fallback>
            <w:pict>
              <v:group w14:anchorId="4CDF8EB6" id="Group 224" o:spid="_x0000_s1026" alt="&quot;&quot;" style="position:absolute;margin-left:211.9pt;margin-top:-8.5pt;width:111.75pt;height:111.75pt;z-index:-251659242" coordsize="14192,14192"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twq/HxQMAAEQJAAAOAAAAZHJzL2Uyb0RvYy54bWykVttu&#10;2zgQfS/QfyD43thWHTcVIhdGsgkKpE2w6aLPNEVZRCmSS9K3/fqdGV1iJ+4F7YNlDjmcy9HMGV1+&#10;2DWGbVSI2tmCT87GnCkrXantquD/fLl5c8FZTMKWwjirCr5XkX+Yv351ufW5ylztTKkCAyM25ltf&#10;8Doln49GUdaqEfHMeWXhsHKhEQnEsBqVQWzBemNG2Xg8G21dKH1wUsUIu9ftIZ+T/apSMt1XVVSJ&#10;mYJDbImegZ5LfI7mlyJfBeFrLbswxG9E0Qhtwelg6lokwdZBvzDVaBlcdFU6k64ZuarSUlEOkM1k&#10;/Cyb2+DWnnJZ5duVH2ACaJ/h9Ntm5efNbfCP/iEAElu/AixIwlx2VWjwH6JkO4JsP0CmdolJ2JxM&#10;J++z7JwzCWe9QKDKGpB/cU/Wf/3k5qh3PDoKZ+uhQOITBvHPMHishVcEbcwBg4fAdFnwbDLlzIoG&#10;CvV+IwxDmXAhpQGlmEcA7E8hGhIVuQ8x3SrXMFwUXBmjfcTwRC42dzFBDKDda+F2dEaXN9oYErBb&#10;1JUJDIIuuJBS2TSj62bdfHJluw/9Mu4qHrbx7ZD6Rb8NLqjv0BI5PHJiLLqyDp228eAOvKQeDVql&#10;vVGoZ+zfqgJMoUQyCmSwfBjjpD2qRana7fPvxkIG0XIF/gfbnYFT+U/wzUFKnT5eVUQIw+XxjwJr&#10;Lw83yLOzabjcaOvCKQMmDZ5b/R6kFhpEaenKPVRccC0dRS9vNLz4OxHTgwjAP8BUwKnpHh6VcduC&#10;u27FWe3Cf6f2UR9aAk452wKfFTz+uxZBcWY+WmiW95PpFAmQhOn5uwyEcHiyPDyx6+bKQSlNgL29&#10;pCXqJ9Mvq+Car0C9C/QKR8JK8F1wmUIvXKWWZ4G8pVosSA1Iz4t0Zx+9ROOIKlb1l91XEXxX/Qm4&#10;5bPrG/RFB7S6eNO6xTq5SlN7POHa4Q1kMb/0Wubw65gTVi9Y4+cTBm6lNQLZTqnml2w0Inxb+zdt&#10;vnqpjU57GliQMwZlNw9aIoegcEBA2duegG67oZThVqmiBDSvhTZ7JoVRMFADFnh/vTUGaGp55+S3&#10;yKy7qoVdqUX0MAQRbKzoY3USjyJZAvH0rILrLmdw/WzgnICtHWbXTq4boJ92OgdlRIJPg1gDoUEB&#10;5apZqrLg4WNJAQHjpKCSrKm/qLNlx3bDAUX5FBim8B36vYCyhlEEk2g2m707x4yh6ft5k81mF8Ok&#10;6oS2y/tB1xNsV4gBgKMSPcnBFFYbCC0hLqo8GtWwOvoWOJRJ6+njZ/4/AAAA//8DAFBLAwQKAAAA&#10;AAAAACEA21sBr4MSAACDEgAAFAAAAGRycy9tZWRpYS9pbWFnZTEucG5niVBORw0KGgoAAAANSUhE&#10;UgAAAYAAAAGACAYAAACkx7W/AAAAAXNSR0IArs4c6QAAAARnQU1BAACxjwv8YQUAAAAJcEhZcwAA&#10;Ow4AADsOAcy2oYMAABIYSURBVHhe7d2BkR7VtUVhQiAEQlAIDsEhEAIhkAEhEAIhOARCIARlIF63&#10;tPye/YqydffMof/DXl/VlFwuaZ+rfbpvjYZBfCNJkiRJkiRJkiRJkiRJkiRJkiRJkiRJkiRJkiRJ&#10;kiRJkiRJkiRJkiRJkiRJkiRJkiRJkiRJkiRJkiRJkiRJkiRJkiRJkiRJkiRJkiRJkiRJkiRJkiRJ&#10;kiRJkiRJkiRJkiRJkiRJkiRJkiRJkiRJkiRJkiRJkiRJkiRJkiRJkmb8/vvv33369OmH6+Mf18ev&#10;18dHPn67Pn65Pn64fw4/XTri8yW9oOul+3C9fD/dL+P1v/+r6+f9fP3gi6qvcj0rPl/SK7petvsz&#10;sq96Mf+/+9cSI/0hny/pRV3v2I9fXrU3+ZE46d/cz8aXR+RNfL6k93Z/dsUL9h6+J1b6zOdLelHX&#10;C3X/w7joj+X/gV+z1Wf3s+DzJb2o6+W8/yHbu7oyfyFe5Xy+pBd1vUsfvrxSI/wsrdz1DPh8Sa/q&#10;+kzqPb82+2/ubMaolM+X9MLuP0rzPr27O5sxKuXzJb2w6yX6jffp3V3ZHxmjUj5f0gvzBdUkny/p&#10;hfEujWGMSvEYjGGMpATv0RjGqBSPwRjGSErwHo1hjErxGIxhjKQE79EYxqgUj8EYxkhK8B6NYYxK&#10;8RiMYYykBO/RGMaoFI/BGMZISvAejWGMSvEYjGGMpATv0RjGqBSPwRjGSErwHo1hjErxGIxhjKQE&#10;79EYxqgUj8EYxkhK8B6NYYxK8RiMYYykBO/RGMaoFI/BGMZIz+A5fAzHiBEzhjExYvQQ1hAjZgxj&#10;YsQ8hmNoK/b4GI4RI2YMY2LE6CGsIUbMGMbEiHkMx9BW7PExHCNGzBjGxIjRQ1hDjJgxjIkR8xiO&#10;oa3Y42M4RoyYMYyJEaOHsIYYMWMYEyPmMRxDW7HHx3CMGDFjGBMjRg9hDTFixjAmRsxjOIa2Yo+P&#10;4RgxYsYwJkaMHsIaYsSMYUyMmMdwDG3FHh/DMWLEjGFMjBg9hDXEiBnDmBgxj+EY2oo9PoZjxIgZ&#10;w5gYMXoIa4gRM4YxMWIewzG0FXt8DMeIETOGMTFi9BDWECNmDGNixDyGY2gr9vgYjhEjZgxjYsTo&#10;IawhRswYxsSIeQzH0Fbs8TEcI0bMGMbEiNFDWEOMmDGMiRHzGI6hrdjjYzhGjJgxjIkRo4ewhhgx&#10;YxgTI+YxHENbsccnfctRIp8+ffpIzgjGxIjRc3y+BnEMbcUen/SBo0SuF/RXct7dlf0bYyJXxHdf&#10;kvQgn69BHEVbsccn/Y2jRK6X6B/kvLv75WdM5Ir48CVJD/L5GsRRtBV7fMz1EvzAUSJXxPdfkkb8&#10;yJjI9esnz6av4PM1i6NoK/b4mHd4Qb/9kjTirZ89/kCOHuLzNYujaCv2+JjrIf6Jo8SujF+Iezd3&#10;JvGxK+bHL2l6is/XLI6irdjjY64X4SNHiV0x7/oPw+4zXT+86bOz25Uz9vVjfR2fr1kcRVuxx6d9&#10;x3FiV8a7fT30erHe9GWD2xUz+aUDnfH5GsJxtBV7fNR7vBC3K+cnImN3BnFvcv+eiNTDfL7mcBxt&#10;xR4fdT3Mb/566D+lL8b16z7ev5aYN7t/T0TrYT5fcziOtmKPr+BN/8bmv7qyPlwvyM9fYv+76+fe&#10;X0t9078w9K+urG/vF/5zuF6Fz9cAjqSt2OMreNP3RP+RK/N+UX+4X8Dr47d7yP3i3P/7/v/umffP&#10;4ae/G3L1Wny+BnAkbcUeH3e/ONcPb/6HdU+7fg9+9v+CfL5mcCxtxR5fwvVg/8yx1rp+G372/6J8&#10;vt4fx9JW7PGVrP0s7T67n/2/PJ+vd8TRtBV7fBnXA/5u37HxZ7vO/uZvE9Qsn6/3xdG0FXt8Nd9z&#10;vDWul9Pv+9/D5+udcDxtxR5f0Zv/Vfk/y3XW+7tB/NLPLj5f74Ajaiv2+HJ44F/+67X3Ga+zfv4W&#10;QO3h8/U+OKa2Yo8v6X7wOeZLuo54f0ve438hlzI+X2/HUbUVe3xZ1wtw/yf5Xu4ztetM98vpX/ew&#10;nM/X23BcbcUeX9r1Itx/XH+Zr9leZ7m/JuuXff4ifL5yHFlbsccVrpfi3f4yrdR9Bi4M/cX4fJ3j&#10;2NqKPa5xvRz390L/6X9kv2befyT3+/z/4ny+znB8bcUe17lfFn4Lo65Rn1/M68PP+ov4fH0dfhva&#10;ij2uNfWiXtH3f3HpRy/+bj5f/xm/HW3FHte7XqRfro/735aM/973+9deH99fOfdf7+vFr//l8/XH&#10;+K1pK/b4l3K/YNcP92dX9wv79+vjb9fH56/rXj/eL+H9H/n+cH38nZ9z/9xf/yovpWb5fP2f+/es&#10;xdijJB3jGtFW7FGSjnGNaCv2KEnHuEa0FXuUpGNcI9qKPUrSMa4RbcUeJekY14i2Yo+SdIxrRFux&#10;R0k6xjWirdijJB3jGtFW7FGSjnGNaCv2KEnHuEa0FXuUpGNcI9qKPUrSMa4RbcUeJekY14i2Yo+S&#10;dIxrRFuxR0k6xjUiSZIkSZIkSZIkSZIkSZIkSZIkSZIkSZIkSZIkSZIkSZIkSZKkf+K/6yBJx7hG&#10;tBV7lKRjXCPaij1K0jGuEW3FHiXpGNeItmKPknSMa0RbsUdJOsY1oq3YoyQd4xrRVuxRko5xjWgr&#10;9ihJx7hGtBV7lKRjXCPaij1K0jGuEW3FHiXpGNeItmKPknSMa0RbsUdJOsY1oq3YoyQd4xrRVuxR&#10;ko5xjWgr9ihJx7hGtBV7lKRjXCPaij1K0jGuEW3FHiXpGNeItmKPknSMa0RbsUdJOsY1oq3YoyQd&#10;4xrRVuxRko5xjWgr9jiGMbWoIUZMLWqIEVOLGsYwRluxxzGMqUUNMWJqUUOMmFrUMIYx2oo9jmFM&#10;LWqIEVOLGmLE1KKGMYzRVuxxDGNqUUOMmFrUECOmFjWMYYy2Yo9jGFOLGmLE1KKGGDG1qGEMY7QV&#10;exzDmFrUECOmFjXEiKlFDWMYo63Y4xjG1KKGGDG1qCFGTC1qGMMYbcUexzCmFjXEiKlFDTFialHD&#10;GMZoK/Y4hjG1qCFGTC1qiBFTixrGMEZbsccxjKlFDTFialFDjJha1DCGMdqKPY5hTC1qiBFTixpi&#10;xNSihjGM0VbscQxjalFDjJha1BAjphY1jGGMtmKPYxhTixpixNSihhgxtahhDGO0FXscw5ha1BAj&#10;phY1xIipRQ1jGKOt2OMYxtSihhgxtaghRkwtahjDGG3FHscwphY1xIipRQ0xYmpRwxjGaCv2OIYx&#10;taghRkwtaogRU4saxjBGW7HHMYypRQ0xYmpRQ4yYWtQwhjHaij2OYUwtaogRU4saYsTUooYxjNFW&#10;7HEMY2pRQ4yYWtQQI6YWNYxhjLZij2MYU4saYsTUooYYMbWoYQxjtBV7HMOYWtQQI6YWNcSIqUUN&#10;YxijrdjjGMbUooYYMbWoIUZMLWoYwxhtxR7HMKYWNcSIqUUNMWJqUcMYxmgr9jiGMbWoIUZMLWqI&#10;EVOLGsYwRluxxzGMqUUNMWJqUUOMmFrUMIYx2oo9jmFMLWqIEVOLGmLE1KKGMYzRVuxxDGNqUUOM&#10;mFrUECOmFjWMYYy2Yo9jGFOLGmLE1KKGGDG1qGEMY7QVexzDmFrUECOmFjXEiKlFDWMYo63Y4xjG&#10;1KKGGDG1qCFGTC1qGMMYbcUexzCmFjXEiKlFDTFialHDGMZoK/YoSce4RrQVe5SkY1wj2oo9StIx&#10;rhFtxR4l6RjXiLZij5J0jGtEW7FHSTrGNaKt2KMkHeMa0VbsUZKOcY1oK/YoSce4RrQVe5SkY1wj&#10;2oo9StIxrhFtxR4l6RjXiLZij5J0jGtEW7FHSTrGNaKt2KMkHeMa0VbsUZKOcY1oK/Y4hjG1qCFG&#10;TC1qiBFTixrGMEZbsccxjKlFDTFialFDjJha1DCGMdqKPY5hTC1qiBFTixpixNSihjGM0VbscQxj&#10;alFDjJha1BAjphY1jGGMtmKPYxhTixpixNSihhgxtahhDGO0FXscw5ha1BAjphY1xIipRQ1jGKOt&#10;2OMYxtSihhgxtaghRkwtahjDGG3FHscwphY1xIipRQ0xYmpRwxjGaCv2OIYxtaghRkwtaogRU4sa&#10;xjBGW7HHMYypRQ0xYmpRQ4yYWtQwhjHaij2OYUwtaogRU4saYsTUooYxjNFW7HEMY2pRQ4yYWtQQ&#10;I6YWNYxhjLZij2MYU4saYsTUooYYMbWoYQxjtBV7HMOYWtQQI6YWNcSIqUUNYxijrdjjGMbUooYY&#10;MbWoIUZMLWoYwxhtxR7HMKYWNcSIqUUNMWJqUcMYxmgr9jiGMbWoIUZMLWqIEVOLGsYwRluxxzGM&#10;qUUNMWJqUUOMmFrUMIYx2oo9jmFMLWqIEVOLGmLE1KKGMYzRVuxxDGNqUUOMmFrUECOmFjWMYYy2&#10;Yo9jGFOLGmLE1KKGGDG1qGEMY7QVexzDmFrUECOmFjXEiKlFDWMYo63Y4xjG1KKGGDG1qCFGTC1q&#10;GMMYbcUexzCmFjXEiKlFDTFialHDGMZoK/Y4hjG1qCFGTC1qiBFTixrGMEZbsccxjKlFDTFialFD&#10;jJha1DCGMdqKPY5hTC1qiBFTixpixNSihjGM0VbscQxjalFDjJha1BAjphY1jGGMtmKPYxhTixpi&#10;xNSihhgxtahhDGO0FXscw5ha1BAjphY1xIipRQ1jGKOt2OMYxtSihhgxtaghRkwtahjDGG3FHscw&#10;phY1xIipRQ0xYmpRwxjGaCv2KEnHuEa0FXuUpGNcI9qKPUrSMa4RbcUeJekY14i2Yo+SdIxrRFux&#10;R0k6xjWirdijJB3jGtFW7FGSjnGNaCv2KEnHuEa0FXuUpGNcI9qKPUrSMa4RbcUeJekY14i2Yo+S&#10;dIxrRFuxR0k6xjWirdijJB3jGtFW7FGSjnGNaCv2OIYxtaghRkwtaogRU4saxjBGW7HHMYypRQ0x&#10;YmpRQ4yYWtQwhjHaij2OYUwtaogRU4saYsTUooYxjNFW7HEMY2pRQ4yYWtQQI6YWNYxhjLZij2MY&#10;U4saYsTUooYYMbWoYQxjtBV7HMOYWtQQI6YWNcSIqUUNYxijrdjjGMbUooYYMbWoIUZMLWoYwxht&#10;xR7HMKYWNcSIqUUNMWJqUcMYxmgr9jiGMbWoIUZMLWqIEVOLGsYwRluxxzGMqUUNMWJqUUOMmFrU&#10;MIYx2oo9jmFMLWqIEVOLGmLE1KKGMYzRVuxxDGNqUUOMmFrUECOmFjWMYYy2Yo9jGFOLGmLE1KKG&#10;GDG1qGEMY7QVexzDmFrUECOmFjXEiKlFDWMYo63Y4xjG1KKGGDG1qCFGTC1qGMMYbcUexzCmFjXE&#10;iKlFDTFialHDGMZoK/Y4hjG1qCFGTC1qiBFTixrGMEZbsccxjKlFDTFialFDjJha1DCGMdqKPY5h&#10;TC1qiBFTixpixNSihjGM0VbscQxjalFDjJha1BAjphY1jGGMtmKPYxhTixpixNSihhgxtahhDGO0&#10;FXscw5ha1BAjphY1xIipRQ1jGKOt2OMYxtSihhgxtaghRkwtahjDGG3FHscwphY1xIipRQ0xYmpR&#10;wxjGaCv2OIYxtaghRkwtaogRU4saxjBGW7HHMYypRQ0xYmpRQ4yYWtQwhjHaij2OYUwtaogRU4sa&#10;YsTUooYxjNFW7HEMY2pRQ4yYWtQQI6YWNYxhjLZij2MYU4saYsTUooYYMbWoYQxjtBV7HMOYWtQQ&#10;I6YWNcSIqUUNYxijrdjjGMbUooYYMbWoIUZMLWoYwxhtxR7HMKYWNcSIqUUNMWJqUcMYxmgr9ihJ&#10;x7hGtBV7lKRjXCPaij1K0jGuEW3FHiXpGNeItmKPknSMa0RbsUdJOsY1oq3YoyQd4xrRVuxRko5x&#10;jWgr9ihJx7hGtBV7lKRjXCPaij1K0jGuEW3FHiXpGNeItmKPknSMa0RbsUdJOsY1oq3YoyQd4xrR&#10;VuxRko5xjWgr9ihJx7hGtBV7lKRjXCPaij1K0jGuEW3FHiXpGNeItmKPknSMa0RbsUdJOsY1oq3Y&#10;oyQd4xrRVuxRko5xjUiSJEmSJEmSJEmSJEmSJEmSJEmSJEmSJEmSJEmSJEmSJEmSJEmSJEmSJEmS&#10;JEmSJEmSJEmSJEmSJEmSJEmSJEmSJEmSJEmSJEmSJEmSJEmSJEmSJEmSJEmSJEmSJEmSJEmSJEmS&#10;JEmSJEmSJEmSJEmSJEmSJEmSJEmSJEmS9IBvvvkfaAwrm73cGv8AAAAASUVORK5CYIJQSwMECgAA&#10;AAAAAAAhAHBx3A/5AwAA+QMAABQAAABkcnMvbWVkaWEvaW1hZ2UyLnN2Zzxzdmcgdmlld0JveD0i&#10;MCAwIDk2IDk2IiB4bWxucz0iaHR0cDovL3d3dy53My5vcmcvMjAwMC9zdmciIHhtbG5zOnhsaW5r&#10;PSJodHRwOi8vd3d3LnczLm9yZy8xOTk5L3hsaW5rIiBpZD0iSWNvbnNfRGFpbHlDYWxlbmRhciIg&#10;b3ZlcmZsb3c9ImhpZGRlbiI+PHN0eWxlPg0KLk1zZnRPZmNUaG1fQmFja2dyb3VuZDFfRmlsbCB7&#10;DQogZmlsbDojRkZGRkZGOyANCn0NCjwvc3R5bGU+DQo8Zz48cGF0aCBkPSJNMjkgMjZDMzAuNyAy&#10;NiAzMiAyNC43IDMyIDIzTDMyIDE3QzMyIDE1LjMgMzAuNyAxNCAyOSAxNCAyNy4zIDE0IDI2IDE1&#10;LjMgMjYgMTdMMjYgMjNDMjYgMjQuNyAyNy4zIDI2IDI5IDI2WiIgZmlsbD0iI0ZGRkZGRiIvPjxw&#10;YXRoIGQ9Ik0yMCA2OCAzNiA2OCAzNiA3NiAyMCA3NiAyMCA2OFpNMjAgNTYgMzYgNTYgMzYgNjQg&#10;MjAgNjQgMjAgNTZaTTIwIDQ0IDM2IDQ0IDM2IDUyIDIwIDUyIDIwIDQ0Wk01NiA0NCA1NiA1MiA0&#10;MCA1MiA0MCA0NCA1NiA0NFpNNzYgNDQgNzYgNTIgNjAgNTIgNjAgNDQgNzYgNDRaTTc2IDY0IDYw&#10;IDY0IDYwIDU2IDc2IDU2IDc2IDY0Wk03NiA3NiA2MCA3NiA2MCA2OCA3NiA2OCA3NiA3NlpNNDAg&#10;NjQgNDAgNTYgNTYgNTYgNTYgNjQgNDAgNjRaTTQwIDc2IDQwIDY4IDU2IDY4IDU2IDc2IDQwIDc2&#10;Wk0xNCA4MiA4MiA4MiA4MiAzOCAxNCAzOCAxNCA4MloiIGZpbGw9IiNGRkZGRkYiLz48cGF0aCBk&#10;PSJNNjcgMjZDNjguNyAyNiA3MCAyNC43IDcwIDIzTDcwIDE3QzcwIDE1LjMgNjguNyAxNCA2NyAx&#10;NCA2NS4zIDE0IDY0IDE1LjMgNjQgMTdMNjQgMjNDNjQgMjQuNyA2NS4zIDI2IDY3IDI2WiIgZmls&#10;bD0iI0ZGRkZGRiIvPjxwYXRoIGQ9Ik03NCAyMCA3NCAyM0M3NCAyNi45IDcwLjkgMzAgNjcgMzAg&#10;NjMuMSAzMCA2MCAyNi45IDYwIDIzTDYwIDIwIDM2IDIwIDM2IDIzQzM2IDI2LjkgMzIuOSAzMCAy&#10;OSAzMCAyNS4xIDMwIDIyIDI2LjkgMjIgMjNMMjIgMjAgMTQgMjAgMTQgMzQgODIgMzQgODIgMjAg&#10;NzQgMjBaIiBmaWxsPSIjRkZGRkZGIi8+PC9nPjwvc3ZnPlBLAwQUAAYACAAAACEAp5eWveIAAAAL&#10;AQAADwAAAGRycy9kb3ducmV2LnhtbEyPT2vCQBTE74V+h+UVetPNH42SZiMibU9SqBaKtzV5JsHs&#10;25Bdk/jt+3pqj8MMM7/JNpNpxYC9aywpCOcBCKTClg1VCr6Ob7M1COc1lbq1hAru6GCTPz5kOi3t&#10;SJ84HHwluIRcqhXU3neplK6o0Wg3tx0SexfbG+1Z9pUsez1yuWllFASJNLohXqh1h7sai+vhZhS8&#10;j3rcxuHrsL9edvfTcfnxvQ9RqeenafsCwuPk/8Lwi8/okDPT2d6odKJVsIhiRvcKZuGKT3EiWaxi&#10;EGcFUZAsQeaZ/P8h/wEAAP//AwBQSwMEFAAGAAgAAAAhACJWDu7HAAAApQEAABkAAABkcnMvX3Jl&#10;bHMvZTJvRG9jLnhtbC5yZWxzvJCxagMxDIb3Qt7BaO/57oZSSnxZSiFrSB9A2DqfyVk2lhuat49p&#10;lgYC3TpK4v/+D21333FVZyoSEhsYuh4UsU0usDfwefx4fgUlFdnhmpgMXEhgN22etgdasbaQLCGL&#10;ahQWA0ut+U1rsQtFlC5l4naZU4lY21i8zmhP6EmPff+iy28GTHdMtXcGyt6NoI6X3Jr/Zqd5Dpbe&#10;k/2KxPVBhQ6xdTcgFk/VQCQX8LYcOzl70I8dhv9xGLrMPw767rnTFQAA//8DAFBLAQItABQABgAI&#10;AAAAIQCo1seoEwEAAEkCAAATAAAAAAAAAAAAAAAAAAAAAABbQ29udGVudF9UeXBlc10ueG1sUEsB&#10;Ai0AFAAGAAgAAAAhADj9If/WAAAAlAEAAAsAAAAAAAAAAAAAAAAARAEAAF9yZWxzLy5yZWxzUEsB&#10;Ai0AFAAGAAgAAAAhAC3Cr8fFAwAARAkAAA4AAAAAAAAAAAAAAAAAQwIAAGRycy9lMm9Eb2MueG1s&#10;UEsBAi0ACgAAAAAAAAAhANtbAa+DEgAAgxIAABQAAAAAAAAAAAAAAAAANAYAAGRycy9tZWRpYS9p&#10;bWFnZTEucG5nUEsBAi0ACgAAAAAAAAAhAHBx3A/5AwAA+QMAABQAAAAAAAAAAAAAAAAA6RgAAGRy&#10;cy9tZWRpYS9pbWFnZTIuc3ZnUEsBAi0AFAAGAAgAAAAhAKeXlr3iAAAACwEAAA8AAAAAAAAAAAAA&#10;AAAAFB0AAGRycy9kb3ducmV2LnhtbFBLAQItABQABgAIAAAAIQAiVg7uxwAAAKUBAAAZAAAAAAAA&#10;AAAAAAAAACMeAABkcnMvX3JlbHMvZTJvRG9jLnhtbC5yZWxzUEsFBgAAAAAHAAcAvgEAACEfAAAA&#10;AA==&#10;">
                <v:oval id="Oval 214" o:spid="_x0000_s1027" style="position:absolute;width:14192;height:141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pgpxxAAAANwAAAAPAAAAZHJzL2Rvd25yZXYueG1sRI9Ra8Iw&#10;FIXfB/sP4Q58m2mL01GNMsYEGQ425w+4NndNWXNTkqyt/94Iwh4P55zvcFab0baiJx8axwryaQaC&#10;uHK64VrB8Xv7+AwiRGSNrWNScKYAm/X93QpL7Qb+ov4Qa5EgHEpUYGLsSilDZchimLqOOHk/zluM&#10;Sfpaao9DgttWFlk2lxYbTgsGO3o1VP0e/myiGP9ZLOZv8um02H4MfY5yf3pXavIwvixBRBrjf/jW&#10;3mkFRT6D65l0BOT6AgAA//8DAFBLAQItABQABgAIAAAAIQDb4fbL7gAAAIUBAAATAAAAAAAAAAAA&#10;AAAAAAAAAABbQ29udGVudF9UeXBlc10ueG1sUEsBAi0AFAAGAAgAAAAhAFr0LFu/AAAAFQEAAAsA&#10;AAAAAAAAAAAAAAAAHwEAAF9yZWxzLy5yZWxzUEsBAi0AFAAGAAgAAAAhAKimCnHEAAAA3AAAAA8A&#10;AAAAAAAAAAAAAAAABwIAAGRycy9kb3ducmV2LnhtbFBLBQYAAAAAAwADALcAAAD4AgAAAAA=&#10;" fillcolor="#eae8e8 [665]" stroked="f" strokeweight="1pt">
                  <v:stroke joinstyle="miter"/>
                </v:oval>
                <v:shape id="Graphic 223" o:spid="_x0000_s1028" type="#_x0000_t75" alt="Daily calendar" style="position:absolute;left:857;top:666;width:12668;height:1266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zzXGxQAAANwAAAAPAAAAZHJzL2Rvd25yZXYueG1sRI/NasMw&#10;EITvhbyD2EJujVwHQnEsh2AwpDkUnJ9Dbou1sU2slZHUxHn7qlDocZiZb5h8M5lB3Mn53rKC90UC&#10;grixuudWwelYvX2A8AFZ42CZFDzJw6aYveSYafvgmu6H0IoIYZ+hgi6EMZPSNx0Z9As7Ekfvap3B&#10;EKVrpXb4iHAzyDRJVtJgz3Ghw5HKjprb4dsoqI/VV7lqLvXencPE2/3pM30mSs1fp+0aRKAp/If/&#10;2jutIE2X8HsmHgFZ/AAAAP//AwBQSwECLQAUAAYACAAAACEA2+H2y+4AAACFAQAAEwAAAAAAAAAA&#10;AAAAAAAAAAAAW0NvbnRlbnRfVHlwZXNdLnhtbFBLAQItABQABgAIAAAAIQBa9CxbvwAAABUBAAAL&#10;AAAAAAAAAAAAAAAAAB8BAABfcmVscy8ucmVsc1BLAQItABQABgAIAAAAIQAizzXGxQAAANwAAAAP&#10;AAAAAAAAAAAAAAAAAAcCAABkcnMvZG93bnJldi54bWxQSwUGAAAAAAMAAwC3AAAA+QIAAAAA&#10;">
                  <v:imagedata r:id="rId119" o:title="Daily calendar"/>
                </v:shape>
              </v:group>
            </w:pict>
          </mc:Fallback>
        </mc:AlternateContent>
      </w:r>
      <w:r w:rsidR="003D08A4" w:rsidRPr="0044080C">
        <w:t>COURSE SCHEDULE</w:t>
      </w:r>
    </w:p>
    <w:p w14:paraId="221FF16A" w14:textId="304375E9" w:rsidR="003D08A4" w:rsidRPr="0020141E" w:rsidRDefault="00ED5712" w:rsidP="0020141E">
      <w:pPr>
        <w:jc w:val="center"/>
        <w:rPr>
          <w:rFonts w:eastAsiaTheme="majorEastAsia"/>
          <w:sz w:val="24"/>
          <w:szCs w:val="24"/>
        </w:rPr>
      </w:pPr>
      <w:r w:rsidRPr="0020141E">
        <w:rPr>
          <w:rFonts w:eastAsiaTheme="majorEastAsia"/>
          <w:sz w:val="24"/>
          <w:szCs w:val="24"/>
        </w:rPr>
        <w:t xml:space="preserve">Each week we will cover </w:t>
      </w:r>
      <w:r w:rsidR="00CB1C84">
        <w:rPr>
          <w:rFonts w:eastAsiaTheme="majorEastAsia"/>
          <w:sz w:val="24"/>
          <w:szCs w:val="24"/>
        </w:rPr>
        <w:t>a scholarship or practice area</w:t>
      </w:r>
      <w:r w:rsidR="0020141E">
        <w:rPr>
          <w:rFonts w:eastAsiaTheme="majorEastAsia"/>
          <w:sz w:val="24"/>
          <w:szCs w:val="24"/>
        </w:rPr>
        <w:t>.</w:t>
      </w:r>
      <w:r w:rsidR="00CB1C84">
        <w:rPr>
          <w:rFonts w:eastAsiaTheme="majorEastAsia"/>
          <w:sz w:val="24"/>
          <w:szCs w:val="24"/>
        </w:rPr>
        <w:t xml:space="preserve"> </w:t>
      </w:r>
      <w:r w:rsidR="008C3272">
        <w:rPr>
          <w:rFonts w:eastAsiaTheme="majorEastAsia"/>
          <w:sz w:val="24"/>
          <w:szCs w:val="24"/>
        </w:rPr>
        <w:t>See the attached reading list for each week.</w:t>
      </w:r>
    </w:p>
    <w:tbl>
      <w:tblPr>
        <w:tblStyle w:val="TableGrid"/>
        <w:tblW w:w="5065" w:type="pct"/>
        <w:tblBorders>
          <w:top w:val="none" w:sz="0" w:space="0" w:color="auto"/>
          <w:left w:val="none" w:sz="0" w:space="0" w:color="auto"/>
          <w:right w:val="none" w:sz="0" w:space="0" w:color="auto"/>
          <w:insideV w:val="none" w:sz="0" w:space="0" w:color="auto"/>
        </w:tblBorders>
        <w:tblLook w:val="04A0" w:firstRow="1" w:lastRow="0" w:firstColumn="1" w:lastColumn="0" w:noHBand="0" w:noVBand="1"/>
      </w:tblPr>
      <w:tblGrid>
        <w:gridCol w:w="736"/>
        <w:gridCol w:w="860"/>
        <w:gridCol w:w="3842"/>
        <w:gridCol w:w="39"/>
        <w:gridCol w:w="5463"/>
      </w:tblGrid>
      <w:tr w:rsidR="00C37EC4" w:rsidRPr="00D46480" w14:paraId="754150EA" w14:textId="77777777" w:rsidTr="00274416">
        <w:trPr>
          <w:trHeight w:val="144"/>
        </w:trPr>
        <w:tc>
          <w:tcPr>
            <w:tcW w:w="336" w:type="pct"/>
            <w:shd w:val="clear" w:color="auto" w:fill="000000"/>
          </w:tcPr>
          <w:p w14:paraId="4251F5FD" w14:textId="3132109B" w:rsidR="00042594" w:rsidRPr="00D46480" w:rsidRDefault="00042594" w:rsidP="00042594">
            <w:pPr>
              <w:rPr>
                <w:rFonts w:ascii="Source Sans Pro" w:hAnsi="Source Sans Pro" w:cs="Times New Roman"/>
                <w:b/>
                <w:bCs/>
              </w:rPr>
            </w:pPr>
            <w:r w:rsidRPr="00D46480">
              <w:rPr>
                <w:rFonts w:ascii="Source Sans Pro" w:hAnsi="Source Sans Pro" w:cs="Times New Roman"/>
                <w:b/>
                <w:bCs/>
              </w:rPr>
              <w:t>W</w:t>
            </w:r>
            <w:r>
              <w:rPr>
                <w:rFonts w:ascii="Source Sans Pro" w:hAnsi="Source Sans Pro" w:cs="Times New Roman"/>
                <w:b/>
                <w:bCs/>
              </w:rPr>
              <w:t>eek</w:t>
            </w:r>
          </w:p>
        </w:tc>
        <w:tc>
          <w:tcPr>
            <w:tcW w:w="393" w:type="pct"/>
            <w:shd w:val="clear" w:color="auto" w:fill="000000"/>
          </w:tcPr>
          <w:p w14:paraId="5D56C3D9" w14:textId="25804548" w:rsidR="00042594" w:rsidRPr="00D46480" w:rsidRDefault="00042594" w:rsidP="00042594">
            <w:pPr>
              <w:rPr>
                <w:rFonts w:ascii="Source Sans Pro" w:hAnsi="Source Sans Pro" w:cs="Times New Roman"/>
                <w:b/>
                <w:bCs/>
              </w:rPr>
            </w:pPr>
            <w:r w:rsidRPr="00AC4C89">
              <w:t>Date</w:t>
            </w:r>
          </w:p>
        </w:tc>
        <w:tc>
          <w:tcPr>
            <w:tcW w:w="1756" w:type="pct"/>
            <w:shd w:val="clear" w:color="auto" w:fill="000000"/>
          </w:tcPr>
          <w:p w14:paraId="64A44CF9" w14:textId="77777777" w:rsidR="00042594" w:rsidRPr="00D46480" w:rsidRDefault="00042594" w:rsidP="00042594">
            <w:pPr>
              <w:rPr>
                <w:rFonts w:ascii="Source Sans Pro" w:hAnsi="Source Sans Pro" w:cs="Times New Roman"/>
                <w:b/>
                <w:bCs/>
              </w:rPr>
            </w:pPr>
            <w:r w:rsidRPr="00D46480">
              <w:rPr>
                <w:rFonts w:ascii="Source Sans Pro" w:hAnsi="Source Sans Pro" w:cs="Times New Roman"/>
                <w:b/>
                <w:bCs/>
              </w:rPr>
              <w:t>Topic</w:t>
            </w:r>
          </w:p>
        </w:tc>
        <w:tc>
          <w:tcPr>
            <w:tcW w:w="2515" w:type="pct"/>
            <w:gridSpan w:val="2"/>
            <w:shd w:val="clear" w:color="auto" w:fill="000000"/>
          </w:tcPr>
          <w:p w14:paraId="0E29D0F0" w14:textId="554F5910" w:rsidR="00042594" w:rsidRPr="00D46480" w:rsidRDefault="00042594" w:rsidP="00042594">
            <w:pPr>
              <w:rPr>
                <w:rFonts w:ascii="Source Sans Pro" w:hAnsi="Source Sans Pro" w:cs="Times New Roman"/>
                <w:b/>
                <w:bCs/>
              </w:rPr>
            </w:pPr>
            <w:r w:rsidRPr="0093769F">
              <w:rPr>
                <w:rFonts w:ascii="Source Sans Pro" w:hAnsi="Source Sans Pro" w:cs="Times New Roman"/>
                <w:b/>
                <w:bCs/>
              </w:rPr>
              <w:t>Assignments &amp; Projects</w:t>
            </w:r>
            <w:r>
              <w:rPr>
                <w:rFonts w:ascii="Source Sans Pro" w:hAnsi="Source Sans Pro" w:cs="Times New Roman"/>
                <w:b/>
                <w:bCs/>
              </w:rPr>
              <w:t xml:space="preserve"> Due</w:t>
            </w:r>
          </w:p>
        </w:tc>
      </w:tr>
      <w:tr w:rsidR="00C37EC4" w:rsidRPr="00D46480" w14:paraId="5D500BCD" w14:textId="77777777" w:rsidTr="00274416">
        <w:trPr>
          <w:trHeight w:val="317"/>
        </w:trPr>
        <w:tc>
          <w:tcPr>
            <w:tcW w:w="336" w:type="pct"/>
            <w:shd w:val="clear" w:color="auto" w:fill="F2F2F2"/>
          </w:tcPr>
          <w:p w14:paraId="65CA1705" w14:textId="77777777" w:rsidR="00042594" w:rsidRPr="00D46480" w:rsidRDefault="00042594" w:rsidP="00042594">
            <w:pPr>
              <w:rPr>
                <w:rFonts w:ascii="Source Sans Pro" w:hAnsi="Source Sans Pro" w:cs="Calibri"/>
                <w:color w:val="000000"/>
              </w:rPr>
            </w:pPr>
            <w:r w:rsidRPr="00D46480">
              <w:rPr>
                <w:rFonts w:ascii="Source Sans Pro" w:hAnsi="Source Sans Pro" w:cs="Calibri"/>
                <w:color w:val="000000"/>
              </w:rPr>
              <w:t>1</w:t>
            </w:r>
          </w:p>
        </w:tc>
        <w:tc>
          <w:tcPr>
            <w:tcW w:w="393" w:type="pct"/>
            <w:shd w:val="clear" w:color="auto" w:fill="F2F2F2"/>
          </w:tcPr>
          <w:p w14:paraId="14E1F7F5" w14:textId="1371BA05" w:rsidR="00042594" w:rsidRPr="00D46480" w:rsidRDefault="00042594" w:rsidP="00042594">
            <w:pPr>
              <w:rPr>
                <w:rFonts w:ascii="Source Sans Pro" w:hAnsi="Source Sans Pro" w:cs="Times New Roman"/>
              </w:rPr>
            </w:pPr>
            <w:r w:rsidRPr="00AC4C89">
              <w:t>8/26</w:t>
            </w:r>
          </w:p>
        </w:tc>
        <w:tc>
          <w:tcPr>
            <w:tcW w:w="1756" w:type="pct"/>
            <w:shd w:val="clear" w:color="auto" w:fill="F2F2F2"/>
          </w:tcPr>
          <w:p w14:paraId="3BF21D03" w14:textId="0B203EB5" w:rsidR="00042594" w:rsidRPr="00BB07D0" w:rsidRDefault="00042594" w:rsidP="00042594">
            <w:pPr>
              <w:rPr>
                <w:rFonts w:ascii="Source Sans Pro" w:hAnsi="Source Sans Pro" w:cs="Times New Roman"/>
              </w:rPr>
            </w:pPr>
            <w:r>
              <w:rPr>
                <w:rFonts w:ascii="Source Sans Pro" w:hAnsi="Source Sans Pro" w:cs="Times New Roman"/>
              </w:rPr>
              <w:t xml:space="preserve">Course, </w:t>
            </w:r>
            <w:r w:rsidRPr="00BB07D0">
              <w:rPr>
                <w:rFonts w:ascii="Source Sans Pro" w:hAnsi="Source Sans Pro" w:cs="Times New Roman"/>
              </w:rPr>
              <w:t>Syllabus, D2L exploration</w:t>
            </w:r>
          </w:p>
        </w:tc>
        <w:tc>
          <w:tcPr>
            <w:tcW w:w="2515" w:type="pct"/>
            <w:gridSpan w:val="2"/>
            <w:shd w:val="clear" w:color="auto" w:fill="F2F2F2"/>
          </w:tcPr>
          <w:p w14:paraId="524FDFF8" w14:textId="442603F3" w:rsidR="00042594" w:rsidRPr="00B06EAC" w:rsidRDefault="00042594" w:rsidP="00042594">
            <w:pPr>
              <w:rPr>
                <w:rFonts w:ascii="Source Sans Pro" w:hAnsi="Source Sans Pro" w:cs="Times New Roman"/>
              </w:rPr>
            </w:pPr>
          </w:p>
        </w:tc>
      </w:tr>
      <w:tr w:rsidR="00C37EC4" w:rsidRPr="00D46480" w14:paraId="22D78EB4" w14:textId="77777777" w:rsidTr="00274416">
        <w:trPr>
          <w:trHeight w:val="317"/>
        </w:trPr>
        <w:tc>
          <w:tcPr>
            <w:tcW w:w="336" w:type="pct"/>
            <w:shd w:val="clear" w:color="auto" w:fill="F2F2F2"/>
          </w:tcPr>
          <w:p w14:paraId="7A225747" w14:textId="77777777" w:rsidR="00042594" w:rsidRPr="00D46480" w:rsidRDefault="00042594" w:rsidP="00042594">
            <w:pPr>
              <w:rPr>
                <w:rFonts w:ascii="Source Sans Pro" w:hAnsi="Source Sans Pro" w:cs="Calibri"/>
                <w:color w:val="000000"/>
              </w:rPr>
            </w:pPr>
          </w:p>
        </w:tc>
        <w:tc>
          <w:tcPr>
            <w:tcW w:w="393" w:type="pct"/>
            <w:shd w:val="clear" w:color="auto" w:fill="F2F2F2"/>
          </w:tcPr>
          <w:p w14:paraId="127B2F90" w14:textId="70D1C716" w:rsidR="00042594" w:rsidRDefault="00042594" w:rsidP="00042594">
            <w:pPr>
              <w:rPr>
                <w:rFonts w:ascii="Source Sans Pro" w:hAnsi="Source Sans Pro" w:cs="Calibri"/>
                <w:color w:val="000000"/>
              </w:rPr>
            </w:pPr>
            <w:r w:rsidRPr="00AC4C89">
              <w:t>8/28</w:t>
            </w:r>
          </w:p>
        </w:tc>
        <w:tc>
          <w:tcPr>
            <w:tcW w:w="1756" w:type="pct"/>
            <w:shd w:val="clear" w:color="auto" w:fill="F2F2F2"/>
          </w:tcPr>
          <w:p w14:paraId="1ADC6907" w14:textId="1452831A" w:rsidR="00042594" w:rsidRPr="00BB07D0" w:rsidRDefault="00042594" w:rsidP="00042594">
            <w:pPr>
              <w:rPr>
                <w:rFonts w:ascii="Source Sans Pro" w:hAnsi="Source Sans Pro" w:cs="Times New Roman"/>
              </w:rPr>
            </w:pPr>
            <w:r>
              <w:rPr>
                <w:rFonts w:ascii="Source Sans Pro" w:hAnsi="Source Sans Pro" w:cs="Times New Roman"/>
              </w:rPr>
              <w:t xml:space="preserve">History of Psychology </w:t>
            </w:r>
          </w:p>
        </w:tc>
        <w:tc>
          <w:tcPr>
            <w:tcW w:w="2515" w:type="pct"/>
            <w:gridSpan w:val="2"/>
            <w:shd w:val="clear" w:color="auto" w:fill="F2F2F2"/>
          </w:tcPr>
          <w:p w14:paraId="14B5F07C" w14:textId="77777777" w:rsidR="00042594" w:rsidRPr="00B06EAC" w:rsidRDefault="00042594" w:rsidP="00042594">
            <w:pPr>
              <w:rPr>
                <w:rFonts w:ascii="Source Sans Pro" w:hAnsi="Source Sans Pro" w:cs="Times New Roman"/>
              </w:rPr>
            </w:pPr>
          </w:p>
        </w:tc>
      </w:tr>
      <w:tr w:rsidR="00274416" w:rsidRPr="00D46480" w14:paraId="25E6F66E" w14:textId="77777777" w:rsidTr="00274416">
        <w:trPr>
          <w:trHeight w:val="317"/>
        </w:trPr>
        <w:tc>
          <w:tcPr>
            <w:tcW w:w="336" w:type="pct"/>
            <w:shd w:val="clear" w:color="auto" w:fill="F2F2F2"/>
          </w:tcPr>
          <w:p w14:paraId="69E0EBF0" w14:textId="77777777" w:rsidR="00042594" w:rsidRPr="00D46480" w:rsidRDefault="00042594" w:rsidP="00042594">
            <w:pPr>
              <w:rPr>
                <w:rFonts w:ascii="Source Sans Pro" w:hAnsi="Source Sans Pro" w:cs="Calibri"/>
                <w:color w:val="000000"/>
              </w:rPr>
            </w:pPr>
          </w:p>
        </w:tc>
        <w:tc>
          <w:tcPr>
            <w:tcW w:w="393" w:type="pct"/>
            <w:shd w:val="clear" w:color="auto" w:fill="F2F2F2"/>
          </w:tcPr>
          <w:p w14:paraId="74C842C1" w14:textId="453F1512" w:rsidR="00042594" w:rsidRDefault="00042594" w:rsidP="00042594">
            <w:pPr>
              <w:rPr>
                <w:rFonts w:ascii="Source Sans Pro" w:hAnsi="Source Sans Pro" w:cs="Calibri"/>
                <w:color w:val="000000"/>
              </w:rPr>
            </w:pPr>
            <w:r w:rsidRPr="00AC4C89">
              <w:t>8/30</w:t>
            </w:r>
          </w:p>
        </w:tc>
        <w:tc>
          <w:tcPr>
            <w:tcW w:w="1756" w:type="pct"/>
            <w:shd w:val="clear" w:color="auto" w:fill="F2F2F2"/>
          </w:tcPr>
          <w:p w14:paraId="41B5EDE2" w14:textId="1138913D" w:rsidR="00042594" w:rsidRPr="00352C41" w:rsidRDefault="00042594" w:rsidP="00042594">
            <w:pPr>
              <w:jc w:val="center"/>
              <w:rPr>
                <w:rFonts w:ascii="Source Sans Pro" w:hAnsi="Source Sans Pro" w:cs="Times New Roman"/>
                <w:b/>
                <w:bCs/>
              </w:rPr>
            </w:pPr>
            <w:r w:rsidRPr="00352C41">
              <w:rPr>
                <w:rFonts w:ascii="Ink Free" w:hAnsi="Ink Free" w:cs="Times New Roman"/>
                <w:b/>
                <w:bCs/>
                <w:color w:val="7B3C17" w:themeColor="accent2" w:themeShade="80"/>
              </w:rPr>
              <w:t>Football Friday; no class</w:t>
            </w:r>
          </w:p>
        </w:tc>
        <w:tc>
          <w:tcPr>
            <w:tcW w:w="2515" w:type="pct"/>
            <w:gridSpan w:val="2"/>
            <w:shd w:val="clear" w:color="auto" w:fill="F2F2F2"/>
          </w:tcPr>
          <w:p w14:paraId="7B73D608" w14:textId="77777777" w:rsidR="00042594" w:rsidRPr="00B06EAC" w:rsidRDefault="00042594" w:rsidP="00042594">
            <w:pPr>
              <w:rPr>
                <w:rFonts w:ascii="Source Sans Pro" w:hAnsi="Source Sans Pro" w:cs="Times New Roman"/>
              </w:rPr>
            </w:pPr>
          </w:p>
        </w:tc>
      </w:tr>
      <w:tr w:rsidR="00274416" w:rsidRPr="00D46480" w14:paraId="4CF2E12F" w14:textId="77777777" w:rsidTr="00274416">
        <w:trPr>
          <w:trHeight w:val="317"/>
        </w:trPr>
        <w:tc>
          <w:tcPr>
            <w:tcW w:w="336" w:type="pct"/>
          </w:tcPr>
          <w:p w14:paraId="62E1A817" w14:textId="77777777" w:rsidR="00042594" w:rsidRPr="00D46480" w:rsidRDefault="00042594" w:rsidP="00042594">
            <w:pPr>
              <w:rPr>
                <w:rFonts w:ascii="Source Sans Pro" w:hAnsi="Source Sans Pro" w:cs="Calibri"/>
                <w:color w:val="000000"/>
              </w:rPr>
            </w:pPr>
            <w:r w:rsidRPr="00D46480">
              <w:rPr>
                <w:rFonts w:ascii="Source Sans Pro" w:hAnsi="Source Sans Pro" w:cs="Calibri"/>
                <w:color w:val="000000"/>
              </w:rPr>
              <w:t>2</w:t>
            </w:r>
          </w:p>
        </w:tc>
        <w:tc>
          <w:tcPr>
            <w:tcW w:w="393" w:type="pct"/>
          </w:tcPr>
          <w:p w14:paraId="05FA546C" w14:textId="5BA8875D" w:rsidR="00042594" w:rsidRPr="00D46480" w:rsidRDefault="00042594" w:rsidP="00042594">
            <w:pPr>
              <w:rPr>
                <w:rFonts w:ascii="Source Sans Pro" w:hAnsi="Source Sans Pro" w:cs="Times New Roman"/>
              </w:rPr>
            </w:pPr>
            <w:r w:rsidRPr="00AC4C89">
              <w:t>9/2</w:t>
            </w:r>
          </w:p>
        </w:tc>
        <w:tc>
          <w:tcPr>
            <w:tcW w:w="1756" w:type="pct"/>
          </w:tcPr>
          <w:p w14:paraId="6F857372" w14:textId="578F4987" w:rsidR="00042594" w:rsidRPr="00BB07D0" w:rsidRDefault="00042594" w:rsidP="00042594">
            <w:pPr>
              <w:jc w:val="center"/>
              <w:rPr>
                <w:rFonts w:ascii="Source Sans Pro" w:hAnsi="Source Sans Pro" w:cs="Times New Roman"/>
              </w:rPr>
            </w:pPr>
            <w:r>
              <w:rPr>
                <w:rFonts w:ascii="Ink Free" w:hAnsi="Ink Free" w:cs="Times New Roman"/>
                <w:b/>
                <w:bCs/>
                <w:color w:val="7B3C17" w:themeColor="accent2" w:themeShade="80"/>
              </w:rPr>
              <w:t>Labor Day; no class</w:t>
            </w:r>
          </w:p>
        </w:tc>
        <w:tc>
          <w:tcPr>
            <w:tcW w:w="2515" w:type="pct"/>
            <w:gridSpan w:val="2"/>
          </w:tcPr>
          <w:p w14:paraId="6DAACFCD" w14:textId="01726204" w:rsidR="00042594" w:rsidRPr="00B06EAC" w:rsidRDefault="00042594" w:rsidP="00042594">
            <w:pPr>
              <w:rPr>
                <w:rFonts w:ascii="Source Sans Pro" w:hAnsi="Source Sans Pro" w:cs="Times New Roman"/>
              </w:rPr>
            </w:pPr>
          </w:p>
        </w:tc>
      </w:tr>
      <w:tr w:rsidR="00274416" w:rsidRPr="00D46480" w14:paraId="0A9D7C23" w14:textId="77777777" w:rsidTr="00274416">
        <w:trPr>
          <w:trHeight w:val="317"/>
        </w:trPr>
        <w:tc>
          <w:tcPr>
            <w:tcW w:w="336" w:type="pct"/>
          </w:tcPr>
          <w:p w14:paraId="1CB5AFB4" w14:textId="77777777" w:rsidR="00042594" w:rsidRPr="00D46480" w:rsidRDefault="00042594" w:rsidP="00042594">
            <w:pPr>
              <w:rPr>
                <w:rFonts w:ascii="Source Sans Pro" w:hAnsi="Source Sans Pro" w:cs="Calibri"/>
                <w:color w:val="000000"/>
              </w:rPr>
            </w:pPr>
          </w:p>
        </w:tc>
        <w:tc>
          <w:tcPr>
            <w:tcW w:w="393" w:type="pct"/>
          </w:tcPr>
          <w:p w14:paraId="012247E3" w14:textId="0CF74A2B" w:rsidR="00042594" w:rsidRPr="00D46480" w:rsidRDefault="00042594" w:rsidP="00042594">
            <w:pPr>
              <w:rPr>
                <w:rFonts w:ascii="Source Sans Pro" w:hAnsi="Source Sans Pro" w:cs="Times New Roman"/>
              </w:rPr>
            </w:pPr>
            <w:r w:rsidRPr="00AC4C89">
              <w:t>9/4</w:t>
            </w:r>
          </w:p>
        </w:tc>
        <w:tc>
          <w:tcPr>
            <w:tcW w:w="1756" w:type="pct"/>
          </w:tcPr>
          <w:p w14:paraId="1B2C8B7C" w14:textId="3C7C2ECC" w:rsidR="00042594" w:rsidRPr="00BB07D0" w:rsidRDefault="00042594" w:rsidP="00042594">
            <w:pPr>
              <w:tabs>
                <w:tab w:val="left" w:pos="552"/>
              </w:tabs>
              <w:rPr>
                <w:rFonts w:ascii="Source Sans Pro" w:hAnsi="Source Sans Pro" w:cs="Times New Roman"/>
              </w:rPr>
            </w:pPr>
            <w:r>
              <w:rPr>
                <w:rFonts w:ascii="Source Sans Pro" w:hAnsi="Source Sans Pro" w:cs="Times New Roman"/>
              </w:rPr>
              <w:t>Library, Writing Intro</w:t>
            </w:r>
          </w:p>
        </w:tc>
        <w:tc>
          <w:tcPr>
            <w:tcW w:w="2515" w:type="pct"/>
            <w:gridSpan w:val="2"/>
          </w:tcPr>
          <w:p w14:paraId="16EFDA7C" w14:textId="12EA5F09" w:rsidR="00042594" w:rsidRPr="006658AC" w:rsidRDefault="00042594" w:rsidP="00042594">
            <w:pPr>
              <w:rPr>
                <w:rFonts w:ascii="Source Sans Pro" w:hAnsi="Source Sans Pro" w:cs="Times New Roman"/>
              </w:rPr>
            </w:pPr>
            <w:r>
              <w:rPr>
                <w:rFonts w:ascii="Source Sans Pro" w:hAnsi="Source Sans Pro" w:cs="Times New Roman"/>
              </w:rPr>
              <w:t>Reflexivity Paper</w:t>
            </w:r>
          </w:p>
        </w:tc>
      </w:tr>
      <w:tr w:rsidR="00274416" w:rsidRPr="00D46480" w14:paraId="5EEE30B2" w14:textId="77777777" w:rsidTr="00274416">
        <w:trPr>
          <w:trHeight w:val="317"/>
        </w:trPr>
        <w:tc>
          <w:tcPr>
            <w:tcW w:w="336" w:type="pct"/>
          </w:tcPr>
          <w:p w14:paraId="2BDFF906" w14:textId="77777777" w:rsidR="00042594" w:rsidRPr="00D46480" w:rsidRDefault="00042594" w:rsidP="00042594">
            <w:pPr>
              <w:rPr>
                <w:rFonts w:ascii="Source Sans Pro" w:hAnsi="Source Sans Pro" w:cs="Calibri"/>
                <w:color w:val="000000"/>
              </w:rPr>
            </w:pPr>
          </w:p>
        </w:tc>
        <w:tc>
          <w:tcPr>
            <w:tcW w:w="393" w:type="pct"/>
          </w:tcPr>
          <w:p w14:paraId="4A6124C2" w14:textId="3CC16D9A" w:rsidR="00042594" w:rsidRDefault="00042594" w:rsidP="00042594">
            <w:pPr>
              <w:rPr>
                <w:rFonts w:ascii="Source Sans Pro" w:hAnsi="Source Sans Pro" w:cs="Times New Roman"/>
              </w:rPr>
            </w:pPr>
            <w:r w:rsidRPr="00AC4C89">
              <w:t>9/6</w:t>
            </w:r>
          </w:p>
        </w:tc>
        <w:tc>
          <w:tcPr>
            <w:tcW w:w="1756" w:type="pct"/>
          </w:tcPr>
          <w:p w14:paraId="0BCC0E8E" w14:textId="70CD3BA1" w:rsidR="00042594" w:rsidRDefault="00042594" w:rsidP="00042594">
            <w:pPr>
              <w:tabs>
                <w:tab w:val="left" w:pos="552"/>
              </w:tabs>
              <w:rPr>
                <w:rFonts w:ascii="Source Sans Pro" w:hAnsi="Source Sans Pro" w:cs="Times New Roman"/>
              </w:rPr>
            </w:pPr>
            <w:r>
              <w:rPr>
                <w:rFonts w:ascii="Source Sans Pro" w:hAnsi="Source Sans Pro" w:cs="Times New Roman"/>
              </w:rPr>
              <w:t>Collab Writing Day</w:t>
            </w:r>
          </w:p>
        </w:tc>
        <w:tc>
          <w:tcPr>
            <w:tcW w:w="2515" w:type="pct"/>
            <w:gridSpan w:val="2"/>
          </w:tcPr>
          <w:p w14:paraId="2E571C87" w14:textId="77777777" w:rsidR="00042594" w:rsidRDefault="00042594" w:rsidP="00042594">
            <w:pPr>
              <w:rPr>
                <w:rFonts w:ascii="Source Sans Pro" w:hAnsi="Source Sans Pro" w:cs="Times New Roman"/>
              </w:rPr>
            </w:pPr>
          </w:p>
        </w:tc>
      </w:tr>
      <w:tr w:rsidR="00C37EC4" w:rsidRPr="00D46480" w14:paraId="6FEE9E7E" w14:textId="77777777" w:rsidTr="00274416">
        <w:trPr>
          <w:trHeight w:val="317"/>
        </w:trPr>
        <w:tc>
          <w:tcPr>
            <w:tcW w:w="336" w:type="pct"/>
            <w:shd w:val="clear" w:color="auto" w:fill="F2F2F2"/>
          </w:tcPr>
          <w:p w14:paraId="56B00592" w14:textId="77777777" w:rsidR="00042594" w:rsidRPr="00D46480" w:rsidRDefault="00042594" w:rsidP="00042594">
            <w:pPr>
              <w:rPr>
                <w:rFonts w:ascii="Source Sans Pro" w:hAnsi="Source Sans Pro" w:cs="Calibri"/>
                <w:color w:val="000000"/>
              </w:rPr>
            </w:pPr>
            <w:r w:rsidRPr="00D46480">
              <w:rPr>
                <w:rFonts w:ascii="Source Sans Pro" w:hAnsi="Source Sans Pro" w:cs="Calibri"/>
                <w:color w:val="000000"/>
              </w:rPr>
              <w:t>3</w:t>
            </w:r>
          </w:p>
        </w:tc>
        <w:tc>
          <w:tcPr>
            <w:tcW w:w="393" w:type="pct"/>
            <w:shd w:val="clear" w:color="auto" w:fill="F2F2F2"/>
          </w:tcPr>
          <w:p w14:paraId="39D292BC" w14:textId="1FA9AB1C" w:rsidR="00042594" w:rsidRPr="00D46480" w:rsidRDefault="00042594" w:rsidP="00042594">
            <w:pPr>
              <w:rPr>
                <w:rFonts w:ascii="Source Sans Pro" w:hAnsi="Source Sans Pro" w:cs="Times New Roman"/>
              </w:rPr>
            </w:pPr>
            <w:r w:rsidRPr="00AC4C89">
              <w:t>9/9</w:t>
            </w:r>
          </w:p>
        </w:tc>
        <w:tc>
          <w:tcPr>
            <w:tcW w:w="1756" w:type="pct"/>
            <w:shd w:val="clear" w:color="auto" w:fill="F2F2F2"/>
          </w:tcPr>
          <w:p w14:paraId="5E540C9D" w14:textId="72F9EA30" w:rsidR="00042594" w:rsidRPr="00BB07D0" w:rsidRDefault="00042594" w:rsidP="00042594">
            <w:pPr>
              <w:rPr>
                <w:rFonts w:ascii="Source Sans Pro" w:hAnsi="Source Sans Pro" w:cs="Times New Roman"/>
              </w:rPr>
            </w:pPr>
            <w:r>
              <w:rPr>
                <w:rFonts w:ascii="Source Sans Pro" w:hAnsi="Source Sans Pro" w:cs="Times New Roman"/>
              </w:rPr>
              <w:t>Critiquing Social Psychology</w:t>
            </w:r>
          </w:p>
        </w:tc>
        <w:tc>
          <w:tcPr>
            <w:tcW w:w="2515" w:type="pct"/>
            <w:gridSpan w:val="2"/>
            <w:shd w:val="clear" w:color="auto" w:fill="F2F2F2"/>
          </w:tcPr>
          <w:p w14:paraId="5974C677" w14:textId="36F0C93C" w:rsidR="00042594" w:rsidRPr="00B06EAC" w:rsidRDefault="00042594" w:rsidP="00042594">
            <w:pPr>
              <w:rPr>
                <w:rFonts w:ascii="Source Sans Pro" w:hAnsi="Source Sans Pro" w:cs="Times New Roman"/>
              </w:rPr>
            </w:pPr>
            <w:r>
              <w:rPr>
                <w:rFonts w:ascii="Source Sans Pro" w:hAnsi="Source Sans Pro" w:cs="Times New Roman"/>
              </w:rPr>
              <w:t>Find article, identify meaningful pieces of information</w:t>
            </w:r>
          </w:p>
        </w:tc>
      </w:tr>
      <w:tr w:rsidR="00C37EC4" w:rsidRPr="00D46480" w14:paraId="6FBBDE2B" w14:textId="77777777" w:rsidTr="00274416">
        <w:trPr>
          <w:trHeight w:val="317"/>
        </w:trPr>
        <w:tc>
          <w:tcPr>
            <w:tcW w:w="336" w:type="pct"/>
            <w:shd w:val="clear" w:color="auto" w:fill="F2F2F2"/>
          </w:tcPr>
          <w:p w14:paraId="30432AC1" w14:textId="77777777" w:rsidR="00042594" w:rsidRPr="00D46480" w:rsidRDefault="00042594" w:rsidP="00042594">
            <w:pPr>
              <w:rPr>
                <w:rFonts w:ascii="Source Sans Pro" w:hAnsi="Source Sans Pro" w:cs="Calibri"/>
                <w:color w:val="000000"/>
              </w:rPr>
            </w:pPr>
          </w:p>
        </w:tc>
        <w:tc>
          <w:tcPr>
            <w:tcW w:w="393" w:type="pct"/>
            <w:shd w:val="clear" w:color="auto" w:fill="F2F2F2"/>
          </w:tcPr>
          <w:p w14:paraId="1BCC0602" w14:textId="2877D210" w:rsidR="00042594" w:rsidRPr="00D46480" w:rsidRDefault="00042594" w:rsidP="00042594">
            <w:pPr>
              <w:rPr>
                <w:rFonts w:ascii="Source Sans Pro" w:hAnsi="Source Sans Pro" w:cs="Times New Roman"/>
              </w:rPr>
            </w:pPr>
            <w:r w:rsidRPr="00AC4C89">
              <w:t>9/11</w:t>
            </w:r>
          </w:p>
        </w:tc>
        <w:tc>
          <w:tcPr>
            <w:tcW w:w="1756" w:type="pct"/>
            <w:shd w:val="clear" w:color="auto" w:fill="F2F2F2"/>
          </w:tcPr>
          <w:p w14:paraId="7D0F30AC" w14:textId="789A36C9" w:rsidR="00042594" w:rsidRPr="00BB07D0" w:rsidRDefault="00042594" w:rsidP="00042594">
            <w:pPr>
              <w:ind w:left="198"/>
              <w:rPr>
                <w:rFonts w:ascii="Source Sans Pro" w:hAnsi="Source Sans Pro" w:cs="Times New Roman"/>
              </w:rPr>
            </w:pPr>
          </w:p>
        </w:tc>
        <w:tc>
          <w:tcPr>
            <w:tcW w:w="2515" w:type="pct"/>
            <w:gridSpan w:val="2"/>
            <w:shd w:val="clear" w:color="auto" w:fill="F2F2F2"/>
          </w:tcPr>
          <w:p w14:paraId="4ACB2E4B" w14:textId="147216BE" w:rsidR="00042594" w:rsidRPr="00832D8A" w:rsidRDefault="00042594" w:rsidP="00042594">
            <w:pPr>
              <w:rPr>
                <w:rFonts w:ascii="Source Sans Pro" w:hAnsi="Source Sans Pro" w:cs="Times New Roman"/>
              </w:rPr>
            </w:pPr>
            <w:r w:rsidRPr="00832D8A">
              <w:rPr>
                <w:rFonts w:ascii="Source Sans Pro" w:hAnsi="Source Sans Pro" w:cs="Times New Roman"/>
              </w:rPr>
              <w:t>Peer Review</w:t>
            </w:r>
          </w:p>
        </w:tc>
      </w:tr>
      <w:tr w:rsidR="00274416" w:rsidRPr="00D46480" w14:paraId="7DD34C6F" w14:textId="77777777" w:rsidTr="00274416">
        <w:trPr>
          <w:trHeight w:val="317"/>
        </w:trPr>
        <w:tc>
          <w:tcPr>
            <w:tcW w:w="336" w:type="pct"/>
            <w:shd w:val="clear" w:color="auto" w:fill="F2F2F2"/>
          </w:tcPr>
          <w:p w14:paraId="0B2DF456" w14:textId="77777777" w:rsidR="00042594" w:rsidRPr="00D46480" w:rsidRDefault="00042594" w:rsidP="00042594">
            <w:pPr>
              <w:rPr>
                <w:rFonts w:ascii="Source Sans Pro" w:hAnsi="Source Sans Pro" w:cs="Calibri"/>
                <w:color w:val="000000"/>
              </w:rPr>
            </w:pPr>
          </w:p>
        </w:tc>
        <w:tc>
          <w:tcPr>
            <w:tcW w:w="393" w:type="pct"/>
            <w:shd w:val="clear" w:color="auto" w:fill="F2F2F2"/>
          </w:tcPr>
          <w:p w14:paraId="7D032D27" w14:textId="19F74212" w:rsidR="00042594" w:rsidRDefault="00042594" w:rsidP="00042594">
            <w:pPr>
              <w:rPr>
                <w:rFonts w:ascii="Source Sans Pro" w:hAnsi="Source Sans Pro" w:cs="Times New Roman"/>
              </w:rPr>
            </w:pPr>
            <w:r w:rsidRPr="00AC4C89">
              <w:t>9/13</w:t>
            </w:r>
          </w:p>
        </w:tc>
        <w:tc>
          <w:tcPr>
            <w:tcW w:w="1756" w:type="pct"/>
            <w:shd w:val="clear" w:color="auto" w:fill="F2F2F2"/>
          </w:tcPr>
          <w:p w14:paraId="7DE82DEC" w14:textId="5998F3CE" w:rsidR="00042594" w:rsidRPr="00BB07D0" w:rsidRDefault="00042594" w:rsidP="00042594">
            <w:pPr>
              <w:ind w:left="198"/>
              <w:rPr>
                <w:rFonts w:ascii="Source Sans Pro" w:hAnsi="Source Sans Pro" w:cs="Times New Roman"/>
              </w:rPr>
            </w:pPr>
            <w:r>
              <w:rPr>
                <w:rFonts w:ascii="Source Sans Pro" w:hAnsi="Source Sans Pro" w:cs="Times New Roman"/>
              </w:rPr>
              <w:t>Collab Writing Day</w:t>
            </w:r>
          </w:p>
        </w:tc>
        <w:tc>
          <w:tcPr>
            <w:tcW w:w="2515" w:type="pct"/>
            <w:gridSpan w:val="2"/>
            <w:shd w:val="clear" w:color="auto" w:fill="F2F2F2"/>
          </w:tcPr>
          <w:p w14:paraId="4F36A135" w14:textId="1EE44432" w:rsidR="00042594" w:rsidRPr="00832D8A" w:rsidRDefault="008549E8" w:rsidP="00042594">
            <w:pPr>
              <w:rPr>
                <w:rFonts w:ascii="Source Sans Pro" w:hAnsi="Source Sans Pro" w:cs="Times New Roman"/>
              </w:rPr>
            </w:pPr>
            <w:r>
              <w:rPr>
                <w:rFonts w:ascii="Source Sans Pro" w:hAnsi="Source Sans Pro" w:cs="Times New Roman"/>
              </w:rPr>
              <w:t xml:space="preserve">Revise and </w:t>
            </w:r>
            <w:proofErr w:type="gramStart"/>
            <w:r>
              <w:rPr>
                <w:rFonts w:ascii="Source Sans Pro" w:hAnsi="Source Sans Pro" w:cs="Times New Roman"/>
              </w:rPr>
              <w:t>Resubmit</w:t>
            </w:r>
            <w:proofErr w:type="gramEnd"/>
            <w:r>
              <w:rPr>
                <w:rFonts w:ascii="Source Sans Pro" w:hAnsi="Source Sans Pro" w:cs="Times New Roman"/>
              </w:rPr>
              <w:t xml:space="preserve"> </w:t>
            </w:r>
          </w:p>
        </w:tc>
      </w:tr>
      <w:tr w:rsidR="00274416" w:rsidRPr="00010D37" w14:paraId="35753172" w14:textId="77777777" w:rsidTr="00274416">
        <w:trPr>
          <w:trHeight w:val="317"/>
        </w:trPr>
        <w:tc>
          <w:tcPr>
            <w:tcW w:w="336" w:type="pct"/>
          </w:tcPr>
          <w:p w14:paraId="1546F92E" w14:textId="77777777" w:rsidR="00042594" w:rsidRPr="00D46480" w:rsidRDefault="00042594" w:rsidP="00042594">
            <w:pPr>
              <w:rPr>
                <w:rFonts w:ascii="Source Sans Pro" w:hAnsi="Source Sans Pro" w:cs="Calibri"/>
                <w:color w:val="000000"/>
              </w:rPr>
            </w:pPr>
            <w:r w:rsidRPr="00D46480">
              <w:rPr>
                <w:rFonts w:ascii="Source Sans Pro" w:hAnsi="Source Sans Pro" w:cs="Calibri"/>
                <w:color w:val="000000"/>
              </w:rPr>
              <w:t>4</w:t>
            </w:r>
          </w:p>
        </w:tc>
        <w:tc>
          <w:tcPr>
            <w:tcW w:w="393" w:type="pct"/>
          </w:tcPr>
          <w:p w14:paraId="5ED2205E" w14:textId="68806A46" w:rsidR="00042594" w:rsidRPr="00D46480" w:rsidRDefault="00042594" w:rsidP="00042594">
            <w:pPr>
              <w:rPr>
                <w:rFonts w:ascii="Source Sans Pro" w:hAnsi="Source Sans Pro" w:cs="Times New Roman"/>
              </w:rPr>
            </w:pPr>
            <w:r w:rsidRPr="00AC4C89">
              <w:t>9/16</w:t>
            </w:r>
          </w:p>
        </w:tc>
        <w:tc>
          <w:tcPr>
            <w:tcW w:w="1774" w:type="pct"/>
            <w:gridSpan w:val="2"/>
          </w:tcPr>
          <w:p w14:paraId="3E309B01" w14:textId="16F5339C" w:rsidR="00042594" w:rsidRPr="00BB07D0" w:rsidRDefault="00042594" w:rsidP="00042594">
            <w:pPr>
              <w:rPr>
                <w:rFonts w:ascii="Source Sans Pro" w:hAnsi="Source Sans Pro" w:cs="Times New Roman"/>
              </w:rPr>
            </w:pPr>
            <w:r>
              <w:rPr>
                <w:rFonts w:ascii="Source Sans Pro" w:hAnsi="Source Sans Pro" w:cs="Times New Roman"/>
              </w:rPr>
              <w:t>Critiquing Clinical Psychology</w:t>
            </w:r>
          </w:p>
        </w:tc>
        <w:tc>
          <w:tcPr>
            <w:tcW w:w="2497" w:type="pct"/>
          </w:tcPr>
          <w:p w14:paraId="69B73B92" w14:textId="2F20BCA2" w:rsidR="00042594" w:rsidRPr="00BB07D0" w:rsidRDefault="00042594" w:rsidP="00042594">
            <w:pPr>
              <w:rPr>
                <w:rFonts w:ascii="Source Sans Pro" w:hAnsi="Source Sans Pro" w:cs="Times New Roman"/>
              </w:rPr>
            </w:pPr>
            <w:r>
              <w:rPr>
                <w:rFonts w:ascii="Source Sans Pro" w:hAnsi="Source Sans Pro" w:cs="Times New Roman"/>
              </w:rPr>
              <w:t>Find article, identify meaningful pieces of information</w:t>
            </w:r>
          </w:p>
        </w:tc>
      </w:tr>
      <w:tr w:rsidR="00274416" w:rsidRPr="00D46480" w14:paraId="6A6B0F81" w14:textId="77777777" w:rsidTr="00274416">
        <w:trPr>
          <w:trHeight w:val="317"/>
        </w:trPr>
        <w:tc>
          <w:tcPr>
            <w:tcW w:w="336" w:type="pct"/>
          </w:tcPr>
          <w:p w14:paraId="6BF6C159" w14:textId="77777777" w:rsidR="008549E8" w:rsidRPr="00D46480" w:rsidRDefault="008549E8" w:rsidP="008549E8">
            <w:pPr>
              <w:rPr>
                <w:rFonts w:ascii="Source Sans Pro" w:hAnsi="Source Sans Pro" w:cs="Calibri"/>
                <w:color w:val="000000"/>
              </w:rPr>
            </w:pPr>
          </w:p>
        </w:tc>
        <w:tc>
          <w:tcPr>
            <w:tcW w:w="393" w:type="pct"/>
          </w:tcPr>
          <w:p w14:paraId="7464527D" w14:textId="5E9BCF2E" w:rsidR="008549E8" w:rsidRPr="00D46480" w:rsidRDefault="008549E8" w:rsidP="008549E8">
            <w:pPr>
              <w:rPr>
                <w:rFonts w:ascii="Source Sans Pro" w:hAnsi="Source Sans Pro" w:cs="Times New Roman"/>
              </w:rPr>
            </w:pPr>
            <w:r w:rsidRPr="00AC4C89">
              <w:t>9/18</w:t>
            </w:r>
          </w:p>
        </w:tc>
        <w:tc>
          <w:tcPr>
            <w:tcW w:w="1756" w:type="pct"/>
          </w:tcPr>
          <w:p w14:paraId="47BD79A0" w14:textId="58ACC787" w:rsidR="008549E8" w:rsidRPr="00BB07D0" w:rsidRDefault="008549E8" w:rsidP="008549E8">
            <w:pPr>
              <w:ind w:left="198"/>
              <w:rPr>
                <w:rFonts w:ascii="Source Sans Pro" w:hAnsi="Source Sans Pro" w:cs="Times New Roman"/>
              </w:rPr>
            </w:pPr>
          </w:p>
        </w:tc>
        <w:tc>
          <w:tcPr>
            <w:tcW w:w="2515" w:type="pct"/>
            <w:gridSpan w:val="2"/>
          </w:tcPr>
          <w:p w14:paraId="4AEFBE79" w14:textId="043E3A49" w:rsidR="008549E8" w:rsidRPr="00FC3CA6" w:rsidRDefault="008549E8" w:rsidP="008549E8">
            <w:pPr>
              <w:rPr>
                <w:rFonts w:ascii="Source Sans Pro" w:hAnsi="Source Sans Pro" w:cs="Times New Roman"/>
              </w:rPr>
            </w:pPr>
            <w:r w:rsidRPr="00832D8A">
              <w:rPr>
                <w:rFonts w:ascii="Source Sans Pro" w:hAnsi="Source Sans Pro" w:cs="Times New Roman"/>
              </w:rPr>
              <w:t>Peer Review</w:t>
            </w:r>
          </w:p>
        </w:tc>
      </w:tr>
      <w:tr w:rsidR="00274416" w:rsidRPr="00D46480" w14:paraId="375D9444" w14:textId="77777777" w:rsidTr="00274416">
        <w:trPr>
          <w:trHeight w:val="317"/>
        </w:trPr>
        <w:tc>
          <w:tcPr>
            <w:tcW w:w="336" w:type="pct"/>
          </w:tcPr>
          <w:p w14:paraId="02627BCD" w14:textId="77777777" w:rsidR="008549E8" w:rsidRPr="00D46480" w:rsidRDefault="008549E8" w:rsidP="008549E8">
            <w:pPr>
              <w:rPr>
                <w:rFonts w:ascii="Source Sans Pro" w:hAnsi="Source Sans Pro" w:cs="Calibri"/>
                <w:color w:val="000000"/>
              </w:rPr>
            </w:pPr>
          </w:p>
        </w:tc>
        <w:tc>
          <w:tcPr>
            <w:tcW w:w="393" w:type="pct"/>
          </w:tcPr>
          <w:p w14:paraId="17341B8D" w14:textId="227C2AF2" w:rsidR="008549E8" w:rsidRDefault="008549E8" w:rsidP="008549E8">
            <w:pPr>
              <w:rPr>
                <w:rFonts w:ascii="Source Sans Pro" w:hAnsi="Source Sans Pro" w:cs="Times New Roman"/>
              </w:rPr>
            </w:pPr>
            <w:r w:rsidRPr="00AC4C89">
              <w:t>9/20</w:t>
            </w:r>
          </w:p>
        </w:tc>
        <w:tc>
          <w:tcPr>
            <w:tcW w:w="1756" w:type="pct"/>
          </w:tcPr>
          <w:p w14:paraId="4511ACEB" w14:textId="32F7942E" w:rsidR="008549E8" w:rsidRPr="00BB07D0" w:rsidRDefault="008549E8" w:rsidP="008549E8">
            <w:pPr>
              <w:ind w:left="198"/>
              <w:rPr>
                <w:rFonts w:ascii="Source Sans Pro" w:hAnsi="Source Sans Pro" w:cs="Times New Roman"/>
              </w:rPr>
            </w:pPr>
            <w:r>
              <w:rPr>
                <w:rFonts w:ascii="Source Sans Pro" w:hAnsi="Source Sans Pro" w:cs="Times New Roman"/>
              </w:rPr>
              <w:t>Collab Writing Day</w:t>
            </w:r>
          </w:p>
        </w:tc>
        <w:tc>
          <w:tcPr>
            <w:tcW w:w="2515" w:type="pct"/>
            <w:gridSpan w:val="2"/>
          </w:tcPr>
          <w:p w14:paraId="522382CB" w14:textId="624EC760" w:rsidR="008549E8" w:rsidRDefault="008549E8" w:rsidP="008549E8">
            <w:pPr>
              <w:rPr>
                <w:rFonts w:ascii="Source Sans Pro" w:hAnsi="Source Sans Pro" w:cs="Times New Roman"/>
              </w:rPr>
            </w:pPr>
            <w:r>
              <w:rPr>
                <w:rFonts w:ascii="Source Sans Pro" w:hAnsi="Source Sans Pro" w:cs="Times New Roman"/>
              </w:rPr>
              <w:t xml:space="preserve">Revise and </w:t>
            </w:r>
            <w:proofErr w:type="gramStart"/>
            <w:r>
              <w:rPr>
                <w:rFonts w:ascii="Source Sans Pro" w:hAnsi="Source Sans Pro" w:cs="Times New Roman"/>
              </w:rPr>
              <w:t>Resubmit</w:t>
            </w:r>
            <w:proofErr w:type="gramEnd"/>
            <w:r>
              <w:rPr>
                <w:rFonts w:ascii="Source Sans Pro" w:hAnsi="Source Sans Pro" w:cs="Times New Roman"/>
              </w:rPr>
              <w:t xml:space="preserve"> </w:t>
            </w:r>
          </w:p>
        </w:tc>
      </w:tr>
      <w:tr w:rsidR="00C37EC4" w:rsidRPr="00D46480" w14:paraId="3D8042BE" w14:textId="77777777" w:rsidTr="00274416">
        <w:trPr>
          <w:trHeight w:val="317"/>
        </w:trPr>
        <w:tc>
          <w:tcPr>
            <w:tcW w:w="336" w:type="pct"/>
            <w:shd w:val="clear" w:color="auto" w:fill="F2F2F2"/>
          </w:tcPr>
          <w:p w14:paraId="283EC91E" w14:textId="77777777" w:rsidR="00042594" w:rsidRPr="00D46480" w:rsidRDefault="00042594" w:rsidP="00042594">
            <w:pPr>
              <w:rPr>
                <w:rFonts w:ascii="Source Sans Pro" w:hAnsi="Source Sans Pro" w:cs="Calibri"/>
                <w:color w:val="000000"/>
              </w:rPr>
            </w:pPr>
            <w:r w:rsidRPr="00D46480">
              <w:rPr>
                <w:rFonts w:ascii="Source Sans Pro" w:hAnsi="Source Sans Pro" w:cs="Calibri"/>
                <w:color w:val="000000"/>
              </w:rPr>
              <w:t>5</w:t>
            </w:r>
          </w:p>
        </w:tc>
        <w:tc>
          <w:tcPr>
            <w:tcW w:w="393" w:type="pct"/>
            <w:shd w:val="clear" w:color="auto" w:fill="F2F2F2"/>
          </w:tcPr>
          <w:p w14:paraId="0BB6440A" w14:textId="586CDC33" w:rsidR="00042594" w:rsidRPr="00D46480" w:rsidRDefault="00042594" w:rsidP="00042594">
            <w:pPr>
              <w:rPr>
                <w:rFonts w:ascii="Source Sans Pro" w:hAnsi="Source Sans Pro" w:cs="Times New Roman"/>
              </w:rPr>
            </w:pPr>
            <w:r w:rsidRPr="00AC4C89">
              <w:t>9/23</w:t>
            </w:r>
          </w:p>
        </w:tc>
        <w:tc>
          <w:tcPr>
            <w:tcW w:w="1756" w:type="pct"/>
            <w:shd w:val="clear" w:color="auto" w:fill="F2F2F2"/>
          </w:tcPr>
          <w:p w14:paraId="6A5CF9B0" w14:textId="5F4CF574" w:rsidR="00042594" w:rsidRPr="00BB07D0" w:rsidRDefault="00042594" w:rsidP="00042594">
            <w:pPr>
              <w:rPr>
                <w:rFonts w:ascii="Source Sans Pro" w:hAnsi="Source Sans Pro" w:cs="Times New Roman"/>
              </w:rPr>
            </w:pPr>
            <w:r>
              <w:rPr>
                <w:rFonts w:ascii="Source Sans Pro" w:hAnsi="Source Sans Pro" w:cs="Times New Roman"/>
              </w:rPr>
              <w:t>Critiquing Community Psychology</w:t>
            </w:r>
          </w:p>
        </w:tc>
        <w:tc>
          <w:tcPr>
            <w:tcW w:w="2515" w:type="pct"/>
            <w:gridSpan w:val="2"/>
            <w:shd w:val="clear" w:color="auto" w:fill="F2F2F2"/>
          </w:tcPr>
          <w:p w14:paraId="0BE3CEC6" w14:textId="386E5C94" w:rsidR="00042594" w:rsidRPr="00B06EAC" w:rsidRDefault="00042594" w:rsidP="00042594">
            <w:pPr>
              <w:rPr>
                <w:rFonts w:ascii="Source Sans Pro" w:hAnsi="Source Sans Pro" w:cs="Times New Roman"/>
              </w:rPr>
            </w:pPr>
            <w:r>
              <w:rPr>
                <w:rFonts w:ascii="Source Sans Pro" w:hAnsi="Source Sans Pro" w:cs="Times New Roman"/>
              </w:rPr>
              <w:t>Find article, identify theory – explain in your own words</w:t>
            </w:r>
          </w:p>
        </w:tc>
      </w:tr>
      <w:tr w:rsidR="00C37EC4" w:rsidRPr="00D46480" w14:paraId="6E56B585" w14:textId="77777777" w:rsidTr="00274416">
        <w:trPr>
          <w:trHeight w:val="317"/>
        </w:trPr>
        <w:tc>
          <w:tcPr>
            <w:tcW w:w="336" w:type="pct"/>
            <w:shd w:val="clear" w:color="auto" w:fill="F2F2F2"/>
          </w:tcPr>
          <w:p w14:paraId="7C8D516E" w14:textId="77777777" w:rsidR="008549E8" w:rsidRPr="00D46480" w:rsidRDefault="008549E8" w:rsidP="008549E8">
            <w:pPr>
              <w:rPr>
                <w:rFonts w:ascii="Source Sans Pro" w:hAnsi="Source Sans Pro" w:cs="Calibri"/>
                <w:color w:val="000000"/>
              </w:rPr>
            </w:pPr>
          </w:p>
        </w:tc>
        <w:tc>
          <w:tcPr>
            <w:tcW w:w="393" w:type="pct"/>
            <w:shd w:val="clear" w:color="auto" w:fill="F2F2F2"/>
          </w:tcPr>
          <w:p w14:paraId="5479E411" w14:textId="70867761" w:rsidR="008549E8" w:rsidRPr="00D46480" w:rsidRDefault="008549E8" w:rsidP="008549E8">
            <w:pPr>
              <w:rPr>
                <w:rFonts w:ascii="Source Sans Pro" w:hAnsi="Source Sans Pro" w:cs="Times New Roman"/>
              </w:rPr>
            </w:pPr>
            <w:r w:rsidRPr="00AC4C89">
              <w:t>9/25</w:t>
            </w:r>
          </w:p>
        </w:tc>
        <w:tc>
          <w:tcPr>
            <w:tcW w:w="1756" w:type="pct"/>
            <w:shd w:val="clear" w:color="auto" w:fill="F2F2F2"/>
          </w:tcPr>
          <w:p w14:paraId="632F4ACC" w14:textId="4144CF3A" w:rsidR="008549E8" w:rsidRPr="00BB07D0" w:rsidRDefault="008549E8" w:rsidP="008549E8">
            <w:pPr>
              <w:ind w:left="198"/>
              <w:rPr>
                <w:rFonts w:ascii="Source Sans Pro" w:hAnsi="Source Sans Pro" w:cs="Times New Roman"/>
              </w:rPr>
            </w:pPr>
          </w:p>
        </w:tc>
        <w:tc>
          <w:tcPr>
            <w:tcW w:w="2515" w:type="pct"/>
            <w:gridSpan w:val="2"/>
            <w:shd w:val="clear" w:color="auto" w:fill="F2F2F2"/>
          </w:tcPr>
          <w:p w14:paraId="28556028" w14:textId="49FA720E" w:rsidR="008549E8" w:rsidRPr="00FC3CA6" w:rsidRDefault="008549E8" w:rsidP="008549E8">
            <w:pPr>
              <w:rPr>
                <w:rFonts w:ascii="Source Sans Pro" w:hAnsi="Source Sans Pro" w:cs="Times New Roman"/>
              </w:rPr>
            </w:pPr>
            <w:r w:rsidRPr="00832D8A">
              <w:rPr>
                <w:rFonts w:ascii="Source Sans Pro" w:hAnsi="Source Sans Pro" w:cs="Times New Roman"/>
              </w:rPr>
              <w:t>Peer Review</w:t>
            </w:r>
          </w:p>
        </w:tc>
      </w:tr>
      <w:tr w:rsidR="00274416" w:rsidRPr="00D46480" w14:paraId="75712434" w14:textId="77777777" w:rsidTr="00274416">
        <w:trPr>
          <w:trHeight w:val="317"/>
        </w:trPr>
        <w:tc>
          <w:tcPr>
            <w:tcW w:w="336" w:type="pct"/>
            <w:shd w:val="clear" w:color="auto" w:fill="F2F2F2"/>
          </w:tcPr>
          <w:p w14:paraId="24D15D0D" w14:textId="77777777" w:rsidR="008549E8" w:rsidRPr="00D46480" w:rsidRDefault="008549E8" w:rsidP="008549E8">
            <w:pPr>
              <w:rPr>
                <w:rFonts w:ascii="Source Sans Pro" w:hAnsi="Source Sans Pro" w:cs="Calibri"/>
                <w:color w:val="000000"/>
              </w:rPr>
            </w:pPr>
          </w:p>
        </w:tc>
        <w:tc>
          <w:tcPr>
            <w:tcW w:w="393" w:type="pct"/>
            <w:shd w:val="clear" w:color="auto" w:fill="F2F2F2"/>
          </w:tcPr>
          <w:p w14:paraId="0EEB8887" w14:textId="736CEE96" w:rsidR="008549E8" w:rsidRDefault="008549E8" w:rsidP="008549E8">
            <w:pPr>
              <w:rPr>
                <w:rFonts w:ascii="Source Sans Pro" w:hAnsi="Source Sans Pro" w:cs="Times New Roman"/>
              </w:rPr>
            </w:pPr>
            <w:r w:rsidRPr="00AC4C89">
              <w:t>9/27</w:t>
            </w:r>
          </w:p>
        </w:tc>
        <w:tc>
          <w:tcPr>
            <w:tcW w:w="1756" w:type="pct"/>
            <w:shd w:val="clear" w:color="auto" w:fill="F2F2F2"/>
          </w:tcPr>
          <w:p w14:paraId="7CE15D7C" w14:textId="3CF9C9BE" w:rsidR="008549E8" w:rsidRPr="00BB07D0" w:rsidRDefault="008549E8" w:rsidP="008549E8">
            <w:pPr>
              <w:ind w:left="198"/>
              <w:rPr>
                <w:rFonts w:ascii="Source Sans Pro" w:hAnsi="Source Sans Pro" w:cs="Times New Roman"/>
              </w:rPr>
            </w:pPr>
            <w:r>
              <w:rPr>
                <w:rFonts w:ascii="Source Sans Pro" w:hAnsi="Source Sans Pro" w:cs="Times New Roman"/>
              </w:rPr>
              <w:t>Collab Writing Day</w:t>
            </w:r>
          </w:p>
        </w:tc>
        <w:tc>
          <w:tcPr>
            <w:tcW w:w="2515" w:type="pct"/>
            <w:gridSpan w:val="2"/>
            <w:shd w:val="clear" w:color="auto" w:fill="F2F2F2"/>
          </w:tcPr>
          <w:p w14:paraId="6CCC51F5" w14:textId="27F66B8A" w:rsidR="008549E8" w:rsidRDefault="008549E8" w:rsidP="008549E8">
            <w:pPr>
              <w:rPr>
                <w:rFonts w:ascii="Source Sans Pro" w:hAnsi="Source Sans Pro" w:cs="Times New Roman"/>
              </w:rPr>
            </w:pPr>
            <w:r>
              <w:rPr>
                <w:rFonts w:ascii="Source Sans Pro" w:hAnsi="Source Sans Pro" w:cs="Times New Roman"/>
              </w:rPr>
              <w:t xml:space="preserve">Revise and </w:t>
            </w:r>
            <w:proofErr w:type="gramStart"/>
            <w:r>
              <w:rPr>
                <w:rFonts w:ascii="Source Sans Pro" w:hAnsi="Source Sans Pro" w:cs="Times New Roman"/>
              </w:rPr>
              <w:t>Resubmit</w:t>
            </w:r>
            <w:proofErr w:type="gramEnd"/>
            <w:r>
              <w:rPr>
                <w:rFonts w:ascii="Source Sans Pro" w:hAnsi="Source Sans Pro" w:cs="Times New Roman"/>
              </w:rPr>
              <w:t xml:space="preserve"> </w:t>
            </w:r>
          </w:p>
        </w:tc>
      </w:tr>
      <w:tr w:rsidR="00274416" w:rsidRPr="00D46480" w14:paraId="636E7A82" w14:textId="77777777" w:rsidTr="00274416">
        <w:trPr>
          <w:trHeight w:val="317"/>
        </w:trPr>
        <w:tc>
          <w:tcPr>
            <w:tcW w:w="336" w:type="pct"/>
          </w:tcPr>
          <w:p w14:paraId="0F7EAB1A" w14:textId="77777777" w:rsidR="00042594" w:rsidRPr="00D46480" w:rsidRDefault="00042594" w:rsidP="00042594">
            <w:pPr>
              <w:rPr>
                <w:rFonts w:ascii="Source Sans Pro" w:hAnsi="Source Sans Pro" w:cs="Calibri"/>
                <w:color w:val="000000"/>
              </w:rPr>
            </w:pPr>
            <w:r w:rsidRPr="00D46480">
              <w:rPr>
                <w:rFonts w:ascii="Source Sans Pro" w:hAnsi="Source Sans Pro" w:cs="Calibri"/>
                <w:color w:val="000000"/>
              </w:rPr>
              <w:t>6</w:t>
            </w:r>
          </w:p>
        </w:tc>
        <w:tc>
          <w:tcPr>
            <w:tcW w:w="393" w:type="pct"/>
          </w:tcPr>
          <w:p w14:paraId="0976BA9F" w14:textId="597AAD60" w:rsidR="00042594" w:rsidRPr="00D46480" w:rsidRDefault="00042594" w:rsidP="00042594">
            <w:pPr>
              <w:rPr>
                <w:rFonts w:ascii="Source Sans Pro" w:hAnsi="Source Sans Pro" w:cs="Times New Roman"/>
              </w:rPr>
            </w:pPr>
            <w:r w:rsidRPr="00AC4C89">
              <w:t>9/30</w:t>
            </w:r>
          </w:p>
        </w:tc>
        <w:tc>
          <w:tcPr>
            <w:tcW w:w="1756" w:type="pct"/>
          </w:tcPr>
          <w:p w14:paraId="2AE225C1" w14:textId="66B848DC" w:rsidR="00042594" w:rsidRPr="00BB07D0" w:rsidRDefault="00042594" w:rsidP="00042594">
            <w:pPr>
              <w:rPr>
                <w:rFonts w:ascii="Source Sans Pro" w:hAnsi="Source Sans Pro" w:cs="Times New Roman"/>
              </w:rPr>
            </w:pPr>
            <w:r>
              <w:rPr>
                <w:rFonts w:ascii="Source Sans Pro" w:hAnsi="Source Sans Pro" w:cs="Times New Roman"/>
              </w:rPr>
              <w:t>Critiquing Cognitive Psychology</w:t>
            </w:r>
          </w:p>
        </w:tc>
        <w:tc>
          <w:tcPr>
            <w:tcW w:w="2515" w:type="pct"/>
            <w:gridSpan w:val="2"/>
          </w:tcPr>
          <w:p w14:paraId="40CF153C" w14:textId="5F008471" w:rsidR="00042594" w:rsidRPr="00B06EAC" w:rsidRDefault="00042594" w:rsidP="00042594">
            <w:pPr>
              <w:rPr>
                <w:rFonts w:ascii="Source Sans Pro" w:hAnsi="Source Sans Pro" w:cs="Times New Roman"/>
              </w:rPr>
            </w:pPr>
            <w:r>
              <w:rPr>
                <w:rFonts w:ascii="Source Sans Pro" w:hAnsi="Source Sans Pro" w:cs="Times New Roman"/>
              </w:rPr>
              <w:t>Find empirical article, explain in your own words how they developed research question</w:t>
            </w:r>
          </w:p>
        </w:tc>
      </w:tr>
      <w:tr w:rsidR="00274416" w:rsidRPr="00D46480" w14:paraId="7F02C083" w14:textId="77777777" w:rsidTr="00274416">
        <w:trPr>
          <w:trHeight w:val="317"/>
        </w:trPr>
        <w:tc>
          <w:tcPr>
            <w:tcW w:w="336" w:type="pct"/>
          </w:tcPr>
          <w:p w14:paraId="205EB3A8" w14:textId="77777777" w:rsidR="008549E8" w:rsidRPr="00D46480" w:rsidRDefault="008549E8" w:rsidP="008549E8">
            <w:pPr>
              <w:rPr>
                <w:rFonts w:ascii="Source Sans Pro" w:hAnsi="Source Sans Pro" w:cs="Calibri"/>
                <w:color w:val="000000"/>
              </w:rPr>
            </w:pPr>
          </w:p>
        </w:tc>
        <w:tc>
          <w:tcPr>
            <w:tcW w:w="393" w:type="pct"/>
          </w:tcPr>
          <w:p w14:paraId="6C1EF31E" w14:textId="66C8EA96" w:rsidR="008549E8" w:rsidRPr="00D46480" w:rsidRDefault="008549E8" w:rsidP="008549E8">
            <w:pPr>
              <w:rPr>
                <w:rFonts w:ascii="Source Sans Pro" w:hAnsi="Source Sans Pro" w:cs="Times New Roman"/>
              </w:rPr>
            </w:pPr>
            <w:r w:rsidRPr="00AC4C89">
              <w:t>10/2</w:t>
            </w:r>
          </w:p>
        </w:tc>
        <w:tc>
          <w:tcPr>
            <w:tcW w:w="1756" w:type="pct"/>
          </w:tcPr>
          <w:p w14:paraId="7A61C3DA" w14:textId="3B3B8D82" w:rsidR="008549E8" w:rsidRPr="00BB07D0" w:rsidRDefault="008549E8" w:rsidP="008549E8">
            <w:pPr>
              <w:ind w:left="198"/>
              <w:rPr>
                <w:rFonts w:ascii="Source Sans Pro" w:hAnsi="Source Sans Pro" w:cs="Times New Roman"/>
              </w:rPr>
            </w:pPr>
          </w:p>
        </w:tc>
        <w:tc>
          <w:tcPr>
            <w:tcW w:w="2515" w:type="pct"/>
            <w:gridSpan w:val="2"/>
          </w:tcPr>
          <w:p w14:paraId="13A36913" w14:textId="336BD038" w:rsidR="008549E8" w:rsidRPr="00C80D66" w:rsidRDefault="008549E8" w:rsidP="008549E8">
            <w:pPr>
              <w:rPr>
                <w:rFonts w:ascii="Source Sans Pro" w:hAnsi="Source Sans Pro" w:cs="Times New Roman"/>
              </w:rPr>
            </w:pPr>
            <w:r w:rsidRPr="00832D8A">
              <w:rPr>
                <w:rFonts w:ascii="Source Sans Pro" w:hAnsi="Source Sans Pro" w:cs="Times New Roman"/>
              </w:rPr>
              <w:t>Peer Review</w:t>
            </w:r>
          </w:p>
        </w:tc>
      </w:tr>
      <w:tr w:rsidR="008549E8" w:rsidRPr="00D46480" w14:paraId="744CD03C" w14:textId="77777777" w:rsidTr="00274416">
        <w:trPr>
          <w:trHeight w:val="317"/>
        </w:trPr>
        <w:tc>
          <w:tcPr>
            <w:tcW w:w="336" w:type="pct"/>
          </w:tcPr>
          <w:p w14:paraId="04BF59B9" w14:textId="77777777" w:rsidR="008549E8" w:rsidRPr="00D46480" w:rsidRDefault="008549E8" w:rsidP="008549E8">
            <w:pPr>
              <w:rPr>
                <w:rFonts w:ascii="Source Sans Pro" w:hAnsi="Source Sans Pro" w:cs="Calibri"/>
                <w:color w:val="000000"/>
              </w:rPr>
            </w:pPr>
          </w:p>
        </w:tc>
        <w:tc>
          <w:tcPr>
            <w:tcW w:w="393" w:type="pct"/>
          </w:tcPr>
          <w:p w14:paraId="3BE1B76B" w14:textId="44DC792C" w:rsidR="008549E8" w:rsidRPr="00205DD9" w:rsidRDefault="008549E8" w:rsidP="008549E8">
            <w:r w:rsidRPr="00AC4C89">
              <w:t>10/4</w:t>
            </w:r>
          </w:p>
        </w:tc>
        <w:tc>
          <w:tcPr>
            <w:tcW w:w="1756" w:type="pct"/>
          </w:tcPr>
          <w:p w14:paraId="5D4659F6" w14:textId="730286A1" w:rsidR="008549E8" w:rsidRPr="00BB07D0" w:rsidRDefault="008549E8" w:rsidP="008549E8">
            <w:pPr>
              <w:ind w:left="198"/>
              <w:rPr>
                <w:rFonts w:ascii="Source Sans Pro" w:hAnsi="Source Sans Pro" w:cs="Times New Roman"/>
              </w:rPr>
            </w:pPr>
            <w:r>
              <w:rPr>
                <w:rFonts w:ascii="Source Sans Pro" w:hAnsi="Source Sans Pro" w:cs="Times New Roman"/>
              </w:rPr>
              <w:t>Collab Writing Day</w:t>
            </w:r>
          </w:p>
        </w:tc>
        <w:tc>
          <w:tcPr>
            <w:tcW w:w="2515" w:type="pct"/>
            <w:gridSpan w:val="2"/>
          </w:tcPr>
          <w:p w14:paraId="6EF62741" w14:textId="4A1FBA8D" w:rsidR="008549E8" w:rsidRPr="00C80D66" w:rsidRDefault="008549E8" w:rsidP="008549E8">
            <w:pPr>
              <w:rPr>
                <w:rFonts w:ascii="Source Sans Pro" w:hAnsi="Source Sans Pro" w:cs="Times New Roman"/>
              </w:rPr>
            </w:pPr>
            <w:r>
              <w:rPr>
                <w:rFonts w:ascii="Source Sans Pro" w:hAnsi="Source Sans Pro" w:cs="Times New Roman"/>
              </w:rPr>
              <w:t xml:space="preserve">Revise and </w:t>
            </w:r>
            <w:proofErr w:type="gramStart"/>
            <w:r>
              <w:rPr>
                <w:rFonts w:ascii="Source Sans Pro" w:hAnsi="Source Sans Pro" w:cs="Times New Roman"/>
              </w:rPr>
              <w:t>Resubmit</w:t>
            </w:r>
            <w:proofErr w:type="gramEnd"/>
            <w:r>
              <w:rPr>
                <w:rFonts w:ascii="Source Sans Pro" w:hAnsi="Source Sans Pro" w:cs="Times New Roman"/>
              </w:rPr>
              <w:t xml:space="preserve"> </w:t>
            </w:r>
          </w:p>
        </w:tc>
      </w:tr>
      <w:tr w:rsidR="00C37EC4" w:rsidRPr="00D46480" w14:paraId="3EBC32E8" w14:textId="77777777" w:rsidTr="00274416">
        <w:trPr>
          <w:trHeight w:val="317"/>
        </w:trPr>
        <w:tc>
          <w:tcPr>
            <w:tcW w:w="336" w:type="pct"/>
            <w:shd w:val="clear" w:color="auto" w:fill="F2F2F2"/>
          </w:tcPr>
          <w:p w14:paraId="27A04DCA" w14:textId="77777777" w:rsidR="00042594" w:rsidRPr="00D46480" w:rsidRDefault="00042594" w:rsidP="00042594">
            <w:pPr>
              <w:rPr>
                <w:rFonts w:ascii="Source Sans Pro" w:hAnsi="Source Sans Pro" w:cs="Calibri"/>
                <w:color w:val="000000"/>
              </w:rPr>
            </w:pPr>
            <w:r w:rsidRPr="00D46480">
              <w:rPr>
                <w:rFonts w:ascii="Source Sans Pro" w:hAnsi="Source Sans Pro" w:cs="Calibri"/>
                <w:color w:val="000000"/>
              </w:rPr>
              <w:t>7</w:t>
            </w:r>
          </w:p>
        </w:tc>
        <w:tc>
          <w:tcPr>
            <w:tcW w:w="393" w:type="pct"/>
            <w:shd w:val="clear" w:color="auto" w:fill="F2F2F2"/>
          </w:tcPr>
          <w:p w14:paraId="4BD4FCF3" w14:textId="72E26DC5" w:rsidR="00042594" w:rsidRPr="00D46480" w:rsidRDefault="00042594" w:rsidP="00042594">
            <w:pPr>
              <w:rPr>
                <w:rFonts w:ascii="Source Sans Pro" w:hAnsi="Source Sans Pro" w:cs="Times New Roman"/>
              </w:rPr>
            </w:pPr>
            <w:r w:rsidRPr="00AC4C89">
              <w:t>10/7</w:t>
            </w:r>
          </w:p>
        </w:tc>
        <w:tc>
          <w:tcPr>
            <w:tcW w:w="1756" w:type="pct"/>
            <w:shd w:val="clear" w:color="auto" w:fill="F2F2F2"/>
          </w:tcPr>
          <w:p w14:paraId="44F8C374" w14:textId="11EF49DB" w:rsidR="00042594" w:rsidRPr="00BB07D0" w:rsidRDefault="00042594" w:rsidP="00042594">
            <w:pPr>
              <w:rPr>
                <w:rFonts w:ascii="Source Sans Pro" w:hAnsi="Source Sans Pro" w:cs="Times New Roman"/>
              </w:rPr>
            </w:pPr>
            <w:r>
              <w:rPr>
                <w:rFonts w:ascii="Source Sans Pro" w:hAnsi="Source Sans Pro" w:cs="Times New Roman"/>
              </w:rPr>
              <w:t>Critiquing Race in Psychology</w:t>
            </w:r>
          </w:p>
        </w:tc>
        <w:tc>
          <w:tcPr>
            <w:tcW w:w="2515" w:type="pct"/>
            <w:gridSpan w:val="2"/>
            <w:shd w:val="clear" w:color="auto" w:fill="F2F2F2"/>
          </w:tcPr>
          <w:p w14:paraId="166F166E" w14:textId="3C27C037" w:rsidR="00042594" w:rsidRPr="00BB07D0" w:rsidRDefault="00042594" w:rsidP="00042594">
            <w:pPr>
              <w:rPr>
                <w:rFonts w:ascii="Source Sans Pro" w:hAnsi="Source Sans Pro" w:cs="Times New Roman"/>
              </w:rPr>
            </w:pPr>
            <w:r>
              <w:rPr>
                <w:rFonts w:ascii="Source Sans Pro" w:hAnsi="Source Sans Pro" w:cs="Times New Roman"/>
              </w:rPr>
              <w:t>Consider any topic – use a critical lens to develop your own research question</w:t>
            </w:r>
          </w:p>
        </w:tc>
      </w:tr>
      <w:tr w:rsidR="00C37EC4" w:rsidRPr="00D46480" w14:paraId="1A3959DD" w14:textId="77777777" w:rsidTr="00274416">
        <w:trPr>
          <w:trHeight w:val="317"/>
        </w:trPr>
        <w:tc>
          <w:tcPr>
            <w:tcW w:w="336" w:type="pct"/>
            <w:shd w:val="clear" w:color="auto" w:fill="F2F2F2"/>
          </w:tcPr>
          <w:p w14:paraId="54F9C9EB" w14:textId="77777777" w:rsidR="008549E8" w:rsidRPr="00D46480" w:rsidRDefault="008549E8" w:rsidP="008549E8">
            <w:pPr>
              <w:rPr>
                <w:rFonts w:ascii="Source Sans Pro" w:hAnsi="Source Sans Pro" w:cs="Calibri"/>
                <w:color w:val="000000"/>
              </w:rPr>
            </w:pPr>
          </w:p>
        </w:tc>
        <w:tc>
          <w:tcPr>
            <w:tcW w:w="393" w:type="pct"/>
            <w:shd w:val="clear" w:color="auto" w:fill="F2F2F2"/>
          </w:tcPr>
          <w:p w14:paraId="0DC41BD5" w14:textId="763A2FBF" w:rsidR="008549E8" w:rsidRPr="00D46480" w:rsidRDefault="008549E8" w:rsidP="008549E8">
            <w:pPr>
              <w:rPr>
                <w:rFonts w:ascii="Source Sans Pro" w:hAnsi="Source Sans Pro" w:cs="Times New Roman"/>
              </w:rPr>
            </w:pPr>
            <w:r w:rsidRPr="00AC4C89">
              <w:t>10/9</w:t>
            </w:r>
          </w:p>
        </w:tc>
        <w:tc>
          <w:tcPr>
            <w:tcW w:w="1756" w:type="pct"/>
            <w:shd w:val="clear" w:color="auto" w:fill="F2F2F2"/>
          </w:tcPr>
          <w:p w14:paraId="376C7D97" w14:textId="1A365E77" w:rsidR="008549E8" w:rsidRPr="00BB07D0" w:rsidRDefault="008549E8" w:rsidP="008549E8">
            <w:pPr>
              <w:ind w:left="198"/>
              <w:rPr>
                <w:rFonts w:ascii="Source Sans Pro" w:hAnsi="Source Sans Pro" w:cs="Times New Roman"/>
              </w:rPr>
            </w:pPr>
            <w:r w:rsidRPr="00BB07D0">
              <w:rPr>
                <w:rFonts w:ascii="Source Sans Pro" w:hAnsi="Source Sans Pro" w:cs="Times New Roman"/>
              </w:rPr>
              <w:t xml:space="preserve"> </w:t>
            </w:r>
          </w:p>
        </w:tc>
        <w:tc>
          <w:tcPr>
            <w:tcW w:w="2515" w:type="pct"/>
            <w:gridSpan w:val="2"/>
            <w:shd w:val="clear" w:color="auto" w:fill="F2F2F2"/>
          </w:tcPr>
          <w:p w14:paraId="581AE112" w14:textId="1CB5CAD6" w:rsidR="008549E8" w:rsidRPr="004E2FE8" w:rsidRDefault="008549E8" w:rsidP="008549E8">
            <w:pPr>
              <w:rPr>
                <w:rFonts w:ascii="Source Sans Pro" w:hAnsi="Source Sans Pro" w:cs="Times New Roman"/>
              </w:rPr>
            </w:pPr>
            <w:r w:rsidRPr="00832D8A">
              <w:rPr>
                <w:rFonts w:ascii="Source Sans Pro" w:hAnsi="Source Sans Pro" w:cs="Times New Roman"/>
              </w:rPr>
              <w:t>Peer Review</w:t>
            </w:r>
          </w:p>
        </w:tc>
      </w:tr>
      <w:tr w:rsidR="00274416" w:rsidRPr="00D46480" w14:paraId="1A55CD05" w14:textId="77777777" w:rsidTr="00274416">
        <w:trPr>
          <w:trHeight w:val="317"/>
        </w:trPr>
        <w:tc>
          <w:tcPr>
            <w:tcW w:w="336" w:type="pct"/>
            <w:shd w:val="clear" w:color="auto" w:fill="F2F2F2"/>
          </w:tcPr>
          <w:p w14:paraId="48A48DA5" w14:textId="77777777" w:rsidR="008549E8" w:rsidRPr="00D46480" w:rsidRDefault="008549E8" w:rsidP="008549E8">
            <w:pPr>
              <w:rPr>
                <w:rFonts w:ascii="Source Sans Pro" w:hAnsi="Source Sans Pro" w:cs="Calibri"/>
                <w:color w:val="000000"/>
              </w:rPr>
            </w:pPr>
          </w:p>
        </w:tc>
        <w:tc>
          <w:tcPr>
            <w:tcW w:w="393" w:type="pct"/>
            <w:shd w:val="clear" w:color="auto" w:fill="F2F2F2"/>
          </w:tcPr>
          <w:p w14:paraId="6BDABBB2" w14:textId="009FD836" w:rsidR="008549E8" w:rsidRDefault="008549E8" w:rsidP="008549E8">
            <w:pPr>
              <w:rPr>
                <w:rFonts w:ascii="Source Sans Pro" w:hAnsi="Source Sans Pro" w:cs="Times New Roman"/>
              </w:rPr>
            </w:pPr>
            <w:r w:rsidRPr="00AC4C89">
              <w:t>10/11</w:t>
            </w:r>
          </w:p>
        </w:tc>
        <w:tc>
          <w:tcPr>
            <w:tcW w:w="1756" w:type="pct"/>
            <w:shd w:val="clear" w:color="auto" w:fill="F2F2F2"/>
          </w:tcPr>
          <w:p w14:paraId="415F83D1" w14:textId="0E47465D" w:rsidR="008549E8" w:rsidRPr="00BB07D0" w:rsidRDefault="008549E8" w:rsidP="008549E8">
            <w:pPr>
              <w:ind w:left="198"/>
              <w:rPr>
                <w:rFonts w:ascii="Source Sans Pro" w:hAnsi="Source Sans Pro" w:cs="Times New Roman"/>
              </w:rPr>
            </w:pPr>
            <w:r>
              <w:rPr>
                <w:rFonts w:ascii="Source Sans Pro" w:hAnsi="Source Sans Pro" w:cs="Times New Roman"/>
              </w:rPr>
              <w:t>Collab Writing Day</w:t>
            </w:r>
          </w:p>
        </w:tc>
        <w:tc>
          <w:tcPr>
            <w:tcW w:w="2515" w:type="pct"/>
            <w:gridSpan w:val="2"/>
            <w:shd w:val="clear" w:color="auto" w:fill="F2F2F2"/>
          </w:tcPr>
          <w:p w14:paraId="0850AEFD" w14:textId="05332F2A" w:rsidR="008549E8" w:rsidRDefault="008549E8" w:rsidP="008549E8">
            <w:pPr>
              <w:rPr>
                <w:rFonts w:ascii="Source Sans Pro" w:hAnsi="Source Sans Pro" w:cs="Times New Roman"/>
              </w:rPr>
            </w:pPr>
            <w:r>
              <w:rPr>
                <w:rFonts w:ascii="Source Sans Pro" w:hAnsi="Source Sans Pro" w:cs="Times New Roman"/>
              </w:rPr>
              <w:t xml:space="preserve">Revise and </w:t>
            </w:r>
            <w:proofErr w:type="gramStart"/>
            <w:r>
              <w:rPr>
                <w:rFonts w:ascii="Source Sans Pro" w:hAnsi="Source Sans Pro" w:cs="Times New Roman"/>
              </w:rPr>
              <w:t>Resubmit</w:t>
            </w:r>
            <w:proofErr w:type="gramEnd"/>
            <w:r>
              <w:rPr>
                <w:rFonts w:ascii="Source Sans Pro" w:hAnsi="Source Sans Pro" w:cs="Times New Roman"/>
              </w:rPr>
              <w:t xml:space="preserve"> </w:t>
            </w:r>
          </w:p>
        </w:tc>
      </w:tr>
      <w:tr w:rsidR="00274416" w:rsidRPr="00D46480" w14:paraId="6F179F4B" w14:textId="77777777" w:rsidTr="00274416">
        <w:trPr>
          <w:trHeight w:val="317"/>
        </w:trPr>
        <w:tc>
          <w:tcPr>
            <w:tcW w:w="336" w:type="pct"/>
          </w:tcPr>
          <w:p w14:paraId="25394376" w14:textId="77777777" w:rsidR="00042594" w:rsidRPr="00D46480" w:rsidRDefault="00042594" w:rsidP="00042594">
            <w:pPr>
              <w:rPr>
                <w:rFonts w:ascii="Source Sans Pro" w:hAnsi="Source Sans Pro" w:cs="Calibri"/>
                <w:color w:val="000000"/>
              </w:rPr>
            </w:pPr>
            <w:r w:rsidRPr="00D46480">
              <w:rPr>
                <w:rFonts w:ascii="Source Sans Pro" w:hAnsi="Source Sans Pro" w:cs="Calibri"/>
                <w:color w:val="000000"/>
              </w:rPr>
              <w:t>8</w:t>
            </w:r>
          </w:p>
        </w:tc>
        <w:tc>
          <w:tcPr>
            <w:tcW w:w="393" w:type="pct"/>
          </w:tcPr>
          <w:p w14:paraId="20DDC6FB" w14:textId="2CF2C156" w:rsidR="00042594" w:rsidRPr="00D46480" w:rsidRDefault="00042594" w:rsidP="00042594">
            <w:pPr>
              <w:rPr>
                <w:rFonts w:ascii="Source Sans Pro" w:hAnsi="Source Sans Pro" w:cs="Times New Roman"/>
              </w:rPr>
            </w:pPr>
            <w:r w:rsidRPr="00AC4C89">
              <w:t>10/14</w:t>
            </w:r>
          </w:p>
        </w:tc>
        <w:tc>
          <w:tcPr>
            <w:tcW w:w="1756" w:type="pct"/>
          </w:tcPr>
          <w:p w14:paraId="77275F1A" w14:textId="204B3088" w:rsidR="00042594" w:rsidRPr="00BB07D0" w:rsidRDefault="0080755B" w:rsidP="00042594">
            <w:pPr>
              <w:rPr>
                <w:rFonts w:ascii="Source Sans Pro" w:hAnsi="Source Sans Pro" w:cs="Times New Roman"/>
              </w:rPr>
            </w:pPr>
            <w:r>
              <w:rPr>
                <w:rFonts w:ascii="Source Sans Pro" w:hAnsi="Source Sans Pro" w:cs="Times New Roman"/>
              </w:rPr>
              <w:t xml:space="preserve">Critiquing Class in Psychology </w:t>
            </w:r>
          </w:p>
        </w:tc>
        <w:tc>
          <w:tcPr>
            <w:tcW w:w="2515" w:type="pct"/>
            <w:gridSpan w:val="2"/>
          </w:tcPr>
          <w:p w14:paraId="3C785312" w14:textId="1DF58124" w:rsidR="00042594" w:rsidRPr="00C57D07" w:rsidRDefault="00042594" w:rsidP="00042594">
            <w:pPr>
              <w:rPr>
                <w:rFonts w:ascii="Source Sans Pro" w:hAnsi="Source Sans Pro" w:cs="Times New Roman"/>
              </w:rPr>
            </w:pPr>
            <w:r>
              <w:rPr>
                <w:rFonts w:ascii="Source Sans Pro" w:hAnsi="Source Sans Pro" w:cs="Times New Roman"/>
              </w:rPr>
              <w:t>Find empirical article, explain the methods in your own words</w:t>
            </w:r>
          </w:p>
        </w:tc>
      </w:tr>
      <w:tr w:rsidR="00274416" w:rsidRPr="00D46480" w14:paraId="54C74153" w14:textId="77777777" w:rsidTr="00274416">
        <w:trPr>
          <w:trHeight w:val="317"/>
        </w:trPr>
        <w:tc>
          <w:tcPr>
            <w:tcW w:w="336" w:type="pct"/>
          </w:tcPr>
          <w:p w14:paraId="78470491" w14:textId="77777777" w:rsidR="008549E8" w:rsidRPr="00D46480" w:rsidRDefault="008549E8" w:rsidP="008549E8">
            <w:pPr>
              <w:rPr>
                <w:rFonts w:ascii="Source Sans Pro" w:hAnsi="Source Sans Pro" w:cs="Calibri"/>
                <w:color w:val="000000"/>
              </w:rPr>
            </w:pPr>
          </w:p>
        </w:tc>
        <w:tc>
          <w:tcPr>
            <w:tcW w:w="393" w:type="pct"/>
          </w:tcPr>
          <w:p w14:paraId="5787267C" w14:textId="46872522" w:rsidR="008549E8" w:rsidRPr="00D46480" w:rsidRDefault="008549E8" w:rsidP="008549E8">
            <w:pPr>
              <w:rPr>
                <w:rFonts w:ascii="Source Sans Pro" w:hAnsi="Source Sans Pro" w:cs="Times New Roman"/>
              </w:rPr>
            </w:pPr>
            <w:r w:rsidRPr="00AC4C89">
              <w:t>10/16</w:t>
            </w:r>
          </w:p>
        </w:tc>
        <w:tc>
          <w:tcPr>
            <w:tcW w:w="1756" w:type="pct"/>
          </w:tcPr>
          <w:p w14:paraId="76DC4DF7" w14:textId="7B1B23EE" w:rsidR="008549E8" w:rsidRPr="00BB07D0" w:rsidRDefault="008549E8" w:rsidP="008549E8">
            <w:pPr>
              <w:ind w:left="198"/>
              <w:rPr>
                <w:rFonts w:ascii="Source Sans Pro" w:hAnsi="Source Sans Pro" w:cs="Times New Roman"/>
              </w:rPr>
            </w:pPr>
          </w:p>
        </w:tc>
        <w:tc>
          <w:tcPr>
            <w:tcW w:w="2515" w:type="pct"/>
            <w:gridSpan w:val="2"/>
          </w:tcPr>
          <w:p w14:paraId="7CA804A6" w14:textId="051F0469" w:rsidR="008549E8" w:rsidRPr="00C57D07" w:rsidRDefault="008549E8" w:rsidP="008549E8">
            <w:pPr>
              <w:rPr>
                <w:rFonts w:ascii="Source Sans Pro" w:hAnsi="Source Sans Pro" w:cs="Times New Roman"/>
              </w:rPr>
            </w:pPr>
            <w:r w:rsidRPr="00832D8A">
              <w:rPr>
                <w:rFonts w:ascii="Source Sans Pro" w:hAnsi="Source Sans Pro" w:cs="Times New Roman"/>
              </w:rPr>
              <w:t>Peer Review</w:t>
            </w:r>
          </w:p>
        </w:tc>
      </w:tr>
      <w:tr w:rsidR="00274416" w:rsidRPr="00D46480" w14:paraId="420F6F9B" w14:textId="77777777" w:rsidTr="00274416">
        <w:trPr>
          <w:trHeight w:val="317"/>
        </w:trPr>
        <w:tc>
          <w:tcPr>
            <w:tcW w:w="336" w:type="pct"/>
          </w:tcPr>
          <w:p w14:paraId="0C63249D" w14:textId="77777777" w:rsidR="008549E8" w:rsidRPr="00D46480" w:rsidRDefault="008549E8" w:rsidP="008549E8">
            <w:pPr>
              <w:rPr>
                <w:rFonts w:ascii="Source Sans Pro" w:hAnsi="Source Sans Pro" w:cs="Calibri"/>
                <w:color w:val="000000"/>
              </w:rPr>
            </w:pPr>
          </w:p>
        </w:tc>
        <w:tc>
          <w:tcPr>
            <w:tcW w:w="393" w:type="pct"/>
          </w:tcPr>
          <w:p w14:paraId="52804FC9" w14:textId="5DC98B43" w:rsidR="008549E8" w:rsidRDefault="008549E8" w:rsidP="008549E8">
            <w:pPr>
              <w:rPr>
                <w:rFonts w:ascii="Source Sans Pro" w:hAnsi="Source Sans Pro" w:cs="Times New Roman"/>
              </w:rPr>
            </w:pPr>
            <w:r w:rsidRPr="00AC4C89">
              <w:t>10/18</w:t>
            </w:r>
          </w:p>
        </w:tc>
        <w:tc>
          <w:tcPr>
            <w:tcW w:w="1756" w:type="pct"/>
          </w:tcPr>
          <w:p w14:paraId="1F81A711" w14:textId="26F6FB08" w:rsidR="008549E8" w:rsidRPr="00BB07D0" w:rsidRDefault="008549E8" w:rsidP="008549E8">
            <w:pPr>
              <w:ind w:left="198"/>
              <w:rPr>
                <w:rFonts w:ascii="Source Sans Pro" w:hAnsi="Source Sans Pro" w:cs="Times New Roman"/>
              </w:rPr>
            </w:pPr>
            <w:r>
              <w:rPr>
                <w:rFonts w:ascii="Source Sans Pro" w:hAnsi="Source Sans Pro" w:cs="Times New Roman"/>
              </w:rPr>
              <w:t>Collab Writing Day</w:t>
            </w:r>
          </w:p>
        </w:tc>
        <w:tc>
          <w:tcPr>
            <w:tcW w:w="2515" w:type="pct"/>
            <w:gridSpan w:val="2"/>
          </w:tcPr>
          <w:p w14:paraId="4BF2F0DF" w14:textId="11F8D71C" w:rsidR="008549E8" w:rsidRDefault="008549E8" w:rsidP="008549E8">
            <w:pPr>
              <w:rPr>
                <w:rFonts w:ascii="Source Sans Pro" w:hAnsi="Source Sans Pro" w:cs="Times New Roman"/>
              </w:rPr>
            </w:pPr>
            <w:r>
              <w:rPr>
                <w:rFonts w:ascii="Source Sans Pro" w:hAnsi="Source Sans Pro" w:cs="Times New Roman"/>
              </w:rPr>
              <w:t xml:space="preserve">Revise and </w:t>
            </w:r>
            <w:proofErr w:type="gramStart"/>
            <w:r>
              <w:rPr>
                <w:rFonts w:ascii="Source Sans Pro" w:hAnsi="Source Sans Pro" w:cs="Times New Roman"/>
              </w:rPr>
              <w:t>Resubmit</w:t>
            </w:r>
            <w:proofErr w:type="gramEnd"/>
            <w:r>
              <w:rPr>
                <w:rFonts w:ascii="Source Sans Pro" w:hAnsi="Source Sans Pro" w:cs="Times New Roman"/>
              </w:rPr>
              <w:t xml:space="preserve"> </w:t>
            </w:r>
          </w:p>
        </w:tc>
      </w:tr>
      <w:tr w:rsidR="00C37EC4" w:rsidRPr="00D46480" w14:paraId="2B3B6C76" w14:textId="77777777" w:rsidTr="00274416">
        <w:trPr>
          <w:trHeight w:val="317"/>
        </w:trPr>
        <w:tc>
          <w:tcPr>
            <w:tcW w:w="336" w:type="pct"/>
            <w:shd w:val="clear" w:color="auto" w:fill="F2F2F2"/>
          </w:tcPr>
          <w:p w14:paraId="7B21F214" w14:textId="77777777" w:rsidR="00042594" w:rsidRPr="00D46480" w:rsidRDefault="00042594" w:rsidP="00042594">
            <w:pPr>
              <w:rPr>
                <w:rFonts w:ascii="Source Sans Pro" w:hAnsi="Source Sans Pro" w:cs="Calibri"/>
                <w:color w:val="000000"/>
              </w:rPr>
            </w:pPr>
            <w:r w:rsidRPr="00D46480">
              <w:rPr>
                <w:rFonts w:ascii="Source Sans Pro" w:hAnsi="Source Sans Pro" w:cs="Calibri"/>
                <w:color w:val="000000"/>
              </w:rPr>
              <w:t>9</w:t>
            </w:r>
          </w:p>
        </w:tc>
        <w:tc>
          <w:tcPr>
            <w:tcW w:w="393" w:type="pct"/>
            <w:shd w:val="clear" w:color="auto" w:fill="F2F2F2"/>
          </w:tcPr>
          <w:p w14:paraId="6050DCCE" w14:textId="7E3BD4CF" w:rsidR="00042594" w:rsidRPr="00D46480" w:rsidRDefault="00042594" w:rsidP="00042594">
            <w:pPr>
              <w:rPr>
                <w:rFonts w:ascii="Source Sans Pro" w:hAnsi="Source Sans Pro" w:cs="Times New Roman"/>
              </w:rPr>
            </w:pPr>
            <w:r w:rsidRPr="00AC4C89">
              <w:t>10/21</w:t>
            </w:r>
          </w:p>
        </w:tc>
        <w:tc>
          <w:tcPr>
            <w:tcW w:w="1756" w:type="pct"/>
            <w:shd w:val="clear" w:color="auto" w:fill="F2F2F2"/>
          </w:tcPr>
          <w:p w14:paraId="1933A846" w14:textId="00F929A5" w:rsidR="00042594" w:rsidRPr="00BB07D0" w:rsidRDefault="00E5046A" w:rsidP="00E5046A">
            <w:pPr>
              <w:jc w:val="center"/>
              <w:rPr>
                <w:rFonts w:ascii="Source Sans Pro" w:hAnsi="Source Sans Pro" w:cs="Times New Roman"/>
              </w:rPr>
            </w:pPr>
            <w:r w:rsidRPr="00EF40B0">
              <w:rPr>
                <w:rFonts w:ascii="Ink Free" w:hAnsi="Ink Free" w:cs="Times New Roman"/>
                <w:b/>
                <w:bCs/>
                <w:color w:val="7B3C17" w:themeColor="accent2" w:themeShade="80"/>
              </w:rPr>
              <w:t>Fall Break</w:t>
            </w:r>
            <w:r>
              <w:rPr>
                <w:rFonts w:ascii="Ink Free" w:hAnsi="Ink Free" w:cs="Times New Roman"/>
                <w:b/>
                <w:bCs/>
                <w:color w:val="7B3C17" w:themeColor="accent2" w:themeShade="80"/>
              </w:rPr>
              <w:t xml:space="preserve"> Day</w:t>
            </w:r>
          </w:p>
        </w:tc>
        <w:tc>
          <w:tcPr>
            <w:tcW w:w="2515" w:type="pct"/>
            <w:gridSpan w:val="2"/>
            <w:shd w:val="clear" w:color="auto" w:fill="F2F2F2"/>
          </w:tcPr>
          <w:p w14:paraId="6DCB4C4F" w14:textId="7397F256" w:rsidR="00042594" w:rsidRPr="00B06EAC" w:rsidRDefault="00042594" w:rsidP="00042594">
            <w:pPr>
              <w:rPr>
                <w:rFonts w:ascii="Source Sans Pro" w:hAnsi="Source Sans Pro" w:cs="Times New Roman"/>
              </w:rPr>
            </w:pPr>
          </w:p>
        </w:tc>
      </w:tr>
      <w:tr w:rsidR="00274416" w:rsidRPr="00D46480" w14:paraId="6CC75070" w14:textId="77777777" w:rsidTr="00274416">
        <w:trPr>
          <w:trHeight w:val="317"/>
        </w:trPr>
        <w:tc>
          <w:tcPr>
            <w:tcW w:w="336" w:type="pct"/>
            <w:shd w:val="clear" w:color="auto" w:fill="F2F2F2"/>
          </w:tcPr>
          <w:p w14:paraId="4389C2B0" w14:textId="77777777" w:rsidR="00E5046A" w:rsidRPr="00D46480" w:rsidRDefault="00E5046A" w:rsidP="00E5046A">
            <w:pPr>
              <w:rPr>
                <w:rFonts w:ascii="Source Sans Pro" w:hAnsi="Source Sans Pro" w:cs="Calibri"/>
                <w:color w:val="000000"/>
              </w:rPr>
            </w:pPr>
          </w:p>
        </w:tc>
        <w:tc>
          <w:tcPr>
            <w:tcW w:w="393" w:type="pct"/>
            <w:shd w:val="clear" w:color="auto" w:fill="F2F2F2"/>
          </w:tcPr>
          <w:p w14:paraId="16FEBD5F" w14:textId="74E8A219" w:rsidR="00E5046A" w:rsidRPr="00D46480" w:rsidRDefault="00E5046A" w:rsidP="00E5046A">
            <w:pPr>
              <w:rPr>
                <w:rFonts w:ascii="Source Sans Pro" w:hAnsi="Source Sans Pro" w:cs="Times New Roman"/>
              </w:rPr>
            </w:pPr>
            <w:r w:rsidRPr="00AC4C89">
              <w:t>10/23</w:t>
            </w:r>
          </w:p>
        </w:tc>
        <w:tc>
          <w:tcPr>
            <w:tcW w:w="1756" w:type="pct"/>
            <w:shd w:val="clear" w:color="auto" w:fill="F2F2F2"/>
          </w:tcPr>
          <w:p w14:paraId="45B39A69" w14:textId="5E93C7DD" w:rsidR="00E5046A" w:rsidRDefault="0080755B" w:rsidP="0080755B">
            <w:pPr>
              <w:ind w:right="-105"/>
              <w:rPr>
                <w:rFonts w:ascii="Source Sans Pro" w:hAnsi="Source Sans Pro" w:cs="Times New Roman"/>
              </w:rPr>
            </w:pPr>
            <w:r>
              <w:rPr>
                <w:rFonts w:ascii="Source Sans Pro" w:hAnsi="Source Sans Pro" w:cs="Times New Roman"/>
              </w:rPr>
              <w:t>Critiquing Psychology and Disability Studies</w:t>
            </w:r>
          </w:p>
        </w:tc>
        <w:tc>
          <w:tcPr>
            <w:tcW w:w="2515" w:type="pct"/>
            <w:gridSpan w:val="2"/>
            <w:shd w:val="clear" w:color="auto" w:fill="F2F2F2"/>
          </w:tcPr>
          <w:p w14:paraId="16379121" w14:textId="27339703" w:rsidR="00E5046A" w:rsidRPr="00B06EAC" w:rsidRDefault="00E5046A" w:rsidP="00E5046A">
            <w:pPr>
              <w:rPr>
                <w:rFonts w:ascii="Source Sans Pro" w:hAnsi="Source Sans Pro" w:cs="Times New Roman"/>
              </w:rPr>
            </w:pPr>
            <w:r>
              <w:rPr>
                <w:rFonts w:ascii="Source Sans Pro" w:hAnsi="Source Sans Pro" w:cs="Times New Roman"/>
              </w:rPr>
              <w:t>Consider any topic [critically], how would you study it? What would you measure and how?</w:t>
            </w:r>
          </w:p>
        </w:tc>
      </w:tr>
      <w:tr w:rsidR="00274416" w:rsidRPr="00D46480" w14:paraId="0AAC1CB0" w14:textId="77777777" w:rsidTr="00274416">
        <w:trPr>
          <w:trHeight w:val="317"/>
        </w:trPr>
        <w:tc>
          <w:tcPr>
            <w:tcW w:w="336" w:type="pct"/>
            <w:shd w:val="clear" w:color="auto" w:fill="F2F2F2"/>
          </w:tcPr>
          <w:p w14:paraId="16D7F2E8" w14:textId="77777777" w:rsidR="00E5046A" w:rsidRPr="00D46480" w:rsidRDefault="00E5046A" w:rsidP="00E5046A">
            <w:pPr>
              <w:rPr>
                <w:rFonts w:ascii="Source Sans Pro" w:hAnsi="Source Sans Pro" w:cs="Calibri"/>
                <w:color w:val="000000"/>
              </w:rPr>
            </w:pPr>
          </w:p>
        </w:tc>
        <w:tc>
          <w:tcPr>
            <w:tcW w:w="393" w:type="pct"/>
            <w:shd w:val="clear" w:color="auto" w:fill="F2F2F2"/>
          </w:tcPr>
          <w:p w14:paraId="758E5910" w14:textId="512DA0DB" w:rsidR="00E5046A" w:rsidRPr="00D46480" w:rsidRDefault="00E5046A" w:rsidP="00E5046A">
            <w:pPr>
              <w:rPr>
                <w:rFonts w:ascii="Source Sans Pro" w:hAnsi="Source Sans Pro" w:cs="Times New Roman"/>
              </w:rPr>
            </w:pPr>
            <w:r w:rsidRPr="00AC4C89">
              <w:t>10/25</w:t>
            </w:r>
          </w:p>
        </w:tc>
        <w:tc>
          <w:tcPr>
            <w:tcW w:w="1756" w:type="pct"/>
            <w:shd w:val="clear" w:color="auto" w:fill="F2F2F2"/>
          </w:tcPr>
          <w:p w14:paraId="70FBB026" w14:textId="2597AFB4" w:rsidR="00E5046A" w:rsidRDefault="00E5046A" w:rsidP="00E5046A">
            <w:pPr>
              <w:rPr>
                <w:rFonts w:ascii="Source Sans Pro" w:hAnsi="Source Sans Pro" w:cs="Times New Roman"/>
              </w:rPr>
            </w:pPr>
            <w:r>
              <w:rPr>
                <w:rFonts w:ascii="Source Sans Pro" w:hAnsi="Source Sans Pro" w:cs="Times New Roman"/>
              </w:rPr>
              <w:t>Collab Writing Day</w:t>
            </w:r>
          </w:p>
        </w:tc>
        <w:tc>
          <w:tcPr>
            <w:tcW w:w="2515" w:type="pct"/>
            <w:gridSpan w:val="2"/>
            <w:shd w:val="clear" w:color="auto" w:fill="F2F2F2"/>
          </w:tcPr>
          <w:p w14:paraId="02A18D08" w14:textId="424D7E94" w:rsidR="00E5046A" w:rsidRPr="00B06EAC" w:rsidRDefault="00E5046A" w:rsidP="00E5046A">
            <w:pPr>
              <w:rPr>
                <w:rFonts w:ascii="Source Sans Pro" w:hAnsi="Source Sans Pro" w:cs="Times New Roman"/>
              </w:rPr>
            </w:pPr>
            <w:r>
              <w:rPr>
                <w:rFonts w:ascii="Source Sans Pro" w:hAnsi="Source Sans Pro" w:cs="Times New Roman"/>
              </w:rPr>
              <w:t>Peer Workshop</w:t>
            </w:r>
          </w:p>
        </w:tc>
      </w:tr>
      <w:tr w:rsidR="00274416" w:rsidRPr="00D46480" w14:paraId="4FB66471" w14:textId="77777777" w:rsidTr="00274416">
        <w:trPr>
          <w:trHeight w:val="317"/>
        </w:trPr>
        <w:tc>
          <w:tcPr>
            <w:tcW w:w="336" w:type="pct"/>
          </w:tcPr>
          <w:p w14:paraId="6773662B" w14:textId="77777777" w:rsidR="00E80158" w:rsidRPr="00D46480" w:rsidRDefault="00E80158" w:rsidP="00E80158">
            <w:pPr>
              <w:rPr>
                <w:rFonts w:ascii="Source Sans Pro" w:hAnsi="Source Sans Pro" w:cs="Calibri"/>
                <w:color w:val="000000"/>
              </w:rPr>
            </w:pPr>
            <w:r w:rsidRPr="00D46480">
              <w:rPr>
                <w:rFonts w:ascii="Source Sans Pro" w:hAnsi="Source Sans Pro" w:cs="Calibri"/>
                <w:color w:val="000000"/>
              </w:rPr>
              <w:t>10</w:t>
            </w:r>
          </w:p>
        </w:tc>
        <w:tc>
          <w:tcPr>
            <w:tcW w:w="393" w:type="pct"/>
          </w:tcPr>
          <w:p w14:paraId="51235FE8" w14:textId="0D1384B9" w:rsidR="00E80158" w:rsidRPr="00D46480" w:rsidRDefault="00E80158" w:rsidP="00E80158">
            <w:pPr>
              <w:rPr>
                <w:rFonts w:ascii="Source Sans Pro" w:hAnsi="Source Sans Pro" w:cs="Times New Roman"/>
              </w:rPr>
            </w:pPr>
            <w:r w:rsidRPr="00AC4C89">
              <w:t>10/28</w:t>
            </w:r>
          </w:p>
        </w:tc>
        <w:tc>
          <w:tcPr>
            <w:tcW w:w="1756" w:type="pct"/>
          </w:tcPr>
          <w:p w14:paraId="5523180E" w14:textId="1DDD2CF8" w:rsidR="00E80158" w:rsidRPr="00BB07D0" w:rsidRDefault="00E80158" w:rsidP="00E80158">
            <w:pPr>
              <w:rPr>
                <w:rFonts w:ascii="Source Sans Pro" w:hAnsi="Source Sans Pro" w:cs="Times New Roman"/>
              </w:rPr>
            </w:pPr>
            <w:r>
              <w:rPr>
                <w:rFonts w:ascii="Source Sans Pro" w:hAnsi="Source Sans Pro" w:cs="Times New Roman"/>
              </w:rPr>
              <w:t>Critiquing Gender in Psychology</w:t>
            </w:r>
          </w:p>
        </w:tc>
        <w:tc>
          <w:tcPr>
            <w:tcW w:w="2515" w:type="pct"/>
            <w:gridSpan w:val="2"/>
          </w:tcPr>
          <w:p w14:paraId="3E5EA395" w14:textId="625E76C7" w:rsidR="00E80158" w:rsidRPr="00B06EAC" w:rsidRDefault="00A95C22" w:rsidP="00E80158">
            <w:pPr>
              <w:rPr>
                <w:rFonts w:ascii="Source Sans Pro" w:hAnsi="Source Sans Pro" w:cs="Times New Roman"/>
              </w:rPr>
            </w:pPr>
            <w:r>
              <w:rPr>
                <w:rFonts w:ascii="Source Sans Pro" w:hAnsi="Source Sans Pro" w:cs="Times New Roman"/>
              </w:rPr>
              <w:t>Thesis statement</w:t>
            </w:r>
            <w:r w:rsidR="00C37EC4">
              <w:rPr>
                <w:rFonts w:ascii="Source Sans Pro" w:hAnsi="Source Sans Pro" w:cs="Times New Roman"/>
              </w:rPr>
              <w:t xml:space="preserve"> - d</w:t>
            </w:r>
            <w:r>
              <w:rPr>
                <w:rFonts w:ascii="Source Sans Pro" w:hAnsi="Source Sans Pro" w:cs="Times New Roman"/>
              </w:rPr>
              <w:t>raft topic and audience for final writing</w:t>
            </w:r>
            <w:r w:rsidR="00C37EC4">
              <w:rPr>
                <w:rFonts w:ascii="Source Sans Pro" w:hAnsi="Source Sans Pro" w:cs="Times New Roman"/>
              </w:rPr>
              <w:t xml:space="preserve"> project</w:t>
            </w:r>
            <w:r>
              <w:rPr>
                <w:rFonts w:ascii="Source Sans Pro" w:hAnsi="Source Sans Pro" w:cs="Times New Roman"/>
              </w:rPr>
              <w:t xml:space="preserve"> </w:t>
            </w:r>
          </w:p>
        </w:tc>
      </w:tr>
      <w:tr w:rsidR="00274416" w:rsidRPr="00D46480" w14:paraId="3921BA41" w14:textId="77777777" w:rsidTr="00274416">
        <w:trPr>
          <w:trHeight w:val="317"/>
        </w:trPr>
        <w:tc>
          <w:tcPr>
            <w:tcW w:w="336" w:type="pct"/>
          </w:tcPr>
          <w:p w14:paraId="233830AC" w14:textId="77777777" w:rsidR="00E80158" w:rsidRPr="00D46480" w:rsidRDefault="00E80158" w:rsidP="00E80158">
            <w:pPr>
              <w:rPr>
                <w:rFonts w:ascii="Source Sans Pro" w:hAnsi="Source Sans Pro" w:cs="Calibri"/>
                <w:color w:val="000000"/>
              </w:rPr>
            </w:pPr>
          </w:p>
        </w:tc>
        <w:tc>
          <w:tcPr>
            <w:tcW w:w="393" w:type="pct"/>
          </w:tcPr>
          <w:p w14:paraId="3DB0065C" w14:textId="2254435C" w:rsidR="00E80158" w:rsidRPr="00D46480" w:rsidRDefault="00E80158" w:rsidP="00E80158">
            <w:pPr>
              <w:rPr>
                <w:rFonts w:ascii="Source Sans Pro" w:hAnsi="Source Sans Pro" w:cs="Times New Roman"/>
              </w:rPr>
            </w:pPr>
            <w:r w:rsidRPr="00AC4C89">
              <w:t>10/30</w:t>
            </w:r>
          </w:p>
        </w:tc>
        <w:tc>
          <w:tcPr>
            <w:tcW w:w="1756" w:type="pct"/>
          </w:tcPr>
          <w:p w14:paraId="24F0C307" w14:textId="4FC41388" w:rsidR="00E80158" w:rsidRPr="00BB07D0" w:rsidRDefault="00E80158" w:rsidP="00E80158">
            <w:pPr>
              <w:ind w:left="198"/>
              <w:rPr>
                <w:rFonts w:ascii="Source Sans Pro" w:hAnsi="Source Sans Pro" w:cs="Times New Roman"/>
              </w:rPr>
            </w:pPr>
          </w:p>
        </w:tc>
        <w:tc>
          <w:tcPr>
            <w:tcW w:w="2515" w:type="pct"/>
            <w:gridSpan w:val="2"/>
          </w:tcPr>
          <w:p w14:paraId="4376A195" w14:textId="589D522C" w:rsidR="00E80158" w:rsidRPr="00D46480" w:rsidRDefault="00E80158" w:rsidP="00E80158">
            <w:pPr>
              <w:rPr>
                <w:rFonts w:ascii="Source Sans Pro" w:hAnsi="Source Sans Pro" w:cs="Times New Roman"/>
              </w:rPr>
            </w:pPr>
            <w:r>
              <w:rPr>
                <w:rFonts w:ascii="Source Sans Pro" w:hAnsi="Source Sans Pro" w:cs="Times New Roman"/>
              </w:rPr>
              <w:t>Peer Review</w:t>
            </w:r>
          </w:p>
        </w:tc>
      </w:tr>
      <w:tr w:rsidR="00274416" w:rsidRPr="00D46480" w14:paraId="7410488D" w14:textId="77777777" w:rsidTr="00274416">
        <w:trPr>
          <w:trHeight w:val="317"/>
        </w:trPr>
        <w:tc>
          <w:tcPr>
            <w:tcW w:w="336" w:type="pct"/>
          </w:tcPr>
          <w:p w14:paraId="5216924E" w14:textId="77777777" w:rsidR="00E80158" w:rsidRPr="00D46480" w:rsidRDefault="00E80158" w:rsidP="00E80158">
            <w:pPr>
              <w:rPr>
                <w:rFonts w:ascii="Source Sans Pro" w:hAnsi="Source Sans Pro" w:cs="Calibri"/>
                <w:color w:val="000000"/>
              </w:rPr>
            </w:pPr>
          </w:p>
        </w:tc>
        <w:tc>
          <w:tcPr>
            <w:tcW w:w="393" w:type="pct"/>
          </w:tcPr>
          <w:p w14:paraId="46F7ABDA" w14:textId="0B56F364" w:rsidR="00E80158" w:rsidRDefault="00E80158" w:rsidP="00E80158">
            <w:pPr>
              <w:rPr>
                <w:rFonts w:ascii="Source Sans Pro" w:hAnsi="Source Sans Pro" w:cs="Times New Roman"/>
              </w:rPr>
            </w:pPr>
            <w:r w:rsidRPr="00AC4C89">
              <w:t>11/1</w:t>
            </w:r>
          </w:p>
        </w:tc>
        <w:tc>
          <w:tcPr>
            <w:tcW w:w="1756" w:type="pct"/>
          </w:tcPr>
          <w:p w14:paraId="2688AB28" w14:textId="1E3FF537" w:rsidR="00E80158" w:rsidRPr="00BB07D0" w:rsidRDefault="00E80158" w:rsidP="00E80158">
            <w:pPr>
              <w:ind w:left="198"/>
              <w:rPr>
                <w:rFonts w:ascii="Source Sans Pro" w:hAnsi="Source Sans Pro" w:cs="Times New Roman"/>
              </w:rPr>
            </w:pPr>
            <w:r>
              <w:rPr>
                <w:rFonts w:ascii="Source Sans Pro" w:hAnsi="Source Sans Pro" w:cs="Times New Roman"/>
              </w:rPr>
              <w:t>Collab Writing Day</w:t>
            </w:r>
          </w:p>
        </w:tc>
        <w:tc>
          <w:tcPr>
            <w:tcW w:w="2515" w:type="pct"/>
            <w:gridSpan w:val="2"/>
          </w:tcPr>
          <w:p w14:paraId="641AD2A7" w14:textId="7E1ECE0D" w:rsidR="00E80158" w:rsidRDefault="00E80158" w:rsidP="00E80158">
            <w:pPr>
              <w:rPr>
                <w:rFonts w:ascii="Source Sans Pro" w:hAnsi="Source Sans Pro" w:cs="Times New Roman"/>
              </w:rPr>
            </w:pPr>
            <w:r>
              <w:rPr>
                <w:rFonts w:ascii="Source Sans Pro" w:hAnsi="Source Sans Pro" w:cs="Times New Roman"/>
              </w:rPr>
              <w:t xml:space="preserve">Revise and </w:t>
            </w:r>
            <w:proofErr w:type="gramStart"/>
            <w:r>
              <w:rPr>
                <w:rFonts w:ascii="Source Sans Pro" w:hAnsi="Source Sans Pro" w:cs="Times New Roman"/>
              </w:rPr>
              <w:t>Resubmit</w:t>
            </w:r>
            <w:proofErr w:type="gramEnd"/>
          </w:p>
        </w:tc>
      </w:tr>
      <w:tr w:rsidR="00C37EC4" w:rsidRPr="00D46480" w14:paraId="5922AD96" w14:textId="77777777" w:rsidTr="00274416">
        <w:trPr>
          <w:trHeight w:val="317"/>
        </w:trPr>
        <w:tc>
          <w:tcPr>
            <w:tcW w:w="336" w:type="pct"/>
            <w:shd w:val="clear" w:color="auto" w:fill="F2F2F2"/>
          </w:tcPr>
          <w:p w14:paraId="5DF32362" w14:textId="77777777" w:rsidR="00E80158" w:rsidRPr="00D46480" w:rsidRDefault="00E80158" w:rsidP="00E80158">
            <w:pPr>
              <w:rPr>
                <w:rFonts w:ascii="Source Sans Pro" w:hAnsi="Source Sans Pro" w:cs="Calibri"/>
                <w:color w:val="000000"/>
              </w:rPr>
            </w:pPr>
            <w:r w:rsidRPr="00D46480">
              <w:rPr>
                <w:rFonts w:ascii="Source Sans Pro" w:hAnsi="Source Sans Pro" w:cs="Calibri"/>
                <w:color w:val="000000"/>
              </w:rPr>
              <w:t>11</w:t>
            </w:r>
          </w:p>
        </w:tc>
        <w:tc>
          <w:tcPr>
            <w:tcW w:w="393" w:type="pct"/>
            <w:shd w:val="clear" w:color="auto" w:fill="F2F2F2"/>
          </w:tcPr>
          <w:p w14:paraId="53A14349" w14:textId="7610EC4E" w:rsidR="00E80158" w:rsidRPr="00D46480" w:rsidRDefault="00E80158" w:rsidP="00E80158">
            <w:pPr>
              <w:rPr>
                <w:rFonts w:ascii="Source Sans Pro" w:hAnsi="Source Sans Pro" w:cs="Times New Roman"/>
              </w:rPr>
            </w:pPr>
            <w:r w:rsidRPr="00AC4C89">
              <w:t>11/4</w:t>
            </w:r>
          </w:p>
        </w:tc>
        <w:tc>
          <w:tcPr>
            <w:tcW w:w="1756" w:type="pct"/>
            <w:shd w:val="clear" w:color="auto" w:fill="F2F2F2"/>
          </w:tcPr>
          <w:p w14:paraId="6C9F3BCE" w14:textId="2C61693D" w:rsidR="00E80158" w:rsidRPr="00BB07D0" w:rsidRDefault="00E80158" w:rsidP="00E80158">
            <w:pPr>
              <w:rPr>
                <w:rFonts w:ascii="Source Sans Pro" w:hAnsi="Source Sans Pro" w:cs="Times New Roman"/>
              </w:rPr>
            </w:pPr>
            <w:r>
              <w:rPr>
                <w:rFonts w:ascii="Source Sans Pro" w:hAnsi="Source Sans Pro" w:cs="Times New Roman"/>
              </w:rPr>
              <w:t>Critiquing Mental Health in Psychology</w:t>
            </w:r>
          </w:p>
        </w:tc>
        <w:tc>
          <w:tcPr>
            <w:tcW w:w="2515" w:type="pct"/>
            <w:gridSpan w:val="2"/>
            <w:shd w:val="clear" w:color="auto" w:fill="F2F2F2"/>
          </w:tcPr>
          <w:p w14:paraId="33C64A71" w14:textId="7B34AC6A" w:rsidR="00E80158" w:rsidRPr="00B06EAC" w:rsidRDefault="00C37EC4" w:rsidP="00E80158">
            <w:pPr>
              <w:rPr>
                <w:rFonts w:ascii="Source Sans Pro" w:hAnsi="Source Sans Pro" w:cs="Times New Roman"/>
              </w:rPr>
            </w:pPr>
            <w:r>
              <w:rPr>
                <w:rFonts w:ascii="Source Sans Pro" w:hAnsi="Source Sans Pro" w:cs="Times New Roman"/>
              </w:rPr>
              <w:t>Outline 3+ scholarly sources as background</w:t>
            </w:r>
          </w:p>
        </w:tc>
      </w:tr>
      <w:tr w:rsidR="00C37EC4" w:rsidRPr="00D46480" w14:paraId="114D02B8" w14:textId="77777777" w:rsidTr="00274416">
        <w:trPr>
          <w:trHeight w:val="317"/>
        </w:trPr>
        <w:tc>
          <w:tcPr>
            <w:tcW w:w="336" w:type="pct"/>
            <w:shd w:val="clear" w:color="auto" w:fill="F2F2F2"/>
          </w:tcPr>
          <w:p w14:paraId="226A39D9" w14:textId="77777777" w:rsidR="00E80158" w:rsidRPr="00D46480" w:rsidRDefault="00E80158" w:rsidP="00E80158">
            <w:pPr>
              <w:rPr>
                <w:rFonts w:ascii="Source Sans Pro" w:hAnsi="Source Sans Pro" w:cs="Calibri"/>
                <w:color w:val="000000"/>
              </w:rPr>
            </w:pPr>
          </w:p>
        </w:tc>
        <w:tc>
          <w:tcPr>
            <w:tcW w:w="393" w:type="pct"/>
            <w:shd w:val="clear" w:color="auto" w:fill="F2F2F2"/>
          </w:tcPr>
          <w:p w14:paraId="6039F1F4" w14:textId="63AD5138" w:rsidR="00E80158" w:rsidRPr="00D46480" w:rsidRDefault="00E80158" w:rsidP="00E80158">
            <w:pPr>
              <w:rPr>
                <w:rFonts w:ascii="Source Sans Pro" w:hAnsi="Source Sans Pro" w:cs="Times New Roman"/>
              </w:rPr>
            </w:pPr>
            <w:r w:rsidRPr="00AC4C89">
              <w:t>11/6</w:t>
            </w:r>
          </w:p>
        </w:tc>
        <w:tc>
          <w:tcPr>
            <w:tcW w:w="1756" w:type="pct"/>
            <w:shd w:val="clear" w:color="auto" w:fill="F2F2F2"/>
          </w:tcPr>
          <w:p w14:paraId="2A03F95B" w14:textId="7823572E" w:rsidR="00E80158" w:rsidRPr="00BB07D0" w:rsidRDefault="00E80158" w:rsidP="00E80158">
            <w:pPr>
              <w:ind w:left="198"/>
              <w:rPr>
                <w:rFonts w:ascii="Source Sans Pro" w:hAnsi="Source Sans Pro" w:cs="Times New Roman"/>
              </w:rPr>
            </w:pPr>
          </w:p>
        </w:tc>
        <w:tc>
          <w:tcPr>
            <w:tcW w:w="2515" w:type="pct"/>
            <w:gridSpan w:val="2"/>
            <w:shd w:val="clear" w:color="auto" w:fill="F2F2F2"/>
          </w:tcPr>
          <w:p w14:paraId="7581D81F" w14:textId="203F3C8C" w:rsidR="00E80158" w:rsidRPr="00D46480" w:rsidRDefault="00E80158" w:rsidP="00E80158">
            <w:pPr>
              <w:rPr>
                <w:rFonts w:ascii="Source Sans Pro" w:hAnsi="Source Sans Pro" w:cs="Times New Roman"/>
              </w:rPr>
            </w:pPr>
            <w:r>
              <w:rPr>
                <w:rFonts w:ascii="Source Sans Pro" w:hAnsi="Source Sans Pro" w:cs="Times New Roman"/>
              </w:rPr>
              <w:t>Peer Review</w:t>
            </w:r>
          </w:p>
        </w:tc>
      </w:tr>
      <w:tr w:rsidR="00274416" w:rsidRPr="00D46480" w14:paraId="126A79E7" w14:textId="77777777" w:rsidTr="00274416">
        <w:trPr>
          <w:trHeight w:val="317"/>
        </w:trPr>
        <w:tc>
          <w:tcPr>
            <w:tcW w:w="336" w:type="pct"/>
            <w:shd w:val="clear" w:color="auto" w:fill="F2F2F2"/>
          </w:tcPr>
          <w:p w14:paraId="0161E50C" w14:textId="77777777" w:rsidR="00E80158" w:rsidRPr="00D46480" w:rsidRDefault="00E80158" w:rsidP="00E80158">
            <w:pPr>
              <w:rPr>
                <w:rFonts w:ascii="Source Sans Pro" w:hAnsi="Source Sans Pro" w:cs="Calibri"/>
                <w:color w:val="000000"/>
              </w:rPr>
            </w:pPr>
          </w:p>
        </w:tc>
        <w:tc>
          <w:tcPr>
            <w:tcW w:w="393" w:type="pct"/>
            <w:shd w:val="clear" w:color="auto" w:fill="F2F2F2"/>
          </w:tcPr>
          <w:p w14:paraId="239CA440" w14:textId="426215E9" w:rsidR="00E80158" w:rsidRDefault="00E80158" w:rsidP="00E80158">
            <w:pPr>
              <w:rPr>
                <w:rFonts w:ascii="Source Sans Pro" w:hAnsi="Source Sans Pro" w:cs="Times New Roman"/>
              </w:rPr>
            </w:pPr>
            <w:r w:rsidRPr="00AC4C89">
              <w:t>11/8</w:t>
            </w:r>
          </w:p>
        </w:tc>
        <w:tc>
          <w:tcPr>
            <w:tcW w:w="1756" w:type="pct"/>
            <w:shd w:val="clear" w:color="auto" w:fill="F2F2F2"/>
          </w:tcPr>
          <w:p w14:paraId="4B55E924" w14:textId="6F82A8F8" w:rsidR="00E80158" w:rsidRPr="00BB07D0" w:rsidRDefault="00E80158" w:rsidP="00E80158">
            <w:pPr>
              <w:ind w:left="198"/>
              <w:rPr>
                <w:rFonts w:ascii="Source Sans Pro" w:hAnsi="Source Sans Pro" w:cs="Times New Roman"/>
              </w:rPr>
            </w:pPr>
            <w:r>
              <w:rPr>
                <w:rFonts w:ascii="Source Sans Pro" w:hAnsi="Source Sans Pro" w:cs="Times New Roman"/>
              </w:rPr>
              <w:t>Collab Writing Day</w:t>
            </w:r>
          </w:p>
        </w:tc>
        <w:tc>
          <w:tcPr>
            <w:tcW w:w="2515" w:type="pct"/>
            <w:gridSpan w:val="2"/>
            <w:shd w:val="clear" w:color="auto" w:fill="F2F2F2"/>
          </w:tcPr>
          <w:p w14:paraId="39DDF0C5" w14:textId="71CCFF3D" w:rsidR="00E80158" w:rsidRDefault="00E80158" w:rsidP="00E80158">
            <w:pPr>
              <w:rPr>
                <w:rFonts w:ascii="Source Sans Pro" w:hAnsi="Source Sans Pro" w:cs="Times New Roman"/>
              </w:rPr>
            </w:pPr>
            <w:r>
              <w:rPr>
                <w:rFonts w:ascii="Source Sans Pro" w:hAnsi="Source Sans Pro" w:cs="Times New Roman"/>
              </w:rPr>
              <w:t xml:space="preserve">Revise and </w:t>
            </w:r>
            <w:proofErr w:type="gramStart"/>
            <w:r>
              <w:rPr>
                <w:rFonts w:ascii="Source Sans Pro" w:hAnsi="Source Sans Pro" w:cs="Times New Roman"/>
              </w:rPr>
              <w:t>Resubmit</w:t>
            </w:r>
            <w:proofErr w:type="gramEnd"/>
          </w:p>
        </w:tc>
      </w:tr>
      <w:tr w:rsidR="00274416" w:rsidRPr="00D46480" w14:paraId="57EC014F" w14:textId="77777777" w:rsidTr="00274416">
        <w:trPr>
          <w:trHeight w:val="317"/>
        </w:trPr>
        <w:tc>
          <w:tcPr>
            <w:tcW w:w="336" w:type="pct"/>
          </w:tcPr>
          <w:p w14:paraId="526DFE38" w14:textId="77777777" w:rsidR="00C37EC4" w:rsidRPr="00D46480" w:rsidRDefault="00C37EC4" w:rsidP="00C37EC4">
            <w:pPr>
              <w:rPr>
                <w:rFonts w:ascii="Source Sans Pro" w:hAnsi="Source Sans Pro" w:cs="Calibri"/>
                <w:color w:val="000000"/>
              </w:rPr>
            </w:pPr>
            <w:r w:rsidRPr="00D46480">
              <w:rPr>
                <w:rFonts w:ascii="Source Sans Pro" w:hAnsi="Source Sans Pro" w:cs="Calibri"/>
                <w:color w:val="000000"/>
              </w:rPr>
              <w:lastRenderedPageBreak/>
              <w:t>12</w:t>
            </w:r>
          </w:p>
        </w:tc>
        <w:tc>
          <w:tcPr>
            <w:tcW w:w="393" w:type="pct"/>
          </w:tcPr>
          <w:p w14:paraId="60BE9F15" w14:textId="44EA252B" w:rsidR="00C37EC4" w:rsidRPr="00D46480" w:rsidRDefault="00C37EC4" w:rsidP="00C37EC4">
            <w:pPr>
              <w:rPr>
                <w:rFonts w:ascii="Source Sans Pro" w:hAnsi="Source Sans Pro" w:cs="Times New Roman"/>
              </w:rPr>
            </w:pPr>
            <w:r w:rsidRPr="00AC4C89">
              <w:t>11/11</w:t>
            </w:r>
          </w:p>
        </w:tc>
        <w:tc>
          <w:tcPr>
            <w:tcW w:w="1756" w:type="pct"/>
          </w:tcPr>
          <w:p w14:paraId="0BE9C252" w14:textId="11A1A1AC" w:rsidR="00C37EC4" w:rsidRPr="00BB07D0" w:rsidRDefault="00C37EC4" w:rsidP="00C37EC4">
            <w:pPr>
              <w:rPr>
                <w:rFonts w:ascii="Source Sans Pro" w:hAnsi="Source Sans Pro" w:cs="Times New Roman"/>
              </w:rPr>
            </w:pPr>
            <w:r>
              <w:rPr>
                <w:rFonts w:ascii="Source Sans Pro" w:hAnsi="Source Sans Pro" w:cs="Times New Roman"/>
              </w:rPr>
              <w:t>Critical Theorizing</w:t>
            </w:r>
          </w:p>
        </w:tc>
        <w:tc>
          <w:tcPr>
            <w:tcW w:w="2515" w:type="pct"/>
            <w:gridSpan w:val="2"/>
          </w:tcPr>
          <w:p w14:paraId="21D08787" w14:textId="4639B6C3" w:rsidR="00C37EC4" w:rsidRPr="00B06EAC" w:rsidRDefault="00C37EC4" w:rsidP="00C37EC4">
            <w:pPr>
              <w:rPr>
                <w:rFonts w:ascii="Source Sans Pro" w:hAnsi="Source Sans Pro" w:cs="Times New Roman"/>
              </w:rPr>
            </w:pPr>
            <w:r>
              <w:rPr>
                <w:rFonts w:ascii="Source Sans Pro" w:hAnsi="Source Sans Pro" w:cs="Times New Roman"/>
              </w:rPr>
              <w:t>Outline critique of previous scholarly sources – assumptions? Values? Voices included and missing?</w:t>
            </w:r>
          </w:p>
        </w:tc>
      </w:tr>
      <w:tr w:rsidR="00274416" w:rsidRPr="00D46480" w14:paraId="5500CF67" w14:textId="77777777" w:rsidTr="00274416">
        <w:trPr>
          <w:trHeight w:val="317"/>
        </w:trPr>
        <w:tc>
          <w:tcPr>
            <w:tcW w:w="336" w:type="pct"/>
          </w:tcPr>
          <w:p w14:paraId="13FB278B" w14:textId="77777777" w:rsidR="00C37EC4" w:rsidRPr="00D46480" w:rsidRDefault="00C37EC4" w:rsidP="00C37EC4">
            <w:pPr>
              <w:rPr>
                <w:rFonts w:ascii="Source Sans Pro" w:hAnsi="Source Sans Pro" w:cs="Calibri"/>
                <w:color w:val="000000"/>
              </w:rPr>
            </w:pPr>
          </w:p>
        </w:tc>
        <w:tc>
          <w:tcPr>
            <w:tcW w:w="393" w:type="pct"/>
          </w:tcPr>
          <w:p w14:paraId="2528ABEE" w14:textId="635681EF" w:rsidR="00C37EC4" w:rsidRPr="00D46480" w:rsidRDefault="00C37EC4" w:rsidP="00C37EC4">
            <w:pPr>
              <w:rPr>
                <w:rFonts w:ascii="Source Sans Pro" w:hAnsi="Source Sans Pro" w:cs="Times New Roman"/>
              </w:rPr>
            </w:pPr>
            <w:r w:rsidRPr="00AC4C89">
              <w:t>11/13</w:t>
            </w:r>
          </w:p>
        </w:tc>
        <w:tc>
          <w:tcPr>
            <w:tcW w:w="1756" w:type="pct"/>
          </w:tcPr>
          <w:p w14:paraId="2458984A" w14:textId="7CCCA069" w:rsidR="00C37EC4" w:rsidRPr="00BB07D0" w:rsidRDefault="00C37EC4" w:rsidP="00C37EC4">
            <w:pPr>
              <w:ind w:left="198"/>
              <w:rPr>
                <w:rFonts w:ascii="Source Sans Pro" w:hAnsi="Source Sans Pro" w:cs="Times New Roman"/>
              </w:rPr>
            </w:pPr>
          </w:p>
        </w:tc>
        <w:tc>
          <w:tcPr>
            <w:tcW w:w="2515" w:type="pct"/>
            <w:gridSpan w:val="2"/>
          </w:tcPr>
          <w:p w14:paraId="75D705A7" w14:textId="6FD8A652" w:rsidR="00C37EC4" w:rsidRPr="00D46480" w:rsidRDefault="00C37EC4" w:rsidP="00C37EC4">
            <w:pPr>
              <w:rPr>
                <w:rFonts w:ascii="Source Sans Pro" w:hAnsi="Source Sans Pro" w:cs="Times New Roman"/>
              </w:rPr>
            </w:pPr>
            <w:r>
              <w:rPr>
                <w:rFonts w:ascii="Source Sans Pro" w:hAnsi="Source Sans Pro" w:cs="Times New Roman"/>
              </w:rPr>
              <w:t>Peer Review</w:t>
            </w:r>
          </w:p>
        </w:tc>
      </w:tr>
      <w:tr w:rsidR="00274416" w:rsidRPr="00D46480" w14:paraId="20ABEE09" w14:textId="77777777" w:rsidTr="00274416">
        <w:trPr>
          <w:trHeight w:val="317"/>
        </w:trPr>
        <w:tc>
          <w:tcPr>
            <w:tcW w:w="336" w:type="pct"/>
          </w:tcPr>
          <w:p w14:paraId="615E1623" w14:textId="77777777" w:rsidR="00C37EC4" w:rsidRPr="00D46480" w:rsidRDefault="00C37EC4" w:rsidP="00C37EC4">
            <w:pPr>
              <w:rPr>
                <w:rFonts w:ascii="Source Sans Pro" w:hAnsi="Source Sans Pro" w:cs="Calibri"/>
                <w:color w:val="000000"/>
              </w:rPr>
            </w:pPr>
          </w:p>
        </w:tc>
        <w:tc>
          <w:tcPr>
            <w:tcW w:w="393" w:type="pct"/>
          </w:tcPr>
          <w:p w14:paraId="71841D25" w14:textId="5140CA88" w:rsidR="00C37EC4" w:rsidRDefault="00C37EC4" w:rsidP="00C37EC4">
            <w:pPr>
              <w:rPr>
                <w:rFonts w:ascii="Source Sans Pro" w:hAnsi="Source Sans Pro" w:cs="Times New Roman"/>
              </w:rPr>
            </w:pPr>
            <w:r w:rsidRPr="00AC4C89">
              <w:t>11/15</w:t>
            </w:r>
          </w:p>
        </w:tc>
        <w:tc>
          <w:tcPr>
            <w:tcW w:w="1756" w:type="pct"/>
          </w:tcPr>
          <w:p w14:paraId="745F0BE0" w14:textId="5311582C" w:rsidR="00C37EC4" w:rsidRPr="00BB07D0" w:rsidRDefault="00C37EC4" w:rsidP="00C37EC4">
            <w:pPr>
              <w:ind w:left="198"/>
              <w:rPr>
                <w:rFonts w:ascii="Source Sans Pro" w:hAnsi="Source Sans Pro" w:cs="Times New Roman"/>
              </w:rPr>
            </w:pPr>
            <w:r>
              <w:rPr>
                <w:rFonts w:ascii="Source Sans Pro" w:hAnsi="Source Sans Pro" w:cs="Times New Roman"/>
              </w:rPr>
              <w:t>Collab Writing Day</w:t>
            </w:r>
          </w:p>
        </w:tc>
        <w:tc>
          <w:tcPr>
            <w:tcW w:w="2515" w:type="pct"/>
            <w:gridSpan w:val="2"/>
          </w:tcPr>
          <w:p w14:paraId="7D577EE4" w14:textId="02FA2252" w:rsidR="00C37EC4" w:rsidRDefault="00C37EC4" w:rsidP="00C37EC4">
            <w:pPr>
              <w:rPr>
                <w:rFonts w:ascii="Source Sans Pro" w:hAnsi="Source Sans Pro" w:cs="Times New Roman"/>
              </w:rPr>
            </w:pPr>
            <w:r>
              <w:rPr>
                <w:rFonts w:ascii="Source Sans Pro" w:hAnsi="Source Sans Pro" w:cs="Times New Roman"/>
              </w:rPr>
              <w:t xml:space="preserve">Revise and </w:t>
            </w:r>
            <w:proofErr w:type="gramStart"/>
            <w:r>
              <w:rPr>
                <w:rFonts w:ascii="Source Sans Pro" w:hAnsi="Source Sans Pro" w:cs="Times New Roman"/>
              </w:rPr>
              <w:t>Resubmit</w:t>
            </w:r>
            <w:proofErr w:type="gramEnd"/>
          </w:p>
        </w:tc>
      </w:tr>
      <w:tr w:rsidR="00C37EC4" w:rsidRPr="00D46480" w14:paraId="1E5E98B6" w14:textId="77777777" w:rsidTr="00274416">
        <w:trPr>
          <w:trHeight w:val="317"/>
        </w:trPr>
        <w:tc>
          <w:tcPr>
            <w:tcW w:w="336" w:type="pct"/>
            <w:shd w:val="clear" w:color="auto" w:fill="F2F2F2"/>
          </w:tcPr>
          <w:p w14:paraId="1B218673" w14:textId="77777777" w:rsidR="00C37EC4" w:rsidRPr="00D46480" w:rsidRDefault="00C37EC4" w:rsidP="00C37EC4">
            <w:pPr>
              <w:rPr>
                <w:rFonts w:ascii="Source Sans Pro" w:hAnsi="Source Sans Pro" w:cs="Calibri"/>
                <w:color w:val="000000"/>
              </w:rPr>
            </w:pPr>
            <w:r w:rsidRPr="00D46480">
              <w:rPr>
                <w:rFonts w:ascii="Source Sans Pro" w:hAnsi="Source Sans Pro" w:cs="Calibri"/>
                <w:color w:val="000000"/>
              </w:rPr>
              <w:t>13</w:t>
            </w:r>
          </w:p>
        </w:tc>
        <w:tc>
          <w:tcPr>
            <w:tcW w:w="393" w:type="pct"/>
            <w:shd w:val="clear" w:color="auto" w:fill="F2F2F2"/>
          </w:tcPr>
          <w:p w14:paraId="702FB00F" w14:textId="3C868493" w:rsidR="00C37EC4" w:rsidRPr="00D46480" w:rsidRDefault="00C37EC4" w:rsidP="00C37EC4">
            <w:pPr>
              <w:rPr>
                <w:rFonts w:ascii="Source Sans Pro" w:hAnsi="Source Sans Pro" w:cs="Times New Roman"/>
              </w:rPr>
            </w:pPr>
            <w:r w:rsidRPr="00AC4C89">
              <w:t>11/18</w:t>
            </w:r>
          </w:p>
        </w:tc>
        <w:tc>
          <w:tcPr>
            <w:tcW w:w="1756" w:type="pct"/>
            <w:shd w:val="clear" w:color="auto" w:fill="F2F2F2"/>
          </w:tcPr>
          <w:p w14:paraId="708217D2" w14:textId="2B346831" w:rsidR="00C37EC4" w:rsidRPr="00BB07D0" w:rsidRDefault="00C37EC4" w:rsidP="00C37EC4">
            <w:pPr>
              <w:rPr>
                <w:rFonts w:ascii="Source Sans Pro" w:hAnsi="Source Sans Pro" w:cs="Times New Roman"/>
              </w:rPr>
            </w:pPr>
            <w:r>
              <w:rPr>
                <w:rFonts w:ascii="Source Sans Pro" w:hAnsi="Source Sans Pro" w:cs="Times New Roman"/>
              </w:rPr>
              <w:t>Critical Research Methods</w:t>
            </w:r>
          </w:p>
        </w:tc>
        <w:tc>
          <w:tcPr>
            <w:tcW w:w="2515" w:type="pct"/>
            <w:gridSpan w:val="2"/>
            <w:shd w:val="clear" w:color="auto" w:fill="F2F2F2"/>
          </w:tcPr>
          <w:p w14:paraId="49D8D48A" w14:textId="3CFD62C6" w:rsidR="00C37EC4" w:rsidRPr="00D46480" w:rsidRDefault="00C37EC4" w:rsidP="00C37EC4">
            <w:pPr>
              <w:rPr>
                <w:rFonts w:ascii="Source Sans Pro" w:hAnsi="Source Sans Pro" w:cs="Times New Roman"/>
              </w:rPr>
            </w:pPr>
            <w:r>
              <w:rPr>
                <w:rFonts w:ascii="Source Sans Pro" w:hAnsi="Source Sans Pro" w:cs="Times New Roman"/>
              </w:rPr>
              <w:t xml:space="preserve">Outline final writing </w:t>
            </w:r>
            <w:r w:rsidR="00274416">
              <w:rPr>
                <w:rFonts w:ascii="Source Sans Pro" w:hAnsi="Source Sans Pro" w:cs="Times New Roman"/>
              </w:rPr>
              <w:t>project</w:t>
            </w:r>
          </w:p>
        </w:tc>
      </w:tr>
      <w:tr w:rsidR="00C37EC4" w:rsidRPr="00D46480" w14:paraId="59D4EB9D" w14:textId="77777777" w:rsidTr="00274416">
        <w:trPr>
          <w:trHeight w:val="317"/>
        </w:trPr>
        <w:tc>
          <w:tcPr>
            <w:tcW w:w="336" w:type="pct"/>
            <w:shd w:val="clear" w:color="auto" w:fill="F2F2F2"/>
          </w:tcPr>
          <w:p w14:paraId="2E154B25" w14:textId="77777777" w:rsidR="00C37EC4" w:rsidRPr="00D46480" w:rsidRDefault="00C37EC4" w:rsidP="00C37EC4">
            <w:pPr>
              <w:rPr>
                <w:rFonts w:ascii="Source Sans Pro" w:hAnsi="Source Sans Pro" w:cs="Calibri"/>
                <w:color w:val="000000"/>
              </w:rPr>
            </w:pPr>
          </w:p>
        </w:tc>
        <w:tc>
          <w:tcPr>
            <w:tcW w:w="393" w:type="pct"/>
            <w:shd w:val="clear" w:color="auto" w:fill="F2F2F2"/>
          </w:tcPr>
          <w:p w14:paraId="01F099CB" w14:textId="764D70C7" w:rsidR="00C37EC4" w:rsidRPr="00D46480" w:rsidRDefault="00C37EC4" w:rsidP="00C37EC4">
            <w:pPr>
              <w:rPr>
                <w:rFonts w:ascii="Source Sans Pro" w:hAnsi="Source Sans Pro" w:cs="Times New Roman"/>
              </w:rPr>
            </w:pPr>
            <w:r w:rsidRPr="00AC4C89">
              <w:t>11/20</w:t>
            </w:r>
          </w:p>
        </w:tc>
        <w:tc>
          <w:tcPr>
            <w:tcW w:w="1756" w:type="pct"/>
            <w:shd w:val="clear" w:color="auto" w:fill="F2F2F2"/>
          </w:tcPr>
          <w:p w14:paraId="0648C1F0" w14:textId="50BE7E96" w:rsidR="00C37EC4" w:rsidRPr="00BB07D0" w:rsidRDefault="00C37EC4" w:rsidP="00C37EC4">
            <w:pPr>
              <w:rPr>
                <w:rFonts w:ascii="Source Sans Pro" w:hAnsi="Source Sans Pro" w:cs="Times New Roman"/>
              </w:rPr>
            </w:pPr>
          </w:p>
        </w:tc>
        <w:tc>
          <w:tcPr>
            <w:tcW w:w="2515" w:type="pct"/>
            <w:gridSpan w:val="2"/>
            <w:shd w:val="clear" w:color="auto" w:fill="F2F2F2"/>
          </w:tcPr>
          <w:p w14:paraId="3044C8B7" w14:textId="32930D72" w:rsidR="00C37EC4" w:rsidRPr="00D46480" w:rsidRDefault="00C37EC4" w:rsidP="00C37EC4">
            <w:pPr>
              <w:rPr>
                <w:rFonts w:ascii="Source Sans Pro" w:hAnsi="Source Sans Pro" w:cs="Times New Roman"/>
              </w:rPr>
            </w:pPr>
            <w:r>
              <w:rPr>
                <w:rFonts w:ascii="Source Sans Pro" w:hAnsi="Source Sans Pro" w:cs="Times New Roman"/>
              </w:rPr>
              <w:t>Peer Review</w:t>
            </w:r>
          </w:p>
        </w:tc>
      </w:tr>
      <w:tr w:rsidR="00274416" w:rsidRPr="00D46480" w14:paraId="16B638AD" w14:textId="77777777" w:rsidTr="00274416">
        <w:trPr>
          <w:trHeight w:val="317"/>
        </w:trPr>
        <w:tc>
          <w:tcPr>
            <w:tcW w:w="336" w:type="pct"/>
            <w:shd w:val="clear" w:color="auto" w:fill="F2F2F2"/>
          </w:tcPr>
          <w:p w14:paraId="502F304E" w14:textId="77777777" w:rsidR="00C37EC4" w:rsidRPr="00D46480" w:rsidRDefault="00C37EC4" w:rsidP="00C37EC4">
            <w:pPr>
              <w:rPr>
                <w:rFonts w:ascii="Source Sans Pro" w:hAnsi="Source Sans Pro" w:cs="Calibri"/>
                <w:color w:val="000000"/>
              </w:rPr>
            </w:pPr>
          </w:p>
        </w:tc>
        <w:tc>
          <w:tcPr>
            <w:tcW w:w="393" w:type="pct"/>
            <w:shd w:val="clear" w:color="auto" w:fill="F2F2F2"/>
          </w:tcPr>
          <w:p w14:paraId="3D5CEF29" w14:textId="7179E959" w:rsidR="00C37EC4" w:rsidRDefault="00C37EC4" w:rsidP="00C37EC4">
            <w:pPr>
              <w:rPr>
                <w:rFonts w:ascii="Source Sans Pro" w:hAnsi="Source Sans Pro" w:cs="Times New Roman"/>
              </w:rPr>
            </w:pPr>
            <w:r w:rsidRPr="00AC4C89">
              <w:t>11/22</w:t>
            </w:r>
          </w:p>
        </w:tc>
        <w:tc>
          <w:tcPr>
            <w:tcW w:w="1756" w:type="pct"/>
            <w:shd w:val="clear" w:color="auto" w:fill="F2F2F2"/>
          </w:tcPr>
          <w:p w14:paraId="314FD508" w14:textId="40528928" w:rsidR="00C37EC4" w:rsidRPr="00BB07D0" w:rsidRDefault="00C37EC4" w:rsidP="00C37EC4">
            <w:pPr>
              <w:rPr>
                <w:rFonts w:ascii="Source Sans Pro" w:hAnsi="Source Sans Pro" w:cs="Times New Roman"/>
              </w:rPr>
            </w:pPr>
            <w:r>
              <w:rPr>
                <w:rFonts w:ascii="Source Sans Pro" w:hAnsi="Source Sans Pro" w:cs="Times New Roman"/>
              </w:rPr>
              <w:t>Collab Writing Day</w:t>
            </w:r>
          </w:p>
        </w:tc>
        <w:tc>
          <w:tcPr>
            <w:tcW w:w="2515" w:type="pct"/>
            <w:gridSpan w:val="2"/>
            <w:shd w:val="clear" w:color="auto" w:fill="F2F2F2"/>
          </w:tcPr>
          <w:p w14:paraId="5EAC6547" w14:textId="5D4009FD" w:rsidR="00C37EC4" w:rsidRDefault="00C37EC4" w:rsidP="00C37EC4">
            <w:pPr>
              <w:rPr>
                <w:rFonts w:ascii="Source Sans Pro" w:hAnsi="Source Sans Pro" w:cs="Times New Roman"/>
              </w:rPr>
            </w:pPr>
            <w:r>
              <w:rPr>
                <w:rFonts w:ascii="Source Sans Pro" w:hAnsi="Source Sans Pro" w:cs="Times New Roman"/>
              </w:rPr>
              <w:t xml:space="preserve">Revise and </w:t>
            </w:r>
            <w:proofErr w:type="gramStart"/>
            <w:r>
              <w:rPr>
                <w:rFonts w:ascii="Source Sans Pro" w:hAnsi="Source Sans Pro" w:cs="Times New Roman"/>
              </w:rPr>
              <w:t>Resubmit</w:t>
            </w:r>
            <w:proofErr w:type="gramEnd"/>
          </w:p>
        </w:tc>
      </w:tr>
      <w:tr w:rsidR="00274416" w:rsidRPr="00D46480" w14:paraId="7F4BC0E3" w14:textId="77777777" w:rsidTr="00274416">
        <w:trPr>
          <w:trHeight w:val="317"/>
        </w:trPr>
        <w:tc>
          <w:tcPr>
            <w:tcW w:w="336" w:type="pct"/>
          </w:tcPr>
          <w:p w14:paraId="585FBA24" w14:textId="77777777" w:rsidR="00C37EC4" w:rsidRPr="00D46480" w:rsidRDefault="00C37EC4" w:rsidP="00C37EC4">
            <w:pPr>
              <w:rPr>
                <w:rFonts w:ascii="Source Sans Pro" w:hAnsi="Source Sans Pro" w:cs="Calibri"/>
                <w:color w:val="000000"/>
              </w:rPr>
            </w:pPr>
            <w:r w:rsidRPr="00D46480">
              <w:rPr>
                <w:rFonts w:ascii="Source Sans Pro" w:hAnsi="Source Sans Pro" w:cs="Calibri"/>
                <w:color w:val="000000"/>
              </w:rPr>
              <w:t>14</w:t>
            </w:r>
          </w:p>
        </w:tc>
        <w:tc>
          <w:tcPr>
            <w:tcW w:w="393" w:type="pct"/>
          </w:tcPr>
          <w:p w14:paraId="6B74DFFA" w14:textId="4D366850" w:rsidR="00C37EC4" w:rsidRPr="00D46480" w:rsidRDefault="00C37EC4" w:rsidP="00C37EC4">
            <w:pPr>
              <w:rPr>
                <w:rFonts w:ascii="Source Sans Pro" w:hAnsi="Source Sans Pro" w:cs="Times New Roman"/>
              </w:rPr>
            </w:pPr>
            <w:r w:rsidRPr="00AC4C89">
              <w:t>11/25</w:t>
            </w:r>
          </w:p>
        </w:tc>
        <w:tc>
          <w:tcPr>
            <w:tcW w:w="1756" w:type="pct"/>
          </w:tcPr>
          <w:p w14:paraId="7DC15F0C" w14:textId="2D97D3CB" w:rsidR="00C37EC4" w:rsidRPr="00BB07D0" w:rsidRDefault="00C37EC4" w:rsidP="00C37EC4">
            <w:pPr>
              <w:rPr>
                <w:rFonts w:ascii="Source Sans Pro" w:hAnsi="Source Sans Pro" w:cs="Times New Roman"/>
              </w:rPr>
            </w:pPr>
            <w:r>
              <w:rPr>
                <w:rFonts w:ascii="Source Sans Pro" w:hAnsi="Source Sans Pro" w:cs="Times New Roman"/>
              </w:rPr>
              <w:t>Critical Psychology and Politics of Resistance</w:t>
            </w:r>
          </w:p>
        </w:tc>
        <w:tc>
          <w:tcPr>
            <w:tcW w:w="2515" w:type="pct"/>
            <w:gridSpan w:val="2"/>
          </w:tcPr>
          <w:p w14:paraId="7E68387B" w14:textId="7C629EA8" w:rsidR="00C37EC4" w:rsidRPr="00B06EAC" w:rsidRDefault="00C37EC4" w:rsidP="00C37EC4">
            <w:pPr>
              <w:rPr>
                <w:rFonts w:ascii="Source Sans Pro" w:hAnsi="Source Sans Pro" w:cs="Times New Roman"/>
              </w:rPr>
            </w:pPr>
            <w:r>
              <w:rPr>
                <w:rFonts w:ascii="Source Sans Pro" w:hAnsi="Source Sans Pro" w:cs="Times New Roman"/>
              </w:rPr>
              <w:t>Full Draft</w:t>
            </w:r>
          </w:p>
        </w:tc>
      </w:tr>
      <w:tr w:rsidR="00274416" w:rsidRPr="00D46480" w14:paraId="17D4084B" w14:textId="77777777" w:rsidTr="00274416">
        <w:trPr>
          <w:trHeight w:val="317"/>
        </w:trPr>
        <w:tc>
          <w:tcPr>
            <w:tcW w:w="336" w:type="pct"/>
          </w:tcPr>
          <w:p w14:paraId="1833CE8F" w14:textId="77777777" w:rsidR="00C37EC4" w:rsidRPr="00D46480" w:rsidRDefault="00C37EC4" w:rsidP="00C37EC4">
            <w:pPr>
              <w:rPr>
                <w:rFonts w:ascii="Source Sans Pro" w:hAnsi="Source Sans Pro" w:cs="Calibri"/>
                <w:color w:val="000000"/>
              </w:rPr>
            </w:pPr>
          </w:p>
        </w:tc>
        <w:tc>
          <w:tcPr>
            <w:tcW w:w="393" w:type="pct"/>
          </w:tcPr>
          <w:p w14:paraId="168814CD" w14:textId="04CC5D5A" w:rsidR="00C37EC4" w:rsidRPr="00D46480" w:rsidRDefault="00C37EC4" w:rsidP="00C37EC4">
            <w:pPr>
              <w:rPr>
                <w:rFonts w:ascii="Source Sans Pro" w:hAnsi="Source Sans Pro" w:cs="Times New Roman"/>
              </w:rPr>
            </w:pPr>
            <w:r w:rsidRPr="00AC4C89">
              <w:t>11/27</w:t>
            </w:r>
          </w:p>
        </w:tc>
        <w:tc>
          <w:tcPr>
            <w:tcW w:w="1756" w:type="pct"/>
          </w:tcPr>
          <w:p w14:paraId="7D92AF92" w14:textId="2F336784" w:rsidR="00C37EC4" w:rsidRPr="00BB07D0" w:rsidRDefault="00C37EC4" w:rsidP="00C37EC4">
            <w:pPr>
              <w:ind w:left="198"/>
              <w:rPr>
                <w:rFonts w:ascii="Source Sans Pro" w:hAnsi="Source Sans Pro" w:cs="Times New Roman"/>
              </w:rPr>
            </w:pPr>
          </w:p>
        </w:tc>
        <w:tc>
          <w:tcPr>
            <w:tcW w:w="2515" w:type="pct"/>
            <w:gridSpan w:val="2"/>
          </w:tcPr>
          <w:p w14:paraId="7F666F98" w14:textId="521BA841" w:rsidR="00C37EC4" w:rsidRPr="00C81A54" w:rsidRDefault="00C37EC4" w:rsidP="00C37EC4">
            <w:pPr>
              <w:rPr>
                <w:rFonts w:ascii="Source Sans Pro" w:hAnsi="Source Sans Pro" w:cs="Times New Roman"/>
              </w:rPr>
            </w:pPr>
          </w:p>
        </w:tc>
      </w:tr>
      <w:tr w:rsidR="00274416" w:rsidRPr="00D46480" w14:paraId="4246518F" w14:textId="77777777" w:rsidTr="00274416">
        <w:trPr>
          <w:trHeight w:val="317"/>
        </w:trPr>
        <w:tc>
          <w:tcPr>
            <w:tcW w:w="336" w:type="pct"/>
          </w:tcPr>
          <w:p w14:paraId="67E71E71" w14:textId="77777777" w:rsidR="00C37EC4" w:rsidRPr="00D46480" w:rsidRDefault="00C37EC4" w:rsidP="00C37EC4">
            <w:pPr>
              <w:rPr>
                <w:rFonts w:ascii="Source Sans Pro" w:hAnsi="Source Sans Pro" w:cs="Calibri"/>
                <w:color w:val="000000"/>
              </w:rPr>
            </w:pPr>
          </w:p>
        </w:tc>
        <w:tc>
          <w:tcPr>
            <w:tcW w:w="393" w:type="pct"/>
          </w:tcPr>
          <w:p w14:paraId="2887CAC4" w14:textId="615301F2" w:rsidR="00C37EC4" w:rsidRDefault="00C37EC4" w:rsidP="00C37EC4">
            <w:pPr>
              <w:rPr>
                <w:rFonts w:ascii="Source Sans Pro" w:hAnsi="Source Sans Pro" w:cs="Times New Roman"/>
              </w:rPr>
            </w:pPr>
            <w:r w:rsidRPr="00AC4C89">
              <w:t>11/29</w:t>
            </w:r>
          </w:p>
        </w:tc>
        <w:tc>
          <w:tcPr>
            <w:tcW w:w="1756" w:type="pct"/>
          </w:tcPr>
          <w:p w14:paraId="7C7A8263" w14:textId="3CA02700" w:rsidR="00C37EC4" w:rsidRPr="00BB07D0" w:rsidRDefault="00C37EC4" w:rsidP="00C37EC4">
            <w:pPr>
              <w:ind w:left="198"/>
              <w:rPr>
                <w:rFonts w:ascii="Source Sans Pro" w:hAnsi="Source Sans Pro" w:cs="Times New Roman"/>
              </w:rPr>
            </w:pPr>
            <w:r>
              <w:rPr>
                <w:rFonts w:ascii="Ink Free" w:hAnsi="Ink Free" w:cs="Times New Roman"/>
                <w:b/>
                <w:bCs/>
                <w:color w:val="7B3C17" w:themeColor="accent2" w:themeShade="80"/>
              </w:rPr>
              <w:t>Thanksgiving</w:t>
            </w:r>
            <w:r w:rsidRPr="00EF40B0">
              <w:rPr>
                <w:rFonts w:ascii="Ink Free" w:hAnsi="Ink Free" w:cs="Times New Roman"/>
                <w:b/>
                <w:bCs/>
                <w:color w:val="7B3C17" w:themeColor="accent2" w:themeShade="80"/>
              </w:rPr>
              <w:t xml:space="preserve"> Break</w:t>
            </w:r>
            <w:r>
              <w:rPr>
                <w:rFonts w:ascii="Ink Free" w:hAnsi="Ink Free" w:cs="Times New Roman"/>
                <w:b/>
                <w:bCs/>
                <w:color w:val="7B3C17" w:themeColor="accent2" w:themeShade="80"/>
              </w:rPr>
              <w:t xml:space="preserve"> Day</w:t>
            </w:r>
          </w:p>
        </w:tc>
        <w:tc>
          <w:tcPr>
            <w:tcW w:w="2515" w:type="pct"/>
            <w:gridSpan w:val="2"/>
          </w:tcPr>
          <w:p w14:paraId="02E91138" w14:textId="77777777" w:rsidR="00C37EC4" w:rsidRDefault="00C37EC4" w:rsidP="00C37EC4">
            <w:pPr>
              <w:rPr>
                <w:rFonts w:ascii="Source Sans Pro" w:hAnsi="Source Sans Pro" w:cs="Times New Roman"/>
              </w:rPr>
            </w:pPr>
          </w:p>
        </w:tc>
      </w:tr>
      <w:tr w:rsidR="00C37EC4" w:rsidRPr="00D46480" w14:paraId="277D5300" w14:textId="77777777" w:rsidTr="00274416">
        <w:trPr>
          <w:trHeight w:val="317"/>
        </w:trPr>
        <w:tc>
          <w:tcPr>
            <w:tcW w:w="336" w:type="pct"/>
            <w:shd w:val="clear" w:color="auto" w:fill="F2F2F2"/>
          </w:tcPr>
          <w:p w14:paraId="3C4ED247" w14:textId="77777777" w:rsidR="00C37EC4" w:rsidRPr="00D46480" w:rsidRDefault="00C37EC4" w:rsidP="00C37EC4">
            <w:pPr>
              <w:rPr>
                <w:rFonts w:ascii="Source Sans Pro" w:hAnsi="Source Sans Pro" w:cs="Calibri"/>
                <w:color w:val="000000"/>
              </w:rPr>
            </w:pPr>
            <w:r w:rsidRPr="00D46480">
              <w:rPr>
                <w:rFonts w:ascii="Source Sans Pro" w:hAnsi="Source Sans Pro" w:cs="Calibri"/>
                <w:color w:val="000000"/>
              </w:rPr>
              <w:t>15</w:t>
            </w:r>
          </w:p>
        </w:tc>
        <w:tc>
          <w:tcPr>
            <w:tcW w:w="393" w:type="pct"/>
            <w:shd w:val="clear" w:color="auto" w:fill="F2F2F2"/>
          </w:tcPr>
          <w:p w14:paraId="36E5CE00" w14:textId="38070679" w:rsidR="00C37EC4" w:rsidRPr="00D46480" w:rsidRDefault="00C37EC4" w:rsidP="00C37EC4">
            <w:pPr>
              <w:rPr>
                <w:rFonts w:ascii="Source Sans Pro" w:hAnsi="Source Sans Pro" w:cs="Times New Roman"/>
              </w:rPr>
            </w:pPr>
            <w:r w:rsidRPr="00AC4C89">
              <w:t>12/2</w:t>
            </w:r>
          </w:p>
        </w:tc>
        <w:tc>
          <w:tcPr>
            <w:tcW w:w="1756" w:type="pct"/>
            <w:shd w:val="clear" w:color="auto" w:fill="F2F2F2"/>
          </w:tcPr>
          <w:p w14:paraId="291CB888" w14:textId="64B1D314" w:rsidR="00C37EC4" w:rsidRPr="00BB07D0" w:rsidRDefault="00C37EC4" w:rsidP="00C37EC4">
            <w:pPr>
              <w:rPr>
                <w:rFonts w:ascii="Source Sans Pro" w:hAnsi="Source Sans Pro" w:cs="Times New Roman"/>
              </w:rPr>
            </w:pPr>
            <w:r>
              <w:rPr>
                <w:rFonts w:ascii="Source Sans Pro" w:hAnsi="Source Sans Pro" w:cs="Times New Roman"/>
              </w:rPr>
              <w:t xml:space="preserve">Final Writing Workshop Week – no class; </w:t>
            </w:r>
          </w:p>
        </w:tc>
        <w:tc>
          <w:tcPr>
            <w:tcW w:w="2515" w:type="pct"/>
            <w:gridSpan w:val="2"/>
            <w:shd w:val="clear" w:color="auto" w:fill="F2F2F2"/>
          </w:tcPr>
          <w:p w14:paraId="4DE00DC6" w14:textId="3783B445" w:rsidR="00C37EC4" w:rsidRPr="00B06EAC" w:rsidRDefault="00C37EC4" w:rsidP="00C37EC4">
            <w:pPr>
              <w:rPr>
                <w:rFonts w:ascii="Source Sans Pro" w:hAnsi="Source Sans Pro" w:cs="Times New Roman"/>
              </w:rPr>
            </w:pPr>
            <w:r>
              <w:rPr>
                <w:rFonts w:ascii="Source Sans Pro" w:hAnsi="Source Sans Pro" w:cs="Times New Roman"/>
              </w:rPr>
              <w:t>Individual Meetings – sign up for slot in class</w:t>
            </w:r>
          </w:p>
        </w:tc>
      </w:tr>
      <w:tr w:rsidR="00C37EC4" w:rsidRPr="00D46480" w14:paraId="71284E1F" w14:textId="77777777" w:rsidTr="00274416">
        <w:trPr>
          <w:trHeight w:val="317"/>
        </w:trPr>
        <w:tc>
          <w:tcPr>
            <w:tcW w:w="336" w:type="pct"/>
            <w:shd w:val="clear" w:color="auto" w:fill="F2F2F2"/>
          </w:tcPr>
          <w:p w14:paraId="0DE5FA53" w14:textId="77777777" w:rsidR="00C37EC4" w:rsidRPr="00D46480" w:rsidRDefault="00C37EC4" w:rsidP="00C37EC4">
            <w:pPr>
              <w:rPr>
                <w:rFonts w:ascii="Source Sans Pro" w:hAnsi="Source Sans Pro" w:cs="Calibri"/>
                <w:color w:val="000000"/>
              </w:rPr>
            </w:pPr>
          </w:p>
        </w:tc>
        <w:tc>
          <w:tcPr>
            <w:tcW w:w="393" w:type="pct"/>
            <w:shd w:val="clear" w:color="auto" w:fill="F2F2F2"/>
          </w:tcPr>
          <w:p w14:paraId="4AC0F507" w14:textId="3715F7F8" w:rsidR="00C37EC4" w:rsidRPr="00D46480" w:rsidRDefault="00C37EC4" w:rsidP="00C37EC4">
            <w:pPr>
              <w:rPr>
                <w:rFonts w:ascii="Source Sans Pro" w:hAnsi="Source Sans Pro" w:cs="Times New Roman"/>
              </w:rPr>
            </w:pPr>
            <w:r w:rsidRPr="00AC4C89">
              <w:t>12/4</w:t>
            </w:r>
          </w:p>
        </w:tc>
        <w:tc>
          <w:tcPr>
            <w:tcW w:w="1756" w:type="pct"/>
            <w:shd w:val="clear" w:color="auto" w:fill="F2F2F2"/>
          </w:tcPr>
          <w:p w14:paraId="6784F431" w14:textId="0CCE0AE0" w:rsidR="00C37EC4" w:rsidRPr="00BB07D0" w:rsidRDefault="00C37EC4" w:rsidP="00C37EC4">
            <w:pPr>
              <w:ind w:left="720"/>
              <w:rPr>
                <w:rFonts w:ascii="Source Sans Pro" w:hAnsi="Source Sans Pro" w:cs="Times New Roman"/>
              </w:rPr>
            </w:pPr>
            <w:r>
              <w:rPr>
                <w:rFonts w:ascii="Source Sans Pro" w:hAnsi="Source Sans Pro" w:cs="Times New Roman"/>
              </w:rPr>
              <w:t>Individual Meetings MWF</w:t>
            </w:r>
          </w:p>
        </w:tc>
        <w:tc>
          <w:tcPr>
            <w:tcW w:w="2515" w:type="pct"/>
            <w:gridSpan w:val="2"/>
            <w:shd w:val="clear" w:color="auto" w:fill="F2F2F2"/>
          </w:tcPr>
          <w:p w14:paraId="7298F628" w14:textId="77777777" w:rsidR="00C37EC4" w:rsidRPr="00D46480" w:rsidRDefault="00C37EC4" w:rsidP="00C37EC4">
            <w:pPr>
              <w:rPr>
                <w:rFonts w:ascii="Source Sans Pro" w:hAnsi="Source Sans Pro" w:cs="Times New Roman"/>
              </w:rPr>
            </w:pPr>
          </w:p>
        </w:tc>
      </w:tr>
      <w:tr w:rsidR="00274416" w:rsidRPr="00D46480" w14:paraId="22425419" w14:textId="77777777" w:rsidTr="00274416">
        <w:trPr>
          <w:trHeight w:val="317"/>
        </w:trPr>
        <w:tc>
          <w:tcPr>
            <w:tcW w:w="336" w:type="pct"/>
            <w:shd w:val="clear" w:color="auto" w:fill="F2F2F2"/>
          </w:tcPr>
          <w:p w14:paraId="741F5FA1" w14:textId="77777777" w:rsidR="00C37EC4" w:rsidRPr="00D46480" w:rsidRDefault="00C37EC4" w:rsidP="00C37EC4">
            <w:pPr>
              <w:rPr>
                <w:rFonts w:ascii="Source Sans Pro" w:hAnsi="Source Sans Pro" w:cs="Calibri"/>
                <w:color w:val="000000"/>
              </w:rPr>
            </w:pPr>
          </w:p>
        </w:tc>
        <w:tc>
          <w:tcPr>
            <w:tcW w:w="393" w:type="pct"/>
            <w:shd w:val="clear" w:color="auto" w:fill="F2F2F2"/>
          </w:tcPr>
          <w:p w14:paraId="72A4AB2E" w14:textId="298A3269" w:rsidR="00C37EC4" w:rsidRDefault="00C37EC4" w:rsidP="00C37EC4">
            <w:pPr>
              <w:rPr>
                <w:rFonts w:ascii="Source Sans Pro" w:hAnsi="Source Sans Pro" w:cs="Times New Roman"/>
              </w:rPr>
            </w:pPr>
            <w:r w:rsidRPr="00AC4C89">
              <w:t>12/6</w:t>
            </w:r>
          </w:p>
        </w:tc>
        <w:tc>
          <w:tcPr>
            <w:tcW w:w="1756" w:type="pct"/>
            <w:shd w:val="clear" w:color="auto" w:fill="F2F2F2"/>
          </w:tcPr>
          <w:p w14:paraId="3248021E" w14:textId="77777777" w:rsidR="00C37EC4" w:rsidRPr="00BB07D0" w:rsidRDefault="00C37EC4" w:rsidP="00C37EC4">
            <w:pPr>
              <w:rPr>
                <w:rFonts w:ascii="Source Sans Pro" w:hAnsi="Source Sans Pro" w:cs="Times New Roman"/>
              </w:rPr>
            </w:pPr>
          </w:p>
        </w:tc>
        <w:tc>
          <w:tcPr>
            <w:tcW w:w="2515" w:type="pct"/>
            <w:gridSpan w:val="2"/>
            <w:shd w:val="clear" w:color="auto" w:fill="F2F2F2"/>
          </w:tcPr>
          <w:p w14:paraId="0F85FCDD" w14:textId="77777777" w:rsidR="00C37EC4" w:rsidRPr="00D46480" w:rsidRDefault="00C37EC4" w:rsidP="00C37EC4">
            <w:pPr>
              <w:rPr>
                <w:rFonts w:ascii="Source Sans Pro" w:hAnsi="Source Sans Pro" w:cs="Times New Roman"/>
              </w:rPr>
            </w:pPr>
          </w:p>
        </w:tc>
      </w:tr>
      <w:tr w:rsidR="00C37EC4" w:rsidRPr="00D46480" w14:paraId="5A89DD03" w14:textId="77777777" w:rsidTr="00274416">
        <w:trPr>
          <w:trHeight w:val="317"/>
        </w:trPr>
        <w:tc>
          <w:tcPr>
            <w:tcW w:w="336" w:type="pct"/>
            <w:shd w:val="clear" w:color="auto" w:fill="FFFFFF" w:themeFill="background1"/>
          </w:tcPr>
          <w:p w14:paraId="15DCF424" w14:textId="1FF918CE" w:rsidR="00C37EC4" w:rsidRPr="006D5F5A" w:rsidRDefault="00C37EC4" w:rsidP="00C37EC4">
            <w:pPr>
              <w:rPr>
                <w:rFonts w:ascii="Source Sans Pro" w:hAnsi="Source Sans Pro" w:cs="Calibri"/>
                <w:color w:val="000000"/>
              </w:rPr>
            </w:pPr>
            <w:r>
              <w:rPr>
                <w:rFonts w:ascii="Source Sans Pro" w:hAnsi="Source Sans Pro" w:cs="Calibri"/>
                <w:color w:val="000000"/>
              </w:rPr>
              <w:t>Finals</w:t>
            </w:r>
          </w:p>
        </w:tc>
        <w:tc>
          <w:tcPr>
            <w:tcW w:w="393" w:type="pct"/>
            <w:shd w:val="clear" w:color="auto" w:fill="FFFFFF" w:themeFill="background1"/>
          </w:tcPr>
          <w:p w14:paraId="588ECF36" w14:textId="0F134377" w:rsidR="00C37EC4" w:rsidRPr="006D5F5A" w:rsidRDefault="00C37EC4" w:rsidP="00C37EC4">
            <w:pPr>
              <w:rPr>
                <w:rFonts w:ascii="Source Sans Pro" w:hAnsi="Source Sans Pro" w:cs="Times New Roman"/>
              </w:rPr>
            </w:pPr>
            <w:r w:rsidRPr="00AC4C89">
              <w:t>12/1</w:t>
            </w:r>
            <w:r>
              <w:t>3</w:t>
            </w:r>
          </w:p>
        </w:tc>
        <w:tc>
          <w:tcPr>
            <w:tcW w:w="1756" w:type="pct"/>
            <w:shd w:val="clear" w:color="auto" w:fill="FFFFFF" w:themeFill="background1"/>
          </w:tcPr>
          <w:p w14:paraId="79B0250D" w14:textId="19225798" w:rsidR="00C37EC4" w:rsidRPr="006D5F5A" w:rsidRDefault="00C37EC4" w:rsidP="00C37EC4">
            <w:pPr>
              <w:rPr>
                <w:rFonts w:ascii="Source Sans Pro" w:hAnsi="Source Sans Pro" w:cs="Times New Roman"/>
              </w:rPr>
            </w:pPr>
            <w:r w:rsidRPr="00BB07D0">
              <w:rPr>
                <w:rFonts w:ascii="Source Sans Pro" w:hAnsi="Source Sans Pro" w:cs="Times New Roman"/>
              </w:rPr>
              <w:t>Final</w:t>
            </w:r>
            <w:r>
              <w:rPr>
                <w:rFonts w:ascii="Source Sans Pro" w:hAnsi="Source Sans Pro" w:cs="Times New Roman"/>
              </w:rPr>
              <w:t xml:space="preserve"> Exam Time – 12:45 – 2:45pm</w:t>
            </w:r>
          </w:p>
        </w:tc>
        <w:tc>
          <w:tcPr>
            <w:tcW w:w="2515" w:type="pct"/>
            <w:gridSpan w:val="2"/>
            <w:shd w:val="clear" w:color="auto" w:fill="FFFFFF" w:themeFill="background1"/>
          </w:tcPr>
          <w:p w14:paraId="758A6D23" w14:textId="31316A14" w:rsidR="00C37EC4" w:rsidRPr="006D5F5A" w:rsidRDefault="00C37EC4" w:rsidP="00C37EC4">
            <w:pPr>
              <w:rPr>
                <w:rFonts w:ascii="Source Sans Pro" w:hAnsi="Source Sans Pro" w:cs="Times New Roman"/>
              </w:rPr>
            </w:pPr>
            <w:r>
              <w:rPr>
                <w:rFonts w:ascii="Source Sans Pro" w:hAnsi="Source Sans Pro" w:cs="Times New Roman"/>
              </w:rPr>
              <w:t>Remote; Submit final writing assignment</w:t>
            </w:r>
          </w:p>
        </w:tc>
      </w:tr>
    </w:tbl>
    <w:p w14:paraId="5E281BDC" w14:textId="0CEAD43A" w:rsidR="003C1E23" w:rsidRPr="00D77C7F" w:rsidRDefault="00FA1611" w:rsidP="003C1E23">
      <w:pPr>
        <w:spacing w:after="0"/>
        <w:jc w:val="center"/>
        <w:rPr>
          <w:rFonts w:ascii="Source Sans Pro Black" w:eastAsia="Times New Roman" w:hAnsi="Source Sans Pro Black" w:cs="Times New Roman"/>
          <w:spacing w:val="-20"/>
          <w:sz w:val="52"/>
          <w:szCs w:val="52"/>
        </w:rPr>
      </w:pPr>
      <w:r>
        <w:br w:type="page"/>
      </w:r>
      <w:r w:rsidR="003C1E23" w:rsidRPr="00213476">
        <w:rPr>
          <w:rFonts w:ascii="Source Sans Pro Black" w:eastAsia="Times New Roman" w:hAnsi="Source Sans Pro Black" w:cs="Times New Roman"/>
          <w:spacing w:val="-20"/>
          <w:sz w:val="52"/>
          <w:szCs w:val="52"/>
        </w:rPr>
        <w:lastRenderedPageBreak/>
        <w:t>WEEKLY reading/watching/listening</w:t>
      </w:r>
    </w:p>
    <w:p w14:paraId="43C1A8EE" w14:textId="772FFE86" w:rsidR="003C1E23" w:rsidRPr="00D77C7F" w:rsidRDefault="005138DA" w:rsidP="003C1E23">
      <w:pPr>
        <w:jc w:val="center"/>
        <w:rPr>
          <w:rFonts w:ascii="Source Sans Pro" w:eastAsia="Times New Roman" w:hAnsi="Source Sans Pro" w:cs="Times New Roman"/>
          <w:i/>
          <w:iCs/>
        </w:rPr>
      </w:pPr>
      <w:r>
        <w:rPr>
          <w:rFonts w:ascii="Source Sans Pro" w:eastAsia="Times New Roman" w:hAnsi="Source Sans Pro" w:cs="Times New Roman"/>
          <w:i/>
          <w:iCs/>
        </w:rPr>
        <w:t xml:space="preserve">In addition, skim posted </w:t>
      </w:r>
      <w:r w:rsidR="003C1E23">
        <w:rPr>
          <w:rFonts w:ascii="Source Sans Pro" w:eastAsia="Times New Roman" w:hAnsi="Source Sans Pro" w:cs="Times New Roman"/>
          <w:i/>
          <w:iCs/>
        </w:rPr>
        <w:t>materials</w:t>
      </w:r>
      <w:r w:rsidR="003C1E23" w:rsidRPr="00D77C7F">
        <w:rPr>
          <w:rFonts w:ascii="Source Sans Pro" w:eastAsia="Times New Roman" w:hAnsi="Source Sans Pro" w:cs="Times New Roman"/>
          <w:i/>
          <w:iCs/>
        </w:rPr>
        <w:t xml:space="preserve"> </w:t>
      </w:r>
      <w:r>
        <w:rPr>
          <w:rFonts w:ascii="Source Sans Pro" w:eastAsia="Times New Roman" w:hAnsi="Source Sans Pro" w:cs="Times New Roman"/>
          <w:i/>
          <w:iCs/>
        </w:rPr>
        <w:t>in</w:t>
      </w:r>
      <w:r w:rsidR="003C1E23" w:rsidRPr="00D77C7F">
        <w:rPr>
          <w:rFonts w:ascii="Source Sans Pro" w:eastAsia="Times New Roman" w:hAnsi="Source Sans Pro" w:cs="Times New Roman"/>
          <w:i/>
          <w:iCs/>
        </w:rPr>
        <w:t xml:space="preserve"> </w:t>
      </w:r>
      <w:r w:rsidR="003C1E23">
        <w:rPr>
          <w:rFonts w:ascii="Source Sans Pro" w:eastAsia="Times New Roman" w:hAnsi="Source Sans Pro" w:cs="Times New Roman"/>
          <w:i/>
          <w:iCs/>
        </w:rPr>
        <w:t>D2L</w:t>
      </w:r>
      <w:r w:rsidR="003C1E23" w:rsidRPr="00D77C7F">
        <w:rPr>
          <w:rFonts w:ascii="Source Sans Pro" w:eastAsia="Times New Roman" w:hAnsi="Source Sans Pro" w:cs="Times New Roman"/>
          <w:i/>
          <w:iCs/>
        </w:rPr>
        <w:t>. This list is subject to change.</w:t>
      </w:r>
      <w:r w:rsidR="00EC4093">
        <w:rPr>
          <w:rFonts w:ascii="Source Sans Pro" w:eastAsia="Times New Roman" w:hAnsi="Source Sans Pro" w:cs="Times New Roman"/>
          <w:i/>
          <w:iCs/>
        </w:rPr>
        <w:t xml:space="preserve"> I’d like to add more non-textbook media</w:t>
      </w:r>
      <w:r w:rsidR="005E1D1D">
        <w:rPr>
          <w:rFonts w:ascii="Source Sans Pro" w:eastAsia="Times New Roman" w:hAnsi="Source Sans Pro" w:cs="Times New Roman"/>
          <w:i/>
          <w:iCs/>
        </w:rPr>
        <w:t xml:space="preserve"> – TBD!</w:t>
      </w:r>
    </w:p>
    <w:p w14:paraId="777A7C69" w14:textId="25A4ABD3" w:rsidR="003C1E23" w:rsidRPr="00A9323D" w:rsidRDefault="003C1E23" w:rsidP="003C1E23">
      <w:pPr>
        <w:spacing w:after="0"/>
        <w:rPr>
          <w:rFonts w:ascii="Source Sans Pro" w:eastAsia="Times New Roman" w:hAnsi="Source Sans Pro" w:cs="Times New Roman"/>
          <w:b/>
          <w:bCs/>
        </w:rPr>
      </w:pPr>
      <w:r w:rsidRPr="00D77C7F">
        <w:rPr>
          <w:rFonts w:ascii="Source Sans Pro" w:eastAsia="Times New Roman" w:hAnsi="Source Sans Pro" w:cs="Times New Roman"/>
          <w:b/>
          <w:bCs/>
        </w:rPr>
        <w:t xml:space="preserve">Week 01: </w:t>
      </w:r>
      <w:r w:rsidR="00B03E37">
        <w:rPr>
          <w:rFonts w:ascii="Source Sans Pro" w:eastAsia="Times New Roman" w:hAnsi="Source Sans Pro" w:cs="Times New Roman"/>
          <w:b/>
          <w:bCs/>
        </w:rPr>
        <w:t>8/26-8/30</w:t>
      </w:r>
      <w:r w:rsidRPr="00D77C7F">
        <w:rPr>
          <w:rFonts w:ascii="Source Sans Pro" w:eastAsia="Times New Roman" w:hAnsi="Source Sans Pro" w:cs="Times New Roman"/>
          <w:b/>
          <w:bCs/>
        </w:rPr>
        <w:t xml:space="preserve"> – What is this </w:t>
      </w:r>
      <w:r w:rsidRPr="00A9323D">
        <w:rPr>
          <w:rFonts w:ascii="Source Sans Pro" w:eastAsia="Times New Roman" w:hAnsi="Source Sans Pro" w:cs="Times New Roman"/>
          <w:b/>
          <w:bCs/>
        </w:rPr>
        <w:t xml:space="preserve">course all about? </w:t>
      </w:r>
      <w:r w:rsidR="00AE0F83">
        <w:rPr>
          <w:rFonts w:ascii="Source Sans Pro" w:eastAsia="Times New Roman" w:hAnsi="Source Sans Pro" w:cs="Times New Roman"/>
          <w:b/>
          <w:bCs/>
        </w:rPr>
        <w:t>History of Psychology</w:t>
      </w:r>
    </w:p>
    <w:p w14:paraId="3103D310" w14:textId="43E8A086" w:rsidR="003C1E23" w:rsidRDefault="003C1E23" w:rsidP="003C1E23">
      <w:pPr>
        <w:pStyle w:val="ListParagraph"/>
        <w:numPr>
          <w:ilvl w:val="0"/>
          <w:numId w:val="23"/>
        </w:numPr>
        <w:spacing w:after="160" w:line="259" w:lineRule="auto"/>
        <w:rPr>
          <w:rFonts w:ascii="Source Sans Pro" w:hAnsi="Source Sans Pro"/>
        </w:rPr>
      </w:pPr>
      <w:r>
        <w:rPr>
          <w:rFonts w:ascii="Source Sans Pro" w:hAnsi="Source Sans Pro"/>
        </w:rPr>
        <w:t>Read: Syllabus</w:t>
      </w:r>
    </w:p>
    <w:p w14:paraId="4E631B8E" w14:textId="6EB1CB70" w:rsidR="008549D0" w:rsidRDefault="008549D0" w:rsidP="003C1E23">
      <w:pPr>
        <w:pStyle w:val="ListParagraph"/>
        <w:numPr>
          <w:ilvl w:val="0"/>
          <w:numId w:val="23"/>
        </w:numPr>
        <w:spacing w:after="160" w:line="259" w:lineRule="auto"/>
        <w:rPr>
          <w:rFonts w:ascii="Source Sans Pro" w:hAnsi="Source Sans Pro"/>
        </w:rPr>
      </w:pPr>
      <w:r>
        <w:rPr>
          <w:rFonts w:ascii="Source Sans Pro" w:hAnsi="Source Sans Pro"/>
        </w:rPr>
        <w:t xml:space="preserve">Read: </w:t>
      </w:r>
      <w:r w:rsidR="00E154BB">
        <w:rPr>
          <w:rFonts w:ascii="Source Sans Pro" w:hAnsi="Source Sans Pro"/>
        </w:rPr>
        <w:t xml:space="preserve">APA </w:t>
      </w:r>
      <w:r w:rsidR="00C501E2">
        <w:rPr>
          <w:rFonts w:ascii="Source Sans Pro" w:hAnsi="Source Sans Pro"/>
        </w:rPr>
        <w:t xml:space="preserve">statement: </w:t>
      </w:r>
      <w:r w:rsidR="00C501E2">
        <w:rPr>
          <w:rFonts w:ascii="Source Sans Pro" w:hAnsi="Source Sans Pro"/>
          <w:i/>
          <w:iCs/>
        </w:rPr>
        <w:t xml:space="preserve">Apology to People of Color for APA’s Role in Promoting, Perpetuating, and Failing to Challenge Racism, Racial Discrimination, and Human Hierarchy in U.S. </w:t>
      </w:r>
      <w:hyperlink r:id="rId120" w:history="1">
        <w:r w:rsidR="00C501E2" w:rsidRPr="00C501E2">
          <w:rPr>
            <w:rStyle w:val="Hyperlink"/>
            <w:rFonts w:ascii="Source Sans Pro" w:hAnsi="Source Sans Pro"/>
          </w:rPr>
          <w:t>https://www.apa.org/about/policy/racism-apology</w:t>
        </w:r>
      </w:hyperlink>
    </w:p>
    <w:p w14:paraId="7AC4DDA8" w14:textId="70741030" w:rsidR="003C1E23" w:rsidRPr="00A9323D" w:rsidRDefault="003C1E23" w:rsidP="003C1E23">
      <w:pPr>
        <w:spacing w:after="0"/>
        <w:rPr>
          <w:rFonts w:ascii="Source Sans Pro" w:eastAsia="Times New Roman" w:hAnsi="Source Sans Pro" w:cs="Times New Roman"/>
        </w:rPr>
      </w:pPr>
      <w:r w:rsidRPr="00A9323D">
        <w:rPr>
          <w:rFonts w:ascii="Source Sans Pro" w:eastAsia="Times New Roman" w:hAnsi="Source Sans Pro" w:cs="Times New Roman"/>
          <w:b/>
          <w:bCs/>
        </w:rPr>
        <w:t xml:space="preserve">Week 02: </w:t>
      </w:r>
      <w:r w:rsidR="00B03E37">
        <w:rPr>
          <w:rFonts w:ascii="Source Sans Pro" w:eastAsia="Times New Roman" w:hAnsi="Source Sans Pro" w:cs="Times New Roman"/>
          <w:b/>
          <w:bCs/>
        </w:rPr>
        <w:t xml:space="preserve">9/2 </w:t>
      </w:r>
      <w:r w:rsidR="00C3673C">
        <w:rPr>
          <w:rFonts w:ascii="Source Sans Pro" w:eastAsia="Times New Roman" w:hAnsi="Source Sans Pro" w:cs="Times New Roman"/>
          <w:b/>
          <w:bCs/>
        </w:rPr>
        <w:t>–</w:t>
      </w:r>
      <w:r w:rsidR="00B03E37">
        <w:rPr>
          <w:rFonts w:ascii="Source Sans Pro" w:eastAsia="Times New Roman" w:hAnsi="Source Sans Pro" w:cs="Times New Roman"/>
          <w:b/>
          <w:bCs/>
        </w:rPr>
        <w:t xml:space="preserve"> </w:t>
      </w:r>
      <w:r w:rsidR="00C3673C">
        <w:rPr>
          <w:rFonts w:ascii="Source Sans Pro" w:eastAsia="Times New Roman" w:hAnsi="Source Sans Pro" w:cs="Times New Roman"/>
          <w:b/>
          <w:bCs/>
        </w:rPr>
        <w:t xml:space="preserve">9/6 </w:t>
      </w:r>
      <w:r>
        <w:rPr>
          <w:rFonts w:ascii="Source Sans Pro" w:eastAsia="Times New Roman" w:hAnsi="Source Sans Pro" w:cs="Times New Roman"/>
          <w:b/>
          <w:bCs/>
        </w:rPr>
        <w:t xml:space="preserve">– </w:t>
      </w:r>
      <w:r w:rsidR="0085405F">
        <w:rPr>
          <w:rFonts w:ascii="Source Sans Pro" w:eastAsia="Times New Roman" w:hAnsi="Source Sans Pro" w:cs="Times New Roman"/>
          <w:b/>
          <w:bCs/>
        </w:rPr>
        <w:t>History of Psychology</w:t>
      </w:r>
    </w:p>
    <w:p w14:paraId="4DACABD8" w14:textId="77777777" w:rsidR="004A6DA9" w:rsidRPr="004A6DA9" w:rsidRDefault="003C1E23" w:rsidP="00F95279">
      <w:pPr>
        <w:numPr>
          <w:ilvl w:val="0"/>
          <w:numId w:val="2"/>
        </w:numPr>
        <w:spacing w:after="160" w:line="259" w:lineRule="auto"/>
        <w:contextualSpacing/>
        <w:rPr>
          <w:rFonts w:ascii="Source Sans Pro" w:hAnsi="Source Sans Pro"/>
        </w:rPr>
      </w:pPr>
      <w:r w:rsidRPr="004A6DA9">
        <w:rPr>
          <w:rFonts w:ascii="Source Sans Pro" w:eastAsia="Times New Roman" w:hAnsi="Source Sans Pro" w:cs="Times New Roman"/>
        </w:rPr>
        <w:t xml:space="preserve">Read: </w:t>
      </w:r>
      <w:r w:rsidR="0085405F" w:rsidRPr="004A6DA9">
        <w:rPr>
          <w:rFonts w:ascii="Source Sans Pro" w:eastAsia="Times New Roman" w:hAnsi="Source Sans Pro" w:cs="Times New Roman"/>
        </w:rPr>
        <w:t xml:space="preserve">Chapter 2, </w:t>
      </w:r>
      <w:r w:rsidR="00222E2D" w:rsidRPr="004A6DA9">
        <w:rPr>
          <w:rFonts w:ascii="Source Sans Pro" w:eastAsia="Times New Roman" w:hAnsi="Source Sans Pro" w:cs="Times New Roman"/>
          <w:i/>
          <w:iCs/>
        </w:rPr>
        <w:t>What Critical Psychologists Should Know about the History of Psychology</w:t>
      </w:r>
    </w:p>
    <w:p w14:paraId="1C59654C" w14:textId="482995A1" w:rsidR="00E33C59" w:rsidRDefault="00AE0F83" w:rsidP="00E33C59">
      <w:pPr>
        <w:numPr>
          <w:ilvl w:val="0"/>
          <w:numId w:val="2"/>
        </w:numPr>
        <w:spacing w:after="0"/>
        <w:rPr>
          <w:rFonts w:ascii="Source Sans Pro" w:hAnsi="Source Sans Pro"/>
        </w:rPr>
      </w:pPr>
      <w:r>
        <w:rPr>
          <w:rFonts w:ascii="Source Sans Pro" w:eastAsia="Times New Roman" w:hAnsi="Source Sans Pro" w:cs="Times New Roman"/>
        </w:rPr>
        <w:t xml:space="preserve">Read: </w:t>
      </w:r>
      <w:r w:rsidR="004A6DA9" w:rsidRPr="004A6DA9">
        <w:rPr>
          <w:rFonts w:ascii="Source Sans Pro" w:eastAsia="Times New Roman" w:hAnsi="Source Sans Pro" w:cs="Times New Roman"/>
        </w:rPr>
        <w:t>APA statement part 2:</w:t>
      </w:r>
      <w:r w:rsidR="004A6DA9">
        <w:rPr>
          <w:rFonts w:ascii="Source Sans Pro" w:eastAsia="Times New Roman" w:hAnsi="Source Sans Pro" w:cs="Times New Roman"/>
          <w:i/>
          <w:iCs/>
        </w:rPr>
        <w:t xml:space="preserve"> </w:t>
      </w:r>
      <w:r w:rsidR="004A6DA9" w:rsidRPr="004A6DA9">
        <w:rPr>
          <w:rFonts w:ascii="Source Sans Pro" w:hAnsi="Source Sans Pro"/>
          <w:i/>
          <w:iCs/>
        </w:rPr>
        <w:t xml:space="preserve">Historical Chronology: </w:t>
      </w:r>
      <w:hyperlink r:id="rId121" w:history="1">
        <w:r w:rsidR="004A6DA9" w:rsidRPr="004A6DA9">
          <w:rPr>
            <w:rStyle w:val="Hyperlink"/>
            <w:rFonts w:ascii="Source Sans Pro" w:hAnsi="Source Sans Pro"/>
            <w:i/>
            <w:iCs/>
          </w:rPr>
          <w:t>https://www.apa.org/about/apa/addressing-racism/historical-chronology</w:t>
        </w:r>
      </w:hyperlink>
    </w:p>
    <w:p w14:paraId="154D0DD3" w14:textId="1A79824E" w:rsidR="00E33C59" w:rsidRPr="00E33C59" w:rsidRDefault="00E33C59" w:rsidP="00E33C59">
      <w:pPr>
        <w:numPr>
          <w:ilvl w:val="0"/>
          <w:numId w:val="2"/>
        </w:numPr>
        <w:rPr>
          <w:rFonts w:ascii="Source Sans Pro" w:hAnsi="Source Sans Pro"/>
        </w:rPr>
      </w:pPr>
      <w:r>
        <w:rPr>
          <w:rFonts w:ascii="Source Sans Pro" w:hAnsi="Source Sans Pro"/>
        </w:rPr>
        <w:t>Watch: d2l videos on reading scholarly articles</w:t>
      </w:r>
    </w:p>
    <w:p w14:paraId="741D5C58" w14:textId="5B7A46A8" w:rsidR="003C1E23" w:rsidRDefault="003C1E23" w:rsidP="00E33C59">
      <w:pPr>
        <w:rPr>
          <w:rFonts w:ascii="Source Sans Pro" w:eastAsia="Times New Roman" w:hAnsi="Source Sans Pro" w:cs="Times New Roman"/>
          <w:b/>
          <w:bCs/>
        </w:rPr>
      </w:pPr>
      <w:r w:rsidRPr="00A9323D">
        <w:rPr>
          <w:rFonts w:ascii="Source Sans Pro" w:eastAsia="Times New Roman" w:hAnsi="Source Sans Pro" w:cs="Times New Roman"/>
          <w:b/>
          <w:bCs/>
        </w:rPr>
        <w:t xml:space="preserve">Week 03: </w:t>
      </w:r>
      <w:r w:rsidR="00C3673C">
        <w:rPr>
          <w:rFonts w:ascii="Source Sans Pro" w:eastAsia="Times New Roman" w:hAnsi="Source Sans Pro" w:cs="Times New Roman"/>
          <w:b/>
          <w:bCs/>
        </w:rPr>
        <w:t>9/9 – 9/13</w:t>
      </w:r>
      <w:r>
        <w:rPr>
          <w:rFonts w:ascii="Source Sans Pro" w:eastAsia="Times New Roman" w:hAnsi="Source Sans Pro" w:cs="Times New Roman"/>
          <w:b/>
          <w:bCs/>
        </w:rPr>
        <w:t xml:space="preserve"> – </w:t>
      </w:r>
      <w:r w:rsidR="00A62D82">
        <w:rPr>
          <w:rFonts w:ascii="Source Sans Pro" w:eastAsia="Times New Roman" w:hAnsi="Source Sans Pro" w:cs="Times New Roman"/>
          <w:b/>
          <w:bCs/>
        </w:rPr>
        <w:t>Critiquing Social Psychology</w:t>
      </w:r>
    </w:p>
    <w:p w14:paraId="256C8D6A" w14:textId="4A497E1A" w:rsidR="003C1E23" w:rsidRPr="00946738" w:rsidRDefault="003C1E23" w:rsidP="003C1E23">
      <w:pPr>
        <w:pStyle w:val="ListParagraph"/>
        <w:numPr>
          <w:ilvl w:val="0"/>
          <w:numId w:val="24"/>
        </w:numPr>
        <w:spacing w:after="0"/>
        <w:rPr>
          <w:rFonts w:ascii="Source Sans Pro" w:eastAsia="Times New Roman" w:hAnsi="Source Sans Pro" w:cs="Times New Roman"/>
        </w:rPr>
      </w:pPr>
      <w:r>
        <w:rPr>
          <w:rFonts w:ascii="Source Sans Pro" w:eastAsia="Times New Roman" w:hAnsi="Source Sans Pro" w:cs="Times New Roman"/>
        </w:rPr>
        <w:t xml:space="preserve">Read: </w:t>
      </w:r>
      <w:r w:rsidR="00A62D82">
        <w:rPr>
          <w:rFonts w:ascii="Source Sans Pro" w:eastAsia="Times New Roman" w:hAnsi="Source Sans Pro" w:cs="Times New Roman"/>
        </w:rPr>
        <w:t xml:space="preserve">Chapter 6, </w:t>
      </w:r>
      <w:r w:rsidR="0014611F" w:rsidRPr="000C1E1C">
        <w:rPr>
          <w:rFonts w:ascii="Source Sans Pro" w:eastAsia="Times New Roman" w:hAnsi="Source Sans Pro" w:cs="Times New Roman"/>
          <w:i/>
          <w:iCs/>
        </w:rPr>
        <w:t>Social Psychology and Social Change</w:t>
      </w:r>
      <w:r w:rsidR="0014611F" w:rsidRPr="000C1E1C">
        <w:rPr>
          <w:rFonts w:ascii="Source Sans Pro" w:eastAsia="Times New Roman" w:hAnsi="Source Sans Pro" w:cs="Times New Roman"/>
        </w:rPr>
        <w:t>     </w:t>
      </w:r>
    </w:p>
    <w:p w14:paraId="5079CF48" w14:textId="14AC0312" w:rsidR="003C1E23" w:rsidRPr="00A9323D" w:rsidRDefault="003C1E23" w:rsidP="003C1E23">
      <w:pPr>
        <w:spacing w:before="240" w:after="0"/>
        <w:rPr>
          <w:rFonts w:ascii="Source Sans Pro" w:eastAsia="Times New Roman" w:hAnsi="Source Sans Pro" w:cs="Calibri"/>
          <w:b/>
          <w:bCs/>
          <w:color w:val="000000"/>
        </w:rPr>
      </w:pPr>
      <w:r w:rsidRPr="00A9323D">
        <w:rPr>
          <w:rFonts w:ascii="Source Sans Pro" w:eastAsia="Times New Roman" w:hAnsi="Source Sans Pro" w:cs="Times New Roman"/>
          <w:b/>
          <w:bCs/>
        </w:rPr>
        <w:t xml:space="preserve">Week 04: </w:t>
      </w:r>
      <w:r w:rsidR="00C3673C">
        <w:rPr>
          <w:rFonts w:ascii="Source Sans Pro" w:eastAsia="Times New Roman" w:hAnsi="Source Sans Pro" w:cs="Times New Roman"/>
          <w:b/>
          <w:bCs/>
        </w:rPr>
        <w:t xml:space="preserve">9/16 – 9/20 </w:t>
      </w:r>
      <w:r>
        <w:rPr>
          <w:rFonts w:ascii="Source Sans Pro" w:eastAsia="Times New Roman" w:hAnsi="Source Sans Pro" w:cs="Times New Roman"/>
          <w:b/>
          <w:bCs/>
        </w:rPr>
        <w:t xml:space="preserve">– </w:t>
      </w:r>
      <w:r w:rsidR="00613DD8">
        <w:rPr>
          <w:rFonts w:ascii="Source Sans Pro" w:eastAsia="Times New Roman" w:hAnsi="Source Sans Pro" w:cs="Times New Roman"/>
          <w:b/>
          <w:bCs/>
        </w:rPr>
        <w:t>Critiquing Clinical Psychology</w:t>
      </w:r>
    </w:p>
    <w:p w14:paraId="0D4919D2" w14:textId="6D7D5FFB" w:rsidR="003C1E23" w:rsidRPr="00803917" w:rsidRDefault="00613DD8" w:rsidP="003C1E23">
      <w:pPr>
        <w:pStyle w:val="ListParagraph"/>
        <w:numPr>
          <w:ilvl w:val="0"/>
          <w:numId w:val="25"/>
        </w:numPr>
        <w:rPr>
          <w:rFonts w:ascii="Source Sans Pro" w:eastAsia="Times New Roman" w:hAnsi="Source Sans Pro" w:cs="Times New Roman"/>
        </w:rPr>
      </w:pPr>
      <w:r>
        <w:rPr>
          <w:rFonts w:ascii="Source Sans Pro" w:eastAsia="Times New Roman" w:hAnsi="Source Sans Pro" w:cs="Times New Roman"/>
        </w:rPr>
        <w:t xml:space="preserve">Read: </w:t>
      </w:r>
      <w:r w:rsidR="00866476">
        <w:rPr>
          <w:rFonts w:ascii="Source Sans Pro" w:eastAsia="Times New Roman" w:hAnsi="Source Sans Pro" w:cs="Times New Roman"/>
        </w:rPr>
        <w:t xml:space="preserve">Chapter 5, </w:t>
      </w:r>
      <w:r w:rsidR="00E526F4" w:rsidRPr="000C1E1C">
        <w:rPr>
          <w:rFonts w:ascii="Source Sans Pro" w:eastAsia="Times New Roman" w:hAnsi="Source Sans Pro" w:cs="Times New Roman"/>
          <w:i/>
          <w:iCs/>
        </w:rPr>
        <w:t>Clinical Psychology: The Politics of Madness</w:t>
      </w:r>
    </w:p>
    <w:p w14:paraId="48704FC0" w14:textId="5775F421" w:rsidR="003C1E23" w:rsidRDefault="003C1E23" w:rsidP="003C1E23">
      <w:pPr>
        <w:spacing w:before="240" w:after="0"/>
        <w:rPr>
          <w:rFonts w:ascii="Source Sans Pro" w:eastAsia="Times New Roman" w:hAnsi="Source Sans Pro" w:cs="Times New Roman"/>
          <w:b/>
          <w:bCs/>
        </w:rPr>
      </w:pPr>
      <w:r w:rsidRPr="00A9323D">
        <w:rPr>
          <w:rFonts w:ascii="Source Sans Pro" w:eastAsia="Times New Roman" w:hAnsi="Source Sans Pro" w:cs="Times New Roman"/>
          <w:b/>
          <w:bCs/>
        </w:rPr>
        <w:t xml:space="preserve">Week 05: </w:t>
      </w:r>
      <w:r w:rsidR="00C3673C">
        <w:rPr>
          <w:rFonts w:ascii="Source Sans Pro" w:eastAsia="Times New Roman" w:hAnsi="Source Sans Pro" w:cs="Times New Roman"/>
          <w:b/>
          <w:bCs/>
        </w:rPr>
        <w:t>9/23 – 9/27</w:t>
      </w:r>
      <w:r>
        <w:rPr>
          <w:rFonts w:ascii="Source Sans Pro" w:eastAsia="Times New Roman" w:hAnsi="Source Sans Pro" w:cs="Times New Roman"/>
          <w:b/>
          <w:bCs/>
        </w:rPr>
        <w:t xml:space="preserve"> – </w:t>
      </w:r>
      <w:r w:rsidR="00F55168">
        <w:rPr>
          <w:rFonts w:ascii="Source Sans Pro" w:eastAsia="Times New Roman" w:hAnsi="Source Sans Pro" w:cs="Times New Roman"/>
          <w:b/>
          <w:bCs/>
        </w:rPr>
        <w:t>Critiquing Community Psychology</w:t>
      </w:r>
    </w:p>
    <w:p w14:paraId="17B05703" w14:textId="0617E763" w:rsidR="003C1E23" w:rsidRPr="00C32744" w:rsidRDefault="003C1E23" w:rsidP="00C7749B">
      <w:pPr>
        <w:pStyle w:val="ListParagraph"/>
        <w:numPr>
          <w:ilvl w:val="0"/>
          <w:numId w:val="35"/>
        </w:numPr>
        <w:rPr>
          <w:rFonts w:ascii="Source Sans Pro" w:eastAsia="Times New Roman" w:hAnsi="Source Sans Pro" w:cs="Times New Roman"/>
          <w:b/>
          <w:bCs/>
          <w:i/>
          <w:iCs/>
        </w:rPr>
      </w:pPr>
      <w:r>
        <w:rPr>
          <w:rFonts w:ascii="Source Sans Pro" w:eastAsia="Times New Roman" w:hAnsi="Source Sans Pro" w:cs="Times New Roman"/>
        </w:rPr>
        <w:t xml:space="preserve">Read: </w:t>
      </w:r>
      <w:r w:rsidR="00F55168">
        <w:rPr>
          <w:rFonts w:ascii="Source Sans Pro" w:eastAsia="Times New Roman" w:hAnsi="Source Sans Pro" w:cs="Times New Roman"/>
        </w:rPr>
        <w:t xml:space="preserve">Chapter 8, </w:t>
      </w:r>
      <w:r w:rsidR="00C32744" w:rsidRPr="000C1E1C">
        <w:rPr>
          <w:rFonts w:ascii="Source Sans Pro" w:eastAsia="Times New Roman" w:hAnsi="Source Sans Pro" w:cs="Times New Roman"/>
          <w:i/>
          <w:iCs/>
        </w:rPr>
        <w:t>Community Psychology: Advancing Social Justice</w:t>
      </w:r>
    </w:p>
    <w:p w14:paraId="182247FC" w14:textId="7D08C778" w:rsidR="003C1E23" w:rsidRPr="00C50AFB" w:rsidRDefault="003C1E23" w:rsidP="00C7749B">
      <w:pPr>
        <w:spacing w:after="0"/>
        <w:rPr>
          <w:rFonts w:ascii="Source Sans Pro" w:eastAsia="Times New Roman" w:hAnsi="Source Sans Pro" w:cs="Times New Roman"/>
          <w:b/>
          <w:bCs/>
        </w:rPr>
      </w:pPr>
      <w:r w:rsidRPr="00C50AFB">
        <w:rPr>
          <w:rFonts w:ascii="Source Sans Pro" w:eastAsia="Times New Roman" w:hAnsi="Source Sans Pro" w:cs="Times New Roman"/>
          <w:b/>
          <w:bCs/>
        </w:rPr>
        <w:t xml:space="preserve">Week 06: </w:t>
      </w:r>
      <w:r w:rsidR="00C3673C">
        <w:rPr>
          <w:rFonts w:ascii="Source Sans Pro" w:eastAsia="Times New Roman" w:hAnsi="Source Sans Pro" w:cs="Times New Roman"/>
          <w:b/>
          <w:bCs/>
        </w:rPr>
        <w:t xml:space="preserve">9/30 – 10/4 </w:t>
      </w:r>
      <w:r w:rsidR="00397859">
        <w:rPr>
          <w:rFonts w:ascii="Source Sans Pro" w:eastAsia="Times New Roman" w:hAnsi="Source Sans Pro" w:cs="Times New Roman"/>
          <w:b/>
          <w:bCs/>
        </w:rPr>
        <w:t>– Critiquing Cognitive Psychology</w:t>
      </w:r>
      <w:r w:rsidRPr="00C50AFB">
        <w:rPr>
          <w:rFonts w:ascii="Source Sans Pro" w:eastAsia="Times New Roman" w:hAnsi="Source Sans Pro" w:cs="Times New Roman"/>
          <w:b/>
          <w:bCs/>
        </w:rPr>
        <w:t xml:space="preserve"> </w:t>
      </w:r>
    </w:p>
    <w:p w14:paraId="35F41FBF" w14:textId="2B813F8A" w:rsidR="003C1E23" w:rsidRPr="00EE4186" w:rsidRDefault="003C1E23" w:rsidP="00C7749B">
      <w:pPr>
        <w:numPr>
          <w:ilvl w:val="0"/>
          <w:numId w:val="26"/>
        </w:numPr>
        <w:spacing w:after="0"/>
        <w:contextualSpacing/>
        <w:rPr>
          <w:rFonts w:ascii="Source Sans Pro" w:eastAsia="Times New Roman" w:hAnsi="Source Sans Pro" w:cs="Times New Roman"/>
          <w:b/>
          <w:bCs/>
          <w:i/>
          <w:iCs/>
        </w:rPr>
      </w:pPr>
      <w:r>
        <w:rPr>
          <w:rFonts w:ascii="Source Sans Pro" w:eastAsia="Times New Roman" w:hAnsi="Source Sans Pro" w:cs="Times New Roman"/>
        </w:rPr>
        <w:t xml:space="preserve">Read: </w:t>
      </w:r>
      <w:r w:rsidR="00397859">
        <w:rPr>
          <w:rFonts w:ascii="Source Sans Pro" w:eastAsia="Times New Roman" w:hAnsi="Source Sans Pro" w:cs="Times New Roman"/>
        </w:rPr>
        <w:t xml:space="preserve">Chapter 11, </w:t>
      </w:r>
      <w:r w:rsidR="00EE4186" w:rsidRPr="000C1E1C">
        <w:rPr>
          <w:rFonts w:ascii="Source Sans Pro" w:eastAsia="Times New Roman" w:hAnsi="Source Sans Pro" w:cs="Times New Roman"/>
          <w:i/>
          <w:iCs/>
        </w:rPr>
        <w:t>Rethinking Subjectivity: A Discursive Psychological Approach to Cognition and Emotion</w:t>
      </w:r>
    </w:p>
    <w:p w14:paraId="5966D1D8" w14:textId="523EC1A1" w:rsidR="003C1E23" w:rsidRPr="00D77C7F" w:rsidRDefault="003C1E23" w:rsidP="00C7749B">
      <w:pPr>
        <w:spacing w:before="240" w:after="0"/>
        <w:rPr>
          <w:rFonts w:ascii="Source Sans Pro" w:eastAsia="Times New Roman" w:hAnsi="Source Sans Pro" w:cs="Times New Roman"/>
          <w:i/>
          <w:iCs/>
        </w:rPr>
      </w:pPr>
      <w:r w:rsidRPr="00D77C7F">
        <w:rPr>
          <w:rFonts w:ascii="Source Sans Pro" w:eastAsia="Times New Roman" w:hAnsi="Source Sans Pro" w:cs="Times New Roman"/>
          <w:b/>
          <w:bCs/>
        </w:rPr>
        <w:t xml:space="preserve">Week 07: </w:t>
      </w:r>
      <w:r w:rsidR="00C3673C">
        <w:rPr>
          <w:rFonts w:ascii="Source Sans Pro" w:eastAsia="Times New Roman" w:hAnsi="Source Sans Pro" w:cs="Times New Roman"/>
          <w:b/>
          <w:bCs/>
        </w:rPr>
        <w:t>10/7 – 10/11</w:t>
      </w:r>
      <w:r w:rsidR="0098096A">
        <w:rPr>
          <w:rFonts w:ascii="Source Sans Pro" w:eastAsia="Times New Roman" w:hAnsi="Source Sans Pro" w:cs="Times New Roman"/>
          <w:b/>
          <w:bCs/>
        </w:rPr>
        <w:t xml:space="preserve"> – Critiquing Race</w:t>
      </w:r>
      <w:r w:rsidR="007F7D27">
        <w:rPr>
          <w:rFonts w:ascii="Source Sans Pro" w:eastAsia="Times New Roman" w:hAnsi="Source Sans Pro" w:cs="Times New Roman"/>
          <w:b/>
          <w:bCs/>
        </w:rPr>
        <w:t xml:space="preserve"> in Psychology</w:t>
      </w:r>
    </w:p>
    <w:p w14:paraId="4A53E0FF" w14:textId="5787859E" w:rsidR="00A91CB4" w:rsidRDefault="003C1E23" w:rsidP="00C331EB">
      <w:pPr>
        <w:pStyle w:val="ListParagraph"/>
        <w:numPr>
          <w:ilvl w:val="0"/>
          <w:numId w:val="27"/>
        </w:numPr>
        <w:rPr>
          <w:rFonts w:ascii="Source Sans Pro" w:eastAsia="Times New Roman" w:hAnsi="Source Sans Pro" w:cs="Times New Roman"/>
        </w:rPr>
      </w:pPr>
      <w:r>
        <w:rPr>
          <w:rFonts w:ascii="Source Sans Pro" w:eastAsia="Times New Roman" w:hAnsi="Source Sans Pro" w:cs="Times New Roman"/>
        </w:rPr>
        <w:t xml:space="preserve">Read: </w:t>
      </w:r>
      <w:r w:rsidR="007F7D27">
        <w:rPr>
          <w:rFonts w:ascii="Source Sans Pro" w:eastAsia="Times New Roman" w:hAnsi="Source Sans Pro" w:cs="Times New Roman"/>
        </w:rPr>
        <w:t xml:space="preserve">Chapter 12, </w:t>
      </w:r>
      <w:r w:rsidR="004676F6" w:rsidRPr="004676F6">
        <w:rPr>
          <w:rFonts w:ascii="Source Sans Pro" w:eastAsia="Times New Roman" w:hAnsi="Source Sans Pro" w:cs="Times New Roman"/>
          <w:i/>
          <w:iCs/>
        </w:rPr>
        <w:t>Race and Racism</w:t>
      </w:r>
    </w:p>
    <w:p w14:paraId="2EAF1F90" w14:textId="77777777" w:rsidR="00C331EB" w:rsidRPr="002F5177" w:rsidRDefault="003C1E23" w:rsidP="00832C37">
      <w:pPr>
        <w:spacing w:after="0"/>
        <w:rPr>
          <w:rFonts w:ascii="Source Sans Pro" w:eastAsia="Times New Roman" w:hAnsi="Source Sans Pro" w:cs="Times New Roman"/>
          <w:b/>
          <w:bCs/>
        </w:rPr>
      </w:pPr>
      <w:r w:rsidRPr="00D77C7F">
        <w:rPr>
          <w:rFonts w:ascii="Source Sans Pro" w:eastAsia="Times New Roman" w:hAnsi="Source Sans Pro" w:cs="Times New Roman"/>
          <w:b/>
          <w:bCs/>
        </w:rPr>
        <w:t xml:space="preserve">Week 08: </w:t>
      </w:r>
      <w:r w:rsidR="006A4BFD">
        <w:rPr>
          <w:rFonts w:ascii="Source Sans Pro" w:eastAsia="Times New Roman" w:hAnsi="Source Sans Pro" w:cs="Times New Roman"/>
          <w:b/>
          <w:bCs/>
        </w:rPr>
        <w:t>10/14 – 10/18</w:t>
      </w:r>
      <w:r w:rsidR="00337F87">
        <w:rPr>
          <w:rFonts w:ascii="Source Sans Pro" w:eastAsia="Times New Roman" w:hAnsi="Source Sans Pro" w:cs="Times New Roman"/>
          <w:b/>
          <w:bCs/>
        </w:rPr>
        <w:t xml:space="preserve"> – </w:t>
      </w:r>
      <w:r w:rsidR="00C331EB">
        <w:rPr>
          <w:rFonts w:ascii="Source Sans Pro" w:eastAsia="Times New Roman" w:hAnsi="Source Sans Pro" w:cs="Times New Roman"/>
          <w:b/>
          <w:bCs/>
        </w:rPr>
        <w:t>Critiquing Class in Psychology</w:t>
      </w:r>
    </w:p>
    <w:p w14:paraId="0F5AAB03" w14:textId="77777777" w:rsidR="00C331EB" w:rsidRPr="00D0333B" w:rsidRDefault="00C331EB" w:rsidP="00832C37">
      <w:pPr>
        <w:pStyle w:val="ListParagraph"/>
        <w:numPr>
          <w:ilvl w:val="0"/>
          <w:numId w:val="30"/>
        </w:numPr>
        <w:spacing w:after="0"/>
        <w:rPr>
          <w:rFonts w:ascii="Source Sans Pro" w:eastAsia="Times New Roman" w:hAnsi="Source Sans Pro" w:cs="Times New Roman"/>
        </w:rPr>
      </w:pPr>
      <w:r>
        <w:rPr>
          <w:rFonts w:ascii="Source Sans Pro" w:eastAsia="Times New Roman" w:hAnsi="Source Sans Pro" w:cs="Times New Roman"/>
        </w:rPr>
        <w:t xml:space="preserve">Read: Chapter 13, </w:t>
      </w:r>
      <w:r>
        <w:rPr>
          <w:rFonts w:ascii="Source Sans Pro" w:eastAsia="Times New Roman" w:hAnsi="Source Sans Pro" w:cs="Times New Roman"/>
          <w:i/>
          <w:iCs/>
        </w:rPr>
        <w:t>Class</w:t>
      </w:r>
    </w:p>
    <w:p w14:paraId="133B699F" w14:textId="77777777" w:rsidR="00C331EB" w:rsidRPr="00D77C7F" w:rsidRDefault="003C1E23" w:rsidP="00C331EB">
      <w:pPr>
        <w:spacing w:before="240" w:after="0"/>
        <w:rPr>
          <w:rFonts w:ascii="Source Sans Pro" w:eastAsia="Times New Roman" w:hAnsi="Source Sans Pro" w:cs="Times New Roman"/>
          <w:b/>
          <w:bCs/>
        </w:rPr>
      </w:pPr>
      <w:r w:rsidRPr="0045319F">
        <w:rPr>
          <w:rFonts w:ascii="Source Sans Pro" w:eastAsia="Times New Roman" w:hAnsi="Source Sans Pro" w:cs="Times New Roman"/>
          <w:b/>
          <w:bCs/>
        </w:rPr>
        <w:t xml:space="preserve">Week 09: </w:t>
      </w:r>
      <w:r w:rsidR="006A4BFD">
        <w:rPr>
          <w:rFonts w:ascii="Source Sans Pro" w:eastAsia="Times New Roman" w:hAnsi="Source Sans Pro" w:cs="Times New Roman"/>
          <w:b/>
          <w:bCs/>
        </w:rPr>
        <w:t>10/21 – 10/25</w:t>
      </w:r>
      <w:r w:rsidRPr="0045319F">
        <w:rPr>
          <w:rFonts w:ascii="Source Sans Pro" w:eastAsia="Times New Roman" w:hAnsi="Source Sans Pro" w:cs="Times New Roman"/>
          <w:b/>
          <w:bCs/>
        </w:rPr>
        <w:t xml:space="preserve"> – </w:t>
      </w:r>
      <w:r w:rsidR="00C331EB">
        <w:rPr>
          <w:rFonts w:ascii="Source Sans Pro" w:eastAsia="Times New Roman" w:hAnsi="Source Sans Pro" w:cs="Times New Roman"/>
          <w:b/>
          <w:bCs/>
        </w:rPr>
        <w:t>Critiquing Disability Studies in Psychology</w:t>
      </w:r>
    </w:p>
    <w:p w14:paraId="694FB6E0" w14:textId="77777777" w:rsidR="00C331EB" w:rsidRPr="0045319F" w:rsidRDefault="00C331EB" w:rsidP="00C331EB">
      <w:pPr>
        <w:pStyle w:val="ListParagraph"/>
        <w:numPr>
          <w:ilvl w:val="0"/>
          <w:numId w:val="28"/>
        </w:numPr>
        <w:spacing w:after="160"/>
        <w:rPr>
          <w:rFonts w:ascii="Source Sans Pro" w:eastAsia="Times New Roman" w:hAnsi="Source Sans Pro" w:cs="Times New Roman"/>
          <w:b/>
          <w:bCs/>
        </w:rPr>
      </w:pPr>
      <w:r>
        <w:rPr>
          <w:rFonts w:ascii="Source Sans Pro" w:eastAsia="Times New Roman" w:hAnsi="Source Sans Pro" w:cs="Times New Roman"/>
        </w:rPr>
        <w:t xml:space="preserve">Read: Chapter 15, </w:t>
      </w:r>
      <w:r>
        <w:rPr>
          <w:rFonts w:ascii="Source Sans Pro" w:eastAsia="Times New Roman" w:hAnsi="Source Sans Pro" w:cs="Times New Roman"/>
          <w:i/>
          <w:iCs/>
        </w:rPr>
        <w:t>Critiquing Psychology and Disability Studies: Critiquing the Mainstream and Critiquing the Critique</w:t>
      </w:r>
    </w:p>
    <w:p w14:paraId="0C91B42A" w14:textId="77777777" w:rsidR="00832C37" w:rsidRPr="00D77C7F" w:rsidRDefault="003C1E23" w:rsidP="00832C37">
      <w:pPr>
        <w:spacing w:before="240" w:after="0"/>
        <w:rPr>
          <w:rFonts w:ascii="Source Sans Pro" w:eastAsia="Times New Roman" w:hAnsi="Source Sans Pro" w:cs="Times New Roman"/>
          <w:b/>
          <w:bCs/>
        </w:rPr>
      </w:pPr>
      <w:r w:rsidRPr="002F5177">
        <w:rPr>
          <w:rFonts w:ascii="Source Sans Pro" w:eastAsia="Times New Roman" w:hAnsi="Source Sans Pro" w:cs="Times New Roman"/>
          <w:b/>
          <w:bCs/>
        </w:rPr>
        <w:t xml:space="preserve">Week 10: </w:t>
      </w:r>
      <w:r w:rsidR="006A4BFD">
        <w:rPr>
          <w:rFonts w:ascii="Source Sans Pro" w:eastAsia="Times New Roman" w:hAnsi="Source Sans Pro" w:cs="Times New Roman"/>
          <w:b/>
          <w:bCs/>
        </w:rPr>
        <w:t>10/28 – 1</w:t>
      </w:r>
      <w:r w:rsidR="00BA04DC">
        <w:rPr>
          <w:rFonts w:ascii="Source Sans Pro" w:eastAsia="Times New Roman" w:hAnsi="Source Sans Pro" w:cs="Times New Roman"/>
          <w:b/>
          <w:bCs/>
        </w:rPr>
        <w:t>1/1</w:t>
      </w:r>
      <w:r w:rsidR="005D3C7F">
        <w:rPr>
          <w:rFonts w:ascii="Source Sans Pro" w:eastAsia="Times New Roman" w:hAnsi="Source Sans Pro" w:cs="Times New Roman"/>
          <w:b/>
          <w:bCs/>
        </w:rPr>
        <w:t xml:space="preserve"> – </w:t>
      </w:r>
      <w:r w:rsidR="00832C37">
        <w:rPr>
          <w:rFonts w:ascii="Source Sans Pro" w:eastAsia="Times New Roman" w:hAnsi="Source Sans Pro" w:cs="Times New Roman"/>
          <w:b/>
          <w:bCs/>
        </w:rPr>
        <w:t>Critiquing Gender in Psychology</w:t>
      </w:r>
    </w:p>
    <w:p w14:paraId="4CB95818" w14:textId="77777777" w:rsidR="00832C37" w:rsidRPr="000513A3" w:rsidRDefault="00832C37" w:rsidP="00832C37">
      <w:pPr>
        <w:pStyle w:val="ListParagraph"/>
        <w:numPr>
          <w:ilvl w:val="0"/>
          <w:numId w:val="31"/>
        </w:numPr>
        <w:spacing w:after="0"/>
        <w:rPr>
          <w:rFonts w:ascii="Source Sans Pro" w:eastAsia="Times New Roman" w:hAnsi="Source Sans Pro" w:cs="Times New Roman"/>
          <w:b/>
          <w:bCs/>
        </w:rPr>
      </w:pPr>
      <w:r w:rsidRPr="00452DD4">
        <w:rPr>
          <w:rFonts w:ascii="Source Sans Pro" w:eastAsia="Times New Roman" w:hAnsi="Source Sans Pro" w:cs="Times New Roman"/>
        </w:rPr>
        <w:t xml:space="preserve">Read: </w:t>
      </w:r>
      <w:r>
        <w:rPr>
          <w:rFonts w:ascii="Source Sans Pro" w:eastAsia="Times New Roman" w:hAnsi="Source Sans Pro" w:cs="Times New Roman"/>
        </w:rPr>
        <w:t xml:space="preserve">Chapter 14, </w:t>
      </w:r>
      <w:r>
        <w:rPr>
          <w:rFonts w:ascii="Source Sans Pro" w:eastAsia="Times New Roman" w:hAnsi="Source Sans Pro" w:cs="Times New Roman"/>
          <w:i/>
          <w:iCs/>
        </w:rPr>
        <w:t>Gender</w:t>
      </w:r>
    </w:p>
    <w:p w14:paraId="3B2603D4" w14:textId="77777777" w:rsidR="00AB2525" w:rsidRPr="00D77C7F" w:rsidRDefault="003C1E23" w:rsidP="00AB2525">
      <w:pPr>
        <w:spacing w:before="240" w:after="0"/>
        <w:rPr>
          <w:rFonts w:ascii="Source Sans Pro" w:eastAsia="Times New Roman" w:hAnsi="Source Sans Pro" w:cs="Times New Roman"/>
          <w:b/>
          <w:bCs/>
        </w:rPr>
      </w:pPr>
      <w:r w:rsidRPr="00D77C7F">
        <w:rPr>
          <w:rFonts w:ascii="Source Sans Pro" w:eastAsia="Times New Roman" w:hAnsi="Source Sans Pro" w:cs="Times New Roman"/>
          <w:b/>
          <w:bCs/>
        </w:rPr>
        <w:t xml:space="preserve">Week 11: </w:t>
      </w:r>
      <w:r w:rsidR="00BA04DC">
        <w:rPr>
          <w:rFonts w:ascii="Source Sans Pro" w:eastAsia="Times New Roman" w:hAnsi="Source Sans Pro" w:cs="Times New Roman"/>
          <w:b/>
          <w:bCs/>
        </w:rPr>
        <w:t>11/4 – 11/8</w:t>
      </w:r>
      <w:r>
        <w:rPr>
          <w:rFonts w:ascii="Source Sans Pro" w:eastAsia="Times New Roman" w:hAnsi="Source Sans Pro" w:cs="Times New Roman"/>
          <w:b/>
          <w:bCs/>
        </w:rPr>
        <w:t xml:space="preserve"> – </w:t>
      </w:r>
      <w:r w:rsidR="00AB2525">
        <w:rPr>
          <w:rFonts w:ascii="Source Sans Pro" w:eastAsia="Times New Roman" w:hAnsi="Source Sans Pro" w:cs="Times New Roman"/>
          <w:b/>
          <w:bCs/>
        </w:rPr>
        <w:t>Critiquing Mental Health in Psychology</w:t>
      </w:r>
    </w:p>
    <w:p w14:paraId="3C6DB4BB" w14:textId="77777777" w:rsidR="00AB2525" w:rsidRPr="007C6ECF" w:rsidRDefault="00AB2525" w:rsidP="00AB2525">
      <w:pPr>
        <w:pStyle w:val="ListParagraph"/>
        <w:numPr>
          <w:ilvl w:val="0"/>
          <w:numId w:val="32"/>
        </w:numPr>
        <w:rPr>
          <w:rFonts w:ascii="Source Sans Pro" w:eastAsia="Times New Roman" w:hAnsi="Source Sans Pro" w:cs="Times New Roman"/>
          <w:b/>
          <w:bCs/>
        </w:rPr>
      </w:pPr>
      <w:r w:rsidRPr="007C6ECF">
        <w:rPr>
          <w:rFonts w:ascii="Source Sans Pro" w:eastAsia="Times New Roman" w:hAnsi="Source Sans Pro" w:cs="Times New Roman"/>
        </w:rPr>
        <w:t>Read:</w:t>
      </w:r>
      <w:r w:rsidRPr="007C6ECF">
        <w:rPr>
          <w:rFonts w:ascii="Calibri Light" w:eastAsia="Arial" w:hAnsi="Calibri Light" w:cs="Calibri Light"/>
          <w:szCs w:val="24"/>
        </w:rPr>
        <w:t xml:space="preserve"> </w:t>
      </w:r>
      <w:r>
        <w:rPr>
          <w:rFonts w:ascii="Source Sans Pro" w:eastAsia="Times New Roman" w:hAnsi="Source Sans Pro" w:cs="Times New Roman"/>
        </w:rPr>
        <w:t xml:space="preserve">Chapter 18, </w:t>
      </w:r>
      <w:r w:rsidRPr="000C1E1C">
        <w:rPr>
          <w:rFonts w:ascii="Source Sans Pro" w:eastAsia="Times New Roman" w:hAnsi="Source Sans Pro" w:cs="Times New Roman"/>
          <w:i/>
          <w:iCs/>
        </w:rPr>
        <w:t>Oppression and Empowerment: The Genesis of a Critical Analysis of Mental Health</w:t>
      </w:r>
    </w:p>
    <w:p w14:paraId="69ADAEA3" w14:textId="77777777" w:rsidR="00AB2525" w:rsidRDefault="003C1E23" w:rsidP="00AB2525">
      <w:pPr>
        <w:spacing w:after="0"/>
        <w:rPr>
          <w:rFonts w:ascii="Source Sans Pro" w:eastAsia="Times New Roman" w:hAnsi="Source Sans Pro" w:cs="Times New Roman"/>
          <w:b/>
          <w:bCs/>
        </w:rPr>
      </w:pPr>
      <w:r w:rsidRPr="00D77C7F">
        <w:rPr>
          <w:rFonts w:ascii="Source Sans Pro" w:eastAsia="Times New Roman" w:hAnsi="Source Sans Pro" w:cs="Times New Roman"/>
          <w:b/>
          <w:bCs/>
        </w:rPr>
        <w:t xml:space="preserve">Week 12: </w:t>
      </w:r>
      <w:r w:rsidR="00BA04DC">
        <w:rPr>
          <w:rFonts w:ascii="Source Sans Pro" w:eastAsia="Times New Roman" w:hAnsi="Source Sans Pro" w:cs="Times New Roman"/>
          <w:b/>
          <w:bCs/>
        </w:rPr>
        <w:t>11/11 – 11/15</w:t>
      </w:r>
      <w:r w:rsidR="00E31F76">
        <w:rPr>
          <w:rFonts w:ascii="Source Sans Pro" w:eastAsia="Times New Roman" w:hAnsi="Source Sans Pro" w:cs="Times New Roman"/>
          <w:b/>
          <w:bCs/>
        </w:rPr>
        <w:t xml:space="preserve"> – </w:t>
      </w:r>
      <w:r w:rsidR="00AB2525">
        <w:rPr>
          <w:rFonts w:ascii="Source Sans Pro" w:eastAsia="Times New Roman" w:hAnsi="Source Sans Pro" w:cs="Times New Roman"/>
          <w:b/>
          <w:bCs/>
        </w:rPr>
        <w:t>Critical Theorizing</w:t>
      </w:r>
    </w:p>
    <w:p w14:paraId="47119CAC" w14:textId="77777777" w:rsidR="00AB2525" w:rsidRPr="009F5F49" w:rsidRDefault="00AB2525" w:rsidP="000F6EE1">
      <w:pPr>
        <w:pStyle w:val="ListParagraph"/>
        <w:numPr>
          <w:ilvl w:val="0"/>
          <w:numId w:val="39"/>
        </w:numPr>
        <w:rPr>
          <w:rFonts w:ascii="Source Sans Pro" w:eastAsia="Arial" w:hAnsi="Source Sans Pro" w:cs="Calibri Light"/>
        </w:rPr>
      </w:pPr>
      <w:r>
        <w:rPr>
          <w:rFonts w:ascii="Source Sans Pro" w:eastAsia="Times New Roman" w:hAnsi="Source Sans Pro" w:cs="Times New Roman"/>
        </w:rPr>
        <w:t xml:space="preserve">Read: Chapter 19, </w:t>
      </w:r>
      <w:r>
        <w:rPr>
          <w:rFonts w:ascii="Source Sans Pro" w:eastAsia="Times New Roman" w:hAnsi="Source Sans Pro" w:cs="Times New Roman"/>
          <w:i/>
          <w:iCs/>
        </w:rPr>
        <w:t>Doing Theory</w:t>
      </w:r>
      <w:r w:rsidRPr="007C6ECF">
        <w:rPr>
          <w:rFonts w:ascii="Source Sans Pro" w:eastAsia="Times New Roman" w:hAnsi="Source Sans Pro" w:cs="Times New Roman"/>
        </w:rPr>
        <w:t xml:space="preserve">  </w:t>
      </w:r>
    </w:p>
    <w:p w14:paraId="4DCDA1D7" w14:textId="4990384E" w:rsidR="000F6EE1" w:rsidRPr="00D77C7F" w:rsidRDefault="003C1E23" w:rsidP="000F6EE1">
      <w:pPr>
        <w:spacing w:after="0"/>
        <w:rPr>
          <w:rFonts w:ascii="Source Sans Pro" w:eastAsia="Times New Roman" w:hAnsi="Source Sans Pro" w:cs="Times New Roman"/>
          <w:b/>
          <w:bCs/>
        </w:rPr>
      </w:pPr>
      <w:r w:rsidRPr="00D77C7F">
        <w:rPr>
          <w:rFonts w:ascii="Source Sans Pro" w:eastAsia="Times New Roman" w:hAnsi="Source Sans Pro" w:cs="Times New Roman"/>
          <w:b/>
          <w:bCs/>
        </w:rPr>
        <w:t xml:space="preserve">Week 13: </w:t>
      </w:r>
      <w:r w:rsidR="00384FC1">
        <w:rPr>
          <w:rFonts w:ascii="Source Sans Pro" w:eastAsia="Times New Roman" w:hAnsi="Source Sans Pro" w:cs="Times New Roman"/>
          <w:b/>
          <w:bCs/>
        </w:rPr>
        <w:t>11/18 – 11/22</w:t>
      </w:r>
      <w:r w:rsidR="009F5F49">
        <w:rPr>
          <w:rFonts w:ascii="Source Sans Pro" w:eastAsia="Times New Roman" w:hAnsi="Source Sans Pro" w:cs="Times New Roman"/>
          <w:b/>
          <w:bCs/>
        </w:rPr>
        <w:t>–</w:t>
      </w:r>
      <w:r w:rsidR="001E6A0F">
        <w:rPr>
          <w:rFonts w:ascii="Source Sans Pro" w:eastAsia="Times New Roman" w:hAnsi="Source Sans Pro" w:cs="Times New Roman"/>
          <w:b/>
          <w:bCs/>
        </w:rPr>
        <w:t xml:space="preserve"> </w:t>
      </w:r>
      <w:r w:rsidR="000F6EE1">
        <w:rPr>
          <w:rFonts w:ascii="Source Sans Pro" w:eastAsia="Times New Roman" w:hAnsi="Source Sans Pro" w:cs="Times New Roman"/>
          <w:b/>
          <w:bCs/>
        </w:rPr>
        <w:t>Critiquing Research Methods</w:t>
      </w:r>
    </w:p>
    <w:p w14:paraId="64C69BFB" w14:textId="77777777" w:rsidR="000F6EE1" w:rsidRPr="0041261D" w:rsidRDefault="000F6EE1" w:rsidP="000F6EE1">
      <w:pPr>
        <w:pStyle w:val="ListParagraph"/>
        <w:numPr>
          <w:ilvl w:val="0"/>
          <w:numId w:val="33"/>
        </w:numPr>
        <w:spacing w:after="0"/>
        <w:rPr>
          <w:rFonts w:ascii="Source Sans Pro" w:eastAsia="Times New Roman" w:hAnsi="Source Sans Pro" w:cs="Times New Roman"/>
          <w:bCs/>
        </w:rPr>
      </w:pPr>
      <w:r>
        <w:rPr>
          <w:rFonts w:ascii="Source Sans Pro" w:eastAsia="Times New Roman" w:hAnsi="Source Sans Pro" w:cs="Times New Roman"/>
        </w:rPr>
        <w:t>Read:</w:t>
      </w:r>
      <w:r w:rsidRPr="00565FA4">
        <w:rPr>
          <w:rFonts w:ascii="Calibri Light" w:eastAsia="Arial" w:hAnsi="Calibri Light" w:cs="Calibri Light"/>
          <w:szCs w:val="24"/>
        </w:rPr>
        <w:t xml:space="preserve"> </w:t>
      </w:r>
      <w:r>
        <w:rPr>
          <w:rFonts w:ascii="Source Sans Pro" w:eastAsia="Times New Roman" w:hAnsi="Source Sans Pro" w:cs="Times New Roman"/>
        </w:rPr>
        <w:t xml:space="preserve">Chapter 20, </w:t>
      </w:r>
      <w:r>
        <w:rPr>
          <w:rFonts w:ascii="Source Sans Pro" w:eastAsia="Times New Roman" w:hAnsi="Source Sans Pro" w:cs="Times New Roman"/>
          <w:i/>
          <w:iCs/>
        </w:rPr>
        <w:t>Research Methodology</w:t>
      </w:r>
    </w:p>
    <w:p w14:paraId="7704C443" w14:textId="77777777" w:rsidR="000F6EE1" w:rsidRDefault="003C1E23" w:rsidP="000F6EE1">
      <w:pPr>
        <w:spacing w:before="240" w:after="0"/>
        <w:rPr>
          <w:rFonts w:ascii="Source Sans Pro" w:eastAsia="Times New Roman" w:hAnsi="Source Sans Pro" w:cs="Times New Roman"/>
          <w:b/>
          <w:bCs/>
        </w:rPr>
      </w:pPr>
      <w:r w:rsidRPr="00D77C7F">
        <w:rPr>
          <w:rFonts w:ascii="Source Sans Pro" w:eastAsia="Times New Roman" w:hAnsi="Source Sans Pro" w:cs="Times New Roman"/>
          <w:b/>
          <w:bCs/>
        </w:rPr>
        <w:lastRenderedPageBreak/>
        <w:t xml:space="preserve">Week 14: </w:t>
      </w:r>
      <w:r w:rsidR="00384FC1">
        <w:rPr>
          <w:rFonts w:ascii="Source Sans Pro" w:eastAsia="Times New Roman" w:hAnsi="Source Sans Pro" w:cs="Times New Roman"/>
          <w:b/>
          <w:bCs/>
        </w:rPr>
        <w:t>11/25 – 11/29</w:t>
      </w:r>
      <w:r w:rsidR="008A68A1">
        <w:rPr>
          <w:rFonts w:ascii="Source Sans Pro" w:eastAsia="Times New Roman" w:hAnsi="Source Sans Pro" w:cs="Times New Roman"/>
          <w:b/>
          <w:bCs/>
        </w:rPr>
        <w:t xml:space="preserve"> </w:t>
      </w:r>
      <w:r w:rsidR="00803091">
        <w:rPr>
          <w:rFonts w:ascii="Source Sans Pro" w:eastAsia="Times New Roman" w:hAnsi="Source Sans Pro" w:cs="Times New Roman"/>
          <w:b/>
          <w:bCs/>
        </w:rPr>
        <w:t>–</w:t>
      </w:r>
      <w:r w:rsidR="008A68A1">
        <w:rPr>
          <w:rFonts w:ascii="Source Sans Pro" w:eastAsia="Times New Roman" w:hAnsi="Source Sans Pro" w:cs="Times New Roman"/>
          <w:b/>
          <w:bCs/>
        </w:rPr>
        <w:t xml:space="preserve"> </w:t>
      </w:r>
      <w:r w:rsidR="000F6EE1">
        <w:rPr>
          <w:rFonts w:ascii="Source Sans Pro" w:eastAsia="Times New Roman" w:hAnsi="Source Sans Pro" w:cs="Times New Roman"/>
          <w:b/>
          <w:bCs/>
        </w:rPr>
        <w:t xml:space="preserve">Critical Psychology as Resistance </w:t>
      </w:r>
    </w:p>
    <w:p w14:paraId="0CEA460A" w14:textId="77777777" w:rsidR="000F6EE1" w:rsidRDefault="000F6EE1" w:rsidP="000F6EE1">
      <w:pPr>
        <w:pStyle w:val="ListParagraph"/>
        <w:numPr>
          <w:ilvl w:val="0"/>
          <w:numId w:val="34"/>
        </w:numPr>
        <w:rPr>
          <w:rFonts w:ascii="Source Sans Pro" w:eastAsia="Times New Roman" w:hAnsi="Source Sans Pro" w:cs="Times New Roman"/>
        </w:rPr>
      </w:pPr>
      <w:r>
        <w:rPr>
          <w:rFonts w:ascii="Source Sans Pro" w:eastAsia="Times New Roman" w:hAnsi="Source Sans Pro" w:cs="Times New Roman"/>
        </w:rPr>
        <w:t xml:space="preserve">Read: Chapter 23, </w:t>
      </w:r>
      <w:r w:rsidRPr="00803091">
        <w:rPr>
          <w:rFonts w:ascii="Source Sans Pro" w:eastAsia="Times New Roman" w:hAnsi="Source Sans Pro" w:cs="Times New Roman"/>
          <w:i/>
          <w:iCs/>
        </w:rPr>
        <w:t>Critical Psychology and the Politics of Resistance</w:t>
      </w:r>
    </w:p>
    <w:p w14:paraId="1E2FC633" w14:textId="2D60E78B" w:rsidR="003C1E23" w:rsidRDefault="003C1E23" w:rsidP="000F6EE1">
      <w:pPr>
        <w:spacing w:before="240" w:after="0"/>
        <w:rPr>
          <w:rFonts w:ascii="Source Sans Pro" w:eastAsia="Times New Roman" w:hAnsi="Source Sans Pro" w:cs="Times New Roman"/>
          <w:b/>
          <w:bCs/>
        </w:rPr>
      </w:pPr>
      <w:r w:rsidRPr="00232959">
        <w:rPr>
          <w:rFonts w:ascii="Source Sans Pro" w:eastAsia="Times New Roman" w:hAnsi="Source Sans Pro" w:cs="Times New Roman"/>
          <w:b/>
          <w:bCs/>
        </w:rPr>
        <w:t xml:space="preserve">Week 15: </w:t>
      </w:r>
      <w:r w:rsidR="00384FC1">
        <w:rPr>
          <w:rFonts w:ascii="Source Sans Pro" w:eastAsia="Times New Roman" w:hAnsi="Source Sans Pro" w:cs="Times New Roman"/>
          <w:b/>
          <w:bCs/>
        </w:rPr>
        <w:t>12/2 – 12/6</w:t>
      </w:r>
      <w:r w:rsidR="003745D3">
        <w:rPr>
          <w:rFonts w:ascii="Source Sans Pro" w:eastAsia="Times New Roman" w:hAnsi="Source Sans Pro" w:cs="Times New Roman"/>
          <w:b/>
          <w:bCs/>
        </w:rPr>
        <w:t xml:space="preserve"> </w:t>
      </w:r>
      <w:r w:rsidR="00C43D79">
        <w:rPr>
          <w:rFonts w:ascii="Source Sans Pro" w:eastAsia="Times New Roman" w:hAnsi="Source Sans Pro" w:cs="Times New Roman"/>
          <w:b/>
          <w:bCs/>
        </w:rPr>
        <w:t>–</w:t>
      </w:r>
      <w:r w:rsidR="003745D3">
        <w:rPr>
          <w:rFonts w:ascii="Source Sans Pro" w:eastAsia="Times New Roman" w:hAnsi="Source Sans Pro" w:cs="Times New Roman"/>
          <w:b/>
          <w:bCs/>
        </w:rPr>
        <w:t xml:space="preserve"> </w:t>
      </w:r>
      <w:r w:rsidR="00C43D79">
        <w:rPr>
          <w:rFonts w:ascii="Source Sans Pro" w:eastAsia="Times New Roman" w:hAnsi="Source Sans Pro" w:cs="Times New Roman"/>
          <w:b/>
          <w:bCs/>
        </w:rPr>
        <w:t xml:space="preserve">Final Writing Project Workshop Week </w:t>
      </w:r>
    </w:p>
    <w:p w14:paraId="0A4DA2CC" w14:textId="77777777" w:rsidR="00C43D79" w:rsidRPr="00AE0F83" w:rsidRDefault="00C43D79" w:rsidP="00C43D79">
      <w:pPr>
        <w:pStyle w:val="ListParagraph"/>
        <w:numPr>
          <w:ilvl w:val="0"/>
          <w:numId w:val="42"/>
        </w:numPr>
        <w:rPr>
          <w:rFonts w:ascii="Source Sans Pro" w:eastAsia="Times New Roman" w:hAnsi="Source Sans Pro" w:cs="Times New Roman"/>
        </w:rPr>
      </w:pPr>
      <w:r>
        <w:rPr>
          <w:rFonts w:ascii="Source Sans Pro" w:eastAsia="Times New Roman" w:hAnsi="Source Sans Pro" w:cs="Times New Roman"/>
        </w:rPr>
        <w:t>Individual 1-on-1 meetings to review final paper</w:t>
      </w:r>
    </w:p>
    <w:p w14:paraId="29D34794" w14:textId="41BC72EE" w:rsidR="003C1E23" w:rsidRPr="00D77C7F" w:rsidRDefault="00384FC1" w:rsidP="003C1E23">
      <w:pPr>
        <w:spacing w:before="240" w:after="0"/>
        <w:rPr>
          <w:rFonts w:ascii="Source Sans Pro" w:eastAsia="Times New Roman" w:hAnsi="Source Sans Pro" w:cs="Times New Roman"/>
          <w:b/>
          <w:bCs/>
        </w:rPr>
      </w:pPr>
      <w:r>
        <w:rPr>
          <w:rFonts w:ascii="Source Sans Pro" w:eastAsia="Times New Roman" w:hAnsi="Source Sans Pro" w:cs="Times New Roman"/>
          <w:b/>
          <w:bCs/>
        </w:rPr>
        <w:t>Finals Week</w:t>
      </w:r>
      <w:r w:rsidR="003C1E23">
        <w:rPr>
          <w:rFonts w:ascii="Source Sans Pro" w:eastAsia="Times New Roman" w:hAnsi="Source Sans Pro" w:cs="Times New Roman"/>
          <w:b/>
          <w:bCs/>
        </w:rPr>
        <w:t xml:space="preserve">: </w:t>
      </w:r>
      <w:r>
        <w:rPr>
          <w:rFonts w:ascii="Source Sans Pro" w:eastAsia="Times New Roman" w:hAnsi="Source Sans Pro" w:cs="Times New Roman"/>
          <w:b/>
          <w:bCs/>
        </w:rPr>
        <w:t>12/</w:t>
      </w:r>
      <w:r w:rsidR="00345C44">
        <w:rPr>
          <w:rFonts w:ascii="Source Sans Pro" w:eastAsia="Times New Roman" w:hAnsi="Source Sans Pro" w:cs="Times New Roman"/>
          <w:b/>
          <w:bCs/>
        </w:rPr>
        <w:t>13</w:t>
      </w:r>
      <w:r w:rsidR="00FA646B">
        <w:rPr>
          <w:rFonts w:ascii="Source Sans Pro" w:eastAsia="Times New Roman" w:hAnsi="Source Sans Pro" w:cs="Times New Roman"/>
          <w:b/>
          <w:bCs/>
        </w:rPr>
        <w:t xml:space="preserve"> – </w:t>
      </w:r>
      <w:r w:rsidR="00345C44">
        <w:rPr>
          <w:rFonts w:ascii="Source Sans Pro" w:eastAsia="Times New Roman" w:hAnsi="Source Sans Pro" w:cs="Times New Roman"/>
          <w:b/>
          <w:bCs/>
        </w:rPr>
        <w:t xml:space="preserve">5:45 – 7:45pm ET </w:t>
      </w:r>
    </w:p>
    <w:p w14:paraId="222A5308" w14:textId="6DBA7E58" w:rsidR="00345C44" w:rsidRPr="00345C44" w:rsidRDefault="00345C44" w:rsidP="00345C44">
      <w:pPr>
        <w:pStyle w:val="ListParagraph"/>
        <w:numPr>
          <w:ilvl w:val="0"/>
          <w:numId w:val="42"/>
        </w:numPr>
        <w:spacing w:after="0"/>
        <w:rPr>
          <w:rFonts w:ascii="Source Sans Pro" w:eastAsia="Times New Roman" w:hAnsi="Source Sans Pro" w:cs="Times New Roman"/>
        </w:rPr>
      </w:pPr>
      <w:r w:rsidRPr="00345C44">
        <w:rPr>
          <w:rFonts w:ascii="Source Sans Pro" w:eastAsia="Times New Roman" w:hAnsi="Source Sans Pro" w:cs="Times New Roman"/>
        </w:rPr>
        <w:t xml:space="preserve">Submit final writing assignment </w:t>
      </w:r>
    </w:p>
    <w:p w14:paraId="42CAB28D" w14:textId="77777777" w:rsidR="00224752" w:rsidRPr="00F44409" w:rsidRDefault="00224752" w:rsidP="00196239">
      <w:pPr>
        <w:spacing w:after="0"/>
      </w:pPr>
    </w:p>
    <w:sectPr w:rsidR="00224752" w:rsidRPr="00F44409" w:rsidSect="00173C9D">
      <w:footerReference w:type="default" r:id="rId122"/>
      <w:pgSz w:w="12240" w:h="15840"/>
      <w:pgMar w:top="720" w:right="720" w:bottom="720" w:left="72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552852C0" w14:textId="77777777" w:rsidR="00B4741A" w:rsidRDefault="00B4741A" w:rsidP="00AA2915">
      <w:pPr>
        <w:spacing w:after="0" w:line="240" w:lineRule="auto"/>
      </w:pPr>
      <w:r>
        <w:separator/>
      </w:r>
    </w:p>
  </w:endnote>
  <w:endnote w:type="continuationSeparator" w:id="0">
    <w:p w14:paraId="74A467D2" w14:textId="77777777" w:rsidR="00B4741A" w:rsidRDefault="00B4741A" w:rsidP="00AA2915">
      <w:pPr>
        <w:spacing w:after="0" w:line="240" w:lineRule="auto"/>
      </w:pPr>
      <w:r>
        <w:continuationSeparator/>
      </w:r>
    </w:p>
  </w:endnote>
  <w:endnote w:type="continuationNotice" w:id="1">
    <w:p w14:paraId="5F79CA13" w14:textId="77777777" w:rsidR="00B4741A" w:rsidRDefault="00B4741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ource Sans Pro">
    <w:altName w:val="Arial"/>
    <w:charset w:val="00"/>
    <w:family w:val="swiss"/>
    <w:pitch w:val="variable"/>
    <w:sig w:usb0="600002F7" w:usb1="02000001" w:usb2="00000000" w:usb3="00000000" w:csb0="0000019F" w:csb1="00000000"/>
    <w:embedRegular r:id="rId1" w:fontKey="{78BCB7F4-A1EA-4E74-9046-B982EAD90636}"/>
    <w:embedBold r:id="rId2" w:fontKey="{77269F8A-04DB-4F9F-B3E9-00623DF90058}"/>
    <w:embedItalic r:id="rId3" w:fontKey="{A01A0D0D-63FF-486B-83E0-04B07C0C4100}"/>
    <w:embedBoldItalic r:id="rId4" w:fontKey="{5684560D-21DF-4312-B3CC-971D6F21D063}"/>
  </w:font>
  <w:font w:name="Source Sans Pro Black">
    <w:altName w:val="Arial"/>
    <w:charset w:val="00"/>
    <w:family w:val="swiss"/>
    <w:pitch w:val="variable"/>
    <w:sig w:usb0="600002F7" w:usb1="02000001" w:usb2="00000000" w:usb3="00000000" w:csb0="0000019F" w:csb1="00000000"/>
    <w:embedRegular r:id="rId5" w:fontKey="{B761ADDE-CC91-4794-BA52-E184ED1E3880}"/>
    <w:embedBold r:id="rId6" w:fontKey="{3CCC1B3D-B657-43A6-B378-989E174BD594}"/>
    <w:embedItalic r:id="rId7" w:fontKey="{60E67221-B196-4126-8943-14D66DF85553}"/>
    <w:embedBoldItalic r:id="rId8" w:fontKey="{0BFC2B65-C0FF-4025-B67A-C17342FA5BE5}"/>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Ink Free">
    <w:panose1 w:val="03080402000500000000"/>
    <w:charset w:val="00"/>
    <w:family w:val="script"/>
    <w:pitch w:val="variable"/>
    <w:sig w:usb0="80000003" w:usb1="00000000" w:usb2="00000000" w:usb3="00000000" w:csb0="00000001" w:csb1="00000000"/>
    <w:embedBold r:id="rId9" w:fontKey="{5C8AF55B-0AAC-45C0-9767-D6EC1759D34D}"/>
  </w:font>
  <w:font w:name="Georgia">
    <w:panose1 w:val="020405020504050203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embedBold r:id="rId10" w:subsetted="1" w:fontKey="{FA6A848F-2534-45BA-A483-7B37CAB4AE92}"/>
  </w:font>
  <w:font w:name="Arial">
    <w:panose1 w:val="020B0604020202020204"/>
    <w:charset w:val="00"/>
    <w:family w:val="swiss"/>
    <w:pitch w:val="variable"/>
    <w:sig w:usb0="E0002EFF" w:usb1="C000785B" w:usb2="00000009" w:usb3="00000000" w:csb0="000001FF" w:csb1="00000000"/>
    <w:embedRegular r:id="rId11" w:subsetted="1" w:fontKey="{AFF63855-D81F-46E3-89D8-47ED9E22B26C}"/>
  </w:font>
  <w:font w:name="Calibri Light">
    <w:panose1 w:val="020F0302020204030204"/>
    <w:charset w:val="00"/>
    <w:family w:val="swiss"/>
    <w:pitch w:val="variable"/>
    <w:sig w:usb0="E4002EFF" w:usb1="C000247B" w:usb2="00000009" w:usb3="00000000" w:csb0="000001FF" w:csb1="00000000"/>
    <w:embedRegular r:id="rId12" w:subsetted="1" w:fontKey="{8D286460-2E9B-4DBF-A0C6-A4E9E05FEEDF}"/>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CBB670B" w14:textId="50628703" w:rsidR="008C535E" w:rsidRDefault="00C731EB" w:rsidP="00744D5C">
    <w:pPr>
      <w:pStyle w:val="Footer"/>
      <w:tabs>
        <w:tab w:val="clear" w:pos="9360"/>
        <w:tab w:val="right" w:pos="10080"/>
      </w:tabs>
    </w:pPr>
    <w:r>
      <w:br/>
    </w:r>
    <w:r w:rsidR="008C535E">
      <w:t xml:space="preserve">Psy </w:t>
    </w:r>
    <w:r w:rsidR="00560204">
      <w:t>493</w:t>
    </w:r>
    <w:r w:rsidR="008C535E">
      <w:t xml:space="preserve"> </w:t>
    </w:r>
    <w:r w:rsidR="009A59C7">
      <w:t>F</w:t>
    </w:r>
    <w:r w:rsidR="008C535E">
      <w:t>S2</w:t>
    </w:r>
    <w:r w:rsidR="005A5299">
      <w:t>4</w:t>
    </w:r>
    <w:r w:rsidR="008C535E">
      <w:t xml:space="preserve"> Dr. Clements</w:t>
    </w:r>
    <w:r w:rsidR="008C535E">
      <w:tab/>
    </w:r>
    <w:r w:rsidR="008C535E">
      <w:tab/>
    </w:r>
    <w:r w:rsidR="008C535E" w:rsidRPr="00177F9B">
      <w:rPr>
        <w:color w:val="595959" w:themeColor="text1" w:themeTint="A6"/>
        <w:spacing w:val="60"/>
      </w:rPr>
      <w:t>Page</w:t>
    </w:r>
    <w:r w:rsidR="008C535E">
      <w:t xml:space="preserve"> | </w:t>
    </w:r>
    <w:r w:rsidR="008C535E">
      <w:fldChar w:fldCharType="begin"/>
    </w:r>
    <w:r w:rsidR="008C535E">
      <w:instrText xml:space="preserve"> PAGE   \* MERGEFORMAT </w:instrText>
    </w:r>
    <w:r w:rsidR="008C535E">
      <w:fldChar w:fldCharType="separate"/>
    </w:r>
    <w:r w:rsidR="008C535E">
      <w:rPr>
        <w:b/>
        <w:bCs/>
        <w:noProof/>
      </w:rPr>
      <w:t>1</w:t>
    </w:r>
    <w:r w:rsidR="008C535E">
      <w:rPr>
        <w:b/>
        <w:bCs/>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624C2D9A" w14:textId="77777777" w:rsidR="00B4741A" w:rsidRDefault="00B4741A" w:rsidP="00AA2915">
      <w:pPr>
        <w:spacing w:after="0" w:line="240" w:lineRule="auto"/>
      </w:pPr>
      <w:r>
        <w:separator/>
      </w:r>
    </w:p>
  </w:footnote>
  <w:footnote w:type="continuationSeparator" w:id="0">
    <w:p w14:paraId="4CA1C558" w14:textId="77777777" w:rsidR="00B4741A" w:rsidRDefault="00B4741A" w:rsidP="00AA2915">
      <w:pPr>
        <w:spacing w:after="0" w:line="240" w:lineRule="auto"/>
      </w:pPr>
      <w:r>
        <w:continuationSeparator/>
      </w:r>
    </w:p>
  </w:footnote>
  <w:footnote w:type="continuationNotice" w:id="1">
    <w:p w14:paraId="650A0D44" w14:textId="77777777" w:rsidR="00B4741A" w:rsidRDefault="00B4741A">
      <w:pPr>
        <w:spacing w:after="0"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01103C1C"/>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5AD29636"/>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2CE6EF0E"/>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7EC6CE9A"/>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1904F58C"/>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C7C43C68"/>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672A3AC"/>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5EB6BFCA"/>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20001024"/>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874E4CF8"/>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34A6C2A"/>
    <w:multiLevelType w:val="hybridMultilevel"/>
    <w:tmpl w:val="A740CC24"/>
    <w:lvl w:ilvl="0" w:tplc="D584B6D0">
      <w:start w:val="1"/>
      <w:numFmt w:val="decimal"/>
      <w:lvlText w:val="%1."/>
      <w:lvlJc w:val="left"/>
      <w:pPr>
        <w:ind w:left="720" w:hanging="360"/>
      </w:pPr>
      <w:rPr>
        <w:rFonts w:hint="default"/>
        <w:b w:val="0"/>
        <w:bCs w:val="0"/>
        <w:i w:val="0"/>
        <w:i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04E03CB1"/>
    <w:multiLevelType w:val="hybridMultilevel"/>
    <w:tmpl w:val="509E3592"/>
    <w:lvl w:ilvl="0" w:tplc="7C30C4D0">
      <w:start w:val="1"/>
      <w:numFmt w:val="decimal"/>
      <w:lvlText w:val="%1."/>
      <w:lvlJc w:val="left"/>
      <w:pPr>
        <w:ind w:left="720" w:hanging="360"/>
      </w:pPr>
      <w:rPr>
        <w:b w:val="0"/>
        <w:b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07C139FE"/>
    <w:multiLevelType w:val="hybridMultilevel"/>
    <w:tmpl w:val="A8CAC542"/>
    <w:lvl w:ilvl="0" w:tplc="D584B6D0">
      <w:start w:val="1"/>
      <w:numFmt w:val="decimal"/>
      <w:lvlText w:val="%1."/>
      <w:lvlJc w:val="left"/>
      <w:pPr>
        <w:ind w:left="720" w:hanging="360"/>
      </w:pPr>
      <w:rPr>
        <w:rFonts w:hint="default"/>
        <w:b w:val="0"/>
        <w:bCs w:val="0"/>
        <w:i w:val="0"/>
        <w:i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0042865"/>
    <w:multiLevelType w:val="hybridMultilevel"/>
    <w:tmpl w:val="A2508904"/>
    <w:lvl w:ilvl="0" w:tplc="D584B6D0">
      <w:start w:val="1"/>
      <w:numFmt w:val="decimal"/>
      <w:lvlText w:val="%1."/>
      <w:lvlJc w:val="left"/>
      <w:pPr>
        <w:ind w:left="720" w:hanging="360"/>
      </w:pPr>
      <w:rPr>
        <w:rFonts w:hint="default"/>
        <w:b w:val="0"/>
        <w:bCs w:val="0"/>
        <w:i w:val="0"/>
        <w:i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1EC2E55"/>
    <w:multiLevelType w:val="hybridMultilevel"/>
    <w:tmpl w:val="4B0444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1AE14D70"/>
    <w:multiLevelType w:val="hybridMultilevel"/>
    <w:tmpl w:val="40D215B0"/>
    <w:lvl w:ilvl="0" w:tplc="FFFFFFFF">
      <w:start w:val="1"/>
      <w:numFmt w:val="decimal"/>
      <w:lvlText w:val="%1."/>
      <w:lvlJc w:val="left"/>
      <w:pPr>
        <w:ind w:left="720" w:hanging="360"/>
      </w:pPr>
      <w:rPr>
        <w:rFonts w:hint="default"/>
        <w:b w:val="0"/>
        <w:bCs w:val="0"/>
        <w:i w:val="0"/>
        <w:iCs w:val="0"/>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1F9004D2"/>
    <w:multiLevelType w:val="hybridMultilevel"/>
    <w:tmpl w:val="1234A4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2276EDD"/>
    <w:multiLevelType w:val="hybridMultilevel"/>
    <w:tmpl w:val="C2C6C954"/>
    <w:lvl w:ilvl="0" w:tplc="D584B6D0">
      <w:start w:val="1"/>
      <w:numFmt w:val="decimal"/>
      <w:lvlText w:val="%1."/>
      <w:lvlJc w:val="left"/>
      <w:pPr>
        <w:ind w:left="720" w:hanging="360"/>
      </w:pPr>
      <w:rPr>
        <w:rFonts w:hint="default"/>
        <w:b w:val="0"/>
        <w:bCs w:val="0"/>
        <w:i w:val="0"/>
        <w:i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232F6A39"/>
    <w:multiLevelType w:val="hybridMultilevel"/>
    <w:tmpl w:val="B2D8ABE4"/>
    <w:lvl w:ilvl="0" w:tplc="D6BCAB10">
      <w:start w:val="1"/>
      <w:numFmt w:val="decimal"/>
      <w:lvlText w:val="%1."/>
      <w:lvlJc w:val="left"/>
      <w:pPr>
        <w:ind w:left="720" w:hanging="360"/>
      </w:pPr>
      <w:rPr>
        <w:i w:val="0"/>
        <w:i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63741C0"/>
    <w:multiLevelType w:val="hybridMultilevel"/>
    <w:tmpl w:val="3F7E19C4"/>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26D15F86"/>
    <w:multiLevelType w:val="hybridMultilevel"/>
    <w:tmpl w:val="DB5E48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2A0B1AB1"/>
    <w:multiLevelType w:val="hybridMultilevel"/>
    <w:tmpl w:val="3C5C25BE"/>
    <w:lvl w:ilvl="0" w:tplc="04090001">
      <w:start w:val="1"/>
      <w:numFmt w:val="bullet"/>
      <w:lvlText w:val=""/>
      <w:lvlJc w:val="left"/>
      <w:pPr>
        <w:ind w:left="496" w:hanging="360"/>
      </w:pPr>
      <w:rPr>
        <w:rFonts w:ascii="Symbol" w:hAnsi="Symbol" w:hint="default"/>
      </w:rPr>
    </w:lvl>
    <w:lvl w:ilvl="1" w:tplc="04090003" w:tentative="1">
      <w:start w:val="1"/>
      <w:numFmt w:val="bullet"/>
      <w:lvlText w:val="o"/>
      <w:lvlJc w:val="left"/>
      <w:pPr>
        <w:ind w:left="1216" w:hanging="360"/>
      </w:pPr>
      <w:rPr>
        <w:rFonts w:ascii="Courier New" w:hAnsi="Courier New" w:cs="Courier New" w:hint="default"/>
      </w:rPr>
    </w:lvl>
    <w:lvl w:ilvl="2" w:tplc="04090005" w:tentative="1">
      <w:start w:val="1"/>
      <w:numFmt w:val="bullet"/>
      <w:lvlText w:val=""/>
      <w:lvlJc w:val="left"/>
      <w:pPr>
        <w:ind w:left="1936" w:hanging="360"/>
      </w:pPr>
      <w:rPr>
        <w:rFonts w:ascii="Wingdings" w:hAnsi="Wingdings" w:hint="default"/>
      </w:rPr>
    </w:lvl>
    <w:lvl w:ilvl="3" w:tplc="04090001" w:tentative="1">
      <w:start w:val="1"/>
      <w:numFmt w:val="bullet"/>
      <w:lvlText w:val=""/>
      <w:lvlJc w:val="left"/>
      <w:pPr>
        <w:ind w:left="2656" w:hanging="360"/>
      </w:pPr>
      <w:rPr>
        <w:rFonts w:ascii="Symbol" w:hAnsi="Symbol" w:hint="default"/>
      </w:rPr>
    </w:lvl>
    <w:lvl w:ilvl="4" w:tplc="04090003" w:tentative="1">
      <w:start w:val="1"/>
      <w:numFmt w:val="bullet"/>
      <w:lvlText w:val="o"/>
      <w:lvlJc w:val="left"/>
      <w:pPr>
        <w:ind w:left="3376" w:hanging="360"/>
      </w:pPr>
      <w:rPr>
        <w:rFonts w:ascii="Courier New" w:hAnsi="Courier New" w:cs="Courier New" w:hint="default"/>
      </w:rPr>
    </w:lvl>
    <w:lvl w:ilvl="5" w:tplc="04090005" w:tentative="1">
      <w:start w:val="1"/>
      <w:numFmt w:val="bullet"/>
      <w:lvlText w:val=""/>
      <w:lvlJc w:val="left"/>
      <w:pPr>
        <w:ind w:left="4096" w:hanging="360"/>
      </w:pPr>
      <w:rPr>
        <w:rFonts w:ascii="Wingdings" w:hAnsi="Wingdings" w:hint="default"/>
      </w:rPr>
    </w:lvl>
    <w:lvl w:ilvl="6" w:tplc="04090001" w:tentative="1">
      <w:start w:val="1"/>
      <w:numFmt w:val="bullet"/>
      <w:lvlText w:val=""/>
      <w:lvlJc w:val="left"/>
      <w:pPr>
        <w:ind w:left="4816" w:hanging="360"/>
      </w:pPr>
      <w:rPr>
        <w:rFonts w:ascii="Symbol" w:hAnsi="Symbol" w:hint="default"/>
      </w:rPr>
    </w:lvl>
    <w:lvl w:ilvl="7" w:tplc="04090003" w:tentative="1">
      <w:start w:val="1"/>
      <w:numFmt w:val="bullet"/>
      <w:lvlText w:val="o"/>
      <w:lvlJc w:val="left"/>
      <w:pPr>
        <w:ind w:left="5536" w:hanging="360"/>
      </w:pPr>
      <w:rPr>
        <w:rFonts w:ascii="Courier New" w:hAnsi="Courier New" w:cs="Courier New" w:hint="default"/>
      </w:rPr>
    </w:lvl>
    <w:lvl w:ilvl="8" w:tplc="04090005" w:tentative="1">
      <w:start w:val="1"/>
      <w:numFmt w:val="bullet"/>
      <w:lvlText w:val=""/>
      <w:lvlJc w:val="left"/>
      <w:pPr>
        <w:ind w:left="6256" w:hanging="360"/>
      </w:pPr>
      <w:rPr>
        <w:rFonts w:ascii="Wingdings" w:hAnsi="Wingdings" w:hint="default"/>
      </w:rPr>
    </w:lvl>
  </w:abstractNum>
  <w:abstractNum w:abstractNumId="22" w15:restartNumberingAfterBreak="0">
    <w:nsid w:val="2D820EB2"/>
    <w:multiLevelType w:val="hybridMultilevel"/>
    <w:tmpl w:val="40D215B0"/>
    <w:lvl w:ilvl="0" w:tplc="D584B6D0">
      <w:start w:val="1"/>
      <w:numFmt w:val="decimal"/>
      <w:lvlText w:val="%1."/>
      <w:lvlJc w:val="left"/>
      <w:pPr>
        <w:ind w:left="720" w:hanging="360"/>
      </w:pPr>
      <w:rPr>
        <w:rFonts w:hint="default"/>
        <w:b w:val="0"/>
        <w:bCs w:val="0"/>
        <w:i w:val="0"/>
        <w:i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32DF4659"/>
    <w:multiLevelType w:val="hybridMultilevel"/>
    <w:tmpl w:val="ABA69F40"/>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33D9426E"/>
    <w:multiLevelType w:val="hybridMultilevel"/>
    <w:tmpl w:val="8A9E722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5826E21"/>
    <w:multiLevelType w:val="hybridMultilevel"/>
    <w:tmpl w:val="7562A3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36A93544"/>
    <w:multiLevelType w:val="hybridMultilevel"/>
    <w:tmpl w:val="3D460DC8"/>
    <w:lvl w:ilvl="0" w:tplc="D584B6D0">
      <w:start w:val="1"/>
      <w:numFmt w:val="decimal"/>
      <w:lvlText w:val="%1."/>
      <w:lvlJc w:val="left"/>
      <w:pPr>
        <w:ind w:left="720" w:hanging="360"/>
      </w:pPr>
      <w:rPr>
        <w:rFonts w:hint="default"/>
        <w:b w:val="0"/>
        <w:bCs w:val="0"/>
        <w:i w:val="0"/>
        <w:i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375E606C"/>
    <w:multiLevelType w:val="hybridMultilevel"/>
    <w:tmpl w:val="92AC40D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3AC266C6"/>
    <w:multiLevelType w:val="hybridMultilevel"/>
    <w:tmpl w:val="54FCB02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3AD07079"/>
    <w:multiLevelType w:val="multilevel"/>
    <w:tmpl w:val="3A7AE2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44DA224B"/>
    <w:multiLevelType w:val="hybridMultilevel"/>
    <w:tmpl w:val="2E3C058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4B217E5B"/>
    <w:multiLevelType w:val="hybridMultilevel"/>
    <w:tmpl w:val="E4949250"/>
    <w:lvl w:ilvl="0" w:tplc="A58C6852">
      <w:start w:val="1"/>
      <w:numFmt w:val="decimal"/>
      <w:lvlText w:val="%1."/>
      <w:lvlJc w:val="left"/>
      <w:pPr>
        <w:ind w:left="720" w:hanging="360"/>
      </w:pPr>
      <w:rPr>
        <w:rFonts w:ascii="Source Sans Pro" w:hAnsi="Source Sans Pro" w:hint="default"/>
        <w:i w:val="0"/>
        <w:iCs w:val="0"/>
        <w:sz w:val="21"/>
        <w:szCs w:val="21"/>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4D143852"/>
    <w:multiLevelType w:val="hybridMultilevel"/>
    <w:tmpl w:val="1D908426"/>
    <w:lvl w:ilvl="0" w:tplc="D584B6D0">
      <w:start w:val="1"/>
      <w:numFmt w:val="decimal"/>
      <w:lvlText w:val="%1."/>
      <w:lvlJc w:val="left"/>
      <w:pPr>
        <w:ind w:left="720" w:hanging="360"/>
      </w:pPr>
      <w:rPr>
        <w:rFonts w:hint="default"/>
        <w:b w:val="0"/>
        <w:bCs w:val="0"/>
        <w:i w:val="0"/>
        <w:i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507C6F91"/>
    <w:multiLevelType w:val="hybridMultilevel"/>
    <w:tmpl w:val="5A9C8E00"/>
    <w:lvl w:ilvl="0" w:tplc="D584B6D0">
      <w:start w:val="1"/>
      <w:numFmt w:val="decimal"/>
      <w:lvlText w:val="%1."/>
      <w:lvlJc w:val="left"/>
      <w:pPr>
        <w:ind w:left="720" w:hanging="360"/>
      </w:pPr>
      <w:rPr>
        <w:rFonts w:hint="default"/>
        <w:b w:val="0"/>
        <w:bCs w:val="0"/>
        <w:i w:val="0"/>
        <w:i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51154B6E"/>
    <w:multiLevelType w:val="hybridMultilevel"/>
    <w:tmpl w:val="21AE79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565952D8"/>
    <w:multiLevelType w:val="hybridMultilevel"/>
    <w:tmpl w:val="EC286BF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63614022"/>
    <w:multiLevelType w:val="multilevel"/>
    <w:tmpl w:val="04090021"/>
    <w:lvl w:ilvl="0">
      <w:start w:val="1"/>
      <w:numFmt w:val="bullet"/>
      <w:lvlText w:val=""/>
      <w:lvlJc w:val="left"/>
      <w:pPr>
        <w:ind w:left="360" w:hanging="360"/>
      </w:pPr>
      <w:rPr>
        <w:rFonts w:ascii="Wingdings" w:hAnsi="Wingdings" w:hint="default"/>
      </w:rPr>
    </w:lvl>
    <w:lvl w:ilvl="1">
      <w:start w:val="1"/>
      <w:numFmt w:val="bullet"/>
      <w:lvlText w:val=""/>
      <w:lvlJc w:val="left"/>
      <w:pPr>
        <w:ind w:left="720" w:hanging="360"/>
      </w:pPr>
      <w:rPr>
        <w:rFonts w:ascii="Wingdings" w:hAnsi="Wingdings" w:hint="default"/>
      </w:rPr>
    </w:lvl>
    <w:lvl w:ilvl="2">
      <w:start w:val="1"/>
      <w:numFmt w:val="bullet"/>
      <w:lvlText w:val=""/>
      <w:lvlJc w:val="left"/>
      <w:pPr>
        <w:ind w:left="1080" w:hanging="360"/>
      </w:pPr>
      <w:rPr>
        <w:rFonts w:ascii="Wingdings" w:hAnsi="Wingdings" w:hint="default"/>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37" w15:restartNumberingAfterBreak="0">
    <w:nsid w:val="713F4094"/>
    <w:multiLevelType w:val="hybridMultilevel"/>
    <w:tmpl w:val="40D215B0"/>
    <w:lvl w:ilvl="0" w:tplc="FFFFFFFF">
      <w:start w:val="1"/>
      <w:numFmt w:val="decimal"/>
      <w:lvlText w:val="%1."/>
      <w:lvlJc w:val="left"/>
      <w:pPr>
        <w:ind w:left="720" w:hanging="360"/>
      </w:pPr>
      <w:rPr>
        <w:rFonts w:hint="default"/>
        <w:b w:val="0"/>
        <w:bCs w:val="0"/>
        <w:i w:val="0"/>
        <w:iCs w:val="0"/>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8" w15:restartNumberingAfterBreak="0">
    <w:nsid w:val="74CC096D"/>
    <w:multiLevelType w:val="hybridMultilevel"/>
    <w:tmpl w:val="40D215B0"/>
    <w:lvl w:ilvl="0" w:tplc="D584B6D0">
      <w:start w:val="1"/>
      <w:numFmt w:val="decimal"/>
      <w:lvlText w:val="%1."/>
      <w:lvlJc w:val="left"/>
      <w:pPr>
        <w:ind w:left="720" w:hanging="360"/>
      </w:pPr>
      <w:rPr>
        <w:rFonts w:hint="default"/>
        <w:b w:val="0"/>
        <w:bCs w:val="0"/>
        <w:i w:val="0"/>
        <w:i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76BF5641"/>
    <w:multiLevelType w:val="hybridMultilevel"/>
    <w:tmpl w:val="ABA69F4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8900DAA"/>
    <w:multiLevelType w:val="hybridMultilevel"/>
    <w:tmpl w:val="D7BAAF2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7CFD3F68"/>
    <w:multiLevelType w:val="hybridMultilevel"/>
    <w:tmpl w:val="A5C60CCA"/>
    <w:lvl w:ilvl="0" w:tplc="D584B6D0">
      <w:start w:val="1"/>
      <w:numFmt w:val="decimal"/>
      <w:lvlText w:val="%1."/>
      <w:lvlJc w:val="left"/>
      <w:pPr>
        <w:ind w:left="720" w:hanging="360"/>
      </w:pPr>
      <w:rPr>
        <w:rFonts w:hint="default"/>
        <w:b w:val="0"/>
        <w:bCs w:val="0"/>
        <w:i w:val="0"/>
        <w:i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7E512A80"/>
    <w:multiLevelType w:val="hybridMultilevel"/>
    <w:tmpl w:val="727EC2A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7EB778B1"/>
    <w:multiLevelType w:val="hybridMultilevel"/>
    <w:tmpl w:val="EE0A73F8"/>
    <w:lvl w:ilvl="0" w:tplc="19D41D22">
      <w:start w:val="1"/>
      <w:numFmt w:val="bullet"/>
      <w:lvlText w:val="✓"/>
      <w:lvlJc w:val="left"/>
      <w:pPr>
        <w:ind w:left="720" w:hanging="360"/>
      </w:pPr>
      <w:rPr>
        <w:rFonts w:ascii="Source Sans Pro Black" w:hAnsi="Source Sans Pro Black" w:hint="default"/>
        <w:b/>
        <w:i w:val="0"/>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437525875">
    <w:abstractNumId w:val="43"/>
  </w:num>
  <w:num w:numId="2" w16cid:durableId="1436025581">
    <w:abstractNumId w:val="10"/>
  </w:num>
  <w:num w:numId="3" w16cid:durableId="100150811">
    <w:abstractNumId w:val="9"/>
  </w:num>
  <w:num w:numId="4" w16cid:durableId="1895576558">
    <w:abstractNumId w:val="7"/>
  </w:num>
  <w:num w:numId="5" w16cid:durableId="2096970383">
    <w:abstractNumId w:val="6"/>
  </w:num>
  <w:num w:numId="6" w16cid:durableId="41634051">
    <w:abstractNumId w:val="5"/>
  </w:num>
  <w:num w:numId="7" w16cid:durableId="597443710">
    <w:abstractNumId w:val="4"/>
  </w:num>
  <w:num w:numId="8" w16cid:durableId="955984053">
    <w:abstractNumId w:val="8"/>
  </w:num>
  <w:num w:numId="9" w16cid:durableId="321198491">
    <w:abstractNumId w:val="3"/>
  </w:num>
  <w:num w:numId="10" w16cid:durableId="2075810828">
    <w:abstractNumId w:val="2"/>
  </w:num>
  <w:num w:numId="11" w16cid:durableId="479660953">
    <w:abstractNumId w:val="1"/>
  </w:num>
  <w:num w:numId="12" w16cid:durableId="819998653">
    <w:abstractNumId w:val="0"/>
  </w:num>
  <w:num w:numId="13" w16cid:durableId="1394884687">
    <w:abstractNumId w:val="29"/>
  </w:num>
  <w:num w:numId="14" w16cid:durableId="1658454911">
    <w:abstractNumId w:val="40"/>
  </w:num>
  <w:num w:numId="15" w16cid:durableId="870461674">
    <w:abstractNumId w:val="27"/>
  </w:num>
  <w:num w:numId="16" w16cid:durableId="1575361421">
    <w:abstractNumId w:val="30"/>
  </w:num>
  <w:num w:numId="17" w16cid:durableId="202407737">
    <w:abstractNumId w:val="19"/>
  </w:num>
  <w:num w:numId="18" w16cid:durableId="1876767761">
    <w:abstractNumId w:val="14"/>
  </w:num>
  <w:num w:numId="19" w16cid:durableId="1922177128">
    <w:abstractNumId w:val="35"/>
  </w:num>
  <w:num w:numId="20" w16cid:durableId="623273940">
    <w:abstractNumId w:val="20"/>
  </w:num>
  <w:num w:numId="21" w16cid:durableId="1036194612">
    <w:abstractNumId w:val="24"/>
  </w:num>
  <w:num w:numId="22" w16cid:durableId="1026053498">
    <w:abstractNumId w:val="42"/>
  </w:num>
  <w:num w:numId="23" w16cid:durableId="1327444274">
    <w:abstractNumId w:val="31"/>
  </w:num>
  <w:num w:numId="24" w16cid:durableId="2024044334">
    <w:abstractNumId w:val="28"/>
  </w:num>
  <w:num w:numId="25" w16cid:durableId="1400519870">
    <w:abstractNumId w:val="39"/>
  </w:num>
  <w:num w:numId="26" w16cid:durableId="1075083809">
    <w:abstractNumId w:val="33"/>
  </w:num>
  <w:num w:numId="27" w16cid:durableId="1966424350">
    <w:abstractNumId w:val="17"/>
  </w:num>
  <w:num w:numId="28" w16cid:durableId="852695116">
    <w:abstractNumId w:val="41"/>
  </w:num>
  <w:num w:numId="29" w16cid:durableId="766461238">
    <w:abstractNumId w:val="13"/>
  </w:num>
  <w:num w:numId="30" w16cid:durableId="691152692">
    <w:abstractNumId w:val="12"/>
  </w:num>
  <w:num w:numId="31" w16cid:durableId="977806948">
    <w:abstractNumId w:val="32"/>
  </w:num>
  <w:num w:numId="32" w16cid:durableId="898174753">
    <w:abstractNumId w:val="26"/>
  </w:num>
  <w:num w:numId="33" w16cid:durableId="959263498">
    <w:abstractNumId w:val="22"/>
  </w:num>
  <w:num w:numId="34" w16cid:durableId="1514882927">
    <w:abstractNumId w:val="38"/>
  </w:num>
  <w:num w:numId="35" w16cid:durableId="1395543721">
    <w:abstractNumId w:val="11"/>
  </w:num>
  <w:num w:numId="36" w16cid:durableId="1345743776">
    <w:abstractNumId w:val="34"/>
  </w:num>
  <w:num w:numId="37" w16cid:durableId="270629486">
    <w:abstractNumId w:val="25"/>
  </w:num>
  <w:num w:numId="38" w16cid:durableId="2096659779">
    <w:abstractNumId w:val="16"/>
  </w:num>
  <w:num w:numId="39" w16cid:durableId="1121074940">
    <w:abstractNumId w:val="18"/>
  </w:num>
  <w:num w:numId="40" w16cid:durableId="2077975323">
    <w:abstractNumId w:val="21"/>
  </w:num>
  <w:num w:numId="41" w16cid:durableId="1230723764">
    <w:abstractNumId w:val="36"/>
  </w:num>
  <w:num w:numId="42" w16cid:durableId="825433779">
    <w:abstractNumId w:val="37"/>
  </w:num>
  <w:num w:numId="43" w16cid:durableId="1793476363">
    <w:abstractNumId w:val="15"/>
  </w:num>
  <w:num w:numId="44" w16cid:durableId="29501387">
    <w:abstractNumId w:val="23"/>
  </w:num>
  <w:numIdMacAtCleanup w:val="3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80"/>
  <w:displayBackgroundShape/>
  <w:embedTrueTypeFonts/>
  <w:embedSystemFonts/>
  <w:saveSubsetFonts/>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sDQzsDQ0tTC2MDEwMzFV0lEKTi0uzszPAykwqwUAISTYaSwAAAA="/>
  </w:docVars>
  <w:rsids>
    <w:rsidRoot w:val="000B13EA"/>
    <w:rsid w:val="00000CDF"/>
    <w:rsid w:val="00002E25"/>
    <w:rsid w:val="00003BE3"/>
    <w:rsid w:val="00010D37"/>
    <w:rsid w:val="000115F5"/>
    <w:rsid w:val="00014B4B"/>
    <w:rsid w:val="0001502F"/>
    <w:rsid w:val="00015B6C"/>
    <w:rsid w:val="000173CF"/>
    <w:rsid w:val="00017583"/>
    <w:rsid w:val="00017D0E"/>
    <w:rsid w:val="0002030A"/>
    <w:rsid w:val="00020642"/>
    <w:rsid w:val="00020F2A"/>
    <w:rsid w:val="0002286E"/>
    <w:rsid w:val="000231BE"/>
    <w:rsid w:val="00023B2F"/>
    <w:rsid w:val="00024E39"/>
    <w:rsid w:val="000262E5"/>
    <w:rsid w:val="000263C3"/>
    <w:rsid w:val="00030C82"/>
    <w:rsid w:val="0003120A"/>
    <w:rsid w:val="0003158D"/>
    <w:rsid w:val="000324C8"/>
    <w:rsid w:val="000343CC"/>
    <w:rsid w:val="000358B0"/>
    <w:rsid w:val="00036B5C"/>
    <w:rsid w:val="00040773"/>
    <w:rsid w:val="000407F7"/>
    <w:rsid w:val="00042594"/>
    <w:rsid w:val="00044361"/>
    <w:rsid w:val="000448A8"/>
    <w:rsid w:val="00051510"/>
    <w:rsid w:val="000525E4"/>
    <w:rsid w:val="00052615"/>
    <w:rsid w:val="00052BBF"/>
    <w:rsid w:val="00063FBB"/>
    <w:rsid w:val="000665F0"/>
    <w:rsid w:val="000665F7"/>
    <w:rsid w:val="000670E9"/>
    <w:rsid w:val="000672B4"/>
    <w:rsid w:val="00067A9E"/>
    <w:rsid w:val="00073A7E"/>
    <w:rsid w:val="00074AB9"/>
    <w:rsid w:val="000778C2"/>
    <w:rsid w:val="00080504"/>
    <w:rsid w:val="000831A8"/>
    <w:rsid w:val="000832CE"/>
    <w:rsid w:val="00083CC7"/>
    <w:rsid w:val="00086BE1"/>
    <w:rsid w:val="0008706F"/>
    <w:rsid w:val="000879EC"/>
    <w:rsid w:val="0009026E"/>
    <w:rsid w:val="00090573"/>
    <w:rsid w:val="0009149D"/>
    <w:rsid w:val="00091779"/>
    <w:rsid w:val="0009219F"/>
    <w:rsid w:val="00095247"/>
    <w:rsid w:val="000960EA"/>
    <w:rsid w:val="000973B8"/>
    <w:rsid w:val="000A623E"/>
    <w:rsid w:val="000A7F2C"/>
    <w:rsid w:val="000B13EA"/>
    <w:rsid w:val="000B16DD"/>
    <w:rsid w:val="000B29FF"/>
    <w:rsid w:val="000B3C08"/>
    <w:rsid w:val="000B51F6"/>
    <w:rsid w:val="000B66A0"/>
    <w:rsid w:val="000C02E3"/>
    <w:rsid w:val="000C3A3A"/>
    <w:rsid w:val="000C55D2"/>
    <w:rsid w:val="000C5AA1"/>
    <w:rsid w:val="000C5C0B"/>
    <w:rsid w:val="000C5CD7"/>
    <w:rsid w:val="000C5CD8"/>
    <w:rsid w:val="000C5E98"/>
    <w:rsid w:val="000C65EA"/>
    <w:rsid w:val="000C69BF"/>
    <w:rsid w:val="000D13A4"/>
    <w:rsid w:val="000D1491"/>
    <w:rsid w:val="000D1545"/>
    <w:rsid w:val="000D38AC"/>
    <w:rsid w:val="000D4432"/>
    <w:rsid w:val="000D6E38"/>
    <w:rsid w:val="000E5176"/>
    <w:rsid w:val="000E7469"/>
    <w:rsid w:val="000F09F3"/>
    <w:rsid w:val="000F0B52"/>
    <w:rsid w:val="000F20DA"/>
    <w:rsid w:val="000F2616"/>
    <w:rsid w:val="000F33A9"/>
    <w:rsid w:val="000F575A"/>
    <w:rsid w:val="000F6EE1"/>
    <w:rsid w:val="000F7F54"/>
    <w:rsid w:val="00100640"/>
    <w:rsid w:val="00100CD6"/>
    <w:rsid w:val="001027A4"/>
    <w:rsid w:val="001029C5"/>
    <w:rsid w:val="00105281"/>
    <w:rsid w:val="00106365"/>
    <w:rsid w:val="00106774"/>
    <w:rsid w:val="00107432"/>
    <w:rsid w:val="00111421"/>
    <w:rsid w:val="00115456"/>
    <w:rsid w:val="00116D17"/>
    <w:rsid w:val="00120ECC"/>
    <w:rsid w:val="00121574"/>
    <w:rsid w:val="001228E6"/>
    <w:rsid w:val="00126FD5"/>
    <w:rsid w:val="0013017B"/>
    <w:rsid w:val="00132DC7"/>
    <w:rsid w:val="00133C5C"/>
    <w:rsid w:val="001348B6"/>
    <w:rsid w:val="00137F1D"/>
    <w:rsid w:val="00142446"/>
    <w:rsid w:val="00143018"/>
    <w:rsid w:val="0014611F"/>
    <w:rsid w:val="001469E6"/>
    <w:rsid w:val="00150BC8"/>
    <w:rsid w:val="00150E5E"/>
    <w:rsid w:val="00152C6B"/>
    <w:rsid w:val="00152EC7"/>
    <w:rsid w:val="00154C1D"/>
    <w:rsid w:val="001564A2"/>
    <w:rsid w:val="00157FF0"/>
    <w:rsid w:val="00160B37"/>
    <w:rsid w:val="00160E85"/>
    <w:rsid w:val="00162654"/>
    <w:rsid w:val="00163417"/>
    <w:rsid w:val="00164D5D"/>
    <w:rsid w:val="001658B4"/>
    <w:rsid w:val="0016647D"/>
    <w:rsid w:val="00166753"/>
    <w:rsid w:val="0016766B"/>
    <w:rsid w:val="00170077"/>
    <w:rsid w:val="00171F07"/>
    <w:rsid w:val="00173C9D"/>
    <w:rsid w:val="00176F7E"/>
    <w:rsid w:val="00177F9B"/>
    <w:rsid w:val="00180CA9"/>
    <w:rsid w:val="00181D72"/>
    <w:rsid w:val="00184AE3"/>
    <w:rsid w:val="00187648"/>
    <w:rsid w:val="00190C69"/>
    <w:rsid w:val="001913E7"/>
    <w:rsid w:val="0019363C"/>
    <w:rsid w:val="001938A1"/>
    <w:rsid w:val="00193B64"/>
    <w:rsid w:val="00194CB6"/>
    <w:rsid w:val="00196239"/>
    <w:rsid w:val="001A23F1"/>
    <w:rsid w:val="001A5202"/>
    <w:rsid w:val="001A52F3"/>
    <w:rsid w:val="001A56AA"/>
    <w:rsid w:val="001A5B46"/>
    <w:rsid w:val="001A6870"/>
    <w:rsid w:val="001A723E"/>
    <w:rsid w:val="001B1401"/>
    <w:rsid w:val="001B212D"/>
    <w:rsid w:val="001B5666"/>
    <w:rsid w:val="001B61CE"/>
    <w:rsid w:val="001B6C08"/>
    <w:rsid w:val="001C470F"/>
    <w:rsid w:val="001C4775"/>
    <w:rsid w:val="001C52FB"/>
    <w:rsid w:val="001C5E12"/>
    <w:rsid w:val="001D2ABC"/>
    <w:rsid w:val="001D2CF4"/>
    <w:rsid w:val="001D3957"/>
    <w:rsid w:val="001D6265"/>
    <w:rsid w:val="001D77AB"/>
    <w:rsid w:val="001E572A"/>
    <w:rsid w:val="001E5E2A"/>
    <w:rsid w:val="001E67D1"/>
    <w:rsid w:val="001E6A0F"/>
    <w:rsid w:val="001F090D"/>
    <w:rsid w:val="001F0DC3"/>
    <w:rsid w:val="001F12A5"/>
    <w:rsid w:val="001F185A"/>
    <w:rsid w:val="001F5C27"/>
    <w:rsid w:val="00200589"/>
    <w:rsid w:val="0020141E"/>
    <w:rsid w:val="002039EF"/>
    <w:rsid w:val="002043BB"/>
    <w:rsid w:val="00205DD4"/>
    <w:rsid w:val="00206A4B"/>
    <w:rsid w:val="002115AE"/>
    <w:rsid w:val="00213476"/>
    <w:rsid w:val="00221BC6"/>
    <w:rsid w:val="0022293B"/>
    <w:rsid w:val="002229C3"/>
    <w:rsid w:val="00222E2D"/>
    <w:rsid w:val="00224752"/>
    <w:rsid w:val="002257E4"/>
    <w:rsid w:val="00225D11"/>
    <w:rsid w:val="002267BC"/>
    <w:rsid w:val="002314C4"/>
    <w:rsid w:val="002317BD"/>
    <w:rsid w:val="00231D8D"/>
    <w:rsid w:val="0023270A"/>
    <w:rsid w:val="00233E07"/>
    <w:rsid w:val="002348E0"/>
    <w:rsid w:val="00235663"/>
    <w:rsid w:val="00235FED"/>
    <w:rsid w:val="00240DAF"/>
    <w:rsid w:val="0024670D"/>
    <w:rsid w:val="00251680"/>
    <w:rsid w:val="00251E1B"/>
    <w:rsid w:val="00256FD1"/>
    <w:rsid w:val="00257C43"/>
    <w:rsid w:val="00260E70"/>
    <w:rsid w:val="00262BBC"/>
    <w:rsid w:val="00262D88"/>
    <w:rsid w:val="00265489"/>
    <w:rsid w:val="00266144"/>
    <w:rsid w:val="00266241"/>
    <w:rsid w:val="00266461"/>
    <w:rsid w:val="00274416"/>
    <w:rsid w:val="00276DCD"/>
    <w:rsid w:val="00276E2F"/>
    <w:rsid w:val="00276EC5"/>
    <w:rsid w:val="002772B7"/>
    <w:rsid w:val="0028042F"/>
    <w:rsid w:val="0028106E"/>
    <w:rsid w:val="002810EC"/>
    <w:rsid w:val="00281ECF"/>
    <w:rsid w:val="002828A9"/>
    <w:rsid w:val="00283130"/>
    <w:rsid w:val="002840C6"/>
    <w:rsid w:val="00284CCD"/>
    <w:rsid w:val="002879D0"/>
    <w:rsid w:val="0029086F"/>
    <w:rsid w:val="00290B82"/>
    <w:rsid w:val="00292AC0"/>
    <w:rsid w:val="00292F26"/>
    <w:rsid w:val="002959CA"/>
    <w:rsid w:val="002973D4"/>
    <w:rsid w:val="00297631"/>
    <w:rsid w:val="002A0AAC"/>
    <w:rsid w:val="002A1EF8"/>
    <w:rsid w:val="002A46AE"/>
    <w:rsid w:val="002A4CDA"/>
    <w:rsid w:val="002A5337"/>
    <w:rsid w:val="002A5AD7"/>
    <w:rsid w:val="002A7DC0"/>
    <w:rsid w:val="002B1800"/>
    <w:rsid w:val="002B4492"/>
    <w:rsid w:val="002B48ED"/>
    <w:rsid w:val="002B52FA"/>
    <w:rsid w:val="002B5C1B"/>
    <w:rsid w:val="002B7554"/>
    <w:rsid w:val="002C02E5"/>
    <w:rsid w:val="002C33A2"/>
    <w:rsid w:val="002C420B"/>
    <w:rsid w:val="002C6D3D"/>
    <w:rsid w:val="002D36BD"/>
    <w:rsid w:val="002D3ED6"/>
    <w:rsid w:val="002D745D"/>
    <w:rsid w:val="002E0DDA"/>
    <w:rsid w:val="002E1965"/>
    <w:rsid w:val="002E21AB"/>
    <w:rsid w:val="002E4BA4"/>
    <w:rsid w:val="002E7CBD"/>
    <w:rsid w:val="002F41C6"/>
    <w:rsid w:val="002F48C7"/>
    <w:rsid w:val="002F4BC4"/>
    <w:rsid w:val="002F4C8B"/>
    <w:rsid w:val="002F5EE9"/>
    <w:rsid w:val="002F63CE"/>
    <w:rsid w:val="0030168C"/>
    <w:rsid w:val="00301ACB"/>
    <w:rsid w:val="003032F6"/>
    <w:rsid w:val="00303DFD"/>
    <w:rsid w:val="0030408F"/>
    <w:rsid w:val="0030533F"/>
    <w:rsid w:val="00306B8D"/>
    <w:rsid w:val="003109F9"/>
    <w:rsid w:val="003117B4"/>
    <w:rsid w:val="00312964"/>
    <w:rsid w:val="00313858"/>
    <w:rsid w:val="00316E0D"/>
    <w:rsid w:val="003170E6"/>
    <w:rsid w:val="003173D1"/>
    <w:rsid w:val="00317E73"/>
    <w:rsid w:val="0032088E"/>
    <w:rsid w:val="00321D83"/>
    <w:rsid w:val="00321E03"/>
    <w:rsid w:val="00321EAA"/>
    <w:rsid w:val="00323087"/>
    <w:rsid w:val="00325748"/>
    <w:rsid w:val="00326169"/>
    <w:rsid w:val="00326AF2"/>
    <w:rsid w:val="00327505"/>
    <w:rsid w:val="00327CD8"/>
    <w:rsid w:val="00334BD4"/>
    <w:rsid w:val="003364BB"/>
    <w:rsid w:val="00337F87"/>
    <w:rsid w:val="0034590E"/>
    <w:rsid w:val="00345C44"/>
    <w:rsid w:val="003463DB"/>
    <w:rsid w:val="00346BB5"/>
    <w:rsid w:val="0034743D"/>
    <w:rsid w:val="0035075B"/>
    <w:rsid w:val="003515A8"/>
    <w:rsid w:val="00352C41"/>
    <w:rsid w:val="003539CB"/>
    <w:rsid w:val="00354871"/>
    <w:rsid w:val="00356921"/>
    <w:rsid w:val="00361AF4"/>
    <w:rsid w:val="00362B9C"/>
    <w:rsid w:val="00362FB7"/>
    <w:rsid w:val="00363234"/>
    <w:rsid w:val="003637AD"/>
    <w:rsid w:val="00363935"/>
    <w:rsid w:val="00364A17"/>
    <w:rsid w:val="00370D74"/>
    <w:rsid w:val="00370EF3"/>
    <w:rsid w:val="003745D3"/>
    <w:rsid w:val="00375374"/>
    <w:rsid w:val="00375B4C"/>
    <w:rsid w:val="003763C2"/>
    <w:rsid w:val="00377C19"/>
    <w:rsid w:val="00380F9C"/>
    <w:rsid w:val="00381489"/>
    <w:rsid w:val="00384FC1"/>
    <w:rsid w:val="00387A95"/>
    <w:rsid w:val="00391333"/>
    <w:rsid w:val="00391537"/>
    <w:rsid w:val="00392562"/>
    <w:rsid w:val="00392F81"/>
    <w:rsid w:val="0039588A"/>
    <w:rsid w:val="003968FB"/>
    <w:rsid w:val="00397859"/>
    <w:rsid w:val="003A00E7"/>
    <w:rsid w:val="003A2DD0"/>
    <w:rsid w:val="003A4036"/>
    <w:rsid w:val="003A6870"/>
    <w:rsid w:val="003A6CDC"/>
    <w:rsid w:val="003A7094"/>
    <w:rsid w:val="003A7305"/>
    <w:rsid w:val="003B015D"/>
    <w:rsid w:val="003B33C7"/>
    <w:rsid w:val="003B368E"/>
    <w:rsid w:val="003B4CDD"/>
    <w:rsid w:val="003C1E23"/>
    <w:rsid w:val="003C1F2F"/>
    <w:rsid w:val="003C2594"/>
    <w:rsid w:val="003C32F1"/>
    <w:rsid w:val="003C6436"/>
    <w:rsid w:val="003D0673"/>
    <w:rsid w:val="003D08A4"/>
    <w:rsid w:val="003D1C6C"/>
    <w:rsid w:val="003D1E4F"/>
    <w:rsid w:val="003D5013"/>
    <w:rsid w:val="003D564C"/>
    <w:rsid w:val="003D7A7C"/>
    <w:rsid w:val="003E00F7"/>
    <w:rsid w:val="003E1E74"/>
    <w:rsid w:val="003E4CB8"/>
    <w:rsid w:val="003F0198"/>
    <w:rsid w:val="003F422D"/>
    <w:rsid w:val="0040146B"/>
    <w:rsid w:val="0040498F"/>
    <w:rsid w:val="0040579E"/>
    <w:rsid w:val="00412BD1"/>
    <w:rsid w:val="00420A1B"/>
    <w:rsid w:val="004230FF"/>
    <w:rsid w:val="00425272"/>
    <w:rsid w:val="00427CA3"/>
    <w:rsid w:val="0043195B"/>
    <w:rsid w:val="0044080C"/>
    <w:rsid w:val="00441275"/>
    <w:rsid w:val="004420F0"/>
    <w:rsid w:val="00443262"/>
    <w:rsid w:val="004434FC"/>
    <w:rsid w:val="00444C6A"/>
    <w:rsid w:val="00444D16"/>
    <w:rsid w:val="00445F46"/>
    <w:rsid w:val="00447A60"/>
    <w:rsid w:val="004542A0"/>
    <w:rsid w:val="00454339"/>
    <w:rsid w:val="00456D5F"/>
    <w:rsid w:val="004573F7"/>
    <w:rsid w:val="00461CD1"/>
    <w:rsid w:val="00461EBD"/>
    <w:rsid w:val="00461FD8"/>
    <w:rsid w:val="0046401A"/>
    <w:rsid w:val="00465D90"/>
    <w:rsid w:val="00465DC3"/>
    <w:rsid w:val="00466BB8"/>
    <w:rsid w:val="004676F6"/>
    <w:rsid w:val="004728AC"/>
    <w:rsid w:val="0047556F"/>
    <w:rsid w:val="004774B6"/>
    <w:rsid w:val="00477946"/>
    <w:rsid w:val="00481672"/>
    <w:rsid w:val="004836AF"/>
    <w:rsid w:val="00485102"/>
    <w:rsid w:val="00490235"/>
    <w:rsid w:val="004A150B"/>
    <w:rsid w:val="004A350C"/>
    <w:rsid w:val="004A509D"/>
    <w:rsid w:val="004A575F"/>
    <w:rsid w:val="004A6DA9"/>
    <w:rsid w:val="004A6FEB"/>
    <w:rsid w:val="004B3563"/>
    <w:rsid w:val="004B4E3A"/>
    <w:rsid w:val="004B5A01"/>
    <w:rsid w:val="004C18A1"/>
    <w:rsid w:val="004C2ED6"/>
    <w:rsid w:val="004C3862"/>
    <w:rsid w:val="004C670F"/>
    <w:rsid w:val="004D082D"/>
    <w:rsid w:val="004D2277"/>
    <w:rsid w:val="004D26FC"/>
    <w:rsid w:val="004D2E48"/>
    <w:rsid w:val="004D31C6"/>
    <w:rsid w:val="004D3E34"/>
    <w:rsid w:val="004D52EC"/>
    <w:rsid w:val="004D562B"/>
    <w:rsid w:val="004D6C94"/>
    <w:rsid w:val="004D6E56"/>
    <w:rsid w:val="004E034F"/>
    <w:rsid w:val="004E08E8"/>
    <w:rsid w:val="004E1D70"/>
    <w:rsid w:val="004E2FE8"/>
    <w:rsid w:val="004E63BB"/>
    <w:rsid w:val="004F00B1"/>
    <w:rsid w:val="004F0810"/>
    <w:rsid w:val="004F2735"/>
    <w:rsid w:val="004F3038"/>
    <w:rsid w:val="004F31C4"/>
    <w:rsid w:val="004F37D9"/>
    <w:rsid w:val="004F6243"/>
    <w:rsid w:val="004F7DD6"/>
    <w:rsid w:val="005002D0"/>
    <w:rsid w:val="005021A3"/>
    <w:rsid w:val="00505DBF"/>
    <w:rsid w:val="0050693C"/>
    <w:rsid w:val="0050758C"/>
    <w:rsid w:val="00507F70"/>
    <w:rsid w:val="00513016"/>
    <w:rsid w:val="005137C7"/>
    <w:rsid w:val="005138DA"/>
    <w:rsid w:val="0051473F"/>
    <w:rsid w:val="00521371"/>
    <w:rsid w:val="00522CFB"/>
    <w:rsid w:val="00524249"/>
    <w:rsid w:val="00531545"/>
    <w:rsid w:val="0053247A"/>
    <w:rsid w:val="005326C1"/>
    <w:rsid w:val="0053497E"/>
    <w:rsid w:val="00537A92"/>
    <w:rsid w:val="005401BE"/>
    <w:rsid w:val="0054021B"/>
    <w:rsid w:val="0054087C"/>
    <w:rsid w:val="00541FA9"/>
    <w:rsid w:val="00542D91"/>
    <w:rsid w:val="0054474D"/>
    <w:rsid w:val="005450FA"/>
    <w:rsid w:val="00545651"/>
    <w:rsid w:val="0054664A"/>
    <w:rsid w:val="005475E4"/>
    <w:rsid w:val="00551331"/>
    <w:rsid w:val="00552545"/>
    <w:rsid w:val="00552801"/>
    <w:rsid w:val="0055527E"/>
    <w:rsid w:val="005556DA"/>
    <w:rsid w:val="00556853"/>
    <w:rsid w:val="00557979"/>
    <w:rsid w:val="00560204"/>
    <w:rsid w:val="00560F13"/>
    <w:rsid w:val="00560FD1"/>
    <w:rsid w:val="005617C2"/>
    <w:rsid w:val="00562829"/>
    <w:rsid w:val="005633A0"/>
    <w:rsid w:val="005637E4"/>
    <w:rsid w:val="00563BE8"/>
    <w:rsid w:val="00566708"/>
    <w:rsid w:val="00567330"/>
    <w:rsid w:val="00567ECD"/>
    <w:rsid w:val="00570BDF"/>
    <w:rsid w:val="0057149D"/>
    <w:rsid w:val="00572853"/>
    <w:rsid w:val="00573899"/>
    <w:rsid w:val="00574D2C"/>
    <w:rsid w:val="0059062E"/>
    <w:rsid w:val="00592CFA"/>
    <w:rsid w:val="0059431F"/>
    <w:rsid w:val="0059480C"/>
    <w:rsid w:val="00595D09"/>
    <w:rsid w:val="0059626B"/>
    <w:rsid w:val="005963E6"/>
    <w:rsid w:val="00597F4D"/>
    <w:rsid w:val="005A0A3D"/>
    <w:rsid w:val="005A271F"/>
    <w:rsid w:val="005A4037"/>
    <w:rsid w:val="005A5299"/>
    <w:rsid w:val="005A6C8A"/>
    <w:rsid w:val="005A7D4E"/>
    <w:rsid w:val="005B0F70"/>
    <w:rsid w:val="005B1585"/>
    <w:rsid w:val="005B321D"/>
    <w:rsid w:val="005C1ADA"/>
    <w:rsid w:val="005C35E8"/>
    <w:rsid w:val="005C48ED"/>
    <w:rsid w:val="005C4E00"/>
    <w:rsid w:val="005D05B2"/>
    <w:rsid w:val="005D3C7F"/>
    <w:rsid w:val="005D42E2"/>
    <w:rsid w:val="005D460B"/>
    <w:rsid w:val="005D482A"/>
    <w:rsid w:val="005D5153"/>
    <w:rsid w:val="005D553A"/>
    <w:rsid w:val="005E080E"/>
    <w:rsid w:val="005E105E"/>
    <w:rsid w:val="005E1B0D"/>
    <w:rsid w:val="005E1D1D"/>
    <w:rsid w:val="005E20D5"/>
    <w:rsid w:val="005E6C3E"/>
    <w:rsid w:val="005E7934"/>
    <w:rsid w:val="005F373E"/>
    <w:rsid w:val="005F50A9"/>
    <w:rsid w:val="00600688"/>
    <w:rsid w:val="00606993"/>
    <w:rsid w:val="00607804"/>
    <w:rsid w:val="006124AE"/>
    <w:rsid w:val="00612F4F"/>
    <w:rsid w:val="0061325D"/>
    <w:rsid w:val="00613471"/>
    <w:rsid w:val="00613DD8"/>
    <w:rsid w:val="00615BFD"/>
    <w:rsid w:val="006239E4"/>
    <w:rsid w:val="00623E55"/>
    <w:rsid w:val="0063132E"/>
    <w:rsid w:val="006318D8"/>
    <w:rsid w:val="00632B4C"/>
    <w:rsid w:val="006376C3"/>
    <w:rsid w:val="00640EA6"/>
    <w:rsid w:val="006415BA"/>
    <w:rsid w:val="00646B93"/>
    <w:rsid w:val="00651429"/>
    <w:rsid w:val="00652B6C"/>
    <w:rsid w:val="006658AC"/>
    <w:rsid w:val="0066616A"/>
    <w:rsid w:val="00666E07"/>
    <w:rsid w:val="00670195"/>
    <w:rsid w:val="00670860"/>
    <w:rsid w:val="0067447B"/>
    <w:rsid w:val="00682F00"/>
    <w:rsid w:val="00683393"/>
    <w:rsid w:val="00685F2F"/>
    <w:rsid w:val="00686004"/>
    <w:rsid w:val="0068621D"/>
    <w:rsid w:val="00686677"/>
    <w:rsid w:val="00687651"/>
    <w:rsid w:val="0069149A"/>
    <w:rsid w:val="00691F96"/>
    <w:rsid w:val="0069202B"/>
    <w:rsid w:val="006931A7"/>
    <w:rsid w:val="00694777"/>
    <w:rsid w:val="00695A1B"/>
    <w:rsid w:val="00695BAA"/>
    <w:rsid w:val="00696B19"/>
    <w:rsid w:val="00696BA8"/>
    <w:rsid w:val="006973B8"/>
    <w:rsid w:val="006A25C6"/>
    <w:rsid w:val="006A3185"/>
    <w:rsid w:val="006A3EA9"/>
    <w:rsid w:val="006A3EAA"/>
    <w:rsid w:val="006A4BFD"/>
    <w:rsid w:val="006A7BE6"/>
    <w:rsid w:val="006B06DD"/>
    <w:rsid w:val="006B0A02"/>
    <w:rsid w:val="006B0AD9"/>
    <w:rsid w:val="006B0C74"/>
    <w:rsid w:val="006B158A"/>
    <w:rsid w:val="006B6719"/>
    <w:rsid w:val="006C0150"/>
    <w:rsid w:val="006C02EC"/>
    <w:rsid w:val="006C1C7D"/>
    <w:rsid w:val="006C3DE6"/>
    <w:rsid w:val="006C677E"/>
    <w:rsid w:val="006D42A3"/>
    <w:rsid w:val="006D48B2"/>
    <w:rsid w:val="006D5F5A"/>
    <w:rsid w:val="006D6834"/>
    <w:rsid w:val="006D6A28"/>
    <w:rsid w:val="006D6DDB"/>
    <w:rsid w:val="006D729E"/>
    <w:rsid w:val="006E0595"/>
    <w:rsid w:val="006E1E0E"/>
    <w:rsid w:val="006E54E4"/>
    <w:rsid w:val="006F0766"/>
    <w:rsid w:val="006F0DC9"/>
    <w:rsid w:val="006F19E1"/>
    <w:rsid w:val="006F239F"/>
    <w:rsid w:val="006F271E"/>
    <w:rsid w:val="006F55A9"/>
    <w:rsid w:val="006F74AB"/>
    <w:rsid w:val="007005F7"/>
    <w:rsid w:val="00702E91"/>
    <w:rsid w:val="00703026"/>
    <w:rsid w:val="00704877"/>
    <w:rsid w:val="0070507D"/>
    <w:rsid w:val="00705E25"/>
    <w:rsid w:val="007077B1"/>
    <w:rsid w:val="00712B84"/>
    <w:rsid w:val="0071386A"/>
    <w:rsid w:val="00716449"/>
    <w:rsid w:val="00716A0F"/>
    <w:rsid w:val="00716DCE"/>
    <w:rsid w:val="0071708D"/>
    <w:rsid w:val="00722282"/>
    <w:rsid w:val="0072270A"/>
    <w:rsid w:val="00726F22"/>
    <w:rsid w:val="00727FD7"/>
    <w:rsid w:val="00730F3B"/>
    <w:rsid w:val="00731071"/>
    <w:rsid w:val="0073148E"/>
    <w:rsid w:val="007334B4"/>
    <w:rsid w:val="00736E6E"/>
    <w:rsid w:val="007422FD"/>
    <w:rsid w:val="00743450"/>
    <w:rsid w:val="00744253"/>
    <w:rsid w:val="00744D5C"/>
    <w:rsid w:val="00753530"/>
    <w:rsid w:val="00754659"/>
    <w:rsid w:val="00754DA9"/>
    <w:rsid w:val="0075541C"/>
    <w:rsid w:val="007562C2"/>
    <w:rsid w:val="007576CE"/>
    <w:rsid w:val="0076254F"/>
    <w:rsid w:val="00762685"/>
    <w:rsid w:val="00762BE0"/>
    <w:rsid w:val="00764451"/>
    <w:rsid w:val="00764EB0"/>
    <w:rsid w:val="0076655A"/>
    <w:rsid w:val="00771218"/>
    <w:rsid w:val="00771C3E"/>
    <w:rsid w:val="007727DC"/>
    <w:rsid w:val="00773440"/>
    <w:rsid w:val="00773DF1"/>
    <w:rsid w:val="00775807"/>
    <w:rsid w:val="00776396"/>
    <w:rsid w:val="00780DCD"/>
    <w:rsid w:val="00781A28"/>
    <w:rsid w:val="00781C67"/>
    <w:rsid w:val="00783294"/>
    <w:rsid w:val="00783CC0"/>
    <w:rsid w:val="00783EC6"/>
    <w:rsid w:val="00795CF1"/>
    <w:rsid w:val="007968B9"/>
    <w:rsid w:val="00796DFD"/>
    <w:rsid w:val="007A0A4E"/>
    <w:rsid w:val="007A253D"/>
    <w:rsid w:val="007A3D27"/>
    <w:rsid w:val="007A4FAF"/>
    <w:rsid w:val="007A743E"/>
    <w:rsid w:val="007B2630"/>
    <w:rsid w:val="007B69B4"/>
    <w:rsid w:val="007C086C"/>
    <w:rsid w:val="007C2B67"/>
    <w:rsid w:val="007C4E5D"/>
    <w:rsid w:val="007C7512"/>
    <w:rsid w:val="007C7D97"/>
    <w:rsid w:val="007D0BC1"/>
    <w:rsid w:val="007D21CB"/>
    <w:rsid w:val="007D2FEC"/>
    <w:rsid w:val="007D398D"/>
    <w:rsid w:val="007D4443"/>
    <w:rsid w:val="007D4536"/>
    <w:rsid w:val="007D54D3"/>
    <w:rsid w:val="007D6550"/>
    <w:rsid w:val="007D7663"/>
    <w:rsid w:val="007D77CA"/>
    <w:rsid w:val="007D7C68"/>
    <w:rsid w:val="007D7F04"/>
    <w:rsid w:val="007E0240"/>
    <w:rsid w:val="007E0FC5"/>
    <w:rsid w:val="007E2F5B"/>
    <w:rsid w:val="007E43F6"/>
    <w:rsid w:val="007E4A52"/>
    <w:rsid w:val="007E6DA2"/>
    <w:rsid w:val="007F0065"/>
    <w:rsid w:val="007F1798"/>
    <w:rsid w:val="007F4D73"/>
    <w:rsid w:val="007F5EB9"/>
    <w:rsid w:val="007F6BCB"/>
    <w:rsid w:val="007F7287"/>
    <w:rsid w:val="007F7D27"/>
    <w:rsid w:val="00801D1A"/>
    <w:rsid w:val="008027C6"/>
    <w:rsid w:val="00803091"/>
    <w:rsid w:val="00803515"/>
    <w:rsid w:val="00804878"/>
    <w:rsid w:val="00804EEB"/>
    <w:rsid w:val="00805598"/>
    <w:rsid w:val="0080755B"/>
    <w:rsid w:val="008127EB"/>
    <w:rsid w:val="00813674"/>
    <w:rsid w:val="00813A97"/>
    <w:rsid w:val="00815131"/>
    <w:rsid w:val="008163D9"/>
    <w:rsid w:val="008164A7"/>
    <w:rsid w:val="00817C29"/>
    <w:rsid w:val="008204F7"/>
    <w:rsid w:val="008215EA"/>
    <w:rsid w:val="00821B83"/>
    <w:rsid w:val="0082269C"/>
    <w:rsid w:val="00822BC5"/>
    <w:rsid w:val="00824E33"/>
    <w:rsid w:val="00825A7A"/>
    <w:rsid w:val="00826456"/>
    <w:rsid w:val="008270B2"/>
    <w:rsid w:val="0082794F"/>
    <w:rsid w:val="00827968"/>
    <w:rsid w:val="00827DAE"/>
    <w:rsid w:val="00832C37"/>
    <w:rsid w:val="00832D8A"/>
    <w:rsid w:val="00833C92"/>
    <w:rsid w:val="00834AFC"/>
    <w:rsid w:val="00841C67"/>
    <w:rsid w:val="00845FEA"/>
    <w:rsid w:val="00851423"/>
    <w:rsid w:val="008515DC"/>
    <w:rsid w:val="00852E36"/>
    <w:rsid w:val="0085405F"/>
    <w:rsid w:val="0085412D"/>
    <w:rsid w:val="008549D0"/>
    <w:rsid w:val="008549E8"/>
    <w:rsid w:val="0086094B"/>
    <w:rsid w:val="00862324"/>
    <w:rsid w:val="00864BEF"/>
    <w:rsid w:val="008662B8"/>
    <w:rsid w:val="00866476"/>
    <w:rsid w:val="00870AF4"/>
    <w:rsid w:val="00871CBC"/>
    <w:rsid w:val="00871E3E"/>
    <w:rsid w:val="008720D5"/>
    <w:rsid w:val="008734DF"/>
    <w:rsid w:val="00875DC0"/>
    <w:rsid w:val="008771C0"/>
    <w:rsid w:val="00886323"/>
    <w:rsid w:val="008867E1"/>
    <w:rsid w:val="00892A50"/>
    <w:rsid w:val="00896B77"/>
    <w:rsid w:val="008A113F"/>
    <w:rsid w:val="008A1768"/>
    <w:rsid w:val="008A1FE2"/>
    <w:rsid w:val="008A3DC7"/>
    <w:rsid w:val="008A6365"/>
    <w:rsid w:val="008A66FC"/>
    <w:rsid w:val="008A68A1"/>
    <w:rsid w:val="008B2A11"/>
    <w:rsid w:val="008B440F"/>
    <w:rsid w:val="008B4CAB"/>
    <w:rsid w:val="008B6993"/>
    <w:rsid w:val="008C037D"/>
    <w:rsid w:val="008C08AE"/>
    <w:rsid w:val="008C0FE2"/>
    <w:rsid w:val="008C3272"/>
    <w:rsid w:val="008C3DCB"/>
    <w:rsid w:val="008C535E"/>
    <w:rsid w:val="008C562B"/>
    <w:rsid w:val="008C62F0"/>
    <w:rsid w:val="008D43DE"/>
    <w:rsid w:val="008D4B4E"/>
    <w:rsid w:val="008D60A0"/>
    <w:rsid w:val="008D7B5A"/>
    <w:rsid w:val="008E3C81"/>
    <w:rsid w:val="008E4326"/>
    <w:rsid w:val="008E50B9"/>
    <w:rsid w:val="008E5AE7"/>
    <w:rsid w:val="008E7AC2"/>
    <w:rsid w:val="008F0B52"/>
    <w:rsid w:val="008F0D5B"/>
    <w:rsid w:val="008F126D"/>
    <w:rsid w:val="008F56C8"/>
    <w:rsid w:val="008F679D"/>
    <w:rsid w:val="0090115F"/>
    <w:rsid w:val="00901C45"/>
    <w:rsid w:val="00904DF0"/>
    <w:rsid w:val="0090749C"/>
    <w:rsid w:val="0091155A"/>
    <w:rsid w:val="00913C37"/>
    <w:rsid w:val="0091401A"/>
    <w:rsid w:val="0091437B"/>
    <w:rsid w:val="00917325"/>
    <w:rsid w:val="0092074A"/>
    <w:rsid w:val="0092152B"/>
    <w:rsid w:val="00923FB7"/>
    <w:rsid w:val="009240BF"/>
    <w:rsid w:val="0092627E"/>
    <w:rsid w:val="00927890"/>
    <w:rsid w:val="00927DF5"/>
    <w:rsid w:val="00930BD2"/>
    <w:rsid w:val="00931687"/>
    <w:rsid w:val="009316F2"/>
    <w:rsid w:val="009328E3"/>
    <w:rsid w:val="009334C6"/>
    <w:rsid w:val="00935C4B"/>
    <w:rsid w:val="0093769F"/>
    <w:rsid w:val="00937DA9"/>
    <w:rsid w:val="009402C4"/>
    <w:rsid w:val="00941F77"/>
    <w:rsid w:val="00944506"/>
    <w:rsid w:val="00950F35"/>
    <w:rsid w:val="00954285"/>
    <w:rsid w:val="00954C5D"/>
    <w:rsid w:val="00955A55"/>
    <w:rsid w:val="00955C97"/>
    <w:rsid w:val="0095738D"/>
    <w:rsid w:val="00962667"/>
    <w:rsid w:val="00962977"/>
    <w:rsid w:val="009636FD"/>
    <w:rsid w:val="00964A1A"/>
    <w:rsid w:val="009653DB"/>
    <w:rsid w:val="0096776C"/>
    <w:rsid w:val="00967D30"/>
    <w:rsid w:val="00970F24"/>
    <w:rsid w:val="0097377A"/>
    <w:rsid w:val="00973864"/>
    <w:rsid w:val="00975A75"/>
    <w:rsid w:val="00976054"/>
    <w:rsid w:val="00976E49"/>
    <w:rsid w:val="00976FC6"/>
    <w:rsid w:val="009774E1"/>
    <w:rsid w:val="00977F0C"/>
    <w:rsid w:val="0098096A"/>
    <w:rsid w:val="009821EE"/>
    <w:rsid w:val="009829D8"/>
    <w:rsid w:val="00982F6A"/>
    <w:rsid w:val="009841CB"/>
    <w:rsid w:val="00984A48"/>
    <w:rsid w:val="00985634"/>
    <w:rsid w:val="0098712C"/>
    <w:rsid w:val="0099055F"/>
    <w:rsid w:val="00990D42"/>
    <w:rsid w:val="009929BF"/>
    <w:rsid w:val="00997F53"/>
    <w:rsid w:val="009A3D9B"/>
    <w:rsid w:val="009A50A7"/>
    <w:rsid w:val="009A5114"/>
    <w:rsid w:val="009A59C7"/>
    <w:rsid w:val="009B5CD3"/>
    <w:rsid w:val="009C20B6"/>
    <w:rsid w:val="009C44A0"/>
    <w:rsid w:val="009C6A0A"/>
    <w:rsid w:val="009C6FCD"/>
    <w:rsid w:val="009C76CF"/>
    <w:rsid w:val="009D03DC"/>
    <w:rsid w:val="009D14B6"/>
    <w:rsid w:val="009D7CE1"/>
    <w:rsid w:val="009E0EB6"/>
    <w:rsid w:val="009E1880"/>
    <w:rsid w:val="009E20AC"/>
    <w:rsid w:val="009E4500"/>
    <w:rsid w:val="009F5F49"/>
    <w:rsid w:val="00A007B0"/>
    <w:rsid w:val="00A04655"/>
    <w:rsid w:val="00A10495"/>
    <w:rsid w:val="00A158DE"/>
    <w:rsid w:val="00A305C4"/>
    <w:rsid w:val="00A3074E"/>
    <w:rsid w:val="00A309CA"/>
    <w:rsid w:val="00A31FA1"/>
    <w:rsid w:val="00A37311"/>
    <w:rsid w:val="00A41A16"/>
    <w:rsid w:val="00A4236F"/>
    <w:rsid w:val="00A4353D"/>
    <w:rsid w:val="00A43A6D"/>
    <w:rsid w:val="00A43AB8"/>
    <w:rsid w:val="00A457A0"/>
    <w:rsid w:val="00A472E0"/>
    <w:rsid w:val="00A50CD1"/>
    <w:rsid w:val="00A52EB0"/>
    <w:rsid w:val="00A52ED8"/>
    <w:rsid w:val="00A53D85"/>
    <w:rsid w:val="00A551E4"/>
    <w:rsid w:val="00A55A7D"/>
    <w:rsid w:val="00A56619"/>
    <w:rsid w:val="00A61F38"/>
    <w:rsid w:val="00A61FF5"/>
    <w:rsid w:val="00A62792"/>
    <w:rsid w:val="00A62D82"/>
    <w:rsid w:val="00A64BA2"/>
    <w:rsid w:val="00A65478"/>
    <w:rsid w:val="00A65E40"/>
    <w:rsid w:val="00A70B15"/>
    <w:rsid w:val="00A740CD"/>
    <w:rsid w:val="00A740CF"/>
    <w:rsid w:val="00A7595A"/>
    <w:rsid w:val="00A76973"/>
    <w:rsid w:val="00A80CA1"/>
    <w:rsid w:val="00A821EA"/>
    <w:rsid w:val="00A84A3E"/>
    <w:rsid w:val="00A85C13"/>
    <w:rsid w:val="00A8707D"/>
    <w:rsid w:val="00A91CB4"/>
    <w:rsid w:val="00A938F1"/>
    <w:rsid w:val="00A93E8D"/>
    <w:rsid w:val="00A94939"/>
    <w:rsid w:val="00A95373"/>
    <w:rsid w:val="00A95435"/>
    <w:rsid w:val="00A95C22"/>
    <w:rsid w:val="00A966C4"/>
    <w:rsid w:val="00A96C75"/>
    <w:rsid w:val="00AA08CC"/>
    <w:rsid w:val="00AA2915"/>
    <w:rsid w:val="00AA53E8"/>
    <w:rsid w:val="00AA7C05"/>
    <w:rsid w:val="00AA7C08"/>
    <w:rsid w:val="00AB2525"/>
    <w:rsid w:val="00AB2E7C"/>
    <w:rsid w:val="00AB711E"/>
    <w:rsid w:val="00AB7B2B"/>
    <w:rsid w:val="00AC0E0D"/>
    <w:rsid w:val="00AC2DB5"/>
    <w:rsid w:val="00AC4AA1"/>
    <w:rsid w:val="00AD2858"/>
    <w:rsid w:val="00AD3A3C"/>
    <w:rsid w:val="00AD3D32"/>
    <w:rsid w:val="00AD5B39"/>
    <w:rsid w:val="00AE0F83"/>
    <w:rsid w:val="00AE23D7"/>
    <w:rsid w:val="00AE27C3"/>
    <w:rsid w:val="00AE2AEA"/>
    <w:rsid w:val="00AE30BC"/>
    <w:rsid w:val="00AE5563"/>
    <w:rsid w:val="00AE671F"/>
    <w:rsid w:val="00AE6839"/>
    <w:rsid w:val="00AE7770"/>
    <w:rsid w:val="00AF0C59"/>
    <w:rsid w:val="00AF112C"/>
    <w:rsid w:val="00AF1149"/>
    <w:rsid w:val="00AF290E"/>
    <w:rsid w:val="00AF2F72"/>
    <w:rsid w:val="00AF34BF"/>
    <w:rsid w:val="00AF4EBE"/>
    <w:rsid w:val="00AF694B"/>
    <w:rsid w:val="00AF7567"/>
    <w:rsid w:val="00B01135"/>
    <w:rsid w:val="00B02B50"/>
    <w:rsid w:val="00B0357C"/>
    <w:rsid w:val="00B03E37"/>
    <w:rsid w:val="00B04451"/>
    <w:rsid w:val="00B04AE6"/>
    <w:rsid w:val="00B05482"/>
    <w:rsid w:val="00B0567A"/>
    <w:rsid w:val="00B06EAC"/>
    <w:rsid w:val="00B0715B"/>
    <w:rsid w:val="00B132E1"/>
    <w:rsid w:val="00B13A63"/>
    <w:rsid w:val="00B14487"/>
    <w:rsid w:val="00B170B6"/>
    <w:rsid w:val="00B17FD6"/>
    <w:rsid w:val="00B2024C"/>
    <w:rsid w:val="00B202C9"/>
    <w:rsid w:val="00B22618"/>
    <w:rsid w:val="00B25F39"/>
    <w:rsid w:val="00B2717F"/>
    <w:rsid w:val="00B3103D"/>
    <w:rsid w:val="00B335F4"/>
    <w:rsid w:val="00B34AF0"/>
    <w:rsid w:val="00B362CD"/>
    <w:rsid w:val="00B37960"/>
    <w:rsid w:val="00B41C31"/>
    <w:rsid w:val="00B42F3B"/>
    <w:rsid w:val="00B4695E"/>
    <w:rsid w:val="00B46DFB"/>
    <w:rsid w:val="00B4741A"/>
    <w:rsid w:val="00B4799E"/>
    <w:rsid w:val="00B501DE"/>
    <w:rsid w:val="00B5328D"/>
    <w:rsid w:val="00B56277"/>
    <w:rsid w:val="00B56D70"/>
    <w:rsid w:val="00B57D0B"/>
    <w:rsid w:val="00B61126"/>
    <w:rsid w:val="00B6156D"/>
    <w:rsid w:val="00B62162"/>
    <w:rsid w:val="00B702A7"/>
    <w:rsid w:val="00B70A4C"/>
    <w:rsid w:val="00B7165D"/>
    <w:rsid w:val="00B72C91"/>
    <w:rsid w:val="00B75F36"/>
    <w:rsid w:val="00B7603C"/>
    <w:rsid w:val="00B8099A"/>
    <w:rsid w:val="00B844F5"/>
    <w:rsid w:val="00B8557A"/>
    <w:rsid w:val="00B85840"/>
    <w:rsid w:val="00B86557"/>
    <w:rsid w:val="00B869B9"/>
    <w:rsid w:val="00B90D5C"/>
    <w:rsid w:val="00B91E25"/>
    <w:rsid w:val="00B961F9"/>
    <w:rsid w:val="00B97486"/>
    <w:rsid w:val="00B97664"/>
    <w:rsid w:val="00BA04DC"/>
    <w:rsid w:val="00BA12B7"/>
    <w:rsid w:val="00BA3F63"/>
    <w:rsid w:val="00BA6C70"/>
    <w:rsid w:val="00BA7333"/>
    <w:rsid w:val="00BB07D0"/>
    <w:rsid w:val="00BB3F7B"/>
    <w:rsid w:val="00BB475E"/>
    <w:rsid w:val="00BB6105"/>
    <w:rsid w:val="00BC00DA"/>
    <w:rsid w:val="00BC03D3"/>
    <w:rsid w:val="00BC4940"/>
    <w:rsid w:val="00BC49C4"/>
    <w:rsid w:val="00BC5978"/>
    <w:rsid w:val="00BC59C2"/>
    <w:rsid w:val="00BC645B"/>
    <w:rsid w:val="00BC69F2"/>
    <w:rsid w:val="00BD2ED6"/>
    <w:rsid w:val="00BD335E"/>
    <w:rsid w:val="00BD6904"/>
    <w:rsid w:val="00BD6E70"/>
    <w:rsid w:val="00BE09D4"/>
    <w:rsid w:val="00BE3CBF"/>
    <w:rsid w:val="00BE5525"/>
    <w:rsid w:val="00BE6AB7"/>
    <w:rsid w:val="00BE73FE"/>
    <w:rsid w:val="00BF3329"/>
    <w:rsid w:val="00BF7844"/>
    <w:rsid w:val="00C05304"/>
    <w:rsid w:val="00C07AF1"/>
    <w:rsid w:val="00C07B95"/>
    <w:rsid w:val="00C10191"/>
    <w:rsid w:val="00C115C9"/>
    <w:rsid w:val="00C12A7E"/>
    <w:rsid w:val="00C15B06"/>
    <w:rsid w:val="00C16278"/>
    <w:rsid w:val="00C1776F"/>
    <w:rsid w:val="00C2271D"/>
    <w:rsid w:val="00C254DD"/>
    <w:rsid w:val="00C2780F"/>
    <w:rsid w:val="00C3132A"/>
    <w:rsid w:val="00C32503"/>
    <w:rsid w:val="00C32744"/>
    <w:rsid w:val="00C331EB"/>
    <w:rsid w:val="00C33743"/>
    <w:rsid w:val="00C34318"/>
    <w:rsid w:val="00C3673C"/>
    <w:rsid w:val="00C37EC4"/>
    <w:rsid w:val="00C4143A"/>
    <w:rsid w:val="00C430AD"/>
    <w:rsid w:val="00C43D79"/>
    <w:rsid w:val="00C44679"/>
    <w:rsid w:val="00C45795"/>
    <w:rsid w:val="00C46AE0"/>
    <w:rsid w:val="00C501E2"/>
    <w:rsid w:val="00C5100A"/>
    <w:rsid w:val="00C5112F"/>
    <w:rsid w:val="00C52665"/>
    <w:rsid w:val="00C57A1E"/>
    <w:rsid w:val="00C57D07"/>
    <w:rsid w:val="00C602F0"/>
    <w:rsid w:val="00C60BA7"/>
    <w:rsid w:val="00C62B12"/>
    <w:rsid w:val="00C640F1"/>
    <w:rsid w:val="00C6662C"/>
    <w:rsid w:val="00C66ECF"/>
    <w:rsid w:val="00C70078"/>
    <w:rsid w:val="00C70F5C"/>
    <w:rsid w:val="00C731EB"/>
    <w:rsid w:val="00C7709C"/>
    <w:rsid w:val="00C7749B"/>
    <w:rsid w:val="00C80D66"/>
    <w:rsid w:val="00C81A54"/>
    <w:rsid w:val="00C8373C"/>
    <w:rsid w:val="00C86C48"/>
    <w:rsid w:val="00C9163C"/>
    <w:rsid w:val="00C92232"/>
    <w:rsid w:val="00C9381C"/>
    <w:rsid w:val="00C938C2"/>
    <w:rsid w:val="00C95A3A"/>
    <w:rsid w:val="00C9746D"/>
    <w:rsid w:val="00CA09C9"/>
    <w:rsid w:val="00CA18B0"/>
    <w:rsid w:val="00CA229D"/>
    <w:rsid w:val="00CA2368"/>
    <w:rsid w:val="00CA250B"/>
    <w:rsid w:val="00CA259E"/>
    <w:rsid w:val="00CA49E2"/>
    <w:rsid w:val="00CB1C84"/>
    <w:rsid w:val="00CB26EF"/>
    <w:rsid w:val="00CB435B"/>
    <w:rsid w:val="00CB46D8"/>
    <w:rsid w:val="00CC111F"/>
    <w:rsid w:val="00CC6185"/>
    <w:rsid w:val="00CD03E4"/>
    <w:rsid w:val="00CD053C"/>
    <w:rsid w:val="00CD08B5"/>
    <w:rsid w:val="00CD0B71"/>
    <w:rsid w:val="00CD32AD"/>
    <w:rsid w:val="00CD3739"/>
    <w:rsid w:val="00CD5478"/>
    <w:rsid w:val="00CE08C4"/>
    <w:rsid w:val="00CE0EF9"/>
    <w:rsid w:val="00CE114A"/>
    <w:rsid w:val="00CE1500"/>
    <w:rsid w:val="00CE1C33"/>
    <w:rsid w:val="00CE416F"/>
    <w:rsid w:val="00CE7F63"/>
    <w:rsid w:val="00CF0325"/>
    <w:rsid w:val="00CF0AF7"/>
    <w:rsid w:val="00CF4AED"/>
    <w:rsid w:val="00CF4F3F"/>
    <w:rsid w:val="00CF5988"/>
    <w:rsid w:val="00CF5B7B"/>
    <w:rsid w:val="00CF653D"/>
    <w:rsid w:val="00D0538E"/>
    <w:rsid w:val="00D10C47"/>
    <w:rsid w:val="00D10F73"/>
    <w:rsid w:val="00D14397"/>
    <w:rsid w:val="00D14F62"/>
    <w:rsid w:val="00D1527C"/>
    <w:rsid w:val="00D157B9"/>
    <w:rsid w:val="00D15950"/>
    <w:rsid w:val="00D161AE"/>
    <w:rsid w:val="00D1708F"/>
    <w:rsid w:val="00D17243"/>
    <w:rsid w:val="00D17D72"/>
    <w:rsid w:val="00D230AF"/>
    <w:rsid w:val="00D24FC6"/>
    <w:rsid w:val="00D264CE"/>
    <w:rsid w:val="00D27B6C"/>
    <w:rsid w:val="00D30073"/>
    <w:rsid w:val="00D30411"/>
    <w:rsid w:val="00D324D1"/>
    <w:rsid w:val="00D34398"/>
    <w:rsid w:val="00D412A6"/>
    <w:rsid w:val="00D43251"/>
    <w:rsid w:val="00D436C9"/>
    <w:rsid w:val="00D462E1"/>
    <w:rsid w:val="00D47F14"/>
    <w:rsid w:val="00D51DE5"/>
    <w:rsid w:val="00D555EC"/>
    <w:rsid w:val="00D5574D"/>
    <w:rsid w:val="00D557FA"/>
    <w:rsid w:val="00D5680A"/>
    <w:rsid w:val="00D57539"/>
    <w:rsid w:val="00D60DC1"/>
    <w:rsid w:val="00D60F1B"/>
    <w:rsid w:val="00D6313C"/>
    <w:rsid w:val="00D64162"/>
    <w:rsid w:val="00D65B8A"/>
    <w:rsid w:val="00D67536"/>
    <w:rsid w:val="00D71095"/>
    <w:rsid w:val="00D7307F"/>
    <w:rsid w:val="00D74B20"/>
    <w:rsid w:val="00D74E39"/>
    <w:rsid w:val="00D81112"/>
    <w:rsid w:val="00D815DE"/>
    <w:rsid w:val="00D8176D"/>
    <w:rsid w:val="00D8599B"/>
    <w:rsid w:val="00D86603"/>
    <w:rsid w:val="00D90B4F"/>
    <w:rsid w:val="00D912E5"/>
    <w:rsid w:val="00D929D8"/>
    <w:rsid w:val="00D93332"/>
    <w:rsid w:val="00D96D84"/>
    <w:rsid w:val="00DA10F1"/>
    <w:rsid w:val="00DA16AC"/>
    <w:rsid w:val="00DA1AC0"/>
    <w:rsid w:val="00DA25BC"/>
    <w:rsid w:val="00DA2C0B"/>
    <w:rsid w:val="00DA3B7D"/>
    <w:rsid w:val="00DB0DAA"/>
    <w:rsid w:val="00DB1813"/>
    <w:rsid w:val="00DB2754"/>
    <w:rsid w:val="00DB3697"/>
    <w:rsid w:val="00DC1537"/>
    <w:rsid w:val="00DC2C75"/>
    <w:rsid w:val="00DC3B2C"/>
    <w:rsid w:val="00DC52A0"/>
    <w:rsid w:val="00DC581B"/>
    <w:rsid w:val="00DC5CBD"/>
    <w:rsid w:val="00DC62CD"/>
    <w:rsid w:val="00DD38CA"/>
    <w:rsid w:val="00DD408A"/>
    <w:rsid w:val="00DD4800"/>
    <w:rsid w:val="00DD75AD"/>
    <w:rsid w:val="00DD7635"/>
    <w:rsid w:val="00DE6877"/>
    <w:rsid w:val="00DE6E78"/>
    <w:rsid w:val="00DE71AA"/>
    <w:rsid w:val="00DF0663"/>
    <w:rsid w:val="00DF1C04"/>
    <w:rsid w:val="00DF40AF"/>
    <w:rsid w:val="00DF5BBA"/>
    <w:rsid w:val="00DF6739"/>
    <w:rsid w:val="00E0345A"/>
    <w:rsid w:val="00E05747"/>
    <w:rsid w:val="00E059B3"/>
    <w:rsid w:val="00E11F18"/>
    <w:rsid w:val="00E11F88"/>
    <w:rsid w:val="00E12822"/>
    <w:rsid w:val="00E12CA0"/>
    <w:rsid w:val="00E15223"/>
    <w:rsid w:val="00E154BB"/>
    <w:rsid w:val="00E16A6B"/>
    <w:rsid w:val="00E173AE"/>
    <w:rsid w:val="00E21AB8"/>
    <w:rsid w:val="00E230D8"/>
    <w:rsid w:val="00E24344"/>
    <w:rsid w:val="00E24390"/>
    <w:rsid w:val="00E26B64"/>
    <w:rsid w:val="00E30D7A"/>
    <w:rsid w:val="00E31F76"/>
    <w:rsid w:val="00E328BF"/>
    <w:rsid w:val="00E331F5"/>
    <w:rsid w:val="00E33806"/>
    <w:rsid w:val="00E33C59"/>
    <w:rsid w:val="00E34183"/>
    <w:rsid w:val="00E34D28"/>
    <w:rsid w:val="00E36013"/>
    <w:rsid w:val="00E37814"/>
    <w:rsid w:val="00E43603"/>
    <w:rsid w:val="00E44142"/>
    <w:rsid w:val="00E44822"/>
    <w:rsid w:val="00E44B1D"/>
    <w:rsid w:val="00E45B31"/>
    <w:rsid w:val="00E45ED1"/>
    <w:rsid w:val="00E464F8"/>
    <w:rsid w:val="00E4704A"/>
    <w:rsid w:val="00E5046A"/>
    <w:rsid w:val="00E526F4"/>
    <w:rsid w:val="00E52B07"/>
    <w:rsid w:val="00E52E1D"/>
    <w:rsid w:val="00E5302D"/>
    <w:rsid w:val="00E56DDC"/>
    <w:rsid w:val="00E60FC9"/>
    <w:rsid w:val="00E63A75"/>
    <w:rsid w:val="00E641F1"/>
    <w:rsid w:val="00E65FAC"/>
    <w:rsid w:val="00E71178"/>
    <w:rsid w:val="00E74280"/>
    <w:rsid w:val="00E749E1"/>
    <w:rsid w:val="00E74F86"/>
    <w:rsid w:val="00E75A5E"/>
    <w:rsid w:val="00E77354"/>
    <w:rsid w:val="00E80158"/>
    <w:rsid w:val="00E82092"/>
    <w:rsid w:val="00E8332E"/>
    <w:rsid w:val="00E859CE"/>
    <w:rsid w:val="00E864F7"/>
    <w:rsid w:val="00E87729"/>
    <w:rsid w:val="00E907A7"/>
    <w:rsid w:val="00E9148C"/>
    <w:rsid w:val="00E91CDB"/>
    <w:rsid w:val="00E95C29"/>
    <w:rsid w:val="00E96706"/>
    <w:rsid w:val="00EA0F81"/>
    <w:rsid w:val="00EA19FA"/>
    <w:rsid w:val="00EA1C2D"/>
    <w:rsid w:val="00EA1CB4"/>
    <w:rsid w:val="00EA48E3"/>
    <w:rsid w:val="00EA5AC2"/>
    <w:rsid w:val="00EA6531"/>
    <w:rsid w:val="00EA718F"/>
    <w:rsid w:val="00EA7A64"/>
    <w:rsid w:val="00EB0844"/>
    <w:rsid w:val="00EB08C1"/>
    <w:rsid w:val="00EB120D"/>
    <w:rsid w:val="00EB63EC"/>
    <w:rsid w:val="00EB647C"/>
    <w:rsid w:val="00EC4093"/>
    <w:rsid w:val="00EC511C"/>
    <w:rsid w:val="00EC522B"/>
    <w:rsid w:val="00EC5FA5"/>
    <w:rsid w:val="00ED3092"/>
    <w:rsid w:val="00ED371C"/>
    <w:rsid w:val="00ED5712"/>
    <w:rsid w:val="00ED6A2B"/>
    <w:rsid w:val="00EE010E"/>
    <w:rsid w:val="00EE1FC9"/>
    <w:rsid w:val="00EE36D2"/>
    <w:rsid w:val="00EE4186"/>
    <w:rsid w:val="00EE5C44"/>
    <w:rsid w:val="00EF159D"/>
    <w:rsid w:val="00EF1A67"/>
    <w:rsid w:val="00EF2B7B"/>
    <w:rsid w:val="00F03088"/>
    <w:rsid w:val="00F030DF"/>
    <w:rsid w:val="00F04FB2"/>
    <w:rsid w:val="00F05A5A"/>
    <w:rsid w:val="00F17516"/>
    <w:rsid w:val="00F2071F"/>
    <w:rsid w:val="00F21860"/>
    <w:rsid w:val="00F2222E"/>
    <w:rsid w:val="00F22A63"/>
    <w:rsid w:val="00F23A4A"/>
    <w:rsid w:val="00F2403D"/>
    <w:rsid w:val="00F24567"/>
    <w:rsid w:val="00F250AF"/>
    <w:rsid w:val="00F2602C"/>
    <w:rsid w:val="00F27763"/>
    <w:rsid w:val="00F27DE9"/>
    <w:rsid w:val="00F358FA"/>
    <w:rsid w:val="00F36028"/>
    <w:rsid w:val="00F36472"/>
    <w:rsid w:val="00F36C00"/>
    <w:rsid w:val="00F37395"/>
    <w:rsid w:val="00F373CF"/>
    <w:rsid w:val="00F4025C"/>
    <w:rsid w:val="00F47D7C"/>
    <w:rsid w:val="00F55168"/>
    <w:rsid w:val="00F5765C"/>
    <w:rsid w:val="00F5799A"/>
    <w:rsid w:val="00F608E2"/>
    <w:rsid w:val="00F613A0"/>
    <w:rsid w:val="00F74936"/>
    <w:rsid w:val="00F75124"/>
    <w:rsid w:val="00F758F2"/>
    <w:rsid w:val="00F80DBD"/>
    <w:rsid w:val="00F81202"/>
    <w:rsid w:val="00F82490"/>
    <w:rsid w:val="00F90126"/>
    <w:rsid w:val="00F90D37"/>
    <w:rsid w:val="00F92483"/>
    <w:rsid w:val="00F94195"/>
    <w:rsid w:val="00F95019"/>
    <w:rsid w:val="00F96562"/>
    <w:rsid w:val="00F96E31"/>
    <w:rsid w:val="00F97540"/>
    <w:rsid w:val="00FA1611"/>
    <w:rsid w:val="00FA1637"/>
    <w:rsid w:val="00FA1673"/>
    <w:rsid w:val="00FA2A27"/>
    <w:rsid w:val="00FA4415"/>
    <w:rsid w:val="00FA5F66"/>
    <w:rsid w:val="00FA646B"/>
    <w:rsid w:val="00FA7A7F"/>
    <w:rsid w:val="00FA7F2B"/>
    <w:rsid w:val="00FB07C9"/>
    <w:rsid w:val="00FB1D9D"/>
    <w:rsid w:val="00FB3DB3"/>
    <w:rsid w:val="00FB497B"/>
    <w:rsid w:val="00FB57B0"/>
    <w:rsid w:val="00FB6A12"/>
    <w:rsid w:val="00FB6A61"/>
    <w:rsid w:val="00FB6E3B"/>
    <w:rsid w:val="00FC366F"/>
    <w:rsid w:val="00FC3CA6"/>
    <w:rsid w:val="00FC449C"/>
    <w:rsid w:val="00FC5CC1"/>
    <w:rsid w:val="00FC6C05"/>
    <w:rsid w:val="00FC7D1D"/>
    <w:rsid w:val="00FD0A0D"/>
    <w:rsid w:val="00FD6AD7"/>
    <w:rsid w:val="00FE334C"/>
    <w:rsid w:val="00FE57CF"/>
    <w:rsid w:val="00FE61C6"/>
    <w:rsid w:val="00FF0A1C"/>
    <w:rsid w:val="00FF1AEE"/>
    <w:rsid w:val="00FF2E50"/>
    <w:rsid w:val="00FF35D9"/>
    <w:rsid w:val="00FF5C7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31C2C26"/>
  <w15:chartTrackingRefBased/>
  <w15:docId w15:val="{BDF321DD-2DDE-495F-AF25-5454A067B85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1"/>
        <w:szCs w:val="21"/>
        <w:lang w:val="en-US" w:eastAsia="en-US" w:bidi="ar-SA"/>
      </w:rPr>
    </w:rPrDefault>
    <w:pPrDefault>
      <w:pPr>
        <w:spacing w:after="200" w:line="28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27DAE"/>
  </w:style>
  <w:style w:type="paragraph" w:styleId="Heading1">
    <w:name w:val="heading 1"/>
    <w:basedOn w:val="Normal"/>
    <w:next w:val="Normal"/>
    <w:link w:val="Heading1Char"/>
    <w:uiPriority w:val="9"/>
    <w:qFormat/>
    <w:rsid w:val="00AB2E7C"/>
    <w:pPr>
      <w:keepNext/>
      <w:keepLines/>
      <w:spacing w:before="360" w:after="40" w:line="240" w:lineRule="auto"/>
      <w:outlineLvl w:val="0"/>
    </w:pPr>
    <w:rPr>
      <w:rFonts w:asciiTheme="majorHAnsi" w:eastAsiaTheme="majorEastAsia" w:hAnsiTheme="majorHAnsi" w:cstheme="majorBidi"/>
      <w:sz w:val="40"/>
      <w:szCs w:val="40"/>
    </w:rPr>
  </w:style>
  <w:style w:type="paragraph" w:styleId="Heading2">
    <w:name w:val="heading 2"/>
    <w:basedOn w:val="Normal"/>
    <w:next w:val="Normal"/>
    <w:link w:val="Heading2Char"/>
    <w:uiPriority w:val="9"/>
    <w:unhideWhenUsed/>
    <w:qFormat/>
    <w:rsid w:val="004A509D"/>
    <w:pPr>
      <w:keepNext/>
      <w:keepLines/>
      <w:spacing w:before="80" w:after="0" w:line="240" w:lineRule="auto"/>
      <w:outlineLvl w:val="1"/>
    </w:pPr>
    <w:rPr>
      <w:rFonts w:asciiTheme="majorHAnsi" w:eastAsiaTheme="majorEastAsia" w:hAnsiTheme="majorHAnsi" w:cstheme="majorBidi"/>
      <w:color w:val="595959" w:themeColor="text1" w:themeTint="A6"/>
      <w:sz w:val="28"/>
      <w:szCs w:val="28"/>
    </w:rPr>
  </w:style>
  <w:style w:type="paragraph" w:styleId="Heading3">
    <w:name w:val="heading 3"/>
    <w:basedOn w:val="Normal"/>
    <w:next w:val="Normal"/>
    <w:link w:val="Heading3Char"/>
    <w:uiPriority w:val="9"/>
    <w:unhideWhenUsed/>
    <w:qFormat/>
    <w:rsid w:val="000B13EA"/>
    <w:pPr>
      <w:keepNext/>
      <w:keepLines/>
      <w:spacing w:before="80" w:after="0" w:line="240" w:lineRule="auto"/>
      <w:outlineLvl w:val="2"/>
    </w:pPr>
    <w:rPr>
      <w:rFonts w:asciiTheme="majorHAnsi" w:eastAsiaTheme="majorEastAsia" w:hAnsiTheme="majorHAnsi" w:cstheme="majorBidi"/>
      <w:color w:val="716767" w:themeColor="accent6" w:themeShade="BF"/>
      <w:sz w:val="24"/>
      <w:szCs w:val="24"/>
    </w:rPr>
  </w:style>
  <w:style w:type="paragraph" w:styleId="Heading4">
    <w:name w:val="heading 4"/>
    <w:basedOn w:val="Normal"/>
    <w:next w:val="Normal"/>
    <w:link w:val="Heading4Char"/>
    <w:uiPriority w:val="9"/>
    <w:semiHidden/>
    <w:unhideWhenUsed/>
    <w:qFormat/>
    <w:rsid w:val="000B13EA"/>
    <w:pPr>
      <w:keepNext/>
      <w:keepLines/>
      <w:spacing w:before="80" w:after="0"/>
      <w:outlineLvl w:val="3"/>
    </w:pPr>
    <w:rPr>
      <w:rFonts w:asciiTheme="majorHAnsi" w:eastAsiaTheme="majorEastAsia" w:hAnsiTheme="majorHAnsi" w:cstheme="majorBidi"/>
      <w:color w:val="968C8C" w:themeColor="accent6"/>
      <w:sz w:val="22"/>
      <w:szCs w:val="22"/>
    </w:rPr>
  </w:style>
  <w:style w:type="paragraph" w:styleId="Heading5">
    <w:name w:val="heading 5"/>
    <w:basedOn w:val="Normal"/>
    <w:next w:val="Normal"/>
    <w:link w:val="Heading5Char"/>
    <w:uiPriority w:val="9"/>
    <w:semiHidden/>
    <w:unhideWhenUsed/>
    <w:qFormat/>
    <w:rsid w:val="000B13EA"/>
    <w:pPr>
      <w:keepNext/>
      <w:keepLines/>
      <w:spacing w:before="40" w:after="0"/>
      <w:outlineLvl w:val="4"/>
    </w:pPr>
    <w:rPr>
      <w:rFonts w:asciiTheme="majorHAnsi" w:eastAsiaTheme="majorEastAsia" w:hAnsiTheme="majorHAnsi" w:cstheme="majorBidi"/>
      <w:i/>
      <w:iCs/>
      <w:color w:val="968C8C" w:themeColor="accent6"/>
      <w:sz w:val="22"/>
      <w:szCs w:val="22"/>
    </w:rPr>
  </w:style>
  <w:style w:type="paragraph" w:styleId="Heading6">
    <w:name w:val="heading 6"/>
    <w:basedOn w:val="Normal"/>
    <w:next w:val="Normal"/>
    <w:link w:val="Heading6Char"/>
    <w:uiPriority w:val="9"/>
    <w:semiHidden/>
    <w:unhideWhenUsed/>
    <w:qFormat/>
    <w:rsid w:val="000B13EA"/>
    <w:pPr>
      <w:keepNext/>
      <w:keepLines/>
      <w:spacing w:before="40" w:after="0"/>
      <w:outlineLvl w:val="5"/>
    </w:pPr>
    <w:rPr>
      <w:rFonts w:asciiTheme="majorHAnsi" w:eastAsiaTheme="majorEastAsia" w:hAnsiTheme="majorHAnsi" w:cstheme="majorBidi"/>
      <w:color w:val="968C8C" w:themeColor="accent6"/>
    </w:rPr>
  </w:style>
  <w:style w:type="paragraph" w:styleId="Heading7">
    <w:name w:val="heading 7"/>
    <w:basedOn w:val="Normal"/>
    <w:next w:val="Normal"/>
    <w:link w:val="Heading7Char"/>
    <w:uiPriority w:val="9"/>
    <w:semiHidden/>
    <w:unhideWhenUsed/>
    <w:qFormat/>
    <w:rsid w:val="000B13EA"/>
    <w:pPr>
      <w:keepNext/>
      <w:keepLines/>
      <w:spacing w:before="40" w:after="0"/>
      <w:outlineLvl w:val="6"/>
    </w:pPr>
    <w:rPr>
      <w:rFonts w:asciiTheme="majorHAnsi" w:eastAsiaTheme="majorEastAsia" w:hAnsiTheme="majorHAnsi" w:cstheme="majorBidi"/>
      <w:b/>
      <w:bCs/>
      <w:color w:val="968C8C" w:themeColor="accent6"/>
    </w:rPr>
  </w:style>
  <w:style w:type="paragraph" w:styleId="Heading8">
    <w:name w:val="heading 8"/>
    <w:basedOn w:val="Normal"/>
    <w:next w:val="Normal"/>
    <w:link w:val="Heading8Char"/>
    <w:uiPriority w:val="9"/>
    <w:semiHidden/>
    <w:unhideWhenUsed/>
    <w:qFormat/>
    <w:rsid w:val="000B13EA"/>
    <w:pPr>
      <w:keepNext/>
      <w:keepLines/>
      <w:spacing w:before="40" w:after="0"/>
      <w:outlineLvl w:val="7"/>
    </w:pPr>
    <w:rPr>
      <w:rFonts w:asciiTheme="majorHAnsi" w:eastAsiaTheme="majorEastAsia" w:hAnsiTheme="majorHAnsi" w:cstheme="majorBidi"/>
      <w:b/>
      <w:bCs/>
      <w:i/>
      <w:iCs/>
      <w:color w:val="968C8C" w:themeColor="accent6"/>
      <w:sz w:val="20"/>
      <w:szCs w:val="20"/>
    </w:rPr>
  </w:style>
  <w:style w:type="paragraph" w:styleId="Heading9">
    <w:name w:val="heading 9"/>
    <w:basedOn w:val="Normal"/>
    <w:next w:val="Normal"/>
    <w:link w:val="Heading9Char"/>
    <w:uiPriority w:val="9"/>
    <w:semiHidden/>
    <w:unhideWhenUsed/>
    <w:qFormat/>
    <w:rsid w:val="000B13EA"/>
    <w:pPr>
      <w:keepNext/>
      <w:keepLines/>
      <w:spacing w:before="40" w:after="0"/>
      <w:outlineLvl w:val="8"/>
    </w:pPr>
    <w:rPr>
      <w:rFonts w:asciiTheme="majorHAnsi" w:eastAsiaTheme="majorEastAsia" w:hAnsiTheme="majorHAnsi" w:cstheme="majorBidi"/>
      <w:i/>
      <w:iCs/>
      <w:color w:val="968C8C" w:themeColor="accent6"/>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B2E7C"/>
    <w:rPr>
      <w:rFonts w:asciiTheme="majorHAnsi" w:eastAsiaTheme="majorEastAsia" w:hAnsiTheme="majorHAnsi" w:cstheme="majorBidi"/>
      <w:sz w:val="40"/>
      <w:szCs w:val="40"/>
    </w:rPr>
  </w:style>
  <w:style w:type="character" w:customStyle="1" w:styleId="Heading2Char">
    <w:name w:val="Heading 2 Char"/>
    <w:basedOn w:val="DefaultParagraphFont"/>
    <w:link w:val="Heading2"/>
    <w:uiPriority w:val="9"/>
    <w:rsid w:val="004A509D"/>
    <w:rPr>
      <w:rFonts w:asciiTheme="majorHAnsi" w:eastAsiaTheme="majorEastAsia" w:hAnsiTheme="majorHAnsi" w:cstheme="majorBidi"/>
      <w:color w:val="595959" w:themeColor="text1" w:themeTint="A6"/>
      <w:sz w:val="28"/>
      <w:szCs w:val="28"/>
    </w:rPr>
  </w:style>
  <w:style w:type="character" w:customStyle="1" w:styleId="Heading3Char">
    <w:name w:val="Heading 3 Char"/>
    <w:basedOn w:val="DefaultParagraphFont"/>
    <w:link w:val="Heading3"/>
    <w:uiPriority w:val="9"/>
    <w:rsid w:val="000B13EA"/>
    <w:rPr>
      <w:rFonts w:asciiTheme="majorHAnsi" w:eastAsiaTheme="majorEastAsia" w:hAnsiTheme="majorHAnsi" w:cstheme="majorBidi"/>
      <w:color w:val="716767" w:themeColor="accent6" w:themeShade="BF"/>
      <w:sz w:val="24"/>
      <w:szCs w:val="24"/>
    </w:rPr>
  </w:style>
  <w:style w:type="character" w:customStyle="1" w:styleId="Heading4Char">
    <w:name w:val="Heading 4 Char"/>
    <w:basedOn w:val="DefaultParagraphFont"/>
    <w:link w:val="Heading4"/>
    <w:uiPriority w:val="9"/>
    <w:semiHidden/>
    <w:rsid w:val="000B13EA"/>
    <w:rPr>
      <w:rFonts w:asciiTheme="majorHAnsi" w:eastAsiaTheme="majorEastAsia" w:hAnsiTheme="majorHAnsi" w:cstheme="majorBidi"/>
      <w:color w:val="968C8C" w:themeColor="accent6"/>
      <w:sz w:val="22"/>
      <w:szCs w:val="22"/>
    </w:rPr>
  </w:style>
  <w:style w:type="character" w:customStyle="1" w:styleId="Heading5Char">
    <w:name w:val="Heading 5 Char"/>
    <w:basedOn w:val="DefaultParagraphFont"/>
    <w:link w:val="Heading5"/>
    <w:uiPriority w:val="9"/>
    <w:semiHidden/>
    <w:rsid w:val="000B13EA"/>
    <w:rPr>
      <w:rFonts w:asciiTheme="majorHAnsi" w:eastAsiaTheme="majorEastAsia" w:hAnsiTheme="majorHAnsi" w:cstheme="majorBidi"/>
      <w:i/>
      <w:iCs/>
      <w:color w:val="968C8C" w:themeColor="accent6"/>
      <w:sz w:val="22"/>
      <w:szCs w:val="22"/>
    </w:rPr>
  </w:style>
  <w:style w:type="character" w:customStyle="1" w:styleId="Heading6Char">
    <w:name w:val="Heading 6 Char"/>
    <w:basedOn w:val="DefaultParagraphFont"/>
    <w:link w:val="Heading6"/>
    <w:uiPriority w:val="9"/>
    <w:semiHidden/>
    <w:rsid w:val="000B13EA"/>
    <w:rPr>
      <w:rFonts w:asciiTheme="majorHAnsi" w:eastAsiaTheme="majorEastAsia" w:hAnsiTheme="majorHAnsi" w:cstheme="majorBidi"/>
      <w:color w:val="968C8C" w:themeColor="accent6"/>
    </w:rPr>
  </w:style>
  <w:style w:type="character" w:customStyle="1" w:styleId="Heading7Char">
    <w:name w:val="Heading 7 Char"/>
    <w:basedOn w:val="DefaultParagraphFont"/>
    <w:link w:val="Heading7"/>
    <w:uiPriority w:val="9"/>
    <w:semiHidden/>
    <w:rsid w:val="000B13EA"/>
    <w:rPr>
      <w:rFonts w:asciiTheme="majorHAnsi" w:eastAsiaTheme="majorEastAsia" w:hAnsiTheme="majorHAnsi" w:cstheme="majorBidi"/>
      <w:b/>
      <w:bCs/>
      <w:color w:val="968C8C" w:themeColor="accent6"/>
    </w:rPr>
  </w:style>
  <w:style w:type="character" w:customStyle="1" w:styleId="Heading8Char">
    <w:name w:val="Heading 8 Char"/>
    <w:basedOn w:val="DefaultParagraphFont"/>
    <w:link w:val="Heading8"/>
    <w:uiPriority w:val="9"/>
    <w:semiHidden/>
    <w:rsid w:val="000B13EA"/>
    <w:rPr>
      <w:rFonts w:asciiTheme="majorHAnsi" w:eastAsiaTheme="majorEastAsia" w:hAnsiTheme="majorHAnsi" w:cstheme="majorBidi"/>
      <w:b/>
      <w:bCs/>
      <w:i/>
      <w:iCs/>
      <w:color w:val="968C8C" w:themeColor="accent6"/>
      <w:sz w:val="20"/>
      <w:szCs w:val="20"/>
    </w:rPr>
  </w:style>
  <w:style w:type="character" w:customStyle="1" w:styleId="Heading9Char">
    <w:name w:val="Heading 9 Char"/>
    <w:basedOn w:val="DefaultParagraphFont"/>
    <w:link w:val="Heading9"/>
    <w:uiPriority w:val="9"/>
    <w:semiHidden/>
    <w:rsid w:val="000B13EA"/>
    <w:rPr>
      <w:rFonts w:asciiTheme="majorHAnsi" w:eastAsiaTheme="majorEastAsia" w:hAnsiTheme="majorHAnsi" w:cstheme="majorBidi"/>
      <w:i/>
      <w:iCs/>
      <w:color w:val="968C8C" w:themeColor="accent6"/>
      <w:sz w:val="20"/>
      <w:szCs w:val="20"/>
    </w:rPr>
  </w:style>
  <w:style w:type="paragraph" w:styleId="Caption">
    <w:name w:val="caption"/>
    <w:basedOn w:val="Normal"/>
    <w:next w:val="Normal"/>
    <w:uiPriority w:val="35"/>
    <w:semiHidden/>
    <w:unhideWhenUsed/>
    <w:qFormat/>
    <w:rsid w:val="000B13EA"/>
    <w:pPr>
      <w:spacing w:line="240" w:lineRule="auto"/>
    </w:pPr>
    <w:rPr>
      <w:b/>
      <w:bCs/>
      <w:smallCaps/>
      <w:color w:val="595959" w:themeColor="text1" w:themeTint="A6"/>
    </w:rPr>
  </w:style>
  <w:style w:type="paragraph" w:styleId="Title">
    <w:name w:val="Title"/>
    <w:basedOn w:val="Normal"/>
    <w:next w:val="Normal"/>
    <w:link w:val="TitleChar"/>
    <w:uiPriority w:val="10"/>
    <w:qFormat/>
    <w:rsid w:val="000B13EA"/>
    <w:pPr>
      <w:spacing w:after="0" w:line="240" w:lineRule="auto"/>
      <w:contextualSpacing/>
    </w:pPr>
    <w:rPr>
      <w:rFonts w:asciiTheme="majorHAnsi" w:eastAsiaTheme="majorEastAsia" w:hAnsiTheme="majorHAnsi" w:cstheme="majorBidi"/>
      <w:color w:val="262626" w:themeColor="text1" w:themeTint="D9"/>
      <w:spacing w:val="-15"/>
      <w:sz w:val="96"/>
      <w:szCs w:val="96"/>
    </w:rPr>
  </w:style>
  <w:style w:type="character" w:customStyle="1" w:styleId="TitleChar">
    <w:name w:val="Title Char"/>
    <w:basedOn w:val="DefaultParagraphFont"/>
    <w:link w:val="Title"/>
    <w:uiPriority w:val="10"/>
    <w:rsid w:val="000B13EA"/>
    <w:rPr>
      <w:rFonts w:asciiTheme="majorHAnsi" w:eastAsiaTheme="majorEastAsia" w:hAnsiTheme="majorHAnsi" w:cstheme="majorBidi"/>
      <w:color w:val="262626" w:themeColor="text1" w:themeTint="D9"/>
      <w:spacing w:val="-15"/>
      <w:sz w:val="96"/>
      <w:szCs w:val="96"/>
    </w:rPr>
  </w:style>
  <w:style w:type="paragraph" w:styleId="Subtitle">
    <w:name w:val="Subtitle"/>
    <w:basedOn w:val="Normal"/>
    <w:next w:val="Normal"/>
    <w:link w:val="SubtitleChar"/>
    <w:uiPriority w:val="11"/>
    <w:qFormat/>
    <w:rsid w:val="000B13EA"/>
    <w:pPr>
      <w:numPr>
        <w:ilvl w:val="1"/>
      </w:numPr>
      <w:spacing w:line="240" w:lineRule="auto"/>
    </w:pPr>
    <w:rPr>
      <w:rFonts w:asciiTheme="majorHAnsi" w:eastAsiaTheme="majorEastAsia" w:hAnsiTheme="majorHAnsi" w:cstheme="majorBidi"/>
      <w:sz w:val="30"/>
      <w:szCs w:val="30"/>
    </w:rPr>
  </w:style>
  <w:style w:type="character" w:customStyle="1" w:styleId="SubtitleChar">
    <w:name w:val="Subtitle Char"/>
    <w:basedOn w:val="DefaultParagraphFont"/>
    <w:link w:val="Subtitle"/>
    <w:uiPriority w:val="11"/>
    <w:rsid w:val="000B13EA"/>
    <w:rPr>
      <w:rFonts w:asciiTheme="majorHAnsi" w:eastAsiaTheme="majorEastAsia" w:hAnsiTheme="majorHAnsi" w:cstheme="majorBidi"/>
      <w:sz w:val="30"/>
      <w:szCs w:val="30"/>
    </w:rPr>
  </w:style>
  <w:style w:type="character" w:styleId="Strong">
    <w:name w:val="Strong"/>
    <w:basedOn w:val="DefaultParagraphFont"/>
    <w:uiPriority w:val="22"/>
    <w:qFormat/>
    <w:rsid w:val="000B13EA"/>
    <w:rPr>
      <w:b/>
      <w:bCs/>
    </w:rPr>
  </w:style>
  <w:style w:type="character" w:styleId="Emphasis">
    <w:name w:val="Emphasis"/>
    <w:basedOn w:val="DefaultParagraphFont"/>
    <w:uiPriority w:val="20"/>
    <w:qFormat/>
    <w:rsid w:val="000B13EA"/>
    <w:rPr>
      <w:i/>
      <w:iCs/>
      <w:color w:val="968C8C" w:themeColor="accent6"/>
    </w:rPr>
  </w:style>
  <w:style w:type="paragraph" w:styleId="NoSpacing">
    <w:name w:val="No Spacing"/>
    <w:uiPriority w:val="1"/>
    <w:qFormat/>
    <w:rsid w:val="000B13EA"/>
    <w:pPr>
      <w:spacing w:after="0" w:line="240" w:lineRule="auto"/>
    </w:pPr>
  </w:style>
  <w:style w:type="paragraph" w:styleId="Quote">
    <w:name w:val="Quote"/>
    <w:basedOn w:val="Normal"/>
    <w:next w:val="Normal"/>
    <w:link w:val="QuoteChar"/>
    <w:uiPriority w:val="29"/>
    <w:qFormat/>
    <w:rsid w:val="000B13EA"/>
    <w:pPr>
      <w:spacing w:before="160"/>
      <w:ind w:left="720" w:right="720"/>
      <w:jc w:val="center"/>
    </w:pPr>
    <w:rPr>
      <w:i/>
      <w:iCs/>
      <w:color w:val="262626" w:themeColor="text1" w:themeTint="D9"/>
    </w:rPr>
  </w:style>
  <w:style w:type="character" w:customStyle="1" w:styleId="QuoteChar">
    <w:name w:val="Quote Char"/>
    <w:basedOn w:val="DefaultParagraphFont"/>
    <w:link w:val="Quote"/>
    <w:uiPriority w:val="29"/>
    <w:rsid w:val="000B13EA"/>
    <w:rPr>
      <w:i/>
      <w:iCs/>
      <w:color w:val="262626" w:themeColor="text1" w:themeTint="D9"/>
    </w:rPr>
  </w:style>
  <w:style w:type="paragraph" w:styleId="IntenseQuote">
    <w:name w:val="Intense Quote"/>
    <w:basedOn w:val="Normal"/>
    <w:next w:val="Normal"/>
    <w:link w:val="IntenseQuoteChar"/>
    <w:uiPriority w:val="30"/>
    <w:qFormat/>
    <w:rsid w:val="000B13EA"/>
    <w:pPr>
      <w:spacing w:before="160" w:after="160" w:line="264" w:lineRule="auto"/>
      <w:ind w:left="720" w:right="720"/>
      <w:jc w:val="center"/>
    </w:pPr>
    <w:rPr>
      <w:rFonts w:asciiTheme="majorHAnsi" w:eastAsiaTheme="majorEastAsia" w:hAnsiTheme="majorHAnsi" w:cstheme="majorBidi"/>
      <w:i/>
      <w:iCs/>
      <w:color w:val="968C8C" w:themeColor="accent6"/>
      <w:sz w:val="32"/>
      <w:szCs w:val="32"/>
    </w:rPr>
  </w:style>
  <w:style w:type="character" w:customStyle="1" w:styleId="IntenseQuoteChar">
    <w:name w:val="Intense Quote Char"/>
    <w:basedOn w:val="DefaultParagraphFont"/>
    <w:link w:val="IntenseQuote"/>
    <w:uiPriority w:val="30"/>
    <w:rsid w:val="000B13EA"/>
    <w:rPr>
      <w:rFonts w:asciiTheme="majorHAnsi" w:eastAsiaTheme="majorEastAsia" w:hAnsiTheme="majorHAnsi" w:cstheme="majorBidi"/>
      <w:i/>
      <w:iCs/>
      <w:color w:val="968C8C" w:themeColor="accent6"/>
      <w:sz w:val="32"/>
      <w:szCs w:val="32"/>
    </w:rPr>
  </w:style>
  <w:style w:type="character" w:styleId="SubtleEmphasis">
    <w:name w:val="Subtle Emphasis"/>
    <w:basedOn w:val="DefaultParagraphFont"/>
    <w:uiPriority w:val="19"/>
    <w:qFormat/>
    <w:rsid w:val="000B13EA"/>
    <w:rPr>
      <w:i/>
      <w:iCs/>
    </w:rPr>
  </w:style>
  <w:style w:type="character" w:styleId="IntenseEmphasis">
    <w:name w:val="Intense Emphasis"/>
    <w:basedOn w:val="DefaultParagraphFont"/>
    <w:uiPriority w:val="21"/>
    <w:qFormat/>
    <w:rsid w:val="000B13EA"/>
    <w:rPr>
      <w:b/>
      <w:bCs/>
      <w:i/>
      <w:iCs/>
    </w:rPr>
  </w:style>
  <w:style w:type="character" w:styleId="SubtleReference">
    <w:name w:val="Subtle Reference"/>
    <w:basedOn w:val="DefaultParagraphFont"/>
    <w:uiPriority w:val="31"/>
    <w:qFormat/>
    <w:rsid w:val="000B13EA"/>
    <w:rPr>
      <w:smallCaps/>
      <w:color w:val="595959" w:themeColor="text1" w:themeTint="A6"/>
    </w:rPr>
  </w:style>
  <w:style w:type="character" w:styleId="IntenseReference">
    <w:name w:val="Intense Reference"/>
    <w:basedOn w:val="DefaultParagraphFont"/>
    <w:uiPriority w:val="32"/>
    <w:qFormat/>
    <w:rsid w:val="000B13EA"/>
    <w:rPr>
      <w:b/>
      <w:bCs/>
      <w:smallCaps/>
      <w:color w:val="968C8C" w:themeColor="accent6"/>
    </w:rPr>
  </w:style>
  <w:style w:type="character" w:styleId="BookTitle">
    <w:name w:val="Book Title"/>
    <w:basedOn w:val="DefaultParagraphFont"/>
    <w:uiPriority w:val="33"/>
    <w:qFormat/>
    <w:rsid w:val="000B13EA"/>
    <w:rPr>
      <w:b/>
      <w:bCs/>
      <w:caps w:val="0"/>
      <w:smallCaps/>
      <w:spacing w:val="7"/>
      <w:sz w:val="21"/>
      <w:szCs w:val="21"/>
    </w:rPr>
  </w:style>
  <w:style w:type="paragraph" w:styleId="TOCHeading">
    <w:name w:val="TOC Heading"/>
    <w:basedOn w:val="Heading1"/>
    <w:next w:val="Normal"/>
    <w:uiPriority w:val="39"/>
    <w:semiHidden/>
    <w:unhideWhenUsed/>
    <w:qFormat/>
    <w:rsid w:val="000B13EA"/>
    <w:pPr>
      <w:outlineLvl w:val="9"/>
    </w:pPr>
  </w:style>
  <w:style w:type="table" w:styleId="TableGrid">
    <w:name w:val="Table Grid"/>
    <w:basedOn w:val="TableNormal"/>
    <w:uiPriority w:val="39"/>
    <w:rsid w:val="00D10F7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D10F73"/>
    <w:rPr>
      <w:color w:val="345D7E" w:themeColor="hyperlink"/>
      <w:u w:val="single"/>
    </w:rPr>
  </w:style>
  <w:style w:type="character" w:styleId="UnresolvedMention">
    <w:name w:val="Unresolved Mention"/>
    <w:basedOn w:val="DefaultParagraphFont"/>
    <w:uiPriority w:val="99"/>
    <w:semiHidden/>
    <w:unhideWhenUsed/>
    <w:rsid w:val="00D10F73"/>
    <w:rPr>
      <w:color w:val="605E5C"/>
      <w:shd w:val="clear" w:color="auto" w:fill="E1DFDD"/>
    </w:rPr>
  </w:style>
  <w:style w:type="paragraph" w:styleId="ListParagraph">
    <w:name w:val="List Paragraph"/>
    <w:basedOn w:val="Normal"/>
    <w:uiPriority w:val="34"/>
    <w:qFormat/>
    <w:rsid w:val="00AB2E7C"/>
    <w:pPr>
      <w:ind w:left="720"/>
      <w:contextualSpacing/>
    </w:pPr>
  </w:style>
  <w:style w:type="character" w:styleId="FollowedHyperlink">
    <w:name w:val="FollowedHyperlink"/>
    <w:basedOn w:val="DefaultParagraphFont"/>
    <w:uiPriority w:val="99"/>
    <w:semiHidden/>
    <w:unhideWhenUsed/>
    <w:rsid w:val="00892A50"/>
    <w:rPr>
      <w:color w:val="704404" w:themeColor="followedHyperlink"/>
      <w:u w:val="single"/>
    </w:rPr>
  </w:style>
  <w:style w:type="paragraph" w:styleId="BalloonText">
    <w:name w:val="Balloon Text"/>
    <w:basedOn w:val="Normal"/>
    <w:link w:val="BalloonTextChar"/>
    <w:uiPriority w:val="99"/>
    <w:semiHidden/>
    <w:unhideWhenUsed/>
    <w:rsid w:val="00AA2915"/>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AA2915"/>
    <w:rPr>
      <w:rFonts w:ascii="Segoe UI" w:hAnsi="Segoe UI" w:cs="Segoe UI"/>
      <w:sz w:val="18"/>
      <w:szCs w:val="18"/>
    </w:rPr>
  </w:style>
  <w:style w:type="paragraph" w:styleId="Bibliography">
    <w:name w:val="Bibliography"/>
    <w:basedOn w:val="Normal"/>
    <w:next w:val="Normal"/>
    <w:uiPriority w:val="37"/>
    <w:semiHidden/>
    <w:unhideWhenUsed/>
    <w:rsid w:val="00AA2915"/>
  </w:style>
  <w:style w:type="paragraph" w:styleId="BlockText">
    <w:name w:val="Block Text"/>
    <w:basedOn w:val="Normal"/>
    <w:uiPriority w:val="99"/>
    <w:semiHidden/>
    <w:unhideWhenUsed/>
    <w:rsid w:val="00AA2915"/>
    <w:pPr>
      <w:pBdr>
        <w:top w:val="single" w:sz="2" w:space="10" w:color="94B6D2" w:themeColor="accent1"/>
        <w:left w:val="single" w:sz="2" w:space="10" w:color="94B6D2" w:themeColor="accent1"/>
        <w:bottom w:val="single" w:sz="2" w:space="10" w:color="94B6D2" w:themeColor="accent1"/>
        <w:right w:val="single" w:sz="2" w:space="10" w:color="94B6D2" w:themeColor="accent1"/>
      </w:pBdr>
      <w:ind w:left="1152" w:right="1152"/>
    </w:pPr>
    <w:rPr>
      <w:i/>
      <w:iCs/>
      <w:color w:val="94B6D2" w:themeColor="accent1"/>
    </w:rPr>
  </w:style>
  <w:style w:type="paragraph" w:styleId="BodyText">
    <w:name w:val="Body Text"/>
    <w:basedOn w:val="Normal"/>
    <w:link w:val="BodyTextChar"/>
    <w:uiPriority w:val="99"/>
    <w:semiHidden/>
    <w:unhideWhenUsed/>
    <w:rsid w:val="00AA2915"/>
    <w:pPr>
      <w:spacing w:after="120"/>
    </w:pPr>
  </w:style>
  <w:style w:type="character" w:customStyle="1" w:styleId="BodyTextChar">
    <w:name w:val="Body Text Char"/>
    <w:basedOn w:val="DefaultParagraphFont"/>
    <w:link w:val="BodyText"/>
    <w:uiPriority w:val="99"/>
    <w:semiHidden/>
    <w:rsid w:val="00AA2915"/>
  </w:style>
  <w:style w:type="paragraph" w:styleId="BodyText2">
    <w:name w:val="Body Text 2"/>
    <w:basedOn w:val="Normal"/>
    <w:link w:val="BodyText2Char"/>
    <w:uiPriority w:val="99"/>
    <w:semiHidden/>
    <w:unhideWhenUsed/>
    <w:rsid w:val="00AA2915"/>
    <w:pPr>
      <w:spacing w:after="120" w:line="480" w:lineRule="auto"/>
    </w:pPr>
  </w:style>
  <w:style w:type="character" w:customStyle="1" w:styleId="BodyText2Char">
    <w:name w:val="Body Text 2 Char"/>
    <w:basedOn w:val="DefaultParagraphFont"/>
    <w:link w:val="BodyText2"/>
    <w:uiPriority w:val="99"/>
    <w:semiHidden/>
    <w:rsid w:val="00AA2915"/>
  </w:style>
  <w:style w:type="paragraph" w:styleId="BodyText3">
    <w:name w:val="Body Text 3"/>
    <w:basedOn w:val="Normal"/>
    <w:link w:val="BodyText3Char"/>
    <w:uiPriority w:val="99"/>
    <w:semiHidden/>
    <w:unhideWhenUsed/>
    <w:rsid w:val="00AA2915"/>
    <w:pPr>
      <w:spacing w:after="120"/>
    </w:pPr>
    <w:rPr>
      <w:sz w:val="16"/>
      <w:szCs w:val="16"/>
    </w:rPr>
  </w:style>
  <w:style w:type="character" w:customStyle="1" w:styleId="BodyText3Char">
    <w:name w:val="Body Text 3 Char"/>
    <w:basedOn w:val="DefaultParagraphFont"/>
    <w:link w:val="BodyText3"/>
    <w:uiPriority w:val="99"/>
    <w:semiHidden/>
    <w:rsid w:val="00AA2915"/>
    <w:rPr>
      <w:sz w:val="16"/>
      <w:szCs w:val="16"/>
    </w:rPr>
  </w:style>
  <w:style w:type="paragraph" w:styleId="BodyTextFirstIndent">
    <w:name w:val="Body Text First Indent"/>
    <w:basedOn w:val="BodyText"/>
    <w:link w:val="BodyTextFirstIndentChar"/>
    <w:uiPriority w:val="99"/>
    <w:semiHidden/>
    <w:unhideWhenUsed/>
    <w:rsid w:val="00AA2915"/>
    <w:pPr>
      <w:spacing w:after="200"/>
      <w:ind w:firstLine="360"/>
    </w:pPr>
  </w:style>
  <w:style w:type="character" w:customStyle="1" w:styleId="BodyTextFirstIndentChar">
    <w:name w:val="Body Text First Indent Char"/>
    <w:basedOn w:val="BodyTextChar"/>
    <w:link w:val="BodyTextFirstIndent"/>
    <w:uiPriority w:val="99"/>
    <w:semiHidden/>
    <w:rsid w:val="00AA2915"/>
  </w:style>
  <w:style w:type="paragraph" w:styleId="BodyTextIndent">
    <w:name w:val="Body Text Indent"/>
    <w:basedOn w:val="Normal"/>
    <w:link w:val="BodyTextIndentChar"/>
    <w:uiPriority w:val="99"/>
    <w:semiHidden/>
    <w:unhideWhenUsed/>
    <w:rsid w:val="00AA2915"/>
    <w:pPr>
      <w:spacing w:after="120"/>
      <w:ind w:left="360"/>
    </w:pPr>
  </w:style>
  <w:style w:type="character" w:customStyle="1" w:styleId="BodyTextIndentChar">
    <w:name w:val="Body Text Indent Char"/>
    <w:basedOn w:val="DefaultParagraphFont"/>
    <w:link w:val="BodyTextIndent"/>
    <w:uiPriority w:val="99"/>
    <w:semiHidden/>
    <w:rsid w:val="00AA2915"/>
  </w:style>
  <w:style w:type="paragraph" w:styleId="BodyTextFirstIndent2">
    <w:name w:val="Body Text First Indent 2"/>
    <w:basedOn w:val="BodyTextIndent"/>
    <w:link w:val="BodyTextFirstIndent2Char"/>
    <w:uiPriority w:val="99"/>
    <w:semiHidden/>
    <w:unhideWhenUsed/>
    <w:rsid w:val="00AA2915"/>
    <w:pPr>
      <w:spacing w:after="200"/>
      <w:ind w:firstLine="360"/>
    </w:pPr>
  </w:style>
  <w:style w:type="character" w:customStyle="1" w:styleId="BodyTextFirstIndent2Char">
    <w:name w:val="Body Text First Indent 2 Char"/>
    <w:basedOn w:val="BodyTextIndentChar"/>
    <w:link w:val="BodyTextFirstIndent2"/>
    <w:uiPriority w:val="99"/>
    <w:semiHidden/>
    <w:rsid w:val="00AA2915"/>
  </w:style>
  <w:style w:type="paragraph" w:styleId="BodyTextIndent2">
    <w:name w:val="Body Text Indent 2"/>
    <w:basedOn w:val="Normal"/>
    <w:link w:val="BodyTextIndent2Char"/>
    <w:uiPriority w:val="99"/>
    <w:semiHidden/>
    <w:unhideWhenUsed/>
    <w:rsid w:val="00AA2915"/>
    <w:pPr>
      <w:spacing w:after="120" w:line="480" w:lineRule="auto"/>
      <w:ind w:left="360"/>
    </w:pPr>
  </w:style>
  <w:style w:type="character" w:customStyle="1" w:styleId="BodyTextIndent2Char">
    <w:name w:val="Body Text Indent 2 Char"/>
    <w:basedOn w:val="DefaultParagraphFont"/>
    <w:link w:val="BodyTextIndent2"/>
    <w:uiPriority w:val="99"/>
    <w:semiHidden/>
    <w:rsid w:val="00AA2915"/>
  </w:style>
  <w:style w:type="paragraph" w:styleId="BodyTextIndent3">
    <w:name w:val="Body Text Indent 3"/>
    <w:basedOn w:val="Normal"/>
    <w:link w:val="BodyTextIndent3Char"/>
    <w:uiPriority w:val="99"/>
    <w:semiHidden/>
    <w:unhideWhenUsed/>
    <w:rsid w:val="00AA2915"/>
    <w:pPr>
      <w:spacing w:after="120"/>
      <w:ind w:left="360"/>
    </w:pPr>
    <w:rPr>
      <w:sz w:val="16"/>
      <w:szCs w:val="16"/>
    </w:rPr>
  </w:style>
  <w:style w:type="character" w:customStyle="1" w:styleId="BodyTextIndent3Char">
    <w:name w:val="Body Text Indent 3 Char"/>
    <w:basedOn w:val="DefaultParagraphFont"/>
    <w:link w:val="BodyTextIndent3"/>
    <w:uiPriority w:val="99"/>
    <w:semiHidden/>
    <w:rsid w:val="00AA2915"/>
    <w:rPr>
      <w:sz w:val="16"/>
      <w:szCs w:val="16"/>
    </w:rPr>
  </w:style>
  <w:style w:type="paragraph" w:styleId="Closing">
    <w:name w:val="Closing"/>
    <w:basedOn w:val="Normal"/>
    <w:link w:val="ClosingChar"/>
    <w:uiPriority w:val="99"/>
    <w:semiHidden/>
    <w:unhideWhenUsed/>
    <w:rsid w:val="00AA2915"/>
    <w:pPr>
      <w:spacing w:after="0" w:line="240" w:lineRule="auto"/>
      <w:ind w:left="4320"/>
    </w:pPr>
  </w:style>
  <w:style w:type="character" w:customStyle="1" w:styleId="ClosingChar">
    <w:name w:val="Closing Char"/>
    <w:basedOn w:val="DefaultParagraphFont"/>
    <w:link w:val="Closing"/>
    <w:uiPriority w:val="99"/>
    <w:semiHidden/>
    <w:rsid w:val="00AA2915"/>
  </w:style>
  <w:style w:type="paragraph" w:styleId="CommentText">
    <w:name w:val="annotation text"/>
    <w:basedOn w:val="Normal"/>
    <w:link w:val="CommentTextChar"/>
    <w:uiPriority w:val="99"/>
    <w:semiHidden/>
    <w:unhideWhenUsed/>
    <w:rsid w:val="00AA2915"/>
    <w:pPr>
      <w:spacing w:line="240" w:lineRule="auto"/>
    </w:pPr>
    <w:rPr>
      <w:sz w:val="20"/>
      <w:szCs w:val="20"/>
    </w:rPr>
  </w:style>
  <w:style w:type="character" w:customStyle="1" w:styleId="CommentTextChar">
    <w:name w:val="Comment Text Char"/>
    <w:basedOn w:val="DefaultParagraphFont"/>
    <w:link w:val="CommentText"/>
    <w:uiPriority w:val="99"/>
    <w:semiHidden/>
    <w:rsid w:val="00AA2915"/>
    <w:rPr>
      <w:sz w:val="20"/>
      <w:szCs w:val="20"/>
    </w:rPr>
  </w:style>
  <w:style w:type="paragraph" w:styleId="CommentSubject">
    <w:name w:val="annotation subject"/>
    <w:basedOn w:val="CommentText"/>
    <w:next w:val="CommentText"/>
    <w:link w:val="CommentSubjectChar"/>
    <w:uiPriority w:val="99"/>
    <w:semiHidden/>
    <w:unhideWhenUsed/>
    <w:rsid w:val="00AA2915"/>
    <w:rPr>
      <w:b/>
      <w:bCs/>
    </w:rPr>
  </w:style>
  <w:style w:type="character" w:customStyle="1" w:styleId="CommentSubjectChar">
    <w:name w:val="Comment Subject Char"/>
    <w:basedOn w:val="CommentTextChar"/>
    <w:link w:val="CommentSubject"/>
    <w:uiPriority w:val="99"/>
    <w:semiHidden/>
    <w:rsid w:val="00AA2915"/>
    <w:rPr>
      <w:b/>
      <w:bCs/>
      <w:sz w:val="20"/>
      <w:szCs w:val="20"/>
    </w:rPr>
  </w:style>
  <w:style w:type="paragraph" w:styleId="Date">
    <w:name w:val="Date"/>
    <w:basedOn w:val="Normal"/>
    <w:next w:val="Normal"/>
    <w:link w:val="DateChar"/>
    <w:uiPriority w:val="99"/>
    <w:semiHidden/>
    <w:unhideWhenUsed/>
    <w:rsid w:val="00AA2915"/>
  </w:style>
  <w:style w:type="character" w:customStyle="1" w:styleId="DateChar">
    <w:name w:val="Date Char"/>
    <w:basedOn w:val="DefaultParagraphFont"/>
    <w:link w:val="Date"/>
    <w:uiPriority w:val="99"/>
    <w:semiHidden/>
    <w:rsid w:val="00AA2915"/>
  </w:style>
  <w:style w:type="paragraph" w:styleId="DocumentMap">
    <w:name w:val="Document Map"/>
    <w:basedOn w:val="Normal"/>
    <w:link w:val="DocumentMapChar"/>
    <w:uiPriority w:val="99"/>
    <w:semiHidden/>
    <w:unhideWhenUsed/>
    <w:rsid w:val="00AA2915"/>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A2915"/>
    <w:rPr>
      <w:rFonts w:ascii="Segoe UI" w:hAnsi="Segoe UI" w:cs="Segoe UI"/>
      <w:sz w:val="16"/>
      <w:szCs w:val="16"/>
    </w:rPr>
  </w:style>
  <w:style w:type="paragraph" w:styleId="E-mailSignature">
    <w:name w:val="E-mail Signature"/>
    <w:basedOn w:val="Normal"/>
    <w:link w:val="E-mailSignatureChar"/>
    <w:uiPriority w:val="99"/>
    <w:semiHidden/>
    <w:unhideWhenUsed/>
    <w:rsid w:val="00AA2915"/>
    <w:pPr>
      <w:spacing w:after="0" w:line="240" w:lineRule="auto"/>
    </w:pPr>
  </w:style>
  <w:style w:type="character" w:customStyle="1" w:styleId="E-mailSignatureChar">
    <w:name w:val="E-mail Signature Char"/>
    <w:basedOn w:val="DefaultParagraphFont"/>
    <w:link w:val="E-mailSignature"/>
    <w:uiPriority w:val="99"/>
    <w:semiHidden/>
    <w:rsid w:val="00AA2915"/>
  </w:style>
  <w:style w:type="paragraph" w:styleId="EndnoteText">
    <w:name w:val="endnote text"/>
    <w:basedOn w:val="Normal"/>
    <w:link w:val="EndnoteTextChar"/>
    <w:uiPriority w:val="99"/>
    <w:semiHidden/>
    <w:unhideWhenUsed/>
    <w:rsid w:val="00AA2915"/>
    <w:pPr>
      <w:spacing w:after="0" w:line="240" w:lineRule="auto"/>
    </w:pPr>
    <w:rPr>
      <w:sz w:val="20"/>
      <w:szCs w:val="20"/>
    </w:rPr>
  </w:style>
  <w:style w:type="character" w:customStyle="1" w:styleId="EndnoteTextChar">
    <w:name w:val="Endnote Text Char"/>
    <w:basedOn w:val="DefaultParagraphFont"/>
    <w:link w:val="EndnoteText"/>
    <w:uiPriority w:val="99"/>
    <w:semiHidden/>
    <w:rsid w:val="00AA2915"/>
    <w:rPr>
      <w:sz w:val="20"/>
      <w:szCs w:val="20"/>
    </w:rPr>
  </w:style>
  <w:style w:type="paragraph" w:styleId="EnvelopeAddress">
    <w:name w:val="envelope address"/>
    <w:basedOn w:val="Normal"/>
    <w:uiPriority w:val="99"/>
    <w:semiHidden/>
    <w:unhideWhenUsed/>
    <w:rsid w:val="00AA2915"/>
    <w:pPr>
      <w:framePr w:w="7920" w:h="1980" w:hRule="exact" w:hSpace="180"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A2915"/>
    <w:pPr>
      <w:spacing w:after="0" w:line="240" w:lineRule="auto"/>
    </w:pPr>
    <w:rPr>
      <w:rFonts w:asciiTheme="majorHAnsi" w:eastAsiaTheme="majorEastAsia" w:hAnsiTheme="majorHAnsi" w:cstheme="majorBidi"/>
      <w:sz w:val="20"/>
      <w:szCs w:val="20"/>
    </w:rPr>
  </w:style>
  <w:style w:type="paragraph" w:styleId="Footer">
    <w:name w:val="footer"/>
    <w:basedOn w:val="Normal"/>
    <w:link w:val="FooterChar"/>
    <w:uiPriority w:val="99"/>
    <w:unhideWhenUsed/>
    <w:rsid w:val="00AA2915"/>
    <w:pPr>
      <w:tabs>
        <w:tab w:val="center" w:pos="4680"/>
        <w:tab w:val="right" w:pos="9360"/>
      </w:tabs>
      <w:spacing w:after="0" w:line="240" w:lineRule="auto"/>
    </w:pPr>
  </w:style>
  <w:style w:type="character" w:customStyle="1" w:styleId="FooterChar">
    <w:name w:val="Footer Char"/>
    <w:basedOn w:val="DefaultParagraphFont"/>
    <w:link w:val="Footer"/>
    <w:uiPriority w:val="99"/>
    <w:rsid w:val="00AA2915"/>
  </w:style>
  <w:style w:type="paragraph" w:styleId="FootnoteText">
    <w:name w:val="footnote text"/>
    <w:basedOn w:val="Normal"/>
    <w:link w:val="FootnoteTextChar"/>
    <w:uiPriority w:val="99"/>
    <w:semiHidden/>
    <w:unhideWhenUsed/>
    <w:rsid w:val="00AA2915"/>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AA2915"/>
    <w:rPr>
      <w:sz w:val="20"/>
      <w:szCs w:val="20"/>
    </w:rPr>
  </w:style>
  <w:style w:type="paragraph" w:styleId="Header">
    <w:name w:val="header"/>
    <w:basedOn w:val="Normal"/>
    <w:link w:val="HeaderChar"/>
    <w:uiPriority w:val="99"/>
    <w:unhideWhenUsed/>
    <w:rsid w:val="00AA2915"/>
    <w:pPr>
      <w:tabs>
        <w:tab w:val="center" w:pos="4680"/>
        <w:tab w:val="right" w:pos="9360"/>
      </w:tabs>
      <w:spacing w:after="0" w:line="240" w:lineRule="auto"/>
    </w:pPr>
  </w:style>
  <w:style w:type="character" w:customStyle="1" w:styleId="HeaderChar">
    <w:name w:val="Header Char"/>
    <w:basedOn w:val="DefaultParagraphFont"/>
    <w:link w:val="Header"/>
    <w:uiPriority w:val="99"/>
    <w:rsid w:val="00AA2915"/>
  </w:style>
  <w:style w:type="paragraph" w:styleId="HTMLAddress">
    <w:name w:val="HTML Address"/>
    <w:basedOn w:val="Normal"/>
    <w:link w:val="HTMLAddressChar"/>
    <w:uiPriority w:val="99"/>
    <w:semiHidden/>
    <w:unhideWhenUsed/>
    <w:rsid w:val="00AA2915"/>
    <w:pPr>
      <w:spacing w:after="0" w:line="240" w:lineRule="auto"/>
    </w:pPr>
    <w:rPr>
      <w:i/>
      <w:iCs/>
    </w:rPr>
  </w:style>
  <w:style w:type="character" w:customStyle="1" w:styleId="HTMLAddressChar">
    <w:name w:val="HTML Address Char"/>
    <w:basedOn w:val="DefaultParagraphFont"/>
    <w:link w:val="HTMLAddress"/>
    <w:uiPriority w:val="99"/>
    <w:semiHidden/>
    <w:rsid w:val="00AA2915"/>
    <w:rPr>
      <w:i/>
      <w:iCs/>
    </w:rPr>
  </w:style>
  <w:style w:type="paragraph" w:styleId="HTMLPreformatted">
    <w:name w:val="HTML Preformatted"/>
    <w:basedOn w:val="Normal"/>
    <w:link w:val="HTMLPreformattedChar"/>
    <w:uiPriority w:val="99"/>
    <w:semiHidden/>
    <w:unhideWhenUsed/>
    <w:rsid w:val="00AA2915"/>
    <w:pPr>
      <w:spacing w:after="0" w:line="240" w:lineRule="auto"/>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A2915"/>
    <w:rPr>
      <w:rFonts w:ascii="Consolas" w:hAnsi="Consolas"/>
      <w:sz w:val="20"/>
      <w:szCs w:val="20"/>
    </w:rPr>
  </w:style>
  <w:style w:type="paragraph" w:styleId="Index1">
    <w:name w:val="index 1"/>
    <w:basedOn w:val="Normal"/>
    <w:next w:val="Normal"/>
    <w:autoRedefine/>
    <w:uiPriority w:val="99"/>
    <w:semiHidden/>
    <w:unhideWhenUsed/>
    <w:rsid w:val="00AA2915"/>
    <w:pPr>
      <w:spacing w:after="0" w:line="240" w:lineRule="auto"/>
      <w:ind w:left="210" w:hanging="210"/>
    </w:pPr>
  </w:style>
  <w:style w:type="paragraph" w:styleId="Index2">
    <w:name w:val="index 2"/>
    <w:basedOn w:val="Normal"/>
    <w:next w:val="Normal"/>
    <w:autoRedefine/>
    <w:uiPriority w:val="99"/>
    <w:semiHidden/>
    <w:unhideWhenUsed/>
    <w:rsid w:val="00AA2915"/>
    <w:pPr>
      <w:spacing w:after="0" w:line="240" w:lineRule="auto"/>
      <w:ind w:left="420" w:hanging="210"/>
    </w:pPr>
  </w:style>
  <w:style w:type="paragraph" w:styleId="Index3">
    <w:name w:val="index 3"/>
    <w:basedOn w:val="Normal"/>
    <w:next w:val="Normal"/>
    <w:autoRedefine/>
    <w:uiPriority w:val="99"/>
    <w:semiHidden/>
    <w:unhideWhenUsed/>
    <w:rsid w:val="00AA2915"/>
    <w:pPr>
      <w:spacing w:after="0" w:line="240" w:lineRule="auto"/>
      <w:ind w:left="630" w:hanging="210"/>
    </w:pPr>
  </w:style>
  <w:style w:type="paragraph" w:styleId="Index4">
    <w:name w:val="index 4"/>
    <w:basedOn w:val="Normal"/>
    <w:next w:val="Normal"/>
    <w:autoRedefine/>
    <w:uiPriority w:val="99"/>
    <w:semiHidden/>
    <w:unhideWhenUsed/>
    <w:rsid w:val="00AA2915"/>
    <w:pPr>
      <w:spacing w:after="0" w:line="240" w:lineRule="auto"/>
      <w:ind w:left="840" w:hanging="210"/>
    </w:pPr>
  </w:style>
  <w:style w:type="paragraph" w:styleId="Index5">
    <w:name w:val="index 5"/>
    <w:basedOn w:val="Normal"/>
    <w:next w:val="Normal"/>
    <w:autoRedefine/>
    <w:uiPriority w:val="99"/>
    <w:semiHidden/>
    <w:unhideWhenUsed/>
    <w:rsid w:val="00AA2915"/>
    <w:pPr>
      <w:spacing w:after="0" w:line="240" w:lineRule="auto"/>
      <w:ind w:left="1050" w:hanging="210"/>
    </w:pPr>
  </w:style>
  <w:style w:type="paragraph" w:styleId="Index6">
    <w:name w:val="index 6"/>
    <w:basedOn w:val="Normal"/>
    <w:next w:val="Normal"/>
    <w:autoRedefine/>
    <w:uiPriority w:val="99"/>
    <w:semiHidden/>
    <w:unhideWhenUsed/>
    <w:rsid w:val="00AA2915"/>
    <w:pPr>
      <w:spacing w:after="0" w:line="240" w:lineRule="auto"/>
      <w:ind w:left="1260" w:hanging="210"/>
    </w:pPr>
  </w:style>
  <w:style w:type="paragraph" w:styleId="Index7">
    <w:name w:val="index 7"/>
    <w:basedOn w:val="Normal"/>
    <w:next w:val="Normal"/>
    <w:autoRedefine/>
    <w:uiPriority w:val="99"/>
    <w:semiHidden/>
    <w:unhideWhenUsed/>
    <w:rsid w:val="00AA2915"/>
    <w:pPr>
      <w:spacing w:after="0" w:line="240" w:lineRule="auto"/>
      <w:ind w:left="1470" w:hanging="210"/>
    </w:pPr>
  </w:style>
  <w:style w:type="paragraph" w:styleId="Index8">
    <w:name w:val="index 8"/>
    <w:basedOn w:val="Normal"/>
    <w:next w:val="Normal"/>
    <w:autoRedefine/>
    <w:uiPriority w:val="99"/>
    <w:semiHidden/>
    <w:unhideWhenUsed/>
    <w:rsid w:val="00AA2915"/>
    <w:pPr>
      <w:spacing w:after="0" w:line="240" w:lineRule="auto"/>
      <w:ind w:left="1680" w:hanging="210"/>
    </w:pPr>
  </w:style>
  <w:style w:type="paragraph" w:styleId="Index9">
    <w:name w:val="index 9"/>
    <w:basedOn w:val="Normal"/>
    <w:next w:val="Normal"/>
    <w:autoRedefine/>
    <w:uiPriority w:val="99"/>
    <w:semiHidden/>
    <w:unhideWhenUsed/>
    <w:rsid w:val="00AA2915"/>
    <w:pPr>
      <w:spacing w:after="0" w:line="240" w:lineRule="auto"/>
      <w:ind w:left="1890" w:hanging="210"/>
    </w:pPr>
  </w:style>
  <w:style w:type="paragraph" w:styleId="IndexHeading">
    <w:name w:val="index heading"/>
    <w:basedOn w:val="Normal"/>
    <w:next w:val="Index1"/>
    <w:uiPriority w:val="99"/>
    <w:semiHidden/>
    <w:unhideWhenUsed/>
    <w:rsid w:val="00AA2915"/>
    <w:rPr>
      <w:rFonts w:asciiTheme="majorHAnsi" w:eastAsiaTheme="majorEastAsia" w:hAnsiTheme="majorHAnsi" w:cstheme="majorBidi"/>
      <w:b/>
      <w:bCs/>
    </w:rPr>
  </w:style>
  <w:style w:type="paragraph" w:styleId="List">
    <w:name w:val="List"/>
    <w:basedOn w:val="Normal"/>
    <w:uiPriority w:val="99"/>
    <w:semiHidden/>
    <w:unhideWhenUsed/>
    <w:rsid w:val="00AA2915"/>
    <w:pPr>
      <w:ind w:left="360" w:hanging="360"/>
      <w:contextualSpacing/>
    </w:pPr>
  </w:style>
  <w:style w:type="paragraph" w:styleId="List2">
    <w:name w:val="List 2"/>
    <w:basedOn w:val="Normal"/>
    <w:uiPriority w:val="99"/>
    <w:semiHidden/>
    <w:unhideWhenUsed/>
    <w:rsid w:val="00AA2915"/>
    <w:pPr>
      <w:ind w:left="720" w:hanging="360"/>
      <w:contextualSpacing/>
    </w:pPr>
  </w:style>
  <w:style w:type="paragraph" w:styleId="List3">
    <w:name w:val="List 3"/>
    <w:basedOn w:val="Normal"/>
    <w:uiPriority w:val="99"/>
    <w:semiHidden/>
    <w:unhideWhenUsed/>
    <w:rsid w:val="00AA2915"/>
    <w:pPr>
      <w:ind w:left="1080" w:hanging="360"/>
      <w:contextualSpacing/>
    </w:pPr>
  </w:style>
  <w:style w:type="paragraph" w:styleId="List4">
    <w:name w:val="List 4"/>
    <w:basedOn w:val="Normal"/>
    <w:uiPriority w:val="99"/>
    <w:semiHidden/>
    <w:unhideWhenUsed/>
    <w:rsid w:val="00AA2915"/>
    <w:pPr>
      <w:ind w:left="1440" w:hanging="360"/>
      <w:contextualSpacing/>
    </w:pPr>
  </w:style>
  <w:style w:type="paragraph" w:styleId="List5">
    <w:name w:val="List 5"/>
    <w:basedOn w:val="Normal"/>
    <w:uiPriority w:val="99"/>
    <w:semiHidden/>
    <w:unhideWhenUsed/>
    <w:rsid w:val="00AA2915"/>
    <w:pPr>
      <w:ind w:left="1800" w:hanging="360"/>
      <w:contextualSpacing/>
    </w:pPr>
  </w:style>
  <w:style w:type="paragraph" w:styleId="ListBullet">
    <w:name w:val="List Bullet"/>
    <w:basedOn w:val="Normal"/>
    <w:uiPriority w:val="99"/>
    <w:semiHidden/>
    <w:unhideWhenUsed/>
    <w:rsid w:val="00AA2915"/>
    <w:pPr>
      <w:numPr>
        <w:numId w:val="3"/>
      </w:numPr>
      <w:contextualSpacing/>
    </w:pPr>
  </w:style>
  <w:style w:type="paragraph" w:styleId="ListBullet2">
    <w:name w:val="List Bullet 2"/>
    <w:basedOn w:val="Normal"/>
    <w:uiPriority w:val="99"/>
    <w:semiHidden/>
    <w:unhideWhenUsed/>
    <w:rsid w:val="00AA2915"/>
    <w:pPr>
      <w:numPr>
        <w:numId w:val="4"/>
      </w:numPr>
      <w:contextualSpacing/>
    </w:pPr>
  </w:style>
  <w:style w:type="paragraph" w:styleId="ListBullet3">
    <w:name w:val="List Bullet 3"/>
    <w:basedOn w:val="Normal"/>
    <w:uiPriority w:val="99"/>
    <w:semiHidden/>
    <w:unhideWhenUsed/>
    <w:rsid w:val="00AA2915"/>
    <w:pPr>
      <w:numPr>
        <w:numId w:val="5"/>
      </w:numPr>
      <w:contextualSpacing/>
    </w:pPr>
  </w:style>
  <w:style w:type="paragraph" w:styleId="ListBullet4">
    <w:name w:val="List Bullet 4"/>
    <w:basedOn w:val="Normal"/>
    <w:uiPriority w:val="99"/>
    <w:semiHidden/>
    <w:unhideWhenUsed/>
    <w:rsid w:val="00AA2915"/>
    <w:pPr>
      <w:numPr>
        <w:numId w:val="6"/>
      </w:numPr>
      <w:contextualSpacing/>
    </w:pPr>
  </w:style>
  <w:style w:type="paragraph" w:styleId="ListBullet5">
    <w:name w:val="List Bullet 5"/>
    <w:basedOn w:val="Normal"/>
    <w:uiPriority w:val="99"/>
    <w:semiHidden/>
    <w:unhideWhenUsed/>
    <w:rsid w:val="00AA2915"/>
    <w:pPr>
      <w:numPr>
        <w:numId w:val="7"/>
      </w:numPr>
      <w:contextualSpacing/>
    </w:pPr>
  </w:style>
  <w:style w:type="paragraph" w:styleId="ListContinue">
    <w:name w:val="List Continue"/>
    <w:basedOn w:val="Normal"/>
    <w:uiPriority w:val="99"/>
    <w:semiHidden/>
    <w:unhideWhenUsed/>
    <w:rsid w:val="00AA2915"/>
    <w:pPr>
      <w:spacing w:after="120"/>
      <w:ind w:left="360"/>
      <w:contextualSpacing/>
    </w:pPr>
  </w:style>
  <w:style w:type="paragraph" w:styleId="ListContinue2">
    <w:name w:val="List Continue 2"/>
    <w:basedOn w:val="Normal"/>
    <w:uiPriority w:val="99"/>
    <w:semiHidden/>
    <w:unhideWhenUsed/>
    <w:rsid w:val="00AA2915"/>
    <w:pPr>
      <w:spacing w:after="120"/>
      <w:ind w:left="720"/>
      <w:contextualSpacing/>
    </w:pPr>
  </w:style>
  <w:style w:type="paragraph" w:styleId="ListContinue3">
    <w:name w:val="List Continue 3"/>
    <w:basedOn w:val="Normal"/>
    <w:uiPriority w:val="99"/>
    <w:semiHidden/>
    <w:unhideWhenUsed/>
    <w:rsid w:val="00AA2915"/>
    <w:pPr>
      <w:spacing w:after="120"/>
      <w:ind w:left="1080"/>
      <w:contextualSpacing/>
    </w:pPr>
  </w:style>
  <w:style w:type="paragraph" w:styleId="ListContinue4">
    <w:name w:val="List Continue 4"/>
    <w:basedOn w:val="Normal"/>
    <w:uiPriority w:val="99"/>
    <w:semiHidden/>
    <w:unhideWhenUsed/>
    <w:rsid w:val="00AA2915"/>
    <w:pPr>
      <w:spacing w:after="120"/>
      <w:ind w:left="1440"/>
      <w:contextualSpacing/>
    </w:pPr>
  </w:style>
  <w:style w:type="paragraph" w:styleId="ListContinue5">
    <w:name w:val="List Continue 5"/>
    <w:basedOn w:val="Normal"/>
    <w:uiPriority w:val="99"/>
    <w:semiHidden/>
    <w:unhideWhenUsed/>
    <w:rsid w:val="00AA2915"/>
    <w:pPr>
      <w:spacing w:after="120"/>
      <w:ind w:left="1800"/>
      <w:contextualSpacing/>
    </w:pPr>
  </w:style>
  <w:style w:type="paragraph" w:styleId="ListNumber">
    <w:name w:val="List Number"/>
    <w:basedOn w:val="Normal"/>
    <w:uiPriority w:val="99"/>
    <w:semiHidden/>
    <w:unhideWhenUsed/>
    <w:rsid w:val="00AA2915"/>
    <w:pPr>
      <w:numPr>
        <w:numId w:val="8"/>
      </w:numPr>
      <w:contextualSpacing/>
    </w:pPr>
  </w:style>
  <w:style w:type="paragraph" w:styleId="ListNumber2">
    <w:name w:val="List Number 2"/>
    <w:basedOn w:val="Normal"/>
    <w:uiPriority w:val="99"/>
    <w:semiHidden/>
    <w:unhideWhenUsed/>
    <w:rsid w:val="00AA2915"/>
    <w:pPr>
      <w:numPr>
        <w:numId w:val="9"/>
      </w:numPr>
      <w:contextualSpacing/>
    </w:pPr>
  </w:style>
  <w:style w:type="paragraph" w:styleId="ListNumber3">
    <w:name w:val="List Number 3"/>
    <w:basedOn w:val="Normal"/>
    <w:uiPriority w:val="99"/>
    <w:semiHidden/>
    <w:unhideWhenUsed/>
    <w:rsid w:val="00AA2915"/>
    <w:pPr>
      <w:numPr>
        <w:numId w:val="10"/>
      </w:numPr>
      <w:contextualSpacing/>
    </w:pPr>
  </w:style>
  <w:style w:type="paragraph" w:styleId="ListNumber4">
    <w:name w:val="List Number 4"/>
    <w:basedOn w:val="Normal"/>
    <w:uiPriority w:val="99"/>
    <w:semiHidden/>
    <w:unhideWhenUsed/>
    <w:rsid w:val="00AA2915"/>
    <w:pPr>
      <w:numPr>
        <w:numId w:val="11"/>
      </w:numPr>
      <w:contextualSpacing/>
    </w:pPr>
  </w:style>
  <w:style w:type="paragraph" w:styleId="ListNumber5">
    <w:name w:val="List Number 5"/>
    <w:basedOn w:val="Normal"/>
    <w:uiPriority w:val="99"/>
    <w:semiHidden/>
    <w:unhideWhenUsed/>
    <w:rsid w:val="00AA2915"/>
    <w:pPr>
      <w:numPr>
        <w:numId w:val="12"/>
      </w:numPr>
      <w:contextualSpacing/>
    </w:pPr>
  </w:style>
  <w:style w:type="paragraph" w:styleId="MacroText">
    <w:name w:val="macro"/>
    <w:link w:val="MacroTextChar"/>
    <w:uiPriority w:val="99"/>
    <w:semiHidden/>
    <w:unhideWhenUsed/>
    <w:rsid w:val="00AA2915"/>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croTextChar">
    <w:name w:val="Macro Text Char"/>
    <w:basedOn w:val="DefaultParagraphFont"/>
    <w:link w:val="MacroText"/>
    <w:uiPriority w:val="99"/>
    <w:semiHidden/>
    <w:rsid w:val="00AA2915"/>
    <w:rPr>
      <w:rFonts w:ascii="Consolas" w:hAnsi="Consolas"/>
      <w:sz w:val="20"/>
      <w:szCs w:val="20"/>
    </w:rPr>
  </w:style>
  <w:style w:type="paragraph" w:styleId="MessageHeader">
    <w:name w:val="Message Header"/>
    <w:basedOn w:val="Normal"/>
    <w:link w:val="MessageHeaderChar"/>
    <w:uiPriority w:val="99"/>
    <w:semiHidden/>
    <w:unhideWhenUsed/>
    <w:rsid w:val="00AA2915"/>
    <w:pPr>
      <w:pBdr>
        <w:top w:val="single" w:sz="6" w:space="1" w:color="auto"/>
        <w:left w:val="single" w:sz="6" w:space="1" w:color="auto"/>
        <w:bottom w:val="single" w:sz="6" w:space="1" w:color="auto"/>
        <w:right w:val="single" w:sz="6" w:space="1" w:color="auto"/>
      </w:pBdr>
      <w:shd w:val="pct20" w:color="auto" w:fill="auto"/>
      <w:spacing w:after="0" w:line="240" w:lineRule="auto"/>
      <w:ind w:left="1080" w:hanging="1080"/>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A2915"/>
    <w:rPr>
      <w:rFonts w:asciiTheme="majorHAnsi" w:eastAsiaTheme="majorEastAsia" w:hAnsiTheme="majorHAnsi" w:cstheme="majorBidi"/>
      <w:sz w:val="24"/>
      <w:szCs w:val="24"/>
      <w:shd w:val="pct20" w:color="auto" w:fill="auto"/>
    </w:rPr>
  </w:style>
  <w:style w:type="paragraph" w:styleId="NormalWeb">
    <w:name w:val="Normal (Web)"/>
    <w:basedOn w:val="Normal"/>
    <w:uiPriority w:val="99"/>
    <w:semiHidden/>
    <w:unhideWhenUsed/>
    <w:rsid w:val="00AA2915"/>
    <w:rPr>
      <w:rFonts w:ascii="Times New Roman" w:hAnsi="Times New Roman" w:cs="Times New Roman"/>
      <w:sz w:val="24"/>
      <w:szCs w:val="24"/>
    </w:rPr>
  </w:style>
  <w:style w:type="paragraph" w:styleId="NormalIndent">
    <w:name w:val="Normal Indent"/>
    <w:basedOn w:val="Normal"/>
    <w:uiPriority w:val="99"/>
    <w:semiHidden/>
    <w:unhideWhenUsed/>
    <w:rsid w:val="00AA2915"/>
    <w:pPr>
      <w:ind w:left="720"/>
    </w:pPr>
  </w:style>
  <w:style w:type="paragraph" w:styleId="NoteHeading">
    <w:name w:val="Note Heading"/>
    <w:basedOn w:val="Normal"/>
    <w:next w:val="Normal"/>
    <w:link w:val="NoteHeadingChar"/>
    <w:uiPriority w:val="99"/>
    <w:semiHidden/>
    <w:unhideWhenUsed/>
    <w:rsid w:val="00AA2915"/>
    <w:pPr>
      <w:spacing w:after="0" w:line="240" w:lineRule="auto"/>
    </w:pPr>
  </w:style>
  <w:style w:type="character" w:customStyle="1" w:styleId="NoteHeadingChar">
    <w:name w:val="Note Heading Char"/>
    <w:basedOn w:val="DefaultParagraphFont"/>
    <w:link w:val="NoteHeading"/>
    <w:uiPriority w:val="99"/>
    <w:semiHidden/>
    <w:rsid w:val="00AA2915"/>
  </w:style>
  <w:style w:type="paragraph" w:styleId="PlainText">
    <w:name w:val="Plain Text"/>
    <w:basedOn w:val="Normal"/>
    <w:link w:val="PlainTextChar"/>
    <w:uiPriority w:val="99"/>
    <w:semiHidden/>
    <w:unhideWhenUsed/>
    <w:rsid w:val="00AA2915"/>
    <w:pPr>
      <w:spacing w:after="0" w:line="240" w:lineRule="auto"/>
    </w:pPr>
    <w:rPr>
      <w:rFonts w:ascii="Consolas" w:hAnsi="Consolas"/>
    </w:rPr>
  </w:style>
  <w:style w:type="character" w:customStyle="1" w:styleId="PlainTextChar">
    <w:name w:val="Plain Text Char"/>
    <w:basedOn w:val="DefaultParagraphFont"/>
    <w:link w:val="PlainText"/>
    <w:uiPriority w:val="99"/>
    <w:semiHidden/>
    <w:rsid w:val="00AA2915"/>
    <w:rPr>
      <w:rFonts w:ascii="Consolas" w:hAnsi="Consolas"/>
    </w:rPr>
  </w:style>
  <w:style w:type="paragraph" w:styleId="Salutation">
    <w:name w:val="Salutation"/>
    <w:basedOn w:val="Normal"/>
    <w:next w:val="Normal"/>
    <w:link w:val="SalutationChar"/>
    <w:uiPriority w:val="99"/>
    <w:semiHidden/>
    <w:unhideWhenUsed/>
    <w:rsid w:val="00AA2915"/>
  </w:style>
  <w:style w:type="character" w:customStyle="1" w:styleId="SalutationChar">
    <w:name w:val="Salutation Char"/>
    <w:basedOn w:val="DefaultParagraphFont"/>
    <w:link w:val="Salutation"/>
    <w:uiPriority w:val="99"/>
    <w:semiHidden/>
    <w:rsid w:val="00AA2915"/>
  </w:style>
  <w:style w:type="paragraph" w:styleId="Signature">
    <w:name w:val="Signature"/>
    <w:basedOn w:val="Normal"/>
    <w:link w:val="SignatureChar"/>
    <w:uiPriority w:val="99"/>
    <w:semiHidden/>
    <w:unhideWhenUsed/>
    <w:rsid w:val="00AA2915"/>
    <w:pPr>
      <w:spacing w:after="0" w:line="240" w:lineRule="auto"/>
      <w:ind w:left="4320"/>
    </w:pPr>
  </w:style>
  <w:style w:type="character" w:customStyle="1" w:styleId="SignatureChar">
    <w:name w:val="Signature Char"/>
    <w:basedOn w:val="DefaultParagraphFont"/>
    <w:link w:val="Signature"/>
    <w:uiPriority w:val="99"/>
    <w:semiHidden/>
    <w:rsid w:val="00AA2915"/>
  </w:style>
  <w:style w:type="paragraph" w:styleId="TableofAuthorities">
    <w:name w:val="table of authorities"/>
    <w:basedOn w:val="Normal"/>
    <w:next w:val="Normal"/>
    <w:uiPriority w:val="99"/>
    <w:semiHidden/>
    <w:unhideWhenUsed/>
    <w:rsid w:val="00AA2915"/>
    <w:pPr>
      <w:spacing w:after="0"/>
      <w:ind w:left="210" w:hanging="210"/>
    </w:pPr>
  </w:style>
  <w:style w:type="paragraph" w:styleId="TableofFigures">
    <w:name w:val="table of figures"/>
    <w:basedOn w:val="Normal"/>
    <w:next w:val="Normal"/>
    <w:uiPriority w:val="99"/>
    <w:semiHidden/>
    <w:unhideWhenUsed/>
    <w:rsid w:val="00AA2915"/>
    <w:pPr>
      <w:spacing w:after="0"/>
    </w:pPr>
  </w:style>
  <w:style w:type="paragraph" w:styleId="TOAHeading">
    <w:name w:val="toa heading"/>
    <w:basedOn w:val="Normal"/>
    <w:next w:val="Normal"/>
    <w:uiPriority w:val="99"/>
    <w:semiHidden/>
    <w:unhideWhenUsed/>
    <w:rsid w:val="00AA2915"/>
    <w:pPr>
      <w:spacing w:before="120"/>
    </w:pPr>
    <w:rPr>
      <w:rFonts w:asciiTheme="majorHAnsi" w:eastAsiaTheme="majorEastAsia" w:hAnsiTheme="majorHAnsi" w:cstheme="majorBidi"/>
      <w:b/>
      <w:bCs/>
      <w:sz w:val="24"/>
      <w:szCs w:val="24"/>
    </w:rPr>
  </w:style>
  <w:style w:type="paragraph" w:styleId="TOC1">
    <w:name w:val="toc 1"/>
    <w:basedOn w:val="Normal"/>
    <w:next w:val="Normal"/>
    <w:autoRedefine/>
    <w:uiPriority w:val="39"/>
    <w:semiHidden/>
    <w:unhideWhenUsed/>
    <w:rsid w:val="00AA2915"/>
    <w:pPr>
      <w:spacing w:after="100"/>
    </w:pPr>
  </w:style>
  <w:style w:type="paragraph" w:styleId="TOC2">
    <w:name w:val="toc 2"/>
    <w:basedOn w:val="Normal"/>
    <w:next w:val="Normal"/>
    <w:autoRedefine/>
    <w:uiPriority w:val="39"/>
    <w:semiHidden/>
    <w:unhideWhenUsed/>
    <w:rsid w:val="00AA2915"/>
    <w:pPr>
      <w:spacing w:after="100"/>
      <w:ind w:left="210"/>
    </w:pPr>
  </w:style>
  <w:style w:type="paragraph" w:styleId="TOC3">
    <w:name w:val="toc 3"/>
    <w:basedOn w:val="Normal"/>
    <w:next w:val="Normal"/>
    <w:autoRedefine/>
    <w:uiPriority w:val="39"/>
    <w:semiHidden/>
    <w:unhideWhenUsed/>
    <w:rsid w:val="00AA2915"/>
    <w:pPr>
      <w:spacing w:after="100"/>
      <w:ind w:left="420"/>
    </w:pPr>
  </w:style>
  <w:style w:type="paragraph" w:styleId="TOC4">
    <w:name w:val="toc 4"/>
    <w:basedOn w:val="Normal"/>
    <w:next w:val="Normal"/>
    <w:autoRedefine/>
    <w:uiPriority w:val="39"/>
    <w:semiHidden/>
    <w:unhideWhenUsed/>
    <w:rsid w:val="00AA2915"/>
    <w:pPr>
      <w:spacing w:after="100"/>
      <w:ind w:left="630"/>
    </w:pPr>
  </w:style>
  <w:style w:type="paragraph" w:styleId="TOC5">
    <w:name w:val="toc 5"/>
    <w:basedOn w:val="Normal"/>
    <w:next w:val="Normal"/>
    <w:autoRedefine/>
    <w:uiPriority w:val="39"/>
    <w:semiHidden/>
    <w:unhideWhenUsed/>
    <w:rsid w:val="00AA2915"/>
    <w:pPr>
      <w:spacing w:after="100"/>
      <w:ind w:left="840"/>
    </w:pPr>
  </w:style>
  <w:style w:type="paragraph" w:styleId="TOC6">
    <w:name w:val="toc 6"/>
    <w:basedOn w:val="Normal"/>
    <w:next w:val="Normal"/>
    <w:autoRedefine/>
    <w:uiPriority w:val="39"/>
    <w:semiHidden/>
    <w:unhideWhenUsed/>
    <w:rsid w:val="00AA2915"/>
    <w:pPr>
      <w:spacing w:after="100"/>
      <w:ind w:left="1050"/>
    </w:pPr>
  </w:style>
  <w:style w:type="paragraph" w:styleId="TOC7">
    <w:name w:val="toc 7"/>
    <w:basedOn w:val="Normal"/>
    <w:next w:val="Normal"/>
    <w:autoRedefine/>
    <w:uiPriority w:val="39"/>
    <w:semiHidden/>
    <w:unhideWhenUsed/>
    <w:rsid w:val="00AA2915"/>
    <w:pPr>
      <w:spacing w:after="100"/>
      <w:ind w:left="1260"/>
    </w:pPr>
  </w:style>
  <w:style w:type="paragraph" w:styleId="TOC8">
    <w:name w:val="toc 8"/>
    <w:basedOn w:val="Normal"/>
    <w:next w:val="Normal"/>
    <w:autoRedefine/>
    <w:uiPriority w:val="39"/>
    <w:semiHidden/>
    <w:unhideWhenUsed/>
    <w:rsid w:val="00AA2915"/>
    <w:pPr>
      <w:spacing w:after="100"/>
      <w:ind w:left="1470"/>
    </w:pPr>
  </w:style>
  <w:style w:type="paragraph" w:styleId="TOC9">
    <w:name w:val="toc 9"/>
    <w:basedOn w:val="Normal"/>
    <w:next w:val="Normal"/>
    <w:autoRedefine/>
    <w:uiPriority w:val="39"/>
    <w:semiHidden/>
    <w:unhideWhenUsed/>
    <w:rsid w:val="00AA2915"/>
    <w:pPr>
      <w:spacing w:after="100"/>
      <w:ind w:left="1680"/>
    </w:pPr>
  </w:style>
  <w:style w:type="character" w:styleId="CommentReference">
    <w:name w:val="annotation reference"/>
    <w:basedOn w:val="DefaultParagraphFont"/>
    <w:uiPriority w:val="99"/>
    <w:semiHidden/>
    <w:unhideWhenUsed/>
    <w:rsid w:val="00C9746D"/>
    <w:rPr>
      <w:sz w:val="16"/>
      <w:szCs w:val="16"/>
    </w:rPr>
  </w:style>
  <w:style w:type="table" w:customStyle="1" w:styleId="TableGrid1">
    <w:name w:val="Table Grid1"/>
    <w:basedOn w:val="TableNormal"/>
    <w:next w:val="TableGrid"/>
    <w:uiPriority w:val="39"/>
    <w:rsid w:val="003A6CD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997F5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EndnoteReference">
    <w:name w:val="endnote reference"/>
    <w:basedOn w:val="DefaultParagraphFont"/>
    <w:uiPriority w:val="99"/>
    <w:semiHidden/>
    <w:unhideWhenUsed/>
    <w:rsid w:val="00FA1611"/>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216355934">
      <w:bodyDiv w:val="1"/>
      <w:marLeft w:val="0"/>
      <w:marRight w:val="0"/>
      <w:marTop w:val="0"/>
      <w:marBottom w:val="0"/>
      <w:divBdr>
        <w:top w:val="none" w:sz="0" w:space="0" w:color="auto"/>
        <w:left w:val="none" w:sz="0" w:space="0" w:color="auto"/>
        <w:bottom w:val="none" w:sz="0" w:space="0" w:color="auto"/>
        <w:right w:val="none" w:sz="0" w:space="0" w:color="auto"/>
      </w:divBdr>
    </w:div>
    <w:div w:id="765881167">
      <w:bodyDiv w:val="1"/>
      <w:marLeft w:val="0"/>
      <w:marRight w:val="0"/>
      <w:marTop w:val="0"/>
      <w:marBottom w:val="0"/>
      <w:divBdr>
        <w:top w:val="none" w:sz="0" w:space="0" w:color="auto"/>
        <w:left w:val="none" w:sz="0" w:space="0" w:color="auto"/>
        <w:bottom w:val="none" w:sz="0" w:space="0" w:color="auto"/>
        <w:right w:val="none" w:sz="0" w:space="0" w:color="auto"/>
      </w:divBdr>
    </w:div>
    <w:div w:id="809059141">
      <w:bodyDiv w:val="1"/>
      <w:marLeft w:val="0"/>
      <w:marRight w:val="0"/>
      <w:marTop w:val="0"/>
      <w:marBottom w:val="0"/>
      <w:divBdr>
        <w:top w:val="none" w:sz="0" w:space="0" w:color="auto"/>
        <w:left w:val="none" w:sz="0" w:space="0" w:color="auto"/>
        <w:bottom w:val="none" w:sz="0" w:space="0" w:color="auto"/>
        <w:right w:val="none" w:sz="0" w:space="0" w:color="auto"/>
      </w:divBdr>
    </w:div>
    <w:div w:id="1022363099">
      <w:bodyDiv w:val="1"/>
      <w:marLeft w:val="0"/>
      <w:marRight w:val="0"/>
      <w:marTop w:val="0"/>
      <w:marBottom w:val="0"/>
      <w:divBdr>
        <w:top w:val="none" w:sz="0" w:space="0" w:color="auto"/>
        <w:left w:val="none" w:sz="0" w:space="0" w:color="auto"/>
        <w:bottom w:val="none" w:sz="0" w:space="0" w:color="auto"/>
        <w:right w:val="none" w:sz="0" w:space="0" w:color="auto"/>
      </w:divBdr>
    </w:div>
    <w:div w:id="1349524636">
      <w:bodyDiv w:val="1"/>
      <w:marLeft w:val="0"/>
      <w:marRight w:val="0"/>
      <w:marTop w:val="0"/>
      <w:marBottom w:val="0"/>
      <w:divBdr>
        <w:top w:val="none" w:sz="0" w:space="0" w:color="auto"/>
        <w:left w:val="none" w:sz="0" w:space="0" w:color="auto"/>
        <w:bottom w:val="none" w:sz="0" w:space="0" w:color="auto"/>
        <w:right w:val="none" w:sz="0" w:space="0" w:color="auto"/>
      </w:divBdr>
    </w:div>
    <w:div w:id="180612486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4.svg"/><Relationship Id="rId117" Type="http://schemas.openxmlformats.org/officeDocument/2006/relationships/image" Target="media/image80.png"/><Relationship Id="rId21" Type="http://schemas.openxmlformats.org/officeDocument/2006/relationships/image" Target="media/image9.png"/><Relationship Id="rId42" Type="http://schemas.openxmlformats.org/officeDocument/2006/relationships/diagramLayout" Target="diagrams/layout1.xml"/><Relationship Id="rId47" Type="http://schemas.openxmlformats.org/officeDocument/2006/relationships/image" Target="media/image30.svg"/><Relationship Id="rId63" Type="http://schemas.openxmlformats.org/officeDocument/2006/relationships/image" Target="media/image43.png"/><Relationship Id="rId68" Type="http://schemas.openxmlformats.org/officeDocument/2006/relationships/image" Target="media/image47.png"/><Relationship Id="rId84" Type="http://schemas.openxmlformats.org/officeDocument/2006/relationships/hyperlink" Target="http://d2l.msu.edu" TargetMode="External"/><Relationship Id="rId89" Type="http://schemas.openxmlformats.org/officeDocument/2006/relationships/image" Target="media/image65.png"/><Relationship Id="rId112" Type="http://schemas.openxmlformats.org/officeDocument/2006/relationships/hyperlink" Target="http://www.endrape.msu.edu" TargetMode="External"/><Relationship Id="rId16" Type="http://schemas.openxmlformats.org/officeDocument/2006/relationships/image" Target="media/image6.svg"/><Relationship Id="rId107" Type="http://schemas.openxmlformats.org/officeDocument/2006/relationships/image" Target="media/image76.png"/><Relationship Id="rId11" Type="http://schemas.openxmlformats.org/officeDocument/2006/relationships/image" Target="media/image1.png"/><Relationship Id="rId32" Type="http://schemas.openxmlformats.org/officeDocument/2006/relationships/image" Target="media/image20.png"/><Relationship Id="rId37" Type="http://schemas.openxmlformats.org/officeDocument/2006/relationships/image" Target="media/image25.svg"/><Relationship Id="rId53" Type="http://schemas.openxmlformats.org/officeDocument/2006/relationships/image" Target="media/image35.svg"/><Relationship Id="rId58" Type="http://schemas.openxmlformats.org/officeDocument/2006/relationships/image" Target="media/image40.svg"/><Relationship Id="rId74" Type="http://schemas.openxmlformats.org/officeDocument/2006/relationships/image" Target="media/image52.svg"/><Relationship Id="rId79" Type="http://schemas.openxmlformats.org/officeDocument/2006/relationships/image" Target="media/image57.png"/><Relationship Id="rId102" Type="http://schemas.openxmlformats.org/officeDocument/2006/relationships/hyperlink" Target="http://studentlegalservices.com/index.html" TargetMode="External"/><Relationship Id="rId123" Type="http://schemas.openxmlformats.org/officeDocument/2006/relationships/fontTable" Target="fontTable.xml"/><Relationship Id="rId5" Type="http://schemas.openxmlformats.org/officeDocument/2006/relationships/numbering" Target="numbering.xml"/><Relationship Id="rId90" Type="http://schemas.openxmlformats.org/officeDocument/2006/relationships/image" Target="media/image66.png"/><Relationship Id="rId95" Type="http://schemas.openxmlformats.org/officeDocument/2006/relationships/hyperlink" Target="https://worklife.msu.edu/family-care/kids-parents/backup-care" TargetMode="External"/><Relationship Id="rId22" Type="http://schemas.openxmlformats.org/officeDocument/2006/relationships/image" Target="media/image10.svg"/><Relationship Id="rId27" Type="http://schemas.openxmlformats.org/officeDocument/2006/relationships/image" Target="media/image15.png"/><Relationship Id="rId43" Type="http://schemas.openxmlformats.org/officeDocument/2006/relationships/diagramQuickStyle" Target="diagrams/quickStyle1.xml"/><Relationship Id="rId48" Type="http://schemas.openxmlformats.org/officeDocument/2006/relationships/image" Target="media/image31.png"/><Relationship Id="rId64" Type="http://schemas.openxmlformats.org/officeDocument/2006/relationships/image" Target="media/image44.svg"/><Relationship Id="rId69" Type="http://schemas.openxmlformats.org/officeDocument/2006/relationships/image" Target="media/image48.svg"/><Relationship Id="rId113" Type="http://schemas.openxmlformats.org/officeDocument/2006/relationships/hyperlink" Target="mailto:noabuse@msu.edu" TargetMode="External"/><Relationship Id="rId118" Type="http://schemas.openxmlformats.org/officeDocument/2006/relationships/image" Target="media/image81.svg"/><Relationship Id="rId80" Type="http://schemas.openxmlformats.org/officeDocument/2006/relationships/image" Target="media/image58.svg"/><Relationship Id="rId85" Type="http://schemas.openxmlformats.org/officeDocument/2006/relationships/image" Target="media/image61.png"/><Relationship Id="rId12" Type="http://schemas.openxmlformats.org/officeDocument/2006/relationships/image" Target="media/image2.svg"/><Relationship Id="rId17" Type="http://schemas.openxmlformats.org/officeDocument/2006/relationships/hyperlink" Target="mailto:vadnais3@msu.edu" TargetMode="External"/><Relationship Id="rId33" Type="http://schemas.openxmlformats.org/officeDocument/2006/relationships/image" Target="media/image21.svg"/><Relationship Id="rId38" Type="http://schemas.openxmlformats.org/officeDocument/2006/relationships/image" Target="media/image26.png"/><Relationship Id="rId59" Type="http://schemas.openxmlformats.org/officeDocument/2006/relationships/image" Target="media/image41.png"/><Relationship Id="rId103" Type="http://schemas.openxmlformats.org/officeDocument/2006/relationships/image" Target="media/image74.png"/><Relationship Id="rId108" Type="http://schemas.openxmlformats.org/officeDocument/2006/relationships/image" Target="media/image77.svg"/><Relationship Id="rId124" Type="http://schemas.openxmlformats.org/officeDocument/2006/relationships/theme" Target="theme/theme1.xml"/><Relationship Id="rId54" Type="http://schemas.openxmlformats.org/officeDocument/2006/relationships/image" Target="media/image36.png"/><Relationship Id="rId70" Type="http://schemas.openxmlformats.org/officeDocument/2006/relationships/hyperlink" Target="http://www.rcpd.msu.edu" TargetMode="External"/><Relationship Id="rId75" Type="http://schemas.openxmlformats.org/officeDocument/2006/relationships/image" Target="media/image53.png"/><Relationship Id="rId91" Type="http://schemas.openxmlformats.org/officeDocument/2006/relationships/image" Target="media/image67.svg"/><Relationship Id="rId96" Type="http://schemas.openxmlformats.org/officeDocument/2006/relationships/image" Target="media/image70.png"/><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image" Target="media/image11.png"/><Relationship Id="rId28" Type="http://schemas.openxmlformats.org/officeDocument/2006/relationships/image" Target="media/image16.png"/><Relationship Id="rId49" Type="http://schemas.openxmlformats.org/officeDocument/2006/relationships/image" Target="media/image32.svg"/><Relationship Id="rId114" Type="http://schemas.openxmlformats.org/officeDocument/2006/relationships/hyperlink" Target="http://safeplace.msu.edu" TargetMode="External"/><Relationship Id="rId119" Type="http://schemas.openxmlformats.org/officeDocument/2006/relationships/image" Target="media/image82.png"/><Relationship Id="rId44" Type="http://schemas.openxmlformats.org/officeDocument/2006/relationships/diagramColors" Target="diagrams/colors1.xml"/><Relationship Id="rId60" Type="http://schemas.openxmlformats.org/officeDocument/2006/relationships/image" Target="media/image42.svg"/><Relationship Id="rId65" Type="http://schemas.openxmlformats.org/officeDocument/2006/relationships/hyperlink" Target="https://d2l.msu.edu/" TargetMode="External"/><Relationship Id="rId81" Type="http://schemas.openxmlformats.org/officeDocument/2006/relationships/hyperlink" Target="https://medium.com/@lportwoodstacer/how-to-email-your-professor-without-being-annoying-af-cf64ae0e4087" TargetMode="External"/><Relationship Id="rId86" Type="http://schemas.openxmlformats.org/officeDocument/2006/relationships/image" Target="media/image62.svg"/><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png"/><Relationship Id="rId18" Type="http://schemas.openxmlformats.org/officeDocument/2006/relationships/hyperlink" Target="https://calendly.com/drkvc" TargetMode="External"/><Relationship Id="rId39" Type="http://schemas.openxmlformats.org/officeDocument/2006/relationships/image" Target="media/image27.svg"/><Relationship Id="rId109" Type="http://schemas.openxmlformats.org/officeDocument/2006/relationships/hyperlink" Target="https://socialwork.msu.edu/students/student-advocates-for-essential-needs-security.html" TargetMode="External"/><Relationship Id="rId34" Type="http://schemas.openxmlformats.org/officeDocument/2006/relationships/image" Target="media/image22.png"/><Relationship Id="rId50" Type="http://schemas.openxmlformats.org/officeDocument/2006/relationships/image" Target="media/image33.png"/><Relationship Id="rId55" Type="http://schemas.openxmlformats.org/officeDocument/2006/relationships/image" Target="media/image37.png"/><Relationship Id="rId76" Type="http://schemas.openxmlformats.org/officeDocument/2006/relationships/image" Target="media/image54.svg"/><Relationship Id="rId97" Type="http://schemas.openxmlformats.org/officeDocument/2006/relationships/image" Target="media/image71.svg"/><Relationship Id="rId104" Type="http://schemas.openxmlformats.org/officeDocument/2006/relationships/image" Target="media/image75.svg"/><Relationship Id="rId120" Type="http://schemas.openxmlformats.org/officeDocument/2006/relationships/hyperlink" Target="https://www.apa.org/about/policy/racism-apology" TargetMode="External"/><Relationship Id="rId7" Type="http://schemas.openxmlformats.org/officeDocument/2006/relationships/settings" Target="settings.xml"/><Relationship Id="rId71" Type="http://schemas.openxmlformats.org/officeDocument/2006/relationships/image" Target="media/image49.png"/><Relationship Id="rId92" Type="http://schemas.openxmlformats.org/officeDocument/2006/relationships/hyperlink" Target="https://psychology.msu.edu/undergraduates/student-resources.html" TargetMode="External"/><Relationship Id="rId2" Type="http://schemas.openxmlformats.org/officeDocument/2006/relationships/customXml" Target="../customXml/item2.xml"/><Relationship Id="rId29" Type="http://schemas.openxmlformats.org/officeDocument/2006/relationships/image" Target="media/image17.svg"/><Relationship Id="rId24" Type="http://schemas.openxmlformats.org/officeDocument/2006/relationships/image" Target="media/image12.svg"/><Relationship Id="rId40" Type="http://schemas.openxmlformats.org/officeDocument/2006/relationships/image" Target="media/image28.png"/><Relationship Id="rId45" Type="http://schemas.microsoft.com/office/2007/relationships/diagramDrawing" Target="diagrams/drawing1.xml"/><Relationship Id="rId66" Type="http://schemas.openxmlformats.org/officeDocument/2006/relationships/image" Target="media/image45.png"/><Relationship Id="rId87" Type="http://schemas.openxmlformats.org/officeDocument/2006/relationships/image" Target="media/image63.png"/><Relationship Id="rId110" Type="http://schemas.openxmlformats.org/officeDocument/2006/relationships/image" Target="media/image78.png"/><Relationship Id="rId115" Type="http://schemas.openxmlformats.org/officeDocument/2006/relationships/hyperlink" Target="mailto:ombud@msu.edu" TargetMode="External"/><Relationship Id="rId61" Type="http://schemas.openxmlformats.org/officeDocument/2006/relationships/hyperlink" Target="http://splife.studentlife.msu.edu/academic-freedom-for-students-at-michigan-state-university" TargetMode="External"/><Relationship Id="rId82" Type="http://schemas.openxmlformats.org/officeDocument/2006/relationships/image" Target="media/image59.png"/><Relationship Id="rId19" Type="http://schemas.openxmlformats.org/officeDocument/2006/relationships/image" Target="media/image7.png"/><Relationship Id="rId14" Type="http://schemas.openxmlformats.org/officeDocument/2006/relationships/image" Target="media/image4.svg"/><Relationship Id="rId30" Type="http://schemas.openxmlformats.org/officeDocument/2006/relationships/image" Target="media/image18.png"/><Relationship Id="rId35" Type="http://schemas.openxmlformats.org/officeDocument/2006/relationships/image" Target="media/image23.svg"/><Relationship Id="rId56" Type="http://schemas.openxmlformats.org/officeDocument/2006/relationships/image" Target="media/image38.svg"/><Relationship Id="rId77" Type="http://schemas.openxmlformats.org/officeDocument/2006/relationships/image" Target="media/image55.png"/><Relationship Id="rId100" Type="http://schemas.openxmlformats.org/officeDocument/2006/relationships/image" Target="media/image72.png"/><Relationship Id="rId105" Type="http://schemas.openxmlformats.org/officeDocument/2006/relationships/hyperlink" Target="https://michiganstate-my.sharepoint.com/personal/vadnais3_msu_edu/Documents/FS20%20270/writing.msu.edu" TargetMode="External"/><Relationship Id="rId8" Type="http://schemas.openxmlformats.org/officeDocument/2006/relationships/webSettings" Target="webSettings.xml"/><Relationship Id="rId51" Type="http://schemas.openxmlformats.org/officeDocument/2006/relationships/chart" Target="charts/chart1.xml"/><Relationship Id="rId72" Type="http://schemas.openxmlformats.org/officeDocument/2006/relationships/image" Target="media/image50.svg"/><Relationship Id="rId93" Type="http://schemas.openxmlformats.org/officeDocument/2006/relationships/image" Target="media/image68.png"/><Relationship Id="rId98" Type="http://schemas.openxmlformats.org/officeDocument/2006/relationships/hyperlink" Target="https://foodbank.msu.edu/" TargetMode="External"/><Relationship Id="rId121" Type="http://schemas.openxmlformats.org/officeDocument/2006/relationships/hyperlink" Target="https://www.apa.org/about/apa/addressing-racism/historical-chronology" TargetMode="External"/><Relationship Id="rId3" Type="http://schemas.openxmlformats.org/officeDocument/2006/relationships/customXml" Target="../customXml/item3.xml"/><Relationship Id="rId25" Type="http://schemas.openxmlformats.org/officeDocument/2006/relationships/image" Target="media/image13.png"/><Relationship Id="rId46" Type="http://schemas.openxmlformats.org/officeDocument/2006/relationships/image" Target="media/image29.png"/><Relationship Id="rId67" Type="http://schemas.openxmlformats.org/officeDocument/2006/relationships/image" Target="media/image46.svg"/><Relationship Id="rId116" Type="http://schemas.openxmlformats.org/officeDocument/2006/relationships/hyperlink" Target="http://www.msu.edu/unit/ombud" TargetMode="External"/><Relationship Id="rId20" Type="http://schemas.openxmlformats.org/officeDocument/2006/relationships/image" Target="media/image8.svg"/><Relationship Id="rId41" Type="http://schemas.openxmlformats.org/officeDocument/2006/relationships/diagramData" Target="diagrams/data1.xml"/><Relationship Id="rId62" Type="http://schemas.openxmlformats.org/officeDocument/2006/relationships/hyperlink" Target="http://splife.studentlife.msu.edu/spartan-code-of-honor-academic-pledge" TargetMode="External"/><Relationship Id="rId83" Type="http://schemas.openxmlformats.org/officeDocument/2006/relationships/image" Target="media/image60.svg"/><Relationship Id="rId88" Type="http://schemas.openxmlformats.org/officeDocument/2006/relationships/image" Target="media/image64.svg"/><Relationship Id="rId111" Type="http://schemas.openxmlformats.org/officeDocument/2006/relationships/image" Target="media/image79.svg"/><Relationship Id="rId15" Type="http://schemas.openxmlformats.org/officeDocument/2006/relationships/image" Target="media/image5.png"/><Relationship Id="rId36" Type="http://schemas.openxmlformats.org/officeDocument/2006/relationships/image" Target="media/image24.png"/><Relationship Id="rId57" Type="http://schemas.openxmlformats.org/officeDocument/2006/relationships/image" Target="media/image39.png"/><Relationship Id="rId106" Type="http://schemas.openxmlformats.org/officeDocument/2006/relationships/hyperlink" Target="https://nssc.msu.edu/clc/index.html" TargetMode="External"/><Relationship Id="rId10" Type="http://schemas.openxmlformats.org/officeDocument/2006/relationships/endnotes" Target="endnotes.xml"/><Relationship Id="rId31" Type="http://schemas.openxmlformats.org/officeDocument/2006/relationships/image" Target="media/image19.svg"/><Relationship Id="rId52" Type="http://schemas.openxmlformats.org/officeDocument/2006/relationships/image" Target="media/image34.png"/><Relationship Id="rId73" Type="http://schemas.openxmlformats.org/officeDocument/2006/relationships/image" Target="media/image51.png"/><Relationship Id="rId78" Type="http://schemas.openxmlformats.org/officeDocument/2006/relationships/image" Target="media/image56.svg"/><Relationship Id="rId94" Type="http://schemas.openxmlformats.org/officeDocument/2006/relationships/image" Target="media/image69.svg"/><Relationship Id="rId99" Type="http://schemas.openxmlformats.org/officeDocument/2006/relationships/hyperlink" Target="mailto:foodbank@msu.edu" TargetMode="External"/><Relationship Id="rId101" Type="http://schemas.openxmlformats.org/officeDocument/2006/relationships/image" Target="media/image73.svg"/><Relationship Id="rId122" Type="http://schemas.openxmlformats.org/officeDocument/2006/relationships/footer" Target="footer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r>
              <a:rPr lang="en-US" sz="1800" cap="none"/>
              <a:t>Assignment Distribution</a:t>
            </a:r>
          </a:p>
        </c:rich>
      </c:tx>
      <c:overlay val="0"/>
      <c:spPr>
        <a:noFill/>
        <a:ln>
          <a:noFill/>
        </a:ln>
        <a:effectLst/>
      </c:spPr>
      <c:txPr>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4663627572869183E-2"/>
          <c:y val="0.3096531714764223"/>
          <c:w val="0.86038034719344292"/>
          <c:h val="0.57656525666730185"/>
        </c:manualLayout>
      </c:layout>
      <c:doughnutChart>
        <c:varyColors val="1"/>
        <c:ser>
          <c:idx val="0"/>
          <c:order val="0"/>
          <c:tx>
            <c:strRef>
              <c:f>Sheet1!$B$1</c:f>
              <c:strCache>
                <c:ptCount val="1"/>
                <c:pt idx="0">
                  <c:v>Grade Distribution</c:v>
                </c:pt>
              </c:strCache>
            </c:strRef>
          </c:tx>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04D7-4E0E-8B1E-83E5E0EE73B7}"/>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04D7-4E0E-8B1E-83E5E0EE73B7}"/>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04D7-4E0E-8B1E-83E5E0EE73B7}"/>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7-0987-4CEC-B8BB-004E83F44DAA}"/>
              </c:ext>
            </c:extLst>
          </c:dPt>
          <c:dLbls>
            <c:dLbl>
              <c:idx val="0"/>
              <c:layout>
                <c:manualLayout>
                  <c:x val="7.9295151914911058E-2"/>
                  <c:y val="-7.9692389577912248E-2"/>
                </c:manualLayout>
              </c:layout>
              <c:spPr>
                <a:xfrm>
                  <a:off x="2578252" y="1351218"/>
                  <a:ext cx="1054972" cy="497635"/>
                </a:xfrm>
                <a:solidFill>
                  <a:sysClr val="window" lastClr="FFFFFF"/>
                </a:solidFill>
                <a:ln w="9525" cap="flat" cmpd="sng" algn="ctr">
                  <a:solidFill>
                    <a:sysClr val="windowText" lastClr="000000">
                      <a:lumMod val="25000"/>
                      <a:lumOff val="75000"/>
                    </a:sysClr>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ffectLst/>
              </c:spPr>
              <c:txPr>
                <a:bodyPr rot="0" spcFirstLastPara="1" vertOverflow="clip" horzOverflow="clip" vert="horz" wrap="square" lIns="38100" tIns="19050" rIns="38100" bIns="19050" anchor="ctr" anchorCtr="1">
                  <a:spAutoFit/>
                </a:bodyPr>
                <a:lstStyle/>
                <a:p>
                  <a:pPr>
                    <a:defRPr sz="1400" b="1" i="0" u="none" strike="noStrike" kern="1200" baseline="0">
                      <a:solidFill>
                        <a:schemeClr val="dk1">
                          <a:lumMod val="65000"/>
                          <a:lumOff val="35000"/>
                        </a:schemeClr>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gd name="adj1" fmla="val -37668"/>
                        <a:gd name="adj2" fmla="val 160279"/>
                      </a:avLst>
                    </a:prstGeom>
                    <a:noFill/>
                    <a:ln>
                      <a:noFill/>
                    </a:ln>
                  </c15:spPr>
                  <c15:layout>
                    <c:manualLayout>
                      <c:w val="0.21745743496722592"/>
                      <c:h val="8.4085701733635221E-2"/>
                    </c:manualLayout>
                  </c15:layout>
                </c:ext>
                <c:ext xmlns:c16="http://schemas.microsoft.com/office/drawing/2014/chart" uri="{C3380CC4-5D6E-409C-BE32-E72D297353CC}">
                  <c16:uniqueId val="{00000001-04D7-4E0E-8B1E-83E5E0EE73B7}"/>
                </c:ext>
              </c:extLst>
            </c:dLbl>
            <c:dLbl>
              <c:idx val="1"/>
              <c:layout>
                <c:manualLayout>
                  <c:x val="0.11457050744354269"/>
                  <c:y val="-1.063515378166997E-3"/>
                </c:manualLayout>
              </c:layout>
              <c:spPr>
                <a:xfrm>
                  <a:off x="3203584" y="2272391"/>
                  <a:ext cx="913873" cy="854746"/>
                </a:xfrm>
                <a:solidFill>
                  <a:sysClr val="window" lastClr="FFFFFF"/>
                </a:solidFill>
                <a:ln w="9525" cap="flat" cmpd="sng" algn="ctr">
                  <a:solidFill>
                    <a:sysClr val="windowText" lastClr="000000">
                      <a:lumMod val="25000"/>
                      <a:lumOff val="75000"/>
                    </a:sysClr>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ffectLst/>
              </c:spPr>
              <c:txPr>
                <a:bodyPr rot="0" spcFirstLastPara="1" vertOverflow="clip" horzOverflow="clip" vert="horz" wrap="square" lIns="38100" tIns="19050" rIns="38100" bIns="19050" anchor="ctr" anchorCtr="1">
                  <a:noAutofit/>
                </a:bodyPr>
                <a:lstStyle/>
                <a:p>
                  <a:pPr>
                    <a:defRPr sz="1400" b="1" i="0" u="none" strike="noStrike" kern="1200" baseline="0">
                      <a:solidFill>
                        <a:schemeClr val="dk1">
                          <a:lumMod val="65000"/>
                          <a:lumOff val="35000"/>
                        </a:schemeClr>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gd name="adj1" fmla="val -92731"/>
                        <a:gd name="adj2" fmla="val -4932"/>
                      </a:avLst>
                    </a:prstGeom>
                    <a:noFill/>
                    <a:ln>
                      <a:noFill/>
                    </a:ln>
                  </c15:spPr>
                  <c15:layout>
                    <c:manualLayout>
                      <c:w val="0.22384404501793298"/>
                      <c:h val="0.16499053766347874"/>
                    </c:manualLayout>
                  </c15:layout>
                </c:ext>
                <c:ext xmlns:c16="http://schemas.microsoft.com/office/drawing/2014/chart" uri="{C3380CC4-5D6E-409C-BE32-E72D297353CC}">
                  <c16:uniqueId val="{00000003-04D7-4E0E-8B1E-83E5E0EE73B7}"/>
                </c:ext>
              </c:extLst>
            </c:dLbl>
            <c:dLbl>
              <c:idx val="2"/>
              <c:layout>
                <c:manualLayout>
                  <c:x val="-1.8409737395391011E-2"/>
                  <c:y val="0.11349979723564597"/>
                </c:manualLayout>
              </c:layout>
              <c:spPr>
                <a:xfrm>
                  <a:off x="2346126" y="5050849"/>
                  <a:ext cx="1063298" cy="753049"/>
                </a:xfrm>
                <a:solidFill>
                  <a:sysClr val="window" lastClr="FFFFFF"/>
                </a:solidFill>
                <a:ln w="9525" cap="flat" cmpd="sng" algn="ctr">
                  <a:solidFill>
                    <a:sysClr val="windowText" lastClr="000000">
                      <a:lumMod val="25000"/>
                      <a:lumOff val="75000"/>
                    </a:sysClr>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ffectLst/>
              </c:spPr>
              <c:txPr>
                <a:bodyPr rot="0" spcFirstLastPara="1" vertOverflow="clip" horzOverflow="clip" vert="horz" wrap="square" lIns="38100" tIns="19050" rIns="38100" bIns="19050" anchor="ctr" anchorCtr="1">
                  <a:spAutoFit/>
                </a:bodyPr>
                <a:lstStyle/>
                <a:p>
                  <a:pPr>
                    <a:defRPr sz="1400" b="1" i="0" u="none" strike="noStrike" kern="1200" baseline="0">
                      <a:solidFill>
                        <a:schemeClr val="dk1">
                          <a:lumMod val="65000"/>
                          <a:lumOff val="35000"/>
                        </a:schemeClr>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gd name="adj1" fmla="val 42551"/>
                        <a:gd name="adj2" fmla="val -140554"/>
                      </a:avLst>
                    </a:prstGeom>
                    <a:noFill/>
                    <a:ln>
                      <a:noFill/>
                    </a:ln>
                  </c15:spPr>
                  <c15:layout>
                    <c:manualLayout>
                      <c:w val="0.24011584284948675"/>
                      <c:h val="0.12724308066641882"/>
                    </c:manualLayout>
                  </c15:layout>
                </c:ext>
                <c:ext xmlns:c16="http://schemas.microsoft.com/office/drawing/2014/chart" uri="{C3380CC4-5D6E-409C-BE32-E72D297353CC}">
                  <c16:uniqueId val="{00000005-04D7-4E0E-8B1E-83E5E0EE73B7}"/>
                </c:ext>
              </c:extLst>
            </c:dLbl>
            <c:dLbl>
              <c:idx val="3"/>
              <c:layout>
                <c:manualLayout>
                  <c:x val="-7.0769230769230779E-2"/>
                  <c:y val="-5.8441558441558523E-2"/>
                </c:manualLayout>
              </c:layout>
              <c:spPr>
                <a:xfrm>
                  <a:off x="109071" y="2226931"/>
                  <a:ext cx="1269661" cy="725127"/>
                </a:xfrm>
                <a:solidFill>
                  <a:sysClr val="window" lastClr="FFFFFF"/>
                </a:solidFill>
                <a:ln w="9525" cap="flat" cmpd="sng" algn="ctr">
                  <a:solidFill>
                    <a:sysClr val="windowText" lastClr="000000">
                      <a:lumMod val="25000"/>
                      <a:lumOff val="75000"/>
                    </a:sysClr>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ffectLst/>
              </c:spPr>
              <c:txPr>
                <a:bodyPr rot="0" spcFirstLastPara="1" vertOverflow="clip" horzOverflow="clip" vert="horz" wrap="square" lIns="38100" tIns="19050" rIns="38100" bIns="19050" anchor="ctr" anchorCtr="1">
                  <a:spAutoFit/>
                </a:bodyPr>
                <a:lstStyle/>
                <a:p>
                  <a:pPr>
                    <a:defRPr sz="1400" b="1" i="0" u="none" strike="noStrike" kern="1200" baseline="0">
                      <a:solidFill>
                        <a:schemeClr val="dk1">
                          <a:lumMod val="65000"/>
                          <a:lumOff val="35000"/>
                        </a:schemeClr>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gd name="adj1" fmla="val 3001"/>
                        <a:gd name="adj2" fmla="val 116177"/>
                      </a:avLst>
                    </a:prstGeom>
                    <a:noFill/>
                    <a:ln>
                      <a:noFill/>
                    </a:ln>
                  </c15:spPr>
                  <c15:layout>
                    <c:manualLayout>
                      <c:w val="0.30761017565112053"/>
                      <c:h val="0.12358574496369772"/>
                    </c:manualLayout>
                  </c15:layout>
                </c:ext>
                <c:ext xmlns:c16="http://schemas.microsoft.com/office/drawing/2014/chart" uri="{C3380CC4-5D6E-409C-BE32-E72D297353CC}">
                  <c16:uniqueId val="{00000007-0987-4CEC-B8BB-004E83F44DAA}"/>
                </c:ext>
              </c:extLst>
            </c:dLbl>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1400" b="1" i="0" u="none" strike="noStrike" kern="1200" baseline="0">
                    <a:solidFill>
                      <a:schemeClr val="dk1">
                        <a:lumMod val="65000"/>
                        <a:lumOff val="35000"/>
                      </a:schemeClr>
                    </a:solidFill>
                    <a:latin typeface="+mn-lt"/>
                    <a:ea typeface="+mn-ea"/>
                    <a:cs typeface="+mn-cs"/>
                  </a:defRPr>
                </a:pPr>
                <a:endParaRPr lang="en-US"/>
              </a:p>
            </c:txP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Sheet1!$A$2:$A$5</c:f>
              <c:strCache>
                <c:ptCount val="4"/>
                <c:pt idx="0">
                  <c:v>Attendance</c:v>
                </c:pt>
                <c:pt idx="1">
                  <c:v>Small Writing Assignments</c:v>
                </c:pt>
                <c:pt idx="2">
                  <c:v>Peer Review Assignments</c:v>
                </c:pt>
                <c:pt idx="3">
                  <c:v>Final Project Draft/Final</c:v>
                </c:pt>
              </c:strCache>
            </c:strRef>
          </c:cat>
          <c:val>
            <c:numRef>
              <c:f>Sheet1!$B$2:$B$5</c:f>
              <c:numCache>
                <c:formatCode>0%</c:formatCode>
                <c:ptCount val="4"/>
                <c:pt idx="0">
                  <c:v>8.2000000000000003E-2</c:v>
                </c:pt>
                <c:pt idx="1">
                  <c:v>0.45200000000000001</c:v>
                </c:pt>
                <c:pt idx="2">
                  <c:v>0.26200000000000001</c:v>
                </c:pt>
                <c:pt idx="3">
                  <c:v>0.20399999999999999</c:v>
                </c:pt>
              </c:numCache>
            </c:numRef>
          </c:val>
          <c:extLst>
            <c:ext xmlns:c16="http://schemas.microsoft.com/office/drawing/2014/chart" uri="{C3380CC4-5D6E-409C-BE32-E72D297353CC}">
              <c16:uniqueId val="{00000008-04D7-4E0E-8B1E-83E5E0EE73B7}"/>
            </c:ext>
          </c:extLst>
        </c:ser>
        <c:dLbls>
          <c:showLegendKey val="0"/>
          <c:showVal val="0"/>
          <c:showCatName val="1"/>
          <c:showSerName val="0"/>
          <c:showPercent val="1"/>
          <c:showBubbleSize val="0"/>
          <c:showLeaderLines val="1"/>
        </c:dLbls>
        <c:firstSliceAng val="0"/>
        <c:holeSize val="50"/>
      </c:doughnutChart>
      <c:spPr>
        <a:noFill/>
        <a:ln>
          <a:noFill/>
        </a:ln>
        <a:effectLst/>
      </c:spPr>
    </c:plotArea>
    <c:legend>
      <c:legendPos val="t"/>
      <c:layout>
        <c:manualLayout>
          <c:xMode val="edge"/>
          <c:yMode val="edge"/>
          <c:x val="0.12161613892414661"/>
          <c:y val="8.8825994390186208E-2"/>
          <c:w val="0.86968874963927956"/>
          <c:h val="0.16776012976918658"/>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4876F87E-121A-45A9-A42B-070219C0B172}" type="doc">
      <dgm:prSet loTypeId="urn:microsoft.com/office/officeart/2005/8/layout/pyramid1" loCatId="pyramid" qsTypeId="urn:microsoft.com/office/officeart/2005/8/quickstyle/simple3" qsCatId="simple" csTypeId="urn:microsoft.com/office/officeart/2005/8/colors/colorful1" csCatId="colorful" phldr="1"/>
      <dgm:spPr/>
    </dgm:pt>
    <dgm:pt modelId="{C2199220-8E05-41E5-BBE0-310B3328ED67}">
      <dgm:prSet phldrT="[Text]" custT="1"/>
      <dgm:spPr/>
      <dgm:t>
        <a:bodyPr/>
        <a:lstStyle/>
        <a:p>
          <a:pPr algn="ctr"/>
          <a:endParaRPr lang="en-US" sz="1400"/>
        </a:p>
        <a:p>
          <a:pPr algn="ctr"/>
          <a:r>
            <a:rPr lang="en-US" sz="1400"/>
            <a:t>Create</a:t>
          </a:r>
          <a:endParaRPr lang="en-US" sz="2000"/>
        </a:p>
      </dgm:t>
      <dgm:extLst>
        <a:ext uri="{E40237B7-FDA0-4F09-8148-C483321AD2D9}">
          <dgm14:cNvPr xmlns:dgm14="http://schemas.microsoft.com/office/drawing/2010/diagram" id="0" name="" descr="Top row of pyramid: Create"/>
        </a:ext>
      </dgm:extLst>
    </dgm:pt>
    <dgm:pt modelId="{3C6432E1-0D2D-43A4-B7BB-4359142D85FB}" type="parTrans" cxnId="{5C1F9339-1CDA-403B-B52F-E0D72E602CAE}">
      <dgm:prSet/>
      <dgm:spPr/>
      <dgm:t>
        <a:bodyPr/>
        <a:lstStyle/>
        <a:p>
          <a:pPr algn="l"/>
          <a:endParaRPr lang="en-US"/>
        </a:p>
      </dgm:t>
    </dgm:pt>
    <dgm:pt modelId="{A07783A9-080D-4F5D-8448-1794909760A9}" type="sibTrans" cxnId="{5C1F9339-1CDA-403B-B52F-E0D72E602CAE}">
      <dgm:prSet/>
      <dgm:spPr/>
      <dgm:t>
        <a:bodyPr/>
        <a:lstStyle/>
        <a:p>
          <a:pPr algn="l"/>
          <a:endParaRPr lang="en-US"/>
        </a:p>
      </dgm:t>
    </dgm:pt>
    <dgm:pt modelId="{C797CCA1-F322-442F-8AF6-07CFBC215584}">
      <dgm:prSet phldrT="[Text]"/>
      <dgm:spPr/>
      <dgm:t>
        <a:bodyPr/>
        <a:lstStyle/>
        <a:p>
          <a:pPr algn="l"/>
          <a:r>
            <a:rPr lang="en-US"/>
            <a:t>Evaluate</a:t>
          </a:r>
        </a:p>
      </dgm:t>
      <dgm:extLst>
        <a:ext uri="{E40237B7-FDA0-4F09-8148-C483321AD2D9}">
          <dgm14:cNvPr xmlns:dgm14="http://schemas.microsoft.com/office/drawing/2010/diagram" id="0" name="" descr="2nd from top row of pyramid: Evaluate"/>
        </a:ext>
      </dgm:extLst>
    </dgm:pt>
    <dgm:pt modelId="{FC0EA00E-387F-45C8-B7BB-D90DBE85811A}" type="parTrans" cxnId="{DC9FB2E9-B1CD-4B18-920B-B450D84F85ED}">
      <dgm:prSet/>
      <dgm:spPr/>
      <dgm:t>
        <a:bodyPr/>
        <a:lstStyle/>
        <a:p>
          <a:pPr algn="l"/>
          <a:endParaRPr lang="en-US"/>
        </a:p>
      </dgm:t>
    </dgm:pt>
    <dgm:pt modelId="{85AB6726-983E-4500-9C94-0CC17AF23420}" type="sibTrans" cxnId="{DC9FB2E9-B1CD-4B18-920B-B450D84F85ED}">
      <dgm:prSet/>
      <dgm:spPr/>
      <dgm:t>
        <a:bodyPr/>
        <a:lstStyle/>
        <a:p>
          <a:pPr algn="l"/>
          <a:endParaRPr lang="en-US"/>
        </a:p>
      </dgm:t>
    </dgm:pt>
    <dgm:pt modelId="{1DAF91F1-985C-4DF3-8A6C-936678178505}">
      <dgm:prSet phldrT="[Text]"/>
      <dgm:spPr/>
      <dgm:t>
        <a:bodyPr/>
        <a:lstStyle/>
        <a:p>
          <a:pPr algn="ctr"/>
          <a:r>
            <a:rPr lang="en-US"/>
            <a:t>Analyze</a:t>
          </a:r>
        </a:p>
      </dgm:t>
      <dgm:extLst>
        <a:ext uri="{E40237B7-FDA0-4F09-8148-C483321AD2D9}">
          <dgm14:cNvPr xmlns:dgm14="http://schemas.microsoft.com/office/drawing/2010/diagram" id="0" name="" descr="3rd from top row of pyramid: Analyze"/>
        </a:ext>
      </dgm:extLst>
    </dgm:pt>
    <dgm:pt modelId="{631A7F3D-2D2C-4CA0-A7D5-E46BE789D62C}" type="parTrans" cxnId="{BE78BD44-903A-4043-BFCE-D0B5C7650900}">
      <dgm:prSet/>
      <dgm:spPr/>
      <dgm:t>
        <a:bodyPr/>
        <a:lstStyle/>
        <a:p>
          <a:pPr algn="l"/>
          <a:endParaRPr lang="en-US"/>
        </a:p>
      </dgm:t>
    </dgm:pt>
    <dgm:pt modelId="{10773801-8226-4DE9-9141-551F4AD73E86}" type="sibTrans" cxnId="{BE78BD44-903A-4043-BFCE-D0B5C7650900}">
      <dgm:prSet/>
      <dgm:spPr/>
      <dgm:t>
        <a:bodyPr/>
        <a:lstStyle/>
        <a:p>
          <a:pPr algn="l"/>
          <a:endParaRPr lang="en-US"/>
        </a:p>
      </dgm:t>
    </dgm:pt>
    <dgm:pt modelId="{01ADB9E6-F5CC-463C-91FC-36676D527283}">
      <dgm:prSet/>
      <dgm:spPr/>
      <dgm:t>
        <a:bodyPr/>
        <a:lstStyle/>
        <a:p>
          <a:pPr algn="ctr"/>
          <a:r>
            <a:rPr lang="en-US"/>
            <a:t>Apply</a:t>
          </a:r>
        </a:p>
      </dgm:t>
      <dgm:extLst>
        <a:ext uri="{E40237B7-FDA0-4F09-8148-C483321AD2D9}">
          <dgm14:cNvPr xmlns:dgm14="http://schemas.microsoft.com/office/drawing/2010/diagram" id="0" name="" descr="3rd to bottom row of pyramid: Apply"/>
        </a:ext>
      </dgm:extLst>
    </dgm:pt>
    <dgm:pt modelId="{D9A26E49-5FD3-4A46-8F45-A71C9C225EEB}" type="parTrans" cxnId="{EDEE128E-8A7D-454E-8EBE-72C4AFCAD030}">
      <dgm:prSet/>
      <dgm:spPr/>
      <dgm:t>
        <a:bodyPr/>
        <a:lstStyle/>
        <a:p>
          <a:pPr algn="l"/>
          <a:endParaRPr lang="en-US"/>
        </a:p>
      </dgm:t>
    </dgm:pt>
    <dgm:pt modelId="{921B6B2A-C17E-41A5-9236-204A8C5BD556}" type="sibTrans" cxnId="{EDEE128E-8A7D-454E-8EBE-72C4AFCAD030}">
      <dgm:prSet/>
      <dgm:spPr/>
      <dgm:t>
        <a:bodyPr/>
        <a:lstStyle/>
        <a:p>
          <a:pPr algn="l"/>
          <a:endParaRPr lang="en-US"/>
        </a:p>
      </dgm:t>
    </dgm:pt>
    <dgm:pt modelId="{6DDCB9FB-261C-4882-AA17-70478D133E5C}">
      <dgm:prSet/>
      <dgm:spPr/>
      <dgm:t>
        <a:bodyPr/>
        <a:lstStyle/>
        <a:p>
          <a:pPr algn="ctr"/>
          <a:r>
            <a:rPr lang="en-US"/>
            <a:t>Understand</a:t>
          </a:r>
        </a:p>
      </dgm:t>
      <dgm:extLst>
        <a:ext uri="{E40237B7-FDA0-4F09-8148-C483321AD2D9}">
          <dgm14:cNvPr xmlns:dgm14="http://schemas.microsoft.com/office/drawing/2010/diagram" id="0" name="" descr="2nd to bottom row of pyramid: Understand"/>
        </a:ext>
      </dgm:extLst>
    </dgm:pt>
    <dgm:pt modelId="{9FB2FCFC-7F1B-4C51-B069-4924C6827B5A}" type="parTrans" cxnId="{9BDFAB66-98E1-498B-8E6C-99163F6DBAB1}">
      <dgm:prSet/>
      <dgm:spPr/>
      <dgm:t>
        <a:bodyPr/>
        <a:lstStyle/>
        <a:p>
          <a:pPr algn="l"/>
          <a:endParaRPr lang="en-US"/>
        </a:p>
      </dgm:t>
    </dgm:pt>
    <dgm:pt modelId="{B5E3AC15-9CEF-416D-A518-6620F76F9CCA}" type="sibTrans" cxnId="{9BDFAB66-98E1-498B-8E6C-99163F6DBAB1}">
      <dgm:prSet/>
      <dgm:spPr/>
      <dgm:t>
        <a:bodyPr/>
        <a:lstStyle/>
        <a:p>
          <a:pPr algn="l"/>
          <a:endParaRPr lang="en-US"/>
        </a:p>
      </dgm:t>
    </dgm:pt>
    <dgm:pt modelId="{9A3455EE-2106-44E6-84FF-68AD8AFAAD04}">
      <dgm:prSet/>
      <dgm:spPr/>
      <dgm:t>
        <a:bodyPr/>
        <a:lstStyle/>
        <a:p>
          <a:pPr algn="ctr"/>
          <a:r>
            <a:rPr lang="en-US"/>
            <a:t>Remember</a:t>
          </a:r>
        </a:p>
      </dgm:t>
      <dgm:extLst>
        <a:ext uri="{E40237B7-FDA0-4F09-8148-C483321AD2D9}">
          <dgm14:cNvPr xmlns:dgm14="http://schemas.microsoft.com/office/drawing/2010/diagram" id="0" name="" descr="Bottom row of pyramid: Remember"/>
        </a:ext>
      </dgm:extLst>
    </dgm:pt>
    <dgm:pt modelId="{6909E168-698F-4E0E-8653-8AF2528508EB}" type="parTrans" cxnId="{A403A2E3-D825-4FCF-90B8-8A20EA5D0C06}">
      <dgm:prSet/>
      <dgm:spPr/>
      <dgm:t>
        <a:bodyPr/>
        <a:lstStyle/>
        <a:p>
          <a:pPr algn="l"/>
          <a:endParaRPr lang="en-US"/>
        </a:p>
      </dgm:t>
    </dgm:pt>
    <dgm:pt modelId="{5EC0C2ED-A4F4-401A-BB74-8E68EF52691A}" type="sibTrans" cxnId="{A403A2E3-D825-4FCF-90B8-8A20EA5D0C06}">
      <dgm:prSet/>
      <dgm:spPr/>
      <dgm:t>
        <a:bodyPr/>
        <a:lstStyle/>
        <a:p>
          <a:pPr algn="l"/>
          <a:endParaRPr lang="en-US"/>
        </a:p>
      </dgm:t>
    </dgm:pt>
    <dgm:pt modelId="{4777ED14-2FEA-4C77-9FAC-C0FAB4C04923}" type="pres">
      <dgm:prSet presAssocID="{4876F87E-121A-45A9-A42B-070219C0B172}" presName="Name0" presStyleCnt="0">
        <dgm:presLayoutVars>
          <dgm:dir/>
          <dgm:animLvl val="lvl"/>
          <dgm:resizeHandles val="exact"/>
        </dgm:presLayoutVars>
      </dgm:prSet>
      <dgm:spPr/>
    </dgm:pt>
    <dgm:pt modelId="{F0A70427-7A8D-4A2D-A939-7B35699D2378}" type="pres">
      <dgm:prSet presAssocID="{C2199220-8E05-41E5-BBE0-310B3328ED67}" presName="Name8" presStyleCnt="0"/>
      <dgm:spPr/>
    </dgm:pt>
    <dgm:pt modelId="{24F73549-363B-4E02-8A14-D79ACC42BB22}" type="pres">
      <dgm:prSet presAssocID="{C2199220-8E05-41E5-BBE0-310B3328ED67}" presName="level" presStyleLbl="node1" presStyleIdx="0" presStyleCnt="6">
        <dgm:presLayoutVars>
          <dgm:chMax val="1"/>
          <dgm:bulletEnabled val="1"/>
        </dgm:presLayoutVars>
      </dgm:prSet>
      <dgm:spPr/>
    </dgm:pt>
    <dgm:pt modelId="{44D56E14-78E2-4996-8008-98AAEF837628}" type="pres">
      <dgm:prSet presAssocID="{C2199220-8E05-41E5-BBE0-310B3328ED67}" presName="levelTx" presStyleLbl="revTx" presStyleIdx="0" presStyleCnt="0">
        <dgm:presLayoutVars>
          <dgm:chMax val="1"/>
          <dgm:bulletEnabled val="1"/>
        </dgm:presLayoutVars>
      </dgm:prSet>
      <dgm:spPr/>
    </dgm:pt>
    <dgm:pt modelId="{7331027E-4EBF-48CC-94C5-C7C535A6B919}" type="pres">
      <dgm:prSet presAssocID="{C797CCA1-F322-442F-8AF6-07CFBC215584}" presName="Name8" presStyleCnt="0"/>
      <dgm:spPr/>
    </dgm:pt>
    <dgm:pt modelId="{F9CC254E-538A-4EE4-97B8-2579DB42EAA0}" type="pres">
      <dgm:prSet presAssocID="{C797CCA1-F322-442F-8AF6-07CFBC215584}" presName="level" presStyleLbl="node1" presStyleIdx="1" presStyleCnt="6">
        <dgm:presLayoutVars>
          <dgm:chMax val="1"/>
          <dgm:bulletEnabled val="1"/>
        </dgm:presLayoutVars>
      </dgm:prSet>
      <dgm:spPr/>
    </dgm:pt>
    <dgm:pt modelId="{FBD54933-8E41-4731-ADEF-69AF3A4893A2}" type="pres">
      <dgm:prSet presAssocID="{C797CCA1-F322-442F-8AF6-07CFBC215584}" presName="levelTx" presStyleLbl="revTx" presStyleIdx="0" presStyleCnt="0">
        <dgm:presLayoutVars>
          <dgm:chMax val="1"/>
          <dgm:bulletEnabled val="1"/>
        </dgm:presLayoutVars>
      </dgm:prSet>
      <dgm:spPr/>
    </dgm:pt>
    <dgm:pt modelId="{B37768F9-8937-45BD-A60F-F512DEF0C0E6}" type="pres">
      <dgm:prSet presAssocID="{1DAF91F1-985C-4DF3-8A6C-936678178505}" presName="Name8" presStyleCnt="0"/>
      <dgm:spPr/>
    </dgm:pt>
    <dgm:pt modelId="{70124DF7-0A0F-4920-BC9E-F0A9424BBB6B}" type="pres">
      <dgm:prSet presAssocID="{1DAF91F1-985C-4DF3-8A6C-936678178505}" presName="level" presStyleLbl="node1" presStyleIdx="2" presStyleCnt="6">
        <dgm:presLayoutVars>
          <dgm:chMax val="1"/>
          <dgm:bulletEnabled val="1"/>
        </dgm:presLayoutVars>
      </dgm:prSet>
      <dgm:spPr/>
    </dgm:pt>
    <dgm:pt modelId="{ADE4DF46-5E02-431C-8E2D-E2418A41D58F}" type="pres">
      <dgm:prSet presAssocID="{1DAF91F1-985C-4DF3-8A6C-936678178505}" presName="levelTx" presStyleLbl="revTx" presStyleIdx="0" presStyleCnt="0">
        <dgm:presLayoutVars>
          <dgm:chMax val="1"/>
          <dgm:bulletEnabled val="1"/>
        </dgm:presLayoutVars>
      </dgm:prSet>
      <dgm:spPr/>
    </dgm:pt>
    <dgm:pt modelId="{CD6BEA06-5C95-4DB3-B7CE-C5456B3B2879}" type="pres">
      <dgm:prSet presAssocID="{01ADB9E6-F5CC-463C-91FC-36676D527283}" presName="Name8" presStyleCnt="0"/>
      <dgm:spPr/>
    </dgm:pt>
    <dgm:pt modelId="{DB8585CD-3FAF-42CC-A781-BCEB394687D6}" type="pres">
      <dgm:prSet presAssocID="{01ADB9E6-F5CC-463C-91FC-36676D527283}" presName="level" presStyleLbl="node1" presStyleIdx="3" presStyleCnt="6">
        <dgm:presLayoutVars>
          <dgm:chMax val="1"/>
          <dgm:bulletEnabled val="1"/>
        </dgm:presLayoutVars>
      </dgm:prSet>
      <dgm:spPr/>
    </dgm:pt>
    <dgm:pt modelId="{1A49B0F2-5EDF-4B62-9CE2-428895264AC8}" type="pres">
      <dgm:prSet presAssocID="{01ADB9E6-F5CC-463C-91FC-36676D527283}" presName="levelTx" presStyleLbl="revTx" presStyleIdx="0" presStyleCnt="0">
        <dgm:presLayoutVars>
          <dgm:chMax val="1"/>
          <dgm:bulletEnabled val="1"/>
        </dgm:presLayoutVars>
      </dgm:prSet>
      <dgm:spPr/>
    </dgm:pt>
    <dgm:pt modelId="{45E387BE-2417-4825-94A0-7CC184CAE199}" type="pres">
      <dgm:prSet presAssocID="{6DDCB9FB-261C-4882-AA17-70478D133E5C}" presName="Name8" presStyleCnt="0"/>
      <dgm:spPr/>
    </dgm:pt>
    <dgm:pt modelId="{E098A66D-BB1B-47B5-8AEB-BDE7B8F82883}" type="pres">
      <dgm:prSet presAssocID="{6DDCB9FB-261C-4882-AA17-70478D133E5C}" presName="level" presStyleLbl="node1" presStyleIdx="4" presStyleCnt="6">
        <dgm:presLayoutVars>
          <dgm:chMax val="1"/>
          <dgm:bulletEnabled val="1"/>
        </dgm:presLayoutVars>
      </dgm:prSet>
      <dgm:spPr/>
    </dgm:pt>
    <dgm:pt modelId="{7DFC9E65-7647-4572-B28C-6AE41C2EDD64}" type="pres">
      <dgm:prSet presAssocID="{6DDCB9FB-261C-4882-AA17-70478D133E5C}" presName="levelTx" presStyleLbl="revTx" presStyleIdx="0" presStyleCnt="0">
        <dgm:presLayoutVars>
          <dgm:chMax val="1"/>
          <dgm:bulletEnabled val="1"/>
        </dgm:presLayoutVars>
      </dgm:prSet>
      <dgm:spPr/>
    </dgm:pt>
    <dgm:pt modelId="{5298AC25-57F9-4C56-B00D-D3B5F91F0CF8}" type="pres">
      <dgm:prSet presAssocID="{9A3455EE-2106-44E6-84FF-68AD8AFAAD04}" presName="Name8" presStyleCnt="0"/>
      <dgm:spPr/>
    </dgm:pt>
    <dgm:pt modelId="{88626716-57EF-4121-B957-29AC096CA95F}" type="pres">
      <dgm:prSet presAssocID="{9A3455EE-2106-44E6-84FF-68AD8AFAAD04}" presName="level" presStyleLbl="node1" presStyleIdx="5" presStyleCnt="6">
        <dgm:presLayoutVars>
          <dgm:chMax val="1"/>
          <dgm:bulletEnabled val="1"/>
        </dgm:presLayoutVars>
      </dgm:prSet>
      <dgm:spPr/>
    </dgm:pt>
    <dgm:pt modelId="{5A6A8C71-BB0C-4F8E-8F64-F7DBAF913E03}" type="pres">
      <dgm:prSet presAssocID="{9A3455EE-2106-44E6-84FF-68AD8AFAAD04}" presName="levelTx" presStyleLbl="revTx" presStyleIdx="0" presStyleCnt="0">
        <dgm:presLayoutVars>
          <dgm:chMax val="1"/>
          <dgm:bulletEnabled val="1"/>
        </dgm:presLayoutVars>
      </dgm:prSet>
      <dgm:spPr/>
    </dgm:pt>
  </dgm:ptLst>
  <dgm:cxnLst>
    <dgm:cxn modelId="{3E8B2104-9FE6-49D6-9A74-CEC133E65CDD}" type="presOf" srcId="{C2199220-8E05-41E5-BBE0-310B3328ED67}" destId="{44D56E14-78E2-4996-8008-98AAEF837628}" srcOrd="1" destOrd="0" presId="urn:microsoft.com/office/officeart/2005/8/layout/pyramid1"/>
    <dgm:cxn modelId="{CEBB8E28-C7E7-426B-B407-F2CF71E93C40}" type="presOf" srcId="{6DDCB9FB-261C-4882-AA17-70478D133E5C}" destId="{7DFC9E65-7647-4572-B28C-6AE41C2EDD64}" srcOrd="1" destOrd="0" presId="urn:microsoft.com/office/officeart/2005/8/layout/pyramid1"/>
    <dgm:cxn modelId="{D8F0E92A-3297-486B-85E9-FB2BE5DB8F21}" type="presOf" srcId="{6DDCB9FB-261C-4882-AA17-70478D133E5C}" destId="{E098A66D-BB1B-47B5-8AEB-BDE7B8F82883}" srcOrd="0" destOrd="0" presId="urn:microsoft.com/office/officeart/2005/8/layout/pyramid1"/>
    <dgm:cxn modelId="{931A832C-1419-4E19-88D0-36D905423C8A}" type="presOf" srcId="{9A3455EE-2106-44E6-84FF-68AD8AFAAD04}" destId="{5A6A8C71-BB0C-4F8E-8F64-F7DBAF913E03}" srcOrd="1" destOrd="0" presId="urn:microsoft.com/office/officeart/2005/8/layout/pyramid1"/>
    <dgm:cxn modelId="{5C1F9339-1CDA-403B-B52F-E0D72E602CAE}" srcId="{4876F87E-121A-45A9-A42B-070219C0B172}" destId="{C2199220-8E05-41E5-BBE0-310B3328ED67}" srcOrd="0" destOrd="0" parTransId="{3C6432E1-0D2D-43A4-B7BB-4359142D85FB}" sibTransId="{A07783A9-080D-4F5D-8448-1794909760A9}"/>
    <dgm:cxn modelId="{77F7CA3B-CCC6-4F9B-84A0-A05A004FDAFC}" type="presOf" srcId="{01ADB9E6-F5CC-463C-91FC-36676D527283}" destId="{1A49B0F2-5EDF-4B62-9CE2-428895264AC8}" srcOrd="1" destOrd="0" presId="urn:microsoft.com/office/officeart/2005/8/layout/pyramid1"/>
    <dgm:cxn modelId="{85B91C3E-7BE7-4F3E-BFDE-6184E0ED0BAA}" type="presOf" srcId="{9A3455EE-2106-44E6-84FF-68AD8AFAAD04}" destId="{88626716-57EF-4121-B957-29AC096CA95F}" srcOrd="0" destOrd="0" presId="urn:microsoft.com/office/officeart/2005/8/layout/pyramid1"/>
    <dgm:cxn modelId="{BE78BD44-903A-4043-BFCE-D0B5C7650900}" srcId="{4876F87E-121A-45A9-A42B-070219C0B172}" destId="{1DAF91F1-985C-4DF3-8A6C-936678178505}" srcOrd="2" destOrd="0" parTransId="{631A7F3D-2D2C-4CA0-A7D5-E46BE789D62C}" sibTransId="{10773801-8226-4DE9-9141-551F4AD73E86}"/>
    <dgm:cxn modelId="{9BDFAB66-98E1-498B-8E6C-99163F6DBAB1}" srcId="{4876F87E-121A-45A9-A42B-070219C0B172}" destId="{6DDCB9FB-261C-4882-AA17-70478D133E5C}" srcOrd="4" destOrd="0" parTransId="{9FB2FCFC-7F1B-4C51-B069-4924C6827B5A}" sibTransId="{B5E3AC15-9CEF-416D-A518-6620F76F9CCA}"/>
    <dgm:cxn modelId="{E0532768-53FF-4D7D-B43F-C914AC572988}" type="presOf" srcId="{01ADB9E6-F5CC-463C-91FC-36676D527283}" destId="{DB8585CD-3FAF-42CC-A781-BCEB394687D6}" srcOrd="0" destOrd="0" presId="urn:microsoft.com/office/officeart/2005/8/layout/pyramid1"/>
    <dgm:cxn modelId="{F4C00869-3E55-4860-A07F-DEC4BC46CE3F}" type="presOf" srcId="{C797CCA1-F322-442F-8AF6-07CFBC215584}" destId="{F9CC254E-538A-4EE4-97B8-2579DB42EAA0}" srcOrd="0" destOrd="0" presId="urn:microsoft.com/office/officeart/2005/8/layout/pyramid1"/>
    <dgm:cxn modelId="{1B2A954A-94B1-4848-925E-7A01958B2B97}" type="presOf" srcId="{1DAF91F1-985C-4DF3-8A6C-936678178505}" destId="{70124DF7-0A0F-4920-BC9E-F0A9424BBB6B}" srcOrd="0" destOrd="0" presId="urn:microsoft.com/office/officeart/2005/8/layout/pyramid1"/>
    <dgm:cxn modelId="{9E99A574-06D6-4E67-9A84-70DA20B4DB17}" type="presOf" srcId="{4876F87E-121A-45A9-A42B-070219C0B172}" destId="{4777ED14-2FEA-4C77-9FAC-C0FAB4C04923}" srcOrd="0" destOrd="0" presId="urn:microsoft.com/office/officeart/2005/8/layout/pyramid1"/>
    <dgm:cxn modelId="{EDEE128E-8A7D-454E-8EBE-72C4AFCAD030}" srcId="{4876F87E-121A-45A9-A42B-070219C0B172}" destId="{01ADB9E6-F5CC-463C-91FC-36676D527283}" srcOrd="3" destOrd="0" parTransId="{D9A26E49-5FD3-4A46-8F45-A71C9C225EEB}" sibTransId="{921B6B2A-C17E-41A5-9236-204A8C5BD556}"/>
    <dgm:cxn modelId="{9419F49B-CA47-4B5B-A205-1EC8C4091637}" type="presOf" srcId="{1DAF91F1-985C-4DF3-8A6C-936678178505}" destId="{ADE4DF46-5E02-431C-8E2D-E2418A41D58F}" srcOrd="1" destOrd="0" presId="urn:microsoft.com/office/officeart/2005/8/layout/pyramid1"/>
    <dgm:cxn modelId="{6C4118A8-0E1D-4000-95EE-04AA177B62B2}" type="presOf" srcId="{C797CCA1-F322-442F-8AF6-07CFBC215584}" destId="{FBD54933-8E41-4731-ADEF-69AF3A4893A2}" srcOrd="1" destOrd="0" presId="urn:microsoft.com/office/officeart/2005/8/layout/pyramid1"/>
    <dgm:cxn modelId="{B1317EDC-5A34-464E-9665-30714F1C6FB1}" type="presOf" srcId="{C2199220-8E05-41E5-BBE0-310B3328ED67}" destId="{24F73549-363B-4E02-8A14-D79ACC42BB22}" srcOrd="0" destOrd="0" presId="urn:microsoft.com/office/officeart/2005/8/layout/pyramid1"/>
    <dgm:cxn modelId="{A403A2E3-D825-4FCF-90B8-8A20EA5D0C06}" srcId="{4876F87E-121A-45A9-A42B-070219C0B172}" destId="{9A3455EE-2106-44E6-84FF-68AD8AFAAD04}" srcOrd="5" destOrd="0" parTransId="{6909E168-698F-4E0E-8653-8AF2528508EB}" sibTransId="{5EC0C2ED-A4F4-401A-BB74-8E68EF52691A}"/>
    <dgm:cxn modelId="{DC9FB2E9-B1CD-4B18-920B-B450D84F85ED}" srcId="{4876F87E-121A-45A9-A42B-070219C0B172}" destId="{C797CCA1-F322-442F-8AF6-07CFBC215584}" srcOrd="1" destOrd="0" parTransId="{FC0EA00E-387F-45C8-B7BB-D90DBE85811A}" sibTransId="{85AB6726-983E-4500-9C94-0CC17AF23420}"/>
    <dgm:cxn modelId="{60A0606C-3218-408F-BEC3-CBB27BB520DE}" type="presParOf" srcId="{4777ED14-2FEA-4C77-9FAC-C0FAB4C04923}" destId="{F0A70427-7A8D-4A2D-A939-7B35699D2378}" srcOrd="0" destOrd="0" presId="urn:microsoft.com/office/officeart/2005/8/layout/pyramid1"/>
    <dgm:cxn modelId="{6D83BCB6-32DD-453F-9038-8E582A9BC1F9}" type="presParOf" srcId="{F0A70427-7A8D-4A2D-A939-7B35699D2378}" destId="{24F73549-363B-4E02-8A14-D79ACC42BB22}" srcOrd="0" destOrd="0" presId="urn:microsoft.com/office/officeart/2005/8/layout/pyramid1"/>
    <dgm:cxn modelId="{77A6D85F-86CF-41D9-9CE7-06B8F4CA6EF4}" type="presParOf" srcId="{F0A70427-7A8D-4A2D-A939-7B35699D2378}" destId="{44D56E14-78E2-4996-8008-98AAEF837628}" srcOrd="1" destOrd="0" presId="urn:microsoft.com/office/officeart/2005/8/layout/pyramid1"/>
    <dgm:cxn modelId="{84D44422-C6BA-4B33-9758-029BA8875EC4}" type="presParOf" srcId="{4777ED14-2FEA-4C77-9FAC-C0FAB4C04923}" destId="{7331027E-4EBF-48CC-94C5-C7C535A6B919}" srcOrd="1" destOrd="0" presId="urn:microsoft.com/office/officeart/2005/8/layout/pyramid1"/>
    <dgm:cxn modelId="{2384302F-A238-46A2-BCC3-DD66B7723DBC}" type="presParOf" srcId="{7331027E-4EBF-48CC-94C5-C7C535A6B919}" destId="{F9CC254E-538A-4EE4-97B8-2579DB42EAA0}" srcOrd="0" destOrd="0" presId="urn:microsoft.com/office/officeart/2005/8/layout/pyramid1"/>
    <dgm:cxn modelId="{79B6D4EF-4290-44FE-AEB9-71A755D4132C}" type="presParOf" srcId="{7331027E-4EBF-48CC-94C5-C7C535A6B919}" destId="{FBD54933-8E41-4731-ADEF-69AF3A4893A2}" srcOrd="1" destOrd="0" presId="urn:microsoft.com/office/officeart/2005/8/layout/pyramid1"/>
    <dgm:cxn modelId="{293D54C0-926C-4E89-B925-EB9CB5F97EDF}" type="presParOf" srcId="{4777ED14-2FEA-4C77-9FAC-C0FAB4C04923}" destId="{B37768F9-8937-45BD-A60F-F512DEF0C0E6}" srcOrd="2" destOrd="0" presId="urn:microsoft.com/office/officeart/2005/8/layout/pyramid1"/>
    <dgm:cxn modelId="{6299277F-5790-43A5-86A5-194BEF305347}" type="presParOf" srcId="{B37768F9-8937-45BD-A60F-F512DEF0C0E6}" destId="{70124DF7-0A0F-4920-BC9E-F0A9424BBB6B}" srcOrd="0" destOrd="0" presId="urn:microsoft.com/office/officeart/2005/8/layout/pyramid1"/>
    <dgm:cxn modelId="{B5F83BE0-C84A-477B-A4DB-3A770893DEEF}" type="presParOf" srcId="{B37768F9-8937-45BD-A60F-F512DEF0C0E6}" destId="{ADE4DF46-5E02-431C-8E2D-E2418A41D58F}" srcOrd="1" destOrd="0" presId="urn:microsoft.com/office/officeart/2005/8/layout/pyramid1"/>
    <dgm:cxn modelId="{12ADBF7F-E744-459D-BB06-0A193748458B}" type="presParOf" srcId="{4777ED14-2FEA-4C77-9FAC-C0FAB4C04923}" destId="{CD6BEA06-5C95-4DB3-B7CE-C5456B3B2879}" srcOrd="3" destOrd="0" presId="urn:microsoft.com/office/officeart/2005/8/layout/pyramid1"/>
    <dgm:cxn modelId="{C9B90F0C-0DF7-4D15-AEBA-23AB07EE60DE}" type="presParOf" srcId="{CD6BEA06-5C95-4DB3-B7CE-C5456B3B2879}" destId="{DB8585CD-3FAF-42CC-A781-BCEB394687D6}" srcOrd="0" destOrd="0" presId="urn:microsoft.com/office/officeart/2005/8/layout/pyramid1"/>
    <dgm:cxn modelId="{2155CE50-B2FE-4C7A-96F9-8C08BED34354}" type="presParOf" srcId="{CD6BEA06-5C95-4DB3-B7CE-C5456B3B2879}" destId="{1A49B0F2-5EDF-4B62-9CE2-428895264AC8}" srcOrd="1" destOrd="0" presId="urn:microsoft.com/office/officeart/2005/8/layout/pyramid1"/>
    <dgm:cxn modelId="{F1B02E24-9E33-42BF-938A-EC99436301E4}" type="presParOf" srcId="{4777ED14-2FEA-4C77-9FAC-C0FAB4C04923}" destId="{45E387BE-2417-4825-94A0-7CC184CAE199}" srcOrd="4" destOrd="0" presId="urn:microsoft.com/office/officeart/2005/8/layout/pyramid1"/>
    <dgm:cxn modelId="{42510509-64FF-4D24-AACA-545478564937}" type="presParOf" srcId="{45E387BE-2417-4825-94A0-7CC184CAE199}" destId="{E098A66D-BB1B-47B5-8AEB-BDE7B8F82883}" srcOrd="0" destOrd="0" presId="urn:microsoft.com/office/officeart/2005/8/layout/pyramid1"/>
    <dgm:cxn modelId="{36024889-6F5B-453C-B8DE-F0226422D8A0}" type="presParOf" srcId="{45E387BE-2417-4825-94A0-7CC184CAE199}" destId="{7DFC9E65-7647-4572-B28C-6AE41C2EDD64}" srcOrd="1" destOrd="0" presId="urn:microsoft.com/office/officeart/2005/8/layout/pyramid1"/>
    <dgm:cxn modelId="{B77810E0-51B9-4328-AD48-84F56265DC2C}" type="presParOf" srcId="{4777ED14-2FEA-4C77-9FAC-C0FAB4C04923}" destId="{5298AC25-57F9-4C56-B00D-D3B5F91F0CF8}" srcOrd="5" destOrd="0" presId="urn:microsoft.com/office/officeart/2005/8/layout/pyramid1"/>
    <dgm:cxn modelId="{5BE9CC6B-41F1-4789-B64C-6FC997D44882}" type="presParOf" srcId="{5298AC25-57F9-4C56-B00D-D3B5F91F0CF8}" destId="{88626716-57EF-4121-B957-29AC096CA95F}" srcOrd="0" destOrd="0" presId="urn:microsoft.com/office/officeart/2005/8/layout/pyramid1"/>
    <dgm:cxn modelId="{34D6AABC-C3EC-4F60-89A1-43F240C345BB}" type="presParOf" srcId="{5298AC25-57F9-4C56-B00D-D3B5F91F0CF8}" destId="{5A6A8C71-BB0C-4F8E-8F64-F7DBAF913E03}" srcOrd="1" destOrd="0" presId="urn:microsoft.com/office/officeart/2005/8/layout/pyramid1"/>
  </dgm:cxnLst>
  <dgm:bg/>
  <dgm:whole/>
  <dgm:extLst>
    <a:ext uri="http://schemas.microsoft.com/office/drawing/2008/diagram">
      <dsp:dataModelExt xmlns:dsp="http://schemas.microsoft.com/office/drawing/2008/diagram" relId="rId45"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73549-363B-4E02-8A14-D79ACC42BB22}">
      <dsp:nvSpPr>
        <dsp:cNvPr id="0" name=""/>
        <dsp:cNvSpPr/>
      </dsp:nvSpPr>
      <dsp:spPr>
        <a:xfrm>
          <a:off x="1888242" y="0"/>
          <a:ext cx="755297" cy="484363"/>
        </a:xfrm>
        <a:prstGeom prst="trapezoid">
          <a:avLst>
            <a:gd name="adj" fmla="val 77968"/>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a:p>
          <a:pPr marL="0" lvl="0" indent="0" algn="ctr" defTabSz="622300">
            <a:lnSpc>
              <a:spcPct val="90000"/>
            </a:lnSpc>
            <a:spcBef>
              <a:spcPct val="0"/>
            </a:spcBef>
            <a:spcAft>
              <a:spcPct val="35000"/>
            </a:spcAft>
            <a:buNone/>
          </a:pPr>
          <a:r>
            <a:rPr lang="en-US" sz="1400" kern="1200"/>
            <a:t>Create</a:t>
          </a:r>
          <a:endParaRPr lang="en-US" sz="2000" kern="1200"/>
        </a:p>
      </dsp:txBody>
      <dsp:txXfrm>
        <a:off x="1888242" y="0"/>
        <a:ext cx="755297" cy="484363"/>
      </dsp:txXfrm>
    </dsp:sp>
    <dsp:sp modelId="{F9CC254E-538A-4EE4-97B8-2579DB42EAA0}">
      <dsp:nvSpPr>
        <dsp:cNvPr id="0" name=""/>
        <dsp:cNvSpPr/>
      </dsp:nvSpPr>
      <dsp:spPr>
        <a:xfrm>
          <a:off x="1510594" y="484363"/>
          <a:ext cx="1510594" cy="484363"/>
        </a:xfrm>
        <a:prstGeom prst="trapezoid">
          <a:avLst>
            <a:gd name="adj" fmla="val 77968"/>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r>
            <a:rPr lang="en-US" sz="2000" kern="1200"/>
            <a:t>Evaluate</a:t>
          </a:r>
        </a:p>
      </dsp:txBody>
      <dsp:txXfrm>
        <a:off x="1774948" y="484363"/>
        <a:ext cx="981886" cy="484363"/>
      </dsp:txXfrm>
    </dsp:sp>
    <dsp:sp modelId="{70124DF7-0A0F-4920-BC9E-F0A9424BBB6B}">
      <dsp:nvSpPr>
        <dsp:cNvPr id="0" name=""/>
        <dsp:cNvSpPr/>
      </dsp:nvSpPr>
      <dsp:spPr>
        <a:xfrm>
          <a:off x="1132945" y="968727"/>
          <a:ext cx="2265891" cy="484363"/>
        </a:xfrm>
        <a:prstGeom prst="trapezoid">
          <a:avLst>
            <a:gd name="adj" fmla="val 77968"/>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Analyze</a:t>
          </a:r>
        </a:p>
      </dsp:txBody>
      <dsp:txXfrm>
        <a:off x="1529476" y="968727"/>
        <a:ext cx="1472829" cy="484363"/>
      </dsp:txXfrm>
    </dsp:sp>
    <dsp:sp modelId="{DB8585CD-3FAF-42CC-A781-BCEB394687D6}">
      <dsp:nvSpPr>
        <dsp:cNvPr id="0" name=""/>
        <dsp:cNvSpPr/>
      </dsp:nvSpPr>
      <dsp:spPr>
        <a:xfrm>
          <a:off x="755297" y="1453091"/>
          <a:ext cx="3021188" cy="484363"/>
        </a:xfrm>
        <a:prstGeom prst="trapezoid">
          <a:avLst>
            <a:gd name="adj" fmla="val 77968"/>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Apply</a:t>
          </a:r>
        </a:p>
      </dsp:txBody>
      <dsp:txXfrm>
        <a:off x="1284005" y="1453091"/>
        <a:ext cx="1963772" cy="484363"/>
      </dsp:txXfrm>
    </dsp:sp>
    <dsp:sp modelId="{E098A66D-BB1B-47B5-8AEB-BDE7B8F82883}">
      <dsp:nvSpPr>
        <dsp:cNvPr id="0" name=""/>
        <dsp:cNvSpPr/>
      </dsp:nvSpPr>
      <dsp:spPr>
        <a:xfrm>
          <a:off x="377648" y="1937455"/>
          <a:ext cx="3776485" cy="484363"/>
        </a:xfrm>
        <a:prstGeom prst="trapezoid">
          <a:avLst>
            <a:gd name="adj" fmla="val 77968"/>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Understand</a:t>
          </a:r>
        </a:p>
      </dsp:txBody>
      <dsp:txXfrm>
        <a:off x="1038533" y="1937455"/>
        <a:ext cx="2454715" cy="484363"/>
      </dsp:txXfrm>
    </dsp:sp>
    <dsp:sp modelId="{88626716-57EF-4121-B957-29AC096CA95F}">
      <dsp:nvSpPr>
        <dsp:cNvPr id="0" name=""/>
        <dsp:cNvSpPr/>
      </dsp:nvSpPr>
      <dsp:spPr>
        <a:xfrm>
          <a:off x="0" y="2421819"/>
          <a:ext cx="4531783" cy="484363"/>
        </a:xfrm>
        <a:prstGeom prst="trapezoid">
          <a:avLst>
            <a:gd name="adj" fmla="val 77968"/>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Remember</a:t>
          </a:r>
        </a:p>
      </dsp:txBody>
      <dsp:txXfrm>
        <a:off x="793062" y="2421819"/>
        <a:ext cx="2945658" cy="484363"/>
      </dsp:txXfrm>
    </dsp:sp>
  </dsp:spTree>
</dsp:drawing>
</file>

<file path=word/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Custom 1">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345D7E"/>
      </a:hlink>
      <a:folHlink>
        <a:srgbClr val="704404"/>
      </a:folHlink>
    </a:clrScheme>
    <a:fontScheme name="Source Sans">
      <a:majorFont>
        <a:latin typeface="Source Sans Pro Black"/>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8cb44c96-5ff6-40c7-8eb0-83b86c736685" xsi:nil="true"/>
    <lcf76f155ced4ddcb4097134ff3c332f xmlns="4170f121-1e4b-4cce-94ba-e0b41139c8a5">
      <Terms xmlns="http://schemas.microsoft.com/office/infopath/2007/PartnerControls"/>
    </lcf76f155ced4ddcb4097134ff3c332f>
    <Writer xmlns="4170f121-1e4b-4cce-94ba-e0b41139c8a5"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87700AF077870748824C4F5BE6CBBC1C" ma:contentTypeVersion="13" ma:contentTypeDescription="Create a new document." ma:contentTypeScope="" ma:versionID="1c3f84ecab5f41b56e2104a30ed0b92e">
  <xsd:schema xmlns:xsd="http://www.w3.org/2001/XMLSchema" xmlns:xs="http://www.w3.org/2001/XMLSchema" xmlns:p="http://schemas.microsoft.com/office/2006/metadata/properties" xmlns:ns2="4170f121-1e4b-4cce-94ba-e0b41139c8a5" xmlns:ns3="8cb44c96-5ff6-40c7-8eb0-83b86c736685" targetNamespace="http://schemas.microsoft.com/office/2006/metadata/properties" ma:root="true" ma:fieldsID="bd9003e6f39941c113350f4fb6593b84" ns2:_="" ns3:_="">
    <xsd:import namespace="4170f121-1e4b-4cce-94ba-e0b41139c8a5"/>
    <xsd:import namespace="8cb44c96-5ff6-40c7-8eb0-83b86c736685"/>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Writ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170f121-1e4b-4cce-94ba-e0b41139c8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ad816ea-8460-453a-b1af-cd753e23c00d"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Writer" ma:index="19" nillable="true" ma:displayName="Writer" ma:format="Dropdown" ma:internalName="Writer">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cb44c96-5ff6-40c7-8eb0-83b86c73668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03b33b2b-ea2e-498d-9966-051f958eddfa}" ma:internalName="TaxCatchAll" ma:showField="CatchAllData" ma:web="8cb44c96-5ff6-40c7-8eb0-83b86c73668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89D653E-D804-44C8-9756-634330E3433A}">
  <ds:schemaRefs>
    <ds:schemaRef ds:uri="http://schemas.openxmlformats.org/officeDocument/2006/bibliography"/>
  </ds:schemaRefs>
</ds:datastoreItem>
</file>

<file path=customXml/itemProps2.xml><?xml version="1.0" encoding="utf-8"?>
<ds:datastoreItem xmlns:ds="http://schemas.openxmlformats.org/officeDocument/2006/customXml" ds:itemID="{40C2FE2D-1364-4F9D-A846-187468D06BC0}">
  <ds:schemaRefs>
    <ds:schemaRef ds:uri="http://schemas.microsoft.com/sharepoint/v3/contenttype/forms"/>
  </ds:schemaRefs>
</ds:datastoreItem>
</file>

<file path=customXml/itemProps3.xml><?xml version="1.0" encoding="utf-8"?>
<ds:datastoreItem xmlns:ds="http://schemas.openxmlformats.org/officeDocument/2006/customXml" ds:itemID="{44ED7FE4-9599-4F1F-A4F6-3C015D22BFFB}">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65BF01DD-057B-4275-B9CF-16DA11B8B50E}"/>
</file>

<file path=docMetadata/LabelInfo.xml><?xml version="1.0" encoding="utf-8"?>
<clbl:labelList xmlns:clbl="http://schemas.microsoft.com/office/2020/mipLabelMetadata">
  <clbl:label id="{22177130-642f-41d9-9211-74237ad5687d}" enabled="0" method="" siteId="{22177130-642f-41d9-9211-74237ad5687d}" removed="1"/>
</clbl:labelList>
</file>

<file path=docProps/app.xml><?xml version="1.0" encoding="utf-8"?>
<Properties xmlns="http://schemas.openxmlformats.org/officeDocument/2006/extended-properties" xmlns:vt="http://schemas.openxmlformats.org/officeDocument/2006/docPropsVTypes">
  <Template>Normal</Template>
  <TotalTime>419</TotalTime>
  <Pages>11</Pages>
  <Words>3422</Words>
  <Characters>19509</Characters>
  <Application>Microsoft Office Word</Application>
  <DocSecurity>0</DocSecurity>
  <Lines>162</Lines>
  <Paragraphs>45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22886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Wanzer, Dana</dc:creator>
  <cp:keywords/>
  <dc:description/>
  <cp:lastModifiedBy>Clements, Kathryn</cp:lastModifiedBy>
  <cp:revision>124</cp:revision>
  <cp:lastPrinted>2023-01-05T21:18:00Z</cp:lastPrinted>
  <dcterms:created xsi:type="dcterms:W3CDTF">2023-01-05T18:54:00Z</dcterms:created>
  <dcterms:modified xsi:type="dcterms:W3CDTF">2024-08-23T02:03:00Z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0x01010087700AF077870748824C4F5BE6CBBC1C</vt:lpwstr>
  </property>
</Properties>
</file>