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1"/>
  </p:sldMasterIdLst>
  <p:notesMasterIdLst>
    <p:notesMasterId r:id="rId41"/>
  </p:notesMasterIdLst>
  <p:sldIdLst>
    <p:sldId id="256" r:id="rId2"/>
    <p:sldId id="258" r:id="rId3"/>
    <p:sldId id="257" r:id="rId4"/>
    <p:sldId id="283" r:id="rId5"/>
    <p:sldId id="259" r:id="rId6"/>
    <p:sldId id="284" r:id="rId7"/>
    <p:sldId id="274" r:id="rId8"/>
    <p:sldId id="261" r:id="rId9"/>
    <p:sldId id="279" r:id="rId10"/>
    <p:sldId id="278" r:id="rId11"/>
    <p:sldId id="289" r:id="rId12"/>
    <p:sldId id="293" r:id="rId13"/>
    <p:sldId id="294" r:id="rId14"/>
    <p:sldId id="295" r:id="rId15"/>
    <p:sldId id="291" r:id="rId16"/>
    <p:sldId id="292" r:id="rId17"/>
    <p:sldId id="286" r:id="rId18"/>
    <p:sldId id="263" r:id="rId19"/>
    <p:sldId id="271" r:id="rId20"/>
    <p:sldId id="272" r:id="rId21"/>
    <p:sldId id="296" r:id="rId22"/>
    <p:sldId id="273" r:id="rId23"/>
    <p:sldId id="297" r:id="rId24"/>
    <p:sldId id="275" r:id="rId25"/>
    <p:sldId id="262" r:id="rId26"/>
    <p:sldId id="287" r:id="rId27"/>
    <p:sldId id="264" r:id="rId28"/>
    <p:sldId id="265" r:id="rId29"/>
    <p:sldId id="280" r:id="rId30"/>
    <p:sldId id="266" r:id="rId31"/>
    <p:sldId id="281" r:id="rId32"/>
    <p:sldId id="267" r:id="rId33"/>
    <p:sldId id="282" r:id="rId34"/>
    <p:sldId id="277" r:id="rId35"/>
    <p:sldId id="268" r:id="rId36"/>
    <p:sldId id="269" r:id="rId37"/>
    <p:sldId id="270" r:id="rId38"/>
    <p:sldId id="288" r:id="rId39"/>
    <p:sldId id="285"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3" autoAdjust="0"/>
    <p:restoredTop sz="96327"/>
  </p:normalViewPr>
  <p:slideViewPr>
    <p:cSldViewPr snapToGrid="0">
      <p:cViewPr varScale="1">
        <p:scale>
          <a:sx n="128" d="100"/>
          <a:sy n="128" d="100"/>
        </p:scale>
        <p:origin x="55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63DF44-55B1-49ED-94F7-B4B09FD68092}" type="datetimeFigureOut">
              <a:rPr lang="en-US" smtClean="0"/>
              <a:t>3/7/25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EEAA36-A136-4B0F-85CF-90CDB7B4E401}" type="slidenum">
              <a:rPr lang="en-US" smtClean="0"/>
              <a:t>‹#›</a:t>
            </a:fld>
            <a:endParaRPr lang="en-US"/>
          </a:p>
        </p:txBody>
      </p:sp>
    </p:spTree>
    <p:extLst>
      <p:ext uri="{BB962C8B-B14F-4D97-AF65-F5344CB8AC3E}">
        <p14:creationId xmlns:p14="http://schemas.microsoft.com/office/powerpoint/2010/main" val="2597748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EEAA36-A136-4B0F-85CF-90CDB7B4E401}" type="slidenum">
              <a:rPr lang="en-US" smtClean="0"/>
              <a:t>5</a:t>
            </a:fld>
            <a:endParaRPr lang="en-US"/>
          </a:p>
        </p:txBody>
      </p:sp>
    </p:spTree>
    <p:extLst>
      <p:ext uri="{BB962C8B-B14F-4D97-AF65-F5344CB8AC3E}">
        <p14:creationId xmlns:p14="http://schemas.microsoft.com/office/powerpoint/2010/main" val="2429721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sure about line 9</a:t>
            </a:r>
          </a:p>
        </p:txBody>
      </p:sp>
      <p:sp>
        <p:nvSpPr>
          <p:cNvPr id="4" name="Slide Number Placeholder 3"/>
          <p:cNvSpPr>
            <a:spLocks noGrp="1"/>
          </p:cNvSpPr>
          <p:nvPr>
            <p:ph type="sldNum" sz="quarter" idx="10"/>
          </p:nvPr>
        </p:nvSpPr>
        <p:spPr/>
        <p:txBody>
          <a:bodyPr/>
          <a:lstStyle/>
          <a:p>
            <a:fld id="{95EEAA36-A136-4B0F-85CF-90CDB7B4E401}" type="slidenum">
              <a:rPr lang="en-US" smtClean="0"/>
              <a:t>6</a:t>
            </a:fld>
            <a:endParaRPr lang="en-US"/>
          </a:p>
        </p:txBody>
      </p:sp>
    </p:spTree>
    <p:extLst>
      <p:ext uri="{BB962C8B-B14F-4D97-AF65-F5344CB8AC3E}">
        <p14:creationId xmlns:p14="http://schemas.microsoft.com/office/powerpoint/2010/main" val="4115460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15?</a:t>
            </a:r>
          </a:p>
        </p:txBody>
      </p:sp>
      <p:sp>
        <p:nvSpPr>
          <p:cNvPr id="4" name="Slide Number Placeholder 3"/>
          <p:cNvSpPr>
            <a:spLocks noGrp="1"/>
          </p:cNvSpPr>
          <p:nvPr>
            <p:ph type="sldNum" sz="quarter" idx="10"/>
          </p:nvPr>
        </p:nvSpPr>
        <p:spPr/>
        <p:txBody>
          <a:bodyPr/>
          <a:lstStyle/>
          <a:p>
            <a:fld id="{95EEAA36-A136-4B0F-85CF-90CDB7B4E401}" type="slidenum">
              <a:rPr lang="en-US" smtClean="0"/>
              <a:t>18</a:t>
            </a:fld>
            <a:endParaRPr lang="en-US"/>
          </a:p>
        </p:txBody>
      </p:sp>
    </p:spTree>
    <p:extLst>
      <p:ext uri="{BB962C8B-B14F-4D97-AF65-F5344CB8AC3E}">
        <p14:creationId xmlns:p14="http://schemas.microsoft.com/office/powerpoint/2010/main" val="689804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3333E-EC3F-4944-86EB-56BF8BCADF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00A169-4987-4DD0-A873-D276937745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E4969B-F16B-4A1B-847E-737159E0D8FA}"/>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5" name="Footer Placeholder 4">
            <a:extLst>
              <a:ext uri="{FF2B5EF4-FFF2-40B4-BE49-F238E27FC236}">
                <a16:creationId xmlns:a16="http://schemas.microsoft.com/office/drawing/2014/main" id="{E25D28E7-4021-43D6-A36C-FEC2E90D55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44648F-B3AC-414E-86FF-437C4782803F}"/>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700722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7613D-AE06-47C8-AB68-D81DC67BA0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D8F5D1-FB72-42D7-B41F-A58C164A6B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8136BA-7467-486A-A2E5-1977AE19AFE9}"/>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5" name="Footer Placeholder 4">
            <a:extLst>
              <a:ext uri="{FF2B5EF4-FFF2-40B4-BE49-F238E27FC236}">
                <a16:creationId xmlns:a16="http://schemas.microsoft.com/office/drawing/2014/main" id="{87588158-A8DF-40DE-B276-53B78B3B8A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15D6DF-24EA-49E0-A6AD-19FE00096D11}"/>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3362052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9C9BE7-F543-4321-82FA-E4B04CB2D0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B7BC4B-EABB-437E-B9C4-0D57B3CD21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F970EE-66D3-4110-853B-C276C2E75B64}"/>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5" name="Footer Placeholder 4">
            <a:extLst>
              <a:ext uri="{FF2B5EF4-FFF2-40B4-BE49-F238E27FC236}">
                <a16:creationId xmlns:a16="http://schemas.microsoft.com/office/drawing/2014/main" id="{8EE9C964-A46B-4DAB-84B6-E8D6917F79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DF751-5713-4353-B121-4ACA407D9B7A}"/>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113541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DC231-9AAE-4A2D-9EE8-7890C89AAF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483276-7D25-4EF4-954E-FE8F5484A5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475230-E7ED-4656-BAF7-2EB2ADAF9FF8}"/>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5" name="Footer Placeholder 4">
            <a:extLst>
              <a:ext uri="{FF2B5EF4-FFF2-40B4-BE49-F238E27FC236}">
                <a16:creationId xmlns:a16="http://schemas.microsoft.com/office/drawing/2014/main" id="{04DC9937-30E9-4BC8-B740-000CCE10F5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F06D7A-0921-40FB-B46A-46C4A4C7D916}"/>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271643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943A4-6CDC-44E6-A1B7-4306F0E52D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64B241-BDAF-4C8F-AB48-A07011645E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2F7112-5655-4B99-BDE4-9D9B6E0C4F80}"/>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5" name="Footer Placeholder 4">
            <a:extLst>
              <a:ext uri="{FF2B5EF4-FFF2-40B4-BE49-F238E27FC236}">
                <a16:creationId xmlns:a16="http://schemas.microsoft.com/office/drawing/2014/main" id="{B3B22476-C0B0-499F-AD8B-2217A3E604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C8417C-13F8-49FB-B47F-56757120EF59}"/>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3241802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8122-ED85-4610-9AED-84E5D17F6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217F30-9FCC-487F-98B8-AFB53FC523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07EADB-60DD-494F-B533-35DF82CCBE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4ABEC0-2A9E-47A0-992B-58179A9571E0}"/>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6" name="Footer Placeholder 5">
            <a:extLst>
              <a:ext uri="{FF2B5EF4-FFF2-40B4-BE49-F238E27FC236}">
                <a16:creationId xmlns:a16="http://schemas.microsoft.com/office/drawing/2014/main" id="{28097664-9A5E-4CF3-9016-5A61056359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751DE5-B105-4E49-856C-DEE9D5647424}"/>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248307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E70F7-0729-4C41-AB79-2F06DB8FA6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3B27ED-E800-487E-AADC-470C00B40D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76CAC1-8CA5-48F0-AAD4-74BD192D2C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BD7E3-8162-404D-A8B5-42F90EBFC2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9B8D3B-A7DE-4067-B1B3-0B352AFDAC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FDEFE-61C8-4BE3-AE3C-C1B940DB47B9}"/>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8" name="Footer Placeholder 7">
            <a:extLst>
              <a:ext uri="{FF2B5EF4-FFF2-40B4-BE49-F238E27FC236}">
                <a16:creationId xmlns:a16="http://schemas.microsoft.com/office/drawing/2014/main" id="{A2457152-CFD3-40C9-A1CD-110D60E8AF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51B78A-D82F-4B7A-9860-184F0B40187B}"/>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4033516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5F49D-5702-4AAF-909E-9FDE40E36A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B7DF0A-03A9-4EE8-9AE7-883569AF699F}"/>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4" name="Footer Placeholder 3">
            <a:extLst>
              <a:ext uri="{FF2B5EF4-FFF2-40B4-BE49-F238E27FC236}">
                <a16:creationId xmlns:a16="http://schemas.microsoft.com/office/drawing/2014/main" id="{AC54D25C-E6FD-4EFF-AAD6-860859E1BC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4E26E3-F17D-4F0C-8AF6-09D00E6AB58B}"/>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1474536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35D112-E62A-471B-8ECB-04DE158E3874}"/>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3" name="Footer Placeholder 2">
            <a:extLst>
              <a:ext uri="{FF2B5EF4-FFF2-40B4-BE49-F238E27FC236}">
                <a16:creationId xmlns:a16="http://schemas.microsoft.com/office/drawing/2014/main" id="{AB0CDBCA-1C92-4B45-AE9C-B57C943EE0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139573-F0C3-49DA-AF62-B9D84E0C4968}"/>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2550874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39728-010F-4816-B8FC-4FF5D83753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E80995-BF99-49B3-B2AD-E7D2DE5666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A19BC9-98FF-4D2C-80C4-7BCA99D074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1CBC3B-5B33-470C-8714-305AC121B46A}"/>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6" name="Footer Placeholder 5">
            <a:extLst>
              <a:ext uri="{FF2B5EF4-FFF2-40B4-BE49-F238E27FC236}">
                <a16:creationId xmlns:a16="http://schemas.microsoft.com/office/drawing/2014/main" id="{6220A4F2-0503-494D-85DA-487907BCFA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439FD0-311D-4164-A00E-78D28C949C99}"/>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173640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CBC93-87B8-45F3-A466-A412A098C5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28850A-D66C-494D-AA31-C481CF0281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CDC47F7-C290-4E3F-AAFA-BB3013A051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0A8470-BB9B-4737-B7E0-D9AF8534D0BF}"/>
              </a:ext>
            </a:extLst>
          </p:cNvPr>
          <p:cNvSpPr>
            <a:spLocks noGrp="1"/>
          </p:cNvSpPr>
          <p:nvPr>
            <p:ph type="dt" sz="half" idx="10"/>
          </p:nvPr>
        </p:nvSpPr>
        <p:spPr/>
        <p:txBody>
          <a:bodyPr/>
          <a:lstStyle/>
          <a:p>
            <a:fld id="{55549E78-3323-49C5-9360-13330181C30B}" type="datetimeFigureOut">
              <a:rPr lang="en-US" smtClean="0"/>
              <a:t>3/7/25</a:t>
            </a:fld>
            <a:endParaRPr lang="en-US"/>
          </a:p>
        </p:txBody>
      </p:sp>
      <p:sp>
        <p:nvSpPr>
          <p:cNvPr id="6" name="Footer Placeholder 5">
            <a:extLst>
              <a:ext uri="{FF2B5EF4-FFF2-40B4-BE49-F238E27FC236}">
                <a16:creationId xmlns:a16="http://schemas.microsoft.com/office/drawing/2014/main" id="{7A2B6986-F1E4-44A2-8C58-D039A98084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629CE-0580-4F9F-9E83-5DFCB0E8AE43}"/>
              </a:ext>
            </a:extLst>
          </p:cNvPr>
          <p:cNvSpPr>
            <a:spLocks noGrp="1"/>
          </p:cNvSpPr>
          <p:nvPr>
            <p:ph type="sldNum" sz="quarter" idx="12"/>
          </p:nvPr>
        </p:nvSpPr>
        <p:spPr/>
        <p:txBody>
          <a:bodyPr/>
          <a:lstStyle/>
          <a:p>
            <a:fld id="{05FFDB63-C5D8-4EED-9425-AEAAA74947D0}" type="slidenum">
              <a:rPr lang="en-US" smtClean="0"/>
              <a:t>‹#›</a:t>
            </a:fld>
            <a:endParaRPr lang="en-US"/>
          </a:p>
        </p:txBody>
      </p:sp>
    </p:spTree>
    <p:extLst>
      <p:ext uri="{BB962C8B-B14F-4D97-AF65-F5344CB8AC3E}">
        <p14:creationId xmlns:p14="http://schemas.microsoft.com/office/powerpoint/2010/main" val="204901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C6BE4E-B520-486E-9CCF-7275072FCC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B44CD7-265C-4C10-8EA1-C699379456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558422-6CD0-44B5-A150-F34CB12526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549E78-3323-49C5-9360-13330181C30B}" type="datetimeFigureOut">
              <a:rPr lang="en-US" smtClean="0"/>
              <a:t>3/7/25</a:t>
            </a:fld>
            <a:endParaRPr lang="en-US"/>
          </a:p>
        </p:txBody>
      </p:sp>
      <p:sp>
        <p:nvSpPr>
          <p:cNvPr id="5" name="Footer Placeholder 4">
            <a:extLst>
              <a:ext uri="{FF2B5EF4-FFF2-40B4-BE49-F238E27FC236}">
                <a16:creationId xmlns:a16="http://schemas.microsoft.com/office/drawing/2014/main" id="{210FC39D-975E-4C57-BAF3-BED651DB0F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CC71EB-679A-4105-AB11-6DCF344324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FDB63-C5D8-4EED-9425-AEAAA74947D0}" type="slidenum">
              <a:rPr lang="en-US" smtClean="0"/>
              <a:t>‹#›</a:t>
            </a:fld>
            <a:endParaRPr lang="en-US"/>
          </a:p>
        </p:txBody>
      </p:sp>
    </p:spTree>
    <p:extLst>
      <p:ext uri="{BB962C8B-B14F-4D97-AF65-F5344CB8AC3E}">
        <p14:creationId xmlns:p14="http://schemas.microsoft.com/office/powerpoint/2010/main" val="2069725857"/>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2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michigan.gov/iit"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p:cNvSpPr>
            <a:spLocks noGrp="1"/>
          </p:cNvSpPr>
          <p:nvPr>
            <p:ph type="ctrTitle"/>
          </p:nvPr>
        </p:nvSpPr>
        <p:spPr>
          <a:xfrm>
            <a:off x="753925" y="2076450"/>
            <a:ext cx="10684151" cy="1345134"/>
          </a:xfrm>
        </p:spPr>
        <p:txBody>
          <a:bodyPr anchor="ctr">
            <a:normAutofit/>
          </a:bodyPr>
          <a:lstStyle/>
          <a:p>
            <a:r>
              <a:rPr lang="en-US" sz="5600" dirty="0">
                <a:solidFill>
                  <a:srgbClr val="FFFFFF"/>
                </a:solidFill>
              </a:rPr>
              <a:t>State of Michigan Tax Return</a:t>
            </a:r>
          </a:p>
        </p:txBody>
      </p:sp>
      <p:sp>
        <p:nvSpPr>
          <p:cNvPr id="3" name="Subtitle 2"/>
          <p:cNvSpPr>
            <a:spLocks noGrp="1"/>
          </p:cNvSpPr>
          <p:nvPr>
            <p:ph type="subTitle" idx="1"/>
          </p:nvPr>
        </p:nvSpPr>
        <p:spPr>
          <a:xfrm>
            <a:off x="1361393" y="4001509"/>
            <a:ext cx="9469211" cy="519054"/>
          </a:xfrm>
        </p:spPr>
        <p:txBody>
          <a:bodyPr anchor="ctr">
            <a:normAutofit/>
          </a:bodyPr>
          <a:lstStyle/>
          <a:p>
            <a:r>
              <a:rPr lang="en-US" sz="2800" dirty="0">
                <a:solidFill>
                  <a:srgbClr val="000000"/>
                </a:solidFill>
              </a:rPr>
              <a:t>Tax Year 2024</a:t>
            </a:r>
          </a:p>
        </p:txBody>
      </p:sp>
      <p:sp>
        <p:nvSpPr>
          <p:cNvPr id="4" name="TextBox 3">
            <a:extLst>
              <a:ext uri="{FF2B5EF4-FFF2-40B4-BE49-F238E27FC236}">
                <a16:creationId xmlns:a16="http://schemas.microsoft.com/office/drawing/2014/main" id="{F11CC576-4874-F14C-98B6-2FF67C1E6C40}"/>
              </a:ext>
            </a:extLst>
          </p:cNvPr>
          <p:cNvSpPr txBox="1"/>
          <p:nvPr/>
        </p:nvSpPr>
        <p:spPr>
          <a:xfrm>
            <a:off x="448887" y="4590682"/>
            <a:ext cx="11562347" cy="1754326"/>
          </a:xfrm>
          <a:prstGeom prst="rect">
            <a:avLst/>
          </a:prstGeom>
          <a:noFill/>
        </p:spPr>
        <p:txBody>
          <a:bodyPr wrap="square" rtlCol="0">
            <a:spAutoFit/>
          </a:bodyPr>
          <a:lstStyle/>
          <a:p>
            <a:endParaRPr lang="en-US" dirty="0"/>
          </a:p>
          <a:p>
            <a:r>
              <a:rPr lang="en-US" b="1" dirty="0">
                <a:solidFill>
                  <a:srgbClr val="FF0000"/>
                </a:solidFill>
              </a:rPr>
              <a:t>This seminar is ONLY for international students and scholars who lived and earned money in ONLY the State of Michigan during 2024.  If you lived/work in Michigan and another state, you cannot use this presentation.</a:t>
            </a:r>
          </a:p>
          <a:p>
            <a:endParaRPr lang="en-US" dirty="0"/>
          </a:p>
          <a:p>
            <a:r>
              <a:rPr lang="en-US" dirty="0"/>
              <a:t>This seminar is provided for informational purposes only.  Your circumstances may be different.  We have drafted this to inform nonresident aliens on their filing obligations.  Contact a tax professional if you have additional questions.</a:t>
            </a:r>
          </a:p>
        </p:txBody>
      </p:sp>
    </p:spTree>
    <p:extLst>
      <p:ext uri="{BB962C8B-B14F-4D97-AF65-F5344CB8AC3E}">
        <p14:creationId xmlns:p14="http://schemas.microsoft.com/office/powerpoint/2010/main" val="613413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8B981-0FB0-40D5-9E3C-00016AE9D0BC}"/>
              </a:ext>
            </a:extLst>
          </p:cNvPr>
          <p:cNvSpPr>
            <a:spLocks noGrp="1"/>
          </p:cNvSpPr>
          <p:nvPr>
            <p:ph type="title"/>
          </p:nvPr>
        </p:nvSpPr>
        <p:spPr>
          <a:xfrm>
            <a:off x="838200" y="365125"/>
            <a:ext cx="10515600" cy="703537"/>
          </a:xfrm>
        </p:spPr>
        <p:txBody>
          <a:bodyPr>
            <a:normAutofit/>
          </a:bodyPr>
          <a:lstStyle/>
          <a:p>
            <a:r>
              <a:rPr lang="en-US" sz="3600" dirty="0"/>
              <a:t>Schedule 1 – Additions and Subtractions </a:t>
            </a:r>
          </a:p>
        </p:txBody>
      </p:sp>
      <p:sp>
        <p:nvSpPr>
          <p:cNvPr id="7" name="TextBox 6">
            <a:extLst>
              <a:ext uri="{FF2B5EF4-FFF2-40B4-BE49-F238E27FC236}">
                <a16:creationId xmlns:a16="http://schemas.microsoft.com/office/drawing/2014/main" id="{496588A2-A672-554A-A568-FC4701886F48}"/>
              </a:ext>
            </a:extLst>
          </p:cNvPr>
          <p:cNvSpPr txBox="1"/>
          <p:nvPr/>
        </p:nvSpPr>
        <p:spPr>
          <a:xfrm>
            <a:off x="641131" y="1068662"/>
            <a:ext cx="10712669" cy="3139321"/>
          </a:xfrm>
          <a:prstGeom prst="rect">
            <a:avLst/>
          </a:prstGeom>
          <a:noFill/>
        </p:spPr>
        <p:txBody>
          <a:bodyPr wrap="square" rtlCol="0">
            <a:spAutoFit/>
          </a:bodyPr>
          <a:lstStyle/>
          <a:p>
            <a:endParaRPr lang="en-US" dirty="0"/>
          </a:p>
          <a:p>
            <a:r>
              <a:rPr lang="en-US" dirty="0"/>
              <a:t>Schedule 1 can apply to a taxpayer’s situation for several reasons. </a:t>
            </a:r>
          </a:p>
          <a:p>
            <a:endParaRPr lang="en-US" dirty="0"/>
          </a:p>
          <a:p>
            <a:r>
              <a:rPr lang="en-US" dirty="0"/>
              <a:t>The first situation is if you received a state of Michigan or city of East Lansing refund during calendar year 2024.</a:t>
            </a:r>
          </a:p>
          <a:p>
            <a:endParaRPr lang="en-US" dirty="0"/>
          </a:p>
          <a:p>
            <a:r>
              <a:rPr lang="en-US" dirty="0"/>
              <a:t>The second situation is if you received a scholarship, grant, or award received during calendar year 2024. </a:t>
            </a:r>
          </a:p>
          <a:p>
            <a:endParaRPr lang="en-US" dirty="0"/>
          </a:p>
          <a:p>
            <a:r>
              <a:rPr lang="en-US" dirty="0"/>
              <a:t>We will discuss each of these situations on the next few slides.</a:t>
            </a:r>
          </a:p>
          <a:p>
            <a:endParaRPr lang="en-US" dirty="0"/>
          </a:p>
          <a:p>
            <a:endParaRPr lang="en-US" dirty="0"/>
          </a:p>
          <a:p>
            <a:endParaRPr lang="en-US" dirty="0"/>
          </a:p>
        </p:txBody>
      </p:sp>
      <p:sp>
        <p:nvSpPr>
          <p:cNvPr id="6" name="TextBox 5">
            <a:extLst>
              <a:ext uri="{FF2B5EF4-FFF2-40B4-BE49-F238E27FC236}">
                <a16:creationId xmlns:a16="http://schemas.microsoft.com/office/drawing/2014/main" id="{79D6917E-DD29-AE45-9052-CE8910A8E2BC}"/>
              </a:ext>
            </a:extLst>
          </p:cNvPr>
          <p:cNvSpPr txBox="1"/>
          <p:nvPr/>
        </p:nvSpPr>
        <p:spPr>
          <a:xfrm>
            <a:off x="385010" y="4603475"/>
            <a:ext cx="10034337" cy="1384995"/>
          </a:xfrm>
          <a:prstGeom prst="rect">
            <a:avLst/>
          </a:prstGeom>
          <a:noFill/>
        </p:spPr>
        <p:txBody>
          <a:bodyPr wrap="square" rtlCol="0">
            <a:spAutoFit/>
          </a:bodyPr>
          <a:lstStyle/>
          <a:p>
            <a:r>
              <a:rPr lang="en-US" sz="4400" dirty="0">
                <a:solidFill>
                  <a:srgbClr val="FF0000"/>
                </a:solidFill>
              </a:rPr>
              <a:t>! </a:t>
            </a:r>
            <a:r>
              <a:rPr lang="en-US" dirty="0"/>
              <a:t>If you earned income in </a:t>
            </a:r>
            <a:r>
              <a:rPr lang="en-US" b="1" dirty="0">
                <a:solidFill>
                  <a:srgbClr val="FF0000"/>
                </a:solidFill>
              </a:rPr>
              <a:t>more </a:t>
            </a:r>
            <a:r>
              <a:rPr lang="en-US" dirty="0"/>
              <a:t>than one U.S. state in 2024, your Schedule 1 will be different so please do not use this presentation to complete your return – it will not complete your return correctly.</a:t>
            </a:r>
            <a:r>
              <a:rPr lang="en-US" sz="4000" dirty="0"/>
              <a:t> </a:t>
            </a:r>
            <a:r>
              <a:rPr lang="en-US" sz="4000" dirty="0">
                <a:solidFill>
                  <a:srgbClr val="FF0000"/>
                </a:solidFill>
              </a:rPr>
              <a:t>! </a:t>
            </a:r>
            <a:endParaRPr lang="en-US" b="1" dirty="0"/>
          </a:p>
        </p:txBody>
      </p:sp>
    </p:spTree>
    <p:extLst>
      <p:ext uri="{BB962C8B-B14F-4D97-AF65-F5344CB8AC3E}">
        <p14:creationId xmlns:p14="http://schemas.microsoft.com/office/powerpoint/2010/main" val="3753876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DBA85-9F70-2C93-B12E-DF159EE8058F}"/>
              </a:ext>
            </a:extLst>
          </p:cNvPr>
          <p:cNvSpPr>
            <a:spLocks noGrp="1"/>
          </p:cNvSpPr>
          <p:nvPr>
            <p:ph type="title"/>
          </p:nvPr>
        </p:nvSpPr>
        <p:spPr/>
        <p:txBody>
          <a:bodyPr/>
          <a:lstStyle/>
          <a:p>
            <a:r>
              <a:rPr lang="en-US" dirty="0"/>
              <a:t>Instructions for Schedule 1</a:t>
            </a:r>
          </a:p>
        </p:txBody>
      </p:sp>
      <p:sp>
        <p:nvSpPr>
          <p:cNvPr id="4" name="Content Placeholder 2">
            <a:extLst>
              <a:ext uri="{FF2B5EF4-FFF2-40B4-BE49-F238E27FC236}">
                <a16:creationId xmlns:a16="http://schemas.microsoft.com/office/drawing/2014/main" id="{826DF306-2728-D3EB-BC1F-AB4CE09FB251}"/>
              </a:ext>
            </a:extLst>
          </p:cNvPr>
          <p:cNvSpPr>
            <a:spLocks noGrp="1"/>
          </p:cNvSpPr>
          <p:nvPr>
            <p:ph idx="1"/>
          </p:nvPr>
        </p:nvSpPr>
        <p:spPr/>
        <p:txBody>
          <a:bodyPr>
            <a:normAutofit/>
          </a:bodyPr>
          <a:lstStyle/>
          <a:p>
            <a:pPr marL="0" indent="0">
              <a:buNone/>
            </a:pPr>
            <a:endParaRPr lang="en-US" sz="1800" dirty="0"/>
          </a:p>
          <a:p>
            <a:pPr marL="0" indent="0">
              <a:buNone/>
            </a:pPr>
            <a:r>
              <a:rPr lang="en-US" sz="1800" dirty="0"/>
              <a:t>These instructions are for anyone completing the Schedule 1</a:t>
            </a:r>
          </a:p>
          <a:p>
            <a:pPr marL="0" indent="0">
              <a:buNone/>
            </a:pPr>
            <a:endParaRPr lang="en-US" sz="1800" dirty="0"/>
          </a:p>
          <a:p>
            <a:pPr>
              <a:buFont typeface="Wingdings" panose="05000000000000000000" pitchFamily="2" charset="2"/>
              <a:buChar char="q"/>
            </a:pPr>
            <a:r>
              <a:rPr lang="en-US" sz="1800" dirty="0"/>
              <a:t>Put your name and social security number or ITIN on the top of both pages</a:t>
            </a:r>
          </a:p>
          <a:p>
            <a:pPr>
              <a:buFont typeface="Wingdings" panose="05000000000000000000" pitchFamily="2" charset="2"/>
              <a:buChar char="q"/>
            </a:pPr>
            <a:r>
              <a:rPr lang="en-US" sz="1800" dirty="0"/>
              <a:t>Lines 1-12 on page 1 – Skip because these do not apply to you</a:t>
            </a:r>
          </a:p>
          <a:p>
            <a:pPr marL="0" indent="0">
              <a:buNone/>
            </a:pPr>
            <a:endParaRPr lang="en-US" sz="1800" dirty="0"/>
          </a:p>
        </p:txBody>
      </p:sp>
    </p:spTree>
    <p:extLst>
      <p:ext uri="{BB962C8B-B14F-4D97-AF65-F5344CB8AC3E}">
        <p14:creationId xmlns:p14="http://schemas.microsoft.com/office/powerpoint/2010/main" val="3201523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C1BDF-B77F-B04E-6DA4-2E16A35AADC1}"/>
              </a:ext>
            </a:extLst>
          </p:cNvPr>
          <p:cNvSpPr>
            <a:spLocks noGrp="1"/>
          </p:cNvSpPr>
          <p:nvPr>
            <p:ph type="title"/>
          </p:nvPr>
        </p:nvSpPr>
        <p:spPr/>
        <p:txBody>
          <a:bodyPr>
            <a:normAutofit/>
          </a:bodyPr>
          <a:lstStyle/>
          <a:p>
            <a:pPr algn="ctr"/>
            <a:r>
              <a:rPr lang="en-US" dirty="0"/>
              <a:t>Schedule 1 Line 13</a:t>
            </a:r>
            <a:br>
              <a:rPr lang="en-US" dirty="0"/>
            </a:br>
            <a:r>
              <a:rPr lang="en-US" dirty="0"/>
              <a:t>Part 1: Overview</a:t>
            </a:r>
          </a:p>
        </p:txBody>
      </p:sp>
      <p:sp>
        <p:nvSpPr>
          <p:cNvPr id="3" name="Content Placeholder 2">
            <a:extLst>
              <a:ext uri="{FF2B5EF4-FFF2-40B4-BE49-F238E27FC236}">
                <a16:creationId xmlns:a16="http://schemas.microsoft.com/office/drawing/2014/main" id="{2BDFC674-6E20-A057-04A8-399C07D79051}"/>
              </a:ext>
            </a:extLst>
          </p:cNvPr>
          <p:cNvSpPr>
            <a:spLocks noGrp="1"/>
          </p:cNvSpPr>
          <p:nvPr>
            <p:ph idx="1"/>
          </p:nvPr>
        </p:nvSpPr>
        <p:spPr>
          <a:xfrm>
            <a:off x="838200" y="2133599"/>
            <a:ext cx="10515600" cy="4043363"/>
          </a:xfrm>
        </p:spPr>
        <p:txBody>
          <a:bodyPr/>
          <a:lstStyle/>
          <a:p>
            <a:r>
              <a:rPr lang="en-US" dirty="0"/>
              <a:t>Scholarship, Grant, or Award</a:t>
            </a:r>
          </a:p>
          <a:p>
            <a:pPr lvl="1"/>
            <a:r>
              <a:rPr lang="en-US" sz="2800" dirty="0"/>
              <a:t>The state of Michigan does not tax scholarship, grants, or awards received by nonresidents. Because Michigan does not tax those, we need to make sure those amounts are excluded from Michigan taxation.  The next slide will explain how to do this.</a:t>
            </a:r>
          </a:p>
        </p:txBody>
      </p:sp>
    </p:spTree>
    <p:extLst>
      <p:ext uri="{BB962C8B-B14F-4D97-AF65-F5344CB8AC3E}">
        <p14:creationId xmlns:p14="http://schemas.microsoft.com/office/powerpoint/2010/main" val="346232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88311-5045-B2C2-84B4-AD18C5985DAF}"/>
              </a:ext>
            </a:extLst>
          </p:cNvPr>
          <p:cNvSpPr>
            <a:spLocks noGrp="1"/>
          </p:cNvSpPr>
          <p:nvPr>
            <p:ph type="title"/>
          </p:nvPr>
        </p:nvSpPr>
        <p:spPr>
          <a:xfrm>
            <a:off x="838200" y="365125"/>
            <a:ext cx="10515600" cy="2073275"/>
          </a:xfrm>
        </p:spPr>
        <p:txBody>
          <a:bodyPr>
            <a:normAutofit/>
          </a:bodyPr>
          <a:lstStyle/>
          <a:p>
            <a:pPr algn="ctr"/>
            <a:r>
              <a:rPr lang="en-US" dirty="0"/>
              <a:t>Schedule 1 Line 13</a:t>
            </a:r>
            <a:br>
              <a:rPr lang="en-US" dirty="0"/>
            </a:br>
            <a:r>
              <a:rPr lang="en-US" dirty="0"/>
              <a:t>Part 2: Do you have a treaty benefit that covers scholarships, grants, or awards?</a:t>
            </a:r>
          </a:p>
        </p:txBody>
      </p:sp>
      <p:sp>
        <p:nvSpPr>
          <p:cNvPr id="3" name="Content Placeholder 2">
            <a:extLst>
              <a:ext uri="{FF2B5EF4-FFF2-40B4-BE49-F238E27FC236}">
                <a16:creationId xmlns:a16="http://schemas.microsoft.com/office/drawing/2014/main" id="{91CCA56B-4BB9-9810-1515-ACE7F5D78E30}"/>
              </a:ext>
            </a:extLst>
          </p:cNvPr>
          <p:cNvSpPr>
            <a:spLocks noGrp="1"/>
          </p:cNvSpPr>
          <p:nvPr>
            <p:ph idx="1"/>
          </p:nvPr>
        </p:nvSpPr>
        <p:spPr>
          <a:xfrm>
            <a:off x="651641" y="2722179"/>
            <a:ext cx="10702159" cy="3454783"/>
          </a:xfrm>
        </p:spPr>
        <p:txBody>
          <a:bodyPr>
            <a:normAutofit fontScale="85000" lnSpcReduction="20000"/>
          </a:bodyPr>
          <a:lstStyle/>
          <a:p>
            <a:r>
              <a:rPr lang="en-US" dirty="0"/>
              <a:t>The next step is to determine if your scholarship was already excluded from tax.</a:t>
            </a:r>
          </a:p>
          <a:p>
            <a:r>
              <a:rPr lang="en-US" dirty="0"/>
              <a:t>Some treaties exclude scholarships, grants, and awards from federal taxation. </a:t>
            </a:r>
          </a:p>
          <a:p>
            <a:r>
              <a:rPr lang="en-US" dirty="0"/>
              <a:t>If your scholarships, grants, and awards was already excluded from tax at the federal level, you do not need to list the amount on the Michigan Schedule 1 and you can skip the next slide.</a:t>
            </a:r>
          </a:p>
          <a:p>
            <a:pPr lvl="1"/>
            <a:r>
              <a:rPr lang="en-US" dirty="0"/>
              <a:t>To determine if your scholarship, grant, or award was excluded from federal tax, review your 1040NR that was completed in </a:t>
            </a:r>
            <a:r>
              <a:rPr lang="en-US" dirty="0" err="1"/>
              <a:t>Sprintax</a:t>
            </a:r>
            <a:r>
              <a:rPr lang="en-US" dirty="0"/>
              <a:t>. </a:t>
            </a:r>
            <a:r>
              <a:rPr lang="en-US" dirty="0" err="1"/>
              <a:t>Sprintax</a:t>
            </a:r>
            <a:r>
              <a:rPr lang="en-US" dirty="0"/>
              <a:t> would have informed you of this treaty benefit and you would have accepted it.  You can check Schedule OI line L1 to see what benefits you received.</a:t>
            </a:r>
          </a:p>
          <a:p>
            <a:r>
              <a:rPr lang="en-US" dirty="0"/>
              <a:t>If your scholarship, grant, and award, was taxed by the federal government, you need to list the amount of your scholarships, grants, and awards on line 13. Please see the next slide for further instruction.</a:t>
            </a:r>
          </a:p>
        </p:txBody>
      </p:sp>
    </p:spTree>
    <p:extLst>
      <p:ext uri="{BB962C8B-B14F-4D97-AF65-F5344CB8AC3E}">
        <p14:creationId xmlns:p14="http://schemas.microsoft.com/office/powerpoint/2010/main" val="3869797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F17CC-0313-E785-5CBF-D17C6E5A1E08}"/>
              </a:ext>
            </a:extLst>
          </p:cNvPr>
          <p:cNvSpPr>
            <a:spLocks noGrp="1"/>
          </p:cNvSpPr>
          <p:nvPr>
            <p:ph type="title"/>
          </p:nvPr>
        </p:nvSpPr>
        <p:spPr>
          <a:xfrm>
            <a:off x="838200" y="365125"/>
            <a:ext cx="10515600" cy="1765600"/>
          </a:xfrm>
        </p:spPr>
        <p:txBody>
          <a:bodyPr>
            <a:normAutofit fontScale="90000"/>
          </a:bodyPr>
          <a:lstStyle/>
          <a:p>
            <a:pPr algn="ctr"/>
            <a:r>
              <a:rPr lang="en-US" dirty="0"/>
              <a:t>Schedule 1 Line 13</a:t>
            </a:r>
            <a:br>
              <a:rPr lang="en-US" dirty="0"/>
            </a:br>
            <a:r>
              <a:rPr lang="en-US" dirty="0"/>
              <a:t>Part 3: Listing the amount of your scholarship, grant, or award</a:t>
            </a:r>
          </a:p>
        </p:txBody>
      </p:sp>
      <p:sp>
        <p:nvSpPr>
          <p:cNvPr id="3" name="Content Placeholder 2">
            <a:extLst>
              <a:ext uri="{FF2B5EF4-FFF2-40B4-BE49-F238E27FC236}">
                <a16:creationId xmlns:a16="http://schemas.microsoft.com/office/drawing/2014/main" id="{8F573A1E-53F7-B3E6-41D6-B641EC4CC18F}"/>
              </a:ext>
            </a:extLst>
          </p:cNvPr>
          <p:cNvSpPr>
            <a:spLocks noGrp="1"/>
          </p:cNvSpPr>
          <p:nvPr>
            <p:ph idx="1"/>
          </p:nvPr>
        </p:nvSpPr>
        <p:spPr>
          <a:xfrm>
            <a:off x="838200" y="2501660"/>
            <a:ext cx="10515600" cy="3675302"/>
          </a:xfrm>
        </p:spPr>
        <p:txBody>
          <a:bodyPr/>
          <a:lstStyle/>
          <a:p>
            <a:r>
              <a:rPr lang="en-US" dirty="0"/>
              <a:t>To exclude your scholarship, grant, or award, list the total amount of these items on line 13 of the Schedule 1.</a:t>
            </a:r>
          </a:p>
          <a:p>
            <a:r>
              <a:rPr lang="en-US" dirty="0"/>
              <a:t>For the explanation write “Nonresident scholarship.” </a:t>
            </a:r>
          </a:p>
        </p:txBody>
      </p:sp>
    </p:spTree>
    <p:extLst>
      <p:ext uri="{BB962C8B-B14F-4D97-AF65-F5344CB8AC3E}">
        <p14:creationId xmlns:p14="http://schemas.microsoft.com/office/powerpoint/2010/main" val="26845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34F7-A9E2-681E-0856-C7C026C3A997}"/>
              </a:ext>
            </a:extLst>
          </p:cNvPr>
          <p:cNvSpPr>
            <a:spLocks noGrp="1"/>
          </p:cNvSpPr>
          <p:nvPr>
            <p:ph type="title"/>
          </p:nvPr>
        </p:nvSpPr>
        <p:spPr/>
        <p:txBody>
          <a:bodyPr>
            <a:normAutofit fontScale="90000"/>
          </a:bodyPr>
          <a:lstStyle/>
          <a:p>
            <a:pPr algn="ctr"/>
            <a:r>
              <a:rPr lang="en-US" dirty="0"/>
              <a:t>Schedule 1 Line 16:</a:t>
            </a:r>
            <a:br>
              <a:rPr lang="en-US" dirty="0"/>
            </a:br>
            <a:r>
              <a:rPr lang="en-US" dirty="0"/>
              <a:t>Michigan and/or City income tax refund- Part 1: Finding the Amount </a:t>
            </a:r>
          </a:p>
        </p:txBody>
      </p:sp>
      <p:sp>
        <p:nvSpPr>
          <p:cNvPr id="3" name="Content Placeholder 2">
            <a:extLst>
              <a:ext uri="{FF2B5EF4-FFF2-40B4-BE49-F238E27FC236}">
                <a16:creationId xmlns:a16="http://schemas.microsoft.com/office/drawing/2014/main" id="{8B6B8256-ADB2-36D3-2063-12BCF16039DE}"/>
              </a:ext>
            </a:extLst>
          </p:cNvPr>
          <p:cNvSpPr>
            <a:spLocks noGrp="1"/>
          </p:cNvSpPr>
          <p:nvPr>
            <p:ph idx="1"/>
          </p:nvPr>
        </p:nvSpPr>
        <p:spPr>
          <a:xfrm>
            <a:off x="725214" y="2238703"/>
            <a:ext cx="10628586" cy="3938260"/>
          </a:xfrm>
        </p:spPr>
        <p:txBody>
          <a:bodyPr>
            <a:normAutofit fontScale="92500"/>
          </a:bodyPr>
          <a:lstStyle/>
          <a:p>
            <a:r>
              <a:rPr lang="en-US" dirty="0"/>
              <a:t>If you received a refund from the state of Michigan or city of East Lansing or Lansing, that refund amount(s) needs to be list on line 16 of the Schedule 1.</a:t>
            </a:r>
          </a:p>
          <a:p>
            <a:r>
              <a:rPr lang="en-US" dirty="0"/>
              <a:t>There are several ways for you to find your refund(s) amount(s).</a:t>
            </a:r>
          </a:p>
          <a:p>
            <a:pPr lvl="1"/>
            <a:r>
              <a:rPr lang="en-US" dirty="0"/>
              <a:t>You can find the amount of your Michigan refund by looking your 2023 MI-1040 form. </a:t>
            </a:r>
          </a:p>
          <a:p>
            <a:pPr lvl="1"/>
            <a:r>
              <a:rPr lang="en-US" dirty="0"/>
              <a:t>You can find the amount of your city of East Lansing by looking at your 2023 EL-1040 form</a:t>
            </a:r>
          </a:p>
          <a:p>
            <a:pPr lvl="1"/>
            <a:r>
              <a:rPr lang="en-US" dirty="0"/>
              <a:t>You can find the amount of your city of Lansing by looking at your 2023 L-1040 form</a:t>
            </a:r>
          </a:p>
          <a:p>
            <a:pPr lvl="1"/>
            <a:r>
              <a:rPr lang="en-US" dirty="0"/>
              <a:t>You may have received the form 1099-G “postcard” indicating a state of Michigan or City of East Lansing or Lansing refund last year. If so, it should have “2024” on it.  </a:t>
            </a:r>
          </a:p>
          <a:p>
            <a:pPr lvl="1"/>
            <a:r>
              <a:rPr lang="en-US" dirty="0"/>
              <a:t>You can check your bank account to see the refund amount(s) deposited.</a:t>
            </a:r>
          </a:p>
          <a:p>
            <a:endParaRPr lang="en-US" dirty="0"/>
          </a:p>
        </p:txBody>
      </p:sp>
    </p:spTree>
    <p:extLst>
      <p:ext uri="{BB962C8B-B14F-4D97-AF65-F5344CB8AC3E}">
        <p14:creationId xmlns:p14="http://schemas.microsoft.com/office/powerpoint/2010/main" val="4235332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113EC-DA8A-0413-A0D2-E4AF089878D0}"/>
              </a:ext>
            </a:extLst>
          </p:cNvPr>
          <p:cNvSpPr>
            <a:spLocks noGrp="1"/>
          </p:cNvSpPr>
          <p:nvPr>
            <p:ph type="title"/>
          </p:nvPr>
        </p:nvSpPr>
        <p:spPr/>
        <p:txBody>
          <a:bodyPr>
            <a:normAutofit fontScale="90000"/>
          </a:bodyPr>
          <a:lstStyle/>
          <a:p>
            <a:pPr algn="ctr"/>
            <a:r>
              <a:rPr lang="en-US" dirty="0"/>
              <a:t>Schedule 1 Line 16 :</a:t>
            </a:r>
            <a:br>
              <a:rPr lang="en-US" dirty="0"/>
            </a:br>
            <a:r>
              <a:rPr lang="en-US" dirty="0"/>
              <a:t>Michigan and/or City income tax refund- Part 2: Finding the Amount </a:t>
            </a:r>
          </a:p>
        </p:txBody>
      </p:sp>
      <p:sp>
        <p:nvSpPr>
          <p:cNvPr id="3" name="Content Placeholder 2">
            <a:extLst>
              <a:ext uri="{FF2B5EF4-FFF2-40B4-BE49-F238E27FC236}">
                <a16:creationId xmlns:a16="http://schemas.microsoft.com/office/drawing/2014/main" id="{15AA1746-3078-D482-8C48-FA836FF81C23}"/>
              </a:ext>
            </a:extLst>
          </p:cNvPr>
          <p:cNvSpPr>
            <a:spLocks noGrp="1"/>
          </p:cNvSpPr>
          <p:nvPr>
            <p:ph idx="1"/>
          </p:nvPr>
        </p:nvSpPr>
        <p:spPr/>
        <p:txBody>
          <a:bodyPr/>
          <a:lstStyle/>
          <a:p>
            <a:endParaRPr lang="en-US" dirty="0"/>
          </a:p>
          <a:p>
            <a:r>
              <a:rPr lang="en-US" dirty="0"/>
              <a:t>Once you have the amount(s) of your refund, list the total amount on line 16 of the Schedule 1.  </a:t>
            </a:r>
          </a:p>
          <a:p>
            <a:endParaRPr lang="en-US" dirty="0"/>
          </a:p>
          <a:p>
            <a:endParaRPr lang="en-US" dirty="0"/>
          </a:p>
        </p:txBody>
      </p:sp>
      <p:pic>
        <p:nvPicPr>
          <p:cNvPr id="4" name="Picture 3">
            <a:extLst>
              <a:ext uri="{FF2B5EF4-FFF2-40B4-BE49-F238E27FC236}">
                <a16:creationId xmlns:a16="http://schemas.microsoft.com/office/drawing/2014/main" id="{53267C1F-BCCF-184F-9AAA-336DDA9E9B10}"/>
              </a:ext>
            </a:extLst>
          </p:cNvPr>
          <p:cNvPicPr>
            <a:picLocks noChangeAspect="1"/>
          </p:cNvPicPr>
          <p:nvPr/>
        </p:nvPicPr>
        <p:blipFill>
          <a:blip r:embed="rId2"/>
          <a:stretch>
            <a:fillRect/>
          </a:stretch>
        </p:blipFill>
        <p:spPr>
          <a:xfrm>
            <a:off x="1260616" y="3667888"/>
            <a:ext cx="9625088" cy="382612"/>
          </a:xfrm>
          <a:prstGeom prst="rect">
            <a:avLst/>
          </a:prstGeom>
        </p:spPr>
      </p:pic>
    </p:spTree>
    <p:extLst>
      <p:ext uri="{BB962C8B-B14F-4D97-AF65-F5344CB8AC3E}">
        <p14:creationId xmlns:p14="http://schemas.microsoft.com/office/powerpoint/2010/main" val="911209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3A948-ACC7-E045-A0A7-6F31271EE28E}"/>
              </a:ext>
            </a:extLst>
          </p:cNvPr>
          <p:cNvSpPr>
            <a:spLocks noGrp="1"/>
          </p:cNvSpPr>
          <p:nvPr>
            <p:ph type="title"/>
          </p:nvPr>
        </p:nvSpPr>
        <p:spPr>
          <a:xfrm>
            <a:off x="808892" y="419863"/>
            <a:ext cx="10515600" cy="1325563"/>
          </a:xfrm>
        </p:spPr>
        <p:txBody>
          <a:bodyPr/>
          <a:lstStyle/>
          <a:p>
            <a:pPr algn="ctr"/>
            <a:r>
              <a:rPr lang="en-US" dirty="0"/>
              <a:t>Schedule 1 </a:t>
            </a:r>
          </a:p>
        </p:txBody>
      </p:sp>
      <p:sp>
        <p:nvSpPr>
          <p:cNvPr id="3" name="Content Placeholder 2">
            <a:extLst>
              <a:ext uri="{FF2B5EF4-FFF2-40B4-BE49-F238E27FC236}">
                <a16:creationId xmlns:a16="http://schemas.microsoft.com/office/drawing/2014/main" id="{23629E78-C5BE-5640-BBB1-DB61CCF2568F}"/>
              </a:ext>
            </a:extLst>
          </p:cNvPr>
          <p:cNvSpPr>
            <a:spLocks noGrp="1"/>
          </p:cNvSpPr>
          <p:nvPr>
            <p:ph idx="1"/>
          </p:nvPr>
        </p:nvSpPr>
        <p:spPr>
          <a:xfrm>
            <a:off x="808892" y="1628740"/>
            <a:ext cx="10544908" cy="4979324"/>
          </a:xfrm>
        </p:spPr>
        <p:txBody>
          <a:bodyPr>
            <a:normAutofit/>
          </a:bodyPr>
          <a:lstStyle/>
          <a:p>
            <a:pPr marL="0" indent="0">
              <a:buNone/>
            </a:pPr>
            <a:endParaRPr lang="en-US" sz="2000" dirty="0"/>
          </a:p>
          <a:p>
            <a:pPr>
              <a:buFont typeface="Wingdings" panose="05000000000000000000" pitchFamily="2" charset="2"/>
              <a:buChar char="q"/>
            </a:pPr>
            <a:endParaRPr lang="en-US" sz="2000" dirty="0"/>
          </a:p>
          <a:p>
            <a:pPr>
              <a:buFont typeface="Wingdings" panose="05000000000000000000" pitchFamily="2" charset="2"/>
              <a:buChar char="q"/>
            </a:pPr>
            <a:r>
              <a:rPr lang="en-US" sz="2000" dirty="0"/>
              <a:t>Lines 17-28 – Skip  </a:t>
            </a:r>
          </a:p>
          <a:p>
            <a:pPr>
              <a:buFont typeface="Wingdings" panose="05000000000000000000" pitchFamily="2" charset="2"/>
              <a:buChar char="q"/>
            </a:pPr>
            <a:r>
              <a:rPr lang="en-US" sz="2000" dirty="0"/>
              <a:t>Line 29 - Copy the number from line 13 and 16</a:t>
            </a:r>
          </a:p>
          <a:p>
            <a:pPr marL="0" indent="0">
              <a:buNone/>
            </a:pPr>
            <a:endParaRPr lang="en-US" sz="2000" dirty="0"/>
          </a:p>
          <a:p>
            <a:pPr>
              <a:buFont typeface="Wingdings" panose="05000000000000000000" pitchFamily="2" charset="2"/>
              <a:buChar char="q"/>
            </a:pPr>
            <a:r>
              <a:rPr lang="en-US" sz="2000" dirty="0"/>
              <a:t>Line 30 - Skip</a:t>
            </a:r>
          </a:p>
          <a:p>
            <a:pPr>
              <a:buFont typeface="Wingdings" panose="05000000000000000000" pitchFamily="2" charset="2"/>
              <a:buChar char="q"/>
            </a:pPr>
            <a:r>
              <a:rPr lang="en-US" sz="2000" dirty="0"/>
              <a:t>Line 31 - Copy the number from line 29 and then switch back to the main form (MI-1040)</a:t>
            </a:r>
          </a:p>
        </p:txBody>
      </p:sp>
      <p:pic>
        <p:nvPicPr>
          <p:cNvPr id="6" name="Picture 5"/>
          <p:cNvPicPr>
            <a:picLocks noChangeAspect="1"/>
          </p:cNvPicPr>
          <p:nvPr/>
        </p:nvPicPr>
        <p:blipFill>
          <a:blip r:embed="rId2"/>
          <a:stretch>
            <a:fillRect/>
          </a:stretch>
        </p:blipFill>
        <p:spPr>
          <a:xfrm>
            <a:off x="1469410" y="3281362"/>
            <a:ext cx="8515350" cy="295275"/>
          </a:xfrm>
          <a:prstGeom prst="rect">
            <a:avLst/>
          </a:prstGeom>
        </p:spPr>
      </p:pic>
      <p:pic>
        <p:nvPicPr>
          <p:cNvPr id="7" name="Picture 6"/>
          <p:cNvPicPr>
            <a:picLocks noChangeAspect="1"/>
          </p:cNvPicPr>
          <p:nvPr/>
        </p:nvPicPr>
        <p:blipFill>
          <a:blip r:embed="rId3"/>
          <a:stretch>
            <a:fillRect/>
          </a:stretch>
        </p:blipFill>
        <p:spPr>
          <a:xfrm>
            <a:off x="937380" y="4853462"/>
            <a:ext cx="9579409" cy="238888"/>
          </a:xfrm>
          <a:prstGeom prst="rect">
            <a:avLst/>
          </a:prstGeom>
        </p:spPr>
      </p:pic>
    </p:spTree>
    <p:extLst>
      <p:ext uri="{BB962C8B-B14F-4D97-AF65-F5344CB8AC3E}">
        <p14:creationId xmlns:p14="http://schemas.microsoft.com/office/powerpoint/2010/main" val="1364931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733" y="365125"/>
            <a:ext cx="11422505" cy="1325563"/>
          </a:xfrm>
        </p:spPr>
        <p:txBody>
          <a:bodyPr/>
          <a:lstStyle/>
          <a:p>
            <a:r>
              <a:rPr lang="en-US" b="1" dirty="0">
                <a:solidFill>
                  <a:srgbClr val="FF0000"/>
                </a:solidFill>
              </a:rPr>
              <a:t>SWITCH FORMS </a:t>
            </a:r>
            <a:r>
              <a:rPr lang="en-US" dirty="0"/>
              <a:t>back to MI-1040 page 1</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1800" dirty="0"/>
              <a:t>Line 13</a:t>
            </a:r>
          </a:p>
          <a:p>
            <a:pPr lvl="1"/>
            <a:r>
              <a:rPr lang="en-US" sz="1800" dirty="0"/>
              <a:t>You will need to look at your </a:t>
            </a:r>
            <a:r>
              <a:rPr lang="en-US" sz="1800" b="1" dirty="0"/>
              <a:t>Schedule 1 </a:t>
            </a:r>
            <a:r>
              <a:rPr lang="en-US" sz="1800" dirty="0"/>
              <a:t>line 31 and transfer that number to line 13 here</a:t>
            </a:r>
          </a:p>
          <a:p>
            <a:pPr lvl="1"/>
            <a:endParaRPr lang="en-US" sz="1800" dirty="0"/>
          </a:p>
          <a:p>
            <a:pPr lvl="1"/>
            <a:endParaRPr lang="en-US" sz="1800" dirty="0"/>
          </a:p>
          <a:p>
            <a:pPr marL="457200" lvl="1" indent="0">
              <a:buNone/>
            </a:pPr>
            <a:endParaRPr lang="en-US" sz="1800" dirty="0"/>
          </a:p>
          <a:p>
            <a:pPr marL="457200" lvl="1" indent="0">
              <a:buNone/>
            </a:pPr>
            <a:endParaRPr lang="en-US" sz="1800" dirty="0"/>
          </a:p>
          <a:p>
            <a:pPr>
              <a:buFont typeface="Wingdings" panose="05000000000000000000" pitchFamily="2" charset="2"/>
              <a:buChar char="q"/>
            </a:pPr>
            <a:r>
              <a:rPr lang="en-US" sz="1800" dirty="0"/>
              <a:t>Line 14 - Subtract </a:t>
            </a:r>
            <a:r>
              <a:rPr lang="en-US" sz="1800" b="1" dirty="0"/>
              <a:t>line 13 </a:t>
            </a:r>
            <a:r>
              <a:rPr lang="en-US" sz="1800" dirty="0"/>
              <a:t>from </a:t>
            </a:r>
            <a:r>
              <a:rPr lang="en-US" sz="1800" b="1" dirty="0"/>
              <a:t>line 12 </a:t>
            </a:r>
            <a:r>
              <a:rPr lang="en-US" sz="1800" dirty="0"/>
              <a:t>(line 12 minus line 13).  If line 13 is larger than line 12, enter 0 (zero)</a:t>
            </a:r>
          </a:p>
          <a:p>
            <a:pPr>
              <a:buFont typeface="Wingdings" panose="05000000000000000000" pitchFamily="2" charset="2"/>
              <a:buChar char="q"/>
            </a:pPr>
            <a:endParaRPr lang="en-US" dirty="0"/>
          </a:p>
          <a:p>
            <a:pPr>
              <a:buFont typeface="Wingdings" panose="05000000000000000000" pitchFamily="2" charset="2"/>
              <a:buChar char="q"/>
            </a:pPr>
            <a:endParaRPr lang="en-US" dirty="0"/>
          </a:p>
        </p:txBody>
      </p:sp>
      <p:pic>
        <p:nvPicPr>
          <p:cNvPr id="6" name="Picture 5"/>
          <p:cNvPicPr>
            <a:picLocks noChangeAspect="1"/>
          </p:cNvPicPr>
          <p:nvPr/>
        </p:nvPicPr>
        <p:blipFill>
          <a:blip r:embed="rId3"/>
          <a:stretch>
            <a:fillRect/>
          </a:stretch>
        </p:blipFill>
        <p:spPr>
          <a:xfrm>
            <a:off x="1211325" y="2634409"/>
            <a:ext cx="9191016" cy="452190"/>
          </a:xfrm>
          <a:prstGeom prst="rect">
            <a:avLst/>
          </a:prstGeom>
        </p:spPr>
      </p:pic>
      <p:pic>
        <p:nvPicPr>
          <p:cNvPr id="7" name="Picture 6"/>
          <p:cNvPicPr>
            <a:picLocks noChangeAspect="1"/>
          </p:cNvPicPr>
          <p:nvPr/>
        </p:nvPicPr>
        <p:blipFill>
          <a:blip r:embed="rId4"/>
          <a:stretch>
            <a:fillRect/>
          </a:stretch>
        </p:blipFill>
        <p:spPr>
          <a:xfrm>
            <a:off x="1211325" y="4441893"/>
            <a:ext cx="9336160" cy="379776"/>
          </a:xfrm>
          <a:prstGeom prst="rect">
            <a:avLst/>
          </a:prstGeom>
        </p:spPr>
      </p:pic>
    </p:spTree>
    <p:extLst>
      <p:ext uri="{BB962C8B-B14F-4D97-AF65-F5344CB8AC3E}">
        <p14:creationId xmlns:p14="http://schemas.microsoft.com/office/powerpoint/2010/main" val="3581468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562271"/>
            <a:ext cx="10515600" cy="1128417"/>
          </a:xfrm>
        </p:spPr>
        <p:txBody>
          <a:bodyPr vert="horz" lIns="91440" tIns="45720" rIns="91440" bIns="45720" rtlCol="0" anchor="ctr">
            <a:normAutofit/>
          </a:bodyPr>
          <a:lstStyle/>
          <a:p>
            <a:r>
              <a:rPr lang="en-US" sz="5400" b="1" dirty="0">
                <a:solidFill>
                  <a:srgbClr val="FF0000"/>
                </a:solidFill>
              </a:rPr>
              <a:t>SWITCH FORMS </a:t>
            </a:r>
            <a:r>
              <a:rPr lang="en-US" sz="5200" dirty="0"/>
              <a:t>to Schedule NR</a:t>
            </a:r>
          </a:p>
        </p:txBody>
      </p:sp>
      <p:pic>
        <p:nvPicPr>
          <p:cNvPr id="3" name="Picture 2"/>
          <p:cNvPicPr>
            <a:picLocks noChangeAspect="1"/>
          </p:cNvPicPr>
          <p:nvPr/>
        </p:nvPicPr>
        <p:blipFill>
          <a:blip r:embed="rId2"/>
          <a:stretch>
            <a:fillRect/>
          </a:stretch>
        </p:blipFill>
        <p:spPr>
          <a:xfrm>
            <a:off x="1152115" y="1690688"/>
            <a:ext cx="9884722" cy="4134475"/>
          </a:xfrm>
          <a:prstGeom prst="rect">
            <a:avLst/>
          </a:prstGeom>
        </p:spPr>
      </p:pic>
    </p:spTree>
    <p:extLst>
      <p:ext uri="{BB962C8B-B14F-4D97-AF65-F5344CB8AC3E}">
        <p14:creationId xmlns:p14="http://schemas.microsoft.com/office/powerpoint/2010/main" val="3810897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9153"/>
          </a:xfrm>
        </p:spPr>
        <p:txBody>
          <a:bodyPr>
            <a:normAutofit/>
          </a:bodyPr>
          <a:lstStyle/>
          <a:p>
            <a:r>
              <a:rPr lang="en-US" sz="3600" dirty="0"/>
              <a:t>Documents Needed to Complete Michigan Tax Return</a:t>
            </a:r>
          </a:p>
        </p:txBody>
      </p:sp>
      <p:sp>
        <p:nvSpPr>
          <p:cNvPr id="6" name="Content Placeholder 5">
            <a:extLst>
              <a:ext uri="{FF2B5EF4-FFF2-40B4-BE49-F238E27FC236}">
                <a16:creationId xmlns:a16="http://schemas.microsoft.com/office/drawing/2014/main" id="{813D02EE-8856-0646-84BC-4DE22A7C83C6}"/>
              </a:ext>
            </a:extLst>
          </p:cNvPr>
          <p:cNvSpPr>
            <a:spLocks noGrp="1"/>
          </p:cNvSpPr>
          <p:nvPr>
            <p:ph idx="1"/>
          </p:nvPr>
        </p:nvSpPr>
        <p:spPr>
          <a:xfrm>
            <a:off x="934453" y="1618942"/>
            <a:ext cx="10515600" cy="4351338"/>
          </a:xfrm>
        </p:spPr>
        <p:txBody>
          <a:bodyPr>
            <a:normAutofit fontScale="77500" lnSpcReduction="20000"/>
          </a:bodyPr>
          <a:lstStyle/>
          <a:p>
            <a:pPr marL="0" indent="0">
              <a:buNone/>
            </a:pPr>
            <a:endParaRPr lang="en-US" dirty="0"/>
          </a:p>
          <a:p>
            <a:r>
              <a:rPr lang="en-US" dirty="0"/>
              <a:t>Federal Form 1040NR (competed in </a:t>
            </a:r>
            <a:r>
              <a:rPr lang="en-US" dirty="0" err="1"/>
              <a:t>Sprintax</a:t>
            </a:r>
            <a:r>
              <a:rPr lang="en-US" dirty="0"/>
              <a:t> software)</a:t>
            </a:r>
          </a:p>
          <a:p>
            <a:r>
              <a:rPr lang="en-US" dirty="0"/>
              <a:t>All income year end statements you used to complete your 1040NR (examples are W-2, 1099-NEC, 1042-S, etc.) </a:t>
            </a:r>
          </a:p>
          <a:p>
            <a:r>
              <a:rPr lang="en-US" dirty="0"/>
              <a:t>Any tax document that reported Michigan withholding.</a:t>
            </a:r>
          </a:p>
          <a:p>
            <a:endParaRPr lang="en-US" dirty="0"/>
          </a:p>
          <a:p>
            <a:pPr marL="0" indent="0">
              <a:buNone/>
            </a:pPr>
            <a:r>
              <a:rPr lang="en-US" dirty="0"/>
              <a:t>Michigan Forms we will cover in this seminar:</a:t>
            </a:r>
          </a:p>
          <a:p>
            <a:endParaRPr lang="en-US" dirty="0"/>
          </a:p>
          <a:p>
            <a:r>
              <a:rPr lang="en-US" dirty="0"/>
              <a:t>Michigan 1040</a:t>
            </a:r>
          </a:p>
          <a:p>
            <a:r>
              <a:rPr lang="en-US" dirty="0"/>
              <a:t>Michigan Schedule 1</a:t>
            </a:r>
          </a:p>
          <a:p>
            <a:r>
              <a:rPr lang="en-US" dirty="0"/>
              <a:t>Michigan Schedule NR</a:t>
            </a:r>
          </a:p>
          <a:p>
            <a:r>
              <a:rPr lang="en-US" dirty="0"/>
              <a:t>Michigan Schedule W</a:t>
            </a:r>
          </a:p>
          <a:p>
            <a:endParaRPr lang="en-US" dirty="0"/>
          </a:p>
        </p:txBody>
      </p:sp>
    </p:spTree>
    <p:extLst>
      <p:ext uri="{BB962C8B-B14F-4D97-AF65-F5344CB8AC3E}">
        <p14:creationId xmlns:p14="http://schemas.microsoft.com/office/powerpoint/2010/main" val="3497720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0491"/>
          </a:xfrm>
        </p:spPr>
        <p:txBody>
          <a:bodyPr>
            <a:normAutofit fontScale="90000"/>
          </a:bodyPr>
          <a:lstStyle/>
          <a:p>
            <a:r>
              <a:rPr lang="en-US" sz="3600" dirty="0"/>
              <a:t>Schedule NR</a:t>
            </a:r>
          </a:p>
        </p:txBody>
      </p:sp>
      <p:sp>
        <p:nvSpPr>
          <p:cNvPr id="3" name="Content Placeholder 2"/>
          <p:cNvSpPr>
            <a:spLocks noGrp="1"/>
          </p:cNvSpPr>
          <p:nvPr>
            <p:ph idx="1"/>
          </p:nvPr>
        </p:nvSpPr>
        <p:spPr>
          <a:xfrm>
            <a:off x="838200" y="3090041"/>
            <a:ext cx="10515600" cy="3086921"/>
          </a:xfrm>
        </p:spPr>
        <p:txBody>
          <a:bodyPr>
            <a:normAutofit/>
          </a:bodyPr>
          <a:lstStyle/>
          <a:p>
            <a:pPr>
              <a:buFont typeface="Wingdings" panose="05000000000000000000" pitchFamily="2" charset="2"/>
              <a:buChar char="q"/>
            </a:pPr>
            <a:r>
              <a:rPr lang="en-US" sz="1800" dirty="0"/>
              <a:t>Line 1</a:t>
            </a:r>
          </a:p>
          <a:p>
            <a:pPr lvl="1">
              <a:buFont typeface="Wingdings" panose="05000000000000000000" pitchFamily="2" charset="2"/>
              <a:buChar char="q"/>
            </a:pPr>
            <a:r>
              <a:rPr lang="en-US" sz="1800" dirty="0"/>
              <a:t>Fill in your name</a:t>
            </a:r>
          </a:p>
          <a:p>
            <a:pPr>
              <a:buFont typeface="Wingdings" panose="05000000000000000000" pitchFamily="2" charset="2"/>
              <a:buChar char="q"/>
            </a:pPr>
            <a:r>
              <a:rPr lang="en-US" sz="1800" dirty="0"/>
              <a:t>Line 2</a:t>
            </a:r>
          </a:p>
          <a:p>
            <a:pPr lvl="1">
              <a:buFont typeface="Wingdings" panose="05000000000000000000" pitchFamily="2" charset="2"/>
              <a:buChar char="q"/>
            </a:pPr>
            <a:r>
              <a:rPr lang="en-US" sz="1800" dirty="0"/>
              <a:t>Fill in your Social Security number or ITIN</a:t>
            </a:r>
          </a:p>
          <a:p>
            <a:pPr>
              <a:buFont typeface="Wingdings" panose="05000000000000000000" pitchFamily="2" charset="2"/>
              <a:buChar char="q"/>
            </a:pPr>
            <a:r>
              <a:rPr lang="en-US" sz="1800" dirty="0"/>
              <a:t>Line 3</a:t>
            </a:r>
          </a:p>
          <a:p>
            <a:pPr lvl="1">
              <a:buFont typeface="Wingdings" panose="05000000000000000000" pitchFamily="2" charset="2"/>
              <a:buChar char="q"/>
            </a:pPr>
            <a:r>
              <a:rPr lang="en-US" sz="1800" dirty="0"/>
              <a:t>Skip, unless you are filing jointly</a:t>
            </a:r>
          </a:p>
          <a:p>
            <a:pPr>
              <a:buFont typeface="Wingdings" panose="05000000000000000000" pitchFamily="2" charset="2"/>
              <a:buChar char="q"/>
            </a:pPr>
            <a:r>
              <a:rPr lang="en-US" sz="1800" dirty="0"/>
              <a:t>Line 4</a:t>
            </a:r>
          </a:p>
          <a:p>
            <a:pPr lvl="1">
              <a:buFont typeface="Wingdings" panose="05000000000000000000" pitchFamily="2" charset="2"/>
              <a:buChar char="q"/>
            </a:pPr>
            <a:r>
              <a:rPr lang="en-US" sz="1800" dirty="0"/>
              <a:t>Select nonresident, even if you moved into Michigan during the year. If you are a federal nonresident, you are a Michigan nonresident for tax purposes</a:t>
            </a:r>
          </a:p>
          <a:p>
            <a:pPr>
              <a:buFont typeface="Wingdings" panose="05000000000000000000" pitchFamily="2" charset="2"/>
              <a:buChar char="q"/>
            </a:pPr>
            <a:endParaRPr lang="en-US" dirty="0"/>
          </a:p>
        </p:txBody>
      </p:sp>
      <p:sp>
        <p:nvSpPr>
          <p:cNvPr id="11" name="Rectangle 10">
            <a:extLst>
              <a:ext uri="{FF2B5EF4-FFF2-40B4-BE49-F238E27FC236}">
                <a16:creationId xmlns:a16="http://schemas.microsoft.com/office/drawing/2014/main" id="{F4F68E0F-CE36-4696-8C51-367E514A9E79}"/>
              </a:ext>
            </a:extLst>
          </p:cNvPr>
          <p:cNvSpPr/>
          <p:nvPr/>
        </p:nvSpPr>
        <p:spPr>
          <a:xfrm>
            <a:off x="6690804" y="4687410"/>
            <a:ext cx="366944" cy="40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91EFD03-AE17-9E8C-ABD2-E0FD1BAC01FD}"/>
              </a:ext>
            </a:extLst>
          </p:cNvPr>
          <p:cNvSpPr/>
          <p:nvPr/>
        </p:nvSpPr>
        <p:spPr>
          <a:xfrm>
            <a:off x="10914743" y="3657600"/>
            <a:ext cx="528942" cy="42091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5" name="Picture 4"/>
          <p:cNvPicPr>
            <a:picLocks noChangeAspect="1"/>
          </p:cNvPicPr>
          <p:nvPr/>
        </p:nvPicPr>
        <p:blipFill>
          <a:blip r:embed="rId2"/>
          <a:stretch>
            <a:fillRect/>
          </a:stretch>
        </p:blipFill>
        <p:spPr>
          <a:xfrm>
            <a:off x="838200" y="1063061"/>
            <a:ext cx="10515600" cy="1738984"/>
          </a:xfrm>
          <a:prstGeom prst="rect">
            <a:avLst/>
          </a:prstGeom>
        </p:spPr>
      </p:pic>
      <p:pic>
        <p:nvPicPr>
          <p:cNvPr id="4" name="Picture 3"/>
          <p:cNvPicPr>
            <a:picLocks noChangeAspect="1"/>
          </p:cNvPicPr>
          <p:nvPr/>
        </p:nvPicPr>
        <p:blipFill>
          <a:blip r:embed="rId3"/>
          <a:stretch>
            <a:fillRect/>
          </a:stretch>
        </p:blipFill>
        <p:spPr>
          <a:xfrm>
            <a:off x="6350516" y="3344647"/>
            <a:ext cx="4828698" cy="1599215"/>
          </a:xfrm>
          <a:prstGeom prst="rect">
            <a:avLst/>
          </a:prstGeom>
        </p:spPr>
      </p:pic>
    </p:spTree>
    <p:extLst>
      <p:ext uri="{BB962C8B-B14F-4D97-AF65-F5344CB8AC3E}">
        <p14:creationId xmlns:p14="http://schemas.microsoft.com/office/powerpoint/2010/main" val="3684425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0E393-457E-81F9-E5EF-CB975FF1E9BA}"/>
              </a:ext>
            </a:extLst>
          </p:cNvPr>
          <p:cNvSpPr>
            <a:spLocks noGrp="1"/>
          </p:cNvSpPr>
          <p:nvPr>
            <p:ph type="title"/>
          </p:nvPr>
        </p:nvSpPr>
        <p:spPr/>
        <p:txBody>
          <a:bodyPr/>
          <a:lstStyle/>
          <a:p>
            <a:r>
              <a:rPr lang="en-US" dirty="0"/>
              <a:t>Schedule NR, continued</a:t>
            </a:r>
          </a:p>
        </p:txBody>
      </p:sp>
      <p:sp>
        <p:nvSpPr>
          <p:cNvPr id="3" name="Content Placeholder 2">
            <a:extLst>
              <a:ext uri="{FF2B5EF4-FFF2-40B4-BE49-F238E27FC236}">
                <a16:creationId xmlns:a16="http://schemas.microsoft.com/office/drawing/2014/main" id="{9082CFDD-43C1-732F-3FBB-241A83A7951D}"/>
              </a:ext>
            </a:extLst>
          </p:cNvPr>
          <p:cNvSpPr>
            <a:spLocks noGrp="1"/>
          </p:cNvSpPr>
          <p:nvPr>
            <p:ph idx="1"/>
          </p:nvPr>
        </p:nvSpPr>
        <p:spPr/>
        <p:txBody>
          <a:bodyPr/>
          <a:lstStyle/>
          <a:p>
            <a:pPr>
              <a:buFont typeface="Wingdings" panose="05000000000000000000" pitchFamily="2" charset="2"/>
              <a:buChar char="q"/>
            </a:pPr>
            <a:r>
              <a:rPr lang="en-US" sz="2800" dirty="0"/>
              <a:t>Line 5 – </a:t>
            </a:r>
            <a:r>
              <a:rPr lang="en-US" dirty="0"/>
              <a:t>If you had wages, e</a:t>
            </a:r>
            <a:r>
              <a:rPr lang="en-US" sz="2800" dirty="0"/>
              <a:t>nter your tota</a:t>
            </a:r>
            <a:r>
              <a:rPr lang="en-US" dirty="0"/>
              <a:t>l wages </a:t>
            </a:r>
            <a:r>
              <a:rPr lang="en-US" sz="2800" dirty="0"/>
              <a:t>into Column A and Column B</a:t>
            </a:r>
          </a:p>
          <a:p>
            <a:pPr marL="0" indent="0">
              <a:buNone/>
            </a:pPr>
            <a:endParaRPr lang="en-US" sz="2800" dirty="0"/>
          </a:p>
          <a:p>
            <a:pPr>
              <a:buFont typeface="Wingdings" panose="05000000000000000000" pitchFamily="2" charset="2"/>
              <a:buChar char="q"/>
            </a:pPr>
            <a:r>
              <a:rPr lang="en-US" sz="2800" dirty="0"/>
              <a:t>Lines 6-10 – Skip</a:t>
            </a:r>
          </a:p>
          <a:p>
            <a:endParaRPr lang="en-US" dirty="0"/>
          </a:p>
        </p:txBody>
      </p:sp>
    </p:spTree>
    <p:extLst>
      <p:ext uri="{BB962C8B-B14F-4D97-AF65-F5344CB8AC3E}">
        <p14:creationId xmlns:p14="http://schemas.microsoft.com/office/powerpoint/2010/main" val="4075481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0027"/>
          </a:xfrm>
        </p:spPr>
        <p:txBody>
          <a:bodyPr>
            <a:normAutofit fontScale="90000"/>
          </a:bodyPr>
          <a:lstStyle/>
          <a:p>
            <a:r>
              <a:rPr lang="en-US" dirty="0"/>
              <a:t>Schedule NR, continued</a:t>
            </a:r>
          </a:p>
        </p:txBody>
      </p:sp>
      <p:sp>
        <p:nvSpPr>
          <p:cNvPr id="3" name="Content Placeholder 2"/>
          <p:cNvSpPr>
            <a:spLocks noGrp="1"/>
          </p:cNvSpPr>
          <p:nvPr>
            <p:ph idx="1"/>
          </p:nvPr>
        </p:nvSpPr>
        <p:spPr>
          <a:xfrm>
            <a:off x="626165" y="2097157"/>
            <a:ext cx="10727635" cy="4395718"/>
          </a:xfrm>
        </p:spPr>
        <p:txBody>
          <a:bodyPr>
            <a:normAutofit/>
          </a:bodyPr>
          <a:lstStyle/>
          <a:p>
            <a:pPr>
              <a:buFont typeface="Wingdings" panose="05000000000000000000" pitchFamily="2" charset="2"/>
              <a:buChar char="q"/>
            </a:pPr>
            <a:r>
              <a:rPr lang="en-US" sz="1800" dirty="0"/>
              <a:t>Line 11 – If your scholarship income was taxed at the federal level, list your scholarship income in column A and C. If your scholarship was not taxed at the federal level or you did not receive a scholarship, grant, or award, leave this line blank.</a:t>
            </a:r>
          </a:p>
          <a:p>
            <a:pPr marL="0" indent="0">
              <a:buNone/>
            </a:pPr>
            <a:endParaRPr lang="en-US" sz="1800" dirty="0"/>
          </a:p>
          <a:p>
            <a:pPr>
              <a:buFont typeface="Wingdings" panose="05000000000000000000" pitchFamily="2" charset="2"/>
              <a:buChar char="q"/>
            </a:pPr>
            <a:r>
              <a:rPr lang="en-US" sz="1800" dirty="0"/>
              <a:t>Line 12 – Add all amounts in lines 5-11.</a:t>
            </a:r>
          </a:p>
          <a:p>
            <a:pPr lvl="1">
              <a:buFont typeface="Wingdings" panose="05000000000000000000" pitchFamily="2" charset="2"/>
              <a:buChar char="q"/>
            </a:pPr>
            <a:r>
              <a:rPr lang="en-US" sz="1800" dirty="0"/>
              <a:t>Line 12, Column A = total amounts from lines 5-11 in column A</a:t>
            </a:r>
          </a:p>
          <a:p>
            <a:pPr lvl="1">
              <a:buFont typeface="Wingdings" panose="05000000000000000000" pitchFamily="2" charset="2"/>
              <a:buChar char="q"/>
            </a:pPr>
            <a:r>
              <a:rPr lang="en-US" sz="1800" dirty="0"/>
              <a:t>Line 12, Column B = total amounts from lines 5-11 in column B</a:t>
            </a:r>
          </a:p>
          <a:p>
            <a:pPr lvl="1">
              <a:buFont typeface="Wingdings" panose="05000000000000000000" pitchFamily="2" charset="2"/>
              <a:buChar char="q"/>
            </a:pPr>
            <a:r>
              <a:rPr lang="en-US" sz="1800" dirty="0"/>
              <a:t>Line 12, Column C = total amounts from lines 5-11 in column C</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a:buFont typeface="Wingdings" panose="05000000000000000000" pitchFamily="2" charset="2"/>
              <a:buChar char="q"/>
            </a:pPr>
            <a:endParaRPr lang="en-US" dirty="0"/>
          </a:p>
        </p:txBody>
      </p:sp>
      <p:sp>
        <p:nvSpPr>
          <p:cNvPr id="4" name="TextBox 3">
            <a:extLst>
              <a:ext uri="{FF2B5EF4-FFF2-40B4-BE49-F238E27FC236}">
                <a16:creationId xmlns:a16="http://schemas.microsoft.com/office/drawing/2014/main" id="{36B4C932-62F0-7F42-B7BE-630176600587}"/>
              </a:ext>
            </a:extLst>
          </p:cNvPr>
          <p:cNvSpPr txBox="1"/>
          <p:nvPr/>
        </p:nvSpPr>
        <p:spPr>
          <a:xfrm>
            <a:off x="509752" y="1045152"/>
            <a:ext cx="11172496" cy="923330"/>
          </a:xfrm>
          <a:prstGeom prst="rect">
            <a:avLst/>
          </a:prstGeom>
          <a:noFill/>
        </p:spPr>
        <p:txBody>
          <a:bodyPr wrap="square" rtlCol="0">
            <a:spAutoFit/>
          </a:bodyPr>
          <a:lstStyle/>
          <a:p>
            <a:r>
              <a:rPr lang="en-US" dirty="0"/>
              <a:t>This form is to demonstrate to the state how much of that $5,600 of personal exemption you should receive.  If you lived in Michigan all year, you should receive the full exemption amount. You will also use Schedule NR to show that the scholarship income is not attributable to Michigan.</a:t>
            </a:r>
          </a:p>
        </p:txBody>
      </p:sp>
      <p:pic>
        <p:nvPicPr>
          <p:cNvPr id="5" name="Picture 4"/>
          <p:cNvPicPr>
            <a:picLocks noChangeAspect="1"/>
          </p:cNvPicPr>
          <p:nvPr/>
        </p:nvPicPr>
        <p:blipFill>
          <a:blip r:embed="rId2"/>
          <a:stretch>
            <a:fillRect/>
          </a:stretch>
        </p:blipFill>
        <p:spPr>
          <a:xfrm>
            <a:off x="626165" y="5142140"/>
            <a:ext cx="10584481" cy="396018"/>
          </a:xfrm>
          <a:prstGeom prst="rect">
            <a:avLst/>
          </a:prstGeom>
        </p:spPr>
      </p:pic>
    </p:spTree>
    <p:extLst>
      <p:ext uri="{BB962C8B-B14F-4D97-AF65-F5344CB8AC3E}">
        <p14:creationId xmlns:p14="http://schemas.microsoft.com/office/powerpoint/2010/main" val="2324196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971C8-30D7-2369-AFED-ED9F2F0E93E6}"/>
              </a:ext>
            </a:extLst>
          </p:cNvPr>
          <p:cNvSpPr>
            <a:spLocks noGrp="1"/>
          </p:cNvSpPr>
          <p:nvPr>
            <p:ph type="title"/>
          </p:nvPr>
        </p:nvSpPr>
        <p:spPr/>
        <p:txBody>
          <a:bodyPr/>
          <a:lstStyle/>
          <a:p>
            <a:r>
              <a:rPr lang="en-US" dirty="0"/>
              <a:t>Schedule NR, continued</a:t>
            </a:r>
          </a:p>
        </p:txBody>
      </p:sp>
      <p:sp>
        <p:nvSpPr>
          <p:cNvPr id="3" name="Content Placeholder 2">
            <a:extLst>
              <a:ext uri="{FF2B5EF4-FFF2-40B4-BE49-F238E27FC236}">
                <a16:creationId xmlns:a16="http://schemas.microsoft.com/office/drawing/2014/main" id="{DC6D3614-3B98-ED00-4A20-431356CA7CFC}"/>
              </a:ext>
            </a:extLst>
          </p:cNvPr>
          <p:cNvSpPr>
            <a:spLocks noGrp="1"/>
          </p:cNvSpPr>
          <p:nvPr>
            <p:ph idx="1"/>
          </p:nvPr>
        </p:nvSpPr>
        <p:spPr>
          <a:xfrm>
            <a:off x="934278" y="1690688"/>
            <a:ext cx="10419522" cy="4486275"/>
          </a:xfrm>
        </p:spPr>
        <p:txBody>
          <a:bodyPr/>
          <a:lstStyle/>
          <a:p>
            <a:pPr marL="0" indent="0">
              <a:buNone/>
            </a:pPr>
            <a:endParaRPr lang="en-US" sz="2800" dirty="0"/>
          </a:p>
          <a:p>
            <a:r>
              <a:rPr lang="en-US" sz="2800" dirty="0"/>
              <a:t>Line 13 – Skip</a:t>
            </a:r>
            <a:endParaRPr lang="en-US" dirty="0"/>
          </a:p>
          <a:p>
            <a:r>
              <a:rPr lang="en-US" sz="2800" dirty="0"/>
              <a:t>Line 14 - Copy the numbers from line 12 </a:t>
            </a:r>
          </a:p>
          <a:p>
            <a:endParaRPr lang="en-US" dirty="0"/>
          </a:p>
          <a:p>
            <a:endParaRPr lang="en-US" sz="2800" dirty="0"/>
          </a:p>
          <a:p>
            <a:endParaRPr lang="en-US" sz="2800" dirty="0"/>
          </a:p>
          <a:p>
            <a:r>
              <a:rPr lang="en-US" sz="2800" dirty="0"/>
              <a:t>Line 15 - Copy the number from line 9f of your </a:t>
            </a:r>
            <a:r>
              <a:rPr lang="en-US" sz="2800" b="1" dirty="0"/>
              <a:t>MI-1040</a:t>
            </a:r>
          </a:p>
          <a:p>
            <a:endParaRPr lang="en-US" dirty="0"/>
          </a:p>
        </p:txBody>
      </p:sp>
      <p:pic>
        <p:nvPicPr>
          <p:cNvPr id="4" name="Picture 3">
            <a:extLst>
              <a:ext uri="{FF2B5EF4-FFF2-40B4-BE49-F238E27FC236}">
                <a16:creationId xmlns:a16="http://schemas.microsoft.com/office/drawing/2014/main" id="{BEE4DF07-ADFE-93E5-4F52-607BE9B749D9}"/>
              </a:ext>
            </a:extLst>
          </p:cNvPr>
          <p:cNvPicPr>
            <a:picLocks noChangeAspect="1"/>
          </p:cNvPicPr>
          <p:nvPr/>
        </p:nvPicPr>
        <p:blipFill>
          <a:blip r:embed="rId2"/>
          <a:stretch>
            <a:fillRect/>
          </a:stretch>
        </p:blipFill>
        <p:spPr>
          <a:xfrm>
            <a:off x="1522538" y="5327747"/>
            <a:ext cx="8429625" cy="295275"/>
          </a:xfrm>
          <a:prstGeom prst="rect">
            <a:avLst/>
          </a:prstGeom>
        </p:spPr>
      </p:pic>
      <p:pic>
        <p:nvPicPr>
          <p:cNvPr id="5" name="Picture 4">
            <a:extLst>
              <a:ext uri="{FF2B5EF4-FFF2-40B4-BE49-F238E27FC236}">
                <a16:creationId xmlns:a16="http://schemas.microsoft.com/office/drawing/2014/main" id="{369D9560-8861-FB81-506C-DFA6C6262136}"/>
              </a:ext>
            </a:extLst>
          </p:cNvPr>
          <p:cNvPicPr>
            <a:picLocks noChangeAspect="1"/>
          </p:cNvPicPr>
          <p:nvPr/>
        </p:nvPicPr>
        <p:blipFill>
          <a:blip r:embed="rId3"/>
          <a:stretch>
            <a:fillRect/>
          </a:stretch>
        </p:blipFill>
        <p:spPr>
          <a:xfrm>
            <a:off x="1522538" y="3429000"/>
            <a:ext cx="8382000" cy="809625"/>
          </a:xfrm>
          <a:prstGeom prst="rect">
            <a:avLst/>
          </a:prstGeom>
        </p:spPr>
      </p:pic>
    </p:spTree>
    <p:extLst>
      <p:ext uri="{BB962C8B-B14F-4D97-AF65-F5344CB8AC3E}">
        <p14:creationId xmlns:p14="http://schemas.microsoft.com/office/powerpoint/2010/main" val="307124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729"/>
            <a:ext cx="10515600" cy="697695"/>
          </a:xfrm>
        </p:spPr>
        <p:txBody>
          <a:bodyPr/>
          <a:lstStyle/>
          <a:p>
            <a:r>
              <a:rPr lang="en-US" sz="3600" dirty="0"/>
              <a:t>Schedule NR, continued</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1800" dirty="0"/>
              <a:t>Line 16 - Enter the number from line 5, column B</a:t>
            </a:r>
            <a:br>
              <a:rPr lang="en-US" sz="1800" b="1" dirty="0"/>
            </a:br>
            <a:br>
              <a:rPr lang="en-US" sz="1800" b="1" dirty="0"/>
            </a:br>
            <a:br>
              <a:rPr lang="en-US" sz="1800" b="1" dirty="0"/>
            </a:br>
            <a:endParaRPr lang="en-US" sz="1800" b="1" dirty="0"/>
          </a:p>
          <a:p>
            <a:pPr>
              <a:buFont typeface="Wingdings" panose="05000000000000000000" pitchFamily="2" charset="2"/>
              <a:buChar char="q"/>
            </a:pPr>
            <a:r>
              <a:rPr lang="en-US" sz="1800" dirty="0"/>
              <a:t>Line 17  - Enter the number from line 11, column A</a:t>
            </a:r>
            <a:br>
              <a:rPr lang="en-US" sz="1800" dirty="0"/>
            </a:br>
            <a:endParaRPr lang="en-US" sz="1800" dirty="0"/>
          </a:p>
          <a:p>
            <a:pPr marL="457200" lvl="1" indent="0">
              <a:buNone/>
            </a:pPr>
            <a:endParaRPr lang="en-US" sz="1800" b="1" dirty="0"/>
          </a:p>
          <a:p>
            <a:pPr>
              <a:buFont typeface="Wingdings" panose="05000000000000000000" pitchFamily="2" charset="2"/>
              <a:buChar char="q"/>
            </a:pPr>
            <a:r>
              <a:rPr lang="en-US" sz="1800" dirty="0"/>
              <a:t>Line 18 - Enter “100”</a:t>
            </a:r>
            <a:br>
              <a:rPr lang="en-US" sz="1800" dirty="0"/>
            </a:br>
            <a:br>
              <a:rPr lang="en-US" sz="1800" dirty="0"/>
            </a:br>
            <a:endParaRPr lang="en-US" sz="1800" dirty="0"/>
          </a:p>
          <a:p>
            <a:pPr>
              <a:buFont typeface="Wingdings" panose="05000000000000000000" pitchFamily="2" charset="2"/>
              <a:buChar char="q"/>
            </a:pPr>
            <a:r>
              <a:rPr lang="en-US" sz="1800" dirty="0"/>
              <a:t>Line 19 - Copy the number from line 15</a:t>
            </a:r>
          </a:p>
          <a:p>
            <a:pPr lvl="1">
              <a:buFont typeface="Wingdings" panose="05000000000000000000" pitchFamily="2" charset="2"/>
              <a:buChar char="q"/>
            </a:pPr>
            <a:endParaRPr lang="en-US" dirty="0"/>
          </a:p>
          <a:p>
            <a:pPr>
              <a:buFont typeface="Wingdings" panose="05000000000000000000" pitchFamily="2" charset="2"/>
              <a:buChar char="q"/>
            </a:pPr>
            <a:endParaRPr lang="en-US" dirty="0"/>
          </a:p>
        </p:txBody>
      </p:sp>
      <p:pic>
        <p:nvPicPr>
          <p:cNvPr id="8" name="Picture 7"/>
          <p:cNvPicPr>
            <a:picLocks noChangeAspect="1"/>
          </p:cNvPicPr>
          <p:nvPr/>
        </p:nvPicPr>
        <p:blipFill>
          <a:blip r:embed="rId2"/>
          <a:stretch>
            <a:fillRect/>
          </a:stretch>
        </p:blipFill>
        <p:spPr>
          <a:xfrm>
            <a:off x="1510275" y="2212423"/>
            <a:ext cx="7870034" cy="301303"/>
          </a:xfrm>
          <a:prstGeom prst="rect">
            <a:avLst/>
          </a:prstGeom>
        </p:spPr>
      </p:pic>
      <p:pic>
        <p:nvPicPr>
          <p:cNvPr id="9" name="Picture 8"/>
          <p:cNvPicPr>
            <a:picLocks noChangeAspect="1"/>
          </p:cNvPicPr>
          <p:nvPr/>
        </p:nvPicPr>
        <p:blipFill>
          <a:blip r:embed="rId3"/>
          <a:stretch>
            <a:fillRect/>
          </a:stretch>
        </p:blipFill>
        <p:spPr>
          <a:xfrm>
            <a:off x="1510276" y="3294264"/>
            <a:ext cx="7794086" cy="419859"/>
          </a:xfrm>
          <a:prstGeom prst="rect">
            <a:avLst/>
          </a:prstGeom>
        </p:spPr>
      </p:pic>
      <p:pic>
        <p:nvPicPr>
          <p:cNvPr id="10" name="Picture 9"/>
          <p:cNvPicPr>
            <a:picLocks noChangeAspect="1"/>
          </p:cNvPicPr>
          <p:nvPr/>
        </p:nvPicPr>
        <p:blipFill>
          <a:blip r:embed="rId4"/>
          <a:stretch>
            <a:fillRect/>
          </a:stretch>
        </p:blipFill>
        <p:spPr>
          <a:xfrm>
            <a:off x="1664245" y="4259544"/>
            <a:ext cx="8372475" cy="228600"/>
          </a:xfrm>
          <a:prstGeom prst="rect">
            <a:avLst/>
          </a:prstGeom>
        </p:spPr>
      </p:pic>
      <p:pic>
        <p:nvPicPr>
          <p:cNvPr id="11" name="Picture 10"/>
          <p:cNvPicPr>
            <a:picLocks noChangeAspect="1"/>
          </p:cNvPicPr>
          <p:nvPr/>
        </p:nvPicPr>
        <p:blipFill>
          <a:blip r:embed="rId5"/>
          <a:stretch>
            <a:fillRect/>
          </a:stretch>
        </p:blipFill>
        <p:spPr>
          <a:xfrm>
            <a:off x="1683295" y="5274562"/>
            <a:ext cx="8984705" cy="552450"/>
          </a:xfrm>
          <a:prstGeom prst="rect">
            <a:avLst/>
          </a:prstGeom>
        </p:spPr>
      </p:pic>
      <p:sp>
        <p:nvSpPr>
          <p:cNvPr id="4" name="TextBox 3">
            <a:extLst>
              <a:ext uri="{FF2B5EF4-FFF2-40B4-BE49-F238E27FC236}">
                <a16:creationId xmlns:a16="http://schemas.microsoft.com/office/drawing/2014/main" id="{61B0EAE3-F8CF-7106-67C9-CFC636C79227}"/>
              </a:ext>
            </a:extLst>
          </p:cNvPr>
          <p:cNvSpPr txBox="1"/>
          <p:nvPr/>
        </p:nvSpPr>
        <p:spPr>
          <a:xfrm>
            <a:off x="949911" y="789839"/>
            <a:ext cx="10093910" cy="877163"/>
          </a:xfrm>
          <a:prstGeom prst="rect">
            <a:avLst/>
          </a:prstGeom>
          <a:noFill/>
        </p:spPr>
        <p:txBody>
          <a:bodyPr wrap="square" rtlCol="0">
            <a:spAutoFit/>
          </a:bodyPr>
          <a:lstStyle/>
          <a:p>
            <a:r>
              <a:rPr lang="en-US" sz="1700" dirty="0">
                <a:solidFill>
                  <a:srgbClr val="FF0000"/>
                </a:solidFill>
              </a:rPr>
              <a:t>! Please note that the below instructions regarding lines </a:t>
            </a:r>
            <a:r>
              <a:rPr lang="en-US" sz="1700">
                <a:solidFill>
                  <a:srgbClr val="FF0000"/>
                </a:solidFill>
              </a:rPr>
              <a:t>16 – 18 do </a:t>
            </a:r>
            <a:r>
              <a:rPr lang="en-US" sz="1700" dirty="0">
                <a:solidFill>
                  <a:srgbClr val="FF0000"/>
                </a:solidFill>
              </a:rPr>
              <a:t>not match the instructions on the MI-1040. Please follow our instructions provided below as it is the only way we have found to list your scholarship, grant, or award as non-taxable with the state of Michigan !</a:t>
            </a:r>
          </a:p>
        </p:txBody>
      </p:sp>
    </p:spTree>
    <p:extLst>
      <p:ext uri="{BB962C8B-B14F-4D97-AF65-F5344CB8AC3E}">
        <p14:creationId xmlns:p14="http://schemas.microsoft.com/office/powerpoint/2010/main" val="1393649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US" sz="3600" b="1" dirty="0">
                <a:solidFill>
                  <a:srgbClr val="FF0000"/>
                </a:solidFill>
              </a:rPr>
              <a:t>SWITCH FORMS </a:t>
            </a:r>
            <a:r>
              <a:rPr lang="en-US" sz="3600" dirty="0"/>
              <a:t>to MI-1040 page 1</a:t>
            </a:r>
          </a:p>
        </p:txBody>
      </p:sp>
      <p:sp>
        <p:nvSpPr>
          <p:cNvPr id="6" name="Content Placeholder 5"/>
          <p:cNvSpPr>
            <a:spLocks noGrp="1"/>
          </p:cNvSpPr>
          <p:nvPr>
            <p:ph idx="1"/>
          </p:nvPr>
        </p:nvSpPr>
        <p:spPr/>
        <p:txBody>
          <a:bodyPr>
            <a:normAutofit/>
          </a:bodyPr>
          <a:lstStyle/>
          <a:p>
            <a:pPr>
              <a:buFont typeface="Wingdings" panose="05000000000000000000" pitchFamily="2" charset="2"/>
              <a:buChar char="q"/>
            </a:pPr>
            <a:r>
              <a:rPr lang="en-US" sz="1800" dirty="0"/>
              <a:t>Line 15 -  Copy the number from line 19 of your Schedule NR</a:t>
            </a:r>
          </a:p>
          <a:p>
            <a:pPr marL="0" indent="0">
              <a:buNone/>
            </a:pPr>
            <a:endParaRPr lang="en-US" sz="1800" dirty="0"/>
          </a:p>
          <a:p>
            <a:pPr>
              <a:buFont typeface="Wingdings" panose="05000000000000000000" pitchFamily="2" charset="2"/>
              <a:buChar char="q"/>
            </a:pPr>
            <a:r>
              <a:rPr lang="en-US" sz="1800" dirty="0"/>
              <a:t>Line 16 - Subtract line 15 from line 14 (line 14 minus line 15).  If line 15 is </a:t>
            </a:r>
            <a:r>
              <a:rPr lang="en-US" sz="1800" b="1" dirty="0"/>
              <a:t>larger</a:t>
            </a:r>
            <a:r>
              <a:rPr lang="en-US" sz="1800" dirty="0"/>
              <a:t> than line 14, enter 0 (zero).</a:t>
            </a:r>
            <a:br>
              <a:rPr lang="en-US" sz="1800" dirty="0"/>
            </a:br>
            <a:br>
              <a:rPr lang="en-US" sz="1800" dirty="0"/>
            </a:br>
            <a:endParaRPr lang="en-US" sz="1800" dirty="0"/>
          </a:p>
          <a:p>
            <a:pPr>
              <a:buFont typeface="Wingdings" panose="05000000000000000000" pitchFamily="2" charset="2"/>
              <a:buChar char="q"/>
            </a:pPr>
            <a:r>
              <a:rPr lang="en-US" sz="1800" dirty="0"/>
              <a:t>Line 17 - Multiply the number in line 16 by 4.25% (0.0425)</a:t>
            </a:r>
            <a:br>
              <a:rPr lang="en-US" sz="1800" dirty="0"/>
            </a:br>
            <a:br>
              <a:rPr lang="en-US" sz="1800" dirty="0"/>
            </a:br>
            <a:endParaRPr lang="en-US" sz="1800" dirty="0"/>
          </a:p>
        </p:txBody>
      </p:sp>
      <p:pic>
        <p:nvPicPr>
          <p:cNvPr id="5" name="Picture 4"/>
          <p:cNvPicPr>
            <a:picLocks noChangeAspect="1"/>
          </p:cNvPicPr>
          <p:nvPr/>
        </p:nvPicPr>
        <p:blipFill>
          <a:blip r:embed="rId2"/>
          <a:stretch>
            <a:fillRect/>
          </a:stretch>
        </p:blipFill>
        <p:spPr>
          <a:xfrm>
            <a:off x="1669352" y="2109107"/>
            <a:ext cx="8353425" cy="285750"/>
          </a:xfrm>
          <a:prstGeom prst="rect">
            <a:avLst/>
          </a:prstGeom>
        </p:spPr>
      </p:pic>
      <p:pic>
        <p:nvPicPr>
          <p:cNvPr id="8" name="Picture 7"/>
          <p:cNvPicPr>
            <a:picLocks noChangeAspect="1"/>
          </p:cNvPicPr>
          <p:nvPr/>
        </p:nvPicPr>
        <p:blipFill>
          <a:blip r:embed="rId3"/>
          <a:stretch>
            <a:fillRect/>
          </a:stretch>
        </p:blipFill>
        <p:spPr>
          <a:xfrm>
            <a:off x="1669352" y="3078526"/>
            <a:ext cx="8315325" cy="295275"/>
          </a:xfrm>
          <a:prstGeom prst="rect">
            <a:avLst/>
          </a:prstGeom>
        </p:spPr>
      </p:pic>
      <p:pic>
        <p:nvPicPr>
          <p:cNvPr id="3" name="Picture 2"/>
          <p:cNvPicPr>
            <a:picLocks noChangeAspect="1"/>
          </p:cNvPicPr>
          <p:nvPr/>
        </p:nvPicPr>
        <p:blipFill>
          <a:blip r:embed="rId4"/>
          <a:stretch>
            <a:fillRect/>
          </a:stretch>
        </p:blipFill>
        <p:spPr>
          <a:xfrm>
            <a:off x="1669351" y="4057470"/>
            <a:ext cx="8353425" cy="208056"/>
          </a:xfrm>
          <a:prstGeom prst="rect">
            <a:avLst/>
          </a:prstGeom>
        </p:spPr>
      </p:pic>
    </p:spTree>
    <p:extLst>
      <p:ext uri="{BB962C8B-B14F-4D97-AF65-F5344CB8AC3E}">
        <p14:creationId xmlns:p14="http://schemas.microsoft.com/office/powerpoint/2010/main" val="2620651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28510-BC80-F8FA-7CF4-5E8E3B57570B}"/>
              </a:ext>
            </a:extLst>
          </p:cNvPr>
          <p:cNvSpPr>
            <a:spLocks noGrp="1"/>
          </p:cNvSpPr>
          <p:nvPr>
            <p:ph type="title"/>
          </p:nvPr>
        </p:nvSpPr>
        <p:spPr/>
        <p:txBody>
          <a:bodyPr/>
          <a:lstStyle/>
          <a:p>
            <a:r>
              <a:rPr lang="en-US" dirty="0"/>
              <a:t>MI-1040 page 2 </a:t>
            </a:r>
          </a:p>
        </p:txBody>
      </p:sp>
      <p:sp>
        <p:nvSpPr>
          <p:cNvPr id="3" name="Content Placeholder 2">
            <a:extLst>
              <a:ext uri="{FF2B5EF4-FFF2-40B4-BE49-F238E27FC236}">
                <a16:creationId xmlns:a16="http://schemas.microsoft.com/office/drawing/2014/main" id="{31E866AF-C8CD-2583-2B0A-C70935D5B96B}"/>
              </a:ext>
            </a:extLst>
          </p:cNvPr>
          <p:cNvSpPr>
            <a:spLocks noGrp="1"/>
          </p:cNvSpPr>
          <p:nvPr>
            <p:ph idx="1"/>
          </p:nvPr>
        </p:nvSpPr>
        <p:spPr/>
        <p:txBody>
          <a:bodyPr/>
          <a:lstStyle/>
          <a:p>
            <a:pPr>
              <a:buFont typeface="Wingdings" panose="05000000000000000000" pitchFamily="2" charset="2"/>
              <a:buChar char="q"/>
            </a:pPr>
            <a:r>
              <a:rPr lang="en-US" sz="2800" dirty="0"/>
              <a:t>Enter your Social Security Number or ITIN on the top of page 2</a:t>
            </a:r>
          </a:p>
          <a:p>
            <a:pPr>
              <a:buFont typeface="Wingdings" panose="05000000000000000000" pitchFamily="2" charset="2"/>
              <a:buChar char="q"/>
            </a:pPr>
            <a:r>
              <a:rPr lang="en-US" sz="2800" dirty="0"/>
              <a:t>Lines 18 and 19 – Skip because they do not apply to nonresident aliens</a:t>
            </a:r>
          </a:p>
          <a:p>
            <a:pPr>
              <a:buFont typeface="Wingdings" panose="05000000000000000000" pitchFamily="2" charset="2"/>
              <a:buChar char="q"/>
            </a:pPr>
            <a:r>
              <a:rPr lang="en-US" sz="2800" dirty="0"/>
              <a:t>Line 20 - Copy in the number from line 17</a:t>
            </a:r>
          </a:p>
          <a:p>
            <a:pPr marL="0" indent="0">
              <a:buNone/>
            </a:pPr>
            <a:endParaRPr lang="en-US" sz="2800" dirty="0"/>
          </a:p>
          <a:p>
            <a:pPr>
              <a:buFont typeface="Wingdings" pitchFamily="2" charset="2"/>
              <a:buChar char="q"/>
            </a:pPr>
            <a:r>
              <a:rPr lang="en-US" sz="2800" dirty="0"/>
              <a:t>Line 21 and 22 - Skip</a:t>
            </a:r>
            <a:endParaRPr lang="en-US" dirty="0"/>
          </a:p>
        </p:txBody>
      </p:sp>
      <p:pic>
        <p:nvPicPr>
          <p:cNvPr id="5" name="Picture 4"/>
          <p:cNvPicPr>
            <a:picLocks noChangeAspect="1"/>
          </p:cNvPicPr>
          <p:nvPr/>
        </p:nvPicPr>
        <p:blipFill>
          <a:blip r:embed="rId2"/>
          <a:stretch>
            <a:fillRect/>
          </a:stretch>
        </p:blipFill>
        <p:spPr>
          <a:xfrm>
            <a:off x="1909762" y="3810794"/>
            <a:ext cx="8372475" cy="381000"/>
          </a:xfrm>
          <a:prstGeom prst="rect">
            <a:avLst/>
          </a:prstGeom>
        </p:spPr>
      </p:pic>
    </p:spTree>
    <p:extLst>
      <p:ext uri="{BB962C8B-B14F-4D97-AF65-F5344CB8AC3E}">
        <p14:creationId xmlns:p14="http://schemas.microsoft.com/office/powerpoint/2010/main" val="91390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1316"/>
          </a:xfrm>
        </p:spPr>
        <p:txBody>
          <a:bodyPr>
            <a:normAutofit/>
          </a:bodyPr>
          <a:lstStyle/>
          <a:p>
            <a:r>
              <a:rPr lang="en-US" sz="3600" dirty="0"/>
              <a:t>MI-1040 page 2</a:t>
            </a:r>
          </a:p>
        </p:txBody>
      </p:sp>
      <p:sp>
        <p:nvSpPr>
          <p:cNvPr id="3" name="Content Placeholder 2"/>
          <p:cNvSpPr>
            <a:spLocks noGrp="1"/>
          </p:cNvSpPr>
          <p:nvPr>
            <p:ph idx="1"/>
          </p:nvPr>
        </p:nvSpPr>
        <p:spPr>
          <a:xfrm>
            <a:off x="838200" y="1034975"/>
            <a:ext cx="6907924" cy="5141988"/>
          </a:xfrm>
        </p:spPr>
        <p:txBody>
          <a:bodyPr>
            <a:noAutofit/>
          </a:bodyPr>
          <a:lstStyle/>
          <a:p>
            <a:pPr marL="0" indent="0">
              <a:buNone/>
            </a:pPr>
            <a:endParaRPr lang="en-US" sz="1800" dirty="0"/>
          </a:p>
          <a:p>
            <a:pPr>
              <a:buFont typeface="Wingdings" panose="05000000000000000000" pitchFamily="2" charset="2"/>
              <a:buChar char="q"/>
            </a:pPr>
            <a:r>
              <a:rPr lang="en-US" sz="1800" dirty="0"/>
              <a:t>Line 23 Use Tax </a:t>
            </a:r>
            <a:br>
              <a:rPr lang="en-US" sz="1800" dirty="0"/>
            </a:br>
            <a:r>
              <a:rPr lang="en-US" sz="1800" dirty="0"/>
              <a:t>Use tax is a tax on purchases you made outside of Michigan, but then brought that property into Michigan either by shipping or personal carry.  You must add up all purchases you made (online or outside of the state) but did not pay Michigan sales tax on.  Then multiply that number by 6% and enter that amount on Line 23.  You can use an alternate calculation based on your income, which is in the instructions for MI Form 1040.  The Instructions also have “Worksheet 1” (pictured here) to help you with the calculation. The worksheet does not need to be included </a:t>
            </a:r>
            <a:br>
              <a:rPr lang="en-US" sz="1800" dirty="0"/>
            </a:br>
            <a:r>
              <a:rPr lang="en-US" sz="1800" dirty="0"/>
              <a:t>with your return. You can use the one on this page.</a:t>
            </a:r>
          </a:p>
          <a:p>
            <a:pPr marL="457200" lvl="1" indent="0">
              <a:buNone/>
            </a:pPr>
            <a:endParaRPr lang="en-US" sz="1800" dirty="0"/>
          </a:p>
        </p:txBody>
      </p:sp>
      <p:pic>
        <p:nvPicPr>
          <p:cNvPr id="5" name="Picture 4"/>
          <p:cNvPicPr>
            <a:picLocks noChangeAspect="1"/>
          </p:cNvPicPr>
          <p:nvPr/>
        </p:nvPicPr>
        <p:blipFill>
          <a:blip r:embed="rId2"/>
          <a:stretch>
            <a:fillRect/>
          </a:stretch>
        </p:blipFill>
        <p:spPr>
          <a:xfrm>
            <a:off x="7615003" y="3038314"/>
            <a:ext cx="4298585" cy="3138649"/>
          </a:xfrm>
          <a:prstGeom prst="rect">
            <a:avLst/>
          </a:prstGeom>
        </p:spPr>
      </p:pic>
    </p:spTree>
    <p:extLst>
      <p:ext uri="{BB962C8B-B14F-4D97-AF65-F5344CB8AC3E}">
        <p14:creationId xmlns:p14="http://schemas.microsoft.com/office/powerpoint/2010/main" val="4174563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MI-1040 page 2, continued</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1800" dirty="0"/>
              <a:t>Line 24 - Add together lines 20 through 23 and enter the total in line 24. </a:t>
            </a:r>
          </a:p>
          <a:p>
            <a:pPr marL="457200" lvl="1" indent="0">
              <a:buNone/>
            </a:pPr>
            <a:endParaRPr lang="en-US" sz="1800" dirty="0"/>
          </a:p>
          <a:p>
            <a:pPr lvl="1">
              <a:buFont typeface="Wingdings" panose="05000000000000000000" pitchFamily="2" charset="2"/>
              <a:buChar char="q"/>
            </a:pPr>
            <a:endParaRPr lang="en-US" sz="1800" dirty="0"/>
          </a:p>
          <a:p>
            <a:pPr lvl="1">
              <a:buFont typeface="Wingdings" panose="05000000000000000000" pitchFamily="2" charset="2"/>
              <a:buChar char="q"/>
            </a:pPr>
            <a:endParaRPr lang="en-US" sz="1800" dirty="0"/>
          </a:p>
          <a:p>
            <a:pPr lvl="1">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marL="0" indent="0">
              <a:buNone/>
            </a:pP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r>
              <a:rPr lang="en-US" sz="1800" dirty="0"/>
              <a:t>Lines 25-29 – Skip because these do not apply to nonresident aliens</a:t>
            </a:r>
          </a:p>
        </p:txBody>
      </p:sp>
      <p:pic>
        <p:nvPicPr>
          <p:cNvPr id="4" name="Picture 3"/>
          <p:cNvPicPr>
            <a:picLocks noChangeAspect="1"/>
          </p:cNvPicPr>
          <p:nvPr/>
        </p:nvPicPr>
        <p:blipFill>
          <a:blip r:embed="rId2"/>
          <a:stretch>
            <a:fillRect/>
          </a:stretch>
        </p:blipFill>
        <p:spPr>
          <a:xfrm>
            <a:off x="1171123" y="2447924"/>
            <a:ext cx="9849753" cy="2498829"/>
          </a:xfrm>
          <a:prstGeom prst="rect">
            <a:avLst/>
          </a:prstGeom>
        </p:spPr>
      </p:pic>
    </p:spTree>
    <p:extLst>
      <p:ext uri="{BB962C8B-B14F-4D97-AF65-F5344CB8AC3E}">
        <p14:creationId xmlns:p14="http://schemas.microsoft.com/office/powerpoint/2010/main" val="2280436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97D91-884A-4477-93AD-A571069BD8E5}"/>
              </a:ext>
            </a:extLst>
          </p:cNvPr>
          <p:cNvSpPr>
            <a:spLocks noGrp="1"/>
          </p:cNvSpPr>
          <p:nvPr>
            <p:ph type="title"/>
          </p:nvPr>
        </p:nvSpPr>
        <p:spPr/>
        <p:txBody>
          <a:bodyPr/>
          <a:lstStyle/>
          <a:p>
            <a:r>
              <a:rPr lang="en-US" sz="4400" b="1" dirty="0">
                <a:solidFill>
                  <a:srgbClr val="FF0000"/>
                </a:solidFill>
              </a:rPr>
              <a:t>SWITCH FORMS </a:t>
            </a:r>
            <a:r>
              <a:rPr lang="en-US" dirty="0"/>
              <a:t>to Schedule W</a:t>
            </a:r>
          </a:p>
        </p:txBody>
      </p:sp>
      <p:pic>
        <p:nvPicPr>
          <p:cNvPr id="4" name="Picture 3"/>
          <p:cNvPicPr>
            <a:picLocks noChangeAspect="1"/>
          </p:cNvPicPr>
          <p:nvPr/>
        </p:nvPicPr>
        <p:blipFill>
          <a:blip r:embed="rId2"/>
          <a:stretch>
            <a:fillRect/>
          </a:stretch>
        </p:blipFill>
        <p:spPr>
          <a:xfrm>
            <a:off x="659674" y="2020549"/>
            <a:ext cx="10872652" cy="3730812"/>
          </a:xfrm>
          <a:prstGeom prst="rect">
            <a:avLst/>
          </a:prstGeom>
        </p:spPr>
      </p:pic>
    </p:spTree>
    <p:extLst>
      <p:ext uri="{BB962C8B-B14F-4D97-AF65-F5344CB8AC3E}">
        <p14:creationId xmlns:p14="http://schemas.microsoft.com/office/powerpoint/2010/main" val="259903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9992"/>
          </a:xfrm>
        </p:spPr>
        <p:txBody>
          <a:bodyPr>
            <a:normAutofit/>
          </a:bodyPr>
          <a:lstStyle/>
          <a:p>
            <a:r>
              <a:rPr lang="en-US" sz="3600"/>
              <a:t>Form MI-1040</a:t>
            </a:r>
            <a:endParaRPr lang="en-US" sz="3600" dirty="0"/>
          </a:p>
        </p:txBody>
      </p:sp>
      <p:sp>
        <p:nvSpPr>
          <p:cNvPr id="3" name="Content Placeholder 2"/>
          <p:cNvSpPr>
            <a:spLocks noGrp="1"/>
          </p:cNvSpPr>
          <p:nvPr>
            <p:ph idx="1"/>
          </p:nvPr>
        </p:nvSpPr>
        <p:spPr>
          <a:xfrm>
            <a:off x="838200" y="4005135"/>
            <a:ext cx="10515600" cy="2171827"/>
          </a:xfrm>
        </p:spPr>
        <p:txBody>
          <a:bodyPr>
            <a:normAutofit/>
          </a:bodyPr>
          <a:lstStyle/>
          <a:p>
            <a:pPr>
              <a:buFont typeface="Wingdings" panose="05000000000000000000" pitchFamily="2" charset="2"/>
              <a:buChar char="q"/>
            </a:pPr>
            <a:r>
              <a:rPr lang="en-US" sz="1800" dirty="0"/>
              <a:t>Line 1 - Enter your name and United States address</a:t>
            </a:r>
          </a:p>
          <a:p>
            <a:pPr>
              <a:buFont typeface="Wingdings" panose="05000000000000000000" pitchFamily="2" charset="2"/>
              <a:buChar char="q"/>
            </a:pPr>
            <a:r>
              <a:rPr lang="en-US" sz="1800" dirty="0"/>
              <a:t>Line 2 - Enter your Social Security Number or ITIN</a:t>
            </a:r>
          </a:p>
          <a:p>
            <a:pPr>
              <a:buFont typeface="Wingdings" panose="05000000000000000000" pitchFamily="2" charset="2"/>
              <a:buChar char="q"/>
            </a:pPr>
            <a:r>
              <a:rPr lang="en-US" sz="1800" dirty="0"/>
              <a:t>Line 3 - Leave blank unless you are filing jointly </a:t>
            </a:r>
            <a:r>
              <a:rPr lang="en-US" sz="1800" b="1" dirty="0"/>
              <a:t> </a:t>
            </a:r>
            <a:endParaRPr lang="en-US" sz="1800" dirty="0"/>
          </a:p>
          <a:p>
            <a:pPr>
              <a:buFont typeface="Wingdings" panose="05000000000000000000" pitchFamily="2" charset="2"/>
              <a:buChar char="q"/>
            </a:pPr>
            <a:r>
              <a:rPr lang="en-US" sz="1800" dirty="0"/>
              <a:t>Line 4 - Enter “10000” “Nonresident” for School District Code </a:t>
            </a:r>
          </a:p>
        </p:txBody>
      </p:sp>
      <p:pic>
        <p:nvPicPr>
          <p:cNvPr id="4" name="Picture 3"/>
          <p:cNvPicPr>
            <a:picLocks noChangeAspect="1"/>
          </p:cNvPicPr>
          <p:nvPr/>
        </p:nvPicPr>
        <p:blipFill>
          <a:blip r:embed="rId2"/>
          <a:stretch>
            <a:fillRect/>
          </a:stretch>
        </p:blipFill>
        <p:spPr>
          <a:xfrm>
            <a:off x="1762125" y="1379501"/>
            <a:ext cx="8667750" cy="2381250"/>
          </a:xfrm>
          <a:prstGeom prst="rect">
            <a:avLst/>
          </a:prstGeom>
        </p:spPr>
      </p:pic>
    </p:spTree>
    <p:extLst>
      <p:ext uri="{BB962C8B-B14F-4D97-AF65-F5344CB8AC3E}">
        <p14:creationId xmlns:p14="http://schemas.microsoft.com/office/powerpoint/2010/main" val="4274779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Schedule W</a:t>
            </a:r>
          </a:p>
        </p:txBody>
      </p:sp>
      <p:sp>
        <p:nvSpPr>
          <p:cNvPr id="3" name="Content Placeholder 2"/>
          <p:cNvSpPr>
            <a:spLocks noGrp="1"/>
          </p:cNvSpPr>
          <p:nvPr>
            <p:ph idx="1"/>
          </p:nvPr>
        </p:nvSpPr>
        <p:spPr/>
        <p:txBody>
          <a:bodyPr/>
          <a:lstStyle/>
          <a:p>
            <a:pPr>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marL="0" indent="0">
              <a:buNone/>
            </a:pPr>
            <a:endParaRPr lang="en-US" sz="1800" dirty="0"/>
          </a:p>
          <a:p>
            <a:pPr>
              <a:buFont typeface="Wingdings" panose="05000000000000000000" pitchFamily="2" charset="2"/>
              <a:buChar char="q"/>
            </a:pPr>
            <a:r>
              <a:rPr lang="en-US" sz="1800" dirty="0"/>
              <a:t>Line 1 - Enter your Name</a:t>
            </a:r>
          </a:p>
          <a:p>
            <a:pPr>
              <a:buFont typeface="Wingdings" panose="05000000000000000000" pitchFamily="2" charset="2"/>
              <a:buChar char="q"/>
            </a:pPr>
            <a:r>
              <a:rPr lang="en-US" sz="1800" dirty="0"/>
              <a:t>Line 2 - Enter your Social Security Number or ITIN</a:t>
            </a:r>
          </a:p>
          <a:p>
            <a:pPr>
              <a:buFont typeface="Wingdings" panose="05000000000000000000" pitchFamily="2" charset="2"/>
              <a:buChar char="q"/>
            </a:pPr>
            <a:r>
              <a:rPr lang="en-US" sz="1800" dirty="0"/>
              <a:t>Line 3  - Skip, unless you are filing jointly</a:t>
            </a:r>
          </a:p>
          <a:p>
            <a:pPr lvl="1">
              <a:buFont typeface="Wingdings" panose="05000000000000000000" pitchFamily="2" charset="2"/>
              <a:buChar char="q"/>
            </a:pPr>
            <a:endParaRPr lang="en-US" dirty="0"/>
          </a:p>
        </p:txBody>
      </p:sp>
      <p:pic>
        <p:nvPicPr>
          <p:cNvPr id="4" name="Picture 3"/>
          <p:cNvPicPr>
            <a:picLocks noChangeAspect="1"/>
          </p:cNvPicPr>
          <p:nvPr/>
        </p:nvPicPr>
        <p:blipFill>
          <a:blip r:embed="rId2"/>
          <a:stretch>
            <a:fillRect/>
          </a:stretch>
        </p:blipFill>
        <p:spPr>
          <a:xfrm>
            <a:off x="838200" y="1445078"/>
            <a:ext cx="10867566" cy="1515836"/>
          </a:xfrm>
          <a:prstGeom prst="rect">
            <a:avLst/>
          </a:prstGeom>
        </p:spPr>
      </p:pic>
    </p:spTree>
    <p:extLst>
      <p:ext uri="{BB962C8B-B14F-4D97-AF65-F5344CB8AC3E}">
        <p14:creationId xmlns:p14="http://schemas.microsoft.com/office/powerpoint/2010/main" val="181939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Schedule W - Table 1 – W-2’s</a:t>
            </a:r>
          </a:p>
        </p:txBody>
      </p:sp>
      <p:sp>
        <p:nvSpPr>
          <p:cNvPr id="3" name="Content Placeholder 2"/>
          <p:cNvSpPr>
            <a:spLocks noGrp="1"/>
          </p:cNvSpPr>
          <p:nvPr>
            <p:ph idx="1"/>
          </p:nvPr>
        </p:nvSpPr>
        <p:spPr/>
        <p:txBody>
          <a:bodyPr>
            <a:normAutofit/>
          </a:bodyPr>
          <a:lstStyle/>
          <a:p>
            <a:pPr marL="0" indent="0">
              <a:buNone/>
            </a:pPr>
            <a:r>
              <a:rPr lang="en-US" sz="1800" dirty="0"/>
              <a:t>Transfer all information from your W-2s into Table 1</a:t>
            </a:r>
            <a:br>
              <a:rPr lang="en-US" sz="1800" dirty="0"/>
            </a:br>
            <a:br>
              <a:rPr lang="en-US" sz="1800" dirty="0"/>
            </a:br>
            <a:br>
              <a:rPr lang="en-US" sz="1800" dirty="0"/>
            </a:br>
            <a:br>
              <a:rPr lang="en-US" sz="1800" dirty="0"/>
            </a:br>
            <a:endParaRPr lang="en-US" sz="1800" dirty="0"/>
          </a:p>
          <a:p>
            <a:pPr>
              <a:buFont typeface="Wingdings" panose="05000000000000000000" pitchFamily="2" charset="2"/>
              <a:buChar char="q"/>
            </a:pPr>
            <a:endParaRPr lang="en-US" sz="1800" dirty="0"/>
          </a:p>
          <a:p>
            <a:pPr marL="0" indent="0">
              <a:buNone/>
            </a:pPr>
            <a:r>
              <a:rPr lang="en-US" sz="1800" dirty="0"/>
              <a:t>For each of your W-2’s, you will enter the following information into one line of the Table 1:</a:t>
            </a:r>
          </a:p>
          <a:p>
            <a:pPr lvl="1">
              <a:buFont typeface="Wingdings" panose="05000000000000000000" pitchFamily="2" charset="2"/>
              <a:buChar char="q"/>
            </a:pPr>
            <a:r>
              <a:rPr lang="en-US" sz="1800" dirty="0"/>
              <a:t>Column A - Check the “filer” box (you will </a:t>
            </a:r>
            <a:r>
              <a:rPr lang="en-US" sz="1800" b="1" dirty="0"/>
              <a:t>only</a:t>
            </a:r>
            <a:r>
              <a:rPr lang="en-US" sz="1800" dirty="0"/>
              <a:t> check the box for  your spouse’s W2s if you are filing jointly)</a:t>
            </a:r>
          </a:p>
          <a:p>
            <a:pPr lvl="1">
              <a:buFont typeface="Wingdings" panose="05000000000000000000" pitchFamily="2" charset="2"/>
              <a:buChar char="q"/>
            </a:pPr>
            <a:r>
              <a:rPr lang="en-US" sz="1800" dirty="0"/>
              <a:t>Column B – Enter your employer’s EIN (box b on your W2)</a:t>
            </a:r>
          </a:p>
          <a:p>
            <a:pPr lvl="1">
              <a:buFont typeface="Wingdings" panose="05000000000000000000" pitchFamily="2" charset="2"/>
              <a:buChar char="q"/>
            </a:pPr>
            <a:r>
              <a:rPr lang="en-US" sz="1800" dirty="0"/>
              <a:t>Column C – your employers name (box c on your W2)</a:t>
            </a:r>
          </a:p>
          <a:p>
            <a:pPr lvl="1">
              <a:buFont typeface="Wingdings" panose="05000000000000000000" pitchFamily="2" charset="2"/>
              <a:buChar char="q"/>
            </a:pPr>
            <a:r>
              <a:rPr lang="en-US" sz="1800" dirty="0"/>
              <a:t>Column D  - your wages (box 1 from your W2)</a:t>
            </a:r>
          </a:p>
          <a:p>
            <a:pPr lvl="1">
              <a:buFont typeface="Wingdings" panose="05000000000000000000" pitchFamily="2" charset="2"/>
              <a:buChar char="q"/>
            </a:pPr>
            <a:r>
              <a:rPr lang="en-US" sz="1800" dirty="0"/>
              <a:t>Column E – Michigan income tax withheld (box 17 from you W2)</a:t>
            </a:r>
          </a:p>
          <a:p>
            <a:pPr lvl="1">
              <a:buFont typeface="Wingdings" panose="05000000000000000000" pitchFamily="2" charset="2"/>
              <a:buChar char="q"/>
            </a:pPr>
            <a:endParaRPr lang="en-US" dirty="0"/>
          </a:p>
        </p:txBody>
      </p:sp>
      <p:pic>
        <p:nvPicPr>
          <p:cNvPr id="5" name="Picture 4"/>
          <p:cNvPicPr>
            <a:picLocks noChangeAspect="1"/>
          </p:cNvPicPr>
          <p:nvPr/>
        </p:nvPicPr>
        <p:blipFill>
          <a:blip r:embed="rId2"/>
          <a:stretch>
            <a:fillRect/>
          </a:stretch>
        </p:blipFill>
        <p:spPr>
          <a:xfrm>
            <a:off x="838200" y="2224965"/>
            <a:ext cx="10221686" cy="1075358"/>
          </a:xfrm>
          <a:prstGeom prst="rect">
            <a:avLst/>
          </a:prstGeom>
        </p:spPr>
      </p:pic>
    </p:spTree>
    <p:extLst>
      <p:ext uri="{BB962C8B-B14F-4D97-AF65-F5344CB8AC3E}">
        <p14:creationId xmlns:p14="http://schemas.microsoft.com/office/powerpoint/2010/main" val="10654501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Schedule W – Table 1</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1800" dirty="0"/>
              <a:t>Line 4 - Add together everything from Table 1, column E</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279886"/>
            <a:ext cx="9876033" cy="4032014"/>
          </a:xfrm>
          <a:prstGeom prst="rect">
            <a:avLst/>
          </a:prstGeom>
        </p:spPr>
      </p:pic>
      <p:sp>
        <p:nvSpPr>
          <p:cNvPr id="19" name="Rectangle 18"/>
          <p:cNvSpPr/>
          <p:nvPr/>
        </p:nvSpPr>
        <p:spPr>
          <a:xfrm>
            <a:off x="8440615" y="3226778"/>
            <a:ext cx="1784839" cy="2540976"/>
          </a:xfrm>
          <a:prstGeom prst="rect">
            <a:avLst/>
          </a:prstGeom>
          <a:noFill/>
          <a:ln w="38100"/>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a:stCxn id="19" idx="2"/>
          </p:cNvCxnSpPr>
          <p:nvPr/>
        </p:nvCxnSpPr>
        <p:spPr>
          <a:xfrm flipH="1">
            <a:off x="9333034" y="5767754"/>
            <a:ext cx="1" cy="246184"/>
          </a:xfrm>
          <a:prstGeom prst="straightConnector1">
            <a:avLst/>
          </a:prstGeom>
          <a:ln w="28575">
            <a:tailEnd type="triangle"/>
          </a:ln>
          <a:effectLst>
            <a:glow rad="1397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8440615" y="5918313"/>
            <a:ext cx="2022231" cy="28611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24734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Schedule W – Table 2</a:t>
            </a:r>
          </a:p>
        </p:txBody>
      </p:sp>
      <p:sp>
        <p:nvSpPr>
          <p:cNvPr id="3" name="Content Placeholder 2"/>
          <p:cNvSpPr>
            <a:spLocks noGrp="1"/>
          </p:cNvSpPr>
          <p:nvPr>
            <p:ph idx="1"/>
          </p:nvPr>
        </p:nvSpPr>
        <p:spPr/>
        <p:txBody>
          <a:bodyPr>
            <a:normAutofit/>
          </a:bodyPr>
          <a:lstStyle/>
          <a:p>
            <a:pPr marL="0" indent="0">
              <a:buNone/>
            </a:pPr>
            <a:r>
              <a:rPr lang="en-US" sz="1800" dirty="0"/>
              <a:t>Enter your information from your 1042-S (if applicable) in table 2</a:t>
            </a:r>
            <a:br>
              <a:rPr lang="en-US" sz="1800" dirty="0"/>
            </a:br>
            <a:br>
              <a:rPr lang="en-US" sz="1800" dirty="0"/>
            </a:br>
            <a:br>
              <a:rPr lang="en-US" sz="1800" dirty="0"/>
            </a:br>
            <a:br>
              <a:rPr lang="en-US" sz="1800" dirty="0"/>
            </a:b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lvl="1">
              <a:buFont typeface="Wingdings" panose="05000000000000000000" pitchFamily="2" charset="2"/>
              <a:buChar char="q"/>
            </a:pPr>
            <a:r>
              <a:rPr lang="en-US" sz="1800" dirty="0"/>
              <a:t>Column A – Check “filer” (you will only enter your Spouses W2s if you are filing jointly)</a:t>
            </a:r>
          </a:p>
          <a:p>
            <a:pPr lvl="1">
              <a:buFont typeface="Wingdings" panose="05000000000000000000" pitchFamily="2" charset="2"/>
              <a:buChar char="q"/>
            </a:pPr>
            <a:r>
              <a:rPr lang="en-US" sz="1800" dirty="0"/>
              <a:t>Column B – Payer’s EIN or TIN (line 12a of 1042-S)</a:t>
            </a:r>
          </a:p>
          <a:p>
            <a:pPr lvl="1">
              <a:buFont typeface="Wingdings" panose="05000000000000000000" pitchFamily="2" charset="2"/>
              <a:buChar char="q"/>
            </a:pPr>
            <a:r>
              <a:rPr lang="en-US" sz="1800" dirty="0"/>
              <a:t>Column C – Payer’s Name (line 12d of 1042-S)</a:t>
            </a:r>
          </a:p>
          <a:p>
            <a:pPr lvl="1">
              <a:buFont typeface="Wingdings" panose="05000000000000000000" pitchFamily="2" charset="2"/>
              <a:buChar char="q"/>
            </a:pPr>
            <a:r>
              <a:rPr lang="en-US" sz="1800" dirty="0"/>
              <a:t>Column D  - Taxable pension distribution, misc. income (box 2 of 1042-S)</a:t>
            </a:r>
          </a:p>
          <a:p>
            <a:pPr lvl="1">
              <a:buFont typeface="Wingdings" panose="05000000000000000000" pitchFamily="2" charset="2"/>
              <a:buChar char="q"/>
            </a:pPr>
            <a:r>
              <a:rPr lang="en-US" sz="1800" dirty="0"/>
              <a:t>Column E – Michigan tax withheld (box 17a of 1042-S)</a:t>
            </a:r>
          </a:p>
          <a:p>
            <a:pPr>
              <a:buFont typeface="Wingdings" panose="05000000000000000000" pitchFamily="2" charset="2"/>
              <a:buChar char="q"/>
            </a:pPr>
            <a:endParaRPr lang="en-US" dirty="0"/>
          </a:p>
          <a:p>
            <a:pPr>
              <a:buFont typeface="Wingdings" panose="05000000000000000000" pitchFamily="2" charset="2"/>
              <a:buChar char="q"/>
            </a:pPr>
            <a:endParaRPr lang="en-US" dirty="0"/>
          </a:p>
        </p:txBody>
      </p:sp>
      <p:pic>
        <p:nvPicPr>
          <p:cNvPr id="5" name="Picture 4"/>
          <p:cNvPicPr>
            <a:picLocks noChangeAspect="1"/>
          </p:cNvPicPr>
          <p:nvPr/>
        </p:nvPicPr>
        <p:blipFill>
          <a:blip r:embed="rId2"/>
          <a:stretch>
            <a:fillRect/>
          </a:stretch>
        </p:blipFill>
        <p:spPr>
          <a:xfrm>
            <a:off x="1257526" y="2315027"/>
            <a:ext cx="9525975" cy="1197429"/>
          </a:xfrm>
          <a:prstGeom prst="rect">
            <a:avLst/>
          </a:prstGeom>
        </p:spPr>
      </p:pic>
    </p:spTree>
    <p:extLst>
      <p:ext uri="{BB962C8B-B14F-4D97-AF65-F5344CB8AC3E}">
        <p14:creationId xmlns:p14="http://schemas.microsoft.com/office/powerpoint/2010/main" val="34998762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Schedule W, continued</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1800" dirty="0"/>
              <a:t>Line 5 - Add together everything from Table 2, column E</a:t>
            </a:r>
            <a:br>
              <a:rPr lang="en-US" sz="1800" dirty="0"/>
            </a:br>
            <a:br>
              <a:rPr lang="en-US" sz="1800" dirty="0"/>
            </a:br>
            <a:br>
              <a:rPr lang="en-US" sz="1800" dirty="0"/>
            </a:br>
            <a:endParaRPr lang="en-US" sz="1800" dirty="0"/>
          </a:p>
          <a:p>
            <a:pPr lvl="1">
              <a:buFont typeface="Wingdings" panose="05000000000000000000" pitchFamily="2" charset="2"/>
              <a:buChar char="q"/>
            </a:pPr>
            <a:endParaRPr lang="en-US" sz="1800" dirty="0"/>
          </a:p>
          <a:p>
            <a:pPr lvl="1">
              <a:buFont typeface="Wingdings" panose="05000000000000000000" pitchFamily="2" charset="2"/>
              <a:buChar char="q"/>
            </a:pPr>
            <a:endParaRPr lang="en-US" sz="1800" dirty="0"/>
          </a:p>
          <a:p>
            <a:pPr lvl="1">
              <a:buFont typeface="Wingdings" panose="05000000000000000000" pitchFamily="2" charset="2"/>
              <a:buChar char="q"/>
            </a:pPr>
            <a:endParaRPr lang="en-US" sz="1800" dirty="0"/>
          </a:p>
          <a:p>
            <a:pPr lvl="1">
              <a:buFont typeface="Wingdings" panose="05000000000000000000" pitchFamily="2" charset="2"/>
              <a:buChar char="q"/>
            </a:pPr>
            <a:endParaRPr lang="en-US" sz="1800" dirty="0"/>
          </a:p>
          <a:p>
            <a:pPr lvl="1">
              <a:buFont typeface="Wingdings" panose="05000000000000000000" pitchFamily="2" charset="2"/>
              <a:buChar char="q"/>
            </a:pPr>
            <a:endParaRPr lang="en-US" sz="1800" dirty="0"/>
          </a:p>
          <a:p>
            <a:pPr lvl="1">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r>
              <a:rPr lang="en-US" sz="1800" dirty="0"/>
              <a:t>Line 6 - Add together line 4 and line 5 </a:t>
            </a:r>
          </a:p>
          <a:p>
            <a:pPr lvl="1">
              <a:buFont typeface="Wingdings" panose="05000000000000000000" pitchFamily="2" charset="2"/>
              <a:buChar char="q"/>
            </a:pPr>
            <a:r>
              <a:rPr lang="en-US" sz="1400" dirty="0"/>
              <a:t>Carry over amount to MI-1040, line 30</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206598"/>
            <a:ext cx="8129954" cy="3183086"/>
          </a:xfrm>
          <a:prstGeom prst="rect">
            <a:avLst/>
          </a:prstGeom>
        </p:spPr>
      </p:pic>
      <p:sp>
        <p:nvSpPr>
          <p:cNvPr id="5" name="Rectangle 4"/>
          <p:cNvSpPr/>
          <p:nvPr/>
        </p:nvSpPr>
        <p:spPr>
          <a:xfrm>
            <a:off x="7104185" y="2963008"/>
            <a:ext cx="1441938" cy="1934307"/>
          </a:xfrm>
          <a:prstGeom prst="rect">
            <a:avLst/>
          </a:prstGeom>
          <a:noFill/>
          <a:ln w="38100"/>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7798777" y="4783015"/>
            <a:ext cx="0" cy="28135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13784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F0000"/>
                </a:solidFill>
              </a:rPr>
              <a:t>SWITCH FORMS </a:t>
            </a:r>
            <a:r>
              <a:rPr lang="en-US" sz="3600" dirty="0"/>
              <a:t>back to MI-1040, page 2</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1800" dirty="0"/>
              <a:t>Line 30 - Enter the amount from line 6 of your Schedule W on line 30</a:t>
            </a:r>
          </a:p>
          <a:p>
            <a:pPr lvl="1">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r>
              <a:rPr lang="en-US" sz="1800" dirty="0"/>
              <a:t>Line 31 and 32 - Skip</a:t>
            </a:r>
          </a:p>
          <a:p>
            <a:pPr>
              <a:buFont typeface="Wingdings" panose="05000000000000000000" pitchFamily="2" charset="2"/>
              <a:buChar char="q"/>
            </a:pPr>
            <a:endParaRPr lang="en-US" sz="1800" dirty="0"/>
          </a:p>
          <a:p>
            <a:pPr>
              <a:buFont typeface="Wingdings" panose="05000000000000000000" pitchFamily="2" charset="2"/>
              <a:buChar char="q"/>
            </a:pPr>
            <a:r>
              <a:rPr lang="en-US" sz="1800" dirty="0"/>
              <a:t>Line 33 – Enter the amount that is on line 30 above.</a:t>
            </a:r>
          </a:p>
          <a:p>
            <a:pPr lvl="1">
              <a:buFont typeface="Wingdings" panose="05000000000000000000" pitchFamily="2" charset="2"/>
              <a:buChar char="q"/>
            </a:pPr>
            <a:endParaRPr lang="en-US" dirty="0"/>
          </a:p>
        </p:txBody>
      </p:sp>
      <p:pic>
        <p:nvPicPr>
          <p:cNvPr id="4" name="Picture 3"/>
          <p:cNvPicPr>
            <a:picLocks noChangeAspect="1"/>
          </p:cNvPicPr>
          <p:nvPr/>
        </p:nvPicPr>
        <p:blipFill>
          <a:blip r:embed="rId2"/>
          <a:stretch>
            <a:fillRect/>
          </a:stretch>
        </p:blipFill>
        <p:spPr>
          <a:xfrm>
            <a:off x="1323744" y="2226021"/>
            <a:ext cx="9046053" cy="289805"/>
          </a:xfrm>
          <a:prstGeom prst="rect">
            <a:avLst/>
          </a:prstGeom>
        </p:spPr>
      </p:pic>
      <p:pic>
        <p:nvPicPr>
          <p:cNvPr id="5" name="Picture 4"/>
          <p:cNvPicPr>
            <a:picLocks noChangeAspect="1"/>
          </p:cNvPicPr>
          <p:nvPr/>
        </p:nvPicPr>
        <p:blipFill>
          <a:blip r:embed="rId3"/>
          <a:stretch>
            <a:fillRect/>
          </a:stretch>
        </p:blipFill>
        <p:spPr>
          <a:xfrm>
            <a:off x="1323744" y="4114119"/>
            <a:ext cx="9142374" cy="312738"/>
          </a:xfrm>
          <a:prstGeom prst="rect">
            <a:avLst/>
          </a:prstGeom>
        </p:spPr>
      </p:pic>
    </p:spTree>
    <p:extLst>
      <p:ext uri="{BB962C8B-B14F-4D97-AF65-F5344CB8AC3E}">
        <p14:creationId xmlns:p14="http://schemas.microsoft.com/office/powerpoint/2010/main" val="9001221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MI-1040 page 3</a:t>
            </a:r>
          </a:p>
        </p:txBody>
      </p:sp>
      <p:sp>
        <p:nvSpPr>
          <p:cNvPr id="3" name="Content Placeholder 2"/>
          <p:cNvSpPr>
            <a:spLocks noGrp="1"/>
          </p:cNvSpPr>
          <p:nvPr>
            <p:ph idx="1"/>
          </p:nvPr>
        </p:nvSpPr>
        <p:spPr>
          <a:xfrm>
            <a:off x="838200" y="1690688"/>
            <a:ext cx="10515600" cy="4486275"/>
          </a:xfrm>
        </p:spPr>
        <p:txBody>
          <a:bodyPr>
            <a:normAutofit/>
          </a:bodyPr>
          <a:lstStyle/>
          <a:p>
            <a:pPr>
              <a:buFont typeface="Wingdings" panose="05000000000000000000" pitchFamily="2" charset="2"/>
              <a:buChar char="q"/>
            </a:pPr>
            <a:r>
              <a:rPr lang="en-US" sz="1800" dirty="0"/>
              <a:t>Enter your Social Security Number or ITIN on the top of page 3</a:t>
            </a:r>
          </a:p>
          <a:p>
            <a:pPr>
              <a:buFont typeface="Wingdings" panose="05000000000000000000" pitchFamily="2" charset="2"/>
              <a:buChar char="q"/>
            </a:pPr>
            <a:r>
              <a:rPr lang="en-US" sz="1800" dirty="0"/>
              <a:t>Lines 34 and 35 (You will fill in ONE of either line 34 OR 35)</a:t>
            </a:r>
          </a:p>
          <a:p>
            <a:pPr lvl="1">
              <a:buFont typeface="Wingdings" panose="05000000000000000000" pitchFamily="2" charset="2"/>
              <a:buChar char="q"/>
            </a:pPr>
            <a:r>
              <a:rPr lang="en-US" sz="1800" dirty="0"/>
              <a:t>If </a:t>
            </a:r>
            <a:r>
              <a:rPr lang="en-US" sz="1800" u="sng" dirty="0"/>
              <a:t>line 24 </a:t>
            </a:r>
            <a:r>
              <a:rPr lang="en-US" sz="1800" dirty="0"/>
              <a:t>is </a:t>
            </a:r>
            <a:r>
              <a:rPr lang="en-US" sz="1800" b="1" dirty="0"/>
              <a:t>larger </a:t>
            </a:r>
            <a:r>
              <a:rPr lang="en-US" sz="1800" dirty="0"/>
              <a:t>than </a:t>
            </a:r>
            <a:r>
              <a:rPr lang="en-US" sz="1800" u="sng" dirty="0"/>
              <a:t>line 33</a:t>
            </a:r>
            <a:r>
              <a:rPr lang="en-US" sz="1800" dirty="0"/>
              <a:t>, subtract line 33 from line 24 (line 24 minus line 33) and put that number in the box on</a:t>
            </a:r>
            <a:r>
              <a:rPr lang="en-US" sz="1800" u="sng" dirty="0"/>
              <a:t> line 34</a:t>
            </a:r>
          </a:p>
          <a:p>
            <a:pPr lvl="1">
              <a:buFont typeface="Wingdings" panose="05000000000000000000" pitchFamily="2" charset="2"/>
              <a:buChar char="q"/>
            </a:pPr>
            <a:r>
              <a:rPr lang="en-US" sz="1800" dirty="0"/>
              <a:t>If </a:t>
            </a:r>
            <a:r>
              <a:rPr lang="en-US" sz="1800" u="sng" dirty="0"/>
              <a:t>line 33 </a:t>
            </a:r>
            <a:r>
              <a:rPr lang="en-US" sz="1800" dirty="0"/>
              <a:t>is </a:t>
            </a:r>
            <a:r>
              <a:rPr lang="en-US" sz="1800" b="1" dirty="0"/>
              <a:t>larger</a:t>
            </a:r>
            <a:r>
              <a:rPr lang="en-US" sz="1800" dirty="0"/>
              <a:t> than </a:t>
            </a:r>
            <a:r>
              <a:rPr lang="en-US" sz="1800" u="sng" dirty="0"/>
              <a:t>line 24</a:t>
            </a:r>
            <a:r>
              <a:rPr lang="en-US" sz="1800" dirty="0"/>
              <a:t>, subtract line 24 from line 33 (line 33 minus line 24) and put that number in the box on </a:t>
            </a:r>
            <a:r>
              <a:rPr lang="en-US" sz="1800" u="sng" dirty="0"/>
              <a:t>line 35</a:t>
            </a:r>
            <a:br>
              <a:rPr lang="en-US" sz="1800" b="1" dirty="0"/>
            </a:br>
            <a:br>
              <a:rPr lang="en-US" sz="1800" b="1" dirty="0"/>
            </a:br>
            <a:endParaRPr lang="en-US" sz="1800" b="1" dirty="0"/>
          </a:p>
          <a:p>
            <a:pPr lvl="1">
              <a:buFont typeface="Wingdings" panose="05000000000000000000" pitchFamily="2" charset="2"/>
              <a:buChar char="q"/>
            </a:pPr>
            <a:endParaRPr lang="en-US" sz="1800" b="1" dirty="0"/>
          </a:p>
          <a:p>
            <a:pPr lvl="1">
              <a:buFont typeface="Wingdings" panose="05000000000000000000" pitchFamily="2" charset="2"/>
              <a:buChar char="q"/>
            </a:pPr>
            <a:endParaRPr lang="en-US" sz="1800" b="1" dirty="0"/>
          </a:p>
          <a:p>
            <a:pPr lvl="1">
              <a:buFont typeface="Wingdings" panose="05000000000000000000" pitchFamily="2" charset="2"/>
              <a:buChar char="q"/>
            </a:pPr>
            <a:endParaRPr lang="en-US" sz="1800" b="1" dirty="0"/>
          </a:p>
          <a:p>
            <a:pPr>
              <a:buFont typeface="Wingdings" panose="05000000000000000000" pitchFamily="2" charset="2"/>
              <a:buChar char="q"/>
            </a:pPr>
            <a:r>
              <a:rPr lang="en-US" sz="1800" dirty="0"/>
              <a:t>Line 36 – Skip</a:t>
            </a:r>
          </a:p>
          <a:p>
            <a:pPr>
              <a:buFont typeface="Wingdings" panose="05000000000000000000" pitchFamily="2" charset="2"/>
              <a:buChar char="q"/>
            </a:pPr>
            <a:r>
              <a:rPr lang="en-US" sz="1800" dirty="0"/>
              <a:t>Line 37 - </a:t>
            </a:r>
            <a:r>
              <a:rPr lang="en-US" sz="1800" b="1" dirty="0"/>
              <a:t>If</a:t>
            </a:r>
            <a:r>
              <a:rPr lang="en-US" sz="1800" dirty="0"/>
              <a:t> you have a number in line 35, copy it to line 37</a:t>
            </a:r>
            <a:endParaRPr lang="en-US" sz="1800" b="1" dirty="0"/>
          </a:p>
        </p:txBody>
      </p:sp>
      <p:pic>
        <p:nvPicPr>
          <p:cNvPr id="7" name="Picture 6"/>
          <p:cNvPicPr>
            <a:picLocks noChangeAspect="1"/>
          </p:cNvPicPr>
          <p:nvPr/>
        </p:nvPicPr>
        <p:blipFill>
          <a:blip r:embed="rId2"/>
          <a:stretch>
            <a:fillRect/>
          </a:stretch>
        </p:blipFill>
        <p:spPr>
          <a:xfrm>
            <a:off x="1484765" y="3525610"/>
            <a:ext cx="9869035" cy="1398761"/>
          </a:xfrm>
          <a:prstGeom prst="rect">
            <a:avLst/>
          </a:prstGeom>
        </p:spPr>
      </p:pic>
      <p:pic>
        <p:nvPicPr>
          <p:cNvPr id="8" name="Picture 7"/>
          <p:cNvPicPr>
            <a:picLocks noChangeAspect="1"/>
          </p:cNvPicPr>
          <p:nvPr/>
        </p:nvPicPr>
        <p:blipFill>
          <a:blip r:embed="rId3"/>
          <a:stretch>
            <a:fillRect/>
          </a:stretch>
        </p:blipFill>
        <p:spPr>
          <a:xfrm>
            <a:off x="1691594" y="5777819"/>
            <a:ext cx="9662206" cy="343102"/>
          </a:xfrm>
          <a:prstGeom prst="rect">
            <a:avLst/>
          </a:prstGeom>
        </p:spPr>
      </p:pic>
    </p:spTree>
    <p:extLst>
      <p:ext uri="{BB962C8B-B14F-4D97-AF65-F5344CB8AC3E}">
        <p14:creationId xmlns:p14="http://schemas.microsoft.com/office/powerpoint/2010/main" val="6802620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Direct Deposit</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1800" dirty="0"/>
              <a:t>If you have a number in line 34, you owe additional tax.  See next slide for payment instructions.</a:t>
            </a:r>
          </a:p>
          <a:p>
            <a:pPr>
              <a:buFont typeface="Wingdings" panose="05000000000000000000" pitchFamily="2" charset="2"/>
              <a:buChar char="q"/>
            </a:pPr>
            <a:r>
              <a:rPr lang="en-US" sz="1800" dirty="0"/>
              <a:t>If you have a number in line 37, you are receiving a refund.  You can receive this by direct deposit or check</a:t>
            </a:r>
          </a:p>
          <a:p>
            <a:pPr>
              <a:buFont typeface="Wingdings" panose="05000000000000000000" pitchFamily="2" charset="2"/>
              <a:buChar char="q"/>
            </a:pPr>
            <a:r>
              <a:rPr lang="en-US" sz="1800" dirty="0"/>
              <a:t>If you are receiving a refund and want the state to deposit it directly into your bank account, enter your information </a:t>
            </a:r>
            <a:br>
              <a:rPr lang="en-US" sz="1800" dirty="0"/>
            </a:b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r>
              <a:rPr lang="en-US" sz="1800" b="1" dirty="0">
                <a:solidFill>
                  <a:srgbClr val="FF0000"/>
                </a:solidFill>
                <a:highlight>
                  <a:srgbClr val="FFFF00"/>
                </a:highlight>
              </a:rPr>
              <a:t>DOUBLE CHECK THAT YOU ENTERED THE CORRECT INFORMATION</a:t>
            </a:r>
          </a:p>
          <a:p>
            <a:pPr lvl="1">
              <a:buFont typeface="Wingdings" panose="05000000000000000000" pitchFamily="2" charset="2"/>
              <a:buChar char="q"/>
            </a:pPr>
            <a:r>
              <a:rPr lang="en-US" sz="1800" dirty="0"/>
              <a:t>Neither the state nor your financial intuition will confirm your information</a:t>
            </a:r>
          </a:p>
          <a:p>
            <a:pPr lvl="1">
              <a:buFont typeface="Wingdings" panose="05000000000000000000" pitchFamily="2" charset="2"/>
              <a:buChar char="q"/>
            </a:pPr>
            <a:r>
              <a:rPr lang="en-US" sz="1800" dirty="0"/>
              <a:t>If you enter the wrong information, it will be VERY DIFFICULT OR IMPOSSIBLE TO FIX </a:t>
            </a:r>
          </a:p>
        </p:txBody>
      </p:sp>
      <p:pic>
        <p:nvPicPr>
          <p:cNvPr id="5" name="Picture 4"/>
          <p:cNvPicPr>
            <a:picLocks noChangeAspect="1"/>
          </p:cNvPicPr>
          <p:nvPr/>
        </p:nvPicPr>
        <p:blipFill>
          <a:blip r:embed="rId2"/>
          <a:stretch>
            <a:fillRect/>
          </a:stretch>
        </p:blipFill>
        <p:spPr>
          <a:xfrm>
            <a:off x="1126445" y="3172619"/>
            <a:ext cx="9831841" cy="966520"/>
          </a:xfrm>
          <a:prstGeom prst="rect">
            <a:avLst/>
          </a:prstGeom>
        </p:spPr>
      </p:pic>
    </p:spTree>
    <p:extLst>
      <p:ext uri="{BB962C8B-B14F-4D97-AF65-F5344CB8AC3E}">
        <p14:creationId xmlns:p14="http://schemas.microsoft.com/office/powerpoint/2010/main" val="691971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5DC7F-8BBB-3329-3B84-1F61DFEFA91F}"/>
              </a:ext>
            </a:extLst>
          </p:cNvPr>
          <p:cNvSpPr>
            <a:spLocks noGrp="1"/>
          </p:cNvSpPr>
          <p:nvPr>
            <p:ph type="title"/>
          </p:nvPr>
        </p:nvSpPr>
        <p:spPr/>
        <p:txBody>
          <a:bodyPr/>
          <a:lstStyle/>
          <a:p>
            <a:r>
              <a:rPr lang="en-US" dirty="0"/>
              <a:t>How to pay State of Michigan	</a:t>
            </a:r>
          </a:p>
        </p:txBody>
      </p:sp>
      <p:sp>
        <p:nvSpPr>
          <p:cNvPr id="3" name="Content Placeholder 2">
            <a:extLst>
              <a:ext uri="{FF2B5EF4-FFF2-40B4-BE49-F238E27FC236}">
                <a16:creationId xmlns:a16="http://schemas.microsoft.com/office/drawing/2014/main" id="{9973DAB8-3923-F40C-144B-F5ABA45F09AD}"/>
              </a:ext>
            </a:extLst>
          </p:cNvPr>
          <p:cNvSpPr>
            <a:spLocks noGrp="1"/>
          </p:cNvSpPr>
          <p:nvPr>
            <p:ph idx="1"/>
          </p:nvPr>
        </p:nvSpPr>
        <p:spPr>
          <a:xfrm>
            <a:off x="838199" y="1825624"/>
            <a:ext cx="10779177" cy="4530205"/>
          </a:xfrm>
        </p:spPr>
        <p:txBody>
          <a:bodyPr>
            <a:normAutofit fontScale="92500" lnSpcReduction="20000"/>
          </a:bodyPr>
          <a:lstStyle/>
          <a:p>
            <a:r>
              <a:rPr lang="en-US" dirty="0"/>
              <a:t>Payments can be made using Michigan’s e-Payments service by direct debit (e-Check) from your checking or saving account, or by using a credit or debit card. </a:t>
            </a:r>
          </a:p>
          <a:p>
            <a:pPr lvl="1"/>
            <a:r>
              <a:rPr lang="en-US" dirty="0"/>
              <a:t>Visit </a:t>
            </a:r>
            <a:r>
              <a:rPr lang="en-US" dirty="0">
                <a:hlinkClick r:id="rId2"/>
              </a:rPr>
              <a:t>www.Michigan.gov/iit</a:t>
            </a:r>
            <a:r>
              <a:rPr lang="en-US" dirty="0"/>
              <a:t> to make your payment electronically. </a:t>
            </a:r>
          </a:p>
          <a:p>
            <a:pPr lvl="1"/>
            <a:r>
              <a:rPr lang="en-US" dirty="0"/>
              <a:t>To be able to make an e-Payment you </a:t>
            </a:r>
            <a:r>
              <a:rPr lang="en-US" b="1" dirty="0"/>
              <a:t>must</a:t>
            </a:r>
            <a:r>
              <a:rPr lang="en-US" dirty="0"/>
              <a:t>:</a:t>
            </a:r>
          </a:p>
          <a:p>
            <a:pPr lvl="2"/>
            <a:r>
              <a:rPr lang="en-US" dirty="0"/>
              <a:t>Have filed your 2023 Michigan Individual Tax Return before December 2024, and</a:t>
            </a:r>
          </a:p>
          <a:p>
            <a:pPr lvl="2"/>
            <a:r>
              <a:rPr lang="en-US" dirty="0"/>
              <a:t>Use the same zip code from your 2023 Michigan Individual Income Tax Return. </a:t>
            </a:r>
          </a:p>
          <a:p>
            <a:pPr lvl="1"/>
            <a:r>
              <a:rPr lang="en-US" dirty="0"/>
              <a:t>Paying by debit card will result in a flat fee of $3.95.</a:t>
            </a:r>
          </a:p>
          <a:p>
            <a:pPr lvl="1"/>
            <a:r>
              <a:rPr lang="en-US" dirty="0"/>
              <a:t>Paying by credit card will result in a convenience fee of 2.3% of the total payment amount.</a:t>
            </a:r>
          </a:p>
          <a:p>
            <a:r>
              <a:rPr lang="en-US" dirty="0"/>
              <a:t>Payments can also be mailed. Make your check payable to:</a:t>
            </a:r>
          </a:p>
          <a:p>
            <a:pPr lvl="1"/>
            <a:r>
              <a:rPr lang="en-US" b="1" dirty="0"/>
              <a:t>State of Michigan </a:t>
            </a:r>
          </a:p>
          <a:p>
            <a:pPr lvl="1"/>
            <a:r>
              <a:rPr lang="en-US" dirty="0"/>
              <a:t>Print the last four digits of your Social Security Number or ITIN and “</a:t>
            </a:r>
            <a:r>
              <a:rPr lang="en-US" b="1" dirty="0"/>
              <a:t>2024 income tax</a:t>
            </a:r>
            <a:r>
              <a:rPr lang="en-US" dirty="0"/>
              <a:t>” on the front of your check. </a:t>
            </a:r>
          </a:p>
        </p:txBody>
      </p:sp>
    </p:spTree>
    <p:extLst>
      <p:ext uri="{BB962C8B-B14F-4D97-AF65-F5344CB8AC3E}">
        <p14:creationId xmlns:p14="http://schemas.microsoft.com/office/powerpoint/2010/main" val="8365209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1FA92-07CB-BE40-B2D8-0088EC9125EF}"/>
              </a:ext>
            </a:extLst>
          </p:cNvPr>
          <p:cNvSpPr>
            <a:spLocks noGrp="1"/>
          </p:cNvSpPr>
          <p:nvPr>
            <p:ph type="title"/>
          </p:nvPr>
        </p:nvSpPr>
        <p:spPr>
          <a:xfrm>
            <a:off x="838200" y="302794"/>
            <a:ext cx="10515600" cy="1325563"/>
          </a:xfrm>
        </p:spPr>
        <p:txBody>
          <a:bodyPr/>
          <a:lstStyle/>
          <a:p>
            <a:pPr algn="ctr"/>
            <a:r>
              <a:rPr lang="en-US" dirty="0"/>
              <a:t>When You Are Finished</a:t>
            </a:r>
            <a:br>
              <a:rPr lang="en-US" dirty="0"/>
            </a:br>
            <a:r>
              <a:rPr lang="en-US" sz="1800" dirty="0"/>
              <a:t>Filing due date: April 15, 2025</a:t>
            </a:r>
            <a:endParaRPr lang="en-US" dirty="0"/>
          </a:p>
        </p:txBody>
      </p:sp>
      <p:sp>
        <p:nvSpPr>
          <p:cNvPr id="3" name="Content Placeholder 2">
            <a:extLst>
              <a:ext uri="{FF2B5EF4-FFF2-40B4-BE49-F238E27FC236}">
                <a16:creationId xmlns:a16="http://schemas.microsoft.com/office/drawing/2014/main" id="{FE5B5063-9442-1946-B114-EC5703AFA2E7}"/>
              </a:ext>
            </a:extLst>
          </p:cNvPr>
          <p:cNvSpPr>
            <a:spLocks noGrp="1"/>
          </p:cNvSpPr>
          <p:nvPr>
            <p:ph idx="1"/>
          </p:nvPr>
        </p:nvSpPr>
        <p:spPr>
          <a:xfrm>
            <a:off x="838200" y="1584993"/>
            <a:ext cx="10515600" cy="4351338"/>
          </a:xfrm>
        </p:spPr>
        <p:txBody>
          <a:bodyPr>
            <a:normAutofit fontScale="85000" lnSpcReduction="20000"/>
          </a:bodyPr>
          <a:lstStyle/>
          <a:p>
            <a:r>
              <a:rPr lang="en-US" u="sng" dirty="0"/>
              <a:t>Sign your return.</a:t>
            </a:r>
            <a:endParaRPr lang="en-US" dirty="0"/>
          </a:p>
          <a:p>
            <a:pPr lvl="1"/>
            <a:r>
              <a:rPr lang="en-US" dirty="0"/>
              <a:t>If you filed jointly, each spouse must sign the return. </a:t>
            </a:r>
          </a:p>
          <a:p>
            <a:r>
              <a:rPr lang="en-US" u="sng" dirty="0"/>
              <a:t>Attachments - Forms to send for State of Michigan income tax returns</a:t>
            </a:r>
          </a:p>
          <a:p>
            <a:pPr lvl="1"/>
            <a:r>
              <a:rPr lang="en-US" dirty="0"/>
              <a:t>MI-1040</a:t>
            </a:r>
          </a:p>
          <a:p>
            <a:pPr lvl="1"/>
            <a:r>
              <a:rPr lang="en-US" dirty="0"/>
              <a:t>Schedule W</a:t>
            </a:r>
          </a:p>
          <a:p>
            <a:pPr lvl="1"/>
            <a:r>
              <a:rPr lang="en-US" dirty="0"/>
              <a:t>Schedule 1</a:t>
            </a:r>
          </a:p>
          <a:p>
            <a:pPr lvl="1"/>
            <a:r>
              <a:rPr lang="en-US" dirty="0"/>
              <a:t>Schedule NR</a:t>
            </a:r>
          </a:p>
          <a:p>
            <a:pPr lvl="1"/>
            <a:r>
              <a:rPr lang="en-US" dirty="0"/>
              <a:t>Copy of your Federal 1040NR form</a:t>
            </a:r>
          </a:p>
          <a:p>
            <a:r>
              <a:rPr lang="en-US" u="sng" dirty="0"/>
              <a:t>Where to mail?</a:t>
            </a:r>
          </a:p>
          <a:p>
            <a:pPr lvl="1"/>
            <a:r>
              <a:rPr lang="en-US" dirty="0"/>
              <a:t>Are you receiving a refund or have zero due/zero refund?</a:t>
            </a:r>
          </a:p>
          <a:p>
            <a:pPr marL="914400" lvl="2" indent="0">
              <a:buNone/>
            </a:pPr>
            <a:r>
              <a:rPr lang="en-US" b="1" dirty="0"/>
              <a:t>Michigan Department of Treasury</a:t>
            </a:r>
          </a:p>
          <a:p>
            <a:pPr marL="914400" lvl="2" indent="0">
              <a:buNone/>
            </a:pPr>
            <a:r>
              <a:rPr lang="en-US" b="1" dirty="0"/>
              <a:t>Lansing, MI 48956</a:t>
            </a:r>
          </a:p>
          <a:p>
            <a:pPr lvl="1"/>
            <a:r>
              <a:rPr lang="en-US" dirty="0"/>
              <a:t>Do you owe additional tax?</a:t>
            </a:r>
          </a:p>
          <a:p>
            <a:pPr marL="914400" lvl="2" indent="0">
              <a:buNone/>
            </a:pPr>
            <a:r>
              <a:rPr lang="en-US" b="1" dirty="0"/>
              <a:t>Michigan Department of Treasury</a:t>
            </a:r>
          </a:p>
          <a:p>
            <a:pPr marL="914400" lvl="2" indent="0">
              <a:buNone/>
            </a:pPr>
            <a:r>
              <a:rPr lang="en-US" b="1" dirty="0"/>
              <a:t>Lansing, MI 48929</a:t>
            </a:r>
          </a:p>
        </p:txBody>
      </p:sp>
      <p:sp>
        <p:nvSpPr>
          <p:cNvPr id="4" name="TextBox 3"/>
          <p:cNvSpPr txBox="1"/>
          <p:nvPr/>
        </p:nvSpPr>
        <p:spPr>
          <a:xfrm>
            <a:off x="1024002" y="6250897"/>
            <a:ext cx="10143995" cy="400110"/>
          </a:xfrm>
          <a:prstGeom prst="rect">
            <a:avLst/>
          </a:prstGeom>
          <a:noFill/>
        </p:spPr>
        <p:txBody>
          <a:bodyPr wrap="none" rtlCol="0">
            <a:spAutoFit/>
          </a:bodyPr>
          <a:lstStyle/>
          <a:p>
            <a:r>
              <a:rPr lang="en-US" sz="2000" b="1" u="sng" dirty="0"/>
              <a:t>Before you mail your return to the State of Michigan, be sure to make a copy for your records.</a:t>
            </a:r>
          </a:p>
        </p:txBody>
      </p:sp>
    </p:spTree>
    <p:extLst>
      <p:ext uri="{BB962C8B-B14F-4D97-AF65-F5344CB8AC3E}">
        <p14:creationId xmlns:p14="http://schemas.microsoft.com/office/powerpoint/2010/main" val="3243054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21D37-648D-FC40-90DF-C3DF94DFF877}"/>
              </a:ext>
            </a:extLst>
          </p:cNvPr>
          <p:cNvSpPr>
            <a:spLocks noGrp="1"/>
          </p:cNvSpPr>
          <p:nvPr>
            <p:ph type="title"/>
          </p:nvPr>
        </p:nvSpPr>
        <p:spPr/>
        <p:txBody>
          <a:bodyPr>
            <a:normAutofit/>
          </a:bodyPr>
          <a:lstStyle/>
          <a:p>
            <a:r>
              <a:rPr lang="en-US" sz="3600" dirty="0"/>
              <a:t>Line 5 and 6	</a:t>
            </a:r>
          </a:p>
        </p:txBody>
      </p:sp>
      <p:sp>
        <p:nvSpPr>
          <p:cNvPr id="3" name="Content Placeholder 2">
            <a:extLst>
              <a:ext uri="{FF2B5EF4-FFF2-40B4-BE49-F238E27FC236}">
                <a16:creationId xmlns:a16="http://schemas.microsoft.com/office/drawing/2014/main" id="{389127F2-5B67-B840-ABEC-6D86B6019D2C}"/>
              </a:ext>
            </a:extLst>
          </p:cNvPr>
          <p:cNvSpPr>
            <a:spLocks noGrp="1"/>
          </p:cNvSpPr>
          <p:nvPr>
            <p:ph idx="1"/>
          </p:nvPr>
        </p:nvSpPr>
        <p:spPr>
          <a:xfrm>
            <a:off x="777766" y="1836135"/>
            <a:ext cx="10515600" cy="4351338"/>
          </a:xfrm>
        </p:spPr>
        <p:txBody>
          <a:bodyPr>
            <a:normAutofit/>
          </a:bodyPr>
          <a:lstStyle/>
          <a:p>
            <a:r>
              <a:rPr lang="en-US" sz="1800" dirty="0"/>
              <a:t>Line 5 asks if you want $3 of the tax you pay to go to a fund for politicians to run for office.  This does not change your tax bill.  It merely takes $3 of what they have collected from you and places it into this fund.</a:t>
            </a:r>
          </a:p>
          <a:p>
            <a:r>
              <a:rPr lang="en-US" sz="1800" dirty="0"/>
              <a:t>Line 6 is skipped because you are not a farmer, fishermen, or seafarer.</a:t>
            </a:r>
          </a:p>
        </p:txBody>
      </p:sp>
    </p:spTree>
    <p:extLst>
      <p:ext uri="{BB962C8B-B14F-4D97-AF65-F5344CB8AC3E}">
        <p14:creationId xmlns:p14="http://schemas.microsoft.com/office/powerpoint/2010/main" val="3797373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Filing Status &amp; Residency Status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endParaRPr lang="en-US" sz="1800" dirty="0"/>
          </a:p>
          <a:p>
            <a:pPr>
              <a:buFont typeface="Wingdings" panose="05000000000000000000" pitchFamily="2" charset="2"/>
              <a:buChar char="q"/>
            </a:pPr>
            <a:endParaRPr lang="en-US" sz="1800" dirty="0"/>
          </a:p>
          <a:p>
            <a:pPr>
              <a:buFont typeface="Wingdings" panose="05000000000000000000" pitchFamily="2" charset="2"/>
              <a:buChar char="q"/>
            </a:pPr>
            <a:r>
              <a:rPr lang="en-US" sz="1800" dirty="0"/>
              <a:t>Line 7</a:t>
            </a:r>
          </a:p>
          <a:p>
            <a:r>
              <a:rPr lang="en-US" sz="1900" dirty="0"/>
              <a:t>Select the </a:t>
            </a:r>
            <a:r>
              <a:rPr lang="en-US" sz="1900" b="1" i="1" dirty="0"/>
              <a:t>same status</a:t>
            </a:r>
            <a:r>
              <a:rPr lang="en-US" sz="1900" b="1" dirty="0"/>
              <a:t> </a:t>
            </a:r>
            <a:r>
              <a:rPr lang="en-US" sz="1900" dirty="0"/>
              <a:t>as you used on </a:t>
            </a:r>
            <a:br>
              <a:rPr lang="en-US" sz="1900" dirty="0"/>
            </a:br>
            <a:r>
              <a:rPr lang="en-US" sz="1900" dirty="0"/>
              <a:t>your federal form. </a:t>
            </a:r>
          </a:p>
          <a:p>
            <a:r>
              <a:rPr lang="en-US" sz="1900" dirty="0"/>
              <a:t>If you are married, this is most likely</a:t>
            </a:r>
          </a:p>
          <a:p>
            <a:pPr marL="0" indent="0">
              <a:buNone/>
            </a:pPr>
            <a:r>
              <a:rPr lang="en-US" sz="1900" dirty="0"/>
              <a:t>“married filing separately. ”</a:t>
            </a:r>
          </a:p>
          <a:p>
            <a:endParaRPr lang="en-US" sz="1900" dirty="0"/>
          </a:p>
          <a:p>
            <a:pPr>
              <a:buFont typeface="Wingdings" panose="05000000000000000000" pitchFamily="2" charset="2"/>
              <a:buChar char="q"/>
            </a:pPr>
            <a:r>
              <a:rPr lang="en-US" sz="1800" dirty="0"/>
              <a:t>Line 8 - Check “Nonresident” box</a:t>
            </a:r>
          </a:p>
          <a:p>
            <a:pPr>
              <a:buFont typeface="Wingdings" panose="05000000000000000000" pitchFamily="2" charset="2"/>
              <a:buChar char="q"/>
            </a:pPr>
            <a:endParaRPr lang="en-US" dirty="0"/>
          </a:p>
        </p:txBody>
      </p:sp>
      <p:pic>
        <p:nvPicPr>
          <p:cNvPr id="6" name="Picture 5"/>
          <p:cNvPicPr>
            <a:picLocks noChangeAspect="1"/>
          </p:cNvPicPr>
          <p:nvPr/>
        </p:nvPicPr>
        <p:blipFill>
          <a:blip r:embed="rId3"/>
          <a:stretch>
            <a:fillRect/>
          </a:stretch>
        </p:blipFill>
        <p:spPr>
          <a:xfrm>
            <a:off x="5668660" y="1527675"/>
            <a:ext cx="6067084" cy="1755170"/>
          </a:xfrm>
          <a:prstGeom prst="rect">
            <a:avLst/>
          </a:prstGeom>
        </p:spPr>
      </p:pic>
      <p:pic>
        <p:nvPicPr>
          <p:cNvPr id="7" name="Picture 6"/>
          <p:cNvPicPr>
            <a:picLocks noChangeAspect="1"/>
          </p:cNvPicPr>
          <p:nvPr/>
        </p:nvPicPr>
        <p:blipFill>
          <a:blip r:embed="rId4"/>
          <a:stretch>
            <a:fillRect/>
          </a:stretch>
        </p:blipFill>
        <p:spPr>
          <a:xfrm>
            <a:off x="5668660" y="4001294"/>
            <a:ext cx="6122655" cy="2129619"/>
          </a:xfrm>
          <a:prstGeom prst="rect">
            <a:avLst/>
          </a:prstGeom>
        </p:spPr>
      </p:pic>
    </p:spTree>
    <p:extLst>
      <p:ext uri="{BB962C8B-B14F-4D97-AF65-F5344CB8AC3E}">
        <p14:creationId xmlns:p14="http://schemas.microsoft.com/office/powerpoint/2010/main" val="2133325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MI-1040 page 1, continued</a:t>
            </a:r>
          </a:p>
        </p:txBody>
      </p:sp>
      <p:sp>
        <p:nvSpPr>
          <p:cNvPr id="3" name="Content Placeholder 2"/>
          <p:cNvSpPr>
            <a:spLocks noGrp="1"/>
          </p:cNvSpPr>
          <p:nvPr>
            <p:ph idx="1"/>
          </p:nvPr>
        </p:nvSpPr>
        <p:spPr>
          <a:xfrm>
            <a:off x="838200" y="1719736"/>
            <a:ext cx="10515600" cy="4351338"/>
          </a:xfrm>
        </p:spPr>
        <p:txBody>
          <a:bodyPr>
            <a:normAutofit/>
          </a:bodyPr>
          <a:lstStyle/>
          <a:p>
            <a:pPr>
              <a:buFont typeface="Wingdings" panose="05000000000000000000" pitchFamily="2" charset="2"/>
              <a:buChar char="q"/>
            </a:pPr>
            <a:r>
              <a:rPr lang="en-US" dirty="0"/>
              <a:t>Line 9. Exemptions</a:t>
            </a:r>
          </a:p>
          <a:p>
            <a:pPr lvl="1">
              <a:buFont typeface="Wingdings" panose="05000000000000000000" pitchFamily="2" charset="2"/>
              <a:buChar char="q"/>
            </a:pPr>
            <a:r>
              <a:rPr lang="en-US" dirty="0"/>
              <a:t>Enter the number of people you are claiming on your return. Most international students can only enter 1 in box 9a. </a:t>
            </a:r>
          </a:p>
          <a:p>
            <a:pPr marL="457200" lvl="1" indent="0">
              <a:buNone/>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lvl="1">
              <a:buFont typeface="Wingdings" panose="05000000000000000000" pitchFamily="2" charset="2"/>
              <a:buChar char="q"/>
            </a:pPr>
            <a:r>
              <a:rPr lang="en-US" dirty="0"/>
              <a:t>Multiply line 9a by $5,600 </a:t>
            </a:r>
          </a:p>
          <a:p>
            <a:pPr lvl="1">
              <a:buFont typeface="Wingdings" panose="05000000000000000000" pitchFamily="2" charset="2"/>
              <a:buChar char="q"/>
            </a:pPr>
            <a:r>
              <a:rPr lang="en-US" dirty="0"/>
              <a:t>Enter the same amount that is on line 9a in box 9f</a:t>
            </a:r>
          </a:p>
        </p:txBody>
      </p:sp>
      <p:pic>
        <p:nvPicPr>
          <p:cNvPr id="4" name="Picture 3"/>
          <p:cNvPicPr>
            <a:picLocks noChangeAspect="1"/>
          </p:cNvPicPr>
          <p:nvPr/>
        </p:nvPicPr>
        <p:blipFill>
          <a:blip r:embed="rId3"/>
          <a:stretch>
            <a:fillRect/>
          </a:stretch>
        </p:blipFill>
        <p:spPr>
          <a:xfrm>
            <a:off x="2290762" y="2906436"/>
            <a:ext cx="7610475" cy="2219325"/>
          </a:xfrm>
          <a:prstGeom prst="rect">
            <a:avLst/>
          </a:prstGeom>
        </p:spPr>
      </p:pic>
      <p:cxnSp>
        <p:nvCxnSpPr>
          <p:cNvPr id="9" name="Straight Arrow Connector 8"/>
          <p:cNvCxnSpPr>
            <a:cxnSpLocks/>
          </p:cNvCxnSpPr>
          <p:nvPr/>
        </p:nvCxnSpPr>
        <p:spPr>
          <a:xfrm>
            <a:off x="6785786" y="2754014"/>
            <a:ext cx="162588" cy="52107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3416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3054"/>
          </a:xfrm>
        </p:spPr>
        <p:txBody>
          <a:bodyPr>
            <a:normAutofit/>
          </a:bodyPr>
          <a:lstStyle/>
          <a:p>
            <a:r>
              <a:rPr lang="en-US" sz="3600" dirty="0"/>
              <a:t>Michigan 1040 page 1, continued</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1800" dirty="0"/>
              <a:t>Line 10. Adjusted Gross Income - You will need to look at the federal tax return Form 1040NR</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pPr marL="457200" lvl="1" indent="0">
              <a:buNone/>
            </a:pPr>
            <a:r>
              <a:rPr lang="en-US" sz="1800" dirty="0"/>
              <a:t>In the federal return - Form </a:t>
            </a:r>
            <a:r>
              <a:rPr lang="en-US" sz="1800" b="1" dirty="0"/>
              <a:t>1040-NR </a:t>
            </a:r>
            <a:r>
              <a:rPr lang="en-US" sz="1800" dirty="0"/>
              <a:t>(look in upper left corner of the form to confirm form number), then copy the amount from line 11 from your federal 1040NR to line 10 on your Michigan tax return.</a:t>
            </a:r>
          </a:p>
          <a:p>
            <a:pPr lvl="1">
              <a:buFont typeface="Wingdings" panose="05000000000000000000" pitchFamily="2" charset="2"/>
              <a:buChar char="q"/>
            </a:pPr>
            <a:endParaRPr lang="en-US" dirty="0"/>
          </a:p>
        </p:txBody>
      </p:sp>
      <p:pic>
        <p:nvPicPr>
          <p:cNvPr id="5" name="Picture 4"/>
          <p:cNvPicPr>
            <a:picLocks noChangeAspect="1"/>
          </p:cNvPicPr>
          <p:nvPr/>
        </p:nvPicPr>
        <p:blipFill>
          <a:blip r:embed="rId2"/>
          <a:stretch>
            <a:fillRect/>
          </a:stretch>
        </p:blipFill>
        <p:spPr>
          <a:xfrm>
            <a:off x="1355108" y="2323015"/>
            <a:ext cx="8334375" cy="400050"/>
          </a:xfrm>
          <a:prstGeom prst="rect">
            <a:avLst/>
          </a:prstGeom>
        </p:spPr>
      </p:pic>
    </p:spTree>
    <p:extLst>
      <p:ext uri="{BB962C8B-B14F-4D97-AF65-F5344CB8AC3E}">
        <p14:creationId xmlns:p14="http://schemas.microsoft.com/office/powerpoint/2010/main" val="3603478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MI-1040 page 1, continued</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1800" dirty="0"/>
              <a:t>Line 11 – Enter 0, because these do not apply to you.</a:t>
            </a:r>
          </a:p>
          <a:p>
            <a:pPr lvl="1"/>
            <a:endParaRPr lang="en-US" dirty="0"/>
          </a:p>
          <a:p>
            <a:endParaRPr lang="en-US" dirty="0"/>
          </a:p>
          <a:p>
            <a:pPr>
              <a:buFont typeface="Wingdings" panose="05000000000000000000" pitchFamily="2" charset="2"/>
              <a:buChar char="q"/>
            </a:pPr>
            <a:r>
              <a:rPr lang="en-US" sz="1800" dirty="0"/>
              <a:t>Line 12 - Add together the numbers in </a:t>
            </a:r>
            <a:r>
              <a:rPr lang="en-US" sz="1800" b="1" dirty="0"/>
              <a:t>line 10 </a:t>
            </a:r>
            <a:r>
              <a:rPr lang="en-US" sz="1800" dirty="0"/>
              <a:t>and </a:t>
            </a:r>
            <a:r>
              <a:rPr lang="en-US" sz="1800" b="1" dirty="0"/>
              <a:t>line 11</a:t>
            </a:r>
          </a:p>
          <a:p>
            <a:pPr lvl="1"/>
            <a:endParaRPr lang="en-US" b="1" dirty="0"/>
          </a:p>
        </p:txBody>
      </p:sp>
      <p:pic>
        <p:nvPicPr>
          <p:cNvPr id="6" name="Picture 5"/>
          <p:cNvPicPr>
            <a:picLocks noChangeAspect="1"/>
          </p:cNvPicPr>
          <p:nvPr/>
        </p:nvPicPr>
        <p:blipFill>
          <a:blip r:embed="rId2"/>
          <a:stretch>
            <a:fillRect/>
          </a:stretch>
        </p:blipFill>
        <p:spPr>
          <a:xfrm>
            <a:off x="1454317" y="2343206"/>
            <a:ext cx="8315325" cy="428625"/>
          </a:xfrm>
          <a:prstGeom prst="rect">
            <a:avLst/>
          </a:prstGeom>
        </p:spPr>
      </p:pic>
      <p:pic>
        <p:nvPicPr>
          <p:cNvPr id="7" name="Picture 6"/>
          <p:cNvPicPr>
            <a:picLocks noChangeAspect="1"/>
          </p:cNvPicPr>
          <p:nvPr/>
        </p:nvPicPr>
        <p:blipFill>
          <a:blip r:embed="rId3"/>
          <a:stretch>
            <a:fillRect/>
          </a:stretch>
        </p:blipFill>
        <p:spPr>
          <a:xfrm>
            <a:off x="1444792" y="3572669"/>
            <a:ext cx="8324850" cy="428625"/>
          </a:xfrm>
          <a:prstGeom prst="rect">
            <a:avLst/>
          </a:prstGeom>
        </p:spPr>
      </p:pic>
    </p:spTree>
    <p:extLst>
      <p:ext uri="{BB962C8B-B14F-4D97-AF65-F5344CB8AC3E}">
        <p14:creationId xmlns:p14="http://schemas.microsoft.com/office/powerpoint/2010/main" val="1772814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F5DE5-88B6-47F1-B632-F9FE0BB7B7BC}"/>
              </a:ext>
            </a:extLst>
          </p:cNvPr>
          <p:cNvSpPr>
            <a:spLocks noGrp="1"/>
          </p:cNvSpPr>
          <p:nvPr>
            <p:ph type="title"/>
          </p:nvPr>
        </p:nvSpPr>
        <p:spPr/>
        <p:txBody>
          <a:bodyPr>
            <a:normAutofit/>
          </a:bodyPr>
          <a:lstStyle/>
          <a:p>
            <a:r>
              <a:rPr lang="en-US" sz="4000" b="1" dirty="0">
                <a:solidFill>
                  <a:srgbClr val="FF0000"/>
                </a:solidFill>
              </a:rPr>
              <a:t>SWITCH FORMS </a:t>
            </a:r>
            <a:r>
              <a:rPr lang="en-US" sz="3600" dirty="0"/>
              <a:t>to Schedule 1</a:t>
            </a:r>
            <a:endParaRPr lang="en-US" sz="3600" b="1" dirty="0"/>
          </a:p>
        </p:txBody>
      </p:sp>
      <p:sp>
        <p:nvSpPr>
          <p:cNvPr id="3" name="TextBox 2">
            <a:extLst>
              <a:ext uri="{FF2B5EF4-FFF2-40B4-BE49-F238E27FC236}">
                <a16:creationId xmlns:a16="http://schemas.microsoft.com/office/drawing/2014/main" id="{F2F2B003-9355-3347-9487-E161F3A7290C}"/>
              </a:ext>
            </a:extLst>
          </p:cNvPr>
          <p:cNvSpPr txBox="1"/>
          <p:nvPr/>
        </p:nvSpPr>
        <p:spPr>
          <a:xfrm>
            <a:off x="838199" y="1349399"/>
            <a:ext cx="10302766" cy="369332"/>
          </a:xfrm>
          <a:prstGeom prst="rect">
            <a:avLst/>
          </a:prstGeom>
          <a:noFill/>
        </p:spPr>
        <p:txBody>
          <a:bodyPr wrap="square" rtlCol="0">
            <a:spAutoFit/>
          </a:bodyPr>
          <a:lstStyle/>
          <a:p>
            <a:r>
              <a:rPr lang="en-US" dirty="0"/>
              <a:t>Switch forms to calculate what amount(s) may be excluded from Michigan taxation. Continue to next slide.</a:t>
            </a:r>
          </a:p>
        </p:txBody>
      </p:sp>
      <p:pic>
        <p:nvPicPr>
          <p:cNvPr id="5" name="Picture 4"/>
          <p:cNvPicPr>
            <a:picLocks noChangeAspect="1"/>
          </p:cNvPicPr>
          <p:nvPr/>
        </p:nvPicPr>
        <p:blipFill>
          <a:blip r:embed="rId2"/>
          <a:stretch>
            <a:fillRect/>
          </a:stretch>
        </p:blipFill>
        <p:spPr>
          <a:xfrm>
            <a:off x="1876618" y="1855580"/>
            <a:ext cx="8438763" cy="4805978"/>
          </a:xfrm>
          <a:prstGeom prst="rect">
            <a:avLst/>
          </a:prstGeom>
        </p:spPr>
      </p:pic>
    </p:spTree>
    <p:extLst>
      <p:ext uri="{BB962C8B-B14F-4D97-AF65-F5344CB8AC3E}">
        <p14:creationId xmlns:p14="http://schemas.microsoft.com/office/powerpoint/2010/main" val="1141977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M NonRes Pres. Draft 013023" id="{8BCCB5C8-E02C-8942-9A2B-5A4363B175D9}" vid="{B1B071B0-C133-6547-8D70-B635219FFF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681</TotalTime>
  <Words>2793</Words>
  <Application>Microsoft Macintosh PowerPoint</Application>
  <PresentationFormat>Widescreen</PresentationFormat>
  <Paragraphs>286</Paragraphs>
  <Slides>39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Wingdings</vt:lpstr>
      <vt:lpstr>Office Theme</vt:lpstr>
      <vt:lpstr>State of Michigan Tax Return</vt:lpstr>
      <vt:lpstr>Documents Needed to Complete Michigan Tax Return</vt:lpstr>
      <vt:lpstr>Form MI-1040</vt:lpstr>
      <vt:lpstr>Line 5 and 6 </vt:lpstr>
      <vt:lpstr>Filing Status &amp; Residency Status </vt:lpstr>
      <vt:lpstr>MI-1040 page 1, continued</vt:lpstr>
      <vt:lpstr>Michigan 1040 page 1, continued</vt:lpstr>
      <vt:lpstr>MI-1040 page 1, continued</vt:lpstr>
      <vt:lpstr>SWITCH FORMS to Schedule 1</vt:lpstr>
      <vt:lpstr>Schedule 1 – Additions and Subtractions </vt:lpstr>
      <vt:lpstr>Instructions for Schedule 1</vt:lpstr>
      <vt:lpstr>Schedule 1 Line 13 Part 1: Overview</vt:lpstr>
      <vt:lpstr>Schedule 1 Line 13 Part 2: Do you have a treaty benefit that covers scholarships, grants, or awards?</vt:lpstr>
      <vt:lpstr>Schedule 1 Line 13 Part 3: Listing the amount of your scholarship, grant, or award</vt:lpstr>
      <vt:lpstr>Schedule 1 Line 16: Michigan and/or City income tax refund- Part 1: Finding the Amount </vt:lpstr>
      <vt:lpstr>Schedule 1 Line 16 : Michigan and/or City income tax refund- Part 2: Finding the Amount </vt:lpstr>
      <vt:lpstr>Schedule 1 </vt:lpstr>
      <vt:lpstr>SWITCH FORMS back to MI-1040 page 1</vt:lpstr>
      <vt:lpstr>SWITCH FORMS to Schedule NR</vt:lpstr>
      <vt:lpstr>Schedule NR</vt:lpstr>
      <vt:lpstr>Schedule NR, continued</vt:lpstr>
      <vt:lpstr>Schedule NR, continued</vt:lpstr>
      <vt:lpstr>Schedule NR, continued</vt:lpstr>
      <vt:lpstr>Schedule NR, continued</vt:lpstr>
      <vt:lpstr>SWITCH FORMS to MI-1040 page 1</vt:lpstr>
      <vt:lpstr>MI-1040 page 2 </vt:lpstr>
      <vt:lpstr>MI-1040 page 2</vt:lpstr>
      <vt:lpstr>MI-1040 page 2, continued</vt:lpstr>
      <vt:lpstr>SWITCH FORMS to Schedule W</vt:lpstr>
      <vt:lpstr>Schedule W</vt:lpstr>
      <vt:lpstr>Schedule W - Table 1 – W-2’s</vt:lpstr>
      <vt:lpstr>Schedule W – Table 1</vt:lpstr>
      <vt:lpstr>Schedule W – Table 2</vt:lpstr>
      <vt:lpstr>Schedule W, continued</vt:lpstr>
      <vt:lpstr>SWITCH FORMS back to MI-1040, page 2</vt:lpstr>
      <vt:lpstr>MI-1040 page 3</vt:lpstr>
      <vt:lpstr>Direct Deposit</vt:lpstr>
      <vt:lpstr>How to pay State of Michigan </vt:lpstr>
      <vt:lpstr>When You Are Finished Filing due date: April 15,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Michigan Tax Return</dc:title>
  <dc:creator>Wease, Christina</dc:creator>
  <cp:lastModifiedBy>Wease, Christina</cp:lastModifiedBy>
  <cp:revision>38</cp:revision>
  <cp:lastPrinted>2025-03-06T15:03:58Z</cp:lastPrinted>
  <dcterms:created xsi:type="dcterms:W3CDTF">2023-02-02T17:27:40Z</dcterms:created>
  <dcterms:modified xsi:type="dcterms:W3CDTF">2025-03-07T13:55:13Z</dcterms:modified>
</cp:coreProperties>
</file>