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Raleway"/>
      <p:regular r:id="rId17"/>
      <p:bold r:id="rId18"/>
      <p:italic r:id="rId19"/>
      <p:boldItalic r:id="rId20"/>
    </p:embeddedFont>
    <p:embeddedFont>
      <p:font typeface="Proxima Nova"/>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11" Type="http://schemas.openxmlformats.org/officeDocument/2006/relationships/slide" Target="slides/slide6.xml"/><Relationship Id="rId22" Type="http://schemas.openxmlformats.org/officeDocument/2006/relationships/font" Target="fonts/ProximaNova-bold.fntdata"/><Relationship Id="rId10" Type="http://schemas.openxmlformats.org/officeDocument/2006/relationships/slide" Target="slides/slide5.xml"/><Relationship Id="rId21" Type="http://schemas.openxmlformats.org/officeDocument/2006/relationships/font" Target="fonts/ProximaNova-regular.fntdata"/><Relationship Id="rId13" Type="http://schemas.openxmlformats.org/officeDocument/2006/relationships/slide" Target="slides/slide8.xml"/><Relationship Id="rId24" Type="http://schemas.openxmlformats.org/officeDocument/2006/relationships/font" Target="fonts/ProximaNova-boldItalic.fntdata"/><Relationship Id="rId12" Type="http://schemas.openxmlformats.org/officeDocument/2006/relationships/slide" Target="slides/slide7.xml"/><Relationship Id="rId23" Type="http://schemas.openxmlformats.org/officeDocument/2006/relationships/font" Target="fonts/ProximaNova-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aleway-italic.fntdata"/><Relationship Id="rId6" Type="http://schemas.openxmlformats.org/officeDocument/2006/relationships/slide" Target="slides/slide1.xml"/><Relationship Id="rId18" Type="http://schemas.openxmlformats.org/officeDocument/2006/relationships/font" Target="fonts/Raleway-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svjcoyoxXnI4ssK2NFjZNbfOpmXxRGfT/view?usp=share_link" TargetMode="External"/><Relationship Id="rId3" Type="http://schemas.openxmlformats.org/officeDocument/2006/relationships/hyperlink" Target="https://drive.google.com/file/d/1svjcoyoxXnI4ssK2NFjZNbfOpmXxRGfT/view?usp=share_link"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yserda.ny.gov/-/media/Project/Nyserda/Images/Programs/Offshore-Wind/1-2_Turbine-Size_539x344.jpg"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ritannica.com/video/181395/Discussion-forces-bodies-water#:~:text=Two%20forces%20act%20on%20an%20object%20when%20it,weight%20of%20the%20water%20displaced%20by%20the%20object."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Introduce NYPA and yourself, get to know students.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c9367989f1_3_1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1c9367989f1_3_1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Note&gt; </a:t>
            </a:r>
            <a:r>
              <a:rPr lang="en">
                <a:solidFill>
                  <a:schemeClr val="dk1"/>
                </a:solidFill>
                <a:latin typeface="Raleway"/>
                <a:ea typeface="Raleway"/>
                <a:cs typeface="Raleway"/>
                <a:sym typeface="Raleway"/>
              </a:rPr>
              <a:t>Allocate at least 10 minutes. Make sure to leave enough time at the end for students to reflect and discuss. This is when the real learning happens. The structures that the students built should be floating in containers at this time.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If a group didn’t finish, that is OKAY.  Focus on the reflection and process. Remind students that engineers do not always succeed and most learning happens when things do not work out the way they want.</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Before having students reflect on the questions have groups share their builds.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Ask students these reflection questions: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was challenging about building your floating offshore turbine? </a:t>
            </a:r>
            <a:endParaRPr>
              <a:solidFill>
                <a:schemeClr val="dk1"/>
              </a:solidFill>
              <a:latin typeface="Raleway"/>
              <a:ea typeface="Raleway"/>
              <a:cs typeface="Raleway"/>
              <a:sym typeface="Raleway"/>
            </a:endParaRPr>
          </a:p>
          <a:p>
            <a:pPr indent="0" lvl="0" marL="45720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Possible student answers:</a:t>
            </a:r>
            <a:r>
              <a:rPr lang="en">
                <a:solidFill>
                  <a:schemeClr val="dk1"/>
                </a:solidFill>
                <a:latin typeface="Raleway"/>
                <a:ea typeface="Raleway"/>
                <a:cs typeface="Raleway"/>
                <a:sym typeface="Raleway"/>
              </a:rPr>
              <a:t> unable to keep it from tipping,  not enough marbles.</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advice would you share with other students building floating wind turbines?</a:t>
            </a:r>
            <a:r>
              <a:rPr lang="en">
                <a:solidFill>
                  <a:srgbClr val="0B5394"/>
                </a:solidFill>
                <a:latin typeface="Raleway"/>
                <a:ea typeface="Raleway"/>
                <a:cs typeface="Raleway"/>
                <a:sym typeface="Raleway"/>
              </a:rPr>
              <a:t> </a:t>
            </a:r>
            <a:endParaRPr>
              <a:solidFill>
                <a:schemeClr val="dk1"/>
              </a:solidFill>
              <a:latin typeface="Raleway"/>
              <a:ea typeface="Raleway"/>
              <a:cs typeface="Raleway"/>
              <a:sym typeface="Raleway"/>
            </a:endParaRPr>
          </a:p>
          <a:p>
            <a:pPr indent="0" lvl="0" marL="45720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Possible student answers:</a:t>
            </a:r>
            <a:r>
              <a:rPr lang="en">
                <a:solidFill>
                  <a:schemeClr val="dk1"/>
                </a:solidFill>
                <a:latin typeface="Raleway"/>
                <a:ea typeface="Raleway"/>
                <a:cs typeface="Raleway"/>
                <a:sym typeface="Raleway"/>
              </a:rPr>
              <a:t> use more marbles/weights, experiment and record the information.</a:t>
            </a:r>
            <a:endParaRPr b="1">
              <a:solidFill>
                <a:schemeClr val="dk1"/>
              </a:solidFill>
              <a:latin typeface="Raleway"/>
              <a:ea typeface="Raleway"/>
              <a:cs typeface="Raleway"/>
              <a:sym typeface="Raleway"/>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c9367989f1_3_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g1c9367989f1_3_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Today you were NYPA engineers, You helped us explore the feasibility of offshore wind turbine farms.  Offshore wind has opened the door to many new careers, and NYPA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a:t>
            </a:r>
            <a:endParaRPr sz="1200">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Raleway"/>
              <a:ea typeface="Raleway"/>
              <a:cs typeface="Raleway"/>
              <a:sym typeface="Raleway"/>
            </a:endParaRPr>
          </a:p>
          <a:p>
            <a:pPr indent="0" lvl="0" marL="457200" rtl="0" algn="l">
              <a:lnSpc>
                <a:spcPct val="115000"/>
              </a:lnSpc>
              <a:spcBef>
                <a:spcPts val="0"/>
              </a:spcBef>
              <a:spcAft>
                <a:spcPts val="0"/>
              </a:spcAft>
              <a:buClr>
                <a:schemeClr val="dk1"/>
              </a:buClr>
              <a:buSzPts val="1100"/>
              <a:buFont typeface="Arial"/>
              <a:buNone/>
            </a:pPr>
            <a:r>
              <a:rPr b="1" lang="en" sz="1200">
                <a:solidFill>
                  <a:schemeClr val="dk1"/>
                </a:solidFill>
                <a:latin typeface="Raleway"/>
                <a:ea typeface="Raleway"/>
                <a:cs typeface="Raleway"/>
                <a:sym typeface="Raleway"/>
              </a:rPr>
              <a:t>What careers do you think you could have with NYPA in the future?</a:t>
            </a:r>
            <a:r>
              <a:rPr lang="en" sz="1200">
                <a:solidFill>
                  <a:schemeClr val="dk1"/>
                </a:solidFill>
                <a:latin typeface="Raleway"/>
                <a:ea typeface="Raleway"/>
                <a:cs typeface="Raleway"/>
                <a:sym typeface="Raleway"/>
              </a:rPr>
              <a:t> </a:t>
            </a:r>
            <a:endParaRPr sz="1200">
              <a:solidFill>
                <a:schemeClr val="dk1"/>
              </a:solidFill>
              <a:latin typeface="Raleway"/>
              <a:ea typeface="Raleway"/>
              <a:cs typeface="Raleway"/>
              <a:sym typeface="Raleway"/>
            </a:endParaRPr>
          </a:p>
          <a:p>
            <a:pPr indent="0" lvl="0" marL="457200" rtl="0" algn="l">
              <a:lnSpc>
                <a:spcPct val="115000"/>
              </a:lnSpc>
              <a:spcBef>
                <a:spcPts val="0"/>
              </a:spcBef>
              <a:spcAft>
                <a:spcPts val="0"/>
              </a:spcAft>
              <a:buClr>
                <a:schemeClr val="dk1"/>
              </a:buClr>
              <a:buSzPts val="1100"/>
              <a:buFont typeface="Arial"/>
              <a:buNone/>
            </a:pPr>
            <a:r>
              <a:rPr b="1" lang="en" sz="1200">
                <a:solidFill>
                  <a:schemeClr val="dk1"/>
                </a:solidFill>
                <a:latin typeface="Raleway"/>
                <a:ea typeface="Raleway"/>
                <a:cs typeface="Raleway"/>
                <a:sym typeface="Raleway"/>
              </a:rPr>
              <a:t>What problems do you want to solve? </a:t>
            </a:r>
            <a:endParaRPr b="1" sz="1200">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THANK YOU!!</a:t>
            </a:r>
            <a:endParaRPr sz="1200">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We really enjoyed being with you today,  If</a:t>
            </a:r>
            <a:r>
              <a:rPr i="1" lang="en" sz="1200">
                <a:solidFill>
                  <a:schemeClr val="dk1"/>
                </a:solidFill>
                <a:latin typeface="Raleway"/>
                <a:ea typeface="Raleway"/>
                <a:cs typeface="Raleway"/>
                <a:sym typeface="Raleway"/>
              </a:rPr>
              <a:t> you have questions</a:t>
            </a:r>
            <a:r>
              <a:rPr lang="en" sz="1200">
                <a:solidFill>
                  <a:schemeClr val="dk1"/>
                </a:solidFill>
                <a:latin typeface="Raleway"/>
                <a:ea typeface="Raleway"/>
                <a:cs typeface="Raleway"/>
                <a:sym typeface="Raleway"/>
              </a:rPr>
              <a:t>, we can answer them as we wrap up our time together today. </a:t>
            </a:r>
            <a:endParaRPr sz="1200">
              <a:solidFill>
                <a:schemeClr val="dk1"/>
              </a:solidFill>
              <a:latin typeface="Raleway"/>
              <a:ea typeface="Raleway"/>
              <a:cs typeface="Raleway"/>
              <a:sym typeface="Raleway"/>
            </a:endParaRPr>
          </a:p>
          <a:p>
            <a:pPr indent="0" lvl="0" marL="0" rtl="0" algn="l">
              <a:lnSpc>
                <a:spcPct val="100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highlight>
                  <a:schemeClr val="lt1"/>
                </a:highlight>
                <a:latin typeface="Raleway"/>
                <a:ea typeface="Raleway"/>
                <a:cs typeface="Raleway"/>
                <a:sym typeface="Raleway"/>
              </a:rPr>
              <a:t>&lt;Narrative&gt;</a:t>
            </a:r>
            <a:r>
              <a:rPr lang="en">
                <a:solidFill>
                  <a:schemeClr val="dk1"/>
                </a:solidFill>
                <a:highlight>
                  <a:schemeClr val="lt1"/>
                </a:highlight>
                <a:latin typeface="Raleway"/>
                <a:ea typeface="Raleway"/>
                <a:cs typeface="Raleway"/>
                <a:sym typeface="Raleway"/>
              </a:rPr>
              <a:t> NYPA is the largest state-owned power facility in the nation, with 16 generating facilities in New York State producing approximately 5826 MWs of electricity.  They are a national leader in </a:t>
            </a:r>
            <a:r>
              <a:rPr lang="en">
                <a:solidFill>
                  <a:schemeClr val="dk1"/>
                </a:solidFill>
                <a:latin typeface="Raleway"/>
                <a:ea typeface="Raleway"/>
                <a:cs typeface="Raleway"/>
                <a:sym typeface="Raleway"/>
              </a:rPr>
              <a:t>promoting energy efficiency, the development of clean energy technologies and electric vehicles</a:t>
            </a:r>
            <a:r>
              <a:rPr lang="en">
                <a:solidFill>
                  <a:schemeClr val="dk1"/>
                </a:solidFill>
                <a:highlight>
                  <a:schemeClr val="lt1"/>
                </a:highlight>
                <a:latin typeface="Raleway"/>
                <a:ea typeface="Raleway"/>
                <a:cs typeface="Raleway"/>
                <a:sym typeface="Raleway"/>
              </a:rPr>
              <a:t>. </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Their energy services projects can be found throughout New York State, saving money and megawatts while helping reduce greenhouse gas emissions. Over 80% of NYPA’s electricity is produced through hydroelectric power.  </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Recently, NYPA has become involved in another type of renewable energy, wind. Once the wind turbine produces electricity, it has to be distributed throughout NYS through transmission lines.  </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NYPA will be building these transmission lines that will connect the wind turbines, located offshore, to communities on shore.</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Why is this important?</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highlight>
                <a:schemeClr val="lt1"/>
              </a:highlight>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The Climate Leadership and Community Protection Act (CLCPA) is legislation that addresses the climate crisis and sets ambitious goals for NYS to achieve, such as having zero-emission electricity by 2040 and an 85% reduction in greenhouse gas emissions by 2050, which will be achieved by using renewables such as hydropower, wind, and solar. NYS goal is to add 9000 MW of Wind energy by 2035!!</a:t>
            </a:r>
            <a:endParaRPr>
              <a:solidFill>
                <a:schemeClr val="dk1"/>
              </a:solidFill>
              <a:latin typeface="Raleway"/>
              <a:ea typeface="Raleway"/>
              <a:cs typeface="Raleway"/>
              <a:sym typeface="Raleway"/>
            </a:endParaRPr>
          </a:p>
          <a:p>
            <a:pPr indent="0" lvl="0" marL="0" rtl="0" algn="l">
              <a:lnSpc>
                <a:spcPct val="115000"/>
              </a:lnSpc>
              <a:spcBef>
                <a:spcPts val="0"/>
              </a:spcBef>
              <a:spcAft>
                <a:spcPts val="0"/>
              </a:spcAft>
              <a:buSzPts val="1100"/>
              <a:buNone/>
            </a:pPr>
            <a:r>
              <a:t/>
            </a:r>
            <a:endParaRPr>
              <a:solidFill>
                <a:schemeClr val="dk1"/>
              </a:solidFill>
              <a:latin typeface="Raleway"/>
              <a:ea typeface="Raleway"/>
              <a:cs typeface="Raleway"/>
              <a:sym typeface="Raleway"/>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1befb4ee40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1befb4ee4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Ask students the answer questions on the screen.</a:t>
            </a:r>
            <a:r>
              <a:rPr lang="en">
                <a:solidFill>
                  <a:schemeClr val="dk1"/>
                </a:solidFill>
                <a:latin typeface="Raleway"/>
                <a:ea typeface="Raleway"/>
                <a:cs typeface="Raleway"/>
                <a:sym typeface="Raleway"/>
              </a:rPr>
              <a:t> </a:t>
            </a:r>
            <a:r>
              <a:rPr i="1" lang="en">
                <a:solidFill>
                  <a:schemeClr val="dk1"/>
                </a:solidFill>
                <a:latin typeface="Raleway"/>
                <a:ea typeface="Raleway"/>
                <a:cs typeface="Raleway"/>
                <a:sym typeface="Raleway"/>
              </a:rPr>
              <a:t>Students will have a variety of answers.</a:t>
            </a:r>
            <a:r>
              <a:rPr i="1" lang="en">
                <a:solidFill>
                  <a:schemeClr val="dk1"/>
                </a:solidFill>
                <a:highlight>
                  <a:schemeClr val="lt1"/>
                </a:highlight>
                <a:latin typeface="Raleway"/>
                <a:ea typeface="Raleway"/>
                <a:cs typeface="Raleway"/>
                <a:sym typeface="Raleway"/>
              </a:rPr>
              <a:t> </a:t>
            </a:r>
            <a:r>
              <a:rPr i="1" lang="en">
                <a:solidFill>
                  <a:schemeClr val="dk1"/>
                </a:solidFill>
                <a:latin typeface="Raleway"/>
                <a:ea typeface="Raleway"/>
                <a:cs typeface="Raleway"/>
                <a:sym typeface="Raleway"/>
              </a:rPr>
              <a:t>Validate their responses and focus on renewable sources. </a:t>
            </a:r>
            <a:r>
              <a:rPr lang="en">
                <a:solidFill>
                  <a:schemeClr val="dk1"/>
                </a:solidFill>
                <a:latin typeface="Raleway"/>
                <a:ea typeface="Raleway"/>
                <a:cs typeface="Raleway"/>
                <a:sym typeface="Raleway"/>
              </a:rPr>
              <a:t>There are 3 major categories for electricity generation - fossil fuels (coal, natural gas, and petroleum), nuclear energy, and renewable energy sources</a:t>
            </a:r>
            <a:r>
              <a:rPr lang="en">
                <a:solidFill>
                  <a:schemeClr val="dk1"/>
                </a:solidFill>
                <a:highlight>
                  <a:schemeClr val="lt1"/>
                </a:highlight>
                <a:latin typeface="Raleway"/>
                <a:ea typeface="Raleway"/>
                <a:cs typeface="Raleway"/>
                <a:sym typeface="Raleway"/>
              </a:rPr>
              <a:t>.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Today we are going to focus on learning more about one specific renewable Wind Energy. Our goal is to use what we learn today to do a hands-on activity soon.  </a:t>
            </a:r>
            <a:endParaRPr>
              <a:solidFill>
                <a:schemeClr val="dk1"/>
              </a:solidFill>
              <a:latin typeface="Raleway"/>
              <a:ea typeface="Raleway"/>
              <a:cs typeface="Raleway"/>
              <a:sym typeface="Raleway"/>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9ddfd6e75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9ddfd6e75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a:t>
            </a:r>
            <a:r>
              <a:rPr lang="en">
                <a:solidFill>
                  <a:schemeClr val="dk1"/>
                </a:solidFill>
                <a:latin typeface="Raleway"/>
                <a:ea typeface="Raleway"/>
                <a:cs typeface="Raleway"/>
                <a:sym typeface="Raleway"/>
              </a:rPr>
              <a:t> How does wind energy work? Let’s watch a video about a young boy and his mom talking about wind turbines. </a:t>
            </a:r>
            <a:r>
              <a:rPr i="1" lang="en">
                <a:solidFill>
                  <a:schemeClr val="dk1"/>
                </a:solidFill>
                <a:latin typeface="Raleway"/>
                <a:ea typeface="Raleway"/>
                <a:cs typeface="Raleway"/>
                <a:sym typeface="Raleway"/>
              </a:rPr>
              <a:t>Ask students </a:t>
            </a:r>
            <a:r>
              <a:rPr lang="en">
                <a:solidFill>
                  <a:schemeClr val="dk1"/>
                </a:solidFill>
                <a:latin typeface="Raleway"/>
                <a:ea typeface="Raleway"/>
                <a:cs typeface="Raleway"/>
                <a:sym typeface="Raleway"/>
              </a:rPr>
              <a:t>What did you learn from this video? </a:t>
            </a:r>
            <a:endParaRPr>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&lt;Teacher Notes&gt; Check for understanding before moving on to the next slide by asking students to share facts about wind turbines that they learned from the video. </a:t>
            </a:r>
            <a:endParaRPr>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&lt;Video Credit&gt; </a:t>
            </a:r>
            <a:r>
              <a:rPr lang="en">
                <a:solidFill>
                  <a:schemeClr val="dk1"/>
                </a:solidFill>
                <a:latin typeface="Raleway"/>
                <a:ea typeface="Raleway"/>
                <a:cs typeface="Raleway"/>
                <a:sym typeface="Raleway"/>
              </a:rPr>
              <a:t>Video- </a:t>
            </a:r>
            <a:r>
              <a:rPr lang="en" u="sng">
                <a:solidFill>
                  <a:srgbClr val="0000FF"/>
                </a:solidFill>
                <a:latin typeface="Raleway"/>
                <a:ea typeface="Raleway"/>
                <a:cs typeface="Raleway"/>
                <a:sym typeface="Raleway"/>
                <a:hlinkClick r:id="rId2">
                  <a:extLst>
                    <a:ext uri="{A12FA001-AC4F-418D-AE19-62706E023703}">
                      <ahyp:hlinkClr val="tx"/>
                    </a:ext>
                  </a:extLst>
                </a:hlinkClick>
              </a:rPr>
              <a:t>Energy Basic</a:t>
            </a:r>
            <a:r>
              <a:rPr lang="en">
                <a:solidFill>
                  <a:schemeClr val="dk1"/>
                </a:solidFill>
                <a:uFill>
                  <a:noFill/>
                </a:uFill>
                <a:latin typeface="Raleway"/>
                <a:ea typeface="Raleway"/>
                <a:cs typeface="Raleway"/>
                <a:sym typeface="Raleway"/>
                <a:hlinkClick r:id="rId3">
                  <a:extLst>
                    <a:ext uri="{A12FA001-AC4F-418D-AE19-62706E023703}">
                      <ahyp:hlinkClr val="tx"/>
                    </a:ext>
                  </a:extLst>
                </a:hlinkClick>
              </a:rPr>
              <a:t> 1:37</a:t>
            </a:r>
            <a:r>
              <a:rPr lang="en">
                <a:solidFill>
                  <a:schemeClr val="dk1"/>
                </a:solidFill>
                <a:latin typeface="Raleway"/>
                <a:ea typeface="Raleway"/>
                <a:cs typeface="Raleway"/>
                <a:sym typeface="Raleway"/>
              </a:rPr>
              <a:t> </a:t>
            </a:r>
            <a:endParaRPr>
              <a:solidFill>
                <a:schemeClr val="dk1"/>
              </a:solidFill>
              <a:latin typeface="Raleway"/>
              <a:ea typeface="Raleway"/>
              <a:cs typeface="Raleway"/>
              <a:sym typeface="Raleway"/>
            </a:endParaRPr>
          </a:p>
          <a:p>
            <a:pPr indent="0" lvl="0" marL="0" rtl="0" algn="l">
              <a:spcBef>
                <a:spcPts val="0"/>
              </a:spcBef>
              <a:spcAft>
                <a:spcPts val="0"/>
              </a:spcAft>
              <a:buNone/>
            </a:pPr>
            <a:r>
              <a:t/>
            </a:r>
            <a:endParaRPr>
              <a:solidFill>
                <a:srgbClr val="0B5394"/>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efb4ee403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efb4ee403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Wind Turbines are used throughout New York, both on land and close to the shore. Based on their location they use different foundational structures. If they are on land or shallow waters, they are fixed foundation turbines. Wind turbines built far offshore or in deeper water are referred to as Offshore Floating Wind Turbines.</a:t>
            </a:r>
            <a:r>
              <a:rPr b="1" lang="en">
                <a:solidFill>
                  <a:schemeClr val="dk1"/>
                </a:solidFill>
                <a:latin typeface="Raleway"/>
                <a:ea typeface="Raleway"/>
                <a:cs typeface="Raleway"/>
                <a:sym typeface="Raleway"/>
              </a:rPr>
              <a:t>   </a:t>
            </a:r>
            <a:endParaRPr b="1">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Can you think of why offshore floating wind turbines are a better idea than those on land or in shallow waters?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Ask students for answers, Validate student answers and make sure the following points have been mentioned: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reduce visibility from the shore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less impact on marine life and the fishing industry</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 impact on birds and the environment is less</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helps by not competing for land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results in lower construction costs</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higher and steadier wind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There is nothing blocking or slowing the wind down on the ocean, which allows for stronger, more reliable wind conditions. Therefore they allow for more opportunities for the wind turbines to capture the potential energy.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&lt;Picture credit&gt;</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u="sng">
                <a:solidFill>
                  <a:schemeClr val="hlink"/>
                </a:solidFill>
                <a:highlight>
                  <a:schemeClr val="lt1"/>
                </a:highlight>
                <a:latin typeface="Raleway"/>
                <a:ea typeface="Raleway"/>
                <a:cs typeface="Raleway"/>
                <a:sym typeface="Raleway"/>
                <a:hlinkClick r:id="rId2"/>
              </a:rPr>
              <a:t>https://www.nyserda.ny.gov/-/media/Project/Nyserda/Images/Programs/Offshore-Wind/1-2_Turbine-Size_539x344.jpg   </a:t>
            </a:r>
            <a:endParaRPr sz="1250">
              <a:solidFill>
                <a:srgbClr val="242424"/>
              </a:solidFill>
              <a:highlight>
                <a:srgbClr val="FFFFFF"/>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c9367989f1_3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c9367989f1_3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a:t>
            </a:r>
            <a:r>
              <a:rPr lang="en">
                <a:solidFill>
                  <a:schemeClr val="dk1"/>
                </a:solidFill>
                <a:latin typeface="Raleway"/>
                <a:ea typeface="Raleway"/>
                <a:cs typeface="Raleway"/>
                <a:sym typeface="Raleway"/>
              </a:rPr>
              <a:t> As we just learned wind turbines are complex and big machines with a lot of moving parts. In addition to the mechanics of the turbines, the turbines need to be built to withstand all sorts of weather and other natural forces. Wind Turbines are used throughout New York, both on land and close to the shore. based on their location they use different foundational structures.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If they are on land or shallow waters, they are fixed foundation turbines. Wind turbines built far offshore or in deeper water are referred to as Offshore Floating Wind Turbines. Over the last decade there has been a push to build wind turbines offshore - far offshore in deep waters.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Why do you think there is a push for offshore wind turbines?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Take a look at this image, what do you notice about the foundations?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on land or in shallow water are fixed into grounds</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in medium depth water have a structure that is fixed into the ground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 in deep water are floating with anchors</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Note&gt; </a:t>
            </a:r>
            <a:r>
              <a:rPr lang="en">
                <a:solidFill>
                  <a:schemeClr val="dk1"/>
                </a:solidFill>
                <a:latin typeface="Raleway"/>
                <a:ea typeface="Raleway"/>
                <a:cs typeface="Raleway"/>
                <a:sym typeface="Raleway"/>
              </a:rPr>
              <a:t>Students will give various answers, validate answers and point out the tan in land, and the blue is water and the structures that are holding each up. Show how the deep water turbine base is in floating in the water.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If they are on land or shallow waters, they are fixed foundation turbines. Wind turbines built far offshore or in deeper water are referred to as Offshore Floating Wind Turbines. Over the last decade there has been a push to build wind turbines offshore - far offshore in deep waters.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Take a look at this image, what do you notice about the foundations?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on land or in shallow water are fixed into grounds</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in medium depth water have a structure that is fixed into the ground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 in deep water are floating with anchors</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Note&gt; </a:t>
            </a:r>
            <a:r>
              <a:rPr lang="en">
                <a:solidFill>
                  <a:schemeClr val="dk1"/>
                </a:solidFill>
                <a:latin typeface="Raleway"/>
                <a:ea typeface="Raleway"/>
                <a:cs typeface="Raleway"/>
                <a:sym typeface="Raleway"/>
              </a:rPr>
              <a:t>Students will give various answers, validate answers and point out the tan in land, and the blue is water and the structures that are holding each up. Show how the deep water turbine base is in floating in the water.  </a:t>
            </a:r>
            <a:endParaRPr sz="1200">
              <a:solidFill>
                <a:schemeClr val="dk1"/>
              </a:solidFill>
              <a:latin typeface="Raleway"/>
              <a:ea typeface="Raleway"/>
              <a:cs typeface="Raleway"/>
              <a:sym typeface="Raleway"/>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9ddfd6e755_0_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 name="Google Shape;111;g19ddfd6e755_0_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How can such huge structures float and not “fall to one side or the other or sink.”  Let’s watch this short video to learn more. </a:t>
            </a:r>
            <a:r>
              <a:rPr i="1" lang="en">
                <a:solidFill>
                  <a:schemeClr val="dk1"/>
                </a:solidFill>
                <a:latin typeface="Raleway"/>
                <a:ea typeface="Raleway"/>
                <a:cs typeface="Raleway"/>
                <a:sym typeface="Raleway"/>
              </a:rPr>
              <a:t>After the video ask students </a:t>
            </a:r>
            <a:r>
              <a:rPr lang="en">
                <a:solidFill>
                  <a:schemeClr val="dk1"/>
                </a:solidFill>
                <a:latin typeface="Raleway"/>
                <a:ea typeface="Raleway"/>
                <a:cs typeface="Raleway"/>
                <a:sym typeface="Raleway"/>
              </a:rPr>
              <a:t>what did you learn about what things float?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Note&gt;</a:t>
            </a:r>
            <a:r>
              <a:rPr lang="en">
                <a:solidFill>
                  <a:schemeClr val="dk1"/>
                </a:solidFill>
                <a:latin typeface="Raleway"/>
                <a:ea typeface="Raleway"/>
                <a:cs typeface="Raleway"/>
                <a:sym typeface="Raleway"/>
              </a:rPr>
              <a:t> There are two important forces: gravity and buoyancy that make it possible for the floating turbine to stay vertical.</a:t>
            </a:r>
            <a:endParaRPr>
              <a:solidFill>
                <a:schemeClr val="dk1"/>
              </a:solidFill>
              <a:latin typeface="Raleway"/>
              <a:ea typeface="Raleway"/>
              <a:cs typeface="Raleway"/>
              <a:sym typeface="Raleway"/>
            </a:endParaRPr>
          </a:p>
          <a:p>
            <a:pPr indent="0" lvl="0" marL="457200" rtl="0" algn="l">
              <a:spcBef>
                <a:spcPts val="0"/>
              </a:spcBef>
              <a:spcAft>
                <a:spcPts val="0"/>
              </a:spcAft>
              <a:buClr>
                <a:schemeClr val="dk1"/>
              </a:buClr>
              <a:buSzPts val="1100"/>
              <a:buFont typeface="Arial"/>
              <a:buNone/>
            </a:pPr>
            <a:r>
              <a:rPr lang="en" u="sng">
                <a:solidFill>
                  <a:schemeClr val="dk1"/>
                </a:solidFill>
                <a:latin typeface="Raleway"/>
                <a:ea typeface="Raleway"/>
                <a:cs typeface="Raleway"/>
                <a:sym typeface="Raleway"/>
              </a:rPr>
              <a:t>Gravity</a:t>
            </a:r>
            <a:r>
              <a:rPr lang="en">
                <a:solidFill>
                  <a:schemeClr val="dk1"/>
                </a:solidFill>
                <a:latin typeface="Raleway"/>
                <a:ea typeface="Raleway"/>
                <a:cs typeface="Raleway"/>
                <a:sym typeface="Raleway"/>
              </a:rPr>
              <a:t> is a force pulling together all matter (which is anything you can physically touch). The more matter, the more gravity. Gravity is the force pulling you down.</a:t>
            </a:r>
            <a:endParaRPr>
              <a:solidFill>
                <a:schemeClr val="dk1"/>
              </a:solidFill>
              <a:latin typeface="Raleway"/>
              <a:ea typeface="Raleway"/>
              <a:cs typeface="Raleway"/>
              <a:sym typeface="Raleway"/>
            </a:endParaRPr>
          </a:p>
          <a:p>
            <a:pPr indent="0" lvl="0" marL="457200" rtl="0" algn="l">
              <a:spcBef>
                <a:spcPts val="0"/>
              </a:spcBef>
              <a:spcAft>
                <a:spcPts val="0"/>
              </a:spcAft>
              <a:buClr>
                <a:schemeClr val="dk1"/>
              </a:buClr>
              <a:buSzPts val="1100"/>
              <a:buFont typeface="Arial"/>
              <a:buNone/>
            </a:pPr>
            <a:r>
              <a:rPr lang="en" u="sng">
                <a:solidFill>
                  <a:schemeClr val="dk1"/>
                </a:solidFill>
                <a:latin typeface="Raleway"/>
                <a:ea typeface="Raleway"/>
                <a:cs typeface="Raleway"/>
                <a:sym typeface="Raleway"/>
              </a:rPr>
              <a:t>Buoyancy</a:t>
            </a:r>
            <a:r>
              <a:rPr lang="en">
                <a:solidFill>
                  <a:schemeClr val="dk1"/>
                </a:solidFill>
                <a:latin typeface="Raleway"/>
                <a:ea typeface="Raleway"/>
                <a:cs typeface="Raleway"/>
                <a:sym typeface="Raleway"/>
              </a:rPr>
              <a:t> is the upward force that keeps things afloat in liquids. Water exerts a force on the contacting surface of the board. Buoyancy is the force pushing you up.</a:t>
            </a:r>
            <a:endParaRPr>
              <a:solidFill>
                <a:schemeClr val="dk1"/>
              </a:solidFill>
              <a:latin typeface="Raleway"/>
              <a:ea typeface="Raleway"/>
              <a:cs typeface="Raleway"/>
              <a:sym typeface="Raleway"/>
            </a:endParaRPr>
          </a:p>
          <a:p>
            <a:pPr indent="0" lvl="0" marL="45720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&lt;Video credit&gt; </a:t>
            </a:r>
            <a:r>
              <a:rPr lang="en" u="sng">
                <a:solidFill>
                  <a:srgbClr val="0000FF"/>
                </a:solidFill>
                <a:latin typeface="Raleway"/>
                <a:ea typeface="Raleway"/>
                <a:cs typeface="Raleway"/>
                <a:sym typeface="Raleway"/>
                <a:hlinkClick r:id="rId2">
                  <a:extLst>
                    <a:ext uri="{A12FA001-AC4F-418D-AE19-62706E023703}">
                      <ahyp:hlinkClr val="tx"/>
                    </a:ext>
                  </a:extLst>
                </a:hlinkClick>
              </a:rPr>
              <a:t>Discover why an object will float or sink</a:t>
            </a:r>
            <a:r>
              <a:rPr lang="en">
                <a:solidFill>
                  <a:srgbClr val="002D73"/>
                </a:solidFill>
                <a:latin typeface="Raleway"/>
                <a:ea typeface="Raleway"/>
                <a:cs typeface="Raleway"/>
                <a:sym typeface="Raleway"/>
              </a:rPr>
              <a:t> </a:t>
            </a:r>
            <a:r>
              <a:rPr lang="en">
                <a:solidFill>
                  <a:schemeClr val="dk1"/>
                </a:solidFill>
                <a:latin typeface="Raleway"/>
                <a:ea typeface="Raleway"/>
                <a:cs typeface="Raleway"/>
                <a:sym typeface="Raleway"/>
              </a:rPr>
              <a:t>1:49 min of video</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lnSpc>
                <a:spcPct val="100000"/>
              </a:lnSpc>
              <a:spcBef>
                <a:spcPts val="0"/>
              </a:spcBef>
              <a:spcAft>
                <a:spcPts val="0"/>
              </a:spcAft>
              <a:buClr>
                <a:schemeClr val="dk1"/>
              </a:buClr>
              <a:buSzPts val="1100"/>
              <a:buFont typeface="Arial"/>
              <a:buNone/>
            </a:pPr>
            <a:r>
              <a:t/>
            </a:r>
            <a:endParaRPr sz="800">
              <a:solidFill>
                <a:schemeClr val="dk1"/>
              </a:solidFill>
              <a:latin typeface="Raleway"/>
              <a:ea typeface="Raleway"/>
              <a:cs typeface="Raleway"/>
              <a:sym typeface="Raleway"/>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befb4ee403_0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befb4ee403_0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a:t>
            </a:r>
            <a:r>
              <a:rPr lang="en">
                <a:solidFill>
                  <a:schemeClr val="dk1"/>
                </a:solidFill>
                <a:latin typeface="Raleway"/>
                <a:ea typeface="Raleway"/>
                <a:cs typeface="Raleway"/>
                <a:sym typeface="Raleway"/>
              </a:rPr>
              <a:t> Let’s </a:t>
            </a:r>
            <a:r>
              <a:rPr lang="en">
                <a:solidFill>
                  <a:schemeClr val="dk1"/>
                </a:solidFill>
                <a:latin typeface="Raleway"/>
                <a:ea typeface="Raleway"/>
                <a:cs typeface="Raleway"/>
                <a:sym typeface="Raleway"/>
              </a:rPr>
              <a:t>discuss</a:t>
            </a:r>
            <a:r>
              <a:rPr lang="en">
                <a:solidFill>
                  <a:schemeClr val="dk1"/>
                </a:solidFill>
                <a:latin typeface="Raleway"/>
                <a:ea typeface="Raleway"/>
                <a:cs typeface="Raleway"/>
                <a:sym typeface="Raleway"/>
              </a:rPr>
              <a:t> what makes things float or sink or stay in between. I have 3 test tubes that I will use to demonstrate positive, negative, and neutral buoyancy and gravity in action.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Demonstration&gt;</a:t>
            </a:r>
            <a:r>
              <a:rPr lang="en">
                <a:solidFill>
                  <a:schemeClr val="dk1"/>
                </a:solidFill>
                <a:latin typeface="Raleway"/>
                <a:ea typeface="Raleway"/>
                <a:cs typeface="Raleway"/>
                <a:sym typeface="Raleway"/>
              </a:rPr>
              <a:t> Demonstrate positive, negative, and neutral buoyancy using the labeled test tubes provided and a bucket of water. Focus on showing students about buoyancy and how having a lower center of gravity creates balance and stability.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empty test tube labeled Positive Buoyancy will float.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filled test tube labeled Negative Buoyancy will sink. </a:t>
            </a:r>
            <a:endParaRPr>
              <a:solidFill>
                <a:schemeClr val="dk1"/>
              </a:solidFill>
              <a:latin typeface="Raleway"/>
              <a:ea typeface="Raleway"/>
              <a:cs typeface="Raleway"/>
              <a:sym typeface="Raleway"/>
            </a:endParaRPr>
          </a:p>
          <a:p>
            <a:pPr indent="-298450" lvl="0" marL="457200" rtl="0" algn="l">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test tube filled half way, is labeled Neutral Buoyancy and will float vertically.   </a:t>
            </a:r>
            <a:endParaRPr>
              <a:solidFill>
                <a:schemeClr val="dk1"/>
              </a:solidFill>
              <a:latin typeface="Raleway"/>
              <a:ea typeface="Raleway"/>
              <a:cs typeface="Raleway"/>
              <a:sym typeface="Raleway"/>
            </a:endParaRPr>
          </a:p>
          <a:p>
            <a:pPr indent="0" lvl="0" marL="91440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Teacher NOTE With so many variables continually knocking the turbine out of its equilibrium there needs to be a way that the foundation is able to continually correct itself and not tip over.  Returning to equilibrium may be referred to as a restorative force (pulling it back into place) versus a destructive force (when pushed to a certain angle the object tips/falls over). </a:t>
            </a:r>
            <a:endParaRPr i="1">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endParaRPr i="1">
              <a:solidFill>
                <a:schemeClr val="dk1"/>
              </a:solidFill>
              <a:latin typeface="Raleway"/>
              <a:ea typeface="Raleway"/>
              <a:cs typeface="Raleway"/>
              <a:sym typeface="Raleway"/>
            </a:endParaRPr>
          </a:p>
          <a:p>
            <a:pPr indent="0" lvl="0" marL="0" rtl="0" algn="l">
              <a:spcBef>
                <a:spcPts val="0"/>
              </a:spcBef>
              <a:spcAft>
                <a:spcPts val="0"/>
              </a:spcAft>
              <a:buNone/>
            </a:pPr>
            <a:r>
              <a:rPr b="1" i="1" lang="en">
                <a:solidFill>
                  <a:schemeClr val="dk1"/>
                </a:solidFill>
                <a:latin typeface="Raleway"/>
                <a:ea typeface="Raleway"/>
                <a:cs typeface="Raleway"/>
                <a:sym typeface="Raleway"/>
              </a:rPr>
              <a:t>Positive buoyancy</a:t>
            </a:r>
            <a:r>
              <a:rPr lang="en">
                <a:solidFill>
                  <a:schemeClr val="dk1"/>
                </a:solidFill>
                <a:latin typeface="Raleway"/>
                <a:ea typeface="Raleway"/>
                <a:cs typeface="Raleway"/>
                <a:sym typeface="Raleway"/>
              </a:rPr>
              <a:t> is created when there is less gravity pushing down and more buoyancy pushing up   </a:t>
            </a:r>
            <a:endParaRPr>
              <a:solidFill>
                <a:schemeClr val="dk1"/>
              </a:solidFill>
              <a:latin typeface="Raleway"/>
              <a:ea typeface="Raleway"/>
              <a:cs typeface="Raleway"/>
              <a:sym typeface="Raleway"/>
            </a:endParaRPr>
          </a:p>
          <a:p>
            <a:pPr indent="0" lvl="0" marL="0" rtl="0" algn="l">
              <a:spcBef>
                <a:spcPts val="0"/>
              </a:spcBef>
              <a:spcAft>
                <a:spcPts val="0"/>
              </a:spcAft>
              <a:buNone/>
            </a:pPr>
            <a:r>
              <a:rPr b="1" i="1" lang="en">
                <a:solidFill>
                  <a:schemeClr val="dk1"/>
                </a:solidFill>
                <a:latin typeface="Raleway"/>
                <a:ea typeface="Raleway"/>
                <a:cs typeface="Raleway"/>
                <a:sym typeface="Raleway"/>
              </a:rPr>
              <a:t>Negative buoyancy</a:t>
            </a:r>
            <a:r>
              <a:rPr lang="en">
                <a:solidFill>
                  <a:schemeClr val="dk1"/>
                </a:solidFill>
                <a:latin typeface="Raleway"/>
                <a:ea typeface="Raleway"/>
                <a:cs typeface="Raleway"/>
                <a:sym typeface="Raleway"/>
              </a:rPr>
              <a:t> is created when there is more gravity than buoyancy</a:t>
            </a:r>
            <a:endParaRPr>
              <a:solidFill>
                <a:schemeClr val="dk1"/>
              </a:solidFill>
              <a:latin typeface="Raleway"/>
              <a:ea typeface="Raleway"/>
              <a:cs typeface="Raleway"/>
              <a:sym typeface="Raleway"/>
            </a:endParaRPr>
          </a:p>
          <a:p>
            <a:pPr indent="0" lvl="0" marL="0" rtl="0" algn="l">
              <a:spcBef>
                <a:spcPts val="0"/>
              </a:spcBef>
              <a:spcAft>
                <a:spcPts val="0"/>
              </a:spcAft>
              <a:buNone/>
            </a:pPr>
            <a:r>
              <a:rPr b="1" i="1" lang="en">
                <a:solidFill>
                  <a:schemeClr val="dk1"/>
                </a:solidFill>
                <a:latin typeface="Raleway"/>
                <a:ea typeface="Raleway"/>
                <a:cs typeface="Raleway"/>
                <a:sym typeface="Raleway"/>
              </a:rPr>
              <a:t>Neutral buoyancy</a:t>
            </a:r>
            <a:r>
              <a:rPr lang="en">
                <a:solidFill>
                  <a:schemeClr val="dk1"/>
                </a:solidFill>
                <a:latin typeface="Raleway"/>
                <a:ea typeface="Raleway"/>
                <a:cs typeface="Raleway"/>
                <a:sym typeface="Raleway"/>
              </a:rPr>
              <a:t> which enables something to neither completely float or completely sink. This happens when there is an equal amount of buoyancy and gravity.  </a:t>
            </a:r>
            <a:endParaRPr b="1" i="1">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Ask students: </a:t>
            </a:r>
            <a:r>
              <a:rPr lang="en">
                <a:solidFill>
                  <a:schemeClr val="dk1"/>
                </a:solidFill>
                <a:latin typeface="Raleway"/>
                <a:ea typeface="Raleway"/>
                <a:cs typeface="Raleway"/>
                <a:sym typeface="Raleway"/>
              </a:rPr>
              <a:t>What do they  notice about the different test tubes, what makes one float, one sink and one stay in the middle? </a:t>
            </a:r>
            <a:endParaRPr i="1">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i="1">
              <a:solidFill>
                <a:schemeClr val="dk1"/>
              </a:solidFill>
              <a:latin typeface="Raleway"/>
              <a:ea typeface="Raleway"/>
              <a:cs typeface="Raleway"/>
              <a:sym typeface="Raleway"/>
            </a:endParaRPr>
          </a:p>
          <a:p>
            <a:pPr indent="0" lvl="0" marL="0" rtl="0" algn="l">
              <a:spcBef>
                <a:spcPts val="0"/>
              </a:spcBef>
              <a:spcAft>
                <a:spcPts val="0"/>
              </a:spcAft>
              <a:buNone/>
            </a:pPr>
            <a:r>
              <a:rPr i="1" lang="en">
                <a:solidFill>
                  <a:schemeClr val="dk1"/>
                </a:solidFill>
                <a:latin typeface="Raleway"/>
                <a:ea typeface="Raleway"/>
                <a:cs typeface="Raleway"/>
                <a:sym typeface="Raleway"/>
              </a:rPr>
              <a:t>&lt;Teacher Note&gt;</a:t>
            </a:r>
            <a:r>
              <a:rPr lang="en">
                <a:solidFill>
                  <a:schemeClr val="dk1"/>
                </a:solidFill>
                <a:latin typeface="Raleway"/>
                <a:ea typeface="Raleway"/>
                <a:cs typeface="Raleway"/>
                <a:sym typeface="Raleway"/>
              </a:rPr>
              <a:t> Don’t tell the students how this is connected to wind turbines. They will explore these concepts as they build their floating wind turbines. </a:t>
            </a:r>
            <a:endParaRPr b="1" sz="1200">
              <a:solidFill>
                <a:schemeClr val="dk1"/>
              </a:solidFill>
              <a:latin typeface="Raleway"/>
              <a:ea typeface="Raleway"/>
              <a:cs typeface="Raleway"/>
              <a:sym typeface="Raleway"/>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d111574154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 name="Google Shape;125;g1d111574154_0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You are now NYPA Engineers working on constructing an offshore floating wind turbine - focusing on creating a stable floating foundation. Construct a stable floating foundation for a floating offshore wind turbine. Your floating foundation needs to take up the least amount of surface area on the water as possible and guarantee stability and balance of a wind turbine above the water at all times. Working with your team, you have a set of materials you can use: test tubes, weights, masking tape to build your floating foundation. Then balance the wind turbine on top of the floating foundation and make it permanent using double sided tape. As you plan out your build ask yourselves: </a:t>
            </a:r>
            <a:endParaRPr>
              <a:solidFill>
                <a:schemeClr val="dk1"/>
              </a:solidFill>
              <a:latin typeface="Raleway"/>
              <a:ea typeface="Raleway"/>
              <a:cs typeface="Raleway"/>
              <a:sym typeface="Raleway"/>
            </a:endParaRPr>
          </a:p>
          <a:p>
            <a:pPr indent="-298450" lvl="1" marL="9144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need to be thinking about when you are building a floating foundation? </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Creating neutral buoyancy so the test tubes can float </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Foundation stability and balance, while having the smallest possible footprint.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i="1" lang="en">
                <a:solidFill>
                  <a:schemeClr val="dk1"/>
                </a:solidFill>
                <a:latin typeface="Raleway"/>
                <a:ea typeface="Raleway"/>
                <a:cs typeface="Raleway"/>
                <a:sym typeface="Raleway"/>
              </a:rPr>
              <a:t>&lt;Teacher Notes&gt;</a:t>
            </a:r>
            <a:r>
              <a:rPr lang="en">
                <a:solidFill>
                  <a:schemeClr val="dk1"/>
                </a:solidFill>
                <a:latin typeface="Raleway"/>
                <a:ea typeface="Raleway"/>
                <a:cs typeface="Raleway"/>
                <a:sym typeface="Raleway"/>
              </a:rPr>
              <a:t> Group students into groups of three or four depending on the total number of students. Each group will have their own materials kit and share buckets of water. Student handout guides tell students exactly what to do in building the structure - feel free to work through the test tube part together. Even if you build the structure together, the students still need to figure out how many marbles in each tube will be needed to make the test tubes stable and vertical in the water. State how much time they will have and give them a signal when there is 5 minutes left. Circulating around the room while students work. Encourage students to test and then modify one part at a time.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Walk around throughout the activity. Try not to “give the answer” to questions but rephrase the questions so they do the “thinking.”</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Examples of pointed questions, you might ask: </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Why is the turbine not stable? Or standing upright?</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adjustments have you made? What adjustment might you try?</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role do the marbles play? How do they contribute to the buoyancy of the wind turbine?</a:t>
            </a:r>
            <a:endParaRPr>
              <a:solidFill>
                <a:schemeClr val="dk1"/>
              </a:solidFill>
              <a:latin typeface="Raleway"/>
              <a:ea typeface="Raleway"/>
              <a:cs typeface="Raleway"/>
              <a:sym typeface="Raleway"/>
            </a:endParaRPr>
          </a:p>
          <a:p>
            <a:pPr indent="0" lvl="0" marL="1371600" rtl="0" algn="l">
              <a:spcBef>
                <a:spcPts val="0"/>
              </a:spcBef>
              <a:spcAft>
                <a:spcPts val="0"/>
              </a:spcAft>
              <a:buClr>
                <a:schemeClr val="dk1"/>
              </a:buClr>
              <a:buSzPts val="1100"/>
              <a:buFont typeface="Arial"/>
              <a:buNone/>
            </a:pPr>
            <a:r>
              <a:t/>
            </a:r>
            <a:endParaRPr>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Examples of general questions, you might ask: </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Char char="■"/>
            </a:pPr>
            <a:r>
              <a:rPr lang="en">
                <a:solidFill>
                  <a:schemeClr val="dk1"/>
                </a:solidFill>
                <a:latin typeface="Raleway"/>
                <a:ea typeface="Raleway"/>
                <a:cs typeface="Raleway"/>
                <a:sym typeface="Raleway"/>
              </a:rPr>
              <a:t>What do you think will happen if we change this variable?</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How do you think this will affect the outcome of the experiment?</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predict will happen next?</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think will happen if we do this differently?</a:t>
            </a:r>
            <a:endParaRPr>
              <a:solidFill>
                <a:schemeClr val="dk1"/>
              </a:solidFill>
              <a:latin typeface="Raleway"/>
              <a:ea typeface="Raleway"/>
              <a:cs typeface="Raleway"/>
              <a:sym typeface="Raleway"/>
            </a:endParaRPr>
          </a:p>
          <a:p>
            <a:pPr indent="-298450" lvl="2" marL="1371600" rtl="0" algn="l">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How can we test your prediction?</a:t>
            </a:r>
            <a:endParaRPr sz="1200">
              <a:solidFill>
                <a:schemeClr val="dk1"/>
              </a:solidFill>
              <a:latin typeface="Raleway"/>
              <a:ea typeface="Raleway"/>
              <a:cs typeface="Raleway"/>
              <a:sym typeface="Raleway"/>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 name="Shape 8"/>
        <p:cNvGrpSpPr/>
        <p:nvPr/>
      </p:nvGrpSpPr>
      <p:grpSpPr>
        <a:xfrm>
          <a:off x="0" y="0"/>
          <a:ext cx="0" cy="0"/>
          <a:chOff x="0" y="0"/>
          <a:chExt cx="0" cy="0"/>
        </a:xfrm>
      </p:grpSpPr>
      <p:sp>
        <p:nvSpPr>
          <p:cNvPr id="9" name="Google Shape;9;p2"/>
          <p:cNvSpPr/>
          <p:nvPr/>
        </p:nvSpPr>
        <p:spPr>
          <a:xfrm>
            <a:off x="0" y="-14288"/>
            <a:ext cx="9144000" cy="80400"/>
          </a:xfrm>
          <a:prstGeom prst="rect">
            <a:avLst/>
          </a:prstGeom>
          <a:solidFill>
            <a:srgbClr val="0069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 name="Google Shape;10;p2"/>
          <p:cNvSpPr txBox="1"/>
          <p:nvPr>
            <p:ph type="title"/>
          </p:nvPr>
        </p:nvSpPr>
        <p:spPr>
          <a:xfrm>
            <a:off x="123165" y="1584826"/>
            <a:ext cx="8904600" cy="12072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p:txBody>
      </p:sp>
      <p:sp>
        <p:nvSpPr>
          <p:cNvPr id="11" name="Google Shape;11;p2"/>
          <p:cNvSpPr txBox="1"/>
          <p:nvPr>
            <p:ph idx="1" type="subTitle"/>
          </p:nvPr>
        </p:nvSpPr>
        <p:spPr>
          <a:xfrm>
            <a:off x="123165" y="2956152"/>
            <a:ext cx="8900700" cy="13548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500"/>
              </a:spcBef>
              <a:spcAft>
                <a:spcPts val="0"/>
              </a:spcAft>
              <a:buClr>
                <a:srgbClr val="7F7F7F"/>
              </a:buClr>
              <a:buSzPts val="2300"/>
              <a:buNone/>
              <a:defRPr b="0" sz="230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2" name="Google Shape;12;p2"/>
          <p:cNvSpPr/>
          <p:nvPr/>
        </p:nvSpPr>
        <p:spPr>
          <a:xfrm>
            <a:off x="0" y="4625253"/>
            <a:ext cx="9144000" cy="5697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3" name="Google Shape;13;p2"/>
          <p:cNvPicPr preferRelativeResize="0"/>
          <p:nvPr/>
        </p:nvPicPr>
        <p:blipFill rotWithShape="1">
          <a:blip r:embed="rId2">
            <a:alphaModFix/>
          </a:blip>
          <a:srcRect b="0" l="0" r="0" t="0"/>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 name="Shape 14"/>
        <p:cNvGrpSpPr/>
        <p:nvPr/>
      </p:nvGrpSpPr>
      <p:grpSpPr>
        <a:xfrm>
          <a:off x="0" y="0"/>
          <a:ext cx="0" cy="0"/>
          <a:chOff x="0" y="0"/>
          <a:chExt cx="0" cy="0"/>
        </a:xfrm>
      </p:grpSpPr>
      <p:sp>
        <p:nvSpPr>
          <p:cNvPr id="15" name="Google Shape;15;p3"/>
          <p:cNvSpPr txBox="1"/>
          <p:nvPr/>
        </p:nvSpPr>
        <p:spPr>
          <a:xfrm>
            <a:off x="150246" y="84049"/>
            <a:ext cx="1722000" cy="270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September 28, 2015</a:t>
            </a:r>
            <a:endParaRPr b="1" i="0" sz="1100" u="none" cap="none" strike="noStrike">
              <a:solidFill>
                <a:schemeClr val="lt1"/>
              </a:solidFill>
              <a:latin typeface="Arial"/>
              <a:ea typeface="Arial"/>
              <a:cs typeface="Arial"/>
              <a:sym typeface="Arial"/>
            </a:endParaRPr>
          </a:p>
        </p:txBody>
      </p:sp>
      <p:sp>
        <p:nvSpPr>
          <p:cNvPr id="16" name="Google Shape;16;p3"/>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17" name="Google Shape;17;p3"/>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pic>
        <p:nvPicPr>
          <p:cNvPr id="18" name="Google Shape;18;p3"/>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19" name="Google Shape;19;p3"/>
          <p:cNvGrpSpPr/>
          <p:nvPr/>
        </p:nvGrpSpPr>
        <p:grpSpPr>
          <a:xfrm>
            <a:off x="0" y="5129784"/>
            <a:ext cx="9144000" cy="18291"/>
            <a:chOff x="0" y="5118447"/>
            <a:chExt cx="9144000" cy="76500"/>
          </a:xfrm>
        </p:grpSpPr>
        <p:sp>
          <p:nvSpPr>
            <p:cNvPr id="20" name="Google Shape;20;p3"/>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 name="Google Shape;21;p3"/>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pic>
        <p:nvPicPr>
          <p:cNvPr id="22" name="Google Shape;22;p3"/>
          <p:cNvPicPr preferRelativeResize="0"/>
          <p:nvPr/>
        </p:nvPicPr>
        <p:blipFill>
          <a:blip r:embed="rId3">
            <a:alphaModFix/>
          </a:blip>
          <a:stretch>
            <a:fillRect/>
          </a:stretch>
        </p:blipFill>
        <p:spPr>
          <a:xfrm>
            <a:off x="150250" y="4901175"/>
            <a:ext cx="1047819" cy="177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Master" type="title">
  <p:cSld name="TITLE">
    <p:spTree>
      <p:nvGrpSpPr>
        <p:cNvPr id="23" name="Shape 23"/>
        <p:cNvGrpSpPr/>
        <p:nvPr/>
      </p:nvGrpSpPr>
      <p:grpSpPr>
        <a:xfrm>
          <a:off x="0" y="0"/>
          <a:ext cx="0" cy="0"/>
          <a:chOff x="0" y="0"/>
          <a:chExt cx="0" cy="0"/>
        </a:xfrm>
      </p:grpSpPr>
      <p:sp>
        <p:nvSpPr>
          <p:cNvPr id="24" name="Google Shape;24;p4"/>
          <p:cNvSpPr txBox="1"/>
          <p:nvPr>
            <p:ph type="ctrTitle"/>
          </p:nvPr>
        </p:nvSpPr>
        <p:spPr>
          <a:xfrm>
            <a:off x="468028" y="1395961"/>
            <a:ext cx="7675500" cy="11172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p:txBody>
      </p:sp>
      <p:sp>
        <p:nvSpPr>
          <p:cNvPr id="25" name="Google Shape;25;p4"/>
          <p:cNvSpPr txBox="1"/>
          <p:nvPr>
            <p:ph idx="1" type="subTitle"/>
          </p:nvPr>
        </p:nvSpPr>
        <p:spPr>
          <a:xfrm>
            <a:off x="468028" y="2607568"/>
            <a:ext cx="7680900" cy="10794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500"/>
              </a:spcBef>
              <a:spcAft>
                <a:spcPts val="0"/>
              </a:spcAft>
              <a:buClr>
                <a:srgbClr val="7F7F7F"/>
              </a:buClr>
              <a:buSzPts val="2400"/>
              <a:buFont typeface="Proxima Nova"/>
              <a:buNone/>
              <a:defRPr b="1" sz="2400">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p:txBody>
      </p:sp>
      <p:sp>
        <p:nvSpPr>
          <p:cNvPr id="26" name="Google Shape;26;p4"/>
          <p:cNvSpPr/>
          <p:nvPr/>
        </p:nvSpPr>
        <p:spPr>
          <a:xfrm>
            <a:off x="0" y="4625253"/>
            <a:ext cx="9144000" cy="5697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7" name="Google Shape;27;p4"/>
          <p:cNvSpPr/>
          <p:nvPr/>
        </p:nvSpPr>
        <p:spPr>
          <a:xfrm>
            <a:off x="0" y="3224056"/>
            <a:ext cx="5606700" cy="549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8" name="Google Shape;28;p4"/>
          <p:cNvSpPr/>
          <p:nvPr/>
        </p:nvSpPr>
        <p:spPr>
          <a:xfrm>
            <a:off x="0" y="3265156"/>
            <a:ext cx="5606700" cy="138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29" name="Google Shape;29;p4"/>
          <p:cNvPicPr preferRelativeResize="0"/>
          <p:nvPr/>
        </p:nvPicPr>
        <p:blipFill rotWithShape="1">
          <a:blip r:embed="rId2">
            <a:alphaModFix/>
          </a:blip>
          <a:srcRect b="0" l="0" r="0" t="0"/>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5"/>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pic>
        <p:nvPicPr>
          <p:cNvPr id="32" name="Google Shape;32;p5"/>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33" name="Google Shape;33;p5"/>
          <p:cNvGrpSpPr/>
          <p:nvPr/>
        </p:nvGrpSpPr>
        <p:grpSpPr>
          <a:xfrm>
            <a:off x="0" y="5129784"/>
            <a:ext cx="9144000" cy="18291"/>
            <a:chOff x="0" y="5118447"/>
            <a:chExt cx="9144000" cy="76500"/>
          </a:xfrm>
        </p:grpSpPr>
        <p:sp>
          <p:nvSpPr>
            <p:cNvPr id="34" name="Google Shape;34;p5"/>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5" name="Google Shape;35;p5"/>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st slide - Logo ">
  <p:cSld name="CUSTOM">
    <p:spTree>
      <p:nvGrpSpPr>
        <p:cNvPr id="36"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b="0" l="0" r="0" t="0"/>
          <a:stretch/>
        </p:blipFill>
        <p:spPr>
          <a:xfrm>
            <a:off x="1614774" y="2118172"/>
            <a:ext cx="5914452" cy="907150"/>
          </a:xfrm>
          <a:prstGeom prst="rect">
            <a:avLst/>
          </a:prstGeom>
          <a:noFill/>
          <a:ln>
            <a:noFill/>
          </a:ln>
        </p:spPr>
      </p:pic>
      <p:sp>
        <p:nvSpPr>
          <p:cNvPr id="38" name="Google Shape;38;p6"/>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9" name="Google Shape;39;p6"/>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7"/>
          <p:cNvSpPr txBox="1"/>
          <p:nvPr/>
        </p:nvSpPr>
        <p:spPr>
          <a:xfrm>
            <a:off x="150246" y="84049"/>
            <a:ext cx="1722000" cy="270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chemeClr val="lt1"/>
                </a:solidFill>
                <a:latin typeface="Arial"/>
                <a:ea typeface="Arial"/>
                <a:cs typeface="Arial"/>
                <a:sym typeface="Arial"/>
              </a:rPr>
              <a:t>September 28, 2015</a:t>
            </a:r>
            <a:endParaRPr b="1" i="0" sz="1100" u="none" cap="none" strike="noStrike">
              <a:solidFill>
                <a:schemeClr val="lt1"/>
              </a:solidFill>
              <a:latin typeface="Arial"/>
              <a:ea typeface="Arial"/>
              <a:cs typeface="Arial"/>
              <a:sym typeface="Arial"/>
            </a:endParaRPr>
          </a:p>
        </p:txBody>
      </p:sp>
      <p:sp>
        <p:nvSpPr>
          <p:cNvPr id="42" name="Google Shape;42;p7"/>
          <p:cNvSpPr txBox="1"/>
          <p:nvPr>
            <p:ph idx="1" type="body"/>
          </p:nvPr>
        </p:nvSpPr>
        <p:spPr>
          <a:xfrm>
            <a:off x="379875" y="1262725"/>
            <a:ext cx="41808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500"/>
              </a:spcBef>
              <a:spcAft>
                <a:spcPts val="0"/>
              </a:spcAft>
              <a:buClr>
                <a:srgbClr val="646569"/>
              </a:buClr>
              <a:buSzPts val="1400"/>
              <a:buChar char="•"/>
              <a:defRPr/>
            </a:lvl1pPr>
            <a:lvl2pPr indent="-317500" lvl="1" marL="914400" algn="l">
              <a:lnSpc>
                <a:spcPct val="90000"/>
              </a:lnSpc>
              <a:spcBef>
                <a:spcPts val="500"/>
              </a:spcBef>
              <a:spcAft>
                <a:spcPts val="0"/>
              </a:spcAft>
              <a:buClr>
                <a:srgbClr val="646569"/>
              </a:buClr>
              <a:buSzPts val="1400"/>
              <a:buChar char="•"/>
              <a:defRPr/>
            </a:lvl2pPr>
            <a:lvl3pPr indent="-317500" lvl="2" marL="1371600" algn="l">
              <a:lnSpc>
                <a:spcPct val="90000"/>
              </a:lnSpc>
              <a:spcBef>
                <a:spcPts val="500"/>
              </a:spcBef>
              <a:spcAft>
                <a:spcPts val="0"/>
              </a:spcAft>
              <a:buClr>
                <a:srgbClr val="646569"/>
              </a:buClr>
              <a:buSzPts val="1400"/>
              <a:buChar char="–"/>
              <a:defRPr/>
            </a:lvl3pPr>
            <a:lvl4pPr indent="-317500" lvl="3" marL="1828800" algn="l">
              <a:lnSpc>
                <a:spcPct val="90000"/>
              </a:lnSpc>
              <a:spcBef>
                <a:spcPts val="500"/>
              </a:spcBef>
              <a:spcAft>
                <a:spcPts val="0"/>
              </a:spcAft>
              <a:buClr>
                <a:srgbClr val="646569"/>
              </a:buClr>
              <a:buSzPts val="1400"/>
              <a:buChar char="»"/>
              <a:defRPr/>
            </a:lvl4pPr>
            <a:lvl5pPr indent="-317500" lvl="4" marL="2286000" algn="l">
              <a:lnSpc>
                <a:spcPct val="90000"/>
              </a:lnSpc>
              <a:spcBef>
                <a:spcPts val="400"/>
              </a:spcBef>
              <a:spcAft>
                <a:spcPts val="0"/>
              </a:spcAft>
              <a:buClr>
                <a:srgbClr val="646569"/>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 name="Google Shape;43;p7"/>
          <p:cNvSpPr txBox="1"/>
          <p:nvPr>
            <p:ph idx="2" type="body"/>
          </p:nvPr>
        </p:nvSpPr>
        <p:spPr>
          <a:xfrm>
            <a:off x="4734926" y="1262725"/>
            <a:ext cx="41808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500"/>
              </a:spcBef>
              <a:spcAft>
                <a:spcPts val="0"/>
              </a:spcAft>
              <a:buClr>
                <a:srgbClr val="646569"/>
              </a:buClr>
              <a:buSzPts val="1400"/>
              <a:buChar char="•"/>
              <a:defRPr/>
            </a:lvl1pPr>
            <a:lvl2pPr indent="-317500" lvl="1" marL="914400" algn="l">
              <a:lnSpc>
                <a:spcPct val="90000"/>
              </a:lnSpc>
              <a:spcBef>
                <a:spcPts val="500"/>
              </a:spcBef>
              <a:spcAft>
                <a:spcPts val="0"/>
              </a:spcAft>
              <a:buClr>
                <a:srgbClr val="646569"/>
              </a:buClr>
              <a:buSzPts val="1400"/>
              <a:buChar char="•"/>
              <a:defRPr/>
            </a:lvl2pPr>
            <a:lvl3pPr indent="-317500" lvl="2" marL="1371600" algn="l">
              <a:lnSpc>
                <a:spcPct val="90000"/>
              </a:lnSpc>
              <a:spcBef>
                <a:spcPts val="500"/>
              </a:spcBef>
              <a:spcAft>
                <a:spcPts val="0"/>
              </a:spcAft>
              <a:buClr>
                <a:srgbClr val="646569"/>
              </a:buClr>
              <a:buSzPts val="1400"/>
              <a:buChar char="–"/>
              <a:defRPr/>
            </a:lvl3pPr>
            <a:lvl4pPr indent="-317500" lvl="3" marL="1828800" algn="l">
              <a:lnSpc>
                <a:spcPct val="90000"/>
              </a:lnSpc>
              <a:spcBef>
                <a:spcPts val="500"/>
              </a:spcBef>
              <a:spcAft>
                <a:spcPts val="0"/>
              </a:spcAft>
              <a:buClr>
                <a:srgbClr val="646569"/>
              </a:buClr>
              <a:buSzPts val="1400"/>
              <a:buChar char="»"/>
              <a:defRPr/>
            </a:lvl4pPr>
            <a:lvl5pPr indent="-317500" lvl="4" marL="2286000" algn="l">
              <a:lnSpc>
                <a:spcPct val="90000"/>
              </a:lnSpc>
              <a:spcBef>
                <a:spcPts val="400"/>
              </a:spcBef>
              <a:spcAft>
                <a:spcPts val="0"/>
              </a:spcAft>
              <a:buClr>
                <a:srgbClr val="646569"/>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 name="Google Shape;44;p7"/>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45" name="Google Shape;45;p7"/>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pic>
        <p:nvPicPr>
          <p:cNvPr id="46" name="Google Shape;46;p7"/>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47" name="Google Shape;47;p7"/>
          <p:cNvGrpSpPr/>
          <p:nvPr/>
        </p:nvGrpSpPr>
        <p:grpSpPr>
          <a:xfrm>
            <a:off x="0" y="5129784"/>
            <a:ext cx="9144000" cy="18291"/>
            <a:chOff x="0" y="5118447"/>
            <a:chExt cx="9144000" cy="76500"/>
          </a:xfrm>
        </p:grpSpPr>
        <p:sp>
          <p:nvSpPr>
            <p:cNvPr id="48" name="Google Shape;48;p7"/>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9" name="Google Shape;49;p7"/>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0" name="Shape 50"/>
        <p:cNvGrpSpPr/>
        <p:nvPr/>
      </p:nvGrpSpPr>
      <p:grpSpPr>
        <a:xfrm>
          <a:off x="0" y="0"/>
          <a:ext cx="0" cy="0"/>
          <a:chOff x="0" y="0"/>
          <a:chExt cx="0" cy="0"/>
        </a:xfrm>
      </p:grpSpPr>
      <p:sp>
        <p:nvSpPr>
          <p:cNvPr id="51" name="Google Shape;51;p8"/>
          <p:cNvSpPr txBox="1"/>
          <p:nvPr>
            <p:ph idx="1" type="body"/>
          </p:nvPr>
        </p:nvSpPr>
        <p:spPr>
          <a:xfrm>
            <a:off x="319500" y="1543050"/>
            <a:ext cx="399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500"/>
              </a:spcBef>
              <a:spcAft>
                <a:spcPts val="0"/>
              </a:spcAft>
              <a:buClr>
                <a:srgbClr val="646569"/>
              </a:buClr>
              <a:buSzPts val="1200"/>
              <a:buNone/>
              <a:defRPr sz="1200"/>
            </a:lvl1pPr>
            <a:lvl2pPr indent="-228600" lvl="1" marL="914400" algn="l">
              <a:lnSpc>
                <a:spcPct val="90000"/>
              </a:lnSpc>
              <a:spcBef>
                <a:spcPts val="500"/>
              </a:spcBef>
              <a:spcAft>
                <a:spcPts val="0"/>
              </a:spcAft>
              <a:buClr>
                <a:srgbClr val="646569"/>
              </a:buClr>
              <a:buSzPts val="1100"/>
              <a:buNone/>
              <a:defRPr sz="1100"/>
            </a:lvl2pPr>
            <a:lvl3pPr indent="-228600" lvl="2" marL="1371600" algn="l">
              <a:lnSpc>
                <a:spcPct val="90000"/>
              </a:lnSpc>
              <a:spcBef>
                <a:spcPts val="500"/>
              </a:spcBef>
              <a:spcAft>
                <a:spcPts val="0"/>
              </a:spcAft>
              <a:buClr>
                <a:srgbClr val="646569"/>
              </a:buClr>
              <a:buSzPts val="900"/>
              <a:buNone/>
              <a:defRPr sz="900"/>
            </a:lvl3pPr>
            <a:lvl4pPr indent="-228600" lvl="3" marL="1828800" algn="l">
              <a:lnSpc>
                <a:spcPct val="90000"/>
              </a:lnSpc>
              <a:spcBef>
                <a:spcPts val="500"/>
              </a:spcBef>
              <a:spcAft>
                <a:spcPts val="0"/>
              </a:spcAft>
              <a:buClr>
                <a:srgbClr val="646569"/>
              </a:buClr>
              <a:buSzPts val="800"/>
              <a:buNone/>
              <a:defRPr sz="800"/>
            </a:lvl4pPr>
            <a:lvl5pPr indent="-228600" lvl="4" marL="2286000" algn="l">
              <a:lnSpc>
                <a:spcPct val="90000"/>
              </a:lnSpc>
              <a:spcBef>
                <a:spcPts val="400"/>
              </a:spcBef>
              <a:spcAft>
                <a:spcPts val="0"/>
              </a:spcAft>
              <a:buClr>
                <a:srgbClr val="646569"/>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52" name="Google Shape;52;p8"/>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53" name="Google Shape;53;p8"/>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4" name="Google Shape;54;p8"/>
          <p:cNvSpPr/>
          <p:nvPr>
            <p:ph idx="2" type="pic"/>
          </p:nvPr>
        </p:nvSpPr>
        <p:spPr>
          <a:xfrm>
            <a:off x="4716550" y="990050"/>
            <a:ext cx="4161300" cy="3552600"/>
          </a:xfrm>
          <a:prstGeom prst="rect">
            <a:avLst/>
          </a:prstGeom>
          <a:noFill/>
          <a:ln>
            <a:noFill/>
          </a:ln>
        </p:spPr>
      </p:sp>
      <p:pic>
        <p:nvPicPr>
          <p:cNvPr id="55" name="Google Shape;55;p8"/>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56" name="Google Shape;56;p8"/>
          <p:cNvGrpSpPr/>
          <p:nvPr/>
        </p:nvGrpSpPr>
        <p:grpSpPr>
          <a:xfrm>
            <a:off x="0" y="5129784"/>
            <a:ext cx="9144000" cy="18291"/>
            <a:chOff x="0" y="5118447"/>
            <a:chExt cx="9144000" cy="76500"/>
          </a:xfrm>
        </p:grpSpPr>
        <p:sp>
          <p:nvSpPr>
            <p:cNvPr id="57" name="Google Shape;57;p8"/>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8" name="Google Shape;58;p8"/>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9" name="Shape 59"/>
        <p:cNvGrpSpPr/>
        <p:nvPr/>
      </p:nvGrpSpPr>
      <p:grpSpPr>
        <a:xfrm>
          <a:off x="0" y="0"/>
          <a:ext cx="0" cy="0"/>
          <a:chOff x="0" y="0"/>
          <a:chExt cx="0" cy="0"/>
        </a:xfrm>
      </p:grpSpPr>
      <p:sp>
        <p:nvSpPr>
          <p:cNvPr id="60" name="Google Shape;60;p9"/>
          <p:cNvSpPr txBox="1"/>
          <p:nvPr>
            <p:ph idx="1" type="body"/>
          </p:nvPr>
        </p:nvSpPr>
        <p:spPr>
          <a:xfrm rot="5400000">
            <a:off x="2935896" y="-1157849"/>
            <a:ext cx="3143100" cy="8087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500"/>
              </a:spcBef>
              <a:spcAft>
                <a:spcPts val="0"/>
              </a:spcAft>
              <a:buClr>
                <a:srgbClr val="646569"/>
              </a:buClr>
              <a:buSzPts val="1400"/>
              <a:buChar char="•"/>
              <a:defRPr/>
            </a:lvl1pPr>
            <a:lvl2pPr indent="-317500" lvl="1" marL="914400" algn="l">
              <a:lnSpc>
                <a:spcPct val="90000"/>
              </a:lnSpc>
              <a:spcBef>
                <a:spcPts val="500"/>
              </a:spcBef>
              <a:spcAft>
                <a:spcPts val="0"/>
              </a:spcAft>
              <a:buClr>
                <a:srgbClr val="646569"/>
              </a:buClr>
              <a:buSzPts val="1400"/>
              <a:buChar char="•"/>
              <a:defRPr/>
            </a:lvl2pPr>
            <a:lvl3pPr indent="-317500" lvl="2" marL="1371600" algn="l">
              <a:lnSpc>
                <a:spcPct val="90000"/>
              </a:lnSpc>
              <a:spcBef>
                <a:spcPts val="500"/>
              </a:spcBef>
              <a:spcAft>
                <a:spcPts val="0"/>
              </a:spcAft>
              <a:buClr>
                <a:srgbClr val="646569"/>
              </a:buClr>
              <a:buSzPts val="1400"/>
              <a:buChar char="–"/>
              <a:defRPr/>
            </a:lvl3pPr>
            <a:lvl4pPr indent="-317500" lvl="3" marL="1828800" algn="l">
              <a:lnSpc>
                <a:spcPct val="90000"/>
              </a:lnSpc>
              <a:spcBef>
                <a:spcPts val="500"/>
              </a:spcBef>
              <a:spcAft>
                <a:spcPts val="0"/>
              </a:spcAft>
              <a:buClr>
                <a:srgbClr val="646569"/>
              </a:buClr>
              <a:buSzPts val="1400"/>
              <a:buChar char="»"/>
              <a:defRPr/>
            </a:lvl4pPr>
            <a:lvl5pPr indent="-317500" lvl="4" marL="2286000" algn="l">
              <a:lnSpc>
                <a:spcPct val="90000"/>
              </a:lnSpc>
              <a:spcBef>
                <a:spcPts val="400"/>
              </a:spcBef>
              <a:spcAft>
                <a:spcPts val="0"/>
              </a:spcAft>
              <a:buClr>
                <a:srgbClr val="646569"/>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1" name="Google Shape;61;p9"/>
          <p:cNvSpPr txBox="1"/>
          <p:nvPr/>
        </p:nvSpPr>
        <p:spPr>
          <a:xfrm>
            <a:off x="8008620" y="103245"/>
            <a:ext cx="506700" cy="2058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1" i="0" lang="en" sz="1100" u="none" cap="none" strike="noStrike">
                <a:solidFill>
                  <a:schemeClr val="lt1"/>
                </a:solidFill>
                <a:latin typeface="Arial"/>
                <a:ea typeface="Arial"/>
                <a:cs typeface="Arial"/>
                <a:sym typeface="Arial"/>
              </a:rPr>
              <a:t>‹#›</a:t>
            </a:fld>
            <a:endParaRPr b="1" i="0" sz="1100" u="none" cap="none" strike="noStrike">
              <a:solidFill>
                <a:schemeClr val="lt1"/>
              </a:solidFill>
              <a:latin typeface="Arial"/>
              <a:ea typeface="Arial"/>
              <a:cs typeface="Arial"/>
              <a:sym typeface="Arial"/>
            </a:endParaRPr>
          </a:p>
        </p:txBody>
      </p:sp>
      <p:sp>
        <p:nvSpPr>
          <p:cNvPr id="62" name="Google Shape;62;p9"/>
          <p:cNvSpPr txBox="1"/>
          <p:nvPr/>
        </p:nvSpPr>
        <p:spPr>
          <a:xfrm>
            <a:off x="4318650" y="4888245"/>
            <a:ext cx="506700" cy="2058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800"/>
              <a:buFont typeface="Arial"/>
              <a:buNone/>
            </a:pPr>
            <a:fld id="{00000000-1234-1234-1234-123412341234}" type="slidenum">
              <a:rPr b="1" i="0" lang="en" sz="800" u="none" cap="none" strike="noStrike">
                <a:solidFill>
                  <a:schemeClr val="accent3"/>
                </a:solidFill>
                <a:latin typeface="Arial"/>
                <a:ea typeface="Arial"/>
                <a:cs typeface="Arial"/>
                <a:sym typeface="Arial"/>
              </a:rPr>
              <a:t>‹#›</a:t>
            </a:fld>
            <a:endParaRPr b="1" i="0" sz="800" u="none" cap="none" strike="noStrike">
              <a:solidFill>
                <a:schemeClr val="accent3"/>
              </a:solidFill>
              <a:latin typeface="Arial"/>
              <a:ea typeface="Arial"/>
              <a:cs typeface="Arial"/>
              <a:sym typeface="Arial"/>
            </a:endParaRPr>
          </a:p>
        </p:txBody>
      </p:sp>
      <p:sp>
        <p:nvSpPr>
          <p:cNvPr id="63" name="Google Shape;63;p9"/>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pic>
        <p:nvPicPr>
          <p:cNvPr id="64" name="Google Shape;64;p9"/>
          <p:cNvPicPr preferRelativeResize="0"/>
          <p:nvPr/>
        </p:nvPicPr>
        <p:blipFill rotWithShape="1">
          <a:blip r:embed="rId2">
            <a:alphaModFix/>
          </a:blip>
          <a:srcRect b="0" l="0" r="0" t="0"/>
          <a:stretch/>
        </p:blipFill>
        <p:spPr>
          <a:xfrm>
            <a:off x="7883500" y="4901184"/>
            <a:ext cx="1154000" cy="177000"/>
          </a:xfrm>
          <a:prstGeom prst="rect">
            <a:avLst/>
          </a:prstGeom>
          <a:noFill/>
          <a:ln>
            <a:noFill/>
          </a:ln>
        </p:spPr>
      </p:pic>
      <p:grpSp>
        <p:nvGrpSpPr>
          <p:cNvPr id="65" name="Google Shape;65;p9"/>
          <p:cNvGrpSpPr/>
          <p:nvPr/>
        </p:nvGrpSpPr>
        <p:grpSpPr>
          <a:xfrm>
            <a:off x="0" y="5129784"/>
            <a:ext cx="9144000" cy="18291"/>
            <a:chOff x="0" y="5118447"/>
            <a:chExt cx="9144000" cy="76500"/>
          </a:xfrm>
        </p:grpSpPr>
        <p:sp>
          <p:nvSpPr>
            <p:cNvPr id="66" name="Google Shape;66;p9"/>
            <p:cNvSpPr/>
            <p:nvPr/>
          </p:nvSpPr>
          <p:spPr>
            <a:xfrm>
              <a:off x="0" y="5118447"/>
              <a:ext cx="9144000" cy="76500"/>
            </a:xfrm>
            <a:prstGeom prst="rect">
              <a:avLst/>
            </a:prstGeom>
            <a:solidFill>
              <a:srgbClr val="002D7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7" name="Google Shape;67;p9"/>
            <p:cNvSpPr/>
            <p:nvPr/>
          </p:nvSpPr>
          <p:spPr>
            <a:xfrm>
              <a:off x="0" y="5123175"/>
              <a:ext cx="9144000" cy="18300"/>
            </a:xfrm>
            <a:prstGeom prst="rect">
              <a:avLst/>
            </a:prstGeom>
            <a:solidFill>
              <a:srgbClr val="006BA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rgbClr val="002D73"/>
              </a:buClr>
              <a:buSzPts val="2400"/>
              <a:buFont typeface="Arial"/>
              <a:buNone/>
              <a:defRPr b="1" i="0" sz="2400" u="none" cap="none" strike="noStrike">
                <a:solidFill>
                  <a:srgbClr val="002D73"/>
                </a:solidFill>
                <a:latin typeface="Arial"/>
                <a:ea typeface="Arial"/>
                <a:cs typeface="Arial"/>
                <a:sym typeface="Arial"/>
              </a:defRPr>
            </a:lvl1pPr>
            <a:lvl2pPr lvl="1"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199500" y="1314450"/>
            <a:ext cx="8724000" cy="3143100"/>
          </a:xfrm>
          <a:prstGeom prst="rect">
            <a:avLst/>
          </a:prstGeom>
          <a:noFill/>
          <a:ln>
            <a:noFill/>
          </a:ln>
        </p:spPr>
        <p:txBody>
          <a:bodyPr anchorCtr="0" anchor="t" bIns="34275" lIns="68575" spcFirstLastPara="1" rIns="68575" wrap="square" tIns="34275">
            <a:normAutofit/>
          </a:bodyPr>
          <a:lstStyle>
            <a:lvl1pPr indent="-323850" lvl="0" marL="457200" marR="0" rtl="0" algn="l">
              <a:lnSpc>
                <a:spcPct val="90000"/>
              </a:lnSpc>
              <a:spcBef>
                <a:spcPts val="500"/>
              </a:spcBef>
              <a:spcAft>
                <a:spcPts val="0"/>
              </a:spcAft>
              <a:buClr>
                <a:srgbClr val="646569"/>
              </a:buClr>
              <a:buSzPts val="1500"/>
              <a:buFont typeface="Arial"/>
              <a:buChar char="•"/>
              <a:defRPr b="0" i="0" sz="1500" u="none" cap="none" strike="noStrike">
                <a:solidFill>
                  <a:srgbClr val="646569"/>
                </a:solidFill>
                <a:latin typeface="Arial"/>
                <a:ea typeface="Arial"/>
                <a:cs typeface="Arial"/>
                <a:sym typeface="Arial"/>
              </a:defRPr>
            </a:lvl1pPr>
            <a:lvl2pPr indent="-323850" lvl="1" marL="914400" marR="0" rtl="0" algn="l">
              <a:lnSpc>
                <a:spcPct val="90000"/>
              </a:lnSpc>
              <a:spcBef>
                <a:spcPts val="500"/>
              </a:spcBef>
              <a:spcAft>
                <a:spcPts val="0"/>
              </a:spcAft>
              <a:buClr>
                <a:srgbClr val="646569"/>
              </a:buClr>
              <a:buSzPts val="1500"/>
              <a:buFont typeface="Arial"/>
              <a:buChar char="•"/>
              <a:defRPr b="0" i="0" sz="1500" u="none" cap="none" strike="noStrike">
                <a:solidFill>
                  <a:srgbClr val="646569"/>
                </a:solidFill>
                <a:latin typeface="Arial"/>
                <a:ea typeface="Arial"/>
                <a:cs typeface="Arial"/>
                <a:sym typeface="Arial"/>
              </a:defRPr>
            </a:lvl2pPr>
            <a:lvl3pPr indent="-323850" lvl="2" marL="1371600" marR="0" rtl="0" algn="l">
              <a:lnSpc>
                <a:spcPct val="90000"/>
              </a:lnSpc>
              <a:spcBef>
                <a:spcPts val="500"/>
              </a:spcBef>
              <a:spcAft>
                <a:spcPts val="0"/>
              </a:spcAft>
              <a:buClr>
                <a:srgbClr val="646569"/>
              </a:buClr>
              <a:buSzPts val="1500"/>
              <a:buFont typeface="Merriweather Sans"/>
              <a:buChar char="–"/>
              <a:defRPr b="0" i="0" sz="1500" u="none" cap="none" strike="noStrike">
                <a:solidFill>
                  <a:srgbClr val="646569"/>
                </a:solidFill>
                <a:latin typeface="Arial"/>
                <a:ea typeface="Arial"/>
                <a:cs typeface="Arial"/>
                <a:sym typeface="Arial"/>
              </a:defRPr>
            </a:lvl3pPr>
            <a:lvl4pPr indent="-285750" lvl="3" marL="1828800" marR="0" rtl="0" algn="l">
              <a:lnSpc>
                <a:spcPct val="90000"/>
              </a:lnSpc>
              <a:spcBef>
                <a:spcPts val="500"/>
              </a:spcBef>
              <a:spcAft>
                <a:spcPts val="0"/>
              </a:spcAft>
              <a:buClr>
                <a:srgbClr val="646569"/>
              </a:buClr>
              <a:buSzPts val="900"/>
              <a:buFont typeface="Merriweather Sans"/>
              <a:buChar char="»"/>
              <a:defRPr b="0" i="0" sz="900" u="none" cap="none" strike="noStrike">
                <a:solidFill>
                  <a:srgbClr val="646569"/>
                </a:solidFill>
                <a:latin typeface="Arial"/>
                <a:ea typeface="Arial"/>
                <a:cs typeface="Arial"/>
                <a:sym typeface="Arial"/>
              </a:defRPr>
            </a:lvl4pPr>
            <a:lvl5pPr indent="-285750" lvl="4" marL="2286000" marR="0" rtl="0" algn="l">
              <a:lnSpc>
                <a:spcPct val="90000"/>
              </a:lnSpc>
              <a:spcBef>
                <a:spcPts val="400"/>
              </a:spcBef>
              <a:spcAft>
                <a:spcPts val="0"/>
              </a:spcAft>
              <a:buClr>
                <a:srgbClr val="646569"/>
              </a:buClr>
              <a:buSzPts val="900"/>
              <a:buFont typeface="Arial"/>
              <a:buChar char="•"/>
              <a:defRPr b="0" i="0" sz="900" u="none" cap="none" strike="noStrike">
                <a:solidFill>
                  <a:srgbClr val="646569"/>
                </a:solidFill>
                <a:latin typeface="Arial"/>
                <a:ea typeface="Arial"/>
                <a:cs typeface="Arial"/>
                <a:sym typeface="Arial"/>
              </a:defRPr>
            </a:lvl5pPr>
            <a:lvl6pPr indent="-260350" lvl="5" marL="27432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6pPr>
            <a:lvl7pPr indent="-260350" lvl="6" marL="32004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7pPr>
            <a:lvl8pPr indent="-260350" lvl="7" marL="36576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8pPr>
            <a:lvl9pPr indent="-260350" lvl="8" marL="4114800" marR="0" rtl="0" algn="l">
              <a:lnSpc>
                <a:spcPct val="90000"/>
              </a:lnSpc>
              <a:spcBef>
                <a:spcPts val="400"/>
              </a:spcBef>
              <a:spcAft>
                <a:spcPts val="0"/>
              </a:spcAft>
              <a:buClr>
                <a:schemeClr val="dk1"/>
              </a:buClr>
              <a:buSzPts val="500"/>
              <a:buFont typeface="Arial"/>
              <a:buChar char="•"/>
              <a:defRPr b="0" i="0" sz="5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4.png"/><Relationship Id="rId5" Type="http://schemas.openxmlformats.org/officeDocument/2006/relationships/image" Target="../media/image11.jpg"/><Relationship Id="rId6" Type="http://schemas.openxmlformats.org/officeDocument/2006/relationships/image" Target="../media/image18.png"/><Relationship Id="rId7"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drive.google.com/file/d/1svjcoyoxXnI4ssK2NFjZNbfOpmXxRGfT/view" TargetMode="Externa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drive.google.com/file/d/1Pg3sv8JLPXbpR3ZU_5NlO_do3N1dLSNR/view"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0"/>
          <p:cNvSpPr txBox="1"/>
          <p:nvPr>
            <p:ph type="title"/>
          </p:nvPr>
        </p:nvSpPr>
        <p:spPr>
          <a:xfrm>
            <a:off x="385225" y="1592300"/>
            <a:ext cx="8489700" cy="1207200"/>
          </a:xfrm>
          <a:prstGeom prst="rect">
            <a:avLst/>
          </a:prstGeom>
          <a:noFill/>
          <a:ln>
            <a:noFill/>
          </a:ln>
        </p:spPr>
        <p:txBody>
          <a:bodyPr anchorCtr="0" anchor="b" bIns="34275" lIns="68575" spcFirstLastPara="1" rIns="68575" wrap="square" tIns="34275">
            <a:normAutofit/>
          </a:bodyPr>
          <a:lstStyle/>
          <a:p>
            <a:pPr indent="0" lvl="0" marL="0" rtl="0" algn="l">
              <a:lnSpc>
                <a:spcPct val="90000"/>
              </a:lnSpc>
              <a:spcBef>
                <a:spcPts val="0"/>
              </a:spcBef>
              <a:spcAft>
                <a:spcPts val="0"/>
              </a:spcAft>
              <a:buSzPts val="4000"/>
              <a:buNone/>
            </a:pPr>
            <a:r>
              <a:rPr lang="en"/>
              <a:t>Floating Offshore Wind Turbines </a:t>
            </a:r>
            <a:endParaRPr/>
          </a:p>
        </p:txBody>
      </p:sp>
      <p:cxnSp>
        <p:nvCxnSpPr>
          <p:cNvPr id="73" name="Google Shape;73;p10"/>
          <p:cNvCxnSpPr/>
          <p:nvPr/>
        </p:nvCxnSpPr>
        <p:spPr>
          <a:xfrm flipH="1" rot="10800000">
            <a:off x="506950" y="2882700"/>
            <a:ext cx="4671300" cy="9900"/>
          </a:xfrm>
          <a:prstGeom prst="straightConnector1">
            <a:avLst/>
          </a:prstGeom>
          <a:noFill/>
          <a:ln cap="flat" cmpd="sng" w="28575">
            <a:solidFill>
              <a:schemeClr val="accent4"/>
            </a:solidFill>
            <a:prstDash val="solid"/>
            <a:round/>
            <a:headEnd len="sm" w="sm" type="none"/>
            <a:tailEnd len="sm" w="sm" type="none"/>
          </a:ln>
        </p:spPr>
      </p:cxnSp>
      <p:pic>
        <p:nvPicPr>
          <p:cNvPr id="74" name="Google Shape;74;p10"/>
          <p:cNvPicPr preferRelativeResize="0"/>
          <p:nvPr/>
        </p:nvPicPr>
        <p:blipFill>
          <a:blip r:embed="rId3">
            <a:alphaModFix/>
          </a:blip>
          <a:stretch>
            <a:fillRect/>
          </a:stretch>
        </p:blipFill>
        <p:spPr>
          <a:xfrm>
            <a:off x="158000" y="246100"/>
            <a:ext cx="2272200" cy="3838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9"/>
          <p:cNvSpPr txBox="1"/>
          <p:nvPr>
            <p:ph type="title"/>
          </p:nvPr>
        </p:nvSpPr>
        <p:spPr>
          <a:xfrm>
            <a:off x="191099" y="0"/>
            <a:ext cx="8761800" cy="8244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4100"/>
              <a:buNone/>
            </a:pPr>
            <a:r>
              <a:rPr lang="en" sz="3600">
                <a:latin typeface="Proxima Nova"/>
                <a:ea typeface="Proxima Nova"/>
                <a:cs typeface="Proxima Nova"/>
                <a:sym typeface="Proxima Nova"/>
              </a:rPr>
              <a:t>Share &amp; Reflect!</a:t>
            </a:r>
            <a:endParaRPr sz="3600">
              <a:latin typeface="Proxima Nova"/>
              <a:ea typeface="Proxima Nova"/>
              <a:cs typeface="Proxima Nova"/>
              <a:sym typeface="Proxima Nova"/>
            </a:endParaRPr>
          </a:p>
        </p:txBody>
      </p:sp>
      <p:sp>
        <p:nvSpPr>
          <p:cNvPr id="140" name="Google Shape;140;p19"/>
          <p:cNvSpPr txBox="1"/>
          <p:nvPr/>
        </p:nvSpPr>
        <p:spPr>
          <a:xfrm>
            <a:off x="191100" y="1395300"/>
            <a:ext cx="8522100" cy="2782200"/>
          </a:xfrm>
          <a:prstGeom prst="rect">
            <a:avLst/>
          </a:prstGeom>
          <a:noFill/>
          <a:ln>
            <a:noFill/>
          </a:ln>
        </p:spPr>
        <p:txBody>
          <a:bodyPr anchorCtr="0" anchor="t" bIns="91425" lIns="91425" spcFirstLastPara="1" rIns="91425" wrap="square" tIns="91425">
            <a:spAutoFit/>
          </a:bodyPr>
          <a:lstStyle/>
          <a:p>
            <a:pPr indent="-387350" lvl="0" marL="457200" rtl="0" algn="l">
              <a:lnSpc>
                <a:spcPct val="115000"/>
              </a:lnSpc>
              <a:spcBef>
                <a:spcPts val="0"/>
              </a:spcBef>
              <a:spcAft>
                <a:spcPts val="0"/>
              </a:spcAft>
              <a:buClr>
                <a:srgbClr val="FFC000"/>
              </a:buClr>
              <a:buSzPts val="2500"/>
              <a:buFont typeface="Raleway"/>
              <a:buChar char="●"/>
            </a:pPr>
            <a:r>
              <a:rPr lang="en" sz="2500">
                <a:solidFill>
                  <a:schemeClr val="dk1"/>
                </a:solidFill>
                <a:latin typeface="Raleway"/>
                <a:ea typeface="Raleway"/>
                <a:cs typeface="Raleway"/>
                <a:sym typeface="Raleway"/>
              </a:rPr>
              <a:t>What was challenging about building your floating offshore turbine? </a:t>
            </a:r>
            <a:endParaRPr sz="2500">
              <a:solidFill>
                <a:schemeClr val="dk1"/>
              </a:solidFill>
              <a:latin typeface="Raleway"/>
              <a:ea typeface="Raleway"/>
              <a:cs typeface="Raleway"/>
              <a:sym typeface="Raleway"/>
            </a:endParaRPr>
          </a:p>
          <a:p>
            <a:pPr indent="0" lvl="0" marL="457200" rtl="0" algn="l">
              <a:lnSpc>
                <a:spcPct val="115000"/>
              </a:lnSpc>
              <a:spcBef>
                <a:spcPts val="0"/>
              </a:spcBef>
              <a:spcAft>
                <a:spcPts val="0"/>
              </a:spcAft>
              <a:buNone/>
            </a:pPr>
            <a:r>
              <a:t/>
            </a:r>
            <a:endParaRPr sz="2500">
              <a:solidFill>
                <a:schemeClr val="dk1"/>
              </a:solidFill>
              <a:latin typeface="Raleway"/>
              <a:ea typeface="Raleway"/>
              <a:cs typeface="Raleway"/>
              <a:sym typeface="Raleway"/>
            </a:endParaRPr>
          </a:p>
          <a:p>
            <a:pPr indent="0" lvl="0" marL="457200" rtl="0" algn="l">
              <a:lnSpc>
                <a:spcPct val="115000"/>
              </a:lnSpc>
              <a:spcBef>
                <a:spcPts val="0"/>
              </a:spcBef>
              <a:spcAft>
                <a:spcPts val="0"/>
              </a:spcAft>
              <a:buNone/>
            </a:pPr>
            <a:r>
              <a:t/>
            </a:r>
            <a:endParaRPr sz="2500">
              <a:solidFill>
                <a:schemeClr val="dk1"/>
              </a:solidFill>
              <a:latin typeface="Raleway"/>
              <a:ea typeface="Raleway"/>
              <a:cs typeface="Raleway"/>
              <a:sym typeface="Raleway"/>
            </a:endParaRPr>
          </a:p>
          <a:p>
            <a:pPr indent="-387350" lvl="0" marL="457200" rtl="0" algn="l">
              <a:lnSpc>
                <a:spcPct val="115000"/>
              </a:lnSpc>
              <a:spcBef>
                <a:spcPts val="0"/>
              </a:spcBef>
              <a:spcAft>
                <a:spcPts val="0"/>
              </a:spcAft>
              <a:buClr>
                <a:srgbClr val="FFC000"/>
              </a:buClr>
              <a:buSzPts val="2500"/>
              <a:buFont typeface="Raleway"/>
              <a:buChar char="●"/>
            </a:pPr>
            <a:r>
              <a:rPr lang="en" sz="2500">
                <a:solidFill>
                  <a:schemeClr val="dk1"/>
                </a:solidFill>
                <a:latin typeface="Raleway"/>
                <a:ea typeface="Raleway"/>
                <a:cs typeface="Raleway"/>
                <a:sym typeface="Raleway"/>
              </a:rPr>
              <a:t>What advice would you share with other students building floating wind turbines? </a:t>
            </a:r>
            <a:endParaRPr sz="2500">
              <a:solidFill>
                <a:schemeClr val="dk1"/>
              </a:solidFill>
              <a:latin typeface="Raleway"/>
              <a:ea typeface="Raleway"/>
              <a:cs typeface="Raleway"/>
              <a:sym typeface="Raleway"/>
            </a:endParaRPr>
          </a:p>
        </p:txBody>
      </p:sp>
      <p:cxnSp>
        <p:nvCxnSpPr>
          <p:cNvPr id="141" name="Google Shape;141;p19"/>
          <p:cNvCxnSpPr/>
          <p:nvPr/>
        </p:nvCxnSpPr>
        <p:spPr>
          <a:xfrm>
            <a:off x="256575" y="703875"/>
            <a:ext cx="5289000" cy="7200"/>
          </a:xfrm>
          <a:prstGeom prst="straightConnector1">
            <a:avLst/>
          </a:prstGeom>
          <a:noFill/>
          <a:ln cap="flat" cmpd="sng" w="9525">
            <a:solidFill>
              <a:srgbClr val="FFC000"/>
            </a:solidFill>
            <a:prstDash val="solid"/>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20"/>
          <p:cNvPicPr preferRelativeResize="0"/>
          <p:nvPr/>
        </p:nvPicPr>
        <p:blipFill>
          <a:blip r:embed="rId3">
            <a:alphaModFix/>
          </a:blip>
          <a:stretch>
            <a:fillRect/>
          </a:stretch>
        </p:blipFill>
        <p:spPr>
          <a:xfrm>
            <a:off x="5902411" y="1601012"/>
            <a:ext cx="3043089" cy="1338763"/>
          </a:xfrm>
          <a:prstGeom prst="rect">
            <a:avLst/>
          </a:prstGeom>
          <a:noFill/>
          <a:ln>
            <a:noFill/>
          </a:ln>
        </p:spPr>
      </p:pic>
      <p:sp>
        <p:nvSpPr>
          <p:cNvPr id="147" name="Google Shape;147;p20"/>
          <p:cNvSpPr txBox="1"/>
          <p:nvPr/>
        </p:nvSpPr>
        <p:spPr>
          <a:xfrm>
            <a:off x="199500" y="972650"/>
            <a:ext cx="7023000" cy="1099800"/>
          </a:xfrm>
          <a:prstGeom prst="rect">
            <a:avLst/>
          </a:prstGeom>
          <a:noFill/>
          <a:ln>
            <a:noFill/>
          </a:ln>
        </p:spPr>
        <p:txBody>
          <a:bodyPr anchorCtr="0" anchor="ctr" bIns="34275" lIns="68575" spcFirstLastPara="1" rIns="68575" wrap="square" tIns="34275">
            <a:noAutofit/>
          </a:bodyPr>
          <a:lstStyle/>
          <a:p>
            <a:pPr indent="-361950" lvl="0" marL="457200" marR="0" rtl="0" algn="l">
              <a:lnSpc>
                <a:spcPct val="115000"/>
              </a:lnSpc>
              <a:spcBef>
                <a:spcPts val="0"/>
              </a:spcBef>
              <a:spcAft>
                <a:spcPts val="0"/>
              </a:spcAft>
              <a:buClr>
                <a:srgbClr val="FFC000"/>
              </a:buClr>
              <a:buSzPts val="2100"/>
              <a:buFont typeface="Raleway"/>
              <a:buChar char="●"/>
            </a:pPr>
            <a:r>
              <a:rPr lang="en" sz="2100">
                <a:solidFill>
                  <a:schemeClr val="dk1"/>
                </a:solidFill>
                <a:latin typeface="Raleway"/>
                <a:ea typeface="Raleway"/>
                <a:cs typeface="Raleway"/>
                <a:sym typeface="Raleway"/>
              </a:rPr>
              <a:t>What careers do you think you could have with NYPA in the future?</a:t>
            </a:r>
            <a:endParaRPr sz="2100">
              <a:solidFill>
                <a:schemeClr val="dk1"/>
              </a:solidFill>
              <a:latin typeface="Raleway"/>
              <a:ea typeface="Raleway"/>
              <a:cs typeface="Raleway"/>
              <a:sym typeface="Raleway"/>
            </a:endParaRPr>
          </a:p>
          <a:p>
            <a:pPr indent="-361950" lvl="0" marL="457200" marR="0" rtl="0" algn="l">
              <a:lnSpc>
                <a:spcPct val="115000"/>
              </a:lnSpc>
              <a:spcBef>
                <a:spcPts val="0"/>
              </a:spcBef>
              <a:spcAft>
                <a:spcPts val="0"/>
              </a:spcAft>
              <a:buClr>
                <a:srgbClr val="FFC000"/>
              </a:buClr>
              <a:buSzPts val="2100"/>
              <a:buFont typeface="Raleway"/>
              <a:buChar char="●"/>
            </a:pPr>
            <a:r>
              <a:rPr lang="en" sz="2100">
                <a:solidFill>
                  <a:schemeClr val="dk1"/>
                </a:solidFill>
                <a:latin typeface="Raleway"/>
                <a:ea typeface="Raleway"/>
                <a:cs typeface="Raleway"/>
                <a:sym typeface="Raleway"/>
              </a:rPr>
              <a:t>What problems do you want to solve? </a:t>
            </a:r>
            <a:endParaRPr sz="2100">
              <a:solidFill>
                <a:schemeClr val="dk1"/>
              </a:solidFill>
              <a:latin typeface="Raleway"/>
              <a:ea typeface="Raleway"/>
              <a:cs typeface="Raleway"/>
              <a:sym typeface="Raleway"/>
            </a:endParaRPr>
          </a:p>
        </p:txBody>
      </p:sp>
      <p:pic>
        <p:nvPicPr>
          <p:cNvPr id="148" name="Google Shape;148;p20"/>
          <p:cNvPicPr preferRelativeResize="0"/>
          <p:nvPr/>
        </p:nvPicPr>
        <p:blipFill rotWithShape="1">
          <a:blip r:embed="rId4">
            <a:alphaModFix/>
          </a:blip>
          <a:srcRect b="0" l="0" r="0" t="0"/>
          <a:stretch/>
        </p:blipFill>
        <p:spPr>
          <a:xfrm>
            <a:off x="2933763" y="3056137"/>
            <a:ext cx="2354799" cy="1599325"/>
          </a:xfrm>
          <a:prstGeom prst="rect">
            <a:avLst/>
          </a:prstGeom>
          <a:noFill/>
          <a:ln>
            <a:noFill/>
          </a:ln>
        </p:spPr>
      </p:pic>
      <p:sp>
        <p:nvSpPr>
          <p:cNvPr id="149" name="Google Shape;149;p20"/>
          <p:cNvSpPr txBox="1"/>
          <p:nvPr/>
        </p:nvSpPr>
        <p:spPr>
          <a:xfrm>
            <a:off x="-2996075" y="3385100"/>
            <a:ext cx="6481800" cy="1488600"/>
          </a:xfrm>
          <a:prstGeom prst="rect">
            <a:avLst/>
          </a:prstGeom>
          <a:noFill/>
          <a:ln>
            <a:noFill/>
          </a:ln>
        </p:spPr>
        <p:txBody>
          <a:bodyPr anchorCtr="0" anchor="ctr" bIns="34275" lIns="68575" spcFirstLastPara="1" rIns="68575" wrap="square" tIns="34275">
            <a:noAutofit/>
          </a:bodyPr>
          <a:lstStyle/>
          <a:p>
            <a:pPr indent="0" lvl="0" marL="457200" rtl="0" algn="l">
              <a:lnSpc>
                <a:spcPct val="115000"/>
              </a:lnSpc>
              <a:spcBef>
                <a:spcPts val="0"/>
              </a:spcBef>
              <a:spcAft>
                <a:spcPts val="0"/>
              </a:spcAft>
              <a:buNone/>
            </a:pPr>
            <a:r>
              <a:t/>
            </a:r>
            <a:endParaRPr sz="1200">
              <a:solidFill>
                <a:schemeClr val="dk1"/>
              </a:solidFill>
              <a:latin typeface="Raleway"/>
              <a:ea typeface="Raleway"/>
              <a:cs typeface="Raleway"/>
              <a:sym typeface="Raleway"/>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Raleway"/>
              <a:ea typeface="Raleway"/>
              <a:cs typeface="Raleway"/>
              <a:sym typeface="Raleway"/>
            </a:endParaRPr>
          </a:p>
        </p:txBody>
      </p:sp>
      <p:cxnSp>
        <p:nvCxnSpPr>
          <p:cNvPr id="150" name="Google Shape;150;p20"/>
          <p:cNvCxnSpPr/>
          <p:nvPr/>
        </p:nvCxnSpPr>
        <p:spPr>
          <a:xfrm>
            <a:off x="74950" y="798625"/>
            <a:ext cx="5289000" cy="7200"/>
          </a:xfrm>
          <a:prstGeom prst="straightConnector1">
            <a:avLst/>
          </a:prstGeom>
          <a:noFill/>
          <a:ln cap="flat" cmpd="sng" w="9525">
            <a:solidFill>
              <a:srgbClr val="FFC000"/>
            </a:solidFill>
            <a:prstDash val="solid"/>
            <a:round/>
            <a:headEnd len="sm" w="sm" type="none"/>
            <a:tailEnd len="sm" w="sm" type="none"/>
          </a:ln>
        </p:spPr>
      </p:cxnSp>
      <p:pic>
        <p:nvPicPr>
          <p:cNvPr id="151" name="Google Shape;151;p20"/>
          <p:cNvPicPr preferRelativeResize="0"/>
          <p:nvPr/>
        </p:nvPicPr>
        <p:blipFill rotWithShape="1">
          <a:blip r:embed="rId5">
            <a:alphaModFix/>
          </a:blip>
          <a:srcRect b="0" l="0" r="0" t="0"/>
          <a:stretch/>
        </p:blipFill>
        <p:spPr>
          <a:xfrm>
            <a:off x="7222500" y="136425"/>
            <a:ext cx="1853775" cy="1312218"/>
          </a:xfrm>
          <a:prstGeom prst="rect">
            <a:avLst/>
          </a:prstGeom>
          <a:noFill/>
          <a:ln>
            <a:noFill/>
          </a:ln>
        </p:spPr>
      </p:pic>
      <p:pic>
        <p:nvPicPr>
          <p:cNvPr id="152" name="Google Shape;152;p20"/>
          <p:cNvPicPr preferRelativeResize="0"/>
          <p:nvPr/>
        </p:nvPicPr>
        <p:blipFill rotWithShape="1">
          <a:blip r:embed="rId6">
            <a:alphaModFix/>
          </a:blip>
          <a:srcRect b="2494" l="33682" r="1306" t="5475"/>
          <a:stretch/>
        </p:blipFill>
        <p:spPr>
          <a:xfrm>
            <a:off x="199488" y="2681300"/>
            <a:ext cx="2713227" cy="2099074"/>
          </a:xfrm>
          <a:prstGeom prst="rect">
            <a:avLst/>
          </a:prstGeom>
          <a:noFill/>
          <a:ln>
            <a:noFill/>
          </a:ln>
        </p:spPr>
      </p:pic>
      <p:pic>
        <p:nvPicPr>
          <p:cNvPr id="153" name="Google Shape;153;p20"/>
          <p:cNvPicPr preferRelativeResize="0"/>
          <p:nvPr/>
        </p:nvPicPr>
        <p:blipFill>
          <a:blip r:embed="rId7">
            <a:alphaModFix/>
          </a:blip>
          <a:stretch>
            <a:fillRect/>
          </a:stretch>
        </p:blipFill>
        <p:spPr>
          <a:xfrm>
            <a:off x="5309600" y="2837908"/>
            <a:ext cx="2713224" cy="2035791"/>
          </a:xfrm>
          <a:prstGeom prst="rect">
            <a:avLst/>
          </a:prstGeom>
          <a:noFill/>
          <a:ln>
            <a:noFill/>
          </a:ln>
        </p:spPr>
      </p:pic>
      <p:sp>
        <p:nvSpPr>
          <p:cNvPr id="154" name="Google Shape;154;p20"/>
          <p:cNvSpPr txBox="1"/>
          <p:nvPr/>
        </p:nvSpPr>
        <p:spPr>
          <a:xfrm>
            <a:off x="74100" y="164125"/>
            <a:ext cx="8995800" cy="641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300">
                <a:solidFill>
                  <a:srgbClr val="002D73"/>
                </a:solidFill>
                <a:latin typeface="Proxima Nova"/>
                <a:ea typeface="Proxima Nova"/>
                <a:cs typeface="Proxima Nova"/>
                <a:sym typeface="Proxima Nova"/>
              </a:rPr>
              <a:t>You are the engineers of the future! </a:t>
            </a:r>
            <a:endParaRPr b="1" sz="3300">
              <a:solidFill>
                <a:srgbClr val="002D73"/>
              </a:solidFill>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1"/>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SzPts val="4100"/>
              <a:buNone/>
            </a:pPr>
            <a:r>
              <a:rPr lang="en" sz="3600">
                <a:solidFill>
                  <a:srgbClr val="646569"/>
                </a:solidFill>
                <a:latin typeface="Proxima Nova"/>
                <a:ea typeface="Proxima Nova"/>
                <a:cs typeface="Proxima Nova"/>
                <a:sym typeface="Proxima Nova"/>
              </a:rPr>
              <a:t>Who and What is </a:t>
            </a:r>
            <a:br>
              <a:rPr lang="en" sz="3600">
                <a:latin typeface="Proxima Nova"/>
                <a:ea typeface="Proxima Nova"/>
                <a:cs typeface="Proxima Nova"/>
                <a:sym typeface="Proxima Nova"/>
              </a:rPr>
            </a:br>
            <a:r>
              <a:rPr lang="en" sz="3600">
                <a:latin typeface="Proxima Nova"/>
                <a:ea typeface="Proxima Nova"/>
                <a:cs typeface="Proxima Nova"/>
                <a:sym typeface="Proxima Nova"/>
              </a:rPr>
              <a:t>New York Power Authority?</a:t>
            </a:r>
            <a:endParaRPr sz="3600">
              <a:latin typeface="Proxima Nova"/>
              <a:ea typeface="Proxima Nova"/>
              <a:cs typeface="Proxima Nova"/>
              <a:sym typeface="Proxima Nova"/>
            </a:endParaRPr>
          </a:p>
        </p:txBody>
      </p:sp>
      <p:pic>
        <p:nvPicPr>
          <p:cNvPr id="80" name="Google Shape;80;p11"/>
          <p:cNvPicPr preferRelativeResize="0"/>
          <p:nvPr/>
        </p:nvPicPr>
        <p:blipFill rotWithShape="1">
          <a:blip r:embed="rId3">
            <a:alphaModFix/>
          </a:blip>
          <a:srcRect b="0" l="18133" r="0" t="0"/>
          <a:stretch/>
        </p:blipFill>
        <p:spPr>
          <a:xfrm>
            <a:off x="4571989" y="70302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2"/>
          <p:cNvSpPr/>
          <p:nvPr/>
        </p:nvSpPr>
        <p:spPr>
          <a:xfrm>
            <a:off x="41925" y="30000"/>
            <a:ext cx="4395000" cy="508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2"/>
          <p:cNvSpPr txBox="1"/>
          <p:nvPr/>
        </p:nvSpPr>
        <p:spPr>
          <a:xfrm>
            <a:off x="98625" y="825450"/>
            <a:ext cx="4281600" cy="2678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3600">
                <a:solidFill>
                  <a:srgbClr val="002D73"/>
                </a:solidFill>
              </a:rPr>
              <a:t>What are </a:t>
            </a:r>
            <a:endParaRPr b="1" sz="3600">
              <a:solidFill>
                <a:srgbClr val="002D73"/>
              </a:solidFill>
            </a:endParaRPr>
          </a:p>
          <a:p>
            <a:pPr indent="0" lvl="0" marL="0" rtl="0" algn="ctr">
              <a:lnSpc>
                <a:spcPct val="90000"/>
              </a:lnSpc>
              <a:spcBef>
                <a:spcPts val="0"/>
              </a:spcBef>
              <a:spcAft>
                <a:spcPts val="0"/>
              </a:spcAft>
              <a:buNone/>
            </a:pPr>
            <a:r>
              <a:rPr b="1" lang="en" sz="3600">
                <a:solidFill>
                  <a:srgbClr val="002D73"/>
                </a:solidFill>
              </a:rPr>
              <a:t>Renewable </a:t>
            </a:r>
            <a:endParaRPr b="1" sz="3600">
              <a:solidFill>
                <a:srgbClr val="002D73"/>
              </a:solidFill>
            </a:endParaRPr>
          </a:p>
          <a:p>
            <a:pPr indent="0" lvl="0" marL="0" rtl="0" algn="ctr">
              <a:lnSpc>
                <a:spcPct val="90000"/>
              </a:lnSpc>
              <a:spcBef>
                <a:spcPts val="0"/>
              </a:spcBef>
              <a:spcAft>
                <a:spcPts val="0"/>
              </a:spcAft>
              <a:buNone/>
            </a:pPr>
            <a:r>
              <a:rPr b="1" lang="en" sz="3600">
                <a:solidFill>
                  <a:srgbClr val="002D73"/>
                </a:solidFill>
              </a:rPr>
              <a:t>Energy Sources?</a:t>
            </a:r>
            <a:endParaRPr b="1" sz="3600">
              <a:solidFill>
                <a:srgbClr val="002D73"/>
              </a:solidFill>
            </a:endParaRPr>
          </a:p>
          <a:p>
            <a:pPr indent="0" lvl="0" marL="0" rtl="0" algn="ctr">
              <a:lnSpc>
                <a:spcPct val="90000"/>
              </a:lnSpc>
              <a:spcBef>
                <a:spcPts val="0"/>
              </a:spcBef>
              <a:spcAft>
                <a:spcPts val="0"/>
              </a:spcAft>
              <a:buNone/>
            </a:pPr>
            <a:r>
              <a:t/>
            </a:r>
            <a:endParaRPr b="1" sz="3600">
              <a:solidFill>
                <a:srgbClr val="006BA6"/>
              </a:solidFill>
            </a:endParaRPr>
          </a:p>
          <a:p>
            <a:pPr indent="0" lvl="0" marL="0" rtl="0" algn="ctr">
              <a:lnSpc>
                <a:spcPct val="90000"/>
              </a:lnSpc>
              <a:spcBef>
                <a:spcPts val="0"/>
              </a:spcBef>
              <a:spcAft>
                <a:spcPts val="0"/>
              </a:spcAft>
              <a:buNone/>
            </a:pPr>
            <a:r>
              <a:t/>
            </a:r>
            <a:endParaRPr b="1" sz="3600">
              <a:solidFill>
                <a:srgbClr val="006BA6"/>
              </a:solidFill>
            </a:endParaRPr>
          </a:p>
        </p:txBody>
      </p:sp>
      <p:pic>
        <p:nvPicPr>
          <p:cNvPr id="87" name="Google Shape;87;p12"/>
          <p:cNvPicPr preferRelativeResize="0"/>
          <p:nvPr/>
        </p:nvPicPr>
        <p:blipFill rotWithShape="1">
          <a:blip r:embed="rId3">
            <a:alphaModFix/>
          </a:blip>
          <a:srcRect b="0" l="0" r="52376" t="17742"/>
          <a:stretch/>
        </p:blipFill>
        <p:spPr>
          <a:xfrm>
            <a:off x="5449600" y="229800"/>
            <a:ext cx="2777700" cy="4551700"/>
          </a:xfrm>
          <a:prstGeom prst="rect">
            <a:avLst/>
          </a:prstGeom>
          <a:noFill/>
          <a:ln>
            <a:noFill/>
          </a:ln>
        </p:spPr>
      </p:pic>
      <p:sp>
        <p:nvSpPr>
          <p:cNvPr id="88" name="Google Shape;88;p12"/>
          <p:cNvSpPr txBox="1"/>
          <p:nvPr/>
        </p:nvSpPr>
        <p:spPr>
          <a:xfrm>
            <a:off x="686325" y="3141550"/>
            <a:ext cx="3106200" cy="13977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100"/>
              <a:buFont typeface="Arial"/>
              <a:buNone/>
            </a:pPr>
            <a:r>
              <a:rPr b="1" lang="en" sz="3600">
                <a:solidFill>
                  <a:srgbClr val="006BA6"/>
                </a:solidFill>
              </a:rPr>
              <a:t>Why are they important?  </a:t>
            </a:r>
            <a:endParaRPr b="1" sz="3600">
              <a:solidFill>
                <a:srgbClr val="006BA6"/>
              </a:solidFill>
            </a:endParaRPr>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3"/>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t/>
            </a:r>
            <a:endParaRPr/>
          </a:p>
        </p:txBody>
      </p:sp>
      <p:pic>
        <p:nvPicPr>
          <p:cNvPr id="94" name="Google Shape;94;p13" title="trimmed_WindEnergyVideo.mp4">
            <a:hlinkClick r:id="rId3"/>
          </p:cNvPr>
          <p:cNvPicPr preferRelativeResize="0"/>
          <p:nvPr/>
        </p:nvPicPr>
        <p:blipFill>
          <a:blip r:embed="rId4">
            <a:alphaModFix/>
          </a:blip>
          <a:stretch>
            <a:fillRect/>
          </a:stretch>
        </p:blipFill>
        <p:spPr>
          <a:xfrm>
            <a:off x="1361225" y="269625"/>
            <a:ext cx="6085625" cy="4564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14"/>
          <p:cNvPicPr preferRelativeResize="0"/>
          <p:nvPr/>
        </p:nvPicPr>
        <p:blipFill rotWithShape="1">
          <a:blip r:embed="rId3">
            <a:alphaModFix/>
          </a:blip>
          <a:srcRect b="6341" l="3837" r="4351" t="5575"/>
          <a:stretch/>
        </p:blipFill>
        <p:spPr>
          <a:xfrm>
            <a:off x="397775" y="855500"/>
            <a:ext cx="8394174" cy="3989150"/>
          </a:xfrm>
          <a:prstGeom prst="rect">
            <a:avLst/>
          </a:prstGeom>
          <a:noFill/>
          <a:ln>
            <a:noFill/>
          </a:ln>
        </p:spPr>
      </p:pic>
      <p:sp>
        <p:nvSpPr>
          <p:cNvPr id="100" name="Google Shape;100;p14"/>
          <p:cNvSpPr txBox="1"/>
          <p:nvPr/>
        </p:nvSpPr>
        <p:spPr>
          <a:xfrm>
            <a:off x="157275" y="83250"/>
            <a:ext cx="8848800" cy="683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600">
                <a:solidFill>
                  <a:srgbClr val="002D73"/>
                </a:solidFill>
              </a:rPr>
              <a:t>The Size of Wind Turbines</a:t>
            </a:r>
            <a:endParaRPr b="1" sz="3600">
              <a:solidFill>
                <a:srgbClr val="002D73"/>
              </a:solidFill>
            </a:endParaRPr>
          </a:p>
        </p:txBody>
      </p:sp>
      <p:cxnSp>
        <p:nvCxnSpPr>
          <p:cNvPr id="101" name="Google Shape;101;p14"/>
          <p:cNvCxnSpPr/>
          <p:nvPr/>
        </p:nvCxnSpPr>
        <p:spPr>
          <a:xfrm>
            <a:off x="157275" y="766650"/>
            <a:ext cx="5289000" cy="7200"/>
          </a:xfrm>
          <a:prstGeom prst="straightConnector1">
            <a:avLst/>
          </a:prstGeom>
          <a:noFill/>
          <a:ln cap="flat" cmpd="sng" w="9525">
            <a:solidFill>
              <a:srgbClr val="FFC000"/>
            </a:solidFill>
            <a:prstDash val="solid"/>
            <a:round/>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txBox="1"/>
          <p:nvPr>
            <p:ph type="title"/>
          </p:nvPr>
        </p:nvSpPr>
        <p:spPr>
          <a:xfrm>
            <a:off x="152399" y="36825"/>
            <a:ext cx="8761800" cy="8244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600"/>
              <a:t>Types of Wind Turbines</a:t>
            </a:r>
            <a:endParaRPr sz="3600"/>
          </a:p>
        </p:txBody>
      </p:sp>
      <p:cxnSp>
        <p:nvCxnSpPr>
          <p:cNvPr id="107" name="Google Shape;107;p15"/>
          <p:cNvCxnSpPr/>
          <p:nvPr/>
        </p:nvCxnSpPr>
        <p:spPr>
          <a:xfrm>
            <a:off x="220900" y="774100"/>
            <a:ext cx="5289000" cy="7200"/>
          </a:xfrm>
          <a:prstGeom prst="straightConnector1">
            <a:avLst/>
          </a:prstGeom>
          <a:noFill/>
          <a:ln cap="flat" cmpd="sng" w="9525">
            <a:solidFill>
              <a:srgbClr val="FFC000"/>
            </a:solidFill>
            <a:prstDash val="solid"/>
            <a:round/>
            <a:headEnd len="sm" w="sm" type="none"/>
            <a:tailEnd len="sm" w="sm" type="none"/>
          </a:ln>
        </p:spPr>
      </p:cxnSp>
      <p:pic>
        <p:nvPicPr>
          <p:cNvPr id="108" name="Google Shape;108;p15"/>
          <p:cNvPicPr preferRelativeResize="0"/>
          <p:nvPr/>
        </p:nvPicPr>
        <p:blipFill>
          <a:blip r:embed="rId3">
            <a:alphaModFix/>
          </a:blip>
          <a:stretch>
            <a:fillRect/>
          </a:stretch>
        </p:blipFill>
        <p:spPr>
          <a:xfrm>
            <a:off x="588825" y="990050"/>
            <a:ext cx="8081249" cy="371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6"/>
          <p:cNvSpPr txBox="1"/>
          <p:nvPr>
            <p:ph type="title"/>
          </p:nvPr>
        </p:nvSpPr>
        <p:spPr>
          <a:xfrm>
            <a:off x="199499" y="165650"/>
            <a:ext cx="8761800" cy="824400"/>
          </a:xfrm>
          <a:prstGeom prst="rect">
            <a:avLst/>
          </a:prstGeom>
          <a:noFill/>
          <a:ln>
            <a:noFill/>
          </a:ln>
        </p:spPr>
        <p:txBody>
          <a:bodyPr anchorCtr="0" anchor="ctr" bIns="34275" lIns="68575" spcFirstLastPara="1" rIns="68575" wrap="square" tIns="34275">
            <a:normAutofit/>
          </a:bodyPr>
          <a:lstStyle/>
          <a:p>
            <a:pPr indent="0" lvl="0" marL="0" rtl="0" algn="l">
              <a:spcBef>
                <a:spcPts val="0"/>
              </a:spcBef>
              <a:spcAft>
                <a:spcPts val="0"/>
              </a:spcAft>
              <a:buClr>
                <a:schemeClr val="dk1"/>
              </a:buClr>
              <a:buSzPts val="1100"/>
              <a:buFont typeface="Arial"/>
              <a:buNone/>
            </a:pPr>
            <a:r>
              <a:rPr lang="en" sz="3600"/>
              <a:t>Why things float or sink? </a:t>
            </a:r>
            <a:endParaRPr sz="3600">
              <a:latin typeface="Proxima Nova"/>
              <a:ea typeface="Proxima Nova"/>
              <a:cs typeface="Proxima Nova"/>
              <a:sym typeface="Proxima Nova"/>
            </a:endParaRPr>
          </a:p>
        </p:txBody>
      </p:sp>
      <p:pic>
        <p:nvPicPr>
          <p:cNvPr id="114" name="Google Shape;114;p16" title="BE-ObjectsFloat.mp4">
            <a:hlinkClick r:id="rId3"/>
          </p:cNvPr>
          <p:cNvPicPr preferRelativeResize="0"/>
          <p:nvPr/>
        </p:nvPicPr>
        <p:blipFill>
          <a:blip r:embed="rId4">
            <a:alphaModFix/>
          </a:blip>
          <a:stretch>
            <a:fillRect/>
          </a:stretch>
        </p:blipFill>
        <p:spPr>
          <a:xfrm>
            <a:off x="2076863" y="1076450"/>
            <a:ext cx="4990276" cy="374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7"/>
          <p:cNvSpPr txBox="1"/>
          <p:nvPr>
            <p:ph type="title"/>
          </p:nvPr>
        </p:nvSpPr>
        <p:spPr>
          <a:xfrm>
            <a:off x="68499" y="0"/>
            <a:ext cx="8761800" cy="8244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000"/>
              <a:t>Buoyancy and Center of Gravity Demonstration </a:t>
            </a:r>
            <a:endParaRPr sz="3000"/>
          </a:p>
        </p:txBody>
      </p:sp>
      <p:cxnSp>
        <p:nvCxnSpPr>
          <p:cNvPr id="120" name="Google Shape;120;p17"/>
          <p:cNvCxnSpPr/>
          <p:nvPr/>
        </p:nvCxnSpPr>
        <p:spPr>
          <a:xfrm>
            <a:off x="171000" y="658575"/>
            <a:ext cx="5289000" cy="7200"/>
          </a:xfrm>
          <a:prstGeom prst="straightConnector1">
            <a:avLst/>
          </a:prstGeom>
          <a:noFill/>
          <a:ln cap="flat" cmpd="sng" w="9525">
            <a:solidFill>
              <a:srgbClr val="FFC000"/>
            </a:solidFill>
            <a:prstDash val="solid"/>
            <a:round/>
            <a:headEnd len="sm" w="sm" type="none"/>
            <a:tailEnd len="sm" w="sm" type="none"/>
          </a:ln>
        </p:spPr>
      </p:cxnSp>
      <p:pic>
        <p:nvPicPr>
          <p:cNvPr id="121" name="Google Shape;121;p17"/>
          <p:cNvPicPr preferRelativeResize="0"/>
          <p:nvPr/>
        </p:nvPicPr>
        <p:blipFill>
          <a:blip r:embed="rId3">
            <a:alphaModFix/>
          </a:blip>
          <a:stretch>
            <a:fillRect/>
          </a:stretch>
        </p:blipFill>
        <p:spPr>
          <a:xfrm>
            <a:off x="3674375" y="976800"/>
            <a:ext cx="5317222" cy="3785405"/>
          </a:xfrm>
          <a:prstGeom prst="rect">
            <a:avLst/>
          </a:prstGeom>
          <a:noFill/>
          <a:ln>
            <a:noFill/>
          </a:ln>
        </p:spPr>
      </p:pic>
      <p:pic>
        <p:nvPicPr>
          <p:cNvPr id="122" name="Google Shape;122;p17"/>
          <p:cNvPicPr preferRelativeResize="0"/>
          <p:nvPr/>
        </p:nvPicPr>
        <p:blipFill>
          <a:blip r:embed="rId4">
            <a:alphaModFix/>
          </a:blip>
          <a:stretch>
            <a:fillRect/>
          </a:stretch>
        </p:blipFill>
        <p:spPr>
          <a:xfrm>
            <a:off x="459800" y="1076500"/>
            <a:ext cx="2731075" cy="36178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111174" y="0"/>
            <a:ext cx="8761800" cy="8244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SzPts val="4100"/>
              <a:buNone/>
            </a:pPr>
            <a:r>
              <a:rPr lang="en" sz="3600">
                <a:latin typeface="Proxima Nova"/>
                <a:ea typeface="Proxima Nova"/>
                <a:cs typeface="Proxima Nova"/>
                <a:sym typeface="Proxima Nova"/>
              </a:rPr>
              <a:t>Structural</a:t>
            </a:r>
            <a:r>
              <a:rPr lang="en" sz="3600">
                <a:latin typeface="Proxima Nova"/>
                <a:ea typeface="Proxima Nova"/>
                <a:cs typeface="Proxima Nova"/>
                <a:sym typeface="Proxima Nova"/>
              </a:rPr>
              <a:t> Engineers, it is your turn! </a:t>
            </a:r>
            <a:endParaRPr sz="3600">
              <a:latin typeface="Proxima Nova"/>
              <a:ea typeface="Proxima Nova"/>
              <a:cs typeface="Proxima Nova"/>
              <a:sym typeface="Proxima Nova"/>
            </a:endParaRPr>
          </a:p>
        </p:txBody>
      </p:sp>
      <p:sp>
        <p:nvSpPr>
          <p:cNvPr id="128" name="Google Shape;128;p18"/>
          <p:cNvSpPr txBox="1"/>
          <p:nvPr/>
        </p:nvSpPr>
        <p:spPr>
          <a:xfrm>
            <a:off x="5299950" y="990050"/>
            <a:ext cx="3522900" cy="5310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500"/>
              </a:spcBef>
              <a:spcAft>
                <a:spcPts val="0"/>
              </a:spcAft>
              <a:buNone/>
            </a:pPr>
            <a:r>
              <a:t/>
            </a:r>
            <a:endParaRPr sz="2500">
              <a:solidFill>
                <a:schemeClr val="dk2"/>
              </a:solidFill>
            </a:endParaRPr>
          </a:p>
        </p:txBody>
      </p:sp>
      <p:cxnSp>
        <p:nvCxnSpPr>
          <p:cNvPr id="129" name="Google Shape;129;p18"/>
          <p:cNvCxnSpPr/>
          <p:nvPr/>
        </p:nvCxnSpPr>
        <p:spPr>
          <a:xfrm flipH="1" rot="10800000">
            <a:off x="171075" y="686875"/>
            <a:ext cx="7306800" cy="900"/>
          </a:xfrm>
          <a:prstGeom prst="straightConnector1">
            <a:avLst/>
          </a:prstGeom>
          <a:noFill/>
          <a:ln cap="flat" cmpd="sng" w="9525">
            <a:solidFill>
              <a:srgbClr val="FFC000"/>
            </a:solidFill>
            <a:prstDash val="solid"/>
            <a:round/>
            <a:headEnd len="sm" w="sm" type="none"/>
            <a:tailEnd len="sm" w="sm" type="none"/>
          </a:ln>
        </p:spPr>
      </p:cxnSp>
      <p:sp>
        <p:nvSpPr>
          <p:cNvPr id="130" name="Google Shape;130;p18"/>
          <p:cNvSpPr txBox="1"/>
          <p:nvPr/>
        </p:nvSpPr>
        <p:spPr>
          <a:xfrm>
            <a:off x="3702475" y="4975200"/>
            <a:ext cx="545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31" name="Google Shape;131;p18"/>
          <p:cNvSpPr txBox="1"/>
          <p:nvPr/>
        </p:nvSpPr>
        <p:spPr>
          <a:xfrm>
            <a:off x="246375" y="825450"/>
            <a:ext cx="8576400" cy="1046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en" sz="2800">
                <a:solidFill>
                  <a:schemeClr val="dk1"/>
                </a:solidFill>
                <a:latin typeface="Raleway"/>
                <a:ea typeface="Raleway"/>
                <a:cs typeface="Raleway"/>
                <a:sym typeface="Raleway"/>
              </a:rPr>
              <a:t>Construct a stable floating foundation </a:t>
            </a:r>
            <a:endParaRPr b="1" sz="2800">
              <a:solidFill>
                <a:schemeClr val="dk1"/>
              </a:solidFill>
              <a:latin typeface="Raleway"/>
              <a:ea typeface="Raleway"/>
              <a:cs typeface="Raleway"/>
              <a:sym typeface="Raleway"/>
            </a:endParaRPr>
          </a:p>
          <a:p>
            <a:pPr indent="0" lvl="0" marL="0" rtl="0" algn="l">
              <a:lnSpc>
                <a:spcPct val="100000"/>
              </a:lnSpc>
              <a:spcBef>
                <a:spcPts val="0"/>
              </a:spcBef>
              <a:spcAft>
                <a:spcPts val="0"/>
              </a:spcAft>
              <a:buNone/>
            </a:pPr>
            <a:r>
              <a:rPr b="1" lang="en" sz="2800">
                <a:solidFill>
                  <a:schemeClr val="dk1"/>
                </a:solidFill>
                <a:latin typeface="Raleway"/>
                <a:ea typeface="Raleway"/>
                <a:cs typeface="Raleway"/>
                <a:sym typeface="Raleway"/>
              </a:rPr>
              <a:t>for a Floating Offshore Wind Turbine </a:t>
            </a:r>
            <a:endParaRPr b="1" sz="2800">
              <a:latin typeface="Raleway"/>
              <a:ea typeface="Raleway"/>
              <a:cs typeface="Raleway"/>
              <a:sym typeface="Raleway"/>
            </a:endParaRPr>
          </a:p>
        </p:txBody>
      </p:sp>
      <p:sp>
        <p:nvSpPr>
          <p:cNvPr id="132" name="Google Shape;132;p18"/>
          <p:cNvSpPr txBox="1"/>
          <p:nvPr/>
        </p:nvSpPr>
        <p:spPr>
          <a:xfrm>
            <a:off x="18675" y="3456425"/>
            <a:ext cx="9402600" cy="1167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000">
                <a:solidFill>
                  <a:srgbClr val="006BA6"/>
                </a:solidFill>
                <a:latin typeface="Raleway"/>
                <a:ea typeface="Raleway"/>
                <a:cs typeface="Raleway"/>
                <a:sym typeface="Raleway"/>
              </a:rPr>
              <a:t>What do we need to be thinking about? </a:t>
            </a:r>
            <a:endParaRPr b="1" sz="2000">
              <a:solidFill>
                <a:srgbClr val="006BA6"/>
              </a:solidFill>
              <a:latin typeface="Raleway"/>
              <a:ea typeface="Raleway"/>
              <a:cs typeface="Raleway"/>
              <a:sym typeface="Raleway"/>
            </a:endParaRPr>
          </a:p>
          <a:p>
            <a:pPr indent="-349250" lvl="0" marL="457200" rtl="0" algn="l">
              <a:lnSpc>
                <a:spcPct val="115000"/>
              </a:lnSpc>
              <a:spcBef>
                <a:spcPts val="0"/>
              </a:spcBef>
              <a:spcAft>
                <a:spcPts val="0"/>
              </a:spcAft>
              <a:buClr>
                <a:srgbClr val="FFC000"/>
              </a:buClr>
              <a:buSzPts val="1900"/>
              <a:buFont typeface="Raleway"/>
              <a:buChar char="➔"/>
            </a:pPr>
            <a:r>
              <a:rPr lang="en" sz="1900">
                <a:solidFill>
                  <a:schemeClr val="dk1"/>
                </a:solidFill>
                <a:latin typeface="Raleway"/>
                <a:ea typeface="Raleway"/>
                <a:cs typeface="Raleway"/>
                <a:sym typeface="Raleway"/>
              </a:rPr>
              <a:t>How do we create neutral buoyancy? </a:t>
            </a:r>
            <a:endParaRPr sz="1900">
              <a:solidFill>
                <a:schemeClr val="dk1"/>
              </a:solidFill>
              <a:latin typeface="Raleway"/>
              <a:ea typeface="Raleway"/>
              <a:cs typeface="Raleway"/>
              <a:sym typeface="Raleway"/>
            </a:endParaRPr>
          </a:p>
          <a:p>
            <a:pPr indent="-349250" lvl="0" marL="457200" rtl="0" algn="l">
              <a:lnSpc>
                <a:spcPct val="115000"/>
              </a:lnSpc>
              <a:spcBef>
                <a:spcPts val="0"/>
              </a:spcBef>
              <a:spcAft>
                <a:spcPts val="0"/>
              </a:spcAft>
              <a:buClr>
                <a:srgbClr val="FFC000"/>
              </a:buClr>
              <a:buSzPts val="1900"/>
              <a:buFont typeface="Raleway"/>
              <a:buChar char="➔"/>
            </a:pPr>
            <a:r>
              <a:rPr lang="en" sz="1900">
                <a:solidFill>
                  <a:schemeClr val="dk1"/>
                </a:solidFill>
                <a:latin typeface="Raleway"/>
                <a:ea typeface="Raleway"/>
                <a:cs typeface="Raleway"/>
                <a:sym typeface="Raleway"/>
              </a:rPr>
              <a:t>Will the foundation be able maintain balance from the waves and the wind? </a:t>
            </a:r>
            <a:endParaRPr sz="1900">
              <a:latin typeface="Raleway"/>
              <a:ea typeface="Raleway"/>
              <a:cs typeface="Raleway"/>
              <a:sym typeface="Raleway"/>
            </a:endParaRPr>
          </a:p>
        </p:txBody>
      </p:sp>
      <p:sp>
        <p:nvSpPr>
          <p:cNvPr id="133" name="Google Shape;133;p18"/>
          <p:cNvSpPr txBox="1"/>
          <p:nvPr/>
        </p:nvSpPr>
        <p:spPr>
          <a:xfrm>
            <a:off x="318925" y="2324938"/>
            <a:ext cx="8346300" cy="780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800">
                <a:solidFill>
                  <a:schemeClr val="dk1"/>
                </a:solidFill>
                <a:latin typeface="Raleway"/>
                <a:ea typeface="Raleway"/>
                <a:cs typeface="Raleway"/>
                <a:sym typeface="Raleway"/>
              </a:rPr>
              <a:t>The floating foundation needs to take up the least amount of surface area as possible and guarantee stability and balance at all times. </a:t>
            </a:r>
            <a:endParaRPr sz="1800">
              <a:latin typeface="Raleway"/>
              <a:ea typeface="Raleway"/>
              <a:cs typeface="Raleway"/>
              <a:sym typeface="Raleway"/>
            </a:endParaRPr>
          </a:p>
        </p:txBody>
      </p:sp>
      <p:pic>
        <p:nvPicPr>
          <p:cNvPr id="134" name="Google Shape;134;p18"/>
          <p:cNvPicPr preferRelativeResize="0"/>
          <p:nvPr/>
        </p:nvPicPr>
        <p:blipFill>
          <a:blip r:embed="rId3">
            <a:alphaModFix/>
          </a:blip>
          <a:stretch>
            <a:fillRect/>
          </a:stretch>
        </p:blipFill>
        <p:spPr>
          <a:xfrm>
            <a:off x="6927224" y="824400"/>
            <a:ext cx="1945748" cy="1459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