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Merriweather Sans" pitchFamily="2" charset="0"/>
      <p:regular r:id="rId25"/>
    </p:embeddedFont>
    <p:embeddedFont>
      <p:font typeface="Proxima Nova"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Students building circuit following student guide.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9da6e865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f9da6e865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should summarize each step of the project card - all verbiage included above is as stated on the student card - you do not need to read it verbatim. </a:t>
            </a:r>
            <a:endParaRPr/>
          </a:p>
          <a:p>
            <a:pPr marL="0" lvl="0" indent="0" algn="l" rtl="0">
              <a:spcBef>
                <a:spcPts val="0"/>
              </a:spcBef>
              <a:spcAft>
                <a:spcPts val="0"/>
              </a:spcAft>
              <a:buNone/>
            </a:pPr>
            <a:r>
              <a:rPr lang="en"/>
              <a:t>“Let’s look at the Project Steps, the first is the LED.” </a:t>
            </a:r>
            <a:endParaRPr/>
          </a:p>
          <a:p>
            <a:pPr marL="0" lvl="0" indent="0" algn="l" rtl="0">
              <a:spcBef>
                <a:spcPts val="0"/>
              </a:spcBef>
              <a:spcAft>
                <a:spcPts val="0"/>
              </a:spcAft>
              <a:buNone/>
            </a:pPr>
            <a:r>
              <a:rPr lang="en"/>
              <a:t>      Teacher can walk through the information for each section - supporting the students</a:t>
            </a:r>
            <a:endParaRPr/>
          </a:p>
          <a:p>
            <a:pPr marL="0" lvl="0" indent="0" algn="l" rtl="0">
              <a:spcBef>
                <a:spcPts val="0"/>
              </a:spcBef>
              <a:spcAft>
                <a:spcPts val="0"/>
              </a:spcAft>
              <a:buNone/>
            </a:pPr>
            <a:r>
              <a:rPr lang="en"/>
              <a:t>       When discussing Maker Tape, students can try rubbing or twisting the end of the tape to </a:t>
            </a:r>
            <a:endParaRPr/>
          </a:p>
          <a:p>
            <a:pPr marL="0" lvl="0" indent="0" algn="l" rtl="0">
              <a:spcBef>
                <a:spcPts val="0"/>
              </a:spcBef>
              <a:spcAft>
                <a:spcPts val="0"/>
              </a:spcAft>
              <a:buNone/>
            </a:pPr>
            <a:r>
              <a:rPr lang="en"/>
              <a:t>       loosen the paper from the back of the tape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solidFill>
                  <a:schemeClr val="dk1"/>
                </a:solidFill>
              </a:rPr>
              <a:t>Student Guide Instructions: </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LED: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1. Take note of which of the legs is positive.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 Notice the longer leg is positive (+), the shorter leg is negative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 Hold the craft stick so it is standing tall.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3. Place the LED on top of the stick with one leg on each side.</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Maker Tape: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4. Peel off the white back of one piece of Maker Tape.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5. Use the Maker tape to cover the leg of one LED then run the Maker tape all the way down the craft stick. Repeat on the other side.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Battery: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coin cell battery has a positive (+) and negative side (-), just like the LED. There is a + on the positive side.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6. Place the battery at the bottom of the craft stick on the same side as the positive (+) leg of the LED. Positive side of the battery should be touching the Maker Tape.</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Binder Clip:</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7. Squeeze the arms of the binder clip to open the clip. Watch your fingers!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8. Clip the battery to the craft stick.</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9. The binder clip acts like a switch for your circuit!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 It makes a closed circuit and the LED is 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Lady Liberty: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10. Place the circuit behind the Lady Liberty card.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11. Use a glue dot to stick the craft stick to the back of Lady Liberty.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Slide to be used to transition from building mode to reflection time.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Yay! We have worked to resolve Lady Liberty’s torch issue. You are going to be great electrical engineers that NYPA needs. Have student clean up their workspace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Ask student to point to the parts of the circuit on the project they made as you say each part. </a:t>
            </a:r>
            <a:endParaRPr/>
          </a:p>
          <a:p>
            <a:pPr marL="0" lvl="0" indent="0" algn="l" rtl="0">
              <a:lnSpc>
                <a:spcPct val="100000"/>
              </a:lnSpc>
              <a:spcBef>
                <a:spcPts val="0"/>
              </a:spcBef>
              <a:spcAft>
                <a:spcPts val="0"/>
              </a:spcAft>
              <a:buSzPts val="1100"/>
              <a:buNone/>
            </a:pPr>
            <a:r>
              <a:rPr lang="en"/>
              <a:t>Power source - battery, outlet, solar panel, generator </a:t>
            </a:r>
            <a:endParaRPr/>
          </a:p>
          <a:p>
            <a:pPr marL="0" lvl="0" indent="0" algn="l" rtl="0">
              <a:lnSpc>
                <a:spcPct val="100000"/>
              </a:lnSpc>
              <a:spcBef>
                <a:spcPts val="0"/>
              </a:spcBef>
              <a:spcAft>
                <a:spcPts val="0"/>
              </a:spcAft>
              <a:buSzPts val="1100"/>
              <a:buNone/>
            </a:pPr>
            <a:r>
              <a:rPr lang="en"/>
              <a:t>Load - light bulb, motor</a:t>
            </a:r>
            <a:endParaRPr/>
          </a:p>
          <a:p>
            <a:pPr marL="0" lvl="0" indent="0" algn="l" rtl="0">
              <a:lnSpc>
                <a:spcPct val="100000"/>
              </a:lnSpc>
              <a:spcBef>
                <a:spcPts val="0"/>
              </a:spcBef>
              <a:spcAft>
                <a:spcPts val="0"/>
              </a:spcAft>
              <a:buSzPts val="1100"/>
              <a:buNone/>
            </a:pPr>
            <a:r>
              <a:rPr lang="en"/>
              <a:t>Path - maker tape, wires, metal, water, humans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 b="1">
                <a:solidFill>
                  <a:schemeClr val="dk1"/>
                </a:solidFill>
              </a:rPr>
              <a:t>Ask students to describe how the electric circuit that they build works. </a:t>
            </a:r>
            <a:endParaRPr b="1">
              <a:solidFill>
                <a:schemeClr val="dk1"/>
              </a:solidFill>
            </a:endParaRPr>
          </a:p>
          <a:p>
            <a:pPr marL="0" lvl="0" indent="0" algn="l" rtl="0">
              <a:lnSpc>
                <a:spcPct val="115000"/>
              </a:lnSpc>
              <a:spcBef>
                <a:spcPts val="0"/>
              </a:spcBef>
              <a:spcAft>
                <a:spcPts val="0"/>
              </a:spcAft>
              <a:buSzPts val="1100"/>
              <a:buNone/>
            </a:pPr>
            <a:r>
              <a:rPr lang="en">
                <a:solidFill>
                  <a:schemeClr val="dk1"/>
                </a:solidFill>
              </a:rPr>
              <a:t>Electrons leave the battery and travel through the path pushing each other to the LED. They then turn the LED light on and then continue to travel through the Maker Tape back to the battery through the clip and around to the battery.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Ask students what they think?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Electric circuits have pressure &amp; flow. </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Voltage is the pressure, the higher the voltage the more electrons are pushed to move.</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The number of electrons flowing through the circuit are called amps. It is the amount of electrons in the circuit. The more amps the more electrons. </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When you combine volts and amps you get watts or the measure of power. 100 watt lightbulb takes 100 watts of power. </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Electrons are pushed by chemical reactions from batteries or pushed out from a generator.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f9da6e865d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f9da6e865d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Today you were NYPA engineers, you helped us to use both renewable and non-renewable energy to solve a problem and transmit electricity to a city building. NYPA has thousands of electricians, engineers and others that keep all of our lights on day to day. Everyday the citizens of New York State use more and more electricity in different ways, we need your great minds to keep the lights on and design solutions for our communities now and in the future. What careers do you think you could have with NYPA in the future? What problems do you want to solve?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really enjoyed being with you today, if you have questions, we can answer them as we wrap up our time together today.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Introduce NYPA and yourself, get to know students.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Ask students to share out some things that use electricity that they use everyday. Expand their minds with suggestions for other things they are not mentioning.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Lights, cell phone, computer, TV, gaming systems, air conditioning, oven, microwave, laundry, traffic lights, signs, cars, refrigerator, alarm clocks, bumper cars, trains, subways, buses…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Electricity is when tiny particles called electrons can flow through a circuit.  Electricity is the flow of electrical energy. Electricity energy is when tiny particles called electrons are moving through a circuit.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Electricity is when tiny particles called electrons can flow through a circuit.  Electricity is the flow of electrical energy. Electricity energy is when tiny particles called electrons are moving through a circuit.</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 simple circuit is made up of four parts: a load - the lightbulb, the power source - battery, the switch and the path or wires. A closed circuit is a when the path of electricity can flow from the power source through the path to the load back to the power source. </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
                <a:solidFill>
                  <a:schemeClr val="dk1"/>
                </a:solidFill>
              </a:rPr>
              <a:t>We do things to control electrons in a circuit all day long, we turn on a light switch and make a closed circuit so the electrons can flow to the lights. We plug in our phones to charge and we make a closed circuit for electrons to flow to the battery of the phone.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Let’s make our own circuits! We have a dilemma and NYPA needs your help. Lady Liberty’s Torch seems to have lost all power and we need your help to build the circuitry that makes it light up the night sky. Before we can fix Lady Liberty, let’s go over some basics to make sure we have what we need to resolve this issue and do it safely. We are going to use the materials in our kit to build a circuit to turn the torch back on for Lady Liberty. </a:t>
            </a:r>
            <a:endParaRPr>
              <a:solidFill>
                <a:schemeClr val="dk1"/>
              </a:solidFill>
            </a:endParaRPr>
          </a:p>
          <a:p>
            <a:pPr marL="0" lvl="0" indent="0" algn="l" rtl="0">
              <a:lnSpc>
                <a:spcPct val="100000"/>
              </a:lnSpc>
              <a:spcBef>
                <a:spcPts val="0"/>
              </a:spcBef>
              <a:spcAft>
                <a:spcPts val="0"/>
              </a:spcAft>
              <a:buSzPts val="1100"/>
              <a:buNone/>
            </a:pPr>
            <a:endParaRPr b="1" i="1">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Quickly review safety notes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solidFill>
                  <a:schemeClr val="dk1"/>
                </a:solidFill>
              </a:rPr>
              <a:t>Show Materials in Kit: </a:t>
            </a:r>
            <a:r>
              <a:rPr lang="en"/>
              <a:t>These are the materials in your bag. Your student guide will tell you all of the instructions... </a:t>
            </a:r>
            <a:endParaRPr/>
          </a:p>
          <a:p>
            <a:pPr marL="457200" lvl="0" indent="-228600" algn="l" rtl="0">
              <a:lnSpc>
                <a:spcPct val="115000"/>
              </a:lnSpc>
              <a:spcBef>
                <a:spcPts val="0"/>
              </a:spcBef>
              <a:spcAft>
                <a:spcPts val="0"/>
              </a:spcAft>
              <a:buClr>
                <a:schemeClr val="dk1"/>
              </a:buClr>
              <a:buSzPts val="1100"/>
              <a:buNone/>
            </a:pP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Maker Tape is the path for the circuit, it conducts electricity and is sticky once you pull off the white paper. Use your thumb to roll the tape towards you to stick on your thumb.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LED is the light. Notice the LED has a shorter leg and longer leg. The shorter leg is negative and the longer leg is positive. Electrons only flow in one direction in these light emitting diodes. The shorter leg always needs to be on the same side of the circuit as the negative side of the battery. And the longer or positive side needs to be connected to the positive (+) side of the battery.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Battery is the power source - the battery has a + on the positive side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Binder clip is all metal and acts like a switch.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​​Hold the gold side of the Maker Tape facing your thumb and roll your thumb over the top of the Maker Tape and down. The sticky side of the tape will catch on your thumb.</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
        <p:cNvGrpSpPr/>
        <p:nvPr/>
      </p:nvGrpSpPr>
      <p:grpSpPr>
        <a:xfrm>
          <a:off x="0" y="0"/>
          <a:ext cx="0" cy="0"/>
          <a:chOff x="0" y="0"/>
          <a:chExt cx="0" cy="0"/>
        </a:xfrm>
      </p:grpSpPr>
      <p:sp>
        <p:nvSpPr>
          <p:cNvPr id="9" name="Google Shape;9;p2"/>
          <p:cNvSpPr/>
          <p:nvPr/>
        </p:nvSpPr>
        <p:spPr>
          <a:xfrm>
            <a:off x="0" y="-14288"/>
            <a:ext cx="9144000" cy="80400"/>
          </a:xfrm>
          <a:prstGeom prst="rect">
            <a:avLst/>
          </a:prstGeom>
          <a:solidFill>
            <a:srgbClr val="0069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 name="Google Shape;10;p2"/>
          <p:cNvSpPr txBox="1">
            <a:spLocks noGrp="1"/>
          </p:cNvSpPr>
          <p:nvPr>
            <p:ph type="title"/>
          </p:nvPr>
        </p:nvSpPr>
        <p:spPr>
          <a:xfrm>
            <a:off x="123165" y="1584826"/>
            <a:ext cx="8904600" cy="12072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2D73"/>
              </a:buClr>
              <a:buSzPts val="4100"/>
              <a:buFont typeface="Arial"/>
              <a:buNone/>
              <a:defRPr sz="4100"/>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a:endParaRPr/>
          </a:p>
        </p:txBody>
      </p:sp>
      <p:sp>
        <p:nvSpPr>
          <p:cNvPr id="11" name="Google Shape;11;p2"/>
          <p:cNvSpPr txBox="1">
            <a:spLocks noGrp="1"/>
          </p:cNvSpPr>
          <p:nvPr>
            <p:ph type="subTitle" idx="1"/>
          </p:nvPr>
        </p:nvSpPr>
        <p:spPr>
          <a:xfrm>
            <a:off x="123165" y="2956152"/>
            <a:ext cx="8900700" cy="13548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500"/>
              </a:spcBef>
              <a:spcAft>
                <a:spcPts val="0"/>
              </a:spcAft>
              <a:buClr>
                <a:srgbClr val="7F7F7F"/>
              </a:buClr>
              <a:buSzPts val="2300"/>
              <a:buNone/>
              <a:defRPr sz="2300" b="0">
                <a:solidFill>
                  <a:srgbClr val="7F7F7F"/>
                </a:solidFill>
                <a:latin typeface="Arial"/>
                <a:ea typeface="Arial"/>
                <a:cs typeface="Arial"/>
                <a:sym typeface="Arial"/>
              </a:defRPr>
            </a:lvl1pPr>
            <a:lvl2pPr lvl="1" algn="ctr">
              <a:lnSpc>
                <a:spcPct val="90000"/>
              </a:lnSpc>
              <a:spcBef>
                <a:spcPts val="500"/>
              </a:spcBef>
              <a:spcAft>
                <a:spcPts val="0"/>
              </a:spcAft>
              <a:buClr>
                <a:srgbClr val="646569"/>
              </a:buClr>
              <a:buSzPts val="1500"/>
              <a:buNone/>
              <a:defRPr sz="1500"/>
            </a:lvl2pPr>
            <a:lvl3pPr lvl="2" algn="ctr">
              <a:lnSpc>
                <a:spcPct val="90000"/>
              </a:lnSpc>
              <a:spcBef>
                <a:spcPts val="500"/>
              </a:spcBef>
              <a:spcAft>
                <a:spcPts val="0"/>
              </a:spcAft>
              <a:buClr>
                <a:srgbClr val="646569"/>
              </a:buClr>
              <a:buSzPts val="1400"/>
              <a:buNone/>
              <a:defRPr sz="1400"/>
            </a:lvl3pPr>
            <a:lvl4pPr lvl="3" algn="ctr">
              <a:lnSpc>
                <a:spcPct val="90000"/>
              </a:lnSpc>
              <a:spcBef>
                <a:spcPts val="500"/>
              </a:spcBef>
              <a:spcAft>
                <a:spcPts val="0"/>
              </a:spcAft>
              <a:buClr>
                <a:srgbClr val="646569"/>
              </a:buClr>
              <a:buSzPts val="1200"/>
              <a:buNone/>
              <a:defRPr sz="1200"/>
            </a:lvl4pPr>
            <a:lvl5pPr lvl="4" algn="ctr">
              <a:lnSpc>
                <a:spcPct val="90000"/>
              </a:lnSpc>
              <a:spcBef>
                <a:spcPts val="400"/>
              </a:spcBef>
              <a:spcAft>
                <a:spcPts val="0"/>
              </a:spcAft>
              <a:buClr>
                <a:srgbClr val="64656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 name="Google Shape;12;p2"/>
          <p:cNvSpPr/>
          <p:nvPr/>
        </p:nvSpPr>
        <p:spPr>
          <a:xfrm>
            <a:off x="0" y="4625253"/>
            <a:ext cx="9144000" cy="569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3" name="Google Shape;13;p2"/>
          <p:cNvPicPr preferRelativeResize="0"/>
          <p:nvPr/>
        </p:nvPicPr>
        <p:blipFill rotWithShape="1">
          <a:blip r:embed="rId2">
            <a:alphaModFix/>
          </a:blip>
          <a:srcRect/>
          <a:stretch/>
        </p:blipFill>
        <p:spPr>
          <a:xfrm>
            <a:off x="6851275" y="272587"/>
            <a:ext cx="2110027" cy="32363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
        <p:cNvGrpSpPr/>
        <p:nvPr/>
      </p:nvGrpSpPr>
      <p:grpSpPr>
        <a:xfrm>
          <a:off x="0" y="0"/>
          <a:ext cx="0" cy="0"/>
          <a:chOff x="0" y="0"/>
          <a:chExt cx="0" cy="0"/>
        </a:xfrm>
      </p:grpSpPr>
      <p:sp>
        <p:nvSpPr>
          <p:cNvPr id="15" name="Google Shape;15;p3"/>
          <p:cNvSpPr txBox="1"/>
          <p:nvPr/>
        </p:nvSpPr>
        <p:spPr>
          <a:xfrm>
            <a:off x="150246" y="84049"/>
            <a:ext cx="1722000" cy="270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September 28, 2015</a:t>
            </a:r>
            <a:endParaRPr sz="1100" b="1" i="0" u="none" strike="noStrike" cap="none">
              <a:solidFill>
                <a:schemeClr val="lt1"/>
              </a:solidFill>
              <a:latin typeface="Arial"/>
              <a:ea typeface="Arial"/>
              <a:cs typeface="Arial"/>
              <a:sym typeface="Arial"/>
            </a:endParaRPr>
          </a:p>
        </p:txBody>
      </p:sp>
      <p:sp>
        <p:nvSpPr>
          <p:cNvPr id="16" name="Google Shape;16;p3"/>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17" name="Google Shape;17;p3"/>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8" name="Google Shape;18;p3"/>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19" name="Google Shape;19;p3"/>
          <p:cNvGrpSpPr/>
          <p:nvPr/>
        </p:nvGrpSpPr>
        <p:grpSpPr>
          <a:xfrm>
            <a:off x="0" y="5129784"/>
            <a:ext cx="9144000" cy="18291"/>
            <a:chOff x="0" y="5118447"/>
            <a:chExt cx="9144000" cy="76500"/>
          </a:xfrm>
        </p:grpSpPr>
        <p:sp>
          <p:nvSpPr>
            <p:cNvPr id="20" name="Google Shape;20;p3"/>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 name="Google Shape;21;p3"/>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Master" type="title">
  <p:cSld name="TITLE">
    <p:spTree>
      <p:nvGrpSpPr>
        <p:cNvPr id="1" name="Shape 22"/>
        <p:cNvGrpSpPr/>
        <p:nvPr/>
      </p:nvGrpSpPr>
      <p:grpSpPr>
        <a:xfrm>
          <a:off x="0" y="0"/>
          <a:ext cx="0" cy="0"/>
          <a:chOff x="0" y="0"/>
          <a:chExt cx="0" cy="0"/>
        </a:xfrm>
      </p:grpSpPr>
      <p:sp>
        <p:nvSpPr>
          <p:cNvPr id="23" name="Google Shape;23;p4"/>
          <p:cNvSpPr txBox="1">
            <a:spLocks noGrp="1"/>
          </p:cNvSpPr>
          <p:nvPr>
            <p:ph type="ctrTitle"/>
          </p:nvPr>
        </p:nvSpPr>
        <p:spPr>
          <a:xfrm>
            <a:off x="468028" y="1395961"/>
            <a:ext cx="7675500" cy="1117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2D73"/>
              </a:buClr>
              <a:buSzPts val="4000"/>
              <a:buFont typeface="Proxima Nova"/>
              <a:buNone/>
              <a:defRPr sz="4000">
                <a:solidFill>
                  <a:srgbClr val="002D73"/>
                </a:solidFill>
                <a:latin typeface="Proxima Nova"/>
                <a:ea typeface="Proxima Nova"/>
                <a:cs typeface="Proxima Nova"/>
                <a:sym typeface="Proxima Nova"/>
              </a:defRPr>
            </a:lvl1pPr>
            <a:lvl2pPr lvl="1"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2pPr>
            <a:lvl3pPr lvl="2"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3pPr>
            <a:lvl4pPr lvl="3"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4pPr>
            <a:lvl5pPr lvl="4"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5pPr>
            <a:lvl6pPr lvl="5"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6pPr>
            <a:lvl7pPr lvl="6"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7pPr>
            <a:lvl8pPr lvl="7"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8pPr>
            <a:lvl9pPr lvl="8"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9pPr>
          </a:lstStyle>
          <a:p>
            <a:endParaRPr/>
          </a:p>
        </p:txBody>
      </p:sp>
      <p:sp>
        <p:nvSpPr>
          <p:cNvPr id="24" name="Google Shape;24;p4"/>
          <p:cNvSpPr txBox="1">
            <a:spLocks noGrp="1"/>
          </p:cNvSpPr>
          <p:nvPr>
            <p:ph type="subTitle" idx="1"/>
          </p:nvPr>
        </p:nvSpPr>
        <p:spPr>
          <a:xfrm>
            <a:off x="468028" y="2607568"/>
            <a:ext cx="7680900" cy="1079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500"/>
              </a:spcBef>
              <a:spcAft>
                <a:spcPts val="0"/>
              </a:spcAft>
              <a:buClr>
                <a:srgbClr val="7F7F7F"/>
              </a:buClr>
              <a:buSzPts val="2400"/>
              <a:buFont typeface="Proxima Nova"/>
              <a:buNone/>
              <a:defRPr sz="2400" b="1">
                <a:solidFill>
                  <a:srgbClr val="7F7F7F"/>
                </a:solidFill>
                <a:latin typeface="Proxima Nova"/>
                <a:ea typeface="Proxima Nova"/>
                <a:cs typeface="Proxima Nova"/>
                <a:sym typeface="Proxima Nova"/>
              </a:defRPr>
            </a:lvl1pPr>
            <a:lvl2pPr lvl="1"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2pPr>
            <a:lvl3pPr lvl="2"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3pPr>
            <a:lvl4pPr lvl="3"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4pPr>
            <a:lvl5pPr lvl="4" algn="ctr">
              <a:lnSpc>
                <a:spcPct val="90000"/>
              </a:lnSpc>
              <a:spcBef>
                <a:spcPts val="400"/>
              </a:spcBef>
              <a:spcAft>
                <a:spcPts val="0"/>
              </a:spcAft>
              <a:buClr>
                <a:srgbClr val="646569"/>
              </a:buClr>
              <a:buSzPts val="2400"/>
              <a:buFont typeface="Proxima Nova"/>
              <a:buNone/>
              <a:defRPr sz="2400">
                <a:latin typeface="Proxima Nova"/>
                <a:ea typeface="Proxima Nova"/>
                <a:cs typeface="Proxima Nova"/>
                <a:sym typeface="Proxima Nova"/>
              </a:defRPr>
            </a:lvl5pPr>
            <a:lvl6pPr lvl="5"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6pPr>
            <a:lvl7pPr lvl="6"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7pPr>
            <a:lvl8pPr lvl="7"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8pPr>
            <a:lvl9pPr lvl="8"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9pPr>
          </a:lstStyle>
          <a:p>
            <a:endParaRPr/>
          </a:p>
        </p:txBody>
      </p:sp>
      <p:sp>
        <p:nvSpPr>
          <p:cNvPr id="25" name="Google Shape;25;p4"/>
          <p:cNvSpPr/>
          <p:nvPr/>
        </p:nvSpPr>
        <p:spPr>
          <a:xfrm>
            <a:off x="0" y="4625253"/>
            <a:ext cx="9144000" cy="569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6" name="Google Shape;26;p4"/>
          <p:cNvSpPr/>
          <p:nvPr/>
        </p:nvSpPr>
        <p:spPr>
          <a:xfrm>
            <a:off x="0" y="3224056"/>
            <a:ext cx="5606700" cy="549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 name="Google Shape;27;p4"/>
          <p:cNvSpPr/>
          <p:nvPr/>
        </p:nvSpPr>
        <p:spPr>
          <a:xfrm>
            <a:off x="0" y="3265156"/>
            <a:ext cx="5606700" cy="138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8" name="Google Shape;28;p4"/>
          <p:cNvPicPr preferRelativeResize="0"/>
          <p:nvPr/>
        </p:nvPicPr>
        <p:blipFill rotWithShape="1">
          <a:blip r:embed="rId2">
            <a:alphaModFix/>
          </a:blip>
          <a:srcRect/>
          <a:stretch/>
        </p:blipFill>
        <p:spPr>
          <a:xfrm>
            <a:off x="6851275" y="272587"/>
            <a:ext cx="2110027" cy="32363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5"/>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pic>
        <p:nvPicPr>
          <p:cNvPr id="31" name="Google Shape;31;p5"/>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32" name="Google Shape;32;p5"/>
          <p:cNvGrpSpPr/>
          <p:nvPr/>
        </p:nvGrpSpPr>
        <p:grpSpPr>
          <a:xfrm>
            <a:off x="0" y="5129784"/>
            <a:ext cx="9144000" cy="18291"/>
            <a:chOff x="0" y="5118447"/>
            <a:chExt cx="9144000" cy="76500"/>
          </a:xfrm>
        </p:grpSpPr>
        <p:sp>
          <p:nvSpPr>
            <p:cNvPr id="33" name="Google Shape;33;p5"/>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4" name="Google Shape;34;p5"/>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st slide - Logo ">
  <p:cSld name="CUSTOM">
    <p:spTree>
      <p:nvGrpSpPr>
        <p:cNvPr id="1" name="Shape 35"/>
        <p:cNvGrpSpPr/>
        <p:nvPr/>
      </p:nvGrpSpPr>
      <p:grpSpPr>
        <a:xfrm>
          <a:off x="0" y="0"/>
          <a:ext cx="0" cy="0"/>
          <a:chOff x="0" y="0"/>
          <a:chExt cx="0" cy="0"/>
        </a:xfrm>
      </p:grpSpPr>
      <p:pic>
        <p:nvPicPr>
          <p:cNvPr id="36" name="Google Shape;36;p6"/>
          <p:cNvPicPr preferRelativeResize="0"/>
          <p:nvPr/>
        </p:nvPicPr>
        <p:blipFill rotWithShape="1">
          <a:blip r:embed="rId2">
            <a:alphaModFix/>
          </a:blip>
          <a:srcRect/>
          <a:stretch/>
        </p:blipFill>
        <p:spPr>
          <a:xfrm>
            <a:off x="1614774" y="2118172"/>
            <a:ext cx="5914452" cy="907150"/>
          </a:xfrm>
          <a:prstGeom prst="rect">
            <a:avLst/>
          </a:prstGeom>
          <a:noFill/>
          <a:ln>
            <a:noFill/>
          </a:ln>
        </p:spPr>
      </p:pic>
      <p:sp>
        <p:nvSpPr>
          <p:cNvPr id="37" name="Google Shape;37;p6"/>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8" name="Google Shape;38;p6"/>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7"/>
          <p:cNvSpPr txBox="1"/>
          <p:nvPr/>
        </p:nvSpPr>
        <p:spPr>
          <a:xfrm>
            <a:off x="150246" y="84049"/>
            <a:ext cx="1722000" cy="270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September 28, 2015</a:t>
            </a:r>
            <a:endParaRPr sz="1100" b="1" i="0" u="none" strike="noStrike" cap="none">
              <a:solidFill>
                <a:schemeClr val="lt1"/>
              </a:solidFill>
              <a:latin typeface="Arial"/>
              <a:ea typeface="Arial"/>
              <a:cs typeface="Arial"/>
              <a:sym typeface="Arial"/>
            </a:endParaRPr>
          </a:p>
        </p:txBody>
      </p:sp>
      <p:sp>
        <p:nvSpPr>
          <p:cNvPr id="41" name="Google Shape;41;p7"/>
          <p:cNvSpPr txBox="1">
            <a:spLocks noGrp="1"/>
          </p:cNvSpPr>
          <p:nvPr>
            <p:ph type="body" idx="1"/>
          </p:nvPr>
        </p:nvSpPr>
        <p:spPr>
          <a:xfrm>
            <a:off x="379875" y="1262725"/>
            <a:ext cx="41808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500"/>
              </a:spcBef>
              <a:spcAft>
                <a:spcPts val="0"/>
              </a:spcAft>
              <a:buClr>
                <a:srgbClr val="646569"/>
              </a:buClr>
              <a:buSzPts val="1400"/>
              <a:buChar char="•"/>
              <a:defRPr/>
            </a:lvl1pPr>
            <a:lvl2pPr marL="914400" lvl="1" indent="-317500" algn="l">
              <a:lnSpc>
                <a:spcPct val="90000"/>
              </a:lnSpc>
              <a:spcBef>
                <a:spcPts val="500"/>
              </a:spcBef>
              <a:spcAft>
                <a:spcPts val="0"/>
              </a:spcAft>
              <a:buClr>
                <a:srgbClr val="646569"/>
              </a:buClr>
              <a:buSzPts val="1400"/>
              <a:buChar char="•"/>
              <a:defRPr/>
            </a:lvl2pPr>
            <a:lvl3pPr marL="1371600" lvl="2" indent="-317500" algn="l">
              <a:lnSpc>
                <a:spcPct val="90000"/>
              </a:lnSpc>
              <a:spcBef>
                <a:spcPts val="500"/>
              </a:spcBef>
              <a:spcAft>
                <a:spcPts val="0"/>
              </a:spcAft>
              <a:buClr>
                <a:srgbClr val="646569"/>
              </a:buClr>
              <a:buSzPts val="1400"/>
              <a:buChar char="–"/>
              <a:defRPr/>
            </a:lvl3pPr>
            <a:lvl4pPr marL="1828800" lvl="3" indent="-317500" algn="l">
              <a:lnSpc>
                <a:spcPct val="90000"/>
              </a:lnSpc>
              <a:spcBef>
                <a:spcPts val="500"/>
              </a:spcBef>
              <a:spcAft>
                <a:spcPts val="0"/>
              </a:spcAft>
              <a:buClr>
                <a:srgbClr val="646569"/>
              </a:buClr>
              <a:buSzPts val="1400"/>
              <a:buChar char="»"/>
              <a:defRPr/>
            </a:lvl4pPr>
            <a:lvl5pPr marL="2286000" lvl="4" indent="-317500" algn="l">
              <a:lnSpc>
                <a:spcPct val="90000"/>
              </a:lnSpc>
              <a:spcBef>
                <a:spcPts val="400"/>
              </a:spcBef>
              <a:spcAft>
                <a:spcPts val="0"/>
              </a:spcAft>
              <a:buClr>
                <a:srgbClr val="64656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Google Shape;42;p7"/>
          <p:cNvSpPr txBox="1">
            <a:spLocks noGrp="1"/>
          </p:cNvSpPr>
          <p:nvPr>
            <p:ph type="body" idx="2"/>
          </p:nvPr>
        </p:nvSpPr>
        <p:spPr>
          <a:xfrm>
            <a:off x="4734926" y="1262725"/>
            <a:ext cx="41808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500"/>
              </a:spcBef>
              <a:spcAft>
                <a:spcPts val="0"/>
              </a:spcAft>
              <a:buClr>
                <a:srgbClr val="646569"/>
              </a:buClr>
              <a:buSzPts val="1400"/>
              <a:buChar char="•"/>
              <a:defRPr/>
            </a:lvl1pPr>
            <a:lvl2pPr marL="914400" lvl="1" indent="-317500" algn="l">
              <a:lnSpc>
                <a:spcPct val="90000"/>
              </a:lnSpc>
              <a:spcBef>
                <a:spcPts val="500"/>
              </a:spcBef>
              <a:spcAft>
                <a:spcPts val="0"/>
              </a:spcAft>
              <a:buClr>
                <a:srgbClr val="646569"/>
              </a:buClr>
              <a:buSzPts val="1400"/>
              <a:buChar char="•"/>
              <a:defRPr/>
            </a:lvl2pPr>
            <a:lvl3pPr marL="1371600" lvl="2" indent="-317500" algn="l">
              <a:lnSpc>
                <a:spcPct val="90000"/>
              </a:lnSpc>
              <a:spcBef>
                <a:spcPts val="500"/>
              </a:spcBef>
              <a:spcAft>
                <a:spcPts val="0"/>
              </a:spcAft>
              <a:buClr>
                <a:srgbClr val="646569"/>
              </a:buClr>
              <a:buSzPts val="1400"/>
              <a:buChar char="–"/>
              <a:defRPr/>
            </a:lvl3pPr>
            <a:lvl4pPr marL="1828800" lvl="3" indent="-317500" algn="l">
              <a:lnSpc>
                <a:spcPct val="90000"/>
              </a:lnSpc>
              <a:spcBef>
                <a:spcPts val="500"/>
              </a:spcBef>
              <a:spcAft>
                <a:spcPts val="0"/>
              </a:spcAft>
              <a:buClr>
                <a:srgbClr val="646569"/>
              </a:buClr>
              <a:buSzPts val="1400"/>
              <a:buChar char="»"/>
              <a:defRPr/>
            </a:lvl4pPr>
            <a:lvl5pPr marL="2286000" lvl="4" indent="-317500" algn="l">
              <a:lnSpc>
                <a:spcPct val="90000"/>
              </a:lnSpc>
              <a:spcBef>
                <a:spcPts val="400"/>
              </a:spcBef>
              <a:spcAft>
                <a:spcPts val="0"/>
              </a:spcAft>
              <a:buClr>
                <a:srgbClr val="64656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 name="Google Shape;43;p7"/>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44" name="Google Shape;44;p7"/>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45" name="Google Shape;45;p7"/>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46" name="Google Shape;46;p7"/>
          <p:cNvGrpSpPr/>
          <p:nvPr/>
        </p:nvGrpSpPr>
        <p:grpSpPr>
          <a:xfrm>
            <a:off x="0" y="5129784"/>
            <a:ext cx="9144000" cy="18291"/>
            <a:chOff x="0" y="5118447"/>
            <a:chExt cx="9144000" cy="76500"/>
          </a:xfrm>
        </p:grpSpPr>
        <p:sp>
          <p:nvSpPr>
            <p:cNvPr id="47" name="Google Shape;47;p7"/>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8" name="Google Shape;48;p7"/>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8"/>
          <p:cNvSpPr txBox="1">
            <a:spLocks noGrp="1"/>
          </p:cNvSpPr>
          <p:nvPr>
            <p:ph type="body" idx="1"/>
          </p:nvPr>
        </p:nvSpPr>
        <p:spPr>
          <a:xfrm>
            <a:off x="319500" y="1543050"/>
            <a:ext cx="399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500"/>
              </a:spcBef>
              <a:spcAft>
                <a:spcPts val="0"/>
              </a:spcAft>
              <a:buClr>
                <a:srgbClr val="646569"/>
              </a:buClr>
              <a:buSzPts val="1200"/>
              <a:buNone/>
              <a:defRPr sz="1200"/>
            </a:lvl1pPr>
            <a:lvl2pPr marL="914400" lvl="1" indent="-228600" algn="l">
              <a:lnSpc>
                <a:spcPct val="90000"/>
              </a:lnSpc>
              <a:spcBef>
                <a:spcPts val="500"/>
              </a:spcBef>
              <a:spcAft>
                <a:spcPts val="0"/>
              </a:spcAft>
              <a:buClr>
                <a:srgbClr val="646569"/>
              </a:buClr>
              <a:buSzPts val="1100"/>
              <a:buNone/>
              <a:defRPr sz="1100"/>
            </a:lvl2pPr>
            <a:lvl3pPr marL="1371600" lvl="2" indent="-228600" algn="l">
              <a:lnSpc>
                <a:spcPct val="90000"/>
              </a:lnSpc>
              <a:spcBef>
                <a:spcPts val="500"/>
              </a:spcBef>
              <a:spcAft>
                <a:spcPts val="0"/>
              </a:spcAft>
              <a:buClr>
                <a:srgbClr val="646569"/>
              </a:buClr>
              <a:buSzPts val="900"/>
              <a:buNone/>
              <a:defRPr sz="900"/>
            </a:lvl3pPr>
            <a:lvl4pPr marL="1828800" lvl="3" indent="-228600" algn="l">
              <a:lnSpc>
                <a:spcPct val="90000"/>
              </a:lnSpc>
              <a:spcBef>
                <a:spcPts val="500"/>
              </a:spcBef>
              <a:spcAft>
                <a:spcPts val="0"/>
              </a:spcAft>
              <a:buClr>
                <a:srgbClr val="646569"/>
              </a:buClr>
              <a:buSzPts val="800"/>
              <a:buNone/>
              <a:defRPr sz="800"/>
            </a:lvl4pPr>
            <a:lvl5pPr marL="2286000" lvl="4" indent="-228600" algn="l">
              <a:lnSpc>
                <a:spcPct val="90000"/>
              </a:lnSpc>
              <a:spcBef>
                <a:spcPts val="400"/>
              </a:spcBef>
              <a:spcAft>
                <a:spcPts val="0"/>
              </a:spcAft>
              <a:buClr>
                <a:srgbClr val="64656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1" name="Google Shape;51;p8"/>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52" name="Google Shape;52;p8"/>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3" name="Google Shape;53;p8"/>
          <p:cNvSpPr>
            <a:spLocks noGrp="1"/>
          </p:cNvSpPr>
          <p:nvPr>
            <p:ph type="pic" idx="2"/>
          </p:nvPr>
        </p:nvSpPr>
        <p:spPr>
          <a:xfrm>
            <a:off x="4716550" y="990050"/>
            <a:ext cx="4161300" cy="3552600"/>
          </a:xfrm>
          <a:prstGeom prst="rect">
            <a:avLst/>
          </a:prstGeom>
          <a:noFill/>
          <a:ln>
            <a:noFill/>
          </a:ln>
        </p:spPr>
      </p:sp>
      <p:pic>
        <p:nvPicPr>
          <p:cNvPr id="54" name="Google Shape;54;p8"/>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55" name="Google Shape;55;p8"/>
          <p:cNvGrpSpPr/>
          <p:nvPr/>
        </p:nvGrpSpPr>
        <p:grpSpPr>
          <a:xfrm>
            <a:off x="0" y="5129784"/>
            <a:ext cx="9144000" cy="18291"/>
            <a:chOff x="0" y="5118447"/>
            <a:chExt cx="9144000" cy="76500"/>
          </a:xfrm>
        </p:grpSpPr>
        <p:sp>
          <p:nvSpPr>
            <p:cNvPr id="56" name="Google Shape;56;p8"/>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7" name="Google Shape;57;p8"/>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8"/>
        <p:cNvGrpSpPr/>
        <p:nvPr/>
      </p:nvGrpSpPr>
      <p:grpSpPr>
        <a:xfrm>
          <a:off x="0" y="0"/>
          <a:ext cx="0" cy="0"/>
          <a:chOff x="0" y="0"/>
          <a:chExt cx="0" cy="0"/>
        </a:xfrm>
      </p:grpSpPr>
      <p:sp>
        <p:nvSpPr>
          <p:cNvPr id="59" name="Google Shape;59;p9"/>
          <p:cNvSpPr txBox="1">
            <a:spLocks noGrp="1"/>
          </p:cNvSpPr>
          <p:nvPr>
            <p:ph type="body" idx="1"/>
          </p:nvPr>
        </p:nvSpPr>
        <p:spPr>
          <a:xfrm rot="5400000">
            <a:off x="2935896" y="-1157849"/>
            <a:ext cx="3143100" cy="8087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500"/>
              </a:spcBef>
              <a:spcAft>
                <a:spcPts val="0"/>
              </a:spcAft>
              <a:buClr>
                <a:srgbClr val="646569"/>
              </a:buClr>
              <a:buSzPts val="1400"/>
              <a:buChar char="•"/>
              <a:defRPr/>
            </a:lvl1pPr>
            <a:lvl2pPr marL="914400" lvl="1" indent="-317500" algn="l">
              <a:lnSpc>
                <a:spcPct val="90000"/>
              </a:lnSpc>
              <a:spcBef>
                <a:spcPts val="500"/>
              </a:spcBef>
              <a:spcAft>
                <a:spcPts val="0"/>
              </a:spcAft>
              <a:buClr>
                <a:srgbClr val="646569"/>
              </a:buClr>
              <a:buSzPts val="1400"/>
              <a:buChar char="•"/>
              <a:defRPr/>
            </a:lvl2pPr>
            <a:lvl3pPr marL="1371600" lvl="2" indent="-317500" algn="l">
              <a:lnSpc>
                <a:spcPct val="90000"/>
              </a:lnSpc>
              <a:spcBef>
                <a:spcPts val="500"/>
              </a:spcBef>
              <a:spcAft>
                <a:spcPts val="0"/>
              </a:spcAft>
              <a:buClr>
                <a:srgbClr val="646569"/>
              </a:buClr>
              <a:buSzPts val="1400"/>
              <a:buChar char="–"/>
              <a:defRPr/>
            </a:lvl3pPr>
            <a:lvl4pPr marL="1828800" lvl="3" indent="-317500" algn="l">
              <a:lnSpc>
                <a:spcPct val="90000"/>
              </a:lnSpc>
              <a:spcBef>
                <a:spcPts val="500"/>
              </a:spcBef>
              <a:spcAft>
                <a:spcPts val="0"/>
              </a:spcAft>
              <a:buClr>
                <a:srgbClr val="646569"/>
              </a:buClr>
              <a:buSzPts val="1400"/>
              <a:buChar char="»"/>
              <a:defRPr/>
            </a:lvl4pPr>
            <a:lvl5pPr marL="2286000" lvl="4" indent="-317500" algn="l">
              <a:lnSpc>
                <a:spcPct val="90000"/>
              </a:lnSpc>
              <a:spcBef>
                <a:spcPts val="400"/>
              </a:spcBef>
              <a:spcAft>
                <a:spcPts val="0"/>
              </a:spcAft>
              <a:buClr>
                <a:srgbClr val="64656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 name="Google Shape;60;p9"/>
          <p:cNvSpPr txBox="1"/>
          <p:nvPr/>
        </p:nvSpPr>
        <p:spPr>
          <a:xfrm>
            <a:off x="8008620" y="103245"/>
            <a:ext cx="506700" cy="2058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 sz="1100" b="1" i="0" u="none" strike="noStrike" cap="none">
                <a:solidFill>
                  <a:schemeClr val="lt1"/>
                </a:solidFill>
                <a:latin typeface="Arial"/>
                <a:ea typeface="Arial"/>
                <a:cs typeface="Arial"/>
                <a:sym typeface="Arial"/>
              </a:rPr>
              <a:t>‹#›</a:t>
            </a:fld>
            <a:endParaRPr sz="1100" b="1" i="0" u="none" strike="noStrike" cap="none">
              <a:solidFill>
                <a:schemeClr val="lt1"/>
              </a:solidFill>
              <a:latin typeface="Arial"/>
              <a:ea typeface="Arial"/>
              <a:cs typeface="Arial"/>
              <a:sym typeface="Arial"/>
            </a:endParaRPr>
          </a:p>
        </p:txBody>
      </p:sp>
      <p:sp>
        <p:nvSpPr>
          <p:cNvPr id="61" name="Google Shape;61;p9"/>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62" name="Google Shape;62;p9"/>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63" name="Google Shape;63;p9"/>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64" name="Google Shape;64;p9"/>
          <p:cNvGrpSpPr/>
          <p:nvPr/>
        </p:nvGrpSpPr>
        <p:grpSpPr>
          <a:xfrm>
            <a:off x="0" y="5129784"/>
            <a:ext cx="9144000" cy="18291"/>
            <a:chOff x="0" y="5118447"/>
            <a:chExt cx="9144000" cy="76500"/>
          </a:xfrm>
        </p:grpSpPr>
        <p:sp>
          <p:nvSpPr>
            <p:cNvPr id="65" name="Google Shape;65;p9"/>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6" name="Google Shape;66;p9"/>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99500" y="1314450"/>
            <a:ext cx="8724000" cy="3143100"/>
          </a:xfrm>
          <a:prstGeom prst="rect">
            <a:avLst/>
          </a:prstGeom>
          <a:noFill/>
          <a:ln>
            <a:noFill/>
          </a:ln>
        </p:spPr>
        <p:txBody>
          <a:bodyPr spcFirstLastPara="1" wrap="square" lIns="68575" tIns="34275" rIns="68575" bIns="34275" anchor="t" anchorCtr="0">
            <a:normAutofit/>
          </a:bodyPr>
          <a:lstStyle>
            <a:lvl1pPr marL="457200" marR="0" lvl="0" indent="-323850" algn="l" rtl="0">
              <a:lnSpc>
                <a:spcPct val="90000"/>
              </a:lnSpc>
              <a:spcBef>
                <a:spcPts val="500"/>
              </a:spcBef>
              <a:spcAft>
                <a:spcPts val="0"/>
              </a:spcAft>
              <a:buClr>
                <a:srgbClr val="646569"/>
              </a:buClr>
              <a:buSzPts val="1500"/>
              <a:buFont typeface="Arial"/>
              <a:buChar char="•"/>
              <a:defRPr sz="1500" b="0" i="0" u="none" strike="noStrike" cap="none">
                <a:solidFill>
                  <a:srgbClr val="646569"/>
                </a:solidFill>
                <a:latin typeface="Arial"/>
                <a:ea typeface="Arial"/>
                <a:cs typeface="Arial"/>
                <a:sym typeface="Arial"/>
              </a:defRPr>
            </a:lvl1pPr>
            <a:lvl2pPr marL="914400" marR="0" lvl="1" indent="-323850" algn="l" rtl="0">
              <a:lnSpc>
                <a:spcPct val="90000"/>
              </a:lnSpc>
              <a:spcBef>
                <a:spcPts val="500"/>
              </a:spcBef>
              <a:spcAft>
                <a:spcPts val="0"/>
              </a:spcAft>
              <a:buClr>
                <a:srgbClr val="646569"/>
              </a:buClr>
              <a:buSzPts val="1500"/>
              <a:buFont typeface="Arial"/>
              <a:buChar char="•"/>
              <a:defRPr sz="1500" b="0" i="0" u="none" strike="noStrike" cap="none">
                <a:solidFill>
                  <a:srgbClr val="646569"/>
                </a:solidFill>
                <a:latin typeface="Arial"/>
                <a:ea typeface="Arial"/>
                <a:cs typeface="Arial"/>
                <a:sym typeface="Arial"/>
              </a:defRPr>
            </a:lvl2pPr>
            <a:lvl3pPr marL="1371600" marR="0" lvl="2" indent="-323850" algn="l" rtl="0">
              <a:lnSpc>
                <a:spcPct val="90000"/>
              </a:lnSpc>
              <a:spcBef>
                <a:spcPts val="500"/>
              </a:spcBef>
              <a:spcAft>
                <a:spcPts val="0"/>
              </a:spcAft>
              <a:buClr>
                <a:srgbClr val="646569"/>
              </a:buClr>
              <a:buSzPts val="1500"/>
              <a:buFont typeface="Merriweather Sans"/>
              <a:buChar char="–"/>
              <a:defRPr sz="1500" b="0" i="0" u="none" strike="noStrike" cap="none">
                <a:solidFill>
                  <a:srgbClr val="646569"/>
                </a:solidFill>
                <a:latin typeface="Arial"/>
                <a:ea typeface="Arial"/>
                <a:cs typeface="Arial"/>
                <a:sym typeface="Arial"/>
              </a:defRPr>
            </a:lvl3pPr>
            <a:lvl4pPr marL="1828800" marR="0" lvl="3" indent="-285750" algn="l" rtl="0">
              <a:lnSpc>
                <a:spcPct val="90000"/>
              </a:lnSpc>
              <a:spcBef>
                <a:spcPts val="500"/>
              </a:spcBef>
              <a:spcAft>
                <a:spcPts val="0"/>
              </a:spcAft>
              <a:buClr>
                <a:srgbClr val="646569"/>
              </a:buClr>
              <a:buSzPts val="900"/>
              <a:buFont typeface="Merriweather Sans"/>
              <a:buChar char="»"/>
              <a:defRPr sz="900" b="0" i="0" u="none" strike="noStrike" cap="none">
                <a:solidFill>
                  <a:srgbClr val="646569"/>
                </a:solidFill>
                <a:latin typeface="Arial"/>
                <a:ea typeface="Arial"/>
                <a:cs typeface="Arial"/>
                <a:sym typeface="Arial"/>
              </a:defRPr>
            </a:lvl4pPr>
            <a:lvl5pPr marL="2286000" marR="0" lvl="4" indent="-285750" algn="l" rtl="0">
              <a:lnSpc>
                <a:spcPct val="90000"/>
              </a:lnSpc>
              <a:spcBef>
                <a:spcPts val="400"/>
              </a:spcBef>
              <a:spcAft>
                <a:spcPts val="0"/>
              </a:spcAft>
              <a:buClr>
                <a:srgbClr val="646569"/>
              </a:buClr>
              <a:buSzPts val="900"/>
              <a:buFont typeface="Arial"/>
              <a:buChar char="•"/>
              <a:defRPr sz="900" b="0" i="0" u="none" strike="noStrike" cap="none">
                <a:solidFill>
                  <a:srgbClr val="646569"/>
                </a:solidFill>
                <a:latin typeface="Arial"/>
                <a:ea typeface="Arial"/>
                <a:cs typeface="Arial"/>
                <a:sym typeface="Arial"/>
              </a:defRPr>
            </a:lvl5pPr>
            <a:lvl6pPr marL="2743200" marR="0" lvl="5"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6pPr>
            <a:lvl7pPr marL="3200400" marR="0" lvl="6"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7pPr>
            <a:lvl8pPr marL="3657600" marR="0" lvl="7"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8pPr>
            <a:lvl9pPr marL="4114800" marR="0" lvl="8"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0"/>
          <p:cNvSpPr txBox="1">
            <a:spLocks noGrp="1"/>
          </p:cNvSpPr>
          <p:nvPr>
            <p:ph type="title"/>
          </p:nvPr>
        </p:nvSpPr>
        <p:spPr>
          <a:xfrm>
            <a:off x="123165" y="1584826"/>
            <a:ext cx="8904600" cy="12072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SzPts val="4000"/>
              <a:buNone/>
            </a:pPr>
            <a:r>
              <a:rPr lang="en"/>
              <a:t>Electricity Basics </a:t>
            </a:r>
            <a:endParaRPr/>
          </a:p>
        </p:txBody>
      </p:sp>
      <p:sp>
        <p:nvSpPr>
          <p:cNvPr id="72" name="Google Shape;72;p10"/>
          <p:cNvSpPr txBox="1">
            <a:spLocks noGrp="1"/>
          </p:cNvSpPr>
          <p:nvPr>
            <p:ph type="subTitle" idx="1"/>
          </p:nvPr>
        </p:nvSpPr>
        <p:spPr>
          <a:xfrm>
            <a:off x="123175" y="2833750"/>
            <a:ext cx="8900700" cy="5718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2700"/>
              <a:buFont typeface="Arial"/>
              <a:buNone/>
            </a:pPr>
            <a:r>
              <a:rPr lang="en" sz="2700">
                <a:solidFill>
                  <a:srgbClr val="646569"/>
                </a:solidFill>
                <a:latin typeface="Proxima Nova"/>
                <a:ea typeface="Proxima Nova"/>
                <a:cs typeface="Proxima Nova"/>
                <a:sym typeface="Proxima Nova"/>
              </a:rPr>
              <a:t>WHAT IS ELECTRICITY?</a:t>
            </a:r>
            <a:endParaRPr sz="2700">
              <a:solidFill>
                <a:srgbClr val="646569"/>
              </a:solidFill>
              <a:latin typeface="Proxima Nova"/>
              <a:ea typeface="Proxima Nova"/>
              <a:cs typeface="Proxima Nova"/>
              <a:sym typeface="Proxima Nova"/>
            </a:endParaRPr>
          </a:p>
          <a:p>
            <a:pPr marL="0" lvl="0" indent="0" algn="l" rtl="0">
              <a:lnSpc>
                <a:spcPct val="90000"/>
              </a:lnSpc>
              <a:spcBef>
                <a:spcPts val="500"/>
              </a:spcBef>
              <a:spcAft>
                <a:spcPts val="0"/>
              </a:spcAft>
              <a:buSzPts val="2300"/>
              <a:buNone/>
            </a:pPr>
            <a:endParaRPr/>
          </a:p>
        </p:txBody>
      </p:sp>
      <p:cxnSp>
        <p:nvCxnSpPr>
          <p:cNvPr id="73" name="Google Shape;73;p10"/>
          <p:cNvCxnSpPr/>
          <p:nvPr/>
        </p:nvCxnSpPr>
        <p:spPr>
          <a:xfrm rot="10800000" flipH="1">
            <a:off x="-8325" y="3405650"/>
            <a:ext cx="4671300" cy="9900"/>
          </a:xfrm>
          <a:prstGeom prst="straightConnector1">
            <a:avLst/>
          </a:prstGeom>
          <a:noFill/>
          <a:ln w="28575" cap="flat" cmpd="sng">
            <a:solidFill>
              <a:schemeClr val="accent4"/>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9"/>
          <p:cNvPicPr preferRelativeResize="0"/>
          <p:nvPr/>
        </p:nvPicPr>
        <p:blipFill rotWithShape="1">
          <a:blip r:embed="rId3">
            <a:alphaModFix/>
          </a:blip>
          <a:srcRect l="49894"/>
          <a:stretch/>
        </p:blipFill>
        <p:spPr>
          <a:xfrm rot="-758165">
            <a:off x="2806689" y="720882"/>
            <a:ext cx="2376051" cy="3660174"/>
          </a:xfrm>
          <a:prstGeom prst="rect">
            <a:avLst/>
          </a:prstGeom>
          <a:noFill/>
          <a:ln w="9525" cap="flat" cmpd="sng">
            <a:solidFill>
              <a:srgbClr val="E7E6E6"/>
            </a:solidFill>
            <a:prstDash val="solid"/>
            <a:round/>
            <a:headEnd type="none" w="sm" len="sm"/>
            <a:tailEnd type="none" w="sm" len="sm"/>
          </a:ln>
          <a:effectLst>
            <a:outerShdw blurRad="57150" dist="19050" dir="5400000" algn="bl" rotWithShape="0">
              <a:srgbClr val="999999">
                <a:alpha val="49803"/>
              </a:srgbClr>
            </a:outerShdw>
          </a:effectLst>
        </p:spPr>
      </p:pic>
      <p:pic>
        <p:nvPicPr>
          <p:cNvPr id="169" name="Google Shape;169;p19"/>
          <p:cNvPicPr preferRelativeResize="0"/>
          <p:nvPr/>
        </p:nvPicPr>
        <p:blipFill rotWithShape="1">
          <a:blip r:embed="rId4">
            <a:alphaModFix/>
          </a:blip>
          <a:srcRect/>
          <a:stretch/>
        </p:blipFill>
        <p:spPr>
          <a:xfrm rot="-765633">
            <a:off x="425382" y="1231736"/>
            <a:ext cx="2437159" cy="3766505"/>
          </a:xfrm>
          <a:prstGeom prst="rect">
            <a:avLst/>
          </a:prstGeom>
          <a:noFill/>
          <a:ln w="9525" cap="flat" cmpd="sng">
            <a:solidFill>
              <a:srgbClr val="E7E6E6"/>
            </a:solidFill>
            <a:prstDash val="solid"/>
            <a:round/>
            <a:headEnd type="none" w="sm" len="sm"/>
            <a:tailEnd type="none" w="sm" len="sm"/>
          </a:ln>
          <a:effectLst>
            <a:outerShdw blurRad="57150" dist="19050" dir="5400000" algn="bl" rotWithShape="0">
              <a:srgbClr val="B7B7B7">
                <a:alpha val="49803"/>
              </a:srgbClr>
            </a:outerShdw>
          </a:effectLst>
        </p:spPr>
      </p:pic>
      <p:pic>
        <p:nvPicPr>
          <p:cNvPr id="170" name="Google Shape;170;p19"/>
          <p:cNvPicPr preferRelativeResize="0"/>
          <p:nvPr/>
        </p:nvPicPr>
        <p:blipFill rotWithShape="1">
          <a:blip r:embed="rId5">
            <a:alphaModFix/>
          </a:blip>
          <a:srcRect/>
          <a:stretch/>
        </p:blipFill>
        <p:spPr>
          <a:xfrm>
            <a:off x="5863625" y="650850"/>
            <a:ext cx="2652600" cy="2818050"/>
          </a:xfrm>
          <a:prstGeom prst="rect">
            <a:avLst/>
          </a:prstGeom>
          <a:noFill/>
          <a:ln>
            <a:noFill/>
          </a:ln>
        </p:spPr>
      </p:pic>
      <p:sp>
        <p:nvSpPr>
          <p:cNvPr id="171" name="Google Shape;171;p19"/>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100"/>
              <a:buNone/>
            </a:pPr>
            <a:r>
              <a:rPr lang="en" sz="3600">
                <a:latin typeface="Proxima Nova"/>
                <a:ea typeface="Proxima Nova"/>
                <a:cs typeface="Proxima Nova"/>
                <a:sym typeface="Proxima Nova"/>
              </a:rPr>
              <a:t>Let’s Build!</a:t>
            </a:r>
            <a:endParaRPr sz="3600">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0"/>
          <p:cNvPicPr preferRelativeResize="0"/>
          <p:nvPr/>
        </p:nvPicPr>
        <p:blipFill rotWithShape="1">
          <a:blip r:embed="rId3">
            <a:alphaModFix/>
          </a:blip>
          <a:srcRect l="51191" t="4980" r="1060" b="10894"/>
          <a:stretch/>
        </p:blipFill>
        <p:spPr>
          <a:xfrm>
            <a:off x="661199" y="146050"/>
            <a:ext cx="3410525" cy="4642999"/>
          </a:xfrm>
          <a:prstGeom prst="rect">
            <a:avLst/>
          </a:prstGeom>
          <a:noFill/>
          <a:ln>
            <a:noFill/>
          </a:ln>
        </p:spPr>
      </p:pic>
      <p:pic>
        <p:nvPicPr>
          <p:cNvPr id="177" name="Google Shape;177;p20"/>
          <p:cNvPicPr preferRelativeResize="0"/>
          <p:nvPr/>
        </p:nvPicPr>
        <p:blipFill rotWithShape="1">
          <a:blip r:embed="rId4">
            <a:alphaModFix/>
          </a:blip>
          <a:srcRect/>
          <a:stretch/>
        </p:blipFill>
        <p:spPr>
          <a:xfrm>
            <a:off x="5127000" y="977725"/>
            <a:ext cx="3529725" cy="2979650"/>
          </a:xfrm>
          <a:prstGeom prst="rect">
            <a:avLst/>
          </a:prstGeom>
          <a:noFill/>
          <a:ln>
            <a:noFill/>
          </a:ln>
        </p:spPr>
      </p:pic>
      <p:cxnSp>
        <p:nvCxnSpPr>
          <p:cNvPr id="178" name="Google Shape;178;p20"/>
          <p:cNvCxnSpPr/>
          <p:nvPr/>
        </p:nvCxnSpPr>
        <p:spPr>
          <a:xfrm flipH="1">
            <a:off x="4779800" y="945450"/>
            <a:ext cx="19800" cy="3252600"/>
          </a:xfrm>
          <a:prstGeom prst="straightConnector1">
            <a:avLst/>
          </a:prstGeom>
          <a:noFill/>
          <a:ln w="9525" cap="flat" cmpd="sng">
            <a:solidFill>
              <a:schemeClr val="accent4"/>
            </a:solidFill>
            <a:prstDash val="solid"/>
            <a:round/>
            <a:headEnd type="none" w="sm" len="sm"/>
            <a:tailEnd type="none" w="sm" len="sm"/>
          </a:ln>
        </p:spPr>
      </p:cxnSp>
      <p:sp>
        <p:nvSpPr>
          <p:cNvPr id="179" name="Google Shape;179;p20"/>
          <p:cNvSpPr txBox="1">
            <a:spLocks noGrp="1"/>
          </p:cNvSpPr>
          <p:nvPr>
            <p:ph type="title"/>
          </p:nvPr>
        </p:nvSpPr>
        <p:spPr>
          <a:xfrm>
            <a:off x="3982375" y="0"/>
            <a:ext cx="4372500" cy="824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100"/>
              <a:buNone/>
            </a:pPr>
            <a:r>
              <a:rPr lang="en" sz="3600">
                <a:latin typeface="Proxima Nova"/>
                <a:ea typeface="Proxima Nova"/>
                <a:cs typeface="Proxima Nova"/>
                <a:sym typeface="Proxima Nova"/>
              </a:rPr>
              <a:t>Let’s Build!</a:t>
            </a:r>
            <a:endParaRPr sz="3600">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p:nvPr/>
        </p:nvSpPr>
        <p:spPr>
          <a:xfrm>
            <a:off x="3001200" y="2247425"/>
            <a:ext cx="3141600" cy="10779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WONDER TIME</a:t>
            </a:r>
            <a:endParaRPr sz="3600" b="1" i="0" u="none" strike="noStrike" cap="none">
              <a:solidFill>
                <a:srgbClr val="002D73"/>
              </a:solidFill>
              <a:latin typeface="Proxima Nova"/>
              <a:ea typeface="Proxima Nova"/>
              <a:cs typeface="Proxima Nova"/>
              <a:sym typeface="Proxima Nova"/>
            </a:endParaRPr>
          </a:p>
        </p:txBody>
      </p:sp>
      <p:cxnSp>
        <p:nvCxnSpPr>
          <p:cNvPr id="185" name="Google Shape;185;p21"/>
          <p:cNvCxnSpPr/>
          <p:nvPr/>
        </p:nvCxnSpPr>
        <p:spPr>
          <a:xfrm>
            <a:off x="3092150" y="2160525"/>
            <a:ext cx="2962200" cy="0"/>
          </a:xfrm>
          <a:prstGeom prst="straightConnector1">
            <a:avLst/>
          </a:prstGeom>
          <a:noFill/>
          <a:ln w="19050" cap="flat" cmpd="sng">
            <a:solidFill>
              <a:schemeClr val="accent4"/>
            </a:solidFill>
            <a:prstDash val="solid"/>
            <a:round/>
            <a:headEnd type="none" w="sm" len="sm"/>
            <a:tailEnd type="none" w="sm" len="sm"/>
          </a:ln>
        </p:spPr>
      </p:cxnSp>
      <p:pic>
        <p:nvPicPr>
          <p:cNvPr id="186" name="Google Shape;186;p21"/>
          <p:cNvPicPr preferRelativeResize="0"/>
          <p:nvPr/>
        </p:nvPicPr>
        <p:blipFill rotWithShape="1">
          <a:blip r:embed="rId3">
            <a:alphaModFix/>
          </a:blip>
          <a:srcRect/>
          <a:stretch/>
        </p:blipFill>
        <p:spPr>
          <a:xfrm>
            <a:off x="3904725" y="945025"/>
            <a:ext cx="1128600" cy="1128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2"/>
          <p:cNvPicPr preferRelativeResize="0"/>
          <p:nvPr/>
        </p:nvPicPr>
        <p:blipFill rotWithShape="1">
          <a:blip r:embed="rId3">
            <a:alphaModFix/>
          </a:blip>
          <a:srcRect/>
          <a:stretch/>
        </p:blipFill>
        <p:spPr>
          <a:xfrm>
            <a:off x="2534700" y="0"/>
            <a:ext cx="4116147"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3"/>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30554"/>
              <a:buFont typeface="Arial"/>
              <a:buNone/>
            </a:pPr>
            <a:r>
              <a:rPr lang="en" sz="3600">
                <a:latin typeface="Proxima Nova"/>
                <a:ea typeface="Proxima Nova"/>
                <a:cs typeface="Proxima Nova"/>
                <a:sym typeface="Proxima Nova"/>
              </a:rPr>
              <a:t>What parts are required to make </a:t>
            </a:r>
            <a:br>
              <a:rPr lang="en" sz="3600">
                <a:latin typeface="Proxima Nova"/>
                <a:ea typeface="Proxima Nova"/>
                <a:cs typeface="Proxima Nova"/>
                <a:sym typeface="Proxima Nova"/>
              </a:rPr>
            </a:br>
            <a:r>
              <a:rPr lang="en" sz="3600">
                <a:latin typeface="Proxima Nova"/>
                <a:ea typeface="Proxima Nova"/>
                <a:cs typeface="Proxima Nova"/>
                <a:sym typeface="Proxima Nova"/>
              </a:rPr>
              <a:t>an electrical circuit function?</a:t>
            </a:r>
            <a:endParaRPr sz="3600">
              <a:latin typeface="Proxima Nova"/>
              <a:ea typeface="Proxima Nova"/>
              <a:cs typeface="Proxima Nova"/>
              <a:sym typeface="Proxima Nova"/>
            </a:endParaRPr>
          </a:p>
        </p:txBody>
      </p:sp>
      <p:pic>
        <p:nvPicPr>
          <p:cNvPr id="197" name="Google Shape;197;p23"/>
          <p:cNvPicPr preferRelativeResize="0"/>
          <p:nvPr/>
        </p:nvPicPr>
        <p:blipFill rotWithShape="1">
          <a:blip r:embed="rId3">
            <a:alphaModFix/>
          </a:blip>
          <a:srcRect t="18658" b="12413"/>
          <a:stretch/>
        </p:blipFill>
        <p:spPr>
          <a:xfrm>
            <a:off x="1979200" y="1383925"/>
            <a:ext cx="5286700" cy="30501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4"/>
          <p:cNvPicPr preferRelativeResize="0"/>
          <p:nvPr/>
        </p:nvPicPr>
        <p:blipFill rotWithShape="1">
          <a:blip r:embed="rId3">
            <a:alphaModFix/>
          </a:blip>
          <a:srcRect/>
          <a:stretch/>
        </p:blipFill>
        <p:spPr>
          <a:xfrm>
            <a:off x="126475" y="59085"/>
            <a:ext cx="5919350" cy="4996840"/>
          </a:xfrm>
          <a:prstGeom prst="rect">
            <a:avLst/>
          </a:prstGeom>
          <a:noFill/>
          <a:ln>
            <a:noFill/>
          </a:ln>
        </p:spPr>
      </p:pic>
      <p:sp>
        <p:nvSpPr>
          <p:cNvPr id="203" name="Google Shape;203;p24"/>
          <p:cNvSpPr txBox="1">
            <a:spLocks noGrp="1"/>
          </p:cNvSpPr>
          <p:nvPr>
            <p:ph type="title"/>
          </p:nvPr>
        </p:nvSpPr>
        <p:spPr>
          <a:xfrm>
            <a:off x="6045824" y="637850"/>
            <a:ext cx="2915400" cy="3443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100"/>
              <a:buFont typeface="Arial"/>
              <a:buNone/>
            </a:pPr>
            <a:r>
              <a:rPr lang="en" sz="3600" b="0">
                <a:solidFill>
                  <a:srgbClr val="002D73"/>
                </a:solidFill>
                <a:latin typeface="Proxima Nova"/>
                <a:ea typeface="Proxima Nova"/>
                <a:cs typeface="Proxima Nova"/>
                <a:sym typeface="Proxima Nova"/>
              </a:rPr>
              <a:t>How does an</a:t>
            </a:r>
            <a:r>
              <a:rPr lang="en" sz="3600">
                <a:latin typeface="Proxima Nova"/>
                <a:ea typeface="Proxima Nova"/>
                <a:cs typeface="Proxima Nova"/>
                <a:sym typeface="Proxima Nova"/>
              </a:rPr>
              <a:t> electric circuit work?</a:t>
            </a:r>
            <a:endParaRPr sz="3600">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5"/>
          <p:cNvSpPr txBox="1">
            <a:spLocks noGrp="1"/>
          </p:cNvSpPr>
          <p:nvPr>
            <p:ph type="title"/>
          </p:nvPr>
        </p:nvSpPr>
        <p:spPr>
          <a:xfrm>
            <a:off x="1371525" y="2020675"/>
            <a:ext cx="6150000" cy="1369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100"/>
              <a:buFont typeface="Arial"/>
              <a:buNone/>
            </a:pPr>
            <a:r>
              <a:rPr lang="en" sz="3600" b="0">
                <a:latin typeface="Proxima Nova"/>
                <a:ea typeface="Proxima Nova"/>
                <a:cs typeface="Proxima Nova"/>
                <a:sym typeface="Proxima Nova"/>
              </a:rPr>
              <a:t>How do you think you could </a:t>
            </a:r>
            <a:br>
              <a:rPr lang="en" sz="3600">
                <a:latin typeface="Proxima Nova"/>
                <a:ea typeface="Proxima Nova"/>
                <a:cs typeface="Proxima Nova"/>
                <a:sym typeface="Proxima Nova"/>
              </a:rPr>
            </a:br>
            <a:r>
              <a:rPr lang="en" sz="3600">
                <a:latin typeface="Proxima Nova"/>
                <a:ea typeface="Proxima Nova"/>
                <a:cs typeface="Proxima Nova"/>
                <a:sym typeface="Proxima Nova"/>
              </a:rPr>
              <a:t>MEASURE ELECTRICITY?</a:t>
            </a:r>
            <a:endParaRPr sz="3600">
              <a:latin typeface="Proxima Nova"/>
              <a:ea typeface="Proxima Nova"/>
              <a:cs typeface="Proxima Nova"/>
              <a:sym typeface="Proxima Nova"/>
            </a:endParaRPr>
          </a:p>
        </p:txBody>
      </p:sp>
      <p:cxnSp>
        <p:nvCxnSpPr>
          <p:cNvPr id="209" name="Google Shape;209;p25"/>
          <p:cNvCxnSpPr/>
          <p:nvPr/>
        </p:nvCxnSpPr>
        <p:spPr>
          <a:xfrm>
            <a:off x="2008650" y="2160525"/>
            <a:ext cx="5126700" cy="0"/>
          </a:xfrm>
          <a:prstGeom prst="straightConnector1">
            <a:avLst/>
          </a:prstGeom>
          <a:noFill/>
          <a:ln w="19050" cap="flat" cmpd="sng">
            <a:solidFill>
              <a:schemeClr val="accent4"/>
            </a:solidFill>
            <a:prstDash val="solid"/>
            <a:round/>
            <a:headEnd type="none" w="sm" len="sm"/>
            <a:tailEnd type="none" w="sm" len="sm"/>
          </a:ln>
        </p:spPr>
      </p:cxnSp>
      <p:pic>
        <p:nvPicPr>
          <p:cNvPr id="210" name="Google Shape;210;p25"/>
          <p:cNvPicPr preferRelativeResize="0"/>
          <p:nvPr/>
        </p:nvPicPr>
        <p:blipFill rotWithShape="1">
          <a:blip r:embed="rId3">
            <a:alphaModFix/>
          </a:blip>
          <a:srcRect/>
          <a:stretch/>
        </p:blipFill>
        <p:spPr>
          <a:xfrm>
            <a:off x="3499900" y="1502100"/>
            <a:ext cx="1626850" cy="573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6"/>
          <p:cNvSpPr txBox="1">
            <a:spLocks noGrp="1"/>
          </p:cNvSpPr>
          <p:nvPr>
            <p:ph type="title"/>
          </p:nvPr>
        </p:nvSpPr>
        <p:spPr>
          <a:xfrm>
            <a:off x="1113125" y="1207200"/>
            <a:ext cx="7578300" cy="2899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2400"/>
              <a:buNone/>
            </a:pPr>
            <a:r>
              <a:rPr lang="en" sz="2000" b="0">
                <a:solidFill>
                  <a:srgbClr val="646569"/>
                </a:solidFill>
                <a:latin typeface="Proxima Nova"/>
                <a:ea typeface="Proxima Nova"/>
                <a:cs typeface="Proxima Nova"/>
                <a:sym typeface="Proxima Nova"/>
              </a:rPr>
              <a:t>Electricity is measured by the amount of pressure moving through a circuit and the amount of electrons in the circuit.</a:t>
            </a:r>
            <a:endParaRPr sz="2000" b="0">
              <a:solidFill>
                <a:srgbClr val="646569"/>
              </a:solidFill>
              <a:latin typeface="Proxima Nova"/>
              <a:ea typeface="Proxima Nova"/>
              <a:cs typeface="Proxima Nova"/>
              <a:sym typeface="Proxima Nova"/>
            </a:endParaRPr>
          </a:p>
          <a:p>
            <a:pPr marL="457200" lvl="0" indent="0" algn="l" rtl="0">
              <a:lnSpc>
                <a:spcPct val="90000"/>
              </a:lnSpc>
              <a:spcBef>
                <a:spcPts val="0"/>
              </a:spcBef>
              <a:spcAft>
                <a:spcPts val="0"/>
              </a:spcAft>
              <a:buSzPts val="2400"/>
              <a:buNone/>
            </a:pPr>
            <a:r>
              <a:rPr lang="en" sz="2000" b="0">
                <a:solidFill>
                  <a:srgbClr val="646569"/>
                </a:solidFill>
                <a:latin typeface="Proxima Nova"/>
                <a:ea typeface="Proxima Nova"/>
                <a:cs typeface="Proxima Nova"/>
                <a:sym typeface="Proxima Nova"/>
              </a:rPr>
              <a:t> </a:t>
            </a:r>
            <a:endParaRPr sz="2000" b="0">
              <a:solidFill>
                <a:srgbClr val="646569"/>
              </a:solidFill>
              <a:latin typeface="Proxima Nova"/>
              <a:ea typeface="Proxima Nova"/>
              <a:cs typeface="Proxima Nova"/>
              <a:sym typeface="Proxima Nova"/>
            </a:endParaRPr>
          </a:p>
          <a:p>
            <a:pPr marL="0" lvl="0" indent="0" algn="l" rtl="0">
              <a:lnSpc>
                <a:spcPct val="90000"/>
              </a:lnSpc>
              <a:spcBef>
                <a:spcPts val="0"/>
              </a:spcBef>
              <a:spcAft>
                <a:spcPts val="0"/>
              </a:spcAft>
              <a:buSzPts val="2400"/>
              <a:buNone/>
            </a:pPr>
            <a:r>
              <a:rPr lang="en" sz="2000" b="0">
                <a:solidFill>
                  <a:srgbClr val="646569"/>
                </a:solidFill>
                <a:latin typeface="Proxima Nova"/>
                <a:ea typeface="Proxima Nova"/>
                <a:cs typeface="Proxima Nova"/>
                <a:sym typeface="Proxima Nova"/>
              </a:rPr>
              <a:t>The pressure is called volts. The voltage pushes electrons.</a:t>
            </a:r>
            <a:endParaRPr sz="2000" b="0">
              <a:solidFill>
                <a:srgbClr val="646569"/>
              </a:solidFill>
              <a:latin typeface="Proxima Nova"/>
              <a:ea typeface="Proxima Nova"/>
              <a:cs typeface="Proxima Nova"/>
              <a:sym typeface="Proxima Nova"/>
            </a:endParaRPr>
          </a:p>
          <a:p>
            <a:pPr marL="457200" lvl="0" indent="0" algn="l" rtl="0">
              <a:lnSpc>
                <a:spcPct val="90000"/>
              </a:lnSpc>
              <a:spcBef>
                <a:spcPts val="0"/>
              </a:spcBef>
              <a:spcAft>
                <a:spcPts val="0"/>
              </a:spcAft>
              <a:buSzPts val="2400"/>
              <a:buNone/>
            </a:pPr>
            <a:endParaRPr sz="2000" b="0">
              <a:solidFill>
                <a:srgbClr val="646569"/>
              </a:solidFill>
              <a:latin typeface="Proxima Nova"/>
              <a:ea typeface="Proxima Nova"/>
              <a:cs typeface="Proxima Nova"/>
              <a:sym typeface="Proxima Nova"/>
            </a:endParaRPr>
          </a:p>
          <a:p>
            <a:pPr marL="0" lvl="0" indent="0" algn="l" rtl="0">
              <a:lnSpc>
                <a:spcPct val="90000"/>
              </a:lnSpc>
              <a:spcBef>
                <a:spcPts val="0"/>
              </a:spcBef>
              <a:spcAft>
                <a:spcPts val="0"/>
              </a:spcAft>
              <a:buSzPts val="2400"/>
              <a:buNone/>
            </a:pPr>
            <a:r>
              <a:rPr lang="en" sz="2000" b="0">
                <a:solidFill>
                  <a:srgbClr val="646569"/>
                </a:solidFill>
                <a:latin typeface="Proxima Nova"/>
                <a:ea typeface="Proxima Nova"/>
                <a:cs typeface="Proxima Nova"/>
                <a:sym typeface="Proxima Nova"/>
              </a:rPr>
              <a:t>The amount of electrons are called amps.  </a:t>
            </a:r>
            <a:endParaRPr sz="2000" b="0">
              <a:solidFill>
                <a:srgbClr val="646569"/>
              </a:solidFill>
              <a:latin typeface="Proxima Nova"/>
              <a:ea typeface="Proxima Nova"/>
              <a:cs typeface="Proxima Nova"/>
              <a:sym typeface="Proxima Nova"/>
            </a:endParaRPr>
          </a:p>
          <a:p>
            <a:pPr marL="0" lvl="0" indent="0" algn="l" rtl="0">
              <a:lnSpc>
                <a:spcPct val="90000"/>
              </a:lnSpc>
              <a:spcBef>
                <a:spcPts val="0"/>
              </a:spcBef>
              <a:spcAft>
                <a:spcPts val="0"/>
              </a:spcAft>
              <a:buSzPts val="2400"/>
              <a:buNone/>
            </a:pPr>
            <a:endParaRPr sz="2000" b="0">
              <a:solidFill>
                <a:srgbClr val="646569"/>
              </a:solidFill>
              <a:latin typeface="Proxima Nova"/>
              <a:ea typeface="Proxima Nova"/>
              <a:cs typeface="Proxima Nova"/>
              <a:sym typeface="Proxima Nova"/>
            </a:endParaRPr>
          </a:p>
          <a:p>
            <a:pPr marL="0" lvl="0" indent="0" algn="l" rtl="0">
              <a:lnSpc>
                <a:spcPct val="90000"/>
              </a:lnSpc>
              <a:spcBef>
                <a:spcPts val="0"/>
              </a:spcBef>
              <a:spcAft>
                <a:spcPts val="0"/>
              </a:spcAft>
              <a:buSzPts val="2400"/>
              <a:buNone/>
            </a:pPr>
            <a:r>
              <a:rPr lang="en" sz="2000" b="0">
                <a:solidFill>
                  <a:srgbClr val="646569"/>
                </a:solidFill>
                <a:latin typeface="Proxima Nova"/>
                <a:ea typeface="Proxima Nova"/>
                <a:cs typeface="Proxima Nova"/>
                <a:sym typeface="Proxima Nova"/>
              </a:rPr>
              <a:t>When you combine volts and amps you</a:t>
            </a:r>
            <a:br>
              <a:rPr lang="en" sz="2000" b="0">
                <a:solidFill>
                  <a:srgbClr val="646569"/>
                </a:solidFill>
                <a:latin typeface="Proxima Nova"/>
                <a:ea typeface="Proxima Nova"/>
                <a:cs typeface="Proxima Nova"/>
                <a:sym typeface="Proxima Nova"/>
              </a:rPr>
            </a:br>
            <a:r>
              <a:rPr lang="en" sz="2000" b="0">
                <a:solidFill>
                  <a:srgbClr val="646569"/>
                </a:solidFill>
                <a:latin typeface="Proxima Nova"/>
                <a:ea typeface="Proxima Nova"/>
                <a:cs typeface="Proxima Nova"/>
                <a:sym typeface="Proxima Nova"/>
              </a:rPr>
              <a:t>get watts.  </a:t>
            </a:r>
            <a:endParaRPr sz="2000" b="0">
              <a:solidFill>
                <a:srgbClr val="646569"/>
              </a:solidFill>
              <a:latin typeface="Proxima Nova"/>
              <a:ea typeface="Proxima Nova"/>
              <a:cs typeface="Proxima Nova"/>
              <a:sym typeface="Proxima Nova"/>
            </a:endParaRPr>
          </a:p>
        </p:txBody>
      </p:sp>
      <p:pic>
        <p:nvPicPr>
          <p:cNvPr id="216" name="Google Shape;216;p26"/>
          <p:cNvPicPr preferRelativeResize="0"/>
          <p:nvPr/>
        </p:nvPicPr>
        <p:blipFill rotWithShape="1">
          <a:blip r:embed="rId3">
            <a:alphaModFix/>
          </a:blip>
          <a:srcRect/>
          <a:stretch/>
        </p:blipFill>
        <p:spPr>
          <a:xfrm>
            <a:off x="6332050" y="2813250"/>
            <a:ext cx="2724025" cy="2254375"/>
          </a:xfrm>
          <a:prstGeom prst="rect">
            <a:avLst/>
          </a:prstGeom>
          <a:noFill/>
          <a:ln>
            <a:noFill/>
          </a:ln>
        </p:spPr>
      </p:pic>
      <p:sp>
        <p:nvSpPr>
          <p:cNvPr id="217" name="Google Shape;217;p26"/>
          <p:cNvSpPr txBox="1">
            <a:spLocks noGrp="1"/>
          </p:cNvSpPr>
          <p:nvPr>
            <p:ph type="title"/>
          </p:nvPr>
        </p:nvSpPr>
        <p:spPr>
          <a:xfrm>
            <a:off x="328950" y="202350"/>
            <a:ext cx="8575500" cy="945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100"/>
              <a:buFont typeface="Arial"/>
              <a:buNone/>
            </a:pPr>
            <a:r>
              <a:rPr lang="en" sz="4000">
                <a:latin typeface="Proxima Nova"/>
                <a:ea typeface="Proxima Nova"/>
                <a:cs typeface="Proxima Nova"/>
                <a:sym typeface="Proxima Nova"/>
              </a:rPr>
              <a:t>Measuring Electricity</a:t>
            </a:r>
            <a:endParaRPr>
              <a:latin typeface="Proxima Nova"/>
              <a:ea typeface="Proxima Nova"/>
              <a:cs typeface="Proxima Nova"/>
              <a:sym typeface="Proxima Nova"/>
            </a:endParaRPr>
          </a:p>
        </p:txBody>
      </p:sp>
      <p:pic>
        <p:nvPicPr>
          <p:cNvPr id="218" name="Google Shape;218;p26"/>
          <p:cNvPicPr preferRelativeResize="0"/>
          <p:nvPr/>
        </p:nvPicPr>
        <p:blipFill rotWithShape="1">
          <a:blip r:embed="rId4">
            <a:alphaModFix/>
          </a:blip>
          <a:srcRect/>
          <a:stretch/>
        </p:blipFill>
        <p:spPr>
          <a:xfrm>
            <a:off x="328950" y="1576852"/>
            <a:ext cx="699275" cy="235425"/>
          </a:xfrm>
          <a:prstGeom prst="rect">
            <a:avLst/>
          </a:prstGeom>
          <a:noFill/>
          <a:ln>
            <a:noFill/>
          </a:ln>
        </p:spPr>
      </p:pic>
      <p:pic>
        <p:nvPicPr>
          <p:cNvPr id="219" name="Google Shape;219;p26"/>
          <p:cNvPicPr preferRelativeResize="0"/>
          <p:nvPr/>
        </p:nvPicPr>
        <p:blipFill rotWithShape="1">
          <a:blip r:embed="rId4">
            <a:alphaModFix/>
          </a:blip>
          <a:srcRect/>
          <a:stretch/>
        </p:blipFill>
        <p:spPr>
          <a:xfrm>
            <a:off x="328950" y="2274369"/>
            <a:ext cx="699275" cy="235425"/>
          </a:xfrm>
          <a:prstGeom prst="rect">
            <a:avLst/>
          </a:prstGeom>
          <a:noFill/>
          <a:ln>
            <a:noFill/>
          </a:ln>
        </p:spPr>
      </p:pic>
      <p:pic>
        <p:nvPicPr>
          <p:cNvPr id="220" name="Google Shape;220;p26"/>
          <p:cNvPicPr preferRelativeResize="0"/>
          <p:nvPr/>
        </p:nvPicPr>
        <p:blipFill rotWithShape="1">
          <a:blip r:embed="rId4">
            <a:alphaModFix/>
          </a:blip>
          <a:srcRect/>
          <a:stretch/>
        </p:blipFill>
        <p:spPr>
          <a:xfrm>
            <a:off x="328950" y="2821271"/>
            <a:ext cx="699275" cy="235425"/>
          </a:xfrm>
          <a:prstGeom prst="rect">
            <a:avLst/>
          </a:prstGeom>
          <a:noFill/>
          <a:ln>
            <a:noFill/>
          </a:ln>
        </p:spPr>
      </p:pic>
      <p:pic>
        <p:nvPicPr>
          <p:cNvPr id="221" name="Google Shape;221;p26"/>
          <p:cNvPicPr preferRelativeResize="0"/>
          <p:nvPr/>
        </p:nvPicPr>
        <p:blipFill rotWithShape="1">
          <a:blip r:embed="rId4">
            <a:alphaModFix/>
          </a:blip>
          <a:srcRect/>
          <a:stretch/>
        </p:blipFill>
        <p:spPr>
          <a:xfrm>
            <a:off x="328950" y="3492075"/>
            <a:ext cx="699275" cy="235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7"/>
          <p:cNvSpPr txBox="1"/>
          <p:nvPr/>
        </p:nvSpPr>
        <p:spPr>
          <a:xfrm>
            <a:off x="278650" y="297075"/>
            <a:ext cx="6259500" cy="10998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2800"/>
              <a:buFont typeface="Arial"/>
              <a:buNone/>
            </a:pPr>
            <a:r>
              <a:rPr lang="en" sz="2800" b="1" i="0" u="none" strike="noStrike" cap="none">
                <a:solidFill>
                  <a:srgbClr val="002D73"/>
                </a:solidFill>
                <a:latin typeface="Proxima Nova"/>
                <a:ea typeface="Proxima Nova"/>
                <a:cs typeface="Proxima Nova"/>
                <a:sym typeface="Proxima Nova"/>
              </a:rPr>
              <a:t>What careers do you think you could have with NYPA in the future?</a:t>
            </a:r>
            <a:endParaRPr sz="2800" b="1" i="0" u="none" strike="noStrike" cap="none">
              <a:solidFill>
                <a:srgbClr val="002D73"/>
              </a:solidFill>
              <a:latin typeface="Proxima Nova"/>
              <a:ea typeface="Proxima Nova"/>
              <a:cs typeface="Proxima Nova"/>
              <a:sym typeface="Proxima Nova"/>
            </a:endParaRPr>
          </a:p>
        </p:txBody>
      </p:sp>
      <p:pic>
        <p:nvPicPr>
          <p:cNvPr id="227" name="Google Shape;227;p27"/>
          <p:cNvPicPr preferRelativeResize="0"/>
          <p:nvPr/>
        </p:nvPicPr>
        <p:blipFill rotWithShape="1">
          <a:blip r:embed="rId3">
            <a:alphaModFix/>
          </a:blip>
          <a:srcRect/>
          <a:stretch/>
        </p:blipFill>
        <p:spPr>
          <a:xfrm>
            <a:off x="0" y="3264775"/>
            <a:ext cx="2354799" cy="1599325"/>
          </a:xfrm>
          <a:prstGeom prst="rect">
            <a:avLst/>
          </a:prstGeom>
          <a:noFill/>
          <a:ln>
            <a:noFill/>
          </a:ln>
        </p:spPr>
      </p:pic>
      <p:pic>
        <p:nvPicPr>
          <p:cNvPr id="228" name="Google Shape;228;p27"/>
          <p:cNvPicPr preferRelativeResize="0"/>
          <p:nvPr/>
        </p:nvPicPr>
        <p:blipFill rotWithShape="1">
          <a:blip r:embed="rId4">
            <a:alphaModFix/>
          </a:blip>
          <a:srcRect/>
          <a:stretch/>
        </p:blipFill>
        <p:spPr>
          <a:xfrm>
            <a:off x="4761050" y="3264775"/>
            <a:ext cx="2443539" cy="1599324"/>
          </a:xfrm>
          <a:prstGeom prst="rect">
            <a:avLst/>
          </a:prstGeom>
          <a:noFill/>
          <a:ln>
            <a:noFill/>
          </a:ln>
        </p:spPr>
      </p:pic>
      <p:pic>
        <p:nvPicPr>
          <p:cNvPr id="229" name="Google Shape;229;p27"/>
          <p:cNvPicPr preferRelativeResize="0"/>
          <p:nvPr/>
        </p:nvPicPr>
        <p:blipFill rotWithShape="1">
          <a:blip r:embed="rId5">
            <a:alphaModFix/>
          </a:blip>
          <a:srcRect/>
          <a:stretch/>
        </p:blipFill>
        <p:spPr>
          <a:xfrm>
            <a:off x="7288201" y="2052725"/>
            <a:ext cx="1861133" cy="2811379"/>
          </a:xfrm>
          <a:prstGeom prst="rect">
            <a:avLst/>
          </a:prstGeom>
          <a:noFill/>
          <a:ln>
            <a:noFill/>
          </a:ln>
        </p:spPr>
      </p:pic>
      <p:pic>
        <p:nvPicPr>
          <p:cNvPr id="230" name="Google Shape;230;p27"/>
          <p:cNvPicPr preferRelativeResize="0"/>
          <p:nvPr/>
        </p:nvPicPr>
        <p:blipFill rotWithShape="1">
          <a:blip r:embed="rId6">
            <a:alphaModFix/>
          </a:blip>
          <a:srcRect/>
          <a:stretch/>
        </p:blipFill>
        <p:spPr>
          <a:xfrm>
            <a:off x="6789199" y="297063"/>
            <a:ext cx="2354792" cy="1666875"/>
          </a:xfrm>
          <a:prstGeom prst="rect">
            <a:avLst/>
          </a:prstGeom>
          <a:noFill/>
          <a:ln>
            <a:noFill/>
          </a:ln>
        </p:spPr>
      </p:pic>
      <p:pic>
        <p:nvPicPr>
          <p:cNvPr id="231" name="Google Shape;231;p27"/>
          <p:cNvPicPr preferRelativeResize="0"/>
          <p:nvPr/>
        </p:nvPicPr>
        <p:blipFill rotWithShape="1">
          <a:blip r:embed="rId7">
            <a:alphaModFix/>
          </a:blip>
          <a:srcRect r="5303"/>
          <a:stretch/>
        </p:blipFill>
        <p:spPr>
          <a:xfrm>
            <a:off x="4740978" y="1587188"/>
            <a:ext cx="2483697" cy="1599325"/>
          </a:xfrm>
          <a:prstGeom prst="rect">
            <a:avLst/>
          </a:prstGeom>
          <a:noFill/>
          <a:ln>
            <a:noFill/>
          </a:ln>
        </p:spPr>
      </p:pic>
      <p:pic>
        <p:nvPicPr>
          <p:cNvPr id="232" name="Google Shape;232;p27"/>
          <p:cNvPicPr preferRelativeResize="0"/>
          <p:nvPr/>
        </p:nvPicPr>
        <p:blipFill rotWithShape="1">
          <a:blip r:embed="rId8">
            <a:alphaModFix/>
          </a:blip>
          <a:srcRect/>
          <a:stretch/>
        </p:blipFill>
        <p:spPr>
          <a:xfrm>
            <a:off x="2438400" y="3264775"/>
            <a:ext cx="2239055" cy="1599325"/>
          </a:xfrm>
          <a:prstGeom prst="rect">
            <a:avLst/>
          </a:prstGeom>
          <a:noFill/>
          <a:ln>
            <a:noFill/>
          </a:ln>
        </p:spPr>
      </p:pic>
      <p:sp>
        <p:nvSpPr>
          <p:cNvPr id="233" name="Google Shape;233;p27"/>
          <p:cNvSpPr txBox="1"/>
          <p:nvPr/>
        </p:nvSpPr>
        <p:spPr>
          <a:xfrm>
            <a:off x="278650" y="1708475"/>
            <a:ext cx="4384200" cy="8271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2800"/>
              <a:buFont typeface="Arial"/>
              <a:buNone/>
            </a:pPr>
            <a:r>
              <a:rPr lang="en" sz="2800" b="1" i="0" u="none" strike="noStrike" cap="none">
                <a:solidFill>
                  <a:srgbClr val="002D73"/>
                </a:solidFill>
                <a:latin typeface="Proxima Nova"/>
                <a:ea typeface="Proxima Nova"/>
                <a:cs typeface="Proxima Nova"/>
                <a:sym typeface="Proxima Nova"/>
              </a:rPr>
              <a:t>What problems do you want to solve?</a:t>
            </a:r>
            <a:endParaRPr sz="2800" b="1" i="0" u="none" strike="noStrike" cap="none">
              <a:solidFill>
                <a:srgbClr val="002D73"/>
              </a:solidFill>
              <a:latin typeface="Proxima Nova"/>
              <a:ea typeface="Proxima Nova"/>
              <a:cs typeface="Proxima Nova"/>
              <a:sym typeface="Proxima Nova"/>
            </a:endParaRPr>
          </a:p>
        </p:txBody>
      </p:sp>
      <p:cxnSp>
        <p:nvCxnSpPr>
          <p:cNvPr id="234" name="Google Shape;234;p27"/>
          <p:cNvCxnSpPr/>
          <p:nvPr/>
        </p:nvCxnSpPr>
        <p:spPr>
          <a:xfrm>
            <a:off x="327900" y="1513350"/>
            <a:ext cx="4193700" cy="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177875" y="1297250"/>
            <a:ext cx="8904600" cy="940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4100"/>
              <a:buNone/>
            </a:pPr>
            <a:r>
              <a:rPr lang="en" sz="3600">
                <a:solidFill>
                  <a:srgbClr val="646569"/>
                </a:solidFill>
                <a:latin typeface="Proxima Nova"/>
                <a:ea typeface="Proxima Nova"/>
                <a:cs typeface="Proxima Nova"/>
                <a:sym typeface="Proxima Nova"/>
              </a:rPr>
              <a:t>Who and What is </a:t>
            </a:r>
            <a:br>
              <a:rPr lang="en" sz="3600">
                <a:latin typeface="Proxima Nova"/>
                <a:ea typeface="Proxima Nova"/>
                <a:cs typeface="Proxima Nova"/>
                <a:sym typeface="Proxima Nova"/>
              </a:rPr>
            </a:br>
            <a:r>
              <a:rPr lang="en" sz="3600">
                <a:latin typeface="Proxima Nova"/>
                <a:ea typeface="Proxima Nova"/>
                <a:cs typeface="Proxima Nova"/>
                <a:sym typeface="Proxima Nova"/>
              </a:rPr>
              <a:t>New York Power Authority?</a:t>
            </a:r>
            <a:endParaRPr sz="3600">
              <a:latin typeface="Proxima Nova"/>
              <a:ea typeface="Proxima Nova"/>
              <a:cs typeface="Proxima Nova"/>
              <a:sym typeface="Proxima Nova"/>
            </a:endParaRPr>
          </a:p>
        </p:txBody>
      </p:sp>
      <p:pic>
        <p:nvPicPr>
          <p:cNvPr id="79" name="Google Shape;79;p11"/>
          <p:cNvPicPr preferRelativeResize="0"/>
          <p:nvPr/>
        </p:nvPicPr>
        <p:blipFill rotWithShape="1">
          <a:blip r:embed="rId3">
            <a:alphaModFix/>
          </a:blip>
          <a:srcRect l="18133"/>
          <a:stretch/>
        </p:blipFill>
        <p:spPr>
          <a:xfrm>
            <a:off x="4571989" y="703025"/>
            <a:ext cx="4510475" cy="4258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2"/>
          <p:cNvPicPr preferRelativeResize="0"/>
          <p:nvPr/>
        </p:nvPicPr>
        <p:blipFill rotWithShape="1">
          <a:blip r:embed="rId3">
            <a:alphaModFix/>
          </a:blip>
          <a:srcRect l="-88" t="34285" r="90" b="3466"/>
          <a:stretch/>
        </p:blipFill>
        <p:spPr>
          <a:xfrm>
            <a:off x="0" y="1965250"/>
            <a:ext cx="9144003" cy="2895049"/>
          </a:xfrm>
          <a:prstGeom prst="rect">
            <a:avLst/>
          </a:prstGeom>
          <a:noFill/>
          <a:ln>
            <a:noFill/>
          </a:ln>
        </p:spPr>
      </p:pic>
      <p:grpSp>
        <p:nvGrpSpPr>
          <p:cNvPr id="85" name="Google Shape;85;p12"/>
          <p:cNvGrpSpPr/>
          <p:nvPr/>
        </p:nvGrpSpPr>
        <p:grpSpPr>
          <a:xfrm>
            <a:off x="278351" y="2142415"/>
            <a:ext cx="8683171" cy="2512958"/>
            <a:chOff x="407050" y="3167500"/>
            <a:chExt cx="7977923" cy="1702200"/>
          </a:xfrm>
        </p:grpSpPr>
        <p:sp>
          <p:nvSpPr>
            <p:cNvPr id="86" name="Google Shape;86;p12"/>
            <p:cNvSpPr/>
            <p:nvPr/>
          </p:nvSpPr>
          <p:spPr>
            <a:xfrm>
              <a:off x="407050" y="3167500"/>
              <a:ext cx="2443500" cy="1702200"/>
            </a:xfrm>
            <a:prstGeom prst="rect">
              <a:avLst/>
            </a:prstGeom>
            <a:solidFill>
              <a:srgbClr val="002D73">
                <a:alpha val="37647"/>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2"/>
            <p:cNvSpPr/>
            <p:nvPr/>
          </p:nvSpPr>
          <p:spPr>
            <a:xfrm>
              <a:off x="3174261" y="3167500"/>
              <a:ext cx="2443500" cy="1702200"/>
            </a:xfrm>
            <a:prstGeom prst="rect">
              <a:avLst/>
            </a:prstGeom>
            <a:solidFill>
              <a:srgbClr val="002D73">
                <a:alpha val="37647"/>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2"/>
            <p:cNvSpPr/>
            <p:nvPr/>
          </p:nvSpPr>
          <p:spPr>
            <a:xfrm>
              <a:off x="5941473" y="3167500"/>
              <a:ext cx="2443500" cy="1702200"/>
            </a:xfrm>
            <a:prstGeom prst="rect">
              <a:avLst/>
            </a:prstGeom>
            <a:solidFill>
              <a:srgbClr val="002D73">
                <a:alpha val="37647"/>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 name="Google Shape;89;p12"/>
          <p:cNvSpPr/>
          <p:nvPr/>
        </p:nvSpPr>
        <p:spPr>
          <a:xfrm>
            <a:off x="2029175" y="393050"/>
            <a:ext cx="355200" cy="503100"/>
          </a:xfrm>
          <a:prstGeom prst="rect">
            <a:avLst/>
          </a:prstGeom>
          <a:solidFill>
            <a:srgbClr val="002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2"/>
          <p:cNvSpPr txBox="1">
            <a:spLocks noGrp="1"/>
          </p:cNvSpPr>
          <p:nvPr>
            <p:ph type="title"/>
          </p:nvPr>
        </p:nvSpPr>
        <p:spPr>
          <a:xfrm>
            <a:off x="199500" y="309000"/>
            <a:ext cx="8761800" cy="161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690"/>
              <a:buNone/>
            </a:pPr>
            <a:r>
              <a:rPr lang="en" sz="3600">
                <a:solidFill>
                  <a:srgbClr val="002D73"/>
                </a:solidFill>
                <a:latin typeface="Proxima Nova"/>
                <a:ea typeface="Proxima Nova"/>
                <a:cs typeface="Proxima Nova"/>
                <a:sym typeface="Proxima Nova"/>
              </a:rPr>
              <a:t>Think of</a:t>
            </a:r>
            <a:r>
              <a:rPr lang="en" sz="3600">
                <a:solidFill>
                  <a:schemeClr val="lt1"/>
                </a:solidFill>
                <a:latin typeface="Proxima Nova"/>
                <a:ea typeface="Proxima Nova"/>
                <a:cs typeface="Proxima Nova"/>
                <a:sym typeface="Proxima Nova"/>
              </a:rPr>
              <a:t> 3 </a:t>
            </a:r>
            <a:r>
              <a:rPr lang="en" sz="3600">
                <a:solidFill>
                  <a:srgbClr val="002D73"/>
                </a:solidFill>
                <a:latin typeface="Proxima Nova"/>
                <a:ea typeface="Proxima Nova"/>
                <a:cs typeface="Proxima Nova"/>
                <a:sym typeface="Proxima Nova"/>
              </a:rPr>
              <a:t>things </a:t>
            </a:r>
            <a:endParaRPr sz="3600">
              <a:solidFill>
                <a:srgbClr val="002D73"/>
              </a:solidFill>
              <a:latin typeface="Proxima Nova"/>
              <a:ea typeface="Proxima Nova"/>
              <a:cs typeface="Proxima Nova"/>
              <a:sym typeface="Proxima Nova"/>
            </a:endParaRPr>
          </a:p>
          <a:p>
            <a:pPr marL="0" lvl="0" indent="0" algn="l" rtl="0">
              <a:lnSpc>
                <a:spcPct val="90000"/>
              </a:lnSpc>
              <a:spcBef>
                <a:spcPts val="0"/>
              </a:spcBef>
              <a:spcAft>
                <a:spcPts val="0"/>
              </a:spcAft>
              <a:buSzPts val="3690"/>
              <a:buNone/>
            </a:pPr>
            <a:r>
              <a:rPr lang="en" sz="3600">
                <a:latin typeface="Proxima Nova"/>
                <a:ea typeface="Proxima Nova"/>
                <a:cs typeface="Proxima Nova"/>
                <a:sym typeface="Proxima Nova"/>
              </a:rPr>
              <a:t>that you could not live without </a:t>
            </a:r>
            <a:br>
              <a:rPr lang="en" sz="3600">
                <a:latin typeface="Proxima Nova"/>
                <a:ea typeface="Proxima Nova"/>
                <a:cs typeface="Proxima Nova"/>
                <a:sym typeface="Proxima Nova"/>
              </a:rPr>
            </a:br>
            <a:r>
              <a:rPr lang="en" sz="3600">
                <a:latin typeface="Proxima Nova"/>
                <a:ea typeface="Proxima Nova"/>
                <a:cs typeface="Proxima Nova"/>
                <a:sym typeface="Proxima Nova"/>
              </a:rPr>
              <a:t>that use electricity?  </a:t>
            </a:r>
            <a:endParaRPr sz="3600">
              <a:latin typeface="Proxima Nova"/>
              <a:ea typeface="Proxima Nova"/>
              <a:cs typeface="Proxima Nova"/>
              <a:sym typeface="Proxima Nova"/>
            </a:endParaRPr>
          </a:p>
        </p:txBody>
      </p:sp>
      <p:sp>
        <p:nvSpPr>
          <p:cNvPr id="91" name="Google Shape;91;p12"/>
          <p:cNvSpPr txBox="1"/>
          <p:nvPr/>
        </p:nvSpPr>
        <p:spPr>
          <a:xfrm>
            <a:off x="278350" y="2171550"/>
            <a:ext cx="303600" cy="400200"/>
          </a:xfrm>
          <a:prstGeom prst="rect">
            <a:avLst/>
          </a:prstGeom>
          <a:solidFill>
            <a:srgbClr val="002D73">
              <a:alpha val="23921"/>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C000"/>
                </a:solidFill>
                <a:latin typeface="Arial"/>
                <a:ea typeface="Arial"/>
                <a:cs typeface="Arial"/>
                <a:sym typeface="Arial"/>
              </a:rPr>
              <a:t>1</a:t>
            </a:r>
            <a:endParaRPr sz="1400" b="1" i="0" u="none" strike="noStrike" cap="none">
              <a:solidFill>
                <a:srgbClr val="FFC000"/>
              </a:solidFill>
              <a:latin typeface="Arial"/>
              <a:ea typeface="Arial"/>
              <a:cs typeface="Arial"/>
              <a:sym typeface="Arial"/>
            </a:endParaRPr>
          </a:p>
        </p:txBody>
      </p:sp>
      <p:sp>
        <p:nvSpPr>
          <p:cNvPr id="92" name="Google Shape;92;p12"/>
          <p:cNvSpPr txBox="1"/>
          <p:nvPr/>
        </p:nvSpPr>
        <p:spPr>
          <a:xfrm>
            <a:off x="3305750" y="2171550"/>
            <a:ext cx="303600" cy="400200"/>
          </a:xfrm>
          <a:prstGeom prst="rect">
            <a:avLst/>
          </a:prstGeom>
          <a:solidFill>
            <a:srgbClr val="002D73">
              <a:alpha val="23921"/>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C000"/>
                </a:solidFill>
                <a:latin typeface="Arial"/>
                <a:ea typeface="Arial"/>
                <a:cs typeface="Arial"/>
                <a:sym typeface="Arial"/>
              </a:rPr>
              <a:t>2</a:t>
            </a:r>
            <a:endParaRPr sz="1400" b="1" i="0" u="none" strike="noStrike" cap="none">
              <a:solidFill>
                <a:srgbClr val="FFC000"/>
              </a:solidFill>
              <a:latin typeface="Arial"/>
              <a:ea typeface="Arial"/>
              <a:cs typeface="Arial"/>
              <a:sym typeface="Arial"/>
            </a:endParaRPr>
          </a:p>
        </p:txBody>
      </p:sp>
      <p:sp>
        <p:nvSpPr>
          <p:cNvPr id="93" name="Google Shape;93;p12"/>
          <p:cNvSpPr txBox="1"/>
          <p:nvPr/>
        </p:nvSpPr>
        <p:spPr>
          <a:xfrm>
            <a:off x="6333150" y="2171550"/>
            <a:ext cx="303600" cy="400200"/>
          </a:xfrm>
          <a:prstGeom prst="rect">
            <a:avLst/>
          </a:prstGeom>
          <a:solidFill>
            <a:srgbClr val="002D73">
              <a:alpha val="23921"/>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C000"/>
                </a:solidFill>
                <a:latin typeface="Arial"/>
                <a:ea typeface="Arial"/>
                <a:cs typeface="Arial"/>
                <a:sym typeface="Arial"/>
              </a:rPr>
              <a:t>3</a:t>
            </a:r>
            <a:endParaRPr sz="1400" b="1" i="0" u="none" strike="noStrike" cap="none">
              <a:solidFill>
                <a:srgbClr val="FFC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3"/>
          <p:cNvPicPr preferRelativeResize="0"/>
          <p:nvPr/>
        </p:nvPicPr>
        <p:blipFill rotWithShape="1">
          <a:blip r:embed="rId3">
            <a:alphaModFix/>
          </a:blip>
          <a:srcRect l="21259" r="15183"/>
          <a:stretch/>
        </p:blipFill>
        <p:spPr>
          <a:xfrm>
            <a:off x="0" y="0"/>
            <a:ext cx="5811965" cy="5143500"/>
          </a:xfrm>
          <a:prstGeom prst="rect">
            <a:avLst/>
          </a:prstGeom>
          <a:noFill/>
          <a:ln>
            <a:noFill/>
          </a:ln>
        </p:spPr>
      </p:pic>
      <p:sp>
        <p:nvSpPr>
          <p:cNvPr id="99" name="Google Shape;99;p13"/>
          <p:cNvSpPr txBox="1">
            <a:spLocks noGrp="1"/>
          </p:cNvSpPr>
          <p:nvPr>
            <p:ph type="title"/>
          </p:nvPr>
        </p:nvSpPr>
        <p:spPr>
          <a:xfrm>
            <a:off x="6029775" y="1194350"/>
            <a:ext cx="2931600" cy="1209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690"/>
              <a:buNone/>
            </a:pPr>
            <a:r>
              <a:rPr lang="en" sz="3600">
                <a:solidFill>
                  <a:srgbClr val="002D73"/>
                </a:solidFill>
                <a:latin typeface="Proxima Nova"/>
                <a:ea typeface="Proxima Nova"/>
                <a:cs typeface="Proxima Nova"/>
                <a:sym typeface="Proxima Nova"/>
              </a:rPr>
              <a:t>What is electricity?</a:t>
            </a:r>
            <a:endParaRPr sz="3600">
              <a:solidFill>
                <a:srgbClr val="002D73"/>
              </a:solidFill>
              <a:latin typeface="Proxima Nova"/>
              <a:ea typeface="Proxima Nova"/>
              <a:cs typeface="Proxima Nova"/>
              <a:sym typeface="Proxima Nova"/>
            </a:endParaRPr>
          </a:p>
        </p:txBody>
      </p:sp>
      <p:sp>
        <p:nvSpPr>
          <p:cNvPr id="100" name="Google Shape;100;p13"/>
          <p:cNvSpPr txBox="1"/>
          <p:nvPr/>
        </p:nvSpPr>
        <p:spPr>
          <a:xfrm>
            <a:off x="6029775" y="2668400"/>
            <a:ext cx="2767800" cy="1623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2100" b="0" i="0" u="none" strike="noStrike" cap="none">
                <a:solidFill>
                  <a:srgbClr val="646569"/>
                </a:solidFill>
                <a:latin typeface="Proxima Nova"/>
                <a:ea typeface="Proxima Nova"/>
                <a:cs typeface="Proxima Nova"/>
                <a:sym typeface="Proxima Nova"/>
              </a:rPr>
              <a:t>Electricity is the flow of tiny particles called electrons moving through a </a:t>
            </a:r>
            <a:r>
              <a:rPr lang="en" sz="2100" b="1" i="0" u="none" strike="noStrike" cap="none">
                <a:solidFill>
                  <a:srgbClr val="002D73"/>
                </a:solidFill>
                <a:latin typeface="Proxima Nova"/>
                <a:ea typeface="Proxima Nova"/>
                <a:cs typeface="Proxima Nova"/>
                <a:sym typeface="Proxima Nova"/>
              </a:rPr>
              <a:t>circuit</a:t>
            </a:r>
            <a:r>
              <a:rPr lang="en" sz="2100" b="1" i="0" u="none" strike="noStrike" cap="none">
                <a:solidFill>
                  <a:srgbClr val="646569"/>
                </a:solidFill>
                <a:latin typeface="Proxima Nova"/>
                <a:ea typeface="Proxima Nova"/>
                <a:cs typeface="Proxima Nova"/>
                <a:sym typeface="Proxima Nova"/>
              </a:rPr>
              <a:t>.</a:t>
            </a:r>
            <a:endParaRPr sz="2100" b="1" i="0" u="none" strike="noStrike" cap="none">
              <a:solidFill>
                <a:srgbClr val="646569"/>
              </a:solidFill>
              <a:latin typeface="Proxima Nova"/>
              <a:ea typeface="Proxima Nova"/>
              <a:cs typeface="Proxima Nova"/>
              <a:sym typeface="Proxima Nova"/>
            </a:endParaRPr>
          </a:p>
        </p:txBody>
      </p:sp>
      <p:pic>
        <p:nvPicPr>
          <p:cNvPr id="101" name="Google Shape;101;p13"/>
          <p:cNvPicPr preferRelativeResize="0"/>
          <p:nvPr/>
        </p:nvPicPr>
        <p:blipFill rotWithShape="1">
          <a:blip r:embed="rId4">
            <a:alphaModFix/>
          </a:blip>
          <a:srcRect/>
          <a:stretch/>
        </p:blipFill>
        <p:spPr>
          <a:xfrm>
            <a:off x="8131725" y="3696275"/>
            <a:ext cx="862450" cy="862450"/>
          </a:xfrm>
          <a:prstGeom prst="rect">
            <a:avLst/>
          </a:prstGeom>
          <a:noFill/>
          <a:ln>
            <a:noFill/>
          </a:ln>
        </p:spPr>
      </p:pic>
      <p:cxnSp>
        <p:nvCxnSpPr>
          <p:cNvPr id="102" name="Google Shape;102;p13"/>
          <p:cNvCxnSpPr/>
          <p:nvPr/>
        </p:nvCxnSpPr>
        <p:spPr>
          <a:xfrm>
            <a:off x="6107775" y="2490800"/>
            <a:ext cx="2767800" cy="0"/>
          </a:xfrm>
          <a:prstGeom prst="straightConnector1">
            <a:avLst/>
          </a:prstGeom>
          <a:noFill/>
          <a:ln w="9525" cap="flat" cmpd="sng">
            <a:solidFill>
              <a:schemeClr val="accent4"/>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1000"/>
                                        <p:tgtEl>
                                          <p:spTgt spid="102"/>
                                        </p:tgtEl>
                                      </p:cBhvr>
                                    </p:animEffect>
                                  </p:childTnLst>
                                </p:cTn>
                              </p:par>
                              <p:par>
                                <p:cTn id="11" presetID="10" presetClass="entr" presetSubtype="0"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4"/>
          <p:cNvPicPr preferRelativeResize="0"/>
          <p:nvPr/>
        </p:nvPicPr>
        <p:blipFill rotWithShape="1">
          <a:blip r:embed="rId3">
            <a:alphaModFix/>
          </a:blip>
          <a:srcRect/>
          <a:stretch/>
        </p:blipFill>
        <p:spPr>
          <a:xfrm>
            <a:off x="2966275" y="298825"/>
            <a:ext cx="6061174" cy="4545875"/>
          </a:xfrm>
          <a:prstGeom prst="rect">
            <a:avLst/>
          </a:prstGeom>
          <a:noFill/>
          <a:ln>
            <a:noFill/>
          </a:ln>
        </p:spPr>
      </p:pic>
      <p:cxnSp>
        <p:nvCxnSpPr>
          <p:cNvPr id="108" name="Google Shape;108;p14"/>
          <p:cNvCxnSpPr/>
          <p:nvPr/>
        </p:nvCxnSpPr>
        <p:spPr>
          <a:xfrm>
            <a:off x="3229525" y="396300"/>
            <a:ext cx="0" cy="4350900"/>
          </a:xfrm>
          <a:prstGeom prst="straightConnector1">
            <a:avLst/>
          </a:prstGeom>
          <a:noFill/>
          <a:ln w="9525" cap="flat" cmpd="sng">
            <a:solidFill>
              <a:schemeClr val="accent4"/>
            </a:solidFill>
            <a:prstDash val="solid"/>
            <a:round/>
            <a:headEnd type="none" w="sm" len="sm"/>
            <a:tailEnd type="none" w="sm" len="sm"/>
          </a:ln>
        </p:spPr>
      </p:cxnSp>
      <p:sp>
        <p:nvSpPr>
          <p:cNvPr id="109" name="Google Shape;109;p14"/>
          <p:cNvSpPr txBox="1">
            <a:spLocks noGrp="1"/>
          </p:cNvSpPr>
          <p:nvPr>
            <p:ph type="title"/>
          </p:nvPr>
        </p:nvSpPr>
        <p:spPr>
          <a:xfrm>
            <a:off x="297925" y="396300"/>
            <a:ext cx="2931600" cy="1209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690"/>
              <a:buNone/>
            </a:pPr>
            <a:r>
              <a:rPr lang="en" sz="3600">
                <a:solidFill>
                  <a:srgbClr val="002D73"/>
                </a:solidFill>
                <a:latin typeface="Proxima Nova"/>
                <a:ea typeface="Proxima Nova"/>
                <a:cs typeface="Proxima Nova"/>
                <a:sym typeface="Proxima Nova"/>
              </a:rPr>
              <a:t>What is electricity?</a:t>
            </a:r>
            <a:endParaRPr sz="3600">
              <a:solidFill>
                <a:srgbClr val="002D73"/>
              </a:solidFill>
              <a:latin typeface="Proxima Nova"/>
              <a:ea typeface="Proxima Nova"/>
              <a:cs typeface="Proxima Nova"/>
              <a:sym typeface="Proxima Nova"/>
            </a:endParaRPr>
          </a:p>
        </p:txBody>
      </p:sp>
      <p:sp>
        <p:nvSpPr>
          <p:cNvPr id="110" name="Google Shape;110;p14"/>
          <p:cNvSpPr txBox="1"/>
          <p:nvPr/>
        </p:nvSpPr>
        <p:spPr>
          <a:xfrm>
            <a:off x="198475" y="2571750"/>
            <a:ext cx="2767800" cy="1623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2100" b="0" i="0" u="none" strike="noStrike" cap="none">
                <a:solidFill>
                  <a:srgbClr val="646569"/>
                </a:solidFill>
                <a:latin typeface="Proxima Nova"/>
                <a:ea typeface="Proxima Nova"/>
                <a:cs typeface="Proxima Nova"/>
                <a:sym typeface="Proxima Nova"/>
              </a:rPr>
              <a:t>Electricity is the flow of tiny particles called electrons moving through a </a:t>
            </a:r>
            <a:r>
              <a:rPr lang="en" sz="2100" b="1" i="0" u="none" strike="noStrike" cap="none">
                <a:solidFill>
                  <a:srgbClr val="002D73"/>
                </a:solidFill>
                <a:latin typeface="Proxima Nova"/>
                <a:ea typeface="Proxima Nova"/>
                <a:cs typeface="Proxima Nova"/>
                <a:sym typeface="Proxima Nova"/>
              </a:rPr>
              <a:t>circuit</a:t>
            </a:r>
            <a:r>
              <a:rPr lang="en" sz="2100" b="1" i="0" u="none" strike="noStrike" cap="none">
                <a:solidFill>
                  <a:srgbClr val="646569"/>
                </a:solidFill>
                <a:latin typeface="Proxima Nova"/>
                <a:ea typeface="Proxima Nova"/>
                <a:cs typeface="Proxima Nova"/>
                <a:sym typeface="Proxima Nova"/>
              </a:rPr>
              <a:t>.</a:t>
            </a:r>
            <a:endParaRPr sz="2100" b="1" i="0" u="none" strike="noStrike" cap="none">
              <a:solidFill>
                <a:srgbClr val="646569"/>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5"/>
          <p:cNvPicPr preferRelativeResize="0"/>
          <p:nvPr/>
        </p:nvPicPr>
        <p:blipFill rotWithShape="1">
          <a:blip r:embed="rId3">
            <a:alphaModFix/>
          </a:blip>
          <a:srcRect/>
          <a:stretch/>
        </p:blipFill>
        <p:spPr>
          <a:xfrm>
            <a:off x="0" y="0"/>
            <a:ext cx="3495211" cy="5143500"/>
          </a:xfrm>
          <a:prstGeom prst="rect">
            <a:avLst/>
          </a:prstGeom>
          <a:noFill/>
          <a:ln>
            <a:noFill/>
          </a:ln>
        </p:spPr>
      </p:pic>
      <p:sp>
        <p:nvSpPr>
          <p:cNvPr id="116" name="Google Shape;116;p15"/>
          <p:cNvSpPr txBox="1">
            <a:spLocks noGrp="1"/>
          </p:cNvSpPr>
          <p:nvPr>
            <p:ph type="title"/>
          </p:nvPr>
        </p:nvSpPr>
        <p:spPr>
          <a:xfrm>
            <a:off x="4187150" y="911250"/>
            <a:ext cx="4649700" cy="1619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56"/>
              <a:buNone/>
            </a:pPr>
            <a:r>
              <a:rPr lang="en" sz="3600" b="0">
                <a:solidFill>
                  <a:srgbClr val="646569"/>
                </a:solidFill>
                <a:latin typeface="Proxima Nova"/>
                <a:ea typeface="Proxima Nova"/>
                <a:cs typeface="Proxima Nova"/>
                <a:sym typeface="Proxima Nova"/>
              </a:rPr>
              <a:t>Lady Liberty’s torch turned off. </a:t>
            </a:r>
            <a:endParaRPr sz="3600">
              <a:solidFill>
                <a:srgbClr val="646569"/>
              </a:solidFill>
              <a:latin typeface="Proxima Nova"/>
              <a:ea typeface="Proxima Nova"/>
              <a:cs typeface="Proxima Nova"/>
              <a:sym typeface="Proxima Nova"/>
            </a:endParaRPr>
          </a:p>
        </p:txBody>
      </p:sp>
      <p:sp>
        <p:nvSpPr>
          <p:cNvPr id="117" name="Google Shape;117;p15"/>
          <p:cNvSpPr/>
          <p:nvPr/>
        </p:nvSpPr>
        <p:spPr>
          <a:xfrm>
            <a:off x="1568950" y="1006475"/>
            <a:ext cx="162900" cy="162900"/>
          </a:xfrm>
          <a:prstGeom prst="ellipse">
            <a:avLst/>
          </a:prstGeom>
          <a:solidFill>
            <a:srgbClr val="000000">
              <a:alpha val="43529"/>
            </a:srgbClr>
          </a:solid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5"/>
          <p:cNvSpPr txBox="1">
            <a:spLocks noGrp="1"/>
          </p:cNvSpPr>
          <p:nvPr>
            <p:ph type="title"/>
          </p:nvPr>
        </p:nvSpPr>
        <p:spPr>
          <a:xfrm>
            <a:off x="4187150" y="2745650"/>
            <a:ext cx="4455900" cy="1409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56"/>
              <a:buNone/>
            </a:pPr>
            <a:r>
              <a:rPr lang="en" sz="3600">
                <a:solidFill>
                  <a:srgbClr val="0069A6"/>
                </a:solidFill>
                <a:latin typeface="Proxima Nova"/>
                <a:ea typeface="Proxima Nova"/>
                <a:cs typeface="Proxima Nova"/>
                <a:sym typeface="Proxima Nova"/>
              </a:rPr>
              <a:t>Let’s build a</a:t>
            </a:r>
            <a:r>
              <a:rPr lang="en" sz="3600">
                <a:solidFill>
                  <a:srgbClr val="006BA6"/>
                </a:solidFill>
                <a:latin typeface="Proxima Nova"/>
                <a:ea typeface="Proxima Nova"/>
                <a:cs typeface="Proxima Nova"/>
                <a:sym typeface="Proxima Nova"/>
              </a:rPr>
              <a:t> </a:t>
            </a:r>
            <a:r>
              <a:rPr lang="en" sz="3600">
                <a:solidFill>
                  <a:srgbClr val="002D73"/>
                </a:solidFill>
                <a:latin typeface="Proxima Nova"/>
                <a:ea typeface="Proxima Nova"/>
                <a:cs typeface="Proxima Nova"/>
                <a:sym typeface="Proxima Nova"/>
              </a:rPr>
              <a:t>circuit</a:t>
            </a:r>
            <a:r>
              <a:rPr lang="en" sz="3600">
                <a:solidFill>
                  <a:srgbClr val="006BA6"/>
                </a:solidFill>
                <a:latin typeface="Proxima Nova"/>
                <a:ea typeface="Proxima Nova"/>
                <a:cs typeface="Proxima Nova"/>
                <a:sym typeface="Proxima Nova"/>
              </a:rPr>
              <a:t> to turn it back on. </a:t>
            </a:r>
            <a:endParaRPr sz="3600">
              <a:solidFill>
                <a:srgbClr val="006BA6"/>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p:nvPr/>
        </p:nvSpPr>
        <p:spPr>
          <a:xfrm>
            <a:off x="353130" y="1451825"/>
            <a:ext cx="4049100" cy="1501500"/>
          </a:xfrm>
          <a:prstGeom prst="rect">
            <a:avLst/>
          </a:prstGeom>
          <a:solidFill>
            <a:srgbClr val="E7E6E6">
              <a:alpha val="37254"/>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6"/>
          <p:cNvSpPr/>
          <p:nvPr/>
        </p:nvSpPr>
        <p:spPr>
          <a:xfrm>
            <a:off x="4741770" y="1451825"/>
            <a:ext cx="4049100" cy="1501500"/>
          </a:xfrm>
          <a:prstGeom prst="rect">
            <a:avLst/>
          </a:prstGeom>
          <a:solidFill>
            <a:srgbClr val="E7E6E6">
              <a:alpha val="37254"/>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6"/>
          <p:cNvSpPr/>
          <p:nvPr/>
        </p:nvSpPr>
        <p:spPr>
          <a:xfrm>
            <a:off x="353130" y="3137350"/>
            <a:ext cx="4049100" cy="1501500"/>
          </a:xfrm>
          <a:prstGeom prst="rect">
            <a:avLst/>
          </a:prstGeom>
          <a:solidFill>
            <a:srgbClr val="E7E6E6">
              <a:alpha val="37254"/>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6"/>
          <p:cNvSpPr/>
          <p:nvPr/>
        </p:nvSpPr>
        <p:spPr>
          <a:xfrm>
            <a:off x="4741770" y="3137350"/>
            <a:ext cx="4049100" cy="1501500"/>
          </a:xfrm>
          <a:prstGeom prst="rect">
            <a:avLst/>
          </a:prstGeom>
          <a:solidFill>
            <a:srgbClr val="E7E6E6">
              <a:alpha val="37254"/>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6"/>
          <p:cNvSpPr txBox="1">
            <a:spLocks noGrp="1"/>
          </p:cNvSpPr>
          <p:nvPr>
            <p:ph type="title"/>
          </p:nvPr>
        </p:nvSpPr>
        <p:spPr>
          <a:xfrm>
            <a:off x="447000" y="1451825"/>
            <a:ext cx="3811200" cy="1501500"/>
          </a:xfrm>
          <a:prstGeom prst="rect">
            <a:avLst/>
          </a:prstGeom>
          <a:noFill/>
          <a:ln>
            <a:noFill/>
          </a:ln>
        </p:spPr>
        <p:txBody>
          <a:bodyPr spcFirstLastPara="1" wrap="square" lIns="68575" tIns="34275" rIns="68575" bIns="34275" anchor="ctr" anchorCtr="0">
            <a:noAutofit/>
          </a:bodyPr>
          <a:lstStyle/>
          <a:p>
            <a:pPr marL="0" lvl="0" indent="0" algn="l" rtl="0">
              <a:lnSpc>
                <a:spcPct val="125000"/>
              </a:lnSpc>
              <a:spcBef>
                <a:spcPts val="0"/>
              </a:spcBef>
              <a:spcAft>
                <a:spcPts val="0"/>
              </a:spcAft>
              <a:buSzPts val="2400"/>
              <a:buNone/>
            </a:pPr>
            <a:r>
              <a:rPr lang="en" sz="1900">
                <a:solidFill>
                  <a:srgbClr val="0069A6"/>
                </a:solidFill>
                <a:latin typeface="Proxima Nova"/>
                <a:ea typeface="Proxima Nova"/>
                <a:cs typeface="Proxima Nova"/>
                <a:sym typeface="Proxima Nova"/>
              </a:rPr>
              <a:t>Do not put electrical </a:t>
            </a:r>
            <a:endParaRPr sz="1900">
              <a:solidFill>
                <a:srgbClr val="0069A6"/>
              </a:solidFill>
              <a:latin typeface="Proxima Nova"/>
              <a:ea typeface="Proxima Nova"/>
              <a:cs typeface="Proxima Nova"/>
              <a:sym typeface="Proxima Nova"/>
            </a:endParaRPr>
          </a:p>
          <a:p>
            <a:pPr marL="0" lvl="0" indent="0" algn="l" rtl="0">
              <a:lnSpc>
                <a:spcPct val="125000"/>
              </a:lnSpc>
              <a:spcBef>
                <a:spcPts val="0"/>
              </a:spcBef>
              <a:spcAft>
                <a:spcPts val="0"/>
              </a:spcAft>
              <a:buSzPts val="2400"/>
              <a:buNone/>
            </a:pPr>
            <a:r>
              <a:rPr lang="en" sz="1900">
                <a:solidFill>
                  <a:srgbClr val="0069A6"/>
                </a:solidFill>
                <a:latin typeface="Proxima Nova"/>
                <a:ea typeface="Proxima Nova"/>
                <a:cs typeface="Proxima Nova"/>
                <a:sym typeface="Proxima Nova"/>
              </a:rPr>
              <a:t>components in your mouth.</a:t>
            </a:r>
            <a:endParaRPr sz="1900">
              <a:solidFill>
                <a:srgbClr val="0069A6"/>
              </a:solidFill>
              <a:latin typeface="Proxima Nova"/>
              <a:ea typeface="Proxima Nova"/>
              <a:cs typeface="Proxima Nova"/>
              <a:sym typeface="Proxima Nova"/>
            </a:endParaRPr>
          </a:p>
        </p:txBody>
      </p:sp>
      <p:sp>
        <p:nvSpPr>
          <p:cNvPr id="128" name="Google Shape;128;p16"/>
          <p:cNvSpPr txBox="1">
            <a:spLocks noGrp="1"/>
          </p:cNvSpPr>
          <p:nvPr>
            <p:ph type="title"/>
          </p:nvPr>
        </p:nvSpPr>
        <p:spPr>
          <a:xfrm>
            <a:off x="5236350" y="1451825"/>
            <a:ext cx="2951100" cy="1501500"/>
          </a:xfrm>
          <a:prstGeom prst="rect">
            <a:avLst/>
          </a:prstGeom>
          <a:noFill/>
          <a:ln>
            <a:noFill/>
          </a:ln>
        </p:spPr>
        <p:txBody>
          <a:bodyPr spcFirstLastPara="1" wrap="square" lIns="68575" tIns="34275" rIns="68575" bIns="34275" anchor="ctr" anchorCtr="0">
            <a:noAutofit/>
          </a:bodyPr>
          <a:lstStyle/>
          <a:p>
            <a:pPr marL="0" lvl="0" indent="0" algn="l" rtl="0">
              <a:lnSpc>
                <a:spcPct val="125000"/>
              </a:lnSpc>
              <a:spcBef>
                <a:spcPts val="0"/>
              </a:spcBef>
              <a:spcAft>
                <a:spcPts val="0"/>
              </a:spcAft>
              <a:buSzPts val="2400"/>
              <a:buNone/>
            </a:pPr>
            <a:r>
              <a:rPr lang="en" sz="1900">
                <a:solidFill>
                  <a:srgbClr val="0069A6"/>
                </a:solidFill>
                <a:latin typeface="Proxima Nova"/>
                <a:ea typeface="Proxima Nova"/>
                <a:cs typeface="Proxima Nova"/>
                <a:sym typeface="Proxima Nova"/>
              </a:rPr>
              <a:t>Always have a load </a:t>
            </a:r>
            <a:br>
              <a:rPr lang="en" sz="1900">
                <a:solidFill>
                  <a:srgbClr val="0069A6"/>
                </a:solidFill>
                <a:latin typeface="Proxima Nova"/>
                <a:ea typeface="Proxima Nova"/>
                <a:cs typeface="Proxima Nova"/>
                <a:sym typeface="Proxima Nova"/>
              </a:rPr>
            </a:br>
            <a:r>
              <a:rPr lang="en" sz="1900">
                <a:solidFill>
                  <a:srgbClr val="0069A6"/>
                </a:solidFill>
                <a:latin typeface="Proxima Nova"/>
                <a:ea typeface="Proxima Nova"/>
                <a:cs typeface="Proxima Nova"/>
                <a:sym typeface="Proxima Nova"/>
              </a:rPr>
              <a:t>in the circuit.</a:t>
            </a:r>
            <a:endParaRPr sz="1900">
              <a:solidFill>
                <a:srgbClr val="0069A6"/>
              </a:solidFill>
              <a:latin typeface="Proxima Nova"/>
              <a:ea typeface="Proxima Nova"/>
              <a:cs typeface="Proxima Nova"/>
              <a:sym typeface="Proxima Nova"/>
            </a:endParaRPr>
          </a:p>
        </p:txBody>
      </p:sp>
      <p:sp>
        <p:nvSpPr>
          <p:cNvPr id="129" name="Google Shape;129;p16"/>
          <p:cNvSpPr txBox="1">
            <a:spLocks noGrp="1"/>
          </p:cNvSpPr>
          <p:nvPr>
            <p:ph type="title"/>
          </p:nvPr>
        </p:nvSpPr>
        <p:spPr>
          <a:xfrm>
            <a:off x="5236350" y="3137350"/>
            <a:ext cx="2951100" cy="1501500"/>
          </a:xfrm>
          <a:prstGeom prst="rect">
            <a:avLst/>
          </a:prstGeom>
          <a:noFill/>
          <a:ln>
            <a:noFill/>
          </a:ln>
        </p:spPr>
        <p:txBody>
          <a:bodyPr spcFirstLastPara="1" wrap="square" lIns="68575" tIns="34275" rIns="68575" bIns="34275" anchor="ctr" anchorCtr="0">
            <a:noAutofit/>
          </a:bodyPr>
          <a:lstStyle/>
          <a:p>
            <a:pPr marL="0" lvl="0" indent="0" algn="l" rtl="0">
              <a:lnSpc>
                <a:spcPct val="125000"/>
              </a:lnSpc>
              <a:spcBef>
                <a:spcPts val="0"/>
              </a:spcBef>
              <a:spcAft>
                <a:spcPts val="0"/>
              </a:spcAft>
              <a:buSzPts val="2400"/>
              <a:buNone/>
            </a:pPr>
            <a:r>
              <a:rPr lang="en" sz="1900">
                <a:solidFill>
                  <a:srgbClr val="0069A6"/>
                </a:solidFill>
                <a:latin typeface="Proxima Nova"/>
                <a:ea typeface="Proxima Nova"/>
                <a:cs typeface="Proxima Nova"/>
                <a:sym typeface="Proxima Nova"/>
              </a:rPr>
              <a:t>If anything get hots, </a:t>
            </a:r>
            <a:br>
              <a:rPr lang="en" sz="1900">
                <a:solidFill>
                  <a:srgbClr val="0069A6"/>
                </a:solidFill>
                <a:latin typeface="Proxima Nova"/>
                <a:ea typeface="Proxima Nova"/>
                <a:cs typeface="Proxima Nova"/>
                <a:sym typeface="Proxima Nova"/>
              </a:rPr>
            </a:br>
            <a:r>
              <a:rPr lang="en" sz="1900">
                <a:solidFill>
                  <a:srgbClr val="0069A6"/>
                </a:solidFill>
                <a:latin typeface="Proxima Nova"/>
                <a:ea typeface="Proxima Nova"/>
                <a:cs typeface="Proxima Nova"/>
                <a:sym typeface="Proxima Nova"/>
              </a:rPr>
              <a:t>call over the teacher. </a:t>
            </a:r>
            <a:endParaRPr sz="1900">
              <a:solidFill>
                <a:srgbClr val="0069A6"/>
              </a:solidFill>
              <a:latin typeface="Proxima Nova"/>
              <a:ea typeface="Proxima Nova"/>
              <a:cs typeface="Proxima Nova"/>
              <a:sym typeface="Proxima Nova"/>
            </a:endParaRPr>
          </a:p>
        </p:txBody>
      </p:sp>
      <p:cxnSp>
        <p:nvCxnSpPr>
          <p:cNvPr id="130" name="Google Shape;130;p16"/>
          <p:cNvCxnSpPr/>
          <p:nvPr/>
        </p:nvCxnSpPr>
        <p:spPr>
          <a:xfrm>
            <a:off x="362675" y="1457775"/>
            <a:ext cx="4030500" cy="0"/>
          </a:xfrm>
          <a:prstGeom prst="straightConnector1">
            <a:avLst/>
          </a:prstGeom>
          <a:noFill/>
          <a:ln w="19050" cap="flat" cmpd="sng">
            <a:solidFill>
              <a:schemeClr val="accent4"/>
            </a:solidFill>
            <a:prstDash val="solid"/>
            <a:round/>
            <a:headEnd type="none" w="sm" len="sm"/>
            <a:tailEnd type="none" w="sm" len="sm"/>
          </a:ln>
        </p:spPr>
      </p:cxnSp>
      <p:cxnSp>
        <p:nvCxnSpPr>
          <p:cNvPr id="131" name="Google Shape;131;p16"/>
          <p:cNvCxnSpPr/>
          <p:nvPr/>
        </p:nvCxnSpPr>
        <p:spPr>
          <a:xfrm>
            <a:off x="4734650" y="1457775"/>
            <a:ext cx="4030500" cy="0"/>
          </a:xfrm>
          <a:prstGeom prst="straightConnector1">
            <a:avLst/>
          </a:prstGeom>
          <a:noFill/>
          <a:ln w="19050" cap="flat" cmpd="sng">
            <a:solidFill>
              <a:schemeClr val="accent4"/>
            </a:solidFill>
            <a:prstDash val="solid"/>
            <a:round/>
            <a:headEnd type="none" w="sm" len="sm"/>
            <a:tailEnd type="none" w="sm" len="sm"/>
          </a:ln>
        </p:spPr>
      </p:cxnSp>
      <p:cxnSp>
        <p:nvCxnSpPr>
          <p:cNvPr id="132" name="Google Shape;132;p16"/>
          <p:cNvCxnSpPr/>
          <p:nvPr/>
        </p:nvCxnSpPr>
        <p:spPr>
          <a:xfrm>
            <a:off x="362675" y="3152900"/>
            <a:ext cx="4030500" cy="0"/>
          </a:xfrm>
          <a:prstGeom prst="straightConnector1">
            <a:avLst/>
          </a:prstGeom>
          <a:noFill/>
          <a:ln w="19050" cap="flat" cmpd="sng">
            <a:solidFill>
              <a:schemeClr val="accent4"/>
            </a:solidFill>
            <a:prstDash val="solid"/>
            <a:round/>
            <a:headEnd type="none" w="sm" len="sm"/>
            <a:tailEnd type="none" w="sm" len="sm"/>
          </a:ln>
        </p:spPr>
      </p:cxnSp>
      <p:cxnSp>
        <p:nvCxnSpPr>
          <p:cNvPr id="133" name="Google Shape;133;p16"/>
          <p:cNvCxnSpPr/>
          <p:nvPr/>
        </p:nvCxnSpPr>
        <p:spPr>
          <a:xfrm>
            <a:off x="4734650" y="3152900"/>
            <a:ext cx="4030500" cy="0"/>
          </a:xfrm>
          <a:prstGeom prst="straightConnector1">
            <a:avLst/>
          </a:prstGeom>
          <a:noFill/>
          <a:ln w="19050" cap="flat" cmpd="sng">
            <a:solidFill>
              <a:schemeClr val="accent4"/>
            </a:solidFill>
            <a:prstDash val="solid"/>
            <a:round/>
            <a:headEnd type="none" w="sm" len="sm"/>
            <a:tailEnd type="none" w="sm" len="sm"/>
          </a:ln>
        </p:spPr>
      </p:cxnSp>
      <p:sp>
        <p:nvSpPr>
          <p:cNvPr id="134" name="Google Shape;134;p16"/>
          <p:cNvSpPr txBox="1">
            <a:spLocks noGrp="1"/>
          </p:cNvSpPr>
          <p:nvPr>
            <p:ph type="title"/>
          </p:nvPr>
        </p:nvSpPr>
        <p:spPr>
          <a:xfrm>
            <a:off x="447000" y="3197550"/>
            <a:ext cx="3811200" cy="1501500"/>
          </a:xfrm>
          <a:prstGeom prst="rect">
            <a:avLst/>
          </a:prstGeom>
          <a:noFill/>
          <a:ln>
            <a:noFill/>
          </a:ln>
        </p:spPr>
        <p:txBody>
          <a:bodyPr spcFirstLastPara="1" wrap="square" lIns="68575" tIns="34275" rIns="68575" bIns="34275" anchor="ctr" anchorCtr="0">
            <a:noAutofit/>
          </a:bodyPr>
          <a:lstStyle/>
          <a:p>
            <a:pPr marL="0" lvl="0" indent="0" algn="l" rtl="0">
              <a:lnSpc>
                <a:spcPct val="125000"/>
              </a:lnSpc>
              <a:spcBef>
                <a:spcPts val="0"/>
              </a:spcBef>
              <a:spcAft>
                <a:spcPts val="0"/>
              </a:spcAft>
              <a:buSzPts val="2400"/>
              <a:buNone/>
            </a:pPr>
            <a:r>
              <a:rPr lang="en" sz="1900">
                <a:solidFill>
                  <a:srgbClr val="0069A6"/>
                </a:solidFill>
                <a:latin typeface="Proxima Nova"/>
                <a:ea typeface="Proxima Nova"/>
                <a:cs typeface="Proxima Nova"/>
                <a:sym typeface="Proxima Nova"/>
              </a:rPr>
              <a:t>Never run the path directly from the battery, back to the battery.</a:t>
            </a:r>
            <a:endParaRPr sz="1900">
              <a:solidFill>
                <a:srgbClr val="0069A6"/>
              </a:solidFill>
              <a:latin typeface="Proxima Nova"/>
              <a:ea typeface="Proxima Nova"/>
              <a:cs typeface="Proxima Nova"/>
              <a:sym typeface="Proxima Nova"/>
            </a:endParaRPr>
          </a:p>
        </p:txBody>
      </p:sp>
      <p:sp>
        <p:nvSpPr>
          <p:cNvPr id="135" name="Google Shape;135;p16"/>
          <p:cNvSpPr/>
          <p:nvPr/>
        </p:nvSpPr>
        <p:spPr>
          <a:xfrm>
            <a:off x="3883100" y="2418975"/>
            <a:ext cx="1353300" cy="13725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 name="Google Shape;136;p16"/>
          <p:cNvPicPr preferRelativeResize="0"/>
          <p:nvPr/>
        </p:nvPicPr>
        <p:blipFill rotWithShape="1">
          <a:blip r:embed="rId3">
            <a:alphaModFix/>
          </a:blip>
          <a:srcRect/>
          <a:stretch/>
        </p:blipFill>
        <p:spPr>
          <a:xfrm>
            <a:off x="4048900" y="2594374"/>
            <a:ext cx="1021700" cy="1021700"/>
          </a:xfrm>
          <a:prstGeom prst="rect">
            <a:avLst/>
          </a:prstGeom>
          <a:noFill/>
          <a:ln>
            <a:noFill/>
          </a:ln>
        </p:spPr>
      </p:pic>
      <p:sp>
        <p:nvSpPr>
          <p:cNvPr id="137" name="Google Shape;137;p16"/>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100"/>
              <a:buNone/>
            </a:pPr>
            <a:r>
              <a:rPr lang="en" sz="3600">
                <a:latin typeface="Proxima Nova"/>
                <a:ea typeface="Proxima Nova"/>
                <a:cs typeface="Proxima Nova"/>
                <a:sym typeface="Proxima Nova"/>
              </a:rPr>
              <a:t>Safety</a:t>
            </a:r>
            <a:endParaRPr sz="3600">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7"/>
          <p:cNvSpPr/>
          <p:nvPr/>
        </p:nvSpPr>
        <p:spPr>
          <a:xfrm>
            <a:off x="235350" y="3338256"/>
            <a:ext cx="8673300" cy="83700"/>
          </a:xfrm>
          <a:prstGeom prst="rect">
            <a:avLst/>
          </a:prstGeom>
          <a:solidFill>
            <a:srgbClr val="E7E6E6">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3" name="Google Shape;143;p17"/>
          <p:cNvPicPr preferRelativeResize="0"/>
          <p:nvPr/>
        </p:nvPicPr>
        <p:blipFill rotWithShape="1">
          <a:blip r:embed="rId3">
            <a:alphaModFix/>
          </a:blip>
          <a:srcRect/>
          <a:stretch/>
        </p:blipFill>
        <p:spPr>
          <a:xfrm>
            <a:off x="7439584" y="2460858"/>
            <a:ext cx="752315" cy="799414"/>
          </a:xfrm>
          <a:prstGeom prst="rect">
            <a:avLst/>
          </a:prstGeom>
          <a:noFill/>
          <a:ln>
            <a:noFill/>
          </a:ln>
        </p:spPr>
      </p:pic>
      <p:pic>
        <p:nvPicPr>
          <p:cNvPr id="144" name="Google Shape;144;p17"/>
          <p:cNvPicPr preferRelativeResize="0"/>
          <p:nvPr/>
        </p:nvPicPr>
        <p:blipFill rotWithShape="1">
          <a:blip r:embed="rId4">
            <a:alphaModFix/>
          </a:blip>
          <a:srcRect/>
          <a:stretch/>
        </p:blipFill>
        <p:spPr>
          <a:xfrm>
            <a:off x="2932053" y="2352326"/>
            <a:ext cx="1001128" cy="892614"/>
          </a:xfrm>
          <a:prstGeom prst="rect">
            <a:avLst/>
          </a:prstGeom>
          <a:noFill/>
          <a:ln>
            <a:noFill/>
          </a:ln>
        </p:spPr>
      </p:pic>
      <p:pic>
        <p:nvPicPr>
          <p:cNvPr id="145" name="Google Shape;145;p17"/>
          <p:cNvPicPr preferRelativeResize="0"/>
          <p:nvPr/>
        </p:nvPicPr>
        <p:blipFill rotWithShape="1">
          <a:blip r:embed="rId5">
            <a:alphaModFix/>
          </a:blip>
          <a:srcRect t="26260" b="30247"/>
          <a:stretch/>
        </p:blipFill>
        <p:spPr>
          <a:xfrm>
            <a:off x="4911450" y="2510544"/>
            <a:ext cx="1630075" cy="687475"/>
          </a:xfrm>
          <a:prstGeom prst="rect">
            <a:avLst/>
          </a:prstGeom>
          <a:noFill/>
          <a:ln>
            <a:noFill/>
          </a:ln>
        </p:spPr>
      </p:pic>
      <p:pic>
        <p:nvPicPr>
          <p:cNvPr id="146" name="Google Shape;146;p17"/>
          <p:cNvPicPr preferRelativeResize="0"/>
          <p:nvPr/>
        </p:nvPicPr>
        <p:blipFill rotWithShape="1">
          <a:blip r:embed="rId6">
            <a:alphaModFix/>
          </a:blip>
          <a:srcRect t="9178" b="23330"/>
          <a:stretch/>
        </p:blipFill>
        <p:spPr>
          <a:xfrm>
            <a:off x="327225" y="2407981"/>
            <a:ext cx="1846600" cy="892600"/>
          </a:xfrm>
          <a:prstGeom prst="rect">
            <a:avLst/>
          </a:prstGeom>
          <a:noFill/>
          <a:ln>
            <a:noFill/>
          </a:ln>
        </p:spPr>
      </p:pic>
      <p:sp>
        <p:nvSpPr>
          <p:cNvPr id="147" name="Google Shape;147;p17"/>
          <p:cNvSpPr txBox="1">
            <a:spLocks noGrp="1"/>
          </p:cNvSpPr>
          <p:nvPr>
            <p:ph type="title"/>
          </p:nvPr>
        </p:nvSpPr>
        <p:spPr>
          <a:xfrm>
            <a:off x="4732013" y="3611069"/>
            <a:ext cx="1954800" cy="851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4100"/>
              <a:buNone/>
            </a:pPr>
            <a:r>
              <a:rPr lang="en" sz="2200">
                <a:solidFill>
                  <a:srgbClr val="006BA6"/>
                </a:solidFill>
                <a:latin typeface="Proxima Nova"/>
                <a:ea typeface="Proxima Nova"/>
                <a:cs typeface="Proxima Nova"/>
                <a:sym typeface="Proxima Nova"/>
              </a:rPr>
              <a:t>LED light</a:t>
            </a:r>
            <a:br>
              <a:rPr lang="en" sz="2000">
                <a:solidFill>
                  <a:srgbClr val="002D73"/>
                </a:solidFill>
                <a:latin typeface="Proxima Nova"/>
                <a:ea typeface="Proxima Nova"/>
                <a:cs typeface="Proxima Nova"/>
                <a:sym typeface="Proxima Nova"/>
              </a:rPr>
            </a:br>
            <a:r>
              <a:rPr lang="en" sz="2000">
                <a:solidFill>
                  <a:srgbClr val="646569"/>
                </a:solidFill>
                <a:latin typeface="Proxima Nova"/>
                <a:ea typeface="Proxima Nova"/>
                <a:cs typeface="Proxima Nova"/>
                <a:sym typeface="Proxima Nova"/>
              </a:rPr>
              <a:t>LOAD</a:t>
            </a:r>
            <a:endParaRPr sz="2000">
              <a:solidFill>
                <a:srgbClr val="646569"/>
              </a:solidFill>
              <a:latin typeface="Proxima Nova"/>
              <a:ea typeface="Proxima Nova"/>
              <a:cs typeface="Proxima Nova"/>
              <a:sym typeface="Proxima Nova"/>
            </a:endParaRPr>
          </a:p>
        </p:txBody>
      </p:sp>
      <p:sp>
        <p:nvSpPr>
          <p:cNvPr id="148" name="Google Shape;148;p17"/>
          <p:cNvSpPr txBox="1">
            <a:spLocks noGrp="1"/>
          </p:cNvSpPr>
          <p:nvPr>
            <p:ph type="title"/>
          </p:nvPr>
        </p:nvSpPr>
        <p:spPr>
          <a:xfrm>
            <a:off x="7044000" y="3611069"/>
            <a:ext cx="1954800" cy="851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4100"/>
              <a:buNone/>
            </a:pPr>
            <a:r>
              <a:rPr lang="en" sz="2200">
                <a:solidFill>
                  <a:srgbClr val="006BA6"/>
                </a:solidFill>
                <a:latin typeface="Proxima Nova"/>
                <a:ea typeface="Proxima Nova"/>
                <a:cs typeface="Proxima Nova"/>
                <a:sym typeface="Proxima Nova"/>
              </a:rPr>
              <a:t>Binder Clip</a:t>
            </a:r>
            <a:br>
              <a:rPr lang="en" sz="2000">
                <a:solidFill>
                  <a:srgbClr val="002D73"/>
                </a:solidFill>
                <a:latin typeface="Proxima Nova"/>
                <a:ea typeface="Proxima Nova"/>
                <a:cs typeface="Proxima Nova"/>
                <a:sym typeface="Proxima Nova"/>
              </a:rPr>
            </a:br>
            <a:r>
              <a:rPr lang="en" sz="2000">
                <a:solidFill>
                  <a:srgbClr val="646569"/>
                </a:solidFill>
                <a:latin typeface="Proxima Nova"/>
                <a:ea typeface="Proxima Nova"/>
                <a:cs typeface="Proxima Nova"/>
                <a:sym typeface="Proxima Nova"/>
              </a:rPr>
              <a:t>SWITCH</a:t>
            </a:r>
            <a:endParaRPr sz="2000">
              <a:solidFill>
                <a:srgbClr val="646569"/>
              </a:solidFill>
              <a:latin typeface="Proxima Nova"/>
              <a:ea typeface="Proxima Nova"/>
              <a:cs typeface="Proxima Nova"/>
              <a:sym typeface="Proxima Nova"/>
            </a:endParaRPr>
          </a:p>
        </p:txBody>
      </p:sp>
      <p:sp>
        <p:nvSpPr>
          <p:cNvPr id="149" name="Google Shape;149;p17"/>
          <p:cNvSpPr txBox="1">
            <a:spLocks noGrp="1"/>
          </p:cNvSpPr>
          <p:nvPr>
            <p:ph type="title"/>
          </p:nvPr>
        </p:nvSpPr>
        <p:spPr>
          <a:xfrm>
            <a:off x="2380450" y="3611069"/>
            <a:ext cx="2185200" cy="851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4100"/>
              <a:buNone/>
            </a:pPr>
            <a:r>
              <a:rPr lang="en" sz="2444">
                <a:solidFill>
                  <a:srgbClr val="006BA6"/>
                </a:solidFill>
                <a:latin typeface="Proxima Nova"/>
                <a:ea typeface="Proxima Nova"/>
                <a:cs typeface="Proxima Nova"/>
                <a:sym typeface="Proxima Nova"/>
              </a:rPr>
              <a:t>Battery</a:t>
            </a:r>
            <a:br>
              <a:rPr lang="en" sz="2000">
                <a:solidFill>
                  <a:srgbClr val="002D73"/>
                </a:solidFill>
                <a:latin typeface="Proxima Nova"/>
                <a:ea typeface="Proxima Nova"/>
                <a:cs typeface="Proxima Nova"/>
                <a:sym typeface="Proxima Nova"/>
              </a:rPr>
            </a:br>
            <a:r>
              <a:rPr lang="en" sz="2000">
                <a:solidFill>
                  <a:srgbClr val="646569"/>
                </a:solidFill>
                <a:latin typeface="Proxima Nova"/>
                <a:ea typeface="Proxima Nova"/>
                <a:cs typeface="Proxima Nova"/>
                <a:sym typeface="Proxima Nova"/>
              </a:rPr>
              <a:t>POWER SOURCE</a:t>
            </a:r>
            <a:endParaRPr sz="2000">
              <a:solidFill>
                <a:srgbClr val="646569"/>
              </a:solidFill>
              <a:latin typeface="Proxima Nova"/>
              <a:ea typeface="Proxima Nova"/>
              <a:cs typeface="Proxima Nova"/>
              <a:sym typeface="Proxima Nova"/>
            </a:endParaRPr>
          </a:p>
        </p:txBody>
      </p:sp>
      <p:cxnSp>
        <p:nvCxnSpPr>
          <p:cNvPr id="150" name="Google Shape;150;p17"/>
          <p:cNvCxnSpPr/>
          <p:nvPr/>
        </p:nvCxnSpPr>
        <p:spPr>
          <a:xfrm>
            <a:off x="2346325" y="2275831"/>
            <a:ext cx="0" cy="2040600"/>
          </a:xfrm>
          <a:prstGeom prst="straightConnector1">
            <a:avLst/>
          </a:prstGeom>
          <a:noFill/>
          <a:ln w="9525" cap="flat" cmpd="sng">
            <a:solidFill>
              <a:schemeClr val="accent4"/>
            </a:solidFill>
            <a:prstDash val="solid"/>
            <a:round/>
            <a:headEnd type="none" w="sm" len="sm"/>
            <a:tailEnd type="none" w="sm" len="sm"/>
          </a:ln>
        </p:spPr>
      </p:cxnSp>
      <p:cxnSp>
        <p:nvCxnSpPr>
          <p:cNvPr id="151" name="Google Shape;151;p17"/>
          <p:cNvCxnSpPr/>
          <p:nvPr/>
        </p:nvCxnSpPr>
        <p:spPr>
          <a:xfrm>
            <a:off x="4599763" y="2275831"/>
            <a:ext cx="0" cy="2040600"/>
          </a:xfrm>
          <a:prstGeom prst="straightConnector1">
            <a:avLst/>
          </a:prstGeom>
          <a:noFill/>
          <a:ln w="9525" cap="flat" cmpd="sng">
            <a:solidFill>
              <a:schemeClr val="accent4"/>
            </a:solidFill>
            <a:prstDash val="solid"/>
            <a:round/>
            <a:headEnd type="none" w="sm" len="sm"/>
            <a:tailEnd type="none" w="sm" len="sm"/>
          </a:ln>
        </p:spPr>
      </p:cxnSp>
      <p:cxnSp>
        <p:nvCxnSpPr>
          <p:cNvPr id="152" name="Google Shape;152;p17"/>
          <p:cNvCxnSpPr/>
          <p:nvPr/>
        </p:nvCxnSpPr>
        <p:spPr>
          <a:xfrm>
            <a:off x="6853200" y="2275831"/>
            <a:ext cx="0" cy="2040600"/>
          </a:xfrm>
          <a:prstGeom prst="straightConnector1">
            <a:avLst/>
          </a:prstGeom>
          <a:noFill/>
          <a:ln w="9525" cap="flat" cmpd="sng">
            <a:solidFill>
              <a:schemeClr val="accent4"/>
            </a:solidFill>
            <a:prstDash val="solid"/>
            <a:round/>
            <a:headEnd type="none" w="sm" len="sm"/>
            <a:tailEnd type="none" w="sm" len="sm"/>
          </a:ln>
        </p:spPr>
      </p:cxnSp>
      <p:sp>
        <p:nvSpPr>
          <p:cNvPr id="153" name="Google Shape;153;p17"/>
          <p:cNvSpPr txBox="1">
            <a:spLocks noGrp="1"/>
          </p:cNvSpPr>
          <p:nvPr>
            <p:ph type="title"/>
          </p:nvPr>
        </p:nvSpPr>
        <p:spPr>
          <a:xfrm>
            <a:off x="179700" y="3611069"/>
            <a:ext cx="2185200" cy="851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4100"/>
              <a:buNone/>
            </a:pPr>
            <a:r>
              <a:rPr lang="en" sz="2200">
                <a:solidFill>
                  <a:srgbClr val="006BA6"/>
                </a:solidFill>
                <a:latin typeface="Proxima Nova"/>
                <a:ea typeface="Proxima Nova"/>
                <a:cs typeface="Proxima Nova"/>
                <a:sym typeface="Proxima Nova"/>
              </a:rPr>
              <a:t>Maker Tape</a:t>
            </a:r>
            <a:br>
              <a:rPr lang="en" sz="2000">
                <a:solidFill>
                  <a:srgbClr val="002D73"/>
                </a:solidFill>
                <a:latin typeface="Proxima Nova"/>
                <a:ea typeface="Proxima Nova"/>
                <a:cs typeface="Proxima Nova"/>
                <a:sym typeface="Proxima Nova"/>
              </a:rPr>
            </a:br>
            <a:r>
              <a:rPr lang="en" sz="2000">
                <a:solidFill>
                  <a:srgbClr val="646569"/>
                </a:solidFill>
                <a:latin typeface="Proxima Nova"/>
                <a:ea typeface="Proxima Nova"/>
                <a:cs typeface="Proxima Nova"/>
                <a:sym typeface="Proxima Nova"/>
              </a:rPr>
              <a:t>PATH </a:t>
            </a:r>
            <a:endParaRPr sz="2444">
              <a:solidFill>
                <a:srgbClr val="006BA6"/>
              </a:solidFill>
              <a:latin typeface="Proxima Nova"/>
              <a:ea typeface="Proxima Nova"/>
              <a:cs typeface="Proxima Nova"/>
              <a:sym typeface="Proxima Nova"/>
            </a:endParaRPr>
          </a:p>
        </p:txBody>
      </p:sp>
      <p:sp>
        <p:nvSpPr>
          <p:cNvPr id="154" name="Google Shape;154;p17"/>
          <p:cNvSpPr txBox="1"/>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rgbClr val="002D73"/>
              </a:buClr>
              <a:buSzPts val="4100"/>
              <a:buFont typeface="Arial"/>
              <a:buNone/>
            </a:pPr>
            <a:r>
              <a:rPr lang="en" sz="3600" b="1" i="0" u="none" strike="noStrike" cap="none">
                <a:solidFill>
                  <a:srgbClr val="002D73"/>
                </a:solidFill>
                <a:latin typeface="Proxima Nova"/>
                <a:ea typeface="Proxima Nova"/>
                <a:cs typeface="Proxima Nova"/>
                <a:sym typeface="Proxima Nova"/>
              </a:rPr>
              <a:t>Activity 1 Lady Liberty Materials</a:t>
            </a:r>
            <a:endParaRPr sz="3600" b="1" i="0" u="none" strike="noStrike" cap="none">
              <a:solidFill>
                <a:srgbClr val="002D73"/>
              </a:solidFill>
              <a:latin typeface="Proxima Nova"/>
              <a:ea typeface="Proxima Nova"/>
              <a:cs typeface="Proxima Nova"/>
              <a:sym typeface="Proxima Nova"/>
            </a:endParaRPr>
          </a:p>
        </p:txBody>
      </p:sp>
      <p:pic>
        <p:nvPicPr>
          <p:cNvPr id="155" name="Google Shape;155;p17"/>
          <p:cNvPicPr preferRelativeResize="0"/>
          <p:nvPr/>
        </p:nvPicPr>
        <p:blipFill rotWithShape="1">
          <a:blip r:embed="rId7">
            <a:alphaModFix/>
          </a:blip>
          <a:srcRect/>
          <a:stretch/>
        </p:blipFill>
        <p:spPr>
          <a:xfrm rot="2028892">
            <a:off x="7430412" y="215123"/>
            <a:ext cx="1118636" cy="1821582"/>
          </a:xfrm>
          <a:prstGeom prst="rect">
            <a:avLst/>
          </a:prstGeom>
          <a:noFill/>
          <a:ln w="9525" cap="flat" cmpd="sng">
            <a:solidFill>
              <a:srgbClr val="E7E6E6"/>
            </a:solidFill>
            <a:prstDash val="solid"/>
            <a:round/>
            <a:headEnd type="none" w="sm" len="sm"/>
            <a:tailEnd type="none" w="sm" len="sm"/>
          </a:ln>
          <a:effectLst>
            <a:outerShdw blurRad="57150" dist="19050" dir="5400000" algn="bl" rotWithShape="0">
              <a:srgbClr val="B7B7B7">
                <a:alpha val="49803"/>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8"/>
          <p:cNvPicPr preferRelativeResize="0"/>
          <p:nvPr/>
        </p:nvPicPr>
        <p:blipFill rotWithShape="1">
          <a:blip r:embed="rId3">
            <a:alphaModFix/>
          </a:blip>
          <a:srcRect t="17681"/>
          <a:stretch/>
        </p:blipFill>
        <p:spPr>
          <a:xfrm>
            <a:off x="3406600" y="0"/>
            <a:ext cx="3699254" cy="5143498"/>
          </a:xfrm>
          <a:prstGeom prst="rect">
            <a:avLst/>
          </a:prstGeom>
          <a:noFill/>
          <a:ln>
            <a:noFill/>
          </a:ln>
        </p:spPr>
      </p:pic>
      <p:sp>
        <p:nvSpPr>
          <p:cNvPr id="161" name="Google Shape;161;p18"/>
          <p:cNvSpPr txBox="1">
            <a:spLocks noGrp="1"/>
          </p:cNvSpPr>
          <p:nvPr>
            <p:ph type="title"/>
          </p:nvPr>
        </p:nvSpPr>
        <p:spPr>
          <a:xfrm>
            <a:off x="199499" y="2190900"/>
            <a:ext cx="3586500" cy="1243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100"/>
              <a:buNone/>
            </a:pPr>
            <a:r>
              <a:rPr lang="en" sz="3600">
                <a:latin typeface="Proxima Nova"/>
                <a:ea typeface="Proxima Nova"/>
                <a:cs typeface="Proxima Nova"/>
                <a:sym typeface="Proxima Nova"/>
              </a:rPr>
              <a:t>How to peel Maker Tape</a:t>
            </a:r>
            <a:endParaRPr sz="3600">
              <a:latin typeface="Proxima Nova"/>
              <a:ea typeface="Proxima Nova"/>
              <a:cs typeface="Proxima Nova"/>
              <a:sym typeface="Proxima Nova"/>
            </a:endParaRPr>
          </a:p>
        </p:txBody>
      </p:sp>
      <p:cxnSp>
        <p:nvCxnSpPr>
          <p:cNvPr id="162" name="Google Shape;162;p18"/>
          <p:cNvCxnSpPr/>
          <p:nvPr/>
        </p:nvCxnSpPr>
        <p:spPr>
          <a:xfrm>
            <a:off x="202500" y="2118575"/>
            <a:ext cx="2588700" cy="0"/>
          </a:xfrm>
          <a:prstGeom prst="straightConnector1">
            <a:avLst/>
          </a:prstGeom>
          <a:noFill/>
          <a:ln w="9525" cap="flat" cmpd="sng">
            <a:solidFill>
              <a:schemeClr val="accent4"/>
            </a:solidFill>
            <a:prstDash val="solid"/>
            <a:round/>
            <a:headEnd type="none" w="sm" len="sm"/>
            <a:tailEnd type="none" w="sm" len="sm"/>
          </a:ln>
        </p:spPr>
      </p:cxnSp>
      <p:pic>
        <p:nvPicPr>
          <p:cNvPr id="163" name="Google Shape;163;p18"/>
          <p:cNvPicPr preferRelativeResize="0"/>
          <p:nvPr/>
        </p:nvPicPr>
        <p:blipFill rotWithShape="1">
          <a:blip r:embed="rId4">
            <a:alphaModFix/>
          </a:blip>
          <a:srcRect/>
          <a:stretch/>
        </p:blipFill>
        <p:spPr>
          <a:xfrm>
            <a:off x="199501" y="1486475"/>
            <a:ext cx="448700" cy="559775"/>
          </a:xfrm>
          <a:prstGeom prst="rect">
            <a:avLst/>
          </a:prstGeom>
          <a:noFill/>
          <a:ln>
            <a:noFill/>
          </a:ln>
        </p:spPr>
      </p:pic>
    </p:spTree>
  </p:cSld>
  <p:clrMapOvr>
    <a:masterClrMapping/>
  </p:clrMapOvr>
</p:sld>
</file>

<file path=ppt/theme/theme1.xml><?xml version="1.0" encoding="utf-8"?>
<a:theme xmlns:a="http://schemas.openxmlformats.org/drawingml/2006/main" name="WhyMaker and NYPA_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1585</Words>
  <Application>Microsoft Office PowerPoint</Application>
  <PresentationFormat>On-screen Show (16:9)</PresentationFormat>
  <Paragraphs>105</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Proxima Nova</vt:lpstr>
      <vt:lpstr>Arial</vt:lpstr>
      <vt:lpstr>Merriweather Sans</vt:lpstr>
      <vt:lpstr>Calibri</vt:lpstr>
      <vt:lpstr>WhyMaker and NYPA_Template</vt:lpstr>
      <vt:lpstr>Electricity Basics </vt:lpstr>
      <vt:lpstr>Who and What is  New York Power Authority?</vt:lpstr>
      <vt:lpstr>Think of 3 things  that you could not live without  that use electricity?  </vt:lpstr>
      <vt:lpstr>What is electricity?</vt:lpstr>
      <vt:lpstr>What is electricity?</vt:lpstr>
      <vt:lpstr>Lady Liberty’s torch turned off. </vt:lpstr>
      <vt:lpstr>Do not put electrical  components in your mouth.</vt:lpstr>
      <vt:lpstr>LED light LOAD</vt:lpstr>
      <vt:lpstr>How to peel Maker Tape</vt:lpstr>
      <vt:lpstr>Let’s Build!</vt:lpstr>
      <vt:lpstr>Let’s Build!</vt:lpstr>
      <vt:lpstr>PowerPoint Presentation</vt:lpstr>
      <vt:lpstr>PowerPoint Presentation</vt:lpstr>
      <vt:lpstr>What parts are required to make  an electrical circuit function?</vt:lpstr>
      <vt:lpstr>How does an electric circuit work?</vt:lpstr>
      <vt:lpstr>How do you think you could  MEASURE ELECTRICITY?</vt:lpstr>
      <vt:lpstr>Electricity is measured by the amount of pressure moving through a circuit and the amount of electrons in the circuit.   The pressure is called volts. The voltage pushes electrons.  The amount of electrons are called amps.    When you combine volts and amps you get watts.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Basics </dc:title>
  <cp:lastModifiedBy>DeRosa, Alexandra</cp:lastModifiedBy>
  <cp:revision>1</cp:revision>
  <dcterms:modified xsi:type="dcterms:W3CDTF">2023-02-07T15:40:36Z</dcterms:modified>
</cp:coreProperties>
</file>