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Merriweather Sans" pitchFamily="2" charset="0"/>
      <p:regular r:id="rId21"/>
      <p:bold r:id="rId22"/>
      <p:italic r:id="rId23"/>
      <p:boldItalic r:id="rId24"/>
    </p:embeddedFont>
    <p:embeddedFont>
      <p:font typeface="Proxima Nova"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4" y="2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Slide to be used to transition from building mode to reflection time.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Vehicle charging does not happen instantly; it takes some time to fill up the battery with a full charge. Around New York State Evolve NY and NYPA are building a network of 800 fast charging stations. In these stations you will pull up, plug in your car and wait possibly no more than 15 - 30 minutes to charge your vehicle and get on with your day! These charging stations are built at places like rest stops or outside of shopping malls, hotels, and parking garages.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Here is a map of current charging stations in the state.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i="1">
                <a:solidFill>
                  <a:schemeClr val="dk1"/>
                </a:solidFill>
              </a:rPr>
              <a:t>Answer:</a:t>
            </a:r>
            <a:endParaRPr i="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would be no gas stations and there would be charging stations everywhere. The neighborhood would be quieter (reduced noise pollution), the air will be cleaner - due to reduced air pollution. Overall healthier, happier people.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5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Today you were NYPA designers, planners and environmentalists, thinking about how Zero Emission Vehicles can solve some of our climate change problems. As more and more citizens of New York State buy Zero Emission Vehicles, we need your great minds and kind hearts to build a culture of where everyone makes eco friendly decisions to populate a healthier state. How can you go home and make an impact now and what problems do you want to work on with NYPA to solve in the future? </a:t>
            </a:r>
            <a:endParaRPr sz="1150">
              <a:solidFill>
                <a:schemeClr val="dk1"/>
              </a:solidFill>
              <a:highlight>
                <a:schemeClr val="lt1"/>
              </a:highlight>
            </a:endParaRPr>
          </a:p>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chemeClr val="lt1"/>
                </a:highlight>
              </a:rPr>
              <a:t>Electric Vehicles are really cool! The run on only electricity and that electricity is stored in a big battery onboard the car. The battery has to be charged, storing energy to be used as the car is driven. When the battery becomes depleted, it needs to be recharged.  Just like you do with your cell phone or laptop.  When home plugging the car into a regular outlet works but it can take a long time, because the battery is about 400 times bigger than the one in your phone.  NYPA is working on building a network of rapid chargers around New York State so that you can quickly recharge your car anywhere while you are on the go.</a:t>
            </a:r>
            <a:r>
              <a:rPr lang="en" sz="1150">
                <a:solidFill>
                  <a:srgbClr val="FF0000"/>
                </a:solidFill>
                <a:highlight>
                  <a:schemeClr val="lt1"/>
                </a:highlight>
              </a:rPr>
              <a:t> </a:t>
            </a:r>
            <a:r>
              <a:rPr lang="en" sz="1150">
                <a:solidFill>
                  <a:schemeClr val="dk1"/>
                </a:solidFill>
                <a:highlight>
                  <a:schemeClr val="lt1"/>
                </a:highlight>
              </a:rPr>
              <a:t>Today you are going to design a charging station for an electric car! </a:t>
            </a:r>
            <a:endParaRPr sz="1150">
              <a:solidFill>
                <a:schemeClr val="dk1"/>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Do not handout any materials until safety slide has been reviewed with students. </a:t>
            </a:r>
            <a:endParaRPr/>
          </a:p>
          <a:p>
            <a:pPr marL="0" lvl="0" indent="0" algn="l" rtl="0">
              <a:lnSpc>
                <a:spcPct val="100000"/>
              </a:lnSpc>
              <a:spcBef>
                <a:spcPts val="0"/>
              </a:spcBef>
              <a:spcAft>
                <a:spcPts val="0"/>
              </a:spcAft>
              <a:buSzPts val="1100"/>
              <a:buNone/>
            </a:pPr>
            <a:endParaRPr/>
          </a:p>
          <a:p>
            <a:pPr marL="914400" lvl="0" indent="0" algn="l" rtl="0">
              <a:lnSpc>
                <a:spcPct val="115000"/>
              </a:lnSpc>
              <a:spcBef>
                <a:spcPts val="0"/>
              </a:spcBef>
              <a:spcAft>
                <a:spcPts val="0"/>
              </a:spcAft>
              <a:buSzPts val="1100"/>
              <a:buNone/>
            </a:pPr>
            <a:r>
              <a:rPr lang="en">
                <a:solidFill>
                  <a:schemeClr val="dk1"/>
                </a:solidFill>
              </a:rPr>
              <a:t>Review the safety notes with students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Do not put electrical components in your mouth.</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Always have a load in the circuit.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Never run a path directly from the battery, back to the battery.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If anything gets hot, call over the teacher.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You are going to use the design thinking process to build the best possible solution for your vehicle charging station.  </a:t>
            </a:r>
            <a:r>
              <a:rPr lang="en" sz="1150">
                <a:solidFill>
                  <a:schemeClr val="dk1"/>
                </a:solidFill>
                <a:highlight>
                  <a:schemeClr val="lt1"/>
                </a:highlight>
              </a:rPr>
              <a:t>In the activity bag there is a vehicle and a story card about the people who drive that vehicle. Take out your story card and read the card to yourself. </a:t>
            </a:r>
            <a:endParaRPr sz="1150">
              <a:solidFill>
                <a:schemeClr val="dk1"/>
              </a:solidFill>
              <a:highlight>
                <a:srgbClr val="FFFFFF"/>
              </a:highlight>
            </a:endParaRPr>
          </a:p>
          <a:p>
            <a:pPr marL="0" lvl="0" indent="0" algn="l" rtl="0">
              <a:lnSpc>
                <a:spcPct val="115000"/>
              </a:lnSpc>
              <a:spcBef>
                <a:spcPts val="0"/>
              </a:spcBef>
              <a:spcAft>
                <a:spcPts val="0"/>
              </a:spcAft>
              <a:buSzPts val="1100"/>
              <a:buNone/>
            </a:pPr>
            <a:endParaRPr sz="1150">
              <a:solidFill>
                <a:schemeClr val="dk1"/>
              </a:solidFill>
              <a:highlight>
                <a:srgbClr val="FFFFFF"/>
              </a:highlight>
            </a:endParaRPr>
          </a:p>
          <a:p>
            <a:pPr marL="0" lvl="0" indent="0" algn="l" rtl="0">
              <a:lnSpc>
                <a:spcPct val="115000"/>
              </a:lnSpc>
              <a:spcBef>
                <a:spcPts val="0"/>
              </a:spcBef>
              <a:spcAft>
                <a:spcPts val="0"/>
              </a:spcAft>
              <a:buSzPts val="1100"/>
              <a:buNone/>
            </a:pPr>
            <a:endParaRPr sz="1150">
              <a:solidFill>
                <a:schemeClr val="dk1"/>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50">
                <a:solidFill>
                  <a:schemeClr val="dk1"/>
                </a:solidFill>
                <a:highlight>
                  <a:schemeClr val="lt1"/>
                </a:highlight>
              </a:rPr>
              <a:t>You are going to build a charging station that is best fit for the people in your story. You will simulate charging the vehicle by putting an LED on the vehicle and building a circuit on the cardboard display. You will color the scene around the charging station to tell the whole story of how this charging station will work and benefit people in the story. </a:t>
            </a:r>
            <a:endParaRPr sz="115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15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150">
                <a:solidFill>
                  <a:schemeClr val="dk1"/>
                </a:solidFill>
                <a:highlight>
                  <a:schemeClr val="lt1"/>
                </a:highlight>
              </a:rPr>
              <a:t>You will use your design journal to help you brainstorm and plan the charging station. Let’s answer these questions together for your vehicle and scene. Have students answer each question for their specific vehicle and scenario.   </a:t>
            </a:r>
            <a:endParaRPr sz="115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15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150">
                <a:solidFill>
                  <a:schemeClr val="dk1"/>
                </a:solidFill>
                <a:highlight>
                  <a:srgbClr val="FFFFFF"/>
                </a:highlight>
              </a:rPr>
              <a:t> </a:t>
            </a:r>
            <a:r>
              <a:rPr lang="en" sz="1150" b="1">
                <a:solidFill>
                  <a:schemeClr val="dk1"/>
                </a:solidFill>
                <a:highlight>
                  <a:srgbClr val="FFFFFF"/>
                </a:highlight>
              </a:rPr>
              <a:t>Teacher Note: </a:t>
            </a:r>
            <a:r>
              <a:rPr lang="en" sz="1150">
                <a:solidFill>
                  <a:schemeClr val="dk1"/>
                </a:solidFill>
                <a:highlight>
                  <a:srgbClr val="FFFFFF"/>
                </a:highlight>
              </a:rPr>
              <a:t>Based on the group dynamics and skill level you may want to have them fill out the journal, turn and talk with a neighbor, or work through them as a group. </a:t>
            </a:r>
            <a:endParaRPr sz="1150">
              <a:solidFill>
                <a:schemeClr val="dk1"/>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Brainstorm at least 4 different ideas what the charging station could look like and what it needs based on the guiding questions and scenario on the card. Once you have at least 4 different ideas select your best brainstorm that best meets the needs of people in their task card story.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Draw out a final sketch with all the details of the charging station. Include where the circuits are going to go (look at the prototype section for help), the setting around the charger, the type of power source, where the people will be and what they will be doing and any other details necessary.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b="1">
                <a:solidFill>
                  <a:schemeClr val="dk1"/>
                </a:solidFill>
              </a:rPr>
              <a:t>Construction note: </a:t>
            </a:r>
            <a:r>
              <a:rPr lang="en">
                <a:solidFill>
                  <a:schemeClr val="dk1"/>
                </a:solidFill>
              </a:rPr>
              <a:t>Students can sit the LED on the top of the car so that the legs are pointing out from the back of the car. So that when you back the car into the charging station the legs of the LEDs make contact with the Maker Tape on the wall. Students should use a piece of masking tape to hold the LED onto the car.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Have students respond to some of the testing and reflecting questions in their design journal. </a:t>
            </a:r>
            <a:r>
              <a:rPr lang="en">
                <a:solidFill>
                  <a:schemeClr val="dk1"/>
                </a:solidFill>
              </a:rPr>
              <a:t>Allow students to share what they created and the story connected to it.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Master"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2D73"/>
              </a:buClr>
              <a:buSzPts val="4000"/>
              <a:buFont typeface="Proxima Nova"/>
              <a:buNone/>
              <a:defRPr sz="4000">
                <a:solidFill>
                  <a:srgbClr val="002D73"/>
                </a:solidFill>
                <a:latin typeface="Proxima Nova"/>
                <a:ea typeface="Proxima Nova"/>
                <a:cs typeface="Proxima Nova"/>
                <a:sym typeface="Proxima Nova"/>
              </a:defRPr>
            </a:lvl1pPr>
            <a:lvl2pPr lvl="1"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2pPr>
            <a:lvl3pPr lvl="2"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3pPr>
            <a:lvl4pPr lvl="3"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4pPr>
            <a:lvl5pPr lvl="4"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5pPr>
            <a:lvl6pPr lvl="5"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6pPr>
            <a:lvl7pPr lvl="6"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7pPr>
            <a:lvl8pPr lvl="7"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8pPr>
            <a:lvl9pPr lvl="8"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9pPr>
          </a:lstStyle>
          <a:p>
            <a:endParaRPr/>
          </a:p>
        </p:txBody>
      </p:sp>
      <p:sp>
        <p:nvSpPr>
          <p:cNvPr id="10" name="Google Shape;10;p2"/>
          <p:cNvSpPr txBox="1">
            <a:spLocks noGrp="1"/>
          </p:cNvSpPr>
          <p:nvPr>
            <p:ph type="subTitle" idx="1"/>
          </p:nvPr>
        </p:nvSpPr>
        <p:spPr>
          <a:xfrm>
            <a:off x="468028" y="2607568"/>
            <a:ext cx="7680900" cy="1079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500"/>
              </a:spcBef>
              <a:spcAft>
                <a:spcPts val="0"/>
              </a:spcAft>
              <a:buClr>
                <a:srgbClr val="7F7F7F"/>
              </a:buClr>
              <a:buSzPts val="2400"/>
              <a:buFont typeface="Proxima Nova"/>
              <a:buNone/>
              <a:defRPr sz="2400" b="1">
                <a:solidFill>
                  <a:srgbClr val="7F7F7F"/>
                </a:solidFill>
                <a:latin typeface="Proxima Nova"/>
                <a:ea typeface="Proxima Nova"/>
                <a:cs typeface="Proxima Nova"/>
                <a:sym typeface="Proxima Nova"/>
              </a:defRPr>
            </a:lvl1pPr>
            <a:lvl2pPr lvl="1"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2pPr>
            <a:lvl3pPr lvl="2"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3pPr>
            <a:lvl4pPr lvl="3"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4pPr>
            <a:lvl5pPr lvl="4" algn="ctr">
              <a:lnSpc>
                <a:spcPct val="90000"/>
              </a:lnSpc>
              <a:spcBef>
                <a:spcPts val="400"/>
              </a:spcBef>
              <a:spcAft>
                <a:spcPts val="0"/>
              </a:spcAft>
              <a:buClr>
                <a:srgbClr val="646569"/>
              </a:buClr>
              <a:buSzPts val="2400"/>
              <a:buFont typeface="Proxima Nova"/>
              <a:buNone/>
              <a:defRPr sz="2400">
                <a:latin typeface="Proxima Nova"/>
                <a:ea typeface="Proxima Nova"/>
                <a:cs typeface="Proxima Nova"/>
                <a:sym typeface="Proxima Nova"/>
              </a:defRPr>
            </a:lvl5pPr>
            <a:lvl6pPr lvl="5"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6pPr>
            <a:lvl7pPr lvl="6"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7pPr>
            <a:lvl8pPr lvl="7"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8pPr>
            <a:lvl9pPr lvl="8"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9pPr>
          </a:lstStyle>
          <a:p>
            <a:endParaRPr/>
          </a:p>
        </p:txBody>
      </p:sp>
      <p:sp>
        <p:nvSpPr>
          <p:cNvPr id="11" name="Google Shape;11;p2"/>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 name="Google Shape;12;p2"/>
          <p:cNvSpPr/>
          <p:nvPr/>
        </p:nvSpPr>
        <p:spPr>
          <a:xfrm>
            <a:off x="0" y="3224056"/>
            <a:ext cx="5606700" cy="549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 name="Google Shape;13;p2"/>
          <p:cNvSpPr/>
          <p:nvPr/>
        </p:nvSpPr>
        <p:spPr>
          <a:xfrm>
            <a:off x="0" y="3265156"/>
            <a:ext cx="5606700" cy="138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 name="Google Shape;14;p2"/>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12"/>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pic>
        <p:nvPicPr>
          <p:cNvPr id="80" name="Google Shape;80;p12"/>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81" name="Google Shape;81;p12"/>
          <p:cNvGrpSpPr/>
          <p:nvPr/>
        </p:nvGrpSpPr>
        <p:grpSpPr>
          <a:xfrm>
            <a:off x="0" y="5129794"/>
            <a:ext cx="9144000" cy="18291"/>
            <a:chOff x="0" y="5118447"/>
            <a:chExt cx="9144000" cy="76500"/>
          </a:xfrm>
        </p:grpSpPr>
        <p:sp>
          <p:nvSpPr>
            <p:cNvPr id="82" name="Google Shape;82;p12"/>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3" name="Google Shape;83;p12"/>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Master" type="title">
  <p:cSld name="TITLE">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2D73"/>
              </a:buClr>
              <a:buSzPts val="4000"/>
              <a:buFont typeface="Proxima Nova"/>
              <a:buNone/>
              <a:defRPr sz="4000">
                <a:solidFill>
                  <a:srgbClr val="002D73"/>
                </a:solidFill>
                <a:latin typeface="Proxima Nova"/>
                <a:ea typeface="Proxima Nova"/>
                <a:cs typeface="Proxima Nova"/>
                <a:sym typeface="Proxima Nova"/>
              </a:defRPr>
            </a:lvl1pPr>
            <a:lvl2pPr lvl="1"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2pPr>
            <a:lvl3pPr lvl="2"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3pPr>
            <a:lvl4pPr lvl="3"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4pPr>
            <a:lvl5pPr lvl="4"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5pPr>
            <a:lvl6pPr lvl="5"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6pPr>
            <a:lvl7pPr lvl="6"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7pPr>
            <a:lvl8pPr lvl="7"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8pPr>
            <a:lvl9pPr lvl="8"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9pPr>
          </a:lstStyle>
          <a:p>
            <a:endParaRPr/>
          </a:p>
        </p:txBody>
      </p:sp>
      <p:sp>
        <p:nvSpPr>
          <p:cNvPr id="86" name="Google Shape;86;p13"/>
          <p:cNvSpPr txBox="1">
            <a:spLocks noGrp="1"/>
          </p:cNvSpPr>
          <p:nvPr>
            <p:ph type="subTitle" idx="1"/>
          </p:nvPr>
        </p:nvSpPr>
        <p:spPr>
          <a:xfrm>
            <a:off x="468028" y="2607568"/>
            <a:ext cx="7680900" cy="1079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500"/>
              </a:spcBef>
              <a:spcAft>
                <a:spcPts val="0"/>
              </a:spcAft>
              <a:buClr>
                <a:srgbClr val="7F7F7F"/>
              </a:buClr>
              <a:buSzPts val="2400"/>
              <a:buFont typeface="Proxima Nova"/>
              <a:buNone/>
              <a:defRPr sz="2400" b="1">
                <a:solidFill>
                  <a:srgbClr val="7F7F7F"/>
                </a:solidFill>
                <a:latin typeface="Proxima Nova"/>
                <a:ea typeface="Proxima Nova"/>
                <a:cs typeface="Proxima Nova"/>
                <a:sym typeface="Proxima Nova"/>
              </a:defRPr>
            </a:lvl1pPr>
            <a:lvl2pPr lvl="1"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2pPr>
            <a:lvl3pPr lvl="2"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3pPr>
            <a:lvl4pPr lvl="3"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4pPr>
            <a:lvl5pPr lvl="4" algn="ctr">
              <a:lnSpc>
                <a:spcPct val="90000"/>
              </a:lnSpc>
              <a:spcBef>
                <a:spcPts val="400"/>
              </a:spcBef>
              <a:spcAft>
                <a:spcPts val="0"/>
              </a:spcAft>
              <a:buClr>
                <a:srgbClr val="646569"/>
              </a:buClr>
              <a:buSzPts val="2400"/>
              <a:buFont typeface="Proxima Nova"/>
              <a:buNone/>
              <a:defRPr sz="2400">
                <a:latin typeface="Proxima Nova"/>
                <a:ea typeface="Proxima Nova"/>
                <a:cs typeface="Proxima Nova"/>
                <a:sym typeface="Proxima Nova"/>
              </a:defRPr>
            </a:lvl5pPr>
            <a:lvl6pPr lvl="5"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6pPr>
            <a:lvl7pPr lvl="6"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7pPr>
            <a:lvl8pPr lvl="7"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8pPr>
            <a:lvl9pPr lvl="8"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9pPr>
          </a:lstStyle>
          <a:p>
            <a:endParaRPr/>
          </a:p>
        </p:txBody>
      </p:sp>
      <p:sp>
        <p:nvSpPr>
          <p:cNvPr id="87" name="Google Shape;87;p13"/>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8" name="Google Shape;88;p13"/>
          <p:cNvSpPr/>
          <p:nvPr/>
        </p:nvSpPr>
        <p:spPr>
          <a:xfrm>
            <a:off x="0" y="3224056"/>
            <a:ext cx="5606700" cy="549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9" name="Google Shape;89;p13"/>
          <p:cNvSpPr/>
          <p:nvPr/>
        </p:nvSpPr>
        <p:spPr>
          <a:xfrm>
            <a:off x="0" y="3265156"/>
            <a:ext cx="5606700" cy="138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0" name="Google Shape;90;p13"/>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1"/>
        <p:cNvGrpSpPr/>
        <p:nvPr/>
      </p:nvGrpSpPr>
      <p:grpSpPr>
        <a:xfrm>
          <a:off x="0" y="0"/>
          <a:ext cx="0" cy="0"/>
          <a:chOff x="0" y="0"/>
          <a:chExt cx="0" cy="0"/>
        </a:xfrm>
      </p:grpSpPr>
      <p:sp>
        <p:nvSpPr>
          <p:cNvPr id="92" name="Google Shape;92;p14"/>
          <p:cNvSpPr/>
          <p:nvPr/>
        </p:nvSpPr>
        <p:spPr>
          <a:xfrm>
            <a:off x="0" y="-14288"/>
            <a:ext cx="9144000" cy="80400"/>
          </a:xfrm>
          <a:prstGeom prst="rect">
            <a:avLst/>
          </a:prstGeom>
          <a:solidFill>
            <a:srgbClr val="0069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3" name="Google Shape;93;p14"/>
          <p:cNvSpPr txBox="1">
            <a:spLocks noGrp="1"/>
          </p:cNvSpPr>
          <p:nvPr>
            <p:ph type="title"/>
          </p:nvPr>
        </p:nvSpPr>
        <p:spPr>
          <a:xfrm>
            <a:off x="123165" y="1584826"/>
            <a:ext cx="8904600" cy="1207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2D73"/>
              </a:buClr>
              <a:buSzPts val="4100"/>
              <a:buFont typeface="Arial"/>
              <a:buNone/>
              <a:defRPr sz="41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94" name="Google Shape;94;p14"/>
          <p:cNvSpPr txBox="1">
            <a:spLocks noGrp="1"/>
          </p:cNvSpPr>
          <p:nvPr>
            <p:ph type="subTitle" idx="1"/>
          </p:nvPr>
        </p:nvSpPr>
        <p:spPr>
          <a:xfrm>
            <a:off x="123165" y="2956152"/>
            <a:ext cx="8900700" cy="1354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500"/>
              </a:spcBef>
              <a:spcAft>
                <a:spcPts val="0"/>
              </a:spcAft>
              <a:buClr>
                <a:srgbClr val="7F7F7F"/>
              </a:buClr>
              <a:buSzPts val="2300"/>
              <a:buNone/>
              <a:defRPr sz="2300" b="0">
                <a:solidFill>
                  <a:srgbClr val="7F7F7F"/>
                </a:solidFill>
                <a:latin typeface="Arial"/>
                <a:ea typeface="Arial"/>
                <a:cs typeface="Arial"/>
                <a:sym typeface="Arial"/>
              </a:defRPr>
            </a:lvl1pPr>
            <a:lvl2pPr lvl="1" algn="ctr">
              <a:lnSpc>
                <a:spcPct val="90000"/>
              </a:lnSpc>
              <a:spcBef>
                <a:spcPts val="500"/>
              </a:spcBef>
              <a:spcAft>
                <a:spcPts val="0"/>
              </a:spcAft>
              <a:buClr>
                <a:srgbClr val="646569"/>
              </a:buClr>
              <a:buSzPts val="1500"/>
              <a:buNone/>
              <a:defRPr sz="1500"/>
            </a:lvl2pPr>
            <a:lvl3pPr lvl="2" algn="ctr">
              <a:lnSpc>
                <a:spcPct val="90000"/>
              </a:lnSpc>
              <a:spcBef>
                <a:spcPts val="500"/>
              </a:spcBef>
              <a:spcAft>
                <a:spcPts val="0"/>
              </a:spcAft>
              <a:buClr>
                <a:srgbClr val="646569"/>
              </a:buClr>
              <a:buSzPts val="1400"/>
              <a:buNone/>
              <a:defRPr sz="1400"/>
            </a:lvl3pPr>
            <a:lvl4pPr lvl="3" algn="ctr">
              <a:lnSpc>
                <a:spcPct val="90000"/>
              </a:lnSpc>
              <a:spcBef>
                <a:spcPts val="500"/>
              </a:spcBef>
              <a:spcAft>
                <a:spcPts val="0"/>
              </a:spcAft>
              <a:buClr>
                <a:srgbClr val="646569"/>
              </a:buClr>
              <a:buSzPts val="1200"/>
              <a:buNone/>
              <a:defRPr sz="1200"/>
            </a:lvl4pPr>
            <a:lvl5pPr lvl="4" algn="ctr">
              <a:lnSpc>
                <a:spcPct val="90000"/>
              </a:lnSpc>
              <a:spcBef>
                <a:spcPts val="400"/>
              </a:spcBef>
              <a:spcAft>
                <a:spcPts val="0"/>
              </a:spcAft>
              <a:buClr>
                <a:srgbClr val="64656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5" name="Google Shape;95;p14"/>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6" name="Google Shape;96;p14"/>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st slide - Logo ">
  <p:cSld name="CUSTOM">
    <p:spTree>
      <p:nvGrpSpPr>
        <p:cNvPr id="1" name="Shape 97"/>
        <p:cNvGrpSpPr/>
        <p:nvPr/>
      </p:nvGrpSpPr>
      <p:grpSpPr>
        <a:xfrm>
          <a:off x="0" y="0"/>
          <a:ext cx="0" cy="0"/>
          <a:chOff x="0" y="0"/>
          <a:chExt cx="0" cy="0"/>
        </a:xfrm>
      </p:grpSpPr>
      <p:pic>
        <p:nvPicPr>
          <p:cNvPr id="98" name="Google Shape;98;p15"/>
          <p:cNvPicPr preferRelativeResize="0"/>
          <p:nvPr/>
        </p:nvPicPr>
        <p:blipFill rotWithShape="1">
          <a:blip r:embed="rId2">
            <a:alphaModFix/>
          </a:blip>
          <a:srcRect/>
          <a:stretch/>
        </p:blipFill>
        <p:spPr>
          <a:xfrm>
            <a:off x="1614774" y="2118172"/>
            <a:ext cx="5914452" cy="907150"/>
          </a:xfrm>
          <a:prstGeom prst="rect">
            <a:avLst/>
          </a:prstGeom>
          <a:noFill/>
          <a:ln>
            <a:noFill/>
          </a:ln>
        </p:spPr>
      </p:pic>
      <p:sp>
        <p:nvSpPr>
          <p:cNvPr id="99" name="Google Shape;99;p15"/>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0" name="Google Shape;100;p15"/>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16"/>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103" name="Google Shape;103;p16"/>
          <p:cNvSpPr txBox="1">
            <a:spLocks noGrp="1"/>
          </p:cNvSpPr>
          <p:nvPr>
            <p:ph type="body" idx="1"/>
          </p:nvPr>
        </p:nvSpPr>
        <p:spPr>
          <a:xfrm>
            <a:off x="379875"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16"/>
          <p:cNvSpPr txBox="1">
            <a:spLocks noGrp="1"/>
          </p:cNvSpPr>
          <p:nvPr>
            <p:ph type="body" idx="2"/>
          </p:nvPr>
        </p:nvSpPr>
        <p:spPr>
          <a:xfrm>
            <a:off x="4734926"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16"/>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06" name="Google Shape;106;p16"/>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107" name="Google Shape;107;p16"/>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08" name="Google Shape;108;p16"/>
          <p:cNvGrpSpPr/>
          <p:nvPr/>
        </p:nvGrpSpPr>
        <p:grpSpPr>
          <a:xfrm>
            <a:off x="0" y="5129794"/>
            <a:ext cx="9144000" cy="18291"/>
            <a:chOff x="0" y="5118447"/>
            <a:chExt cx="9144000" cy="76500"/>
          </a:xfrm>
        </p:grpSpPr>
        <p:sp>
          <p:nvSpPr>
            <p:cNvPr id="109" name="Google Shape;109;p16"/>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0" name="Google Shape;110;p16"/>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1"/>
        <p:cNvGrpSpPr/>
        <p:nvPr/>
      </p:nvGrpSpPr>
      <p:grpSpPr>
        <a:xfrm>
          <a:off x="0" y="0"/>
          <a:ext cx="0" cy="0"/>
          <a:chOff x="0" y="0"/>
          <a:chExt cx="0" cy="0"/>
        </a:xfrm>
      </p:grpSpPr>
      <p:sp>
        <p:nvSpPr>
          <p:cNvPr id="112" name="Google Shape;112;p17"/>
          <p:cNvSpPr txBox="1">
            <a:spLocks noGrp="1"/>
          </p:cNvSpPr>
          <p:nvPr>
            <p:ph type="body" idx="1"/>
          </p:nvPr>
        </p:nvSpPr>
        <p:spPr>
          <a:xfrm>
            <a:off x="319500" y="1543050"/>
            <a:ext cx="399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Clr>
                <a:srgbClr val="646569"/>
              </a:buClr>
              <a:buSzPts val="1200"/>
              <a:buNone/>
              <a:defRPr sz="1200"/>
            </a:lvl1pPr>
            <a:lvl2pPr marL="914400" lvl="1" indent="-228600" algn="l">
              <a:lnSpc>
                <a:spcPct val="90000"/>
              </a:lnSpc>
              <a:spcBef>
                <a:spcPts val="500"/>
              </a:spcBef>
              <a:spcAft>
                <a:spcPts val="0"/>
              </a:spcAft>
              <a:buClr>
                <a:srgbClr val="646569"/>
              </a:buClr>
              <a:buSzPts val="1100"/>
              <a:buNone/>
              <a:defRPr sz="1100"/>
            </a:lvl2pPr>
            <a:lvl3pPr marL="1371600" lvl="2" indent="-228600" algn="l">
              <a:lnSpc>
                <a:spcPct val="90000"/>
              </a:lnSpc>
              <a:spcBef>
                <a:spcPts val="500"/>
              </a:spcBef>
              <a:spcAft>
                <a:spcPts val="0"/>
              </a:spcAft>
              <a:buClr>
                <a:srgbClr val="646569"/>
              </a:buClr>
              <a:buSzPts val="900"/>
              <a:buNone/>
              <a:defRPr sz="900"/>
            </a:lvl3pPr>
            <a:lvl4pPr marL="1828800" lvl="3" indent="-228600" algn="l">
              <a:lnSpc>
                <a:spcPct val="90000"/>
              </a:lnSpc>
              <a:spcBef>
                <a:spcPts val="500"/>
              </a:spcBef>
              <a:spcAft>
                <a:spcPts val="0"/>
              </a:spcAft>
              <a:buClr>
                <a:srgbClr val="646569"/>
              </a:buClr>
              <a:buSzPts val="800"/>
              <a:buNone/>
              <a:defRPr sz="800"/>
            </a:lvl4pPr>
            <a:lvl5pPr marL="2286000" lvl="4" indent="-228600" algn="l">
              <a:lnSpc>
                <a:spcPct val="90000"/>
              </a:lnSpc>
              <a:spcBef>
                <a:spcPts val="400"/>
              </a:spcBef>
              <a:spcAft>
                <a:spcPts val="0"/>
              </a:spcAft>
              <a:buClr>
                <a:srgbClr val="64656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3" name="Google Shape;113;p17"/>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14" name="Google Shape;114;p1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15" name="Google Shape;115;p17"/>
          <p:cNvSpPr>
            <a:spLocks noGrp="1"/>
          </p:cNvSpPr>
          <p:nvPr>
            <p:ph type="pic" idx="2"/>
          </p:nvPr>
        </p:nvSpPr>
        <p:spPr>
          <a:xfrm>
            <a:off x="4716550" y="990050"/>
            <a:ext cx="4161300" cy="3552600"/>
          </a:xfrm>
          <a:prstGeom prst="rect">
            <a:avLst/>
          </a:prstGeom>
          <a:noFill/>
          <a:ln>
            <a:noFill/>
          </a:ln>
        </p:spPr>
      </p:sp>
      <p:pic>
        <p:nvPicPr>
          <p:cNvPr id="116" name="Google Shape;116;p17"/>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17" name="Google Shape;117;p17"/>
          <p:cNvGrpSpPr/>
          <p:nvPr/>
        </p:nvGrpSpPr>
        <p:grpSpPr>
          <a:xfrm>
            <a:off x="0" y="5129794"/>
            <a:ext cx="9144000" cy="18291"/>
            <a:chOff x="0" y="5118447"/>
            <a:chExt cx="9144000" cy="76500"/>
          </a:xfrm>
        </p:grpSpPr>
        <p:sp>
          <p:nvSpPr>
            <p:cNvPr id="118" name="Google Shape;118;p17"/>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9" name="Google Shape;119;p17"/>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rot="5400000">
            <a:off x="2935896" y="-1157849"/>
            <a:ext cx="3143100" cy="808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18"/>
          <p:cNvSpPr txBox="1"/>
          <p:nvPr/>
        </p:nvSpPr>
        <p:spPr>
          <a:xfrm>
            <a:off x="8008620" y="103245"/>
            <a:ext cx="506700" cy="205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123" name="Google Shape;123;p18"/>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24" name="Google Shape;124;p1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125" name="Google Shape;125;p18"/>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26" name="Google Shape;126;p18"/>
          <p:cNvGrpSpPr/>
          <p:nvPr/>
        </p:nvGrpSpPr>
        <p:grpSpPr>
          <a:xfrm>
            <a:off x="0" y="5129794"/>
            <a:ext cx="9144000" cy="18291"/>
            <a:chOff x="0" y="5118447"/>
            <a:chExt cx="9144000" cy="76500"/>
          </a:xfrm>
        </p:grpSpPr>
        <p:sp>
          <p:nvSpPr>
            <p:cNvPr id="127" name="Google Shape;127;p18"/>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8" name="Google Shape;128;p18"/>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pic>
        <p:nvPicPr>
          <p:cNvPr id="17" name="Google Shape;17;p3"/>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8" name="Google Shape;18;p3"/>
          <p:cNvGrpSpPr/>
          <p:nvPr/>
        </p:nvGrpSpPr>
        <p:grpSpPr>
          <a:xfrm>
            <a:off x="0" y="5129784"/>
            <a:ext cx="9144000" cy="18291"/>
            <a:chOff x="0" y="5118447"/>
            <a:chExt cx="9144000" cy="76500"/>
          </a:xfrm>
        </p:grpSpPr>
        <p:sp>
          <p:nvSpPr>
            <p:cNvPr id="19" name="Google Shape;19;p3"/>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 name="Google Shape;20;p3"/>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4"/>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23" name="Google Shape;23;p4"/>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24" name="Google Shape;24;p4"/>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25" name="Google Shape;25;p4"/>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26" name="Google Shape;26;p4"/>
          <p:cNvGrpSpPr/>
          <p:nvPr/>
        </p:nvGrpSpPr>
        <p:grpSpPr>
          <a:xfrm>
            <a:off x="0" y="5129784"/>
            <a:ext cx="9144000" cy="18291"/>
            <a:chOff x="0" y="5118447"/>
            <a:chExt cx="9144000" cy="76500"/>
          </a:xfrm>
        </p:grpSpPr>
        <p:sp>
          <p:nvSpPr>
            <p:cNvPr id="27" name="Google Shape;27;p4"/>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 name="Google Shape;28;p4"/>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
        <p:cNvGrpSpPr/>
        <p:nvPr/>
      </p:nvGrpSpPr>
      <p:grpSpPr>
        <a:xfrm>
          <a:off x="0" y="0"/>
          <a:ext cx="0" cy="0"/>
          <a:chOff x="0" y="0"/>
          <a:chExt cx="0" cy="0"/>
        </a:xfrm>
      </p:grpSpPr>
      <p:sp>
        <p:nvSpPr>
          <p:cNvPr id="30" name="Google Shape;30;p5"/>
          <p:cNvSpPr/>
          <p:nvPr/>
        </p:nvSpPr>
        <p:spPr>
          <a:xfrm>
            <a:off x="0" y="-14288"/>
            <a:ext cx="9144000" cy="80400"/>
          </a:xfrm>
          <a:prstGeom prst="rect">
            <a:avLst/>
          </a:prstGeom>
          <a:solidFill>
            <a:srgbClr val="0069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 name="Google Shape;31;p5"/>
          <p:cNvSpPr txBox="1">
            <a:spLocks noGrp="1"/>
          </p:cNvSpPr>
          <p:nvPr>
            <p:ph type="title"/>
          </p:nvPr>
        </p:nvSpPr>
        <p:spPr>
          <a:xfrm>
            <a:off x="123165" y="1584826"/>
            <a:ext cx="8904600" cy="1207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2D73"/>
              </a:buClr>
              <a:buSzPts val="4100"/>
              <a:buFont typeface="Arial"/>
              <a:buNone/>
              <a:defRPr sz="41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32" name="Google Shape;32;p5"/>
          <p:cNvSpPr txBox="1">
            <a:spLocks noGrp="1"/>
          </p:cNvSpPr>
          <p:nvPr>
            <p:ph type="subTitle" idx="1"/>
          </p:nvPr>
        </p:nvSpPr>
        <p:spPr>
          <a:xfrm>
            <a:off x="123165" y="2956152"/>
            <a:ext cx="8900700" cy="1354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500"/>
              </a:spcBef>
              <a:spcAft>
                <a:spcPts val="0"/>
              </a:spcAft>
              <a:buClr>
                <a:srgbClr val="7F7F7F"/>
              </a:buClr>
              <a:buSzPts val="2300"/>
              <a:buNone/>
              <a:defRPr sz="2300" b="0">
                <a:solidFill>
                  <a:srgbClr val="7F7F7F"/>
                </a:solidFill>
                <a:latin typeface="Arial"/>
                <a:ea typeface="Arial"/>
                <a:cs typeface="Arial"/>
                <a:sym typeface="Arial"/>
              </a:defRPr>
            </a:lvl1pPr>
            <a:lvl2pPr lvl="1" algn="ctr">
              <a:lnSpc>
                <a:spcPct val="90000"/>
              </a:lnSpc>
              <a:spcBef>
                <a:spcPts val="500"/>
              </a:spcBef>
              <a:spcAft>
                <a:spcPts val="0"/>
              </a:spcAft>
              <a:buClr>
                <a:srgbClr val="646569"/>
              </a:buClr>
              <a:buSzPts val="1500"/>
              <a:buNone/>
              <a:defRPr sz="1500"/>
            </a:lvl2pPr>
            <a:lvl3pPr lvl="2" algn="ctr">
              <a:lnSpc>
                <a:spcPct val="90000"/>
              </a:lnSpc>
              <a:spcBef>
                <a:spcPts val="500"/>
              </a:spcBef>
              <a:spcAft>
                <a:spcPts val="0"/>
              </a:spcAft>
              <a:buClr>
                <a:srgbClr val="646569"/>
              </a:buClr>
              <a:buSzPts val="1400"/>
              <a:buNone/>
              <a:defRPr sz="1400"/>
            </a:lvl3pPr>
            <a:lvl4pPr lvl="3" algn="ctr">
              <a:lnSpc>
                <a:spcPct val="90000"/>
              </a:lnSpc>
              <a:spcBef>
                <a:spcPts val="500"/>
              </a:spcBef>
              <a:spcAft>
                <a:spcPts val="0"/>
              </a:spcAft>
              <a:buClr>
                <a:srgbClr val="646569"/>
              </a:buClr>
              <a:buSzPts val="1200"/>
              <a:buNone/>
              <a:defRPr sz="1200"/>
            </a:lvl4pPr>
            <a:lvl5pPr lvl="4" algn="ctr">
              <a:lnSpc>
                <a:spcPct val="90000"/>
              </a:lnSpc>
              <a:spcBef>
                <a:spcPts val="400"/>
              </a:spcBef>
              <a:spcAft>
                <a:spcPts val="0"/>
              </a:spcAft>
              <a:buClr>
                <a:srgbClr val="64656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3" name="Google Shape;33;p5"/>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4" name="Google Shape;34;p5"/>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st slide - Logo ">
  <p:cSld name="CUSTOM">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a:stretch/>
        </p:blipFill>
        <p:spPr>
          <a:xfrm>
            <a:off x="1614774" y="2118172"/>
            <a:ext cx="5914452" cy="907150"/>
          </a:xfrm>
          <a:prstGeom prst="rect">
            <a:avLst/>
          </a:prstGeom>
          <a:noFill/>
          <a:ln>
            <a:noFill/>
          </a:ln>
        </p:spPr>
      </p:pic>
      <p:sp>
        <p:nvSpPr>
          <p:cNvPr id="37" name="Google Shape;37;p6"/>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 name="Google Shape;38;p6"/>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41" name="Google Shape;41;p7"/>
          <p:cNvSpPr txBox="1">
            <a:spLocks noGrp="1"/>
          </p:cNvSpPr>
          <p:nvPr>
            <p:ph type="body" idx="1"/>
          </p:nvPr>
        </p:nvSpPr>
        <p:spPr>
          <a:xfrm>
            <a:off x="379875"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p7"/>
          <p:cNvSpPr txBox="1">
            <a:spLocks noGrp="1"/>
          </p:cNvSpPr>
          <p:nvPr>
            <p:ph type="body" idx="2"/>
          </p:nvPr>
        </p:nvSpPr>
        <p:spPr>
          <a:xfrm>
            <a:off x="4734926"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7"/>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44" name="Google Shape;44;p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45" name="Google Shape;45;p7"/>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46" name="Google Shape;46;p7"/>
          <p:cNvGrpSpPr/>
          <p:nvPr/>
        </p:nvGrpSpPr>
        <p:grpSpPr>
          <a:xfrm>
            <a:off x="0" y="5129784"/>
            <a:ext cx="9144000" cy="18291"/>
            <a:chOff x="0" y="5118447"/>
            <a:chExt cx="9144000" cy="76500"/>
          </a:xfrm>
        </p:grpSpPr>
        <p:sp>
          <p:nvSpPr>
            <p:cNvPr id="47" name="Google Shape;47;p7"/>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 name="Google Shape;48;p7"/>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body" idx="1"/>
          </p:nvPr>
        </p:nvSpPr>
        <p:spPr>
          <a:xfrm>
            <a:off x="319500" y="1543050"/>
            <a:ext cx="399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Clr>
                <a:srgbClr val="646569"/>
              </a:buClr>
              <a:buSzPts val="1200"/>
              <a:buNone/>
              <a:defRPr sz="1200"/>
            </a:lvl1pPr>
            <a:lvl2pPr marL="914400" lvl="1" indent="-228600" algn="l">
              <a:lnSpc>
                <a:spcPct val="90000"/>
              </a:lnSpc>
              <a:spcBef>
                <a:spcPts val="500"/>
              </a:spcBef>
              <a:spcAft>
                <a:spcPts val="0"/>
              </a:spcAft>
              <a:buClr>
                <a:srgbClr val="646569"/>
              </a:buClr>
              <a:buSzPts val="1100"/>
              <a:buNone/>
              <a:defRPr sz="1100"/>
            </a:lvl2pPr>
            <a:lvl3pPr marL="1371600" lvl="2" indent="-228600" algn="l">
              <a:lnSpc>
                <a:spcPct val="90000"/>
              </a:lnSpc>
              <a:spcBef>
                <a:spcPts val="500"/>
              </a:spcBef>
              <a:spcAft>
                <a:spcPts val="0"/>
              </a:spcAft>
              <a:buClr>
                <a:srgbClr val="646569"/>
              </a:buClr>
              <a:buSzPts val="900"/>
              <a:buNone/>
              <a:defRPr sz="900"/>
            </a:lvl3pPr>
            <a:lvl4pPr marL="1828800" lvl="3" indent="-228600" algn="l">
              <a:lnSpc>
                <a:spcPct val="90000"/>
              </a:lnSpc>
              <a:spcBef>
                <a:spcPts val="500"/>
              </a:spcBef>
              <a:spcAft>
                <a:spcPts val="0"/>
              </a:spcAft>
              <a:buClr>
                <a:srgbClr val="646569"/>
              </a:buClr>
              <a:buSzPts val="800"/>
              <a:buNone/>
              <a:defRPr sz="800"/>
            </a:lvl4pPr>
            <a:lvl5pPr marL="2286000" lvl="4" indent="-228600" algn="l">
              <a:lnSpc>
                <a:spcPct val="90000"/>
              </a:lnSpc>
              <a:spcBef>
                <a:spcPts val="400"/>
              </a:spcBef>
              <a:spcAft>
                <a:spcPts val="0"/>
              </a:spcAft>
              <a:buClr>
                <a:srgbClr val="64656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1" name="Google Shape;51;p8"/>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52" name="Google Shape;52;p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8"/>
          <p:cNvSpPr>
            <a:spLocks noGrp="1"/>
          </p:cNvSpPr>
          <p:nvPr>
            <p:ph type="pic" idx="2"/>
          </p:nvPr>
        </p:nvSpPr>
        <p:spPr>
          <a:xfrm>
            <a:off x="4716550" y="990050"/>
            <a:ext cx="4161300" cy="3552600"/>
          </a:xfrm>
          <a:prstGeom prst="rect">
            <a:avLst/>
          </a:prstGeom>
          <a:noFill/>
          <a:ln>
            <a:noFill/>
          </a:ln>
        </p:spPr>
      </p:sp>
      <p:pic>
        <p:nvPicPr>
          <p:cNvPr id="54" name="Google Shape;54;p8"/>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55" name="Google Shape;55;p8"/>
          <p:cNvGrpSpPr/>
          <p:nvPr/>
        </p:nvGrpSpPr>
        <p:grpSpPr>
          <a:xfrm>
            <a:off x="0" y="5129784"/>
            <a:ext cx="9144000" cy="18291"/>
            <a:chOff x="0" y="5118447"/>
            <a:chExt cx="9144000" cy="76500"/>
          </a:xfrm>
        </p:grpSpPr>
        <p:sp>
          <p:nvSpPr>
            <p:cNvPr id="56" name="Google Shape;56;p8"/>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 name="Google Shape;57;p8"/>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rot="5400000">
            <a:off x="2935896" y="-1157849"/>
            <a:ext cx="3143100" cy="808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9"/>
          <p:cNvSpPr txBox="1"/>
          <p:nvPr/>
        </p:nvSpPr>
        <p:spPr>
          <a:xfrm>
            <a:off x="8008620" y="103245"/>
            <a:ext cx="506700" cy="205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61" name="Google Shape;61;p9"/>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62" name="Google Shape;62;p9"/>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63" name="Google Shape;63;p9"/>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64" name="Google Shape;64;p9"/>
          <p:cNvGrpSpPr/>
          <p:nvPr/>
        </p:nvGrpSpPr>
        <p:grpSpPr>
          <a:xfrm>
            <a:off x="0" y="5129784"/>
            <a:ext cx="9144000" cy="18291"/>
            <a:chOff x="0" y="5118447"/>
            <a:chExt cx="9144000" cy="76500"/>
          </a:xfrm>
        </p:grpSpPr>
        <p:sp>
          <p:nvSpPr>
            <p:cNvPr id="65" name="Google Shape;65;p9"/>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6" name="Google Shape;66;p9"/>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1"/>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72" name="Google Shape;72;p11"/>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73" name="Google Shape;73;p11"/>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74" name="Google Shape;74;p11"/>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75" name="Google Shape;75;p11"/>
          <p:cNvGrpSpPr/>
          <p:nvPr/>
        </p:nvGrpSpPr>
        <p:grpSpPr>
          <a:xfrm>
            <a:off x="0" y="5129794"/>
            <a:ext cx="9144000" cy="18291"/>
            <a:chOff x="0" y="5118447"/>
            <a:chExt cx="9144000" cy="76500"/>
          </a:xfrm>
        </p:grpSpPr>
        <p:sp>
          <p:nvSpPr>
            <p:cNvPr id="76" name="Google Shape;76;p11"/>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7" name="Google Shape;77;p11"/>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99500" y="1314450"/>
            <a:ext cx="8724000" cy="31431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1pPr>
            <a:lvl2pPr marL="914400" marR="0" lvl="1"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2pPr>
            <a:lvl3pPr marL="1371600" marR="0" lvl="2" indent="-323850" algn="l" rtl="0">
              <a:lnSpc>
                <a:spcPct val="90000"/>
              </a:lnSpc>
              <a:spcBef>
                <a:spcPts val="500"/>
              </a:spcBef>
              <a:spcAft>
                <a:spcPts val="0"/>
              </a:spcAft>
              <a:buClr>
                <a:srgbClr val="646569"/>
              </a:buClr>
              <a:buSzPts val="1500"/>
              <a:buFont typeface="Merriweather Sans"/>
              <a:buChar char="–"/>
              <a:defRPr sz="1500" b="0" i="0" u="none" strike="noStrike" cap="none">
                <a:solidFill>
                  <a:srgbClr val="646569"/>
                </a:solidFill>
                <a:latin typeface="Arial"/>
                <a:ea typeface="Arial"/>
                <a:cs typeface="Arial"/>
                <a:sym typeface="Arial"/>
              </a:defRPr>
            </a:lvl3pPr>
            <a:lvl4pPr marL="1828800" marR="0" lvl="3" indent="-285750" algn="l" rtl="0">
              <a:lnSpc>
                <a:spcPct val="90000"/>
              </a:lnSpc>
              <a:spcBef>
                <a:spcPts val="500"/>
              </a:spcBef>
              <a:spcAft>
                <a:spcPts val="0"/>
              </a:spcAft>
              <a:buClr>
                <a:srgbClr val="646569"/>
              </a:buClr>
              <a:buSzPts val="900"/>
              <a:buFont typeface="Merriweather Sans"/>
              <a:buChar char="»"/>
              <a:defRPr sz="900" b="0" i="0" u="none" strike="noStrike" cap="none">
                <a:solidFill>
                  <a:srgbClr val="646569"/>
                </a:solidFill>
                <a:latin typeface="Arial"/>
                <a:ea typeface="Arial"/>
                <a:cs typeface="Arial"/>
                <a:sym typeface="Arial"/>
              </a:defRPr>
            </a:lvl4pPr>
            <a:lvl5pPr marL="2286000" marR="0" lvl="4" indent="-285750" algn="l" rtl="0">
              <a:lnSpc>
                <a:spcPct val="90000"/>
              </a:lnSpc>
              <a:spcBef>
                <a:spcPts val="400"/>
              </a:spcBef>
              <a:spcAft>
                <a:spcPts val="0"/>
              </a:spcAft>
              <a:buClr>
                <a:srgbClr val="646569"/>
              </a:buClr>
              <a:buSzPts val="900"/>
              <a:buFont typeface="Arial"/>
              <a:buChar char="•"/>
              <a:defRPr sz="900" b="0" i="0" u="none" strike="noStrike" cap="none">
                <a:solidFill>
                  <a:srgbClr val="646569"/>
                </a:solidFill>
                <a:latin typeface="Arial"/>
                <a:ea typeface="Arial"/>
                <a:cs typeface="Arial"/>
                <a:sym typeface="Arial"/>
              </a:defRPr>
            </a:lvl5pPr>
            <a:lvl6pPr marL="2743200" marR="0" lvl="5"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69" name="Google Shape;69;p10"/>
          <p:cNvSpPr txBox="1">
            <a:spLocks noGrp="1"/>
          </p:cNvSpPr>
          <p:nvPr>
            <p:ph type="body" idx="1"/>
          </p:nvPr>
        </p:nvSpPr>
        <p:spPr>
          <a:xfrm>
            <a:off x="199500" y="1314450"/>
            <a:ext cx="8724000" cy="31431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1pPr>
            <a:lvl2pPr marL="914400" marR="0" lvl="1"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2pPr>
            <a:lvl3pPr marL="1371600" marR="0" lvl="2" indent="-323850" algn="l" rtl="0">
              <a:lnSpc>
                <a:spcPct val="90000"/>
              </a:lnSpc>
              <a:spcBef>
                <a:spcPts val="500"/>
              </a:spcBef>
              <a:spcAft>
                <a:spcPts val="0"/>
              </a:spcAft>
              <a:buClr>
                <a:srgbClr val="646569"/>
              </a:buClr>
              <a:buSzPts val="1500"/>
              <a:buFont typeface="Merriweather Sans"/>
              <a:buChar char="–"/>
              <a:defRPr sz="1500" b="0" i="0" u="none" strike="noStrike" cap="none">
                <a:solidFill>
                  <a:srgbClr val="646569"/>
                </a:solidFill>
                <a:latin typeface="Arial"/>
                <a:ea typeface="Arial"/>
                <a:cs typeface="Arial"/>
                <a:sym typeface="Arial"/>
              </a:defRPr>
            </a:lvl3pPr>
            <a:lvl4pPr marL="1828800" marR="0" lvl="3" indent="-285750" algn="l" rtl="0">
              <a:lnSpc>
                <a:spcPct val="90000"/>
              </a:lnSpc>
              <a:spcBef>
                <a:spcPts val="500"/>
              </a:spcBef>
              <a:spcAft>
                <a:spcPts val="0"/>
              </a:spcAft>
              <a:buClr>
                <a:srgbClr val="646569"/>
              </a:buClr>
              <a:buSzPts val="900"/>
              <a:buFont typeface="Merriweather Sans"/>
              <a:buChar char="»"/>
              <a:defRPr sz="900" b="0" i="0" u="none" strike="noStrike" cap="none">
                <a:solidFill>
                  <a:srgbClr val="646569"/>
                </a:solidFill>
                <a:latin typeface="Arial"/>
                <a:ea typeface="Arial"/>
                <a:cs typeface="Arial"/>
                <a:sym typeface="Arial"/>
              </a:defRPr>
            </a:lvl4pPr>
            <a:lvl5pPr marL="2286000" marR="0" lvl="4" indent="-285750" algn="l" rtl="0">
              <a:lnSpc>
                <a:spcPct val="90000"/>
              </a:lnSpc>
              <a:spcBef>
                <a:spcPts val="400"/>
              </a:spcBef>
              <a:spcAft>
                <a:spcPts val="0"/>
              </a:spcAft>
              <a:buClr>
                <a:srgbClr val="646569"/>
              </a:buClr>
              <a:buSzPts val="900"/>
              <a:buFont typeface="Arial"/>
              <a:buChar char="•"/>
              <a:defRPr sz="900" b="0" i="0" u="none" strike="noStrike" cap="none">
                <a:solidFill>
                  <a:srgbClr val="646569"/>
                </a:solidFill>
                <a:latin typeface="Arial"/>
                <a:ea typeface="Arial"/>
                <a:cs typeface="Arial"/>
                <a:sym typeface="Arial"/>
              </a:defRPr>
            </a:lvl5pPr>
            <a:lvl6pPr marL="2743200" marR="0" lvl="5"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SzPct val="111111"/>
              <a:buNone/>
            </a:pPr>
            <a:r>
              <a:rPr lang="en"/>
              <a:t>Charging Zero Emission Vehicles in the Community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p:nvPr/>
        </p:nvSpPr>
        <p:spPr>
          <a:xfrm>
            <a:off x="3001200" y="2247425"/>
            <a:ext cx="3141600" cy="10779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1" i="0" u="none" strike="noStrike" cap="none">
                <a:solidFill>
                  <a:srgbClr val="002D73"/>
                </a:solidFill>
                <a:latin typeface="Proxima Nova"/>
                <a:ea typeface="Proxima Nova"/>
                <a:cs typeface="Proxima Nova"/>
                <a:sym typeface="Proxima Nova"/>
              </a:rPr>
              <a:t>WONDER TIME</a:t>
            </a:r>
            <a:endParaRPr sz="3600" b="1" i="0" u="none" strike="noStrike" cap="none">
              <a:solidFill>
                <a:srgbClr val="002D73"/>
              </a:solidFill>
              <a:latin typeface="Proxima Nova"/>
              <a:ea typeface="Proxima Nova"/>
              <a:cs typeface="Proxima Nova"/>
              <a:sym typeface="Proxima Nova"/>
            </a:endParaRPr>
          </a:p>
        </p:txBody>
      </p:sp>
      <p:cxnSp>
        <p:nvCxnSpPr>
          <p:cNvPr id="238" name="Google Shape;238;p28"/>
          <p:cNvCxnSpPr/>
          <p:nvPr/>
        </p:nvCxnSpPr>
        <p:spPr>
          <a:xfrm>
            <a:off x="3092150" y="2160525"/>
            <a:ext cx="2962200" cy="0"/>
          </a:xfrm>
          <a:prstGeom prst="straightConnector1">
            <a:avLst/>
          </a:prstGeom>
          <a:noFill/>
          <a:ln w="19050" cap="flat" cmpd="sng">
            <a:solidFill>
              <a:schemeClr val="accent4"/>
            </a:solidFill>
            <a:prstDash val="solid"/>
            <a:round/>
            <a:headEnd type="none" w="sm" len="sm"/>
            <a:tailEnd type="none" w="sm" len="sm"/>
          </a:ln>
        </p:spPr>
      </p:cxnSp>
      <p:pic>
        <p:nvPicPr>
          <p:cNvPr id="239" name="Google Shape;239;p28"/>
          <p:cNvPicPr preferRelativeResize="0"/>
          <p:nvPr/>
        </p:nvPicPr>
        <p:blipFill rotWithShape="1">
          <a:blip r:embed="rId3">
            <a:alphaModFix/>
          </a:blip>
          <a:srcRect/>
          <a:stretch/>
        </p:blipFill>
        <p:spPr>
          <a:xfrm>
            <a:off x="3904725" y="945025"/>
            <a:ext cx="1128600" cy="112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9"/>
          <p:cNvPicPr preferRelativeResize="0"/>
          <p:nvPr/>
        </p:nvPicPr>
        <p:blipFill rotWithShape="1">
          <a:blip r:embed="rId3">
            <a:alphaModFix/>
          </a:blip>
          <a:srcRect t="13590"/>
          <a:stretch/>
        </p:blipFill>
        <p:spPr>
          <a:xfrm>
            <a:off x="102625" y="2113962"/>
            <a:ext cx="4601523" cy="2653987"/>
          </a:xfrm>
          <a:prstGeom prst="rect">
            <a:avLst/>
          </a:prstGeom>
          <a:noFill/>
          <a:ln>
            <a:noFill/>
          </a:ln>
        </p:spPr>
      </p:pic>
      <p:pic>
        <p:nvPicPr>
          <p:cNvPr id="245" name="Google Shape;245;p29"/>
          <p:cNvPicPr preferRelativeResize="0"/>
          <p:nvPr/>
        </p:nvPicPr>
        <p:blipFill rotWithShape="1">
          <a:blip r:embed="rId4">
            <a:alphaModFix/>
          </a:blip>
          <a:srcRect l="57900"/>
          <a:stretch/>
        </p:blipFill>
        <p:spPr>
          <a:xfrm>
            <a:off x="4757051" y="158250"/>
            <a:ext cx="4300724" cy="4609700"/>
          </a:xfrm>
          <a:prstGeom prst="rect">
            <a:avLst/>
          </a:prstGeom>
          <a:noFill/>
          <a:ln>
            <a:noFill/>
          </a:ln>
        </p:spPr>
      </p:pic>
      <p:pic>
        <p:nvPicPr>
          <p:cNvPr id="246" name="Google Shape;246;p29"/>
          <p:cNvPicPr preferRelativeResize="0"/>
          <p:nvPr/>
        </p:nvPicPr>
        <p:blipFill rotWithShape="1">
          <a:blip r:embed="rId5">
            <a:alphaModFix/>
          </a:blip>
          <a:srcRect t="1974" b="14371"/>
          <a:stretch/>
        </p:blipFill>
        <p:spPr>
          <a:xfrm>
            <a:off x="102625" y="158250"/>
            <a:ext cx="4601525" cy="19166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0"/>
          <p:cNvPicPr preferRelativeResize="0"/>
          <p:nvPr/>
        </p:nvPicPr>
        <p:blipFill rotWithShape="1">
          <a:blip r:embed="rId3">
            <a:alphaModFix/>
          </a:blip>
          <a:srcRect l="4912" r="5280"/>
          <a:stretch/>
        </p:blipFill>
        <p:spPr>
          <a:xfrm>
            <a:off x="837225" y="0"/>
            <a:ext cx="7076424"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p:nvPr/>
        </p:nvSpPr>
        <p:spPr>
          <a:xfrm>
            <a:off x="1458200" y="4109500"/>
            <a:ext cx="7359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1"/>
          <p:cNvSpPr/>
          <p:nvPr/>
        </p:nvSpPr>
        <p:spPr>
          <a:xfrm>
            <a:off x="506400" y="840925"/>
            <a:ext cx="8131500" cy="3486300"/>
          </a:xfrm>
          <a:prstGeom prst="rect">
            <a:avLst/>
          </a:prstGeom>
          <a:solidFill>
            <a:srgbClr val="E7E6E6">
              <a:alpha val="3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1"/>
          <p:cNvSpPr txBox="1">
            <a:spLocks noGrp="1"/>
          </p:cNvSpPr>
          <p:nvPr>
            <p:ph type="title" idx="4294967295"/>
          </p:nvPr>
        </p:nvSpPr>
        <p:spPr>
          <a:xfrm>
            <a:off x="506250" y="1356225"/>
            <a:ext cx="8131500" cy="2268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2400"/>
              <a:buNone/>
            </a:pPr>
            <a:r>
              <a:rPr lang="en" sz="3000">
                <a:latin typeface="Proxima Nova"/>
                <a:ea typeface="Proxima Nova"/>
                <a:cs typeface="Proxima Nova"/>
                <a:sym typeface="Proxima Nova"/>
              </a:rPr>
              <a:t>HOW WOULD THE INFRASTRUCTURE </a:t>
            </a:r>
            <a:br>
              <a:rPr lang="en" sz="3000">
                <a:latin typeface="Proxima Nova"/>
                <a:ea typeface="Proxima Nova"/>
                <a:cs typeface="Proxima Nova"/>
                <a:sym typeface="Proxima Nova"/>
              </a:rPr>
            </a:br>
            <a:r>
              <a:rPr lang="en" sz="3000">
                <a:latin typeface="Proxima Nova"/>
                <a:ea typeface="Proxima Nova"/>
                <a:cs typeface="Proxima Nova"/>
                <a:sym typeface="Proxima Nova"/>
              </a:rPr>
              <a:t>OF THE STATE CHANGE WITH ADDITIONAL CHARGING STATIONS ADDED AROUND </a:t>
            </a:r>
            <a:br>
              <a:rPr lang="en" sz="3000">
                <a:latin typeface="Proxima Nova"/>
                <a:ea typeface="Proxima Nova"/>
                <a:cs typeface="Proxima Nova"/>
                <a:sym typeface="Proxima Nova"/>
              </a:rPr>
            </a:br>
            <a:r>
              <a:rPr lang="en" sz="3000">
                <a:latin typeface="Proxima Nova"/>
                <a:ea typeface="Proxima Nova"/>
                <a:cs typeface="Proxima Nova"/>
                <a:sym typeface="Proxima Nova"/>
              </a:rPr>
              <a:t>THE STATE OF NY?  </a:t>
            </a:r>
            <a:endParaRPr sz="3000">
              <a:latin typeface="Proxima Nova"/>
              <a:ea typeface="Proxima Nova"/>
              <a:cs typeface="Proxima Nova"/>
              <a:sym typeface="Proxima Nova"/>
            </a:endParaRPr>
          </a:p>
        </p:txBody>
      </p:sp>
      <p:sp>
        <p:nvSpPr>
          <p:cNvPr id="259" name="Google Shape;259;p31"/>
          <p:cNvSpPr/>
          <p:nvPr/>
        </p:nvSpPr>
        <p:spPr>
          <a:xfrm>
            <a:off x="375575" y="68582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rgbClr val="1463A5"/>
            </a:solidFill>
            <a:prstDash val="solid"/>
            <a:round/>
            <a:headEnd type="none" w="sm" len="sm"/>
            <a:tailEnd type="none" w="sm" len="sm"/>
          </a:ln>
        </p:spPr>
      </p:sp>
      <p:sp>
        <p:nvSpPr>
          <p:cNvPr id="260" name="Google Shape;260;p31"/>
          <p:cNvSpPr/>
          <p:nvPr/>
        </p:nvSpPr>
        <p:spPr>
          <a:xfrm rot="10800000">
            <a:off x="4294350" y="199207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chemeClr val="accent4"/>
            </a:solidFill>
            <a:prstDash val="solid"/>
            <a:roun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idx="4294967295"/>
          </p:nvPr>
        </p:nvSpPr>
        <p:spPr>
          <a:xfrm>
            <a:off x="103600" y="33550"/>
            <a:ext cx="7323000" cy="721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2400"/>
              <a:buNone/>
            </a:pPr>
            <a:r>
              <a:rPr lang="en" sz="3200">
                <a:latin typeface="Proxima Nova"/>
                <a:ea typeface="Proxima Nova"/>
                <a:cs typeface="Proxima Nova"/>
                <a:sym typeface="Proxima Nova"/>
              </a:rPr>
              <a:t>Charging an Electric Vehicle Battery </a:t>
            </a:r>
            <a:endParaRPr sz="3200">
              <a:latin typeface="Proxima Nova"/>
              <a:ea typeface="Proxima Nova"/>
              <a:cs typeface="Proxima Nova"/>
              <a:sym typeface="Proxima Nova"/>
            </a:endParaRPr>
          </a:p>
        </p:txBody>
      </p:sp>
      <p:pic>
        <p:nvPicPr>
          <p:cNvPr id="139" name="Google Shape;139;p20"/>
          <p:cNvPicPr preferRelativeResize="0"/>
          <p:nvPr/>
        </p:nvPicPr>
        <p:blipFill rotWithShape="1">
          <a:blip r:embed="rId3">
            <a:alphaModFix/>
          </a:blip>
          <a:srcRect/>
          <a:stretch/>
        </p:blipFill>
        <p:spPr>
          <a:xfrm>
            <a:off x="103600" y="850574"/>
            <a:ext cx="2995766" cy="1997165"/>
          </a:xfrm>
          <a:prstGeom prst="rect">
            <a:avLst/>
          </a:prstGeom>
          <a:noFill/>
          <a:ln>
            <a:noFill/>
          </a:ln>
        </p:spPr>
      </p:pic>
      <p:pic>
        <p:nvPicPr>
          <p:cNvPr id="140" name="Google Shape;140;p20"/>
          <p:cNvPicPr preferRelativeResize="0"/>
          <p:nvPr/>
        </p:nvPicPr>
        <p:blipFill rotWithShape="1">
          <a:blip r:embed="rId4">
            <a:alphaModFix/>
          </a:blip>
          <a:srcRect l="14178" r="13702"/>
          <a:stretch/>
        </p:blipFill>
        <p:spPr>
          <a:xfrm>
            <a:off x="3197075" y="850575"/>
            <a:ext cx="3843963" cy="3997252"/>
          </a:xfrm>
          <a:prstGeom prst="rect">
            <a:avLst/>
          </a:prstGeom>
          <a:noFill/>
          <a:ln>
            <a:noFill/>
          </a:ln>
        </p:spPr>
      </p:pic>
      <p:pic>
        <p:nvPicPr>
          <p:cNvPr id="141" name="Google Shape;141;p20"/>
          <p:cNvPicPr preferRelativeResize="0"/>
          <p:nvPr/>
        </p:nvPicPr>
        <p:blipFill rotWithShape="1">
          <a:blip r:embed="rId5">
            <a:alphaModFix/>
          </a:blip>
          <a:srcRect l="11940" r="14762"/>
          <a:stretch/>
        </p:blipFill>
        <p:spPr>
          <a:xfrm>
            <a:off x="7112100" y="850575"/>
            <a:ext cx="1953800" cy="3997249"/>
          </a:xfrm>
          <a:prstGeom prst="rect">
            <a:avLst/>
          </a:prstGeom>
          <a:noFill/>
          <a:ln>
            <a:noFill/>
          </a:ln>
        </p:spPr>
      </p:pic>
      <p:pic>
        <p:nvPicPr>
          <p:cNvPr id="142" name="Google Shape;142;p20"/>
          <p:cNvPicPr preferRelativeResize="0"/>
          <p:nvPr/>
        </p:nvPicPr>
        <p:blipFill rotWithShape="1">
          <a:blip r:embed="rId6">
            <a:alphaModFix/>
          </a:blip>
          <a:srcRect/>
          <a:stretch/>
        </p:blipFill>
        <p:spPr>
          <a:xfrm>
            <a:off x="103600" y="2943277"/>
            <a:ext cx="2995768" cy="18718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p:nvPr/>
        </p:nvSpPr>
        <p:spPr>
          <a:xfrm>
            <a:off x="353130" y="1451825"/>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1"/>
          <p:cNvSpPr/>
          <p:nvPr/>
        </p:nvSpPr>
        <p:spPr>
          <a:xfrm>
            <a:off x="4741770" y="1451825"/>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1"/>
          <p:cNvSpPr/>
          <p:nvPr/>
        </p:nvSpPr>
        <p:spPr>
          <a:xfrm>
            <a:off x="353130" y="3137350"/>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1"/>
          <p:cNvSpPr/>
          <p:nvPr/>
        </p:nvSpPr>
        <p:spPr>
          <a:xfrm>
            <a:off x="4741770" y="3137350"/>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1"/>
          <p:cNvSpPr txBox="1">
            <a:spLocks noGrp="1"/>
          </p:cNvSpPr>
          <p:nvPr>
            <p:ph type="title"/>
          </p:nvPr>
        </p:nvSpPr>
        <p:spPr>
          <a:xfrm>
            <a:off x="447000" y="1451825"/>
            <a:ext cx="38112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Do not put electrical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components in your mouth.</a:t>
            </a:r>
            <a:endParaRPr sz="1900">
              <a:solidFill>
                <a:srgbClr val="0069A6"/>
              </a:solidFill>
              <a:latin typeface="Proxima Nova"/>
              <a:ea typeface="Proxima Nova"/>
              <a:cs typeface="Proxima Nova"/>
              <a:sym typeface="Proxima Nova"/>
            </a:endParaRPr>
          </a:p>
        </p:txBody>
      </p:sp>
      <p:sp>
        <p:nvSpPr>
          <p:cNvPr id="152" name="Google Shape;152;p21"/>
          <p:cNvSpPr txBox="1">
            <a:spLocks noGrp="1"/>
          </p:cNvSpPr>
          <p:nvPr>
            <p:ph type="title"/>
          </p:nvPr>
        </p:nvSpPr>
        <p:spPr>
          <a:xfrm>
            <a:off x="5236350" y="1451825"/>
            <a:ext cx="29511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Always have a load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in the circuit. </a:t>
            </a:r>
            <a:endParaRPr sz="1900">
              <a:solidFill>
                <a:srgbClr val="0069A6"/>
              </a:solidFill>
              <a:latin typeface="Proxima Nova"/>
              <a:ea typeface="Proxima Nova"/>
              <a:cs typeface="Proxima Nova"/>
              <a:sym typeface="Proxima Nova"/>
            </a:endParaRPr>
          </a:p>
        </p:txBody>
      </p:sp>
      <p:sp>
        <p:nvSpPr>
          <p:cNvPr id="153" name="Google Shape;153;p21"/>
          <p:cNvSpPr txBox="1">
            <a:spLocks noGrp="1"/>
          </p:cNvSpPr>
          <p:nvPr>
            <p:ph type="title"/>
          </p:nvPr>
        </p:nvSpPr>
        <p:spPr>
          <a:xfrm>
            <a:off x="5236350" y="3137350"/>
            <a:ext cx="29511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If anything get hots,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call over the teacher. </a:t>
            </a:r>
            <a:endParaRPr sz="1900">
              <a:solidFill>
                <a:srgbClr val="0069A6"/>
              </a:solidFill>
              <a:latin typeface="Proxima Nova"/>
              <a:ea typeface="Proxima Nova"/>
              <a:cs typeface="Proxima Nova"/>
              <a:sym typeface="Proxima Nova"/>
            </a:endParaRPr>
          </a:p>
        </p:txBody>
      </p:sp>
      <p:cxnSp>
        <p:nvCxnSpPr>
          <p:cNvPr id="154" name="Google Shape;154;p21"/>
          <p:cNvCxnSpPr/>
          <p:nvPr/>
        </p:nvCxnSpPr>
        <p:spPr>
          <a:xfrm>
            <a:off x="362675" y="1457775"/>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155" name="Google Shape;155;p21"/>
          <p:cNvCxnSpPr/>
          <p:nvPr/>
        </p:nvCxnSpPr>
        <p:spPr>
          <a:xfrm>
            <a:off x="4734650" y="1457775"/>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156" name="Google Shape;156;p21"/>
          <p:cNvCxnSpPr/>
          <p:nvPr/>
        </p:nvCxnSpPr>
        <p:spPr>
          <a:xfrm>
            <a:off x="362675" y="3152900"/>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157" name="Google Shape;157;p21"/>
          <p:cNvCxnSpPr/>
          <p:nvPr/>
        </p:nvCxnSpPr>
        <p:spPr>
          <a:xfrm>
            <a:off x="4734650" y="3152900"/>
            <a:ext cx="4030500" cy="0"/>
          </a:xfrm>
          <a:prstGeom prst="straightConnector1">
            <a:avLst/>
          </a:prstGeom>
          <a:noFill/>
          <a:ln w="19050" cap="flat" cmpd="sng">
            <a:solidFill>
              <a:schemeClr val="accent4"/>
            </a:solidFill>
            <a:prstDash val="solid"/>
            <a:round/>
            <a:headEnd type="none" w="sm" len="sm"/>
            <a:tailEnd type="none" w="sm" len="sm"/>
          </a:ln>
        </p:spPr>
      </p:cxnSp>
      <p:sp>
        <p:nvSpPr>
          <p:cNvPr id="158" name="Google Shape;158;p21"/>
          <p:cNvSpPr txBox="1">
            <a:spLocks noGrp="1"/>
          </p:cNvSpPr>
          <p:nvPr>
            <p:ph type="title"/>
          </p:nvPr>
        </p:nvSpPr>
        <p:spPr>
          <a:xfrm>
            <a:off x="447000" y="3197550"/>
            <a:ext cx="38112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Never run the path directly from the battery, back to the battery.</a:t>
            </a:r>
            <a:endParaRPr sz="1900">
              <a:solidFill>
                <a:srgbClr val="0069A6"/>
              </a:solidFill>
              <a:latin typeface="Proxima Nova"/>
              <a:ea typeface="Proxima Nova"/>
              <a:cs typeface="Proxima Nova"/>
              <a:sym typeface="Proxima Nova"/>
            </a:endParaRPr>
          </a:p>
        </p:txBody>
      </p:sp>
      <p:sp>
        <p:nvSpPr>
          <p:cNvPr id="159" name="Google Shape;159;p21"/>
          <p:cNvSpPr/>
          <p:nvPr/>
        </p:nvSpPr>
        <p:spPr>
          <a:xfrm>
            <a:off x="3659575" y="2214725"/>
            <a:ext cx="1576800" cy="1576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0" name="Google Shape;160;p21"/>
          <p:cNvPicPr preferRelativeResize="0"/>
          <p:nvPr/>
        </p:nvPicPr>
        <p:blipFill rotWithShape="1">
          <a:blip r:embed="rId3">
            <a:alphaModFix/>
          </a:blip>
          <a:srcRect/>
          <a:stretch/>
        </p:blipFill>
        <p:spPr>
          <a:xfrm>
            <a:off x="3789275" y="2389970"/>
            <a:ext cx="1293750" cy="1293750"/>
          </a:xfrm>
          <a:prstGeom prst="rect">
            <a:avLst/>
          </a:prstGeom>
          <a:noFill/>
          <a:ln>
            <a:noFill/>
          </a:ln>
        </p:spPr>
      </p:pic>
      <p:sp>
        <p:nvSpPr>
          <p:cNvPr id="161" name="Google Shape;161;p21"/>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None/>
            </a:pPr>
            <a:r>
              <a:rPr lang="en" sz="3600">
                <a:latin typeface="Proxima Nova"/>
                <a:ea typeface="Proxima Nova"/>
                <a:cs typeface="Proxima Nova"/>
                <a:sym typeface="Proxima Nova"/>
              </a:rPr>
              <a:t>Safety</a:t>
            </a:r>
            <a:endParaRPr sz="3600">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2"/>
          <p:cNvPicPr preferRelativeResize="0"/>
          <p:nvPr/>
        </p:nvPicPr>
        <p:blipFill rotWithShape="1">
          <a:blip r:embed="rId3">
            <a:alphaModFix/>
          </a:blip>
          <a:srcRect/>
          <a:stretch/>
        </p:blipFill>
        <p:spPr>
          <a:xfrm>
            <a:off x="5260600" y="545475"/>
            <a:ext cx="3418024" cy="4209026"/>
          </a:xfrm>
          <a:prstGeom prst="rect">
            <a:avLst/>
          </a:prstGeom>
          <a:noFill/>
          <a:ln>
            <a:noFill/>
          </a:ln>
        </p:spPr>
      </p:pic>
      <p:pic>
        <p:nvPicPr>
          <p:cNvPr id="167" name="Google Shape;167;p22"/>
          <p:cNvPicPr preferRelativeResize="0"/>
          <p:nvPr/>
        </p:nvPicPr>
        <p:blipFill rotWithShape="1">
          <a:blip r:embed="rId4">
            <a:alphaModFix/>
          </a:blip>
          <a:srcRect/>
          <a:stretch/>
        </p:blipFill>
        <p:spPr>
          <a:xfrm rot="4">
            <a:off x="325075" y="1543628"/>
            <a:ext cx="4295824" cy="3003868"/>
          </a:xfrm>
          <a:prstGeom prst="rect">
            <a:avLst/>
          </a:prstGeom>
          <a:noFill/>
          <a:ln>
            <a:noFill/>
          </a:ln>
        </p:spPr>
      </p:pic>
      <p:sp>
        <p:nvSpPr>
          <p:cNvPr id="168" name="Google Shape;168;p22"/>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ZEV Charging Station </a:t>
            </a:r>
            <a:endParaRPr sz="3600">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p:nvPr/>
        </p:nvSpPr>
        <p:spPr>
          <a:xfrm>
            <a:off x="293550" y="1130126"/>
            <a:ext cx="8556900" cy="653100"/>
          </a:xfrm>
          <a:prstGeom prst="rect">
            <a:avLst/>
          </a:prstGeom>
          <a:solidFill>
            <a:schemeClr val="lt2"/>
          </a:solidFill>
          <a:ln>
            <a:noFill/>
          </a:ln>
        </p:spPr>
        <p:txBody>
          <a:bodyPr spcFirstLastPara="1" wrap="square" lIns="59435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2D73"/>
                </a:solidFill>
                <a:latin typeface="Proxima Nova"/>
                <a:ea typeface="Proxima Nova"/>
                <a:cs typeface="Proxima Nova"/>
                <a:sym typeface="Proxima Nova"/>
              </a:rPr>
              <a:t>What is important for the person charging the vehicle? </a:t>
            </a:r>
            <a:endParaRPr sz="1800" b="0" i="0" u="none" strike="noStrike" cap="none">
              <a:solidFill>
                <a:srgbClr val="002D73"/>
              </a:solidFill>
              <a:latin typeface="Proxima Nova"/>
              <a:ea typeface="Proxima Nova"/>
              <a:cs typeface="Proxima Nova"/>
              <a:sym typeface="Proxima Nova"/>
            </a:endParaRPr>
          </a:p>
        </p:txBody>
      </p:sp>
      <p:sp>
        <p:nvSpPr>
          <p:cNvPr id="174" name="Google Shape;174;p23"/>
          <p:cNvSpPr txBox="1">
            <a:spLocks noGrp="1"/>
          </p:cNvSpPr>
          <p:nvPr>
            <p:ph type="title" idx="4294967295"/>
          </p:nvPr>
        </p:nvSpPr>
        <p:spPr>
          <a:xfrm>
            <a:off x="832775" y="186350"/>
            <a:ext cx="8160300" cy="751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Guiding Questions</a:t>
            </a:r>
            <a:endParaRPr sz="3600">
              <a:latin typeface="Proxima Nova"/>
              <a:ea typeface="Proxima Nova"/>
              <a:cs typeface="Proxima Nova"/>
              <a:sym typeface="Proxima Nova"/>
            </a:endParaRPr>
          </a:p>
        </p:txBody>
      </p:sp>
      <p:sp>
        <p:nvSpPr>
          <p:cNvPr id="175" name="Google Shape;175;p23"/>
          <p:cNvSpPr/>
          <p:nvPr/>
        </p:nvSpPr>
        <p:spPr>
          <a:xfrm>
            <a:off x="8175" y="210800"/>
            <a:ext cx="751200" cy="7023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6" name="Google Shape;176;p23"/>
          <p:cNvPicPr preferRelativeResize="0"/>
          <p:nvPr/>
        </p:nvPicPr>
        <p:blipFill rotWithShape="1">
          <a:blip r:embed="rId3">
            <a:alphaModFix/>
          </a:blip>
          <a:srcRect/>
          <a:stretch/>
        </p:blipFill>
        <p:spPr>
          <a:xfrm>
            <a:off x="105513" y="269427"/>
            <a:ext cx="556525" cy="585025"/>
          </a:xfrm>
          <a:prstGeom prst="rect">
            <a:avLst/>
          </a:prstGeom>
          <a:noFill/>
          <a:ln>
            <a:noFill/>
          </a:ln>
        </p:spPr>
      </p:pic>
      <p:sp>
        <p:nvSpPr>
          <p:cNvPr id="177" name="Google Shape;177;p23"/>
          <p:cNvSpPr/>
          <p:nvPr/>
        </p:nvSpPr>
        <p:spPr>
          <a:xfrm rot="-5400000">
            <a:off x="142247" y="1281428"/>
            <a:ext cx="653124" cy="350518"/>
          </a:xfrm>
          <a:prstGeom prst="flowChartMerge">
            <a:avLst/>
          </a:prstGeom>
          <a:solidFill>
            <a:srgbClr val="002D73">
              <a:alpha val="6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3"/>
          <p:cNvSpPr/>
          <p:nvPr/>
        </p:nvSpPr>
        <p:spPr>
          <a:xfrm rot="-5400000">
            <a:off x="200021" y="1223896"/>
            <a:ext cx="653124" cy="465585"/>
          </a:xfrm>
          <a:prstGeom prst="flowChartMerge">
            <a:avLst/>
          </a:prstGeom>
          <a:solidFill>
            <a:srgbClr val="002D73">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3"/>
          <p:cNvSpPr/>
          <p:nvPr/>
        </p:nvSpPr>
        <p:spPr>
          <a:xfrm>
            <a:off x="293550" y="1894670"/>
            <a:ext cx="8556900" cy="653100"/>
          </a:xfrm>
          <a:prstGeom prst="rect">
            <a:avLst/>
          </a:prstGeom>
          <a:solidFill>
            <a:schemeClr val="lt2"/>
          </a:solidFill>
          <a:ln>
            <a:noFill/>
          </a:ln>
        </p:spPr>
        <p:txBody>
          <a:bodyPr spcFirstLastPara="1" wrap="square" lIns="59435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2D73"/>
                </a:solidFill>
                <a:latin typeface="Proxima Nova"/>
                <a:ea typeface="Proxima Nova"/>
                <a:cs typeface="Proxima Nova"/>
                <a:sym typeface="Proxima Nova"/>
              </a:rPr>
              <a:t>What else would be nearby the charging station? </a:t>
            </a:r>
            <a:endParaRPr sz="1800" b="0" i="0" u="none" strike="noStrike" cap="none">
              <a:solidFill>
                <a:srgbClr val="002D73"/>
              </a:solidFill>
              <a:latin typeface="Proxima Nova"/>
              <a:ea typeface="Proxima Nova"/>
              <a:cs typeface="Proxima Nova"/>
              <a:sym typeface="Proxima Nova"/>
            </a:endParaRPr>
          </a:p>
        </p:txBody>
      </p:sp>
      <p:sp>
        <p:nvSpPr>
          <p:cNvPr id="180" name="Google Shape;180;p23"/>
          <p:cNvSpPr/>
          <p:nvPr/>
        </p:nvSpPr>
        <p:spPr>
          <a:xfrm rot="-5400000">
            <a:off x="142247" y="2045972"/>
            <a:ext cx="653124" cy="350518"/>
          </a:xfrm>
          <a:prstGeom prst="flowChartMerge">
            <a:avLst/>
          </a:prstGeom>
          <a:solidFill>
            <a:srgbClr val="002D73">
              <a:alpha val="6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3"/>
          <p:cNvSpPr/>
          <p:nvPr/>
        </p:nvSpPr>
        <p:spPr>
          <a:xfrm rot="-5400000">
            <a:off x="200021" y="1988439"/>
            <a:ext cx="653124" cy="465585"/>
          </a:xfrm>
          <a:prstGeom prst="flowChartMerge">
            <a:avLst/>
          </a:prstGeom>
          <a:solidFill>
            <a:srgbClr val="002D73">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3"/>
          <p:cNvSpPr/>
          <p:nvPr/>
        </p:nvSpPr>
        <p:spPr>
          <a:xfrm>
            <a:off x="293550" y="2659213"/>
            <a:ext cx="8556900" cy="653100"/>
          </a:xfrm>
          <a:prstGeom prst="rect">
            <a:avLst/>
          </a:prstGeom>
          <a:solidFill>
            <a:schemeClr val="lt2"/>
          </a:solidFill>
          <a:ln>
            <a:noFill/>
          </a:ln>
        </p:spPr>
        <p:txBody>
          <a:bodyPr spcFirstLastPara="1" wrap="square" lIns="59435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2D73"/>
                </a:solidFill>
                <a:latin typeface="Proxima Nova"/>
                <a:ea typeface="Proxima Nova"/>
                <a:cs typeface="Proxima Nova"/>
                <a:sym typeface="Proxima Nova"/>
              </a:rPr>
              <a:t>Where would the charging station be located? </a:t>
            </a:r>
            <a:endParaRPr sz="1800" b="0" i="0" u="none" strike="noStrike" cap="none">
              <a:solidFill>
                <a:srgbClr val="002D73"/>
              </a:solidFill>
              <a:latin typeface="Proxima Nova"/>
              <a:ea typeface="Proxima Nova"/>
              <a:cs typeface="Proxima Nova"/>
              <a:sym typeface="Proxima Nova"/>
            </a:endParaRPr>
          </a:p>
        </p:txBody>
      </p:sp>
      <p:sp>
        <p:nvSpPr>
          <p:cNvPr id="183" name="Google Shape;183;p23"/>
          <p:cNvSpPr/>
          <p:nvPr/>
        </p:nvSpPr>
        <p:spPr>
          <a:xfrm rot="-5400000">
            <a:off x="142247" y="2810516"/>
            <a:ext cx="653124" cy="350518"/>
          </a:xfrm>
          <a:prstGeom prst="flowChartMerge">
            <a:avLst/>
          </a:prstGeom>
          <a:solidFill>
            <a:srgbClr val="002D73">
              <a:alpha val="6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3"/>
          <p:cNvSpPr/>
          <p:nvPr/>
        </p:nvSpPr>
        <p:spPr>
          <a:xfrm rot="-5400000">
            <a:off x="200021" y="2752983"/>
            <a:ext cx="653124" cy="465585"/>
          </a:xfrm>
          <a:prstGeom prst="flowChartMerge">
            <a:avLst/>
          </a:prstGeom>
          <a:solidFill>
            <a:srgbClr val="002D73">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3"/>
          <p:cNvSpPr/>
          <p:nvPr/>
        </p:nvSpPr>
        <p:spPr>
          <a:xfrm>
            <a:off x="293550" y="3423757"/>
            <a:ext cx="8556900" cy="653100"/>
          </a:xfrm>
          <a:prstGeom prst="rect">
            <a:avLst/>
          </a:prstGeom>
          <a:solidFill>
            <a:schemeClr val="lt2"/>
          </a:solidFill>
          <a:ln>
            <a:noFill/>
          </a:ln>
        </p:spPr>
        <p:txBody>
          <a:bodyPr spcFirstLastPara="1" wrap="square" lIns="59435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2D73"/>
                </a:solidFill>
                <a:latin typeface="Proxima Nova"/>
                <a:ea typeface="Proxima Nova"/>
                <a:cs typeface="Proxima Nova"/>
                <a:sym typeface="Proxima Nova"/>
              </a:rPr>
              <a:t>What type of power source would work for this type of charging station? </a:t>
            </a:r>
            <a:endParaRPr sz="1800" b="0" i="0" u="none" strike="noStrike" cap="none">
              <a:solidFill>
                <a:srgbClr val="002D73"/>
              </a:solidFill>
              <a:latin typeface="Proxima Nova"/>
              <a:ea typeface="Proxima Nova"/>
              <a:cs typeface="Proxima Nova"/>
              <a:sym typeface="Proxima Nova"/>
            </a:endParaRPr>
          </a:p>
        </p:txBody>
      </p:sp>
      <p:sp>
        <p:nvSpPr>
          <p:cNvPr id="186" name="Google Shape;186;p23"/>
          <p:cNvSpPr/>
          <p:nvPr/>
        </p:nvSpPr>
        <p:spPr>
          <a:xfrm rot="-5400000">
            <a:off x="142247" y="3575060"/>
            <a:ext cx="653124" cy="350518"/>
          </a:xfrm>
          <a:prstGeom prst="flowChartMerge">
            <a:avLst/>
          </a:prstGeom>
          <a:solidFill>
            <a:srgbClr val="002D73">
              <a:alpha val="6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3"/>
          <p:cNvSpPr/>
          <p:nvPr/>
        </p:nvSpPr>
        <p:spPr>
          <a:xfrm rot="-5400000">
            <a:off x="200021" y="3517527"/>
            <a:ext cx="653124" cy="465585"/>
          </a:xfrm>
          <a:prstGeom prst="flowChartMerge">
            <a:avLst/>
          </a:prstGeom>
          <a:solidFill>
            <a:srgbClr val="002D73">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3"/>
          <p:cNvSpPr/>
          <p:nvPr/>
        </p:nvSpPr>
        <p:spPr>
          <a:xfrm>
            <a:off x="293550" y="4188301"/>
            <a:ext cx="8556900" cy="653100"/>
          </a:xfrm>
          <a:prstGeom prst="rect">
            <a:avLst/>
          </a:prstGeom>
          <a:solidFill>
            <a:schemeClr val="lt2"/>
          </a:solidFill>
          <a:ln>
            <a:noFill/>
          </a:ln>
        </p:spPr>
        <p:txBody>
          <a:bodyPr spcFirstLastPara="1" wrap="square" lIns="59435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2D73"/>
                </a:solidFill>
                <a:latin typeface="Proxima Nova"/>
                <a:ea typeface="Proxima Nova"/>
                <a:cs typeface="Proxima Nova"/>
                <a:sym typeface="Proxima Nova"/>
              </a:rPr>
              <a:t>What type of charger will the charging station use? Rapid or Standard? Why? </a:t>
            </a:r>
            <a:endParaRPr sz="1800" b="0" i="0" u="none" strike="noStrike" cap="none">
              <a:solidFill>
                <a:srgbClr val="002D73"/>
              </a:solidFill>
              <a:latin typeface="Proxima Nova"/>
              <a:ea typeface="Proxima Nova"/>
              <a:cs typeface="Proxima Nova"/>
              <a:sym typeface="Proxima Nova"/>
            </a:endParaRPr>
          </a:p>
        </p:txBody>
      </p:sp>
      <p:sp>
        <p:nvSpPr>
          <p:cNvPr id="189" name="Google Shape;189;p23"/>
          <p:cNvSpPr/>
          <p:nvPr/>
        </p:nvSpPr>
        <p:spPr>
          <a:xfrm rot="-5400000">
            <a:off x="142247" y="4339603"/>
            <a:ext cx="653124" cy="350518"/>
          </a:xfrm>
          <a:prstGeom prst="flowChartMerge">
            <a:avLst/>
          </a:prstGeom>
          <a:solidFill>
            <a:srgbClr val="002D73">
              <a:alpha val="6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3"/>
          <p:cNvSpPr/>
          <p:nvPr/>
        </p:nvSpPr>
        <p:spPr>
          <a:xfrm rot="-5400000">
            <a:off x="200021" y="4282071"/>
            <a:ext cx="653124" cy="465585"/>
          </a:xfrm>
          <a:prstGeom prst="flowChartMerge">
            <a:avLst/>
          </a:prstGeom>
          <a:solidFill>
            <a:srgbClr val="002D73">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idx="4294967295"/>
          </p:nvPr>
        </p:nvSpPr>
        <p:spPr>
          <a:xfrm>
            <a:off x="160650" y="2000175"/>
            <a:ext cx="2794800" cy="808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100"/>
              <a:buFont typeface="Arial"/>
              <a:buNone/>
            </a:pPr>
            <a:r>
              <a:rPr lang="en" sz="3600">
                <a:latin typeface="Proxima Nova"/>
                <a:ea typeface="Proxima Nova"/>
                <a:cs typeface="Proxima Nova"/>
                <a:sym typeface="Proxima Nova"/>
              </a:rPr>
              <a:t>Brainstorm</a:t>
            </a:r>
            <a:endParaRPr sz="3600">
              <a:solidFill>
                <a:srgbClr val="FF0000"/>
              </a:solidFill>
              <a:latin typeface="Proxima Nova"/>
              <a:ea typeface="Proxima Nova"/>
              <a:cs typeface="Proxima Nova"/>
              <a:sym typeface="Proxima Nova"/>
            </a:endParaRPr>
          </a:p>
        </p:txBody>
      </p:sp>
      <p:sp>
        <p:nvSpPr>
          <p:cNvPr id="196" name="Google Shape;196;p24"/>
          <p:cNvSpPr/>
          <p:nvPr/>
        </p:nvSpPr>
        <p:spPr>
          <a:xfrm>
            <a:off x="3053450" y="172800"/>
            <a:ext cx="5342100" cy="4645500"/>
          </a:xfrm>
          <a:prstGeom prst="roundRect">
            <a:avLst>
              <a:gd name="adj" fmla="val 6854"/>
            </a:avLst>
          </a:prstGeom>
          <a:noFill/>
          <a:ln w="19050"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7" name="Google Shape;197;p24"/>
          <p:cNvPicPr preferRelativeResize="0"/>
          <p:nvPr/>
        </p:nvPicPr>
        <p:blipFill rotWithShape="1">
          <a:blip r:embed="rId3">
            <a:alphaModFix/>
          </a:blip>
          <a:srcRect/>
          <a:stretch/>
        </p:blipFill>
        <p:spPr>
          <a:xfrm>
            <a:off x="250375" y="1039600"/>
            <a:ext cx="704850" cy="740950"/>
          </a:xfrm>
          <a:prstGeom prst="rect">
            <a:avLst/>
          </a:prstGeom>
          <a:noFill/>
          <a:ln>
            <a:noFill/>
          </a:ln>
        </p:spPr>
      </p:pic>
      <p:cxnSp>
        <p:nvCxnSpPr>
          <p:cNvPr id="198" name="Google Shape;198;p24"/>
          <p:cNvCxnSpPr/>
          <p:nvPr/>
        </p:nvCxnSpPr>
        <p:spPr>
          <a:xfrm>
            <a:off x="250375" y="2041075"/>
            <a:ext cx="2130900" cy="0"/>
          </a:xfrm>
          <a:prstGeom prst="straightConnector1">
            <a:avLst/>
          </a:prstGeom>
          <a:noFill/>
          <a:ln w="9525" cap="flat" cmpd="sng">
            <a:solidFill>
              <a:schemeClr val="accent4"/>
            </a:solidFill>
            <a:prstDash val="solid"/>
            <a:round/>
            <a:headEnd type="none" w="sm" len="sm"/>
            <a:tailEnd type="none" w="sm" len="sm"/>
          </a:ln>
        </p:spPr>
      </p:cxnSp>
      <p:cxnSp>
        <p:nvCxnSpPr>
          <p:cNvPr id="199" name="Google Shape;199;p24"/>
          <p:cNvCxnSpPr>
            <a:stCxn id="196" idx="0"/>
          </p:cNvCxnSpPr>
          <p:nvPr/>
        </p:nvCxnSpPr>
        <p:spPr>
          <a:xfrm>
            <a:off x="5724500" y="172800"/>
            <a:ext cx="0" cy="4645500"/>
          </a:xfrm>
          <a:prstGeom prst="straightConnector1">
            <a:avLst/>
          </a:prstGeom>
          <a:noFill/>
          <a:ln w="19050" cap="flat" cmpd="sng">
            <a:solidFill>
              <a:srgbClr val="006BA6"/>
            </a:solidFill>
            <a:prstDash val="solid"/>
            <a:round/>
            <a:headEnd type="none" w="sm" len="sm"/>
            <a:tailEnd type="none" w="sm" len="sm"/>
          </a:ln>
        </p:spPr>
      </p:cxnSp>
      <p:cxnSp>
        <p:nvCxnSpPr>
          <p:cNvPr id="200" name="Google Shape;200;p24"/>
          <p:cNvCxnSpPr>
            <a:stCxn id="196" idx="1"/>
            <a:endCxn id="196" idx="3"/>
          </p:cNvCxnSpPr>
          <p:nvPr/>
        </p:nvCxnSpPr>
        <p:spPr>
          <a:xfrm>
            <a:off x="3053450" y="2495550"/>
            <a:ext cx="5342100" cy="0"/>
          </a:xfrm>
          <a:prstGeom prst="straightConnector1">
            <a:avLst/>
          </a:prstGeom>
          <a:noFill/>
          <a:ln w="19050" cap="flat" cmpd="sng">
            <a:solidFill>
              <a:srgbClr val="006BA6"/>
            </a:solidFill>
            <a:prstDash val="solid"/>
            <a:round/>
            <a:headEnd type="none" w="sm" len="sm"/>
            <a:tailEnd type="none" w="sm" len="sm"/>
          </a:ln>
        </p:spPr>
      </p:cxnSp>
      <p:sp>
        <p:nvSpPr>
          <p:cNvPr id="201" name="Google Shape;201;p24"/>
          <p:cNvSpPr txBox="1"/>
          <p:nvPr/>
        </p:nvSpPr>
        <p:spPr>
          <a:xfrm>
            <a:off x="3155750" y="250375"/>
            <a:ext cx="160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Proxima Nova"/>
                <a:ea typeface="Proxima Nova"/>
                <a:cs typeface="Proxima Nova"/>
                <a:sym typeface="Proxima Nova"/>
              </a:rPr>
              <a:t>IDEA </a:t>
            </a:r>
            <a:r>
              <a:rPr lang="en" sz="1400" b="1" i="0" u="none" strike="noStrike" cap="none">
                <a:solidFill>
                  <a:schemeClr val="accent5"/>
                </a:solidFill>
                <a:latin typeface="Proxima Nova"/>
                <a:ea typeface="Proxima Nova"/>
                <a:cs typeface="Proxima Nova"/>
                <a:sym typeface="Proxima Nova"/>
              </a:rPr>
              <a:t>1</a:t>
            </a:r>
            <a:endParaRPr sz="1400" b="1" i="0" u="none" strike="noStrike" cap="none">
              <a:solidFill>
                <a:schemeClr val="accent5"/>
              </a:solidFill>
              <a:latin typeface="Proxima Nova"/>
              <a:ea typeface="Proxima Nova"/>
              <a:cs typeface="Proxima Nova"/>
              <a:sym typeface="Proxima Nova"/>
            </a:endParaRPr>
          </a:p>
        </p:txBody>
      </p:sp>
      <p:sp>
        <p:nvSpPr>
          <p:cNvPr id="202" name="Google Shape;202;p24"/>
          <p:cNvSpPr txBox="1"/>
          <p:nvPr/>
        </p:nvSpPr>
        <p:spPr>
          <a:xfrm>
            <a:off x="5724500" y="250375"/>
            <a:ext cx="160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Proxima Nova"/>
                <a:ea typeface="Proxima Nova"/>
                <a:cs typeface="Proxima Nova"/>
                <a:sym typeface="Proxima Nova"/>
              </a:rPr>
              <a:t>IDEA </a:t>
            </a:r>
            <a:r>
              <a:rPr lang="en" sz="1400" b="1" i="0" u="none" strike="noStrike" cap="none">
                <a:solidFill>
                  <a:schemeClr val="accent5"/>
                </a:solidFill>
                <a:latin typeface="Proxima Nova"/>
                <a:ea typeface="Proxima Nova"/>
                <a:cs typeface="Proxima Nova"/>
                <a:sym typeface="Proxima Nova"/>
              </a:rPr>
              <a:t>2</a:t>
            </a:r>
            <a:endParaRPr sz="1400" b="1" i="0" u="none" strike="noStrike" cap="none">
              <a:solidFill>
                <a:schemeClr val="accent5"/>
              </a:solidFill>
              <a:latin typeface="Proxima Nova"/>
              <a:ea typeface="Proxima Nova"/>
              <a:cs typeface="Proxima Nova"/>
              <a:sym typeface="Proxima Nova"/>
            </a:endParaRPr>
          </a:p>
        </p:txBody>
      </p:sp>
      <p:sp>
        <p:nvSpPr>
          <p:cNvPr id="203" name="Google Shape;203;p24"/>
          <p:cNvSpPr txBox="1"/>
          <p:nvPr/>
        </p:nvSpPr>
        <p:spPr>
          <a:xfrm>
            <a:off x="3155750" y="2528225"/>
            <a:ext cx="160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Proxima Nova"/>
                <a:ea typeface="Proxima Nova"/>
                <a:cs typeface="Proxima Nova"/>
                <a:sym typeface="Proxima Nova"/>
              </a:rPr>
              <a:t>IDEA </a:t>
            </a:r>
            <a:r>
              <a:rPr lang="en" sz="1400" b="1" i="0" u="none" strike="noStrike" cap="none">
                <a:solidFill>
                  <a:schemeClr val="accent5"/>
                </a:solidFill>
                <a:latin typeface="Proxima Nova"/>
                <a:ea typeface="Proxima Nova"/>
                <a:cs typeface="Proxima Nova"/>
                <a:sym typeface="Proxima Nova"/>
              </a:rPr>
              <a:t>3</a:t>
            </a:r>
            <a:endParaRPr sz="1400" b="1" i="0" u="none" strike="noStrike" cap="none">
              <a:solidFill>
                <a:schemeClr val="accent5"/>
              </a:solidFill>
              <a:latin typeface="Proxima Nova"/>
              <a:ea typeface="Proxima Nova"/>
              <a:cs typeface="Proxima Nova"/>
              <a:sym typeface="Proxima Nova"/>
            </a:endParaRPr>
          </a:p>
        </p:txBody>
      </p:sp>
      <p:sp>
        <p:nvSpPr>
          <p:cNvPr id="204" name="Google Shape;204;p24"/>
          <p:cNvSpPr txBox="1"/>
          <p:nvPr/>
        </p:nvSpPr>
        <p:spPr>
          <a:xfrm>
            <a:off x="5724500" y="2528225"/>
            <a:ext cx="160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Proxima Nova"/>
                <a:ea typeface="Proxima Nova"/>
                <a:cs typeface="Proxima Nova"/>
                <a:sym typeface="Proxima Nova"/>
              </a:rPr>
              <a:t>IDEA </a:t>
            </a:r>
            <a:r>
              <a:rPr lang="en" sz="1400" b="1" i="0" u="none" strike="noStrike" cap="none">
                <a:solidFill>
                  <a:schemeClr val="accent5"/>
                </a:solidFill>
                <a:latin typeface="Proxima Nova"/>
                <a:ea typeface="Proxima Nova"/>
                <a:cs typeface="Proxima Nova"/>
                <a:sym typeface="Proxima Nova"/>
              </a:rPr>
              <a:t>4</a:t>
            </a:r>
            <a:endParaRPr sz="1400" b="1" i="0" u="none" strike="noStrike" cap="none">
              <a:solidFill>
                <a:schemeClr val="accent5"/>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subTitle" idx="4294967295"/>
          </p:nvPr>
        </p:nvSpPr>
        <p:spPr>
          <a:xfrm>
            <a:off x="639675" y="1996284"/>
            <a:ext cx="2174700" cy="1731213"/>
          </a:xfrm>
          <a:prstGeom prst="rect">
            <a:avLst/>
          </a:prstGeom>
          <a:noFill/>
          <a:ln>
            <a:noFill/>
          </a:ln>
        </p:spPr>
        <p:txBody>
          <a:bodyPr spcFirstLastPara="1" wrap="square" lIns="68575" tIns="34275" rIns="68575" bIns="34275" anchor="t" anchorCtr="0">
            <a:spAutoFit/>
          </a:bodyPr>
          <a:lstStyle/>
          <a:p>
            <a:pPr marL="0" marR="0" lvl="0" indent="0" algn="l" rtl="0">
              <a:lnSpc>
                <a:spcPct val="200000"/>
              </a:lnSpc>
              <a:spcBef>
                <a:spcPts val="0"/>
              </a:spcBef>
              <a:spcAft>
                <a:spcPts val="0"/>
              </a:spcAft>
              <a:buClr>
                <a:srgbClr val="646569"/>
              </a:buClr>
              <a:buSzPts val="1500"/>
              <a:buFont typeface="Arial"/>
              <a:buNone/>
            </a:pPr>
            <a:r>
              <a:rPr lang="en" sz="1800" b="0" i="0" u="none" strike="noStrike" cap="none">
                <a:solidFill>
                  <a:srgbClr val="0062A2"/>
                </a:solidFill>
                <a:latin typeface="Proxima Nova"/>
                <a:ea typeface="Proxima Nova"/>
                <a:cs typeface="Proxima Nova"/>
                <a:sym typeface="Proxima Nova"/>
              </a:rPr>
              <a:t>Scenario </a:t>
            </a:r>
            <a:endParaRPr sz="1800" b="0" i="0" u="none" strike="noStrike" cap="none">
              <a:solidFill>
                <a:srgbClr val="0062A2"/>
              </a:solidFill>
              <a:latin typeface="Proxima Nova"/>
              <a:ea typeface="Proxima Nova"/>
              <a:cs typeface="Proxima Nova"/>
              <a:sym typeface="Proxima Nova"/>
            </a:endParaRPr>
          </a:p>
          <a:p>
            <a:pPr marL="0" marR="0" lvl="0" indent="0" algn="l" rtl="0">
              <a:lnSpc>
                <a:spcPct val="200000"/>
              </a:lnSpc>
              <a:spcBef>
                <a:spcPts val="0"/>
              </a:spcBef>
              <a:spcAft>
                <a:spcPts val="0"/>
              </a:spcAft>
              <a:buClr>
                <a:srgbClr val="646569"/>
              </a:buClr>
              <a:buSzPts val="1500"/>
              <a:buFont typeface="Arial"/>
              <a:buNone/>
            </a:pPr>
            <a:r>
              <a:rPr lang="en" sz="1800" b="0" i="0" u="none" strike="noStrike" cap="none">
                <a:solidFill>
                  <a:srgbClr val="0062A2"/>
                </a:solidFill>
                <a:latin typeface="Proxima Nova"/>
                <a:ea typeface="Proxima Nova"/>
                <a:cs typeface="Proxima Nova"/>
                <a:sym typeface="Proxima Nova"/>
              </a:rPr>
              <a:t>Location</a:t>
            </a:r>
            <a:endParaRPr sz="1800" b="0" i="0" u="none" strike="noStrike" cap="none">
              <a:solidFill>
                <a:srgbClr val="0062A2"/>
              </a:solidFill>
              <a:latin typeface="Proxima Nova"/>
              <a:ea typeface="Proxima Nova"/>
              <a:cs typeface="Proxima Nova"/>
              <a:sym typeface="Proxima Nova"/>
            </a:endParaRPr>
          </a:p>
          <a:p>
            <a:pPr marL="0" marR="0" lvl="0" indent="0" algn="l" rtl="0">
              <a:lnSpc>
                <a:spcPct val="200000"/>
              </a:lnSpc>
              <a:spcBef>
                <a:spcPts val="0"/>
              </a:spcBef>
              <a:spcAft>
                <a:spcPts val="0"/>
              </a:spcAft>
              <a:buClr>
                <a:srgbClr val="646569"/>
              </a:buClr>
              <a:buSzPts val="1500"/>
              <a:buFont typeface="Arial"/>
              <a:buNone/>
            </a:pPr>
            <a:r>
              <a:rPr lang="en" sz="1800" b="0" i="0" u="none" strike="noStrike" cap="none">
                <a:solidFill>
                  <a:srgbClr val="0062A2"/>
                </a:solidFill>
                <a:latin typeface="Proxima Nova"/>
                <a:ea typeface="Proxima Nova"/>
                <a:cs typeface="Proxima Nova"/>
                <a:sym typeface="Proxima Nova"/>
              </a:rPr>
              <a:t>Vehicle</a:t>
            </a:r>
            <a:endParaRPr sz="1800" b="0" i="0" u="none" strike="noStrike" cap="none">
              <a:solidFill>
                <a:srgbClr val="0062A2"/>
              </a:solidFill>
              <a:latin typeface="Proxima Nova"/>
              <a:ea typeface="Proxima Nova"/>
              <a:cs typeface="Proxima Nova"/>
              <a:sym typeface="Proxima Nova"/>
            </a:endParaRPr>
          </a:p>
        </p:txBody>
      </p:sp>
      <p:sp>
        <p:nvSpPr>
          <p:cNvPr id="210" name="Google Shape;210;p25"/>
          <p:cNvSpPr txBox="1"/>
          <p:nvPr/>
        </p:nvSpPr>
        <p:spPr>
          <a:xfrm>
            <a:off x="177375" y="1178350"/>
            <a:ext cx="3099300" cy="615600"/>
          </a:xfrm>
          <a:prstGeom prst="rect">
            <a:avLst/>
          </a:prstGeom>
          <a:solidFill>
            <a:schemeClr val="accent5"/>
          </a:solidFill>
          <a:ln>
            <a:noFill/>
          </a:ln>
        </p:spPr>
        <p:txBody>
          <a:bodyPr spcFirstLastPara="1" wrap="square" lIns="365750"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Proxima Nova"/>
                <a:ea typeface="Proxima Nova"/>
                <a:cs typeface="Proxima Nova"/>
                <a:sym typeface="Proxima Nova"/>
              </a:rPr>
              <a:t>Include the answers to the guiding questions.</a:t>
            </a:r>
            <a:endParaRPr sz="1400" b="1" i="0" u="none" strike="noStrike" cap="none">
              <a:solidFill>
                <a:schemeClr val="lt1"/>
              </a:solidFill>
              <a:latin typeface="Proxima Nova"/>
              <a:ea typeface="Proxima Nova"/>
              <a:cs typeface="Proxima Nova"/>
              <a:sym typeface="Proxima Nova"/>
            </a:endParaRPr>
          </a:p>
        </p:txBody>
      </p:sp>
      <p:sp>
        <p:nvSpPr>
          <p:cNvPr id="211" name="Google Shape;211;p25"/>
          <p:cNvSpPr/>
          <p:nvPr/>
        </p:nvSpPr>
        <p:spPr>
          <a:xfrm>
            <a:off x="3584125" y="172800"/>
            <a:ext cx="5342100" cy="4645500"/>
          </a:xfrm>
          <a:prstGeom prst="roundRect">
            <a:avLst>
              <a:gd name="adj" fmla="val 6854"/>
            </a:avLst>
          </a:prstGeom>
          <a:noFill/>
          <a:ln w="19050"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5"/>
          <p:cNvSpPr/>
          <p:nvPr/>
        </p:nvSpPr>
        <p:spPr>
          <a:xfrm>
            <a:off x="457200" y="2215866"/>
            <a:ext cx="147000" cy="285600"/>
          </a:xfrm>
          <a:prstGeom prst="chevron">
            <a:avLst>
              <a:gd name="adj" fmla="val 81889"/>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5"/>
          <p:cNvSpPr/>
          <p:nvPr/>
        </p:nvSpPr>
        <p:spPr>
          <a:xfrm>
            <a:off x="457200" y="2789268"/>
            <a:ext cx="147000" cy="285600"/>
          </a:xfrm>
          <a:prstGeom prst="chevron">
            <a:avLst>
              <a:gd name="adj" fmla="val 81889"/>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5"/>
          <p:cNvSpPr/>
          <p:nvPr/>
        </p:nvSpPr>
        <p:spPr>
          <a:xfrm>
            <a:off x="457200" y="3329580"/>
            <a:ext cx="147000" cy="285600"/>
          </a:xfrm>
          <a:prstGeom prst="chevron">
            <a:avLst>
              <a:gd name="adj" fmla="val 81889"/>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5"/>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Sketch</a:t>
            </a:r>
            <a:endParaRPr sz="360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6"/>
          <p:cNvPicPr preferRelativeResize="0"/>
          <p:nvPr/>
        </p:nvPicPr>
        <p:blipFill rotWithShape="1">
          <a:blip r:embed="rId3">
            <a:alphaModFix/>
          </a:blip>
          <a:srcRect/>
          <a:stretch/>
        </p:blipFill>
        <p:spPr>
          <a:xfrm>
            <a:off x="3027838" y="1259149"/>
            <a:ext cx="3088325" cy="3547025"/>
          </a:xfrm>
          <a:prstGeom prst="rect">
            <a:avLst/>
          </a:prstGeom>
          <a:noFill/>
          <a:ln>
            <a:noFill/>
          </a:ln>
        </p:spPr>
      </p:pic>
      <p:sp>
        <p:nvSpPr>
          <p:cNvPr id="221" name="Google Shape;221;p26"/>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Prototype</a:t>
            </a:r>
            <a:endParaRPr sz="360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idx="4294967295"/>
          </p:nvPr>
        </p:nvSpPr>
        <p:spPr>
          <a:xfrm>
            <a:off x="3941250" y="1242225"/>
            <a:ext cx="1261500" cy="392400"/>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Clr>
                <a:schemeClr val="dk1"/>
              </a:buClr>
              <a:buSzPts val="1100"/>
              <a:buFont typeface="Arial"/>
              <a:buNone/>
            </a:pPr>
            <a:r>
              <a:rPr lang="en" sz="2100">
                <a:solidFill>
                  <a:schemeClr val="accent1"/>
                </a:solidFill>
                <a:latin typeface="Proxima Nova"/>
                <a:ea typeface="Proxima Nova"/>
                <a:cs typeface="Proxima Nova"/>
                <a:sym typeface="Proxima Nova"/>
              </a:rPr>
              <a:t>TESTING</a:t>
            </a:r>
            <a:r>
              <a:rPr lang="en" sz="2100" b="0">
                <a:solidFill>
                  <a:schemeClr val="accent1"/>
                </a:solidFill>
                <a:latin typeface="Proxima Nova"/>
                <a:ea typeface="Proxima Nova"/>
                <a:cs typeface="Proxima Nova"/>
                <a:sym typeface="Proxima Nova"/>
              </a:rPr>
              <a:t> </a:t>
            </a:r>
            <a:endParaRPr sz="2100">
              <a:solidFill>
                <a:schemeClr val="accent1"/>
              </a:solidFill>
              <a:latin typeface="Proxima Nova"/>
              <a:ea typeface="Proxima Nova"/>
              <a:cs typeface="Proxima Nova"/>
              <a:sym typeface="Proxima Nova"/>
            </a:endParaRPr>
          </a:p>
        </p:txBody>
      </p:sp>
      <p:sp>
        <p:nvSpPr>
          <p:cNvPr id="227" name="Google Shape;227;p27"/>
          <p:cNvSpPr txBox="1">
            <a:spLocks noGrp="1"/>
          </p:cNvSpPr>
          <p:nvPr>
            <p:ph type="title" idx="4294967295"/>
          </p:nvPr>
        </p:nvSpPr>
        <p:spPr>
          <a:xfrm>
            <a:off x="3112200" y="2402450"/>
            <a:ext cx="2919600" cy="715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2400"/>
              <a:buNone/>
            </a:pPr>
            <a:r>
              <a:rPr lang="en" sz="2100">
                <a:solidFill>
                  <a:srgbClr val="0062A2"/>
                </a:solidFill>
                <a:latin typeface="Proxima Nova"/>
                <a:ea typeface="Proxima Nova"/>
                <a:cs typeface="Proxima Nova"/>
                <a:sym typeface="Proxima Nova"/>
              </a:rPr>
              <a:t>REAL WORLD APPLICATION</a:t>
            </a:r>
            <a:r>
              <a:rPr lang="en" sz="2100" b="0">
                <a:solidFill>
                  <a:srgbClr val="0062A2"/>
                </a:solidFill>
                <a:latin typeface="Proxima Nova"/>
                <a:ea typeface="Proxima Nova"/>
                <a:cs typeface="Proxima Nova"/>
                <a:sym typeface="Proxima Nova"/>
              </a:rPr>
              <a:t> </a:t>
            </a:r>
            <a:endParaRPr sz="2100">
              <a:latin typeface="Proxima Nova"/>
              <a:ea typeface="Proxima Nova"/>
              <a:cs typeface="Proxima Nova"/>
              <a:sym typeface="Proxima Nova"/>
            </a:endParaRPr>
          </a:p>
        </p:txBody>
      </p:sp>
      <p:sp>
        <p:nvSpPr>
          <p:cNvPr id="228" name="Google Shape;228;p27"/>
          <p:cNvSpPr txBox="1">
            <a:spLocks noGrp="1"/>
          </p:cNvSpPr>
          <p:nvPr>
            <p:ph type="title" idx="4294967295"/>
          </p:nvPr>
        </p:nvSpPr>
        <p:spPr>
          <a:xfrm>
            <a:off x="3646050" y="4288625"/>
            <a:ext cx="1851900" cy="3924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2400"/>
              <a:buNone/>
            </a:pPr>
            <a:r>
              <a:rPr lang="en" sz="2100">
                <a:solidFill>
                  <a:srgbClr val="002D73"/>
                </a:solidFill>
                <a:latin typeface="Proxima Nova"/>
                <a:ea typeface="Proxima Nova"/>
                <a:cs typeface="Proxima Nova"/>
                <a:sym typeface="Proxima Nova"/>
              </a:rPr>
              <a:t>REFLECTING</a:t>
            </a:r>
            <a:endParaRPr sz="2100">
              <a:solidFill>
                <a:srgbClr val="002D73"/>
              </a:solidFill>
              <a:latin typeface="Proxima Nova"/>
              <a:ea typeface="Proxima Nova"/>
              <a:cs typeface="Proxima Nova"/>
              <a:sym typeface="Proxima Nova"/>
            </a:endParaRPr>
          </a:p>
        </p:txBody>
      </p:sp>
      <p:sp>
        <p:nvSpPr>
          <p:cNvPr id="229" name="Google Shape;229;p27"/>
          <p:cNvSpPr/>
          <p:nvPr/>
        </p:nvSpPr>
        <p:spPr>
          <a:xfrm>
            <a:off x="5713400" y="2800350"/>
            <a:ext cx="1485900" cy="1867200"/>
          </a:xfrm>
          <a:prstGeom prst="curvedLeftArrow">
            <a:avLst>
              <a:gd name="adj1" fmla="val 10482"/>
              <a:gd name="adj2" fmla="val 28102"/>
              <a:gd name="adj3"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7"/>
          <p:cNvSpPr/>
          <p:nvPr/>
        </p:nvSpPr>
        <p:spPr>
          <a:xfrm>
            <a:off x="5713400" y="1283375"/>
            <a:ext cx="1485900" cy="1713000"/>
          </a:xfrm>
          <a:prstGeom prst="curvedLeftArrow">
            <a:avLst>
              <a:gd name="adj1" fmla="val 10482"/>
              <a:gd name="adj2" fmla="val 28102"/>
              <a:gd name="adj3"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7"/>
          <p:cNvSpPr/>
          <p:nvPr/>
        </p:nvSpPr>
        <p:spPr>
          <a:xfrm rot="10800000">
            <a:off x="1835675" y="1152800"/>
            <a:ext cx="1854600" cy="3443700"/>
          </a:xfrm>
          <a:prstGeom prst="curvedLeftArrow">
            <a:avLst>
              <a:gd name="adj1" fmla="val 12248"/>
              <a:gd name="adj2" fmla="val 28102"/>
              <a:gd name="adj3" fmla="val 1364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7"/>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Design Journal Questions </a:t>
            </a:r>
            <a:endParaRPr sz="3600">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WhyMaker and NYP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yMaker and NYP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1041</Words>
  <Application>Microsoft Office PowerPoint</Application>
  <PresentationFormat>On-screen Show (16:9)</PresentationFormat>
  <Paragraphs>56</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Proxima Nova</vt:lpstr>
      <vt:lpstr>Arial</vt:lpstr>
      <vt:lpstr>Merriweather Sans</vt:lpstr>
      <vt:lpstr>Calibri</vt:lpstr>
      <vt:lpstr>WhyMaker and NYPA_Template</vt:lpstr>
      <vt:lpstr>WhyMaker and NYPA_Template</vt:lpstr>
      <vt:lpstr>Charging Zero Emission Vehicles in the Community</vt:lpstr>
      <vt:lpstr>Charging an Electric Vehicle Battery </vt:lpstr>
      <vt:lpstr>Do not put electrical  components in your mouth.</vt:lpstr>
      <vt:lpstr>ZEV Charging Station </vt:lpstr>
      <vt:lpstr>Guiding Questions</vt:lpstr>
      <vt:lpstr>Brainstorm</vt:lpstr>
      <vt:lpstr>Sketch</vt:lpstr>
      <vt:lpstr>Prototype</vt:lpstr>
      <vt:lpstr>TESTING </vt:lpstr>
      <vt:lpstr>PowerPoint Presentation</vt:lpstr>
      <vt:lpstr>PowerPoint Presentation</vt:lpstr>
      <vt:lpstr>PowerPoint Presentation</vt:lpstr>
      <vt:lpstr>HOW WOULD THE INFRASTRUCTURE  OF THE STATE CHANGE WITH ADDITIONAL CHARGING STATIONS ADDED AROUND  THE STATE OF NY?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Charging Zero Emission Vehicles in the Community</dc:title>
  <cp:lastModifiedBy>DeRosa, Alexandra</cp:lastModifiedBy>
  <cp:revision>1</cp:revision>
  <dcterms:modified xsi:type="dcterms:W3CDTF">2023-02-07T15:48:24Z</dcterms:modified>
</cp:coreProperties>
</file>