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16"/>
  </p:notesMasterIdLst>
  <p:handoutMasterIdLst>
    <p:handoutMasterId r:id="rId17"/>
  </p:handoutMasterIdLst>
  <p:sldIdLst>
    <p:sldId id="331" r:id="rId6"/>
    <p:sldId id="359" r:id="rId7"/>
    <p:sldId id="360" r:id="rId8"/>
    <p:sldId id="361" r:id="rId9"/>
    <p:sldId id="382" r:id="rId10"/>
    <p:sldId id="358" r:id="rId11"/>
    <p:sldId id="365" r:id="rId12"/>
    <p:sldId id="366" r:id="rId13"/>
    <p:sldId id="368" r:id="rId14"/>
    <p:sldId id="354" r:id="rId15"/>
  </p:sldIdLst>
  <p:sldSz cx="6858000" cy="9144000" type="letter"/>
  <p:notesSz cx="6797675" cy="9928225"/>
  <p:custDataLst>
    <p:tags r:id="rId18"/>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2"/>
    <a:srgbClr val="04284D"/>
    <a:srgbClr val="F0F0F0"/>
    <a:srgbClr val="F2F2F2"/>
    <a:srgbClr val="FFFFFF"/>
    <a:srgbClr val="F7F7F7"/>
    <a:srgbClr val="00629B"/>
    <a:srgbClr val="8BAECD"/>
    <a:srgbClr val="BDD3E1"/>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12E1A-6E66-4DEE-902C-F315D5FF0658}" v="167" dt="2025-11-04T13:03:12.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0" autoAdjust="0"/>
    <p:restoredTop sz="97386" autoAdjust="0"/>
  </p:normalViewPr>
  <p:slideViewPr>
    <p:cSldViewPr snapToGrid="0">
      <p:cViewPr varScale="1">
        <p:scale>
          <a:sx n="60" d="100"/>
          <a:sy n="60" d="100"/>
        </p:scale>
        <p:origin x="2388" y="39"/>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7/15/2026</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2:18.571"/>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0,'13284'0,"-13273"0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2:37.300"/>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0 0,'13177'0,"-13158"0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33.622"/>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1,'0'18380,"0"-18365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38.287"/>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1,'0'4,"0"5,0 5,0 3,0 4,0-2,0-1,0-3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4:18.953"/>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4:52.960"/>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273 0,'-6'0,"-13"0,-10 0,-9 0,-6 0,-2 0,-2 0,6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7/15/2026</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14D2-EC3B-60BF-D582-E1BBACBE2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B04B5-6580-58B6-889B-8593500B3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4BF0E-E37A-8E48-AF7E-4FE8A26BA1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E5C19-3531-01FE-DBD6-9F87104B84D9}"/>
              </a:ext>
            </a:extLst>
          </p:cNvPr>
          <p:cNvSpPr>
            <a:spLocks noGrp="1"/>
          </p:cNvSpPr>
          <p:nvPr>
            <p:ph type="sldNum" sz="quarter" idx="10"/>
          </p:nvPr>
        </p:nvSpPr>
        <p:spPr/>
        <p:txBody>
          <a:bodyPr/>
          <a:lstStyle/>
          <a:p>
            <a:fld id="{81265A57-B7BC-491B-8C9D-01EFE8F710C6}" type="slidenum">
              <a:rPr lang="en-US" smtClean="0"/>
              <a:t>10</a:t>
            </a:fld>
            <a:endParaRPr lang="en-US"/>
          </a:p>
        </p:txBody>
      </p:sp>
    </p:spTree>
    <p:extLst>
      <p:ext uri="{BB962C8B-B14F-4D97-AF65-F5344CB8AC3E}">
        <p14:creationId xmlns:p14="http://schemas.microsoft.com/office/powerpoint/2010/main" val="4062986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914" y="886827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84775"/>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Coupa Supplier Portal (CSP)</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Coupa Supplier Portal (CSP)</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61833"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7633"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customXml" Target="../ink/ink3.xml"/><Relationship Id="rId18" Type="http://schemas.openxmlformats.org/officeDocument/2006/relationships/image" Target="../media/image33.png"/><Relationship Id="rId3" Type="http://schemas.openxmlformats.org/officeDocument/2006/relationships/slideLayout" Target="../slideLayouts/slideLayout22.xml"/><Relationship Id="rId21" Type="http://schemas.openxmlformats.org/officeDocument/2006/relationships/customXml" Target="../ink/ink6.xml"/><Relationship Id="rId7" Type="http://schemas.openxmlformats.org/officeDocument/2006/relationships/image" Target="../media/image3.emf"/><Relationship Id="rId12" Type="http://schemas.openxmlformats.org/officeDocument/2006/relationships/image" Target="../media/image30.png"/><Relationship Id="rId2" Type="http://schemas.openxmlformats.org/officeDocument/2006/relationships/tags" Target="../tags/tag32.xml"/><Relationship Id="rId20" Type="http://schemas.openxmlformats.org/officeDocument/2006/relationships/image" Target="../media/image34.png"/><Relationship Id="rId1" Type="http://schemas.openxmlformats.org/officeDocument/2006/relationships/tags" Target="../tags/tag31.xml"/><Relationship Id="rId6" Type="http://schemas.openxmlformats.org/officeDocument/2006/relationships/oleObject" Target="../embeddings/oleObject5.bin"/><Relationship Id="rId11" Type="http://schemas.openxmlformats.org/officeDocument/2006/relationships/customXml" Target="../ink/ink2.xml"/><Relationship Id="rId5" Type="http://schemas.openxmlformats.org/officeDocument/2006/relationships/image" Target="../media/image27.png"/><Relationship Id="rId15" Type="http://schemas.openxmlformats.org/officeDocument/2006/relationships/customXml" Target="../ink/ink4.xml"/><Relationship Id="rId10" Type="http://schemas.openxmlformats.org/officeDocument/2006/relationships/image" Target="../media/image29.png"/><Relationship Id="rId19" Type="http://schemas.openxmlformats.org/officeDocument/2006/relationships/customXml" Target="../ink/ink5.xml"/><Relationship Id="rId4" Type="http://schemas.openxmlformats.org/officeDocument/2006/relationships/notesSlide" Target="../notesSlides/notesSlide2.xml"/><Relationship Id="rId9" Type="http://schemas.openxmlformats.org/officeDocument/2006/relationships/customXml" Target="../ink/ink1.xml"/><Relationship Id="rId14" Type="http://schemas.openxmlformats.org/officeDocument/2006/relationships/image" Target="../media/image31.png"/><Relationship Id="rId22"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312821" y="3836450"/>
            <a:ext cx="2356089" cy="50013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a:defRPr/>
            </a:pPr>
            <a:endParaRPr lang="de-DE" sz="1100" dirty="0">
              <a:solidFill>
                <a:srgbClr val="003862"/>
              </a:solidFill>
            </a:endParaRPr>
          </a:p>
          <a:p>
            <a:pPr marL="228600" lvl="0" indent="-228600" defTabSz="524671">
              <a:spcAft>
                <a:spcPts val="600"/>
              </a:spcAft>
              <a:buClr>
                <a:srgbClr val="003862"/>
              </a:buClr>
              <a:buFont typeface="+mj-lt"/>
              <a:buAutoNum type="arabicPeriod"/>
              <a:defRPr/>
            </a:pPr>
            <a:endParaRPr lang="de-DE"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796821"/>
          </a:xfrm>
          <a:prstGeom prst="rect">
            <a:avLst/>
          </a:prstGeom>
          <a:noFill/>
        </p:spPr>
        <p:txBody>
          <a:bodyPr wrap="square" lIns="0" tIns="0" rIns="0" bIns="0" rtlCol="0">
            <a:spAutoFit/>
          </a:bodyPr>
          <a:lstStyle/>
          <a:p>
            <a:pPr>
              <a:lnSpc>
                <a:spcPct val="150000"/>
              </a:lnSpc>
            </a:pPr>
            <a:r>
              <a:rPr lang="de-DE" sz="1200" dirty="0">
                <a:solidFill>
                  <a:srgbClr val="003862"/>
                </a:solidFill>
                <a:latin typeface="Arial" panose="020B0604020202020204" pitchFamily="34" charset="0"/>
                <a:cs typeface="Arial" panose="020B0604020202020204" pitchFamily="34" charset="0"/>
              </a:rPr>
              <a:t>Ziel dieses Dokuments ist es, einen Überblick über den Prozess zur Erstellung und Aktualisierung Ihres Lieferantenkontos im CSP zu geben, um Geschäfte mit Sasol abzuwickeln. Dieses Dokument richtet sich nur an Lieferanten, die neu bei Coupa sind (noch kein Lieferantenprofil im CSP vorhanden).</a:t>
            </a:r>
          </a:p>
        </p:txBody>
      </p:sp>
      <p:pic>
        <p:nvPicPr>
          <p:cNvPr id="3" name="Picture 2">
            <a:extLst>
              <a:ext uri="{FF2B5EF4-FFF2-40B4-BE49-F238E27FC236}">
                <a16:creationId xmlns:a16="http://schemas.microsoft.com/office/drawing/2014/main" id="{88F88287-1A4E-FDB2-B8A5-BA12AAC01BE7}"/>
              </a:ext>
            </a:extLst>
          </p:cNvPr>
          <p:cNvPicPr preferRelativeResize="0">
            <a:picLocks noChangeAspect="1"/>
          </p:cNvPicPr>
          <p:nvPr/>
        </p:nvPicPr>
        <p:blipFill>
          <a:blip r:embed="rId4"/>
          <a:stretch>
            <a:fillRect/>
          </a:stretch>
        </p:blipFill>
        <p:spPr>
          <a:xfrm>
            <a:off x="285687" y="7995967"/>
            <a:ext cx="594200" cy="594200"/>
          </a:xfrm>
          <a:prstGeom prst="rect">
            <a:avLst/>
          </a:prstGeom>
        </p:spPr>
      </p:pic>
      <p:sp>
        <p:nvSpPr>
          <p:cNvPr id="28" name="Rounded Rectangle 7">
            <a:extLst>
              <a:ext uri="{FF2B5EF4-FFF2-40B4-BE49-F238E27FC236}">
                <a16:creationId xmlns:a16="http://schemas.microsoft.com/office/drawing/2014/main" id="{30E0049D-A1E8-600F-F69B-D2B69035A26D}"/>
              </a:ext>
            </a:extLst>
          </p:cNvPr>
          <p:cNvSpPr/>
          <p:nvPr/>
        </p:nvSpPr>
        <p:spPr>
          <a:xfrm>
            <a:off x="143225" y="7840086"/>
            <a:ext cx="6571549" cy="877772"/>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3600"/>
          </a:p>
        </p:txBody>
      </p:sp>
      <p:sp>
        <p:nvSpPr>
          <p:cNvPr id="31" name="TextBox 30">
            <a:extLst>
              <a:ext uri="{FF2B5EF4-FFF2-40B4-BE49-F238E27FC236}">
                <a16:creationId xmlns:a16="http://schemas.microsoft.com/office/drawing/2014/main" id="{87AD41E7-1801-A335-3610-F640CC24F3C4}"/>
              </a:ext>
            </a:extLst>
          </p:cNvPr>
          <p:cNvSpPr txBox="1"/>
          <p:nvPr/>
        </p:nvSpPr>
        <p:spPr>
          <a:xfrm>
            <a:off x="846971" y="7985290"/>
            <a:ext cx="5789475" cy="615553"/>
          </a:xfrm>
          <a:prstGeom prst="rect">
            <a:avLst/>
          </a:prstGeom>
          <a:noFill/>
        </p:spPr>
        <p:txBody>
          <a:bodyPr wrap="square">
            <a:spAutoFit/>
          </a:bodyPr>
          <a:lstStyle/>
          <a:p>
            <a:r>
              <a:rPr lang="de-DE" sz="1200" b="1" dirty="0">
                <a:solidFill>
                  <a:srgbClr val="003862"/>
                </a:solidFill>
                <a:latin typeface="Arial" panose="020B0604020202020204" pitchFamily="34" charset="0"/>
                <a:cs typeface="Arial" panose="020B0604020202020204" pitchFamily="34" charset="0"/>
              </a:rPr>
              <a:t>Hinweis:</a:t>
            </a:r>
            <a:r>
              <a:rPr lang="de-DE" sz="1100" dirty="0">
                <a:solidFill>
                  <a:srgbClr val="003862"/>
                </a:solidFill>
                <a:latin typeface="Arial" panose="020B0604020202020204" pitchFamily="34" charset="0"/>
                <a:cs typeface="Arial" panose="020B0604020202020204" pitchFamily="34" charset="0"/>
              </a:rPr>
              <a:t> </a:t>
            </a:r>
          </a:p>
          <a:p>
            <a:r>
              <a:rPr lang="de-DE" sz="1100" dirty="0">
                <a:solidFill>
                  <a:srgbClr val="003862"/>
                </a:solidFill>
                <a:latin typeface="Arial" panose="020B0604020202020204" pitchFamily="34" charset="0"/>
                <a:cs typeface="Arial" panose="020B0604020202020204" pitchFamily="34" charset="0"/>
              </a:rPr>
              <a:t>Bitte überprüfen Sie auch Ihren Spam-Ordner auf diese E-Mail und beachten Sie, dass diese Einladung nach 48 Stunden abläuft. Danach können Sie diesen Link nicht mehr verwenden.</a:t>
            </a:r>
          </a:p>
        </p:txBody>
      </p:sp>
      <p:sp>
        <p:nvSpPr>
          <p:cNvPr id="2" name="TextBox 1">
            <a:extLst>
              <a:ext uri="{FF2B5EF4-FFF2-40B4-BE49-F238E27FC236}">
                <a16:creationId xmlns:a16="http://schemas.microsoft.com/office/drawing/2014/main" id="{E1D13F38-19D3-901C-7923-1C33BC81C358}"/>
              </a:ext>
            </a:extLst>
          </p:cNvPr>
          <p:cNvSpPr txBox="1"/>
          <p:nvPr/>
        </p:nvSpPr>
        <p:spPr>
          <a:xfrm>
            <a:off x="215571" y="2036589"/>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Erste Schritte</a:t>
            </a:r>
          </a:p>
        </p:txBody>
      </p:sp>
      <p:sp>
        <p:nvSpPr>
          <p:cNvPr id="4" name="Rectangle 3">
            <a:extLst>
              <a:ext uri="{FF2B5EF4-FFF2-40B4-BE49-F238E27FC236}">
                <a16:creationId xmlns:a16="http://schemas.microsoft.com/office/drawing/2014/main" id="{0F10447E-D4A6-D0B9-A6BC-4EFD1E0CFEEE}"/>
              </a:ext>
            </a:extLst>
          </p:cNvPr>
          <p:cNvSpPr/>
          <p:nvPr/>
        </p:nvSpPr>
        <p:spPr>
          <a:xfrm>
            <a:off x="143225" y="2328757"/>
            <a:ext cx="6493221" cy="83099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de-DE" sz="1100" dirty="0">
                <a:solidFill>
                  <a:srgbClr val="003862"/>
                </a:solidFill>
              </a:rPr>
              <a:t>Zunächst erhalten Sie eine E-Mail-Benachrichtigung von Sasol mit der Aufforderung, Ihr Lieferantenkonto zu erstellen.</a:t>
            </a:r>
          </a:p>
          <a:p>
            <a:pPr marL="228600" lvl="0" indent="-228600" defTabSz="524671">
              <a:lnSpc>
                <a:spcPct val="150000"/>
              </a:lnSpc>
              <a:spcAft>
                <a:spcPts val="600"/>
              </a:spcAft>
              <a:buClr>
                <a:srgbClr val="003862"/>
              </a:buClr>
              <a:buFont typeface="+mj-lt"/>
              <a:buAutoNum type="arabicPeriod"/>
              <a:defRPr/>
            </a:pPr>
            <a:r>
              <a:rPr lang="de-DE" sz="1100" dirty="0">
                <a:solidFill>
                  <a:srgbClr val="003862"/>
                </a:solidFill>
              </a:rPr>
              <a:t>Klicken Sie auf </a:t>
            </a:r>
            <a:r>
              <a:rPr lang="de-DE" sz="1100" b="1" i="1" dirty="0">
                <a:solidFill>
                  <a:srgbClr val="003862"/>
                </a:solidFill>
              </a:rPr>
              <a:t>Join and Respond</a:t>
            </a:r>
            <a:r>
              <a:rPr lang="de-DE" sz="1100" dirty="0">
                <a:solidFill>
                  <a:srgbClr val="003862"/>
                </a:solidFill>
              </a:rPr>
              <a:t>, um mit der Einrichtung Ihres Firmenprofils im CSP zu beginnen:</a:t>
            </a:r>
          </a:p>
          <a:p>
            <a:pPr marL="228600" lvl="0" indent="-228600" defTabSz="524671">
              <a:spcAft>
                <a:spcPts val="600"/>
              </a:spcAft>
              <a:buClr>
                <a:srgbClr val="003862"/>
              </a:buClr>
              <a:buFont typeface="+mj-lt"/>
              <a:buAutoNum type="arabicPeriod"/>
              <a:defRPr/>
            </a:pPr>
            <a:endParaRPr lang="de-DE" sz="1100" dirty="0">
              <a:solidFill>
                <a:srgbClr val="003862"/>
              </a:solidFill>
            </a:endParaRPr>
          </a:p>
        </p:txBody>
      </p:sp>
      <p:pic>
        <p:nvPicPr>
          <p:cNvPr id="8" name="Picture 7">
            <a:extLst>
              <a:ext uri="{FF2B5EF4-FFF2-40B4-BE49-F238E27FC236}">
                <a16:creationId xmlns:a16="http://schemas.microsoft.com/office/drawing/2014/main" id="{3AA0D197-7677-AF84-5CAE-8145969A95DB}"/>
              </a:ext>
            </a:extLst>
          </p:cNvPr>
          <p:cNvPicPr>
            <a:picLocks noChangeAspect="1"/>
          </p:cNvPicPr>
          <p:nvPr/>
        </p:nvPicPr>
        <p:blipFill>
          <a:blip r:embed="rId5"/>
          <a:stretch>
            <a:fillRect/>
          </a:stretch>
        </p:blipFill>
        <p:spPr>
          <a:xfrm>
            <a:off x="285687" y="3354713"/>
            <a:ext cx="6350759" cy="4015661"/>
          </a:xfrm>
          <a:prstGeom prst="rect">
            <a:avLst/>
          </a:prstGeom>
          <a:ln w="19050">
            <a:solidFill>
              <a:srgbClr val="04284D"/>
            </a:solidFill>
          </a:ln>
        </p:spPr>
      </p:pic>
      <p:sp>
        <p:nvSpPr>
          <p:cNvPr id="9" name="Oval 8">
            <a:extLst>
              <a:ext uri="{FF2B5EF4-FFF2-40B4-BE49-F238E27FC236}">
                <a16:creationId xmlns:a16="http://schemas.microsoft.com/office/drawing/2014/main" id="{1F5E7E4F-D37D-1A4D-4C42-1812634C00C6}"/>
              </a:ext>
            </a:extLst>
          </p:cNvPr>
          <p:cNvSpPr/>
          <p:nvPr/>
        </p:nvSpPr>
        <p:spPr>
          <a:xfrm>
            <a:off x="953841" y="657280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1</a:t>
            </a:r>
          </a:p>
        </p:txBody>
      </p:sp>
      <p:sp>
        <p:nvSpPr>
          <p:cNvPr id="11" name="Rectangle 10">
            <a:extLst>
              <a:ext uri="{FF2B5EF4-FFF2-40B4-BE49-F238E27FC236}">
                <a16:creationId xmlns:a16="http://schemas.microsoft.com/office/drawing/2014/main" id="{E783537D-DC0F-EB68-C78A-AE3BFFD109E8}"/>
              </a:ext>
            </a:extLst>
          </p:cNvPr>
          <p:cNvSpPr/>
          <p:nvPr/>
        </p:nvSpPr>
        <p:spPr>
          <a:xfrm>
            <a:off x="1263939" y="6743441"/>
            <a:ext cx="2165061" cy="60566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420667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85473-4173-5F0B-8E75-58453503850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468618D-4C5B-1487-00B2-82F8FFDAB7CD}"/>
              </a:ext>
            </a:extLst>
          </p:cNvPr>
          <p:cNvPicPr>
            <a:picLocks noChangeAspect="1"/>
          </p:cNvPicPr>
          <p:nvPr/>
        </p:nvPicPr>
        <p:blipFill>
          <a:blip r:embed="rId5"/>
          <a:stretch>
            <a:fillRect/>
          </a:stretch>
        </p:blipFill>
        <p:spPr>
          <a:xfrm>
            <a:off x="1788639" y="2133742"/>
            <a:ext cx="4822476" cy="5563683"/>
          </a:xfrm>
          <a:prstGeom prst="rect">
            <a:avLst/>
          </a:prstGeom>
        </p:spPr>
      </p:pic>
      <p:graphicFrame>
        <p:nvGraphicFramePr>
          <p:cNvPr id="62" name="Object 61" hidden="1">
            <a:extLst>
              <a:ext uri="{FF2B5EF4-FFF2-40B4-BE49-F238E27FC236}">
                <a16:creationId xmlns:a16="http://schemas.microsoft.com/office/drawing/2014/main" id="{660C8AB0-95C2-58D1-E954-5C1B42131C15}"/>
              </a:ext>
            </a:extLst>
          </p:cNvPr>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a:extLst>
                          <a:ext uri="{FF2B5EF4-FFF2-40B4-BE49-F238E27FC236}">
                            <a16:creationId xmlns:a16="http://schemas.microsoft.com/office/drawing/2014/main" id="{660C8AB0-95C2-58D1-E954-5C1B42131C15}"/>
                          </a:ext>
                        </a:extLst>
                      </p:cNvPr>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C6BB6DB2-1F2E-FC16-B441-D58E6F944631}"/>
              </a:ext>
            </a:extLst>
          </p:cNvPr>
          <p:cNvSpPr/>
          <p:nvPr/>
        </p:nvSpPr>
        <p:spPr>
          <a:xfrm>
            <a:off x="3190061" y="4338962"/>
            <a:ext cx="454911" cy="11637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err="1">
              <a:solidFill>
                <a:schemeClr val="tx1"/>
              </a:solidFill>
            </a:endParaRPr>
          </a:p>
        </p:txBody>
      </p:sp>
      <p:sp>
        <p:nvSpPr>
          <p:cNvPr id="24" name="Rectangle 23">
            <a:extLst>
              <a:ext uri="{FF2B5EF4-FFF2-40B4-BE49-F238E27FC236}">
                <a16:creationId xmlns:a16="http://schemas.microsoft.com/office/drawing/2014/main" id="{1910AAF8-9FD8-7A34-2A61-8517F7B4477A}"/>
              </a:ext>
            </a:extLst>
          </p:cNvPr>
          <p:cNvSpPr/>
          <p:nvPr/>
        </p:nvSpPr>
        <p:spPr>
          <a:xfrm>
            <a:off x="4038229" y="4915584"/>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err="1">
              <a:solidFill>
                <a:schemeClr val="tx1"/>
              </a:solidFill>
            </a:endParaRPr>
          </a:p>
        </p:txBody>
      </p:sp>
      <p:sp>
        <p:nvSpPr>
          <p:cNvPr id="27" name="Rectangle 26">
            <a:extLst>
              <a:ext uri="{FF2B5EF4-FFF2-40B4-BE49-F238E27FC236}">
                <a16:creationId xmlns:a16="http://schemas.microsoft.com/office/drawing/2014/main" id="{79BBA63C-4977-0BD9-0D16-A877005ADF98}"/>
              </a:ext>
            </a:extLst>
          </p:cNvPr>
          <p:cNvSpPr/>
          <p:nvPr/>
        </p:nvSpPr>
        <p:spPr>
          <a:xfrm>
            <a:off x="5581010" y="7187570"/>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err="1">
              <a:solidFill>
                <a:schemeClr val="tx1"/>
              </a:solidFill>
            </a:endParaRPr>
          </a:p>
        </p:txBody>
      </p:sp>
      <p:sp>
        <p:nvSpPr>
          <p:cNvPr id="9" name="TextBox 8">
            <a:extLst>
              <a:ext uri="{FF2B5EF4-FFF2-40B4-BE49-F238E27FC236}">
                <a16:creationId xmlns:a16="http://schemas.microsoft.com/office/drawing/2014/main" id="{B8AEE063-D342-253C-3A9F-BC8559BD4875}"/>
              </a:ext>
            </a:extLst>
          </p:cNvPr>
          <p:cNvSpPr txBox="1"/>
          <p:nvPr/>
        </p:nvSpPr>
        <p:spPr>
          <a:xfrm>
            <a:off x="225830" y="1486474"/>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Aktualisierung Ihrer Informationen</a:t>
            </a:r>
          </a:p>
        </p:txBody>
      </p:sp>
      <p:sp>
        <p:nvSpPr>
          <p:cNvPr id="3" name="Rectangle 2">
            <a:extLst>
              <a:ext uri="{FF2B5EF4-FFF2-40B4-BE49-F238E27FC236}">
                <a16:creationId xmlns:a16="http://schemas.microsoft.com/office/drawing/2014/main" id="{89491D5B-267B-E569-9E26-F3BD7387B760}"/>
              </a:ext>
            </a:extLst>
          </p:cNvPr>
          <p:cNvSpPr/>
          <p:nvPr/>
        </p:nvSpPr>
        <p:spPr>
          <a:xfrm>
            <a:off x="225830" y="930605"/>
            <a:ext cx="6493221" cy="476477"/>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de-DE" sz="1100" dirty="0">
                <a:solidFill>
                  <a:srgbClr val="003862"/>
                </a:solidFill>
              </a:rPr>
              <a:t>Falls sich Ihre Unternehmensinformationen (z. B. Zertifikate, Kontaktdaten usw.) ändern, aktualisieren Sie bitte Ihr Profil im CSP so bald wie möglich.</a:t>
            </a:r>
          </a:p>
        </p:txBody>
      </p:sp>
      <p:sp>
        <p:nvSpPr>
          <p:cNvPr id="7" name="Rectangle 6">
            <a:extLst>
              <a:ext uri="{FF2B5EF4-FFF2-40B4-BE49-F238E27FC236}">
                <a16:creationId xmlns:a16="http://schemas.microsoft.com/office/drawing/2014/main" id="{1F9211F8-91D6-01A9-780D-0A44B703EED1}"/>
              </a:ext>
            </a:extLst>
          </p:cNvPr>
          <p:cNvSpPr/>
          <p:nvPr/>
        </p:nvSpPr>
        <p:spPr>
          <a:xfrm>
            <a:off x="225829" y="1834155"/>
            <a:ext cx="6493221" cy="476477"/>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de-DE" sz="1100" dirty="0">
                <a:solidFill>
                  <a:srgbClr val="003862"/>
                </a:solidFill>
              </a:rPr>
              <a:t>Melden Sie sich beim CSP an und klicken Sie auf das </a:t>
            </a:r>
            <a:r>
              <a:rPr lang="de-DE" sz="1100" b="1" dirty="0">
                <a:solidFill>
                  <a:srgbClr val="003862"/>
                </a:solidFill>
              </a:rPr>
              <a:t>Stiftsymbol</a:t>
            </a:r>
            <a:r>
              <a:rPr lang="de-DE" sz="1100" dirty="0">
                <a:solidFill>
                  <a:srgbClr val="003862"/>
                </a:solidFill>
              </a:rPr>
              <a:t>, um die betreffenden Angaben zu bearbeiten.</a:t>
            </a:r>
          </a:p>
        </p:txBody>
      </p:sp>
      <p:sp>
        <p:nvSpPr>
          <p:cNvPr id="10" name="Rectangle 9">
            <a:extLst>
              <a:ext uri="{FF2B5EF4-FFF2-40B4-BE49-F238E27FC236}">
                <a16:creationId xmlns:a16="http://schemas.microsoft.com/office/drawing/2014/main" id="{31F43308-7FF7-0BBD-22DE-F9BA68B2B19A}"/>
              </a:ext>
            </a:extLst>
          </p:cNvPr>
          <p:cNvSpPr/>
          <p:nvPr/>
        </p:nvSpPr>
        <p:spPr>
          <a:xfrm>
            <a:off x="6169721" y="4450311"/>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pic>
        <p:nvPicPr>
          <p:cNvPr id="11" name="Picture 10">
            <a:extLst>
              <a:ext uri="{FF2B5EF4-FFF2-40B4-BE49-F238E27FC236}">
                <a16:creationId xmlns:a16="http://schemas.microsoft.com/office/drawing/2014/main" id="{01855719-EAA9-DDF3-523C-AD3DA93360C9}"/>
              </a:ext>
            </a:extLst>
          </p:cNvPr>
          <p:cNvPicPr>
            <a:picLocks noChangeAspect="1"/>
          </p:cNvPicPr>
          <p:nvPr/>
        </p:nvPicPr>
        <p:blipFill>
          <a:blip r:embed="rId8"/>
          <a:stretch>
            <a:fillRect/>
          </a:stretch>
        </p:blipFill>
        <p:spPr>
          <a:xfrm>
            <a:off x="1788639" y="7697425"/>
            <a:ext cx="4818660" cy="1030196"/>
          </a:xfrm>
          <a:prstGeom prst="rect">
            <a:avLst/>
          </a:prstGeom>
        </p:spPr>
      </p:pic>
      <p:sp>
        <p:nvSpPr>
          <p:cNvPr id="12" name="Rectangle 11">
            <a:extLst>
              <a:ext uri="{FF2B5EF4-FFF2-40B4-BE49-F238E27FC236}">
                <a16:creationId xmlns:a16="http://schemas.microsoft.com/office/drawing/2014/main" id="{262C4E63-E952-F66B-9913-97DA90BB65D1}"/>
              </a:ext>
            </a:extLst>
          </p:cNvPr>
          <p:cNvSpPr/>
          <p:nvPr/>
        </p:nvSpPr>
        <p:spPr>
          <a:xfrm>
            <a:off x="6060864" y="7365745"/>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C646B436-0A7E-C1D5-464B-1A2ACA5E64A8}"/>
              </a:ext>
            </a:extLst>
          </p:cNvPr>
          <p:cNvSpPr/>
          <p:nvPr/>
        </p:nvSpPr>
        <p:spPr>
          <a:xfrm>
            <a:off x="5959168" y="8468158"/>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7B0D15C2-FAED-9A26-F811-95F45112EB1E}"/>
              </a:ext>
            </a:extLst>
          </p:cNvPr>
          <p:cNvSpPr/>
          <p:nvPr/>
        </p:nvSpPr>
        <p:spPr>
          <a:xfrm>
            <a:off x="2064332" y="4101491"/>
            <a:ext cx="358436" cy="28245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mc:AlternateContent xmlns:mc="http://schemas.openxmlformats.org/markup-compatibility/2006">
        <mc:Choice xmlns:p14="http://schemas.microsoft.com/office/powerpoint/2010/main" Requires="p14">
          <p:contentPart p14:bwMode="auto" r:id="rId9">
            <p14:nvContentPartPr>
              <p14:cNvPr id="16" name="Ink 15">
                <a:extLst>
                  <a:ext uri="{FF2B5EF4-FFF2-40B4-BE49-F238E27FC236}">
                    <a16:creationId xmlns:a16="http://schemas.microsoft.com/office/drawing/2014/main" id="{E5C02254-5997-1086-34EE-347BEDB6F322}"/>
                  </a:ext>
                </a:extLst>
              </p14:cNvPr>
              <p14:cNvContentPartPr/>
              <p14:nvPr/>
            </p14:nvContentPartPr>
            <p14:xfrm>
              <a:off x="1786744" y="2125003"/>
              <a:ext cx="4786560" cy="360"/>
            </p14:xfrm>
          </p:contentPart>
        </mc:Choice>
        <mc:Fallback>
          <p:pic>
            <p:nvPicPr>
              <p:cNvPr id="16" name="Ink 15">
                <a:extLst>
                  <a:ext uri="{FF2B5EF4-FFF2-40B4-BE49-F238E27FC236}">
                    <a16:creationId xmlns:a16="http://schemas.microsoft.com/office/drawing/2014/main" id="{E5C02254-5997-1086-34EE-347BEDB6F322}"/>
                  </a:ext>
                </a:extLst>
              </p:cNvPr>
              <p:cNvPicPr/>
              <p:nvPr/>
            </p:nvPicPr>
            <p:blipFill>
              <a:blip r:embed="rId10"/>
              <a:stretch>
                <a:fillRect/>
              </a:stretch>
            </p:blipFill>
            <p:spPr>
              <a:xfrm>
                <a:off x="1780624" y="2118883"/>
                <a:ext cx="47988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Ink 16">
                <a:extLst>
                  <a:ext uri="{FF2B5EF4-FFF2-40B4-BE49-F238E27FC236}">
                    <a16:creationId xmlns:a16="http://schemas.microsoft.com/office/drawing/2014/main" id="{4591983E-BBF3-A41A-1AAB-1C5BB34E1D9C}"/>
                  </a:ext>
                </a:extLst>
              </p14:cNvPr>
              <p14:cNvContentPartPr/>
              <p14:nvPr/>
            </p14:nvContentPartPr>
            <p14:xfrm>
              <a:off x="1836064" y="8775283"/>
              <a:ext cx="4750920" cy="360"/>
            </p14:xfrm>
          </p:contentPart>
        </mc:Choice>
        <mc:Fallback>
          <p:pic>
            <p:nvPicPr>
              <p:cNvPr id="17" name="Ink 16">
                <a:extLst>
                  <a:ext uri="{FF2B5EF4-FFF2-40B4-BE49-F238E27FC236}">
                    <a16:creationId xmlns:a16="http://schemas.microsoft.com/office/drawing/2014/main" id="{4591983E-BBF3-A41A-1AAB-1C5BB34E1D9C}"/>
                  </a:ext>
                </a:extLst>
              </p:cNvPr>
              <p:cNvPicPr/>
              <p:nvPr/>
            </p:nvPicPr>
            <p:blipFill>
              <a:blip r:embed="rId12"/>
              <a:stretch>
                <a:fillRect/>
              </a:stretch>
            </p:blipFill>
            <p:spPr>
              <a:xfrm>
                <a:off x="1829944" y="8769163"/>
                <a:ext cx="4763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 name="Ink 18">
                <a:extLst>
                  <a:ext uri="{FF2B5EF4-FFF2-40B4-BE49-F238E27FC236}">
                    <a16:creationId xmlns:a16="http://schemas.microsoft.com/office/drawing/2014/main" id="{9B518D16-9660-F0CF-2A9A-C1F015408B52}"/>
                  </a:ext>
                </a:extLst>
              </p14:cNvPr>
              <p14:cNvContentPartPr/>
              <p14:nvPr/>
            </p14:nvContentPartPr>
            <p14:xfrm>
              <a:off x="6591304" y="2130403"/>
              <a:ext cx="360" cy="6622560"/>
            </p14:xfrm>
          </p:contentPart>
        </mc:Choice>
        <mc:Fallback>
          <p:pic>
            <p:nvPicPr>
              <p:cNvPr id="19" name="Ink 18">
                <a:extLst>
                  <a:ext uri="{FF2B5EF4-FFF2-40B4-BE49-F238E27FC236}">
                    <a16:creationId xmlns:a16="http://schemas.microsoft.com/office/drawing/2014/main" id="{9B518D16-9660-F0CF-2A9A-C1F015408B52}"/>
                  </a:ext>
                </a:extLst>
              </p:cNvPr>
              <p:cNvPicPr/>
              <p:nvPr/>
            </p:nvPicPr>
            <p:blipFill>
              <a:blip r:embed="rId14"/>
              <a:stretch>
                <a:fillRect/>
              </a:stretch>
            </p:blipFill>
            <p:spPr>
              <a:xfrm>
                <a:off x="6585184" y="2124283"/>
                <a:ext cx="12600" cy="6634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5357DEEC-BD15-2197-3D19-F6C42ECDD4D2}"/>
                  </a:ext>
                </a:extLst>
              </p14:cNvPr>
              <p14:cNvContentPartPr/>
              <p14:nvPr/>
            </p14:nvContentPartPr>
            <p14:xfrm>
              <a:off x="5604339" y="8719123"/>
              <a:ext cx="360" cy="42480"/>
            </p14:xfrm>
          </p:contentPart>
        </mc:Choice>
        <mc:Fallback xmlns="">
          <p:pic>
            <p:nvPicPr>
              <p:cNvPr id="22" name="Ink 21">
                <a:extLst>
                  <a:ext uri="{FF2B5EF4-FFF2-40B4-BE49-F238E27FC236}">
                    <a16:creationId xmlns:a16="http://schemas.microsoft.com/office/drawing/2014/main" id="{5357DEEC-BD15-2197-3D19-F6C42ECDD4D2}"/>
                  </a:ext>
                </a:extLst>
              </p:cNvPr>
              <p:cNvPicPr/>
              <p:nvPr/>
            </p:nvPicPr>
            <p:blipFill>
              <a:blip r:embed="rId18"/>
              <a:stretch>
                <a:fillRect/>
              </a:stretch>
            </p:blipFill>
            <p:spPr>
              <a:xfrm>
                <a:off x="5598219" y="8713003"/>
                <a:ext cx="12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F72F2B44-5053-B056-B8DC-ADD2CFD24253}"/>
                  </a:ext>
                </a:extLst>
              </p14:cNvPr>
              <p14:cNvContentPartPr/>
              <p14:nvPr/>
            </p14:nvContentPartPr>
            <p14:xfrm>
              <a:off x="5600379" y="2127523"/>
              <a:ext cx="360" cy="360"/>
            </p14:xfrm>
          </p:contentPart>
        </mc:Choice>
        <mc:Fallback xmlns="">
          <p:pic>
            <p:nvPicPr>
              <p:cNvPr id="23" name="Ink 22">
                <a:extLst>
                  <a:ext uri="{FF2B5EF4-FFF2-40B4-BE49-F238E27FC236}">
                    <a16:creationId xmlns:a16="http://schemas.microsoft.com/office/drawing/2014/main" id="{F72F2B44-5053-B056-B8DC-ADD2CFD24253}"/>
                  </a:ext>
                </a:extLst>
              </p:cNvPr>
              <p:cNvPicPr/>
              <p:nvPr/>
            </p:nvPicPr>
            <p:blipFill>
              <a:blip r:embed="rId20"/>
              <a:stretch>
                <a:fillRect/>
              </a:stretch>
            </p:blipFill>
            <p:spPr>
              <a:xfrm>
                <a:off x="5594259" y="2121403"/>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0" name="Ink 29">
                <a:extLst>
                  <a:ext uri="{FF2B5EF4-FFF2-40B4-BE49-F238E27FC236}">
                    <a16:creationId xmlns:a16="http://schemas.microsoft.com/office/drawing/2014/main" id="{D601FA08-ABE1-E256-40BE-DD63C1BA27A8}"/>
                  </a:ext>
                </a:extLst>
              </p14:cNvPr>
              <p14:cNvContentPartPr/>
              <p14:nvPr/>
            </p14:nvContentPartPr>
            <p14:xfrm>
              <a:off x="1756284" y="8774505"/>
              <a:ext cx="99491" cy="360"/>
            </p14:xfrm>
          </p:contentPart>
        </mc:Choice>
        <mc:Fallback>
          <p:pic>
            <p:nvPicPr>
              <p:cNvPr id="30" name="Ink 29">
                <a:extLst>
                  <a:ext uri="{FF2B5EF4-FFF2-40B4-BE49-F238E27FC236}">
                    <a16:creationId xmlns:a16="http://schemas.microsoft.com/office/drawing/2014/main" id="{D601FA08-ABE1-E256-40BE-DD63C1BA27A8}"/>
                  </a:ext>
                </a:extLst>
              </p:cNvPr>
              <p:cNvPicPr/>
              <p:nvPr/>
            </p:nvPicPr>
            <p:blipFill>
              <a:blip r:embed="rId22"/>
              <a:stretch>
                <a:fillRect/>
              </a:stretch>
            </p:blipFill>
            <p:spPr>
              <a:xfrm>
                <a:off x="1750089" y="8768385"/>
                <a:ext cx="111882" cy="12600"/>
              </a:xfrm>
              <a:prstGeom prst="rect">
                <a:avLst/>
              </a:prstGeom>
            </p:spPr>
          </p:pic>
        </mc:Fallback>
      </mc:AlternateContent>
      <p:sp>
        <p:nvSpPr>
          <p:cNvPr id="15" name="Straight Connector 14">
            <a:extLst>
              <a:ext uri="{FF2B5EF4-FFF2-40B4-BE49-F238E27FC236}">
                <a16:creationId xmlns:a16="http://schemas.microsoft.com/office/drawing/2014/main" id="{153E034C-C85A-4BD0-8F1E-2A81F33DB4A3}"/>
              </a:ext>
            </a:extLst>
          </p:cNvPr>
          <p:cNvSpPr/>
          <p:nvPr/>
        </p:nvSpPr>
        <p:spPr>
          <a:xfrm rot="5400000">
            <a:off x="-1545778" y="5470943"/>
            <a:ext cx="6603647" cy="479"/>
          </a:xfrm>
          <a:prstGeom prst="line">
            <a:avLst/>
          </a:prstGeom>
          <a:solidFill>
            <a:srgbClr val="004F8B">
              <a:alpha val="5000"/>
            </a:srgbClr>
          </a:solidFill>
          <a:ln w="12600">
            <a:solidFill>
              <a:srgbClr val="004F8B"/>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4F8B"/>
              </a:solidFill>
            </a:endParaRPr>
          </a:p>
        </p:txBody>
      </p:sp>
    </p:spTree>
    <p:custDataLst>
      <p:tags r:id="rId1"/>
    </p:custDataLst>
    <p:extLst>
      <p:ext uri="{BB962C8B-B14F-4D97-AF65-F5344CB8AC3E}">
        <p14:creationId xmlns:p14="http://schemas.microsoft.com/office/powerpoint/2010/main" val="249958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2B2C39-CB81-B800-7DBF-76595DE46ED7}"/>
              </a:ext>
            </a:extLst>
          </p:cNvPr>
          <p:cNvPicPr>
            <a:picLocks noChangeAspect="1"/>
          </p:cNvPicPr>
          <p:nvPr/>
        </p:nvPicPr>
        <p:blipFill>
          <a:blip r:embed="rId2"/>
          <a:stretch>
            <a:fillRect/>
          </a:stretch>
        </p:blipFill>
        <p:spPr>
          <a:xfrm>
            <a:off x="247748" y="2099207"/>
            <a:ext cx="4131073" cy="6573167"/>
          </a:xfrm>
          <a:prstGeom prst="rect">
            <a:avLst/>
          </a:prstGeom>
          <a:ln w="19050">
            <a:solidFill>
              <a:srgbClr val="04284D"/>
            </a:solidFill>
          </a:ln>
        </p:spPr>
      </p:pic>
      <p:sp>
        <p:nvSpPr>
          <p:cNvPr id="4" name="Rectangle 3">
            <a:extLst>
              <a:ext uri="{FF2B5EF4-FFF2-40B4-BE49-F238E27FC236}">
                <a16:creationId xmlns:a16="http://schemas.microsoft.com/office/drawing/2014/main" id="{F3879020-9EC5-2273-2A45-B0C68A4B851A}"/>
              </a:ext>
            </a:extLst>
          </p:cNvPr>
          <p:cNvSpPr/>
          <p:nvPr/>
        </p:nvSpPr>
        <p:spPr>
          <a:xfrm>
            <a:off x="266036" y="3782542"/>
            <a:ext cx="4058216" cy="57000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5" name="Rectangle 4">
            <a:extLst>
              <a:ext uri="{FF2B5EF4-FFF2-40B4-BE49-F238E27FC236}">
                <a16:creationId xmlns:a16="http://schemas.microsoft.com/office/drawing/2014/main" id="{796EE48E-1DE1-9394-BA58-77453532978D}"/>
              </a:ext>
            </a:extLst>
          </p:cNvPr>
          <p:cNvSpPr/>
          <p:nvPr/>
        </p:nvSpPr>
        <p:spPr>
          <a:xfrm>
            <a:off x="266036" y="4404334"/>
            <a:ext cx="4058216"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6" name="Rectangle 5">
            <a:extLst>
              <a:ext uri="{FF2B5EF4-FFF2-40B4-BE49-F238E27FC236}">
                <a16:creationId xmlns:a16="http://schemas.microsoft.com/office/drawing/2014/main" id="{83899320-0D4A-B83C-8D33-30DCF4E7061E}"/>
              </a:ext>
            </a:extLst>
          </p:cNvPr>
          <p:cNvSpPr/>
          <p:nvPr/>
        </p:nvSpPr>
        <p:spPr>
          <a:xfrm>
            <a:off x="266036" y="4952974"/>
            <a:ext cx="2026060"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7" name="Rectangle 6">
            <a:extLst>
              <a:ext uri="{FF2B5EF4-FFF2-40B4-BE49-F238E27FC236}">
                <a16:creationId xmlns:a16="http://schemas.microsoft.com/office/drawing/2014/main" id="{F6E7CFEE-9810-E5F3-37CF-02F2354A79CE}"/>
              </a:ext>
            </a:extLst>
          </p:cNvPr>
          <p:cNvSpPr/>
          <p:nvPr/>
        </p:nvSpPr>
        <p:spPr>
          <a:xfrm>
            <a:off x="2322576" y="4952974"/>
            <a:ext cx="2001676"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8" name="Rectangle 7">
            <a:extLst>
              <a:ext uri="{FF2B5EF4-FFF2-40B4-BE49-F238E27FC236}">
                <a16:creationId xmlns:a16="http://schemas.microsoft.com/office/drawing/2014/main" id="{09D430E8-E0D6-CA42-80E4-3949D4C24D6E}"/>
              </a:ext>
            </a:extLst>
          </p:cNvPr>
          <p:cNvSpPr/>
          <p:nvPr/>
        </p:nvSpPr>
        <p:spPr>
          <a:xfrm>
            <a:off x="266036" y="5511177"/>
            <a:ext cx="2026060"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B3ABDBFE-F959-AE04-1A50-E7789729966C}"/>
              </a:ext>
            </a:extLst>
          </p:cNvPr>
          <p:cNvSpPr/>
          <p:nvPr/>
        </p:nvSpPr>
        <p:spPr>
          <a:xfrm>
            <a:off x="2322576" y="5511177"/>
            <a:ext cx="2001676"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F4123F27-717E-F9F1-FFC9-B58713019A2A}"/>
              </a:ext>
            </a:extLst>
          </p:cNvPr>
          <p:cNvSpPr/>
          <p:nvPr/>
        </p:nvSpPr>
        <p:spPr>
          <a:xfrm>
            <a:off x="287372" y="6456452"/>
            <a:ext cx="2026060" cy="52733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A6689DC4-63F9-51EE-BAF3-8A8BD2A94795}"/>
              </a:ext>
            </a:extLst>
          </p:cNvPr>
          <p:cNvSpPr/>
          <p:nvPr/>
        </p:nvSpPr>
        <p:spPr>
          <a:xfrm>
            <a:off x="2346960" y="6456452"/>
            <a:ext cx="2001676" cy="52733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2" name="Rectangle 11">
            <a:extLst>
              <a:ext uri="{FF2B5EF4-FFF2-40B4-BE49-F238E27FC236}">
                <a16:creationId xmlns:a16="http://schemas.microsoft.com/office/drawing/2014/main" id="{CF0FF88F-A4B9-6CB0-5608-D0810A39DCE0}"/>
              </a:ext>
            </a:extLst>
          </p:cNvPr>
          <p:cNvSpPr/>
          <p:nvPr/>
        </p:nvSpPr>
        <p:spPr>
          <a:xfrm>
            <a:off x="266036" y="7539316"/>
            <a:ext cx="2702716" cy="32115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E93B5A86-C4C3-B458-F9A0-28BF9A694469}"/>
              </a:ext>
            </a:extLst>
          </p:cNvPr>
          <p:cNvSpPr/>
          <p:nvPr/>
        </p:nvSpPr>
        <p:spPr>
          <a:xfrm>
            <a:off x="270608" y="8339024"/>
            <a:ext cx="4042976" cy="32115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4" name="Rounded Rectangle 7">
            <a:extLst>
              <a:ext uri="{FF2B5EF4-FFF2-40B4-BE49-F238E27FC236}">
                <a16:creationId xmlns:a16="http://schemas.microsoft.com/office/drawing/2014/main" id="{21E897A9-81EF-14EF-2B43-45FDA6CE46C2}"/>
              </a:ext>
            </a:extLst>
          </p:cNvPr>
          <p:cNvSpPr/>
          <p:nvPr/>
        </p:nvSpPr>
        <p:spPr>
          <a:xfrm>
            <a:off x="4650797" y="6202017"/>
            <a:ext cx="1959455" cy="2470357"/>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3600"/>
          </a:p>
        </p:txBody>
      </p:sp>
      <p:pic>
        <p:nvPicPr>
          <p:cNvPr id="15" name="Picture 14">
            <a:extLst>
              <a:ext uri="{FF2B5EF4-FFF2-40B4-BE49-F238E27FC236}">
                <a16:creationId xmlns:a16="http://schemas.microsoft.com/office/drawing/2014/main" id="{F3B7ED5D-7B4B-79FA-850E-182E28F114AF}"/>
              </a:ext>
            </a:extLst>
          </p:cNvPr>
          <p:cNvPicPr preferRelativeResize="0">
            <a:picLocks noChangeAspect="1"/>
          </p:cNvPicPr>
          <p:nvPr/>
        </p:nvPicPr>
        <p:blipFill>
          <a:blip r:embed="rId3"/>
          <a:stretch>
            <a:fillRect/>
          </a:stretch>
        </p:blipFill>
        <p:spPr>
          <a:xfrm>
            <a:off x="4664329" y="6273233"/>
            <a:ext cx="530632" cy="530632"/>
          </a:xfrm>
          <a:prstGeom prst="rect">
            <a:avLst/>
          </a:prstGeom>
        </p:spPr>
      </p:pic>
      <p:sp>
        <p:nvSpPr>
          <p:cNvPr id="16" name="TextBox 15">
            <a:extLst>
              <a:ext uri="{FF2B5EF4-FFF2-40B4-BE49-F238E27FC236}">
                <a16:creationId xmlns:a16="http://schemas.microsoft.com/office/drawing/2014/main" id="{EF324722-8365-D3C1-35A7-BC99E06AC675}"/>
              </a:ext>
            </a:extLst>
          </p:cNvPr>
          <p:cNvSpPr txBox="1"/>
          <p:nvPr/>
        </p:nvSpPr>
        <p:spPr>
          <a:xfrm>
            <a:off x="5155339" y="6273233"/>
            <a:ext cx="1415289" cy="1969770"/>
          </a:xfrm>
          <a:prstGeom prst="rect">
            <a:avLst/>
          </a:prstGeom>
          <a:noFill/>
        </p:spPr>
        <p:txBody>
          <a:bodyPr wrap="square">
            <a:spAutoFit/>
          </a:bodyPr>
          <a:lstStyle/>
          <a:p>
            <a:r>
              <a:rPr lang="de-DE" sz="1200" b="1" dirty="0">
                <a:solidFill>
                  <a:srgbClr val="003862"/>
                </a:solidFill>
                <a:latin typeface="Arial" panose="020B0604020202020204" pitchFamily="34" charset="0"/>
                <a:cs typeface="Arial" panose="020B0604020202020204" pitchFamily="34" charset="0"/>
              </a:rPr>
              <a:t>Hinweis:</a:t>
            </a:r>
          </a:p>
          <a:p>
            <a:r>
              <a:rPr lang="de-DE" sz="1100" dirty="0">
                <a:solidFill>
                  <a:srgbClr val="003862"/>
                </a:solidFill>
                <a:latin typeface="Arial" panose="020B0604020202020204" pitchFamily="34" charset="0"/>
                <a:cs typeface="Arial" panose="020B0604020202020204" pitchFamily="34" charset="0"/>
              </a:rPr>
              <a:t>Die meisten Angaben werden bereits von Sasol aus deren ERP-System migriert (z. B. Name, Land usw.), Sie können jedoch alle Angaben überschreiben, die nicht korrekt sind.</a:t>
            </a:r>
            <a:endParaRPr lang="de-DE" sz="1050" dirty="0">
              <a:solidFill>
                <a:srgbClr val="003862"/>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6134D4E-C297-6793-2C76-13B74D4812AE}"/>
              </a:ext>
            </a:extLst>
          </p:cNvPr>
          <p:cNvSpPr/>
          <p:nvPr/>
        </p:nvSpPr>
        <p:spPr>
          <a:xfrm>
            <a:off x="196080" y="925929"/>
            <a:ext cx="6465840" cy="1084912"/>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2"/>
              <a:defRPr/>
            </a:pPr>
            <a:r>
              <a:rPr lang="de-DE" sz="1100" dirty="0">
                <a:solidFill>
                  <a:srgbClr val="003862"/>
                </a:solidFill>
                <a:latin typeface="Arial" panose="020B0604020202020204" pitchFamily="34" charset="0"/>
                <a:cs typeface="Arial" panose="020B0604020202020204" pitchFamily="34" charset="0"/>
              </a:rPr>
              <a:t>Wenn Sie die nachstehenden Informationen aktualisiert haben, klicken Sie bitte auf „</a:t>
            </a:r>
            <a:r>
              <a:rPr lang="de-DE" sz="1100" b="1" i="1" dirty="0">
                <a:solidFill>
                  <a:srgbClr val="003862"/>
                </a:solidFill>
                <a:latin typeface="Arial" panose="020B0604020202020204" pitchFamily="34" charset="0"/>
                <a:cs typeface="Arial" panose="020B0604020202020204" pitchFamily="34" charset="0"/>
              </a:rPr>
              <a:t>Create an account</a:t>
            </a:r>
            <a:r>
              <a:rPr lang="de-DE" sz="1100" dirty="0">
                <a:solidFill>
                  <a:srgbClr val="003862"/>
                </a:solidFill>
                <a:latin typeface="Arial" panose="020B0604020202020204" pitchFamily="34" charset="0"/>
                <a:cs typeface="Arial" panose="020B0604020202020204" pitchFamily="34" charset="0"/>
              </a:rPr>
              <a:t>“, um mit dem nächsten Schritt fortzufahren.</a:t>
            </a:r>
          </a:p>
          <a:p>
            <a:pPr lvl="0" defTabSz="524671">
              <a:lnSpc>
                <a:spcPct val="150000"/>
              </a:lnSpc>
              <a:spcAft>
                <a:spcPts val="600"/>
              </a:spcAft>
              <a:buClr>
                <a:srgbClr val="003862"/>
              </a:buClr>
              <a:defRPr/>
            </a:pPr>
            <a:r>
              <a:rPr lang="de-DE" sz="1100" dirty="0">
                <a:solidFill>
                  <a:srgbClr val="003862"/>
                </a:solidFill>
                <a:latin typeface="Arial" panose="020B0604020202020204" pitchFamily="34" charset="0"/>
                <a:cs typeface="Arial" panose="020B0604020202020204" pitchFamily="34" charset="0"/>
              </a:rPr>
              <a:t>Bitte beachten Sie, dass die mit „</a:t>
            </a:r>
            <a:r>
              <a:rPr lang="de-DE" sz="1100" b="1" dirty="0">
                <a:solidFill>
                  <a:srgbClr val="FF0000"/>
                </a:solidFill>
                <a:latin typeface="Arial" panose="020B0604020202020204" pitchFamily="34" charset="0"/>
                <a:cs typeface="Arial" panose="020B0604020202020204" pitchFamily="34" charset="0"/>
              </a:rPr>
              <a:t>*</a:t>
            </a:r>
            <a:r>
              <a:rPr lang="de-DE" sz="1100" dirty="0">
                <a:solidFill>
                  <a:srgbClr val="003862"/>
                </a:solidFill>
                <a:latin typeface="Arial" panose="020B0604020202020204" pitchFamily="34" charset="0"/>
                <a:cs typeface="Arial" panose="020B0604020202020204" pitchFamily="34" charset="0"/>
              </a:rPr>
              <a:t>“ gekennzeichneten Felder Pflichtfelder sind.</a:t>
            </a:r>
            <a:endParaRPr lang="de-DE" sz="1100" dirty="0">
              <a:solidFill>
                <a:srgbClr val="003862"/>
              </a:solidFill>
            </a:endParaRPr>
          </a:p>
          <a:p>
            <a:pPr marL="228600" lvl="0" indent="-228600" defTabSz="524671">
              <a:spcAft>
                <a:spcPts val="600"/>
              </a:spcAft>
              <a:buClr>
                <a:srgbClr val="003862"/>
              </a:buClr>
              <a:buFont typeface="+mj-lt"/>
              <a:buAutoNum type="arabicPeriod"/>
              <a:defRPr/>
            </a:pPr>
            <a:endParaRPr lang="de-DE" sz="1100" dirty="0">
              <a:solidFill>
                <a:srgbClr val="003862"/>
              </a:solidFill>
            </a:endParaRPr>
          </a:p>
        </p:txBody>
      </p:sp>
      <p:sp>
        <p:nvSpPr>
          <p:cNvPr id="2" name="Oval 1">
            <a:extLst>
              <a:ext uri="{FF2B5EF4-FFF2-40B4-BE49-F238E27FC236}">
                <a16:creationId xmlns:a16="http://schemas.microsoft.com/office/drawing/2014/main" id="{4AC7D50E-1002-A157-F29F-505C4F92187A}"/>
              </a:ext>
            </a:extLst>
          </p:cNvPr>
          <p:cNvSpPr/>
          <p:nvPr/>
        </p:nvSpPr>
        <p:spPr>
          <a:xfrm>
            <a:off x="4100269" y="813759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2</a:t>
            </a:r>
            <a:endParaRPr lang="de-DE"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2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C691B7-4122-956E-7E1C-7CD502C53826}"/>
              </a:ext>
            </a:extLst>
          </p:cNvPr>
          <p:cNvPicPr>
            <a:picLocks noChangeAspect="1"/>
          </p:cNvPicPr>
          <p:nvPr/>
        </p:nvPicPr>
        <p:blipFill>
          <a:blip r:embed="rId2"/>
          <a:stretch>
            <a:fillRect/>
          </a:stretch>
        </p:blipFill>
        <p:spPr>
          <a:xfrm>
            <a:off x="3429000" y="1993880"/>
            <a:ext cx="3280062" cy="1519474"/>
          </a:xfrm>
          <a:prstGeom prst="rect">
            <a:avLst/>
          </a:prstGeom>
          <a:ln w="19050">
            <a:solidFill>
              <a:srgbClr val="04284D"/>
            </a:solidFill>
          </a:ln>
        </p:spPr>
      </p:pic>
      <p:pic>
        <p:nvPicPr>
          <p:cNvPr id="5" name="Picture 4">
            <a:extLst>
              <a:ext uri="{FF2B5EF4-FFF2-40B4-BE49-F238E27FC236}">
                <a16:creationId xmlns:a16="http://schemas.microsoft.com/office/drawing/2014/main" id="{8448712A-6ACA-9C66-0116-D952EED10201}"/>
              </a:ext>
            </a:extLst>
          </p:cNvPr>
          <p:cNvPicPr>
            <a:picLocks noChangeAspect="1"/>
          </p:cNvPicPr>
          <p:nvPr/>
        </p:nvPicPr>
        <p:blipFill>
          <a:blip r:embed="rId3"/>
          <a:stretch>
            <a:fillRect/>
          </a:stretch>
        </p:blipFill>
        <p:spPr>
          <a:xfrm>
            <a:off x="368394" y="1886023"/>
            <a:ext cx="3060606" cy="1735187"/>
          </a:xfrm>
          <a:prstGeom prst="rect">
            <a:avLst/>
          </a:prstGeom>
          <a:ln w="19050">
            <a:solidFill>
              <a:srgbClr val="04284D"/>
            </a:solidFill>
          </a:ln>
        </p:spPr>
      </p:pic>
      <p:sp>
        <p:nvSpPr>
          <p:cNvPr id="6" name="Rectangle 5">
            <a:extLst>
              <a:ext uri="{FF2B5EF4-FFF2-40B4-BE49-F238E27FC236}">
                <a16:creationId xmlns:a16="http://schemas.microsoft.com/office/drawing/2014/main" id="{F283AC4F-9ECA-F93F-7F21-D945FCD437AA}"/>
              </a:ext>
            </a:extLst>
          </p:cNvPr>
          <p:cNvSpPr/>
          <p:nvPr/>
        </p:nvSpPr>
        <p:spPr>
          <a:xfrm>
            <a:off x="182388" y="1005909"/>
            <a:ext cx="6493221" cy="907941"/>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3"/>
              <a:defRPr/>
            </a:pPr>
            <a:r>
              <a:rPr lang="de-DE" sz="1100" dirty="0">
                <a:solidFill>
                  <a:srgbClr val="04284D"/>
                </a:solidFill>
              </a:rPr>
              <a:t>Sobald Sie auf die Schaltfläche „</a:t>
            </a:r>
            <a:r>
              <a:rPr lang="de-DE" sz="1100" b="1" i="1" dirty="0">
                <a:solidFill>
                  <a:srgbClr val="04284D"/>
                </a:solidFill>
              </a:rPr>
              <a:t>Create an account</a:t>
            </a:r>
            <a:r>
              <a:rPr lang="de-DE" sz="1100" dirty="0">
                <a:solidFill>
                  <a:srgbClr val="04284D"/>
                </a:solidFill>
              </a:rPr>
              <a:t>“ klicken, erhalten Sie einen einmaligen Bestätigungscode an die zuvor angegebene E-Mail-Adresse. </a:t>
            </a:r>
          </a:p>
          <a:p>
            <a:pPr marL="228600" lvl="0" indent="-228600" defTabSz="524671">
              <a:spcAft>
                <a:spcPts val="600"/>
              </a:spcAft>
              <a:buClr>
                <a:srgbClr val="003862"/>
              </a:buClr>
              <a:buFont typeface="+mj-lt"/>
              <a:buAutoNum type="arabicPeriod"/>
              <a:defRPr/>
            </a:pPr>
            <a:endParaRPr lang="de-DE" sz="1100" dirty="0">
              <a:solidFill>
                <a:srgbClr val="003862"/>
              </a:solidFill>
            </a:endParaRPr>
          </a:p>
        </p:txBody>
      </p:sp>
      <p:pic>
        <p:nvPicPr>
          <p:cNvPr id="7" name="Picture 6">
            <a:extLst>
              <a:ext uri="{FF2B5EF4-FFF2-40B4-BE49-F238E27FC236}">
                <a16:creationId xmlns:a16="http://schemas.microsoft.com/office/drawing/2014/main" id="{6C649B30-E4EB-ADB7-8147-C643D811BEF4}"/>
              </a:ext>
            </a:extLst>
          </p:cNvPr>
          <p:cNvPicPr>
            <a:picLocks noChangeAspect="1"/>
          </p:cNvPicPr>
          <p:nvPr/>
        </p:nvPicPr>
        <p:blipFill>
          <a:blip r:embed="rId4"/>
          <a:stretch>
            <a:fillRect/>
          </a:stretch>
        </p:blipFill>
        <p:spPr>
          <a:xfrm>
            <a:off x="580627" y="5145759"/>
            <a:ext cx="5696745" cy="3200847"/>
          </a:xfrm>
          <a:prstGeom prst="rect">
            <a:avLst/>
          </a:prstGeom>
          <a:ln w="19050">
            <a:solidFill>
              <a:srgbClr val="04284D"/>
            </a:solidFill>
          </a:ln>
        </p:spPr>
      </p:pic>
      <p:sp>
        <p:nvSpPr>
          <p:cNvPr id="8" name="TextBox 7">
            <a:extLst>
              <a:ext uri="{FF2B5EF4-FFF2-40B4-BE49-F238E27FC236}">
                <a16:creationId xmlns:a16="http://schemas.microsoft.com/office/drawing/2014/main" id="{87B2E9E6-FD27-7A0B-DE23-9C8B6A216812}"/>
              </a:ext>
            </a:extLst>
          </p:cNvPr>
          <p:cNvSpPr txBox="1"/>
          <p:nvPr/>
        </p:nvSpPr>
        <p:spPr>
          <a:xfrm>
            <a:off x="215842" y="3998660"/>
            <a:ext cx="6493220" cy="992579"/>
          </a:xfrm>
          <a:prstGeom prst="rect">
            <a:avLst/>
          </a:prstGeom>
          <a:noFill/>
        </p:spPr>
        <p:txBody>
          <a:bodyPr wrap="square" rtlCol="0">
            <a:spAutoFit/>
          </a:bodyPr>
          <a:lstStyle/>
          <a:p>
            <a:pPr marL="228600" indent="-228600">
              <a:lnSpc>
                <a:spcPct val="150000"/>
              </a:lnSpc>
              <a:buFont typeface="+mj-lt"/>
              <a:buAutoNum type="arabicPeriod" startAt="4"/>
            </a:pPr>
            <a:r>
              <a:rPr lang="de-DE" sz="1100" dirty="0">
                <a:solidFill>
                  <a:srgbClr val="04284D"/>
                </a:solidFill>
              </a:rPr>
              <a:t>Geben Sie den Bestätigungscode ein, um mit dem nächsten Schritt fortzufahren. Falls Sie den Code nicht erhalten haben, können Sie auch einen neuen anfordern. Bitte überprüfen Sie auch Ihre Spam-Ordner.</a:t>
            </a:r>
          </a:p>
          <a:p>
            <a:pPr marL="228600" indent="-228600">
              <a:lnSpc>
                <a:spcPct val="150000"/>
              </a:lnSpc>
              <a:buFont typeface="+mj-lt"/>
              <a:buAutoNum type="arabicPeriod" startAt="4"/>
            </a:pPr>
            <a:r>
              <a:rPr lang="de-DE" sz="1100" dirty="0">
                <a:solidFill>
                  <a:srgbClr val="04284D"/>
                </a:solidFill>
              </a:rPr>
              <a:t>Klicken Sie auf „</a:t>
            </a:r>
            <a:r>
              <a:rPr lang="de-DE" sz="1100" b="1" i="1" dirty="0">
                <a:solidFill>
                  <a:srgbClr val="04284D"/>
                </a:solidFill>
              </a:rPr>
              <a:t>Next</a:t>
            </a:r>
            <a:r>
              <a:rPr lang="de-DE" sz="1100" dirty="0">
                <a:solidFill>
                  <a:srgbClr val="04284D"/>
                </a:solidFill>
              </a:rPr>
              <a:t>“.</a:t>
            </a:r>
          </a:p>
          <a:p>
            <a:endParaRPr lang="de-DE" dirty="0"/>
          </a:p>
        </p:txBody>
      </p:sp>
      <p:sp>
        <p:nvSpPr>
          <p:cNvPr id="9" name="Rectangle 8">
            <a:extLst>
              <a:ext uri="{FF2B5EF4-FFF2-40B4-BE49-F238E27FC236}">
                <a16:creationId xmlns:a16="http://schemas.microsoft.com/office/drawing/2014/main" id="{E8A1AEBF-6D8C-8C90-419C-60C353E1903F}"/>
              </a:ext>
            </a:extLst>
          </p:cNvPr>
          <p:cNvSpPr/>
          <p:nvPr/>
        </p:nvSpPr>
        <p:spPr>
          <a:xfrm>
            <a:off x="368394" y="1913850"/>
            <a:ext cx="1557942" cy="46023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E26257CB-0E28-05F7-0D1E-19DE1C0A3CDC}"/>
              </a:ext>
            </a:extLst>
          </p:cNvPr>
          <p:cNvSpPr/>
          <p:nvPr/>
        </p:nvSpPr>
        <p:spPr>
          <a:xfrm>
            <a:off x="3462451" y="2952477"/>
            <a:ext cx="621869" cy="21945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D95E029F-4306-C74A-24F1-B99A762BA8C8}"/>
              </a:ext>
            </a:extLst>
          </p:cNvPr>
          <p:cNvSpPr/>
          <p:nvPr/>
        </p:nvSpPr>
        <p:spPr>
          <a:xfrm>
            <a:off x="762637" y="6425330"/>
            <a:ext cx="5192028" cy="59942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2" name="Rectangle 11">
            <a:extLst>
              <a:ext uri="{FF2B5EF4-FFF2-40B4-BE49-F238E27FC236}">
                <a16:creationId xmlns:a16="http://schemas.microsoft.com/office/drawing/2014/main" id="{72F65644-FC26-7CA2-3688-47B5D21343A7}"/>
              </a:ext>
            </a:extLst>
          </p:cNvPr>
          <p:cNvSpPr/>
          <p:nvPr/>
        </p:nvSpPr>
        <p:spPr>
          <a:xfrm>
            <a:off x="750445" y="7999447"/>
            <a:ext cx="5362716" cy="30488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BDA9CD26-245F-BFBC-BE83-C9015CAA0AC7}"/>
              </a:ext>
            </a:extLst>
          </p:cNvPr>
          <p:cNvSpPr/>
          <p:nvPr/>
        </p:nvSpPr>
        <p:spPr>
          <a:xfrm>
            <a:off x="2818701" y="7295755"/>
            <a:ext cx="1477852" cy="30488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2" name="Oval 1">
            <a:extLst>
              <a:ext uri="{FF2B5EF4-FFF2-40B4-BE49-F238E27FC236}">
                <a16:creationId xmlns:a16="http://schemas.microsoft.com/office/drawing/2014/main" id="{432848AB-ACD0-4DDF-E7A9-8EA924B69BDC}"/>
              </a:ext>
            </a:extLst>
          </p:cNvPr>
          <p:cNvSpPr/>
          <p:nvPr/>
        </p:nvSpPr>
        <p:spPr>
          <a:xfrm>
            <a:off x="3249135" y="341776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3</a:t>
            </a:r>
            <a:endParaRPr lang="de-DE" sz="1200" kern="0" dirty="0">
              <a:solidFill>
                <a:srgbClr val="003862"/>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D6EE0BEE-EE23-A190-C280-24A5A4B1CE23}"/>
              </a:ext>
            </a:extLst>
          </p:cNvPr>
          <p:cNvSpPr/>
          <p:nvPr/>
        </p:nvSpPr>
        <p:spPr>
          <a:xfrm>
            <a:off x="5850743" y="622454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4</a:t>
            </a:r>
            <a:endParaRPr lang="de-DE" sz="1200" kern="0" dirty="0">
              <a:solidFill>
                <a:srgbClr val="003862"/>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44A8BE21-3E24-4BEB-DEB3-30342F2922E2}"/>
              </a:ext>
            </a:extLst>
          </p:cNvPr>
          <p:cNvSpPr/>
          <p:nvPr/>
        </p:nvSpPr>
        <p:spPr>
          <a:xfrm>
            <a:off x="5899846" y="779801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5</a:t>
            </a:r>
            <a:endParaRPr lang="de-DE"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1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2EE611-64B1-1F61-E87A-26E96ED9F6B6}"/>
              </a:ext>
            </a:extLst>
          </p:cNvPr>
          <p:cNvPicPr>
            <a:picLocks noChangeAspect="1"/>
          </p:cNvPicPr>
          <p:nvPr/>
        </p:nvPicPr>
        <p:blipFill>
          <a:blip r:embed="rId2"/>
          <a:stretch>
            <a:fillRect/>
          </a:stretch>
        </p:blipFill>
        <p:spPr>
          <a:xfrm>
            <a:off x="1157289" y="3446926"/>
            <a:ext cx="4543422" cy="2490702"/>
          </a:xfrm>
          <a:prstGeom prst="rect">
            <a:avLst/>
          </a:prstGeom>
          <a:ln w="19050">
            <a:solidFill>
              <a:srgbClr val="04284D"/>
            </a:solidFill>
          </a:ln>
        </p:spPr>
      </p:pic>
      <p:sp>
        <p:nvSpPr>
          <p:cNvPr id="6" name="Rectangle 5">
            <a:extLst>
              <a:ext uri="{FF2B5EF4-FFF2-40B4-BE49-F238E27FC236}">
                <a16:creationId xmlns:a16="http://schemas.microsoft.com/office/drawing/2014/main" id="{9FF76653-1A22-8A41-FBB9-816469F87A0B}"/>
              </a:ext>
            </a:extLst>
          </p:cNvPr>
          <p:cNvSpPr/>
          <p:nvPr/>
        </p:nvSpPr>
        <p:spPr>
          <a:xfrm>
            <a:off x="225830" y="1307075"/>
            <a:ext cx="6493221" cy="884281"/>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6"/>
              <a:defRPr/>
            </a:pPr>
            <a:r>
              <a:rPr lang="de-DE" sz="1100" dirty="0">
                <a:solidFill>
                  <a:srgbClr val="003862"/>
                </a:solidFill>
              </a:rPr>
              <a:t>Überprüfen Sie die vorausgefüllten Informationen und nehmen Sie alle erforderlichen Änderungen vor.</a:t>
            </a:r>
          </a:p>
          <a:p>
            <a:pPr lvl="1" defTabSz="524671">
              <a:lnSpc>
                <a:spcPct val="150000"/>
              </a:lnSpc>
              <a:spcAft>
                <a:spcPts val="600"/>
              </a:spcAft>
              <a:buClr>
                <a:srgbClr val="003862"/>
              </a:buClr>
              <a:defRPr/>
            </a:pPr>
            <a:r>
              <a:rPr lang="de-DE" sz="1100" dirty="0">
                <a:solidFill>
                  <a:srgbClr val="003862"/>
                </a:solidFill>
              </a:rPr>
              <a:t>Füllen Sie die fehlenden Informationen aus, einschließlich aller Pflichtfelder, die mit einem </a:t>
            </a:r>
            <a:r>
              <a:rPr lang="de-DE" sz="1100" b="1" dirty="0">
                <a:solidFill>
                  <a:srgbClr val="003862"/>
                </a:solidFill>
              </a:rPr>
              <a:t>(</a:t>
            </a:r>
            <a:r>
              <a:rPr lang="de-DE" sz="1100" b="1" dirty="0">
                <a:solidFill>
                  <a:srgbClr val="FF0000"/>
                </a:solidFill>
              </a:rPr>
              <a:t>*</a:t>
            </a:r>
            <a:r>
              <a:rPr lang="de-DE" sz="1100" b="1" dirty="0">
                <a:solidFill>
                  <a:srgbClr val="003862"/>
                </a:solidFill>
              </a:rPr>
              <a:t>) gekennzeichnet sind.</a:t>
            </a:r>
          </a:p>
          <a:p>
            <a:pPr lvl="1" defTabSz="524671">
              <a:lnSpc>
                <a:spcPct val="150000"/>
              </a:lnSpc>
              <a:spcAft>
                <a:spcPts val="600"/>
              </a:spcAft>
              <a:buClr>
                <a:srgbClr val="003862"/>
              </a:buClr>
              <a:defRPr/>
            </a:pPr>
            <a:r>
              <a:rPr lang="de-DE" sz="1100" dirty="0">
                <a:solidFill>
                  <a:srgbClr val="003862"/>
                </a:solidFill>
              </a:rPr>
              <a:t>Klicken Sie auf </a:t>
            </a:r>
            <a:r>
              <a:rPr lang="de-DE" sz="1100" b="1" i="1" dirty="0">
                <a:solidFill>
                  <a:srgbClr val="003862"/>
                </a:solidFill>
              </a:rPr>
              <a:t>Save and Next</a:t>
            </a:r>
            <a:r>
              <a:rPr lang="de-DE" sz="1100" dirty="0">
                <a:solidFill>
                  <a:srgbClr val="003862"/>
                </a:solidFill>
              </a:rPr>
              <a:t>, um Ihr Onboarding fortzusetzen.</a:t>
            </a:r>
          </a:p>
        </p:txBody>
      </p:sp>
      <p:sp>
        <p:nvSpPr>
          <p:cNvPr id="7" name="TextBox 6">
            <a:extLst>
              <a:ext uri="{FF2B5EF4-FFF2-40B4-BE49-F238E27FC236}">
                <a16:creationId xmlns:a16="http://schemas.microsoft.com/office/drawing/2014/main" id="{825E052E-3054-3132-403E-70D2DA357942}"/>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Aktualisierung des Abschnitts „Account Details“ für Sasol</a:t>
            </a:r>
          </a:p>
        </p:txBody>
      </p:sp>
      <p:sp>
        <p:nvSpPr>
          <p:cNvPr id="8" name="Rounded Rectangle 7">
            <a:extLst>
              <a:ext uri="{FF2B5EF4-FFF2-40B4-BE49-F238E27FC236}">
                <a16:creationId xmlns:a16="http://schemas.microsoft.com/office/drawing/2014/main" id="{2CF9D50A-7743-FFF3-6EBE-2C5639169675}"/>
              </a:ext>
            </a:extLst>
          </p:cNvPr>
          <p:cNvSpPr/>
          <p:nvPr/>
        </p:nvSpPr>
        <p:spPr>
          <a:xfrm>
            <a:off x="182389" y="7130642"/>
            <a:ext cx="6493221" cy="1589100"/>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3600"/>
          </a:p>
        </p:txBody>
      </p:sp>
      <p:pic>
        <p:nvPicPr>
          <p:cNvPr id="9" name="Picture 8">
            <a:extLst>
              <a:ext uri="{FF2B5EF4-FFF2-40B4-BE49-F238E27FC236}">
                <a16:creationId xmlns:a16="http://schemas.microsoft.com/office/drawing/2014/main" id="{64F4C256-35D5-AF19-158B-ACF0EFF96FCA}"/>
              </a:ext>
            </a:extLst>
          </p:cNvPr>
          <p:cNvPicPr preferRelativeResize="0">
            <a:picLocks noChangeAspect="1"/>
          </p:cNvPicPr>
          <p:nvPr/>
        </p:nvPicPr>
        <p:blipFill>
          <a:blip r:embed="rId3"/>
          <a:stretch>
            <a:fillRect/>
          </a:stretch>
        </p:blipFill>
        <p:spPr>
          <a:xfrm>
            <a:off x="225830" y="7192324"/>
            <a:ext cx="530632" cy="530632"/>
          </a:xfrm>
          <a:prstGeom prst="rect">
            <a:avLst/>
          </a:prstGeom>
        </p:spPr>
      </p:pic>
      <p:sp>
        <p:nvSpPr>
          <p:cNvPr id="10" name="TextBox 9">
            <a:extLst>
              <a:ext uri="{FF2B5EF4-FFF2-40B4-BE49-F238E27FC236}">
                <a16:creationId xmlns:a16="http://schemas.microsoft.com/office/drawing/2014/main" id="{5266A6B7-AE15-E10D-9888-1FCA95B9219C}"/>
              </a:ext>
            </a:extLst>
          </p:cNvPr>
          <p:cNvSpPr txBox="1"/>
          <p:nvPr/>
        </p:nvSpPr>
        <p:spPr>
          <a:xfrm>
            <a:off x="740087" y="7192324"/>
            <a:ext cx="4123031" cy="784830"/>
          </a:xfrm>
          <a:prstGeom prst="rect">
            <a:avLst/>
          </a:prstGeom>
          <a:noFill/>
        </p:spPr>
        <p:txBody>
          <a:bodyPr wrap="square">
            <a:spAutoFit/>
          </a:bodyPr>
          <a:lstStyle/>
          <a:p>
            <a:r>
              <a:rPr lang="de-DE" sz="1200" b="1" dirty="0">
                <a:solidFill>
                  <a:srgbClr val="003862"/>
                </a:solidFill>
                <a:latin typeface="Arial" panose="020B0604020202020204" pitchFamily="34" charset="0"/>
                <a:cs typeface="Arial" panose="020B0604020202020204" pitchFamily="34" charset="0"/>
              </a:rPr>
              <a:t>Hinweis:</a:t>
            </a:r>
          </a:p>
          <a:p>
            <a:r>
              <a:rPr lang="de-DE" sz="1100" dirty="0">
                <a:solidFill>
                  <a:srgbClr val="003862"/>
                </a:solidFill>
                <a:latin typeface="Arial" panose="020B0604020202020204" pitchFamily="34" charset="0"/>
                <a:cs typeface="Arial" panose="020B0604020202020204" pitchFamily="34" charset="0"/>
              </a:rPr>
              <a:t>Sobald das Land/die Region ausgewählt ist, werden dem Formular zusätzliche Felder mit länderspezifischen Anforderungen hinzugefügt. Bitte stellen Sie sicher, dass Sie auch alle diese Felder ausfüllen (nächste Folie).</a:t>
            </a:r>
            <a:endParaRPr lang="de-DE" sz="1400" dirty="0">
              <a:solidFill>
                <a:srgbClr val="003862"/>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5C6FF68-484B-75AD-28C1-E03A237F5209}"/>
              </a:ext>
            </a:extLst>
          </p:cNvPr>
          <p:cNvSpPr/>
          <p:nvPr/>
        </p:nvSpPr>
        <p:spPr>
          <a:xfrm>
            <a:off x="4849585" y="5584060"/>
            <a:ext cx="826742" cy="3291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7" name="TextBox 16">
            <a:extLst>
              <a:ext uri="{FF2B5EF4-FFF2-40B4-BE49-F238E27FC236}">
                <a16:creationId xmlns:a16="http://schemas.microsoft.com/office/drawing/2014/main" id="{799C5B17-8FC6-CB43-0B1A-D45A91FDA009}"/>
              </a:ext>
            </a:extLst>
          </p:cNvPr>
          <p:cNvSpPr txBox="1"/>
          <p:nvPr/>
        </p:nvSpPr>
        <p:spPr>
          <a:xfrm>
            <a:off x="740087" y="8069131"/>
            <a:ext cx="3985724" cy="430887"/>
          </a:xfrm>
          <a:prstGeom prst="rect">
            <a:avLst/>
          </a:prstGeom>
          <a:noFill/>
        </p:spPr>
        <p:txBody>
          <a:bodyPr wrap="square">
            <a:spAutoFit/>
          </a:bodyPr>
          <a:lstStyle/>
          <a:p>
            <a:r>
              <a:rPr lang="de-DE" sz="1100" dirty="0">
                <a:solidFill>
                  <a:srgbClr val="003862"/>
                </a:solidFill>
                <a:latin typeface="Arial" panose="020B0604020202020204" pitchFamily="34" charset="0"/>
                <a:cs typeface="Arial" panose="020B0604020202020204" pitchFamily="34" charset="0"/>
              </a:rPr>
              <a:t>Um die Sprache zu ändern, scrollen Sie bitte zum unteren Rand der Seite und klicken Sie auf die Region, um die gewünschte Sprache auszuwählen.</a:t>
            </a:r>
          </a:p>
        </p:txBody>
      </p:sp>
      <p:pic>
        <p:nvPicPr>
          <p:cNvPr id="19" name="Picture 18">
            <a:extLst>
              <a:ext uri="{FF2B5EF4-FFF2-40B4-BE49-F238E27FC236}">
                <a16:creationId xmlns:a16="http://schemas.microsoft.com/office/drawing/2014/main" id="{03664930-72CA-5FBF-9A26-6244F7E55BBC}"/>
              </a:ext>
            </a:extLst>
          </p:cNvPr>
          <p:cNvPicPr>
            <a:picLocks noChangeAspect="1"/>
          </p:cNvPicPr>
          <p:nvPr/>
        </p:nvPicPr>
        <p:blipFill>
          <a:blip r:embed="rId4"/>
          <a:stretch>
            <a:fillRect/>
          </a:stretch>
        </p:blipFill>
        <p:spPr>
          <a:xfrm>
            <a:off x="4950465" y="7667920"/>
            <a:ext cx="1698079" cy="1020048"/>
          </a:xfrm>
          <a:prstGeom prst="rect">
            <a:avLst/>
          </a:prstGeom>
          <a:ln w="19050">
            <a:solidFill>
              <a:schemeClr val="accent1"/>
            </a:solidFill>
          </a:ln>
        </p:spPr>
      </p:pic>
      <p:sp>
        <p:nvSpPr>
          <p:cNvPr id="20" name="Rectangle 19">
            <a:extLst>
              <a:ext uri="{FF2B5EF4-FFF2-40B4-BE49-F238E27FC236}">
                <a16:creationId xmlns:a16="http://schemas.microsoft.com/office/drawing/2014/main" id="{CC53F5D3-2E2C-794B-2DC3-2251367BD202}"/>
              </a:ext>
            </a:extLst>
          </p:cNvPr>
          <p:cNvSpPr/>
          <p:nvPr/>
        </p:nvSpPr>
        <p:spPr>
          <a:xfrm>
            <a:off x="5419287" y="8083020"/>
            <a:ext cx="651657" cy="19637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1" name="Oval 10">
            <a:extLst>
              <a:ext uri="{FF2B5EF4-FFF2-40B4-BE49-F238E27FC236}">
                <a16:creationId xmlns:a16="http://schemas.microsoft.com/office/drawing/2014/main" id="{B4602BB2-0C85-AB15-B5FD-F6E1B8FF91CC}"/>
              </a:ext>
            </a:extLst>
          </p:cNvPr>
          <p:cNvSpPr/>
          <p:nvPr/>
        </p:nvSpPr>
        <p:spPr>
          <a:xfrm>
            <a:off x="4611886" y="535824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6</a:t>
            </a:r>
            <a:endParaRPr lang="de-DE"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69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B1CD49-4500-D717-D57C-AB5AAAD53FEC}"/>
              </a:ext>
            </a:extLst>
          </p:cNvPr>
          <p:cNvPicPr>
            <a:picLocks noChangeAspect="1"/>
          </p:cNvPicPr>
          <p:nvPr/>
        </p:nvPicPr>
        <p:blipFill>
          <a:blip r:embed="rId2"/>
          <a:stretch>
            <a:fillRect/>
          </a:stretch>
        </p:blipFill>
        <p:spPr>
          <a:xfrm>
            <a:off x="323347" y="3894392"/>
            <a:ext cx="4830003" cy="4968003"/>
          </a:xfrm>
          <a:prstGeom prst="rect">
            <a:avLst/>
          </a:prstGeom>
          <a:ln w="19050">
            <a:solidFill>
              <a:srgbClr val="04284D"/>
            </a:solidFill>
          </a:ln>
        </p:spPr>
      </p:pic>
      <p:sp>
        <p:nvSpPr>
          <p:cNvPr id="4" name="Rectangle 3">
            <a:extLst>
              <a:ext uri="{FF2B5EF4-FFF2-40B4-BE49-F238E27FC236}">
                <a16:creationId xmlns:a16="http://schemas.microsoft.com/office/drawing/2014/main" id="{072A9F8F-09C6-55E9-C35E-9153562E4BDF}"/>
              </a:ext>
            </a:extLst>
          </p:cNvPr>
          <p:cNvSpPr/>
          <p:nvPr/>
        </p:nvSpPr>
        <p:spPr>
          <a:xfrm>
            <a:off x="157524" y="851791"/>
            <a:ext cx="6493221" cy="2846933"/>
          </a:xfrm>
          <a:prstGeom prst="rect">
            <a:avLst/>
          </a:prstGeom>
        </p:spPr>
        <p:txBody>
          <a:bodyPr wrap="square" lIns="91440" tIns="0" rIns="91440" bIns="0">
            <a:spAutoFit/>
          </a:bodyPr>
          <a:lstStyle/>
          <a:p>
            <a:pPr lvl="0" defTabSz="524671">
              <a:spcAft>
                <a:spcPts val="600"/>
              </a:spcAft>
              <a:buClr>
                <a:srgbClr val="003862"/>
              </a:buClr>
              <a:defRPr/>
            </a:pPr>
            <a:r>
              <a:rPr lang="de-DE" sz="1000" i="1" u="sng" dirty="0">
                <a:solidFill>
                  <a:srgbClr val="003862"/>
                </a:solidFill>
              </a:rPr>
              <a:t>Account Details speziell für Deutschland</a:t>
            </a:r>
            <a:r>
              <a:rPr lang="de-DE" sz="1000" dirty="0">
                <a:solidFill>
                  <a:srgbClr val="003862"/>
                </a:solidFill>
              </a:rPr>
              <a:t>:</a:t>
            </a:r>
          </a:p>
          <a:p>
            <a:pPr marL="228600" lvl="0" indent="-228600" defTabSz="524671">
              <a:spcAft>
                <a:spcPts val="600"/>
              </a:spcAft>
              <a:buClr>
                <a:srgbClr val="003862"/>
              </a:buClr>
              <a:buFont typeface="+mj-lt"/>
              <a:buAutoNum type="alphaLcPeriod"/>
              <a:defRPr/>
            </a:pPr>
            <a:r>
              <a:rPr lang="de-DE" sz="1000" b="1" i="1" dirty="0">
                <a:solidFill>
                  <a:srgbClr val="003862"/>
                </a:solidFill>
              </a:rPr>
              <a:t>Legal Type of Company</a:t>
            </a:r>
            <a:r>
              <a:rPr lang="de-DE" sz="1000" dirty="0">
                <a:solidFill>
                  <a:srgbClr val="003862"/>
                </a:solidFill>
              </a:rPr>
              <a:t>: Offizielle Rechtsform Ihres Unternehmens gemäß deutschem Recht (KG, GmbH, AG usw.).</a:t>
            </a:r>
          </a:p>
          <a:p>
            <a:pPr marL="228600" lvl="0" indent="-228600" defTabSz="524671">
              <a:spcAft>
                <a:spcPts val="600"/>
              </a:spcAft>
              <a:buClr>
                <a:srgbClr val="003862"/>
              </a:buClr>
              <a:buFont typeface="+mj-lt"/>
              <a:buAutoNum type="alphaLcPeriod"/>
              <a:defRPr/>
            </a:pPr>
            <a:r>
              <a:rPr lang="de-DE" sz="1000" b="1" i="1" dirty="0">
                <a:solidFill>
                  <a:srgbClr val="003862"/>
                </a:solidFill>
              </a:rPr>
              <a:t>Registered Seat</a:t>
            </a:r>
            <a:r>
              <a:rPr lang="de-DE" sz="1000" dirty="0">
                <a:solidFill>
                  <a:srgbClr val="003862"/>
                </a:solidFill>
              </a:rPr>
              <a:t>: Offizieller Rechtssitz des Unternehmens, wie er in der Satzung angegeben und im Handelsregister eingetragen ist (</a:t>
            </a:r>
            <a:r>
              <a:rPr lang="de-DE" sz="1000" dirty="0" err="1">
                <a:solidFill>
                  <a:srgbClr val="003862"/>
                </a:solidFill>
              </a:rPr>
              <a:t>Handelsregister</a:t>
            </a:r>
            <a:r>
              <a:rPr lang="de-DE" sz="1000" dirty="0">
                <a:solidFill>
                  <a:srgbClr val="003862"/>
                </a:solidFill>
              </a:rPr>
              <a:t>).</a:t>
            </a:r>
          </a:p>
          <a:p>
            <a:pPr marL="228600" lvl="0" indent="-228600" defTabSz="524671">
              <a:spcAft>
                <a:spcPts val="600"/>
              </a:spcAft>
              <a:buClr>
                <a:srgbClr val="003862"/>
              </a:buClr>
              <a:buFont typeface="+mj-lt"/>
              <a:buAutoNum type="alphaLcPeriod"/>
              <a:defRPr/>
            </a:pPr>
            <a:r>
              <a:rPr lang="de-DE" sz="1000" b="1" i="1" dirty="0">
                <a:solidFill>
                  <a:srgbClr val="003862"/>
                </a:solidFill>
              </a:rPr>
              <a:t>Board of Directors</a:t>
            </a:r>
            <a:r>
              <a:rPr lang="de-DE" sz="1000" dirty="0">
                <a:solidFill>
                  <a:srgbClr val="003862"/>
                </a:solidFill>
              </a:rPr>
              <a:t>: Personen, die rechtlich befugt sind, das Unternehmen zu führen und zu vertreten, wie im deutschen Handelsregister eingetragen (z. B.: bei einer „GmbH“ die Namen der Geschäftsführer eingeben – </a:t>
            </a:r>
            <a:r>
              <a:rPr lang="de-DE" sz="1000" dirty="0" err="1">
                <a:solidFill>
                  <a:srgbClr val="003862"/>
                </a:solidFill>
              </a:rPr>
              <a:t>Geschäftsführer</a:t>
            </a:r>
            <a:r>
              <a:rPr lang="de-DE" sz="1000" dirty="0">
                <a:solidFill>
                  <a:srgbClr val="003862"/>
                </a:solidFill>
              </a:rPr>
              <a:t>, bei einer „AG“ die Namen der Vorstandsmitglieder usw.)</a:t>
            </a:r>
          </a:p>
          <a:p>
            <a:pPr marL="228600" lvl="0" indent="-228600" defTabSz="524671">
              <a:spcAft>
                <a:spcPts val="600"/>
              </a:spcAft>
              <a:buClr>
                <a:srgbClr val="003862"/>
              </a:buClr>
              <a:buFont typeface="+mj-lt"/>
              <a:buAutoNum type="alphaLcPeriod"/>
              <a:defRPr/>
            </a:pPr>
            <a:r>
              <a:rPr lang="de-DE" sz="1000" b="1" i="1" dirty="0">
                <a:solidFill>
                  <a:srgbClr val="003862"/>
                </a:solidFill>
              </a:rPr>
              <a:t>Chairman of the Board</a:t>
            </a:r>
            <a:r>
              <a:rPr lang="de-DE" sz="1000" dirty="0">
                <a:solidFill>
                  <a:srgbClr val="003862"/>
                </a:solidFill>
              </a:rPr>
              <a:t>: Bezeichnet den Vorsitzenden des Aufsichts- oder Vorstandsgremiums des Unternehmens, je nach Rechtsform des Unternehmens.</a:t>
            </a:r>
          </a:p>
          <a:p>
            <a:pPr marL="228600" lvl="0" indent="-228600" defTabSz="524671">
              <a:spcAft>
                <a:spcPts val="600"/>
              </a:spcAft>
              <a:buClr>
                <a:srgbClr val="003862"/>
              </a:buClr>
              <a:buFont typeface="+mj-lt"/>
              <a:buAutoNum type="alphaLcPeriod"/>
              <a:defRPr/>
            </a:pPr>
            <a:r>
              <a:rPr lang="de-DE" sz="1000" b="1" i="1" dirty="0">
                <a:solidFill>
                  <a:srgbClr val="003862"/>
                </a:solidFill>
              </a:rPr>
              <a:t>Court of Registration</a:t>
            </a:r>
            <a:r>
              <a:rPr lang="de-DE" sz="1000" dirty="0">
                <a:solidFill>
                  <a:srgbClr val="003862"/>
                </a:solidFill>
              </a:rPr>
              <a:t>: Zuständiges Amtsgericht (</a:t>
            </a:r>
            <a:r>
              <a:rPr lang="de-DE" sz="1000" dirty="0" err="1">
                <a:solidFill>
                  <a:srgbClr val="003862"/>
                </a:solidFill>
              </a:rPr>
              <a:t>Amtsgericht</a:t>
            </a:r>
            <a:r>
              <a:rPr lang="de-DE" sz="1000" dirty="0">
                <a:solidFill>
                  <a:srgbClr val="003862"/>
                </a:solidFill>
              </a:rPr>
              <a:t>), bei dem Ihr Unternehmen registriert ist.</a:t>
            </a:r>
          </a:p>
          <a:p>
            <a:pPr marL="228600" lvl="0" indent="-228600" defTabSz="524671">
              <a:spcAft>
                <a:spcPts val="600"/>
              </a:spcAft>
              <a:buClr>
                <a:srgbClr val="003862"/>
              </a:buClr>
              <a:buFont typeface="+mj-lt"/>
              <a:buAutoNum type="alphaLcPeriod"/>
              <a:defRPr/>
            </a:pPr>
            <a:r>
              <a:rPr lang="de-DE" sz="1000" b="1" i="1" dirty="0">
                <a:solidFill>
                  <a:srgbClr val="003862"/>
                </a:solidFill>
              </a:rPr>
              <a:t>Commercial Register &amp; Number</a:t>
            </a:r>
            <a:r>
              <a:rPr lang="de-DE" sz="1000" dirty="0">
                <a:solidFill>
                  <a:srgbClr val="003862"/>
                </a:solidFill>
              </a:rPr>
              <a:t>: HRB 123456</a:t>
            </a:r>
          </a:p>
          <a:p>
            <a:pPr marL="228600" lvl="0" indent="-228600" defTabSz="524671">
              <a:spcAft>
                <a:spcPts val="600"/>
              </a:spcAft>
              <a:buClr>
                <a:srgbClr val="003862"/>
              </a:buClr>
              <a:buFont typeface="+mj-lt"/>
              <a:buAutoNum type="alphaLcPeriod"/>
              <a:defRPr/>
            </a:pPr>
            <a:r>
              <a:rPr lang="de-DE" sz="1000" b="1" i="1" dirty="0">
                <a:solidFill>
                  <a:srgbClr val="003862"/>
                </a:solidFill>
              </a:rPr>
              <a:t>Invoice From Code</a:t>
            </a:r>
            <a:r>
              <a:rPr lang="de-DE" sz="1000" dirty="0">
                <a:solidFill>
                  <a:srgbClr val="003862"/>
                </a:solidFill>
              </a:rPr>
              <a:t>: Dieser Code dient zur Konfiguration einer Integration zwischen dem CSP und Ihrem ERP-System. Wenn Sie keine Integration einrichten oder sich derzeit nicht sicher sind, können Sie ihn leer lassen.</a:t>
            </a:r>
          </a:p>
        </p:txBody>
      </p:sp>
      <p:sp>
        <p:nvSpPr>
          <p:cNvPr id="5" name="Rectangle 4">
            <a:extLst>
              <a:ext uri="{FF2B5EF4-FFF2-40B4-BE49-F238E27FC236}">
                <a16:creationId xmlns:a16="http://schemas.microsoft.com/office/drawing/2014/main" id="{56E4F0DF-DB63-D2CC-AF28-316DA8935F19}"/>
              </a:ext>
            </a:extLst>
          </p:cNvPr>
          <p:cNvSpPr/>
          <p:nvPr/>
        </p:nvSpPr>
        <p:spPr>
          <a:xfrm>
            <a:off x="441546" y="4852336"/>
            <a:ext cx="1399446"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6" name="Rectangle 5">
            <a:extLst>
              <a:ext uri="{FF2B5EF4-FFF2-40B4-BE49-F238E27FC236}">
                <a16:creationId xmlns:a16="http://schemas.microsoft.com/office/drawing/2014/main" id="{AB02A73F-2790-E324-4B23-43FF26B621DA}"/>
              </a:ext>
            </a:extLst>
          </p:cNvPr>
          <p:cNvSpPr/>
          <p:nvPr/>
        </p:nvSpPr>
        <p:spPr>
          <a:xfrm>
            <a:off x="441546" y="5315712"/>
            <a:ext cx="1399446"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7" name="Rectangle 6">
            <a:extLst>
              <a:ext uri="{FF2B5EF4-FFF2-40B4-BE49-F238E27FC236}">
                <a16:creationId xmlns:a16="http://schemas.microsoft.com/office/drawing/2014/main" id="{3E9A2283-FBF1-10C7-6C4D-C999974205CB}"/>
              </a:ext>
            </a:extLst>
          </p:cNvPr>
          <p:cNvSpPr/>
          <p:nvPr/>
        </p:nvSpPr>
        <p:spPr>
          <a:xfrm>
            <a:off x="1901952" y="4852336"/>
            <a:ext cx="1399446"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8" name="Rectangle 7">
            <a:extLst>
              <a:ext uri="{FF2B5EF4-FFF2-40B4-BE49-F238E27FC236}">
                <a16:creationId xmlns:a16="http://schemas.microsoft.com/office/drawing/2014/main" id="{6B51CE84-4C3A-8E34-C8C9-8541C26CF42C}"/>
              </a:ext>
            </a:extLst>
          </p:cNvPr>
          <p:cNvSpPr/>
          <p:nvPr/>
        </p:nvSpPr>
        <p:spPr>
          <a:xfrm>
            <a:off x="1898490" y="5321728"/>
            <a:ext cx="1399446" cy="39640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9A0994B1-7658-F086-2410-F575BDD02276}"/>
              </a:ext>
            </a:extLst>
          </p:cNvPr>
          <p:cNvSpPr/>
          <p:nvPr/>
        </p:nvSpPr>
        <p:spPr>
          <a:xfrm>
            <a:off x="3355434" y="5321728"/>
            <a:ext cx="1399446" cy="39640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EB4C1CC4-5625-C4E2-E149-C77BB5943A80}"/>
              </a:ext>
            </a:extLst>
          </p:cNvPr>
          <p:cNvSpPr/>
          <p:nvPr/>
        </p:nvSpPr>
        <p:spPr>
          <a:xfrm>
            <a:off x="441546" y="6290357"/>
            <a:ext cx="228946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4D8A9F89-3A0F-A8B8-4679-E3126B8B6682}"/>
              </a:ext>
            </a:extLst>
          </p:cNvPr>
          <p:cNvSpPr/>
          <p:nvPr/>
        </p:nvSpPr>
        <p:spPr>
          <a:xfrm>
            <a:off x="441546" y="6692773"/>
            <a:ext cx="228946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A54F8C25-2CAD-F8A3-F27A-AC33F22EB17A}"/>
              </a:ext>
            </a:extLst>
          </p:cNvPr>
          <p:cNvSpPr/>
          <p:nvPr/>
        </p:nvSpPr>
        <p:spPr>
          <a:xfrm>
            <a:off x="441546" y="7101245"/>
            <a:ext cx="228946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D65E1F3E-B6C9-0332-6EE1-606E5285E727}"/>
              </a:ext>
            </a:extLst>
          </p:cNvPr>
          <p:cNvSpPr/>
          <p:nvPr/>
        </p:nvSpPr>
        <p:spPr>
          <a:xfrm>
            <a:off x="2769602" y="6290357"/>
            <a:ext cx="228259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5" name="Rectangle 14">
            <a:extLst>
              <a:ext uri="{FF2B5EF4-FFF2-40B4-BE49-F238E27FC236}">
                <a16:creationId xmlns:a16="http://schemas.microsoft.com/office/drawing/2014/main" id="{D8C192F8-6D51-84B1-4761-DCC4B1A4C3C0}"/>
              </a:ext>
            </a:extLst>
          </p:cNvPr>
          <p:cNvSpPr/>
          <p:nvPr/>
        </p:nvSpPr>
        <p:spPr>
          <a:xfrm>
            <a:off x="2769602" y="6698829"/>
            <a:ext cx="228259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6" name="Rectangle 15">
            <a:extLst>
              <a:ext uri="{FF2B5EF4-FFF2-40B4-BE49-F238E27FC236}">
                <a16:creationId xmlns:a16="http://schemas.microsoft.com/office/drawing/2014/main" id="{16CC04D1-6F6C-300A-9E65-7B05AF726DC5}"/>
              </a:ext>
            </a:extLst>
          </p:cNvPr>
          <p:cNvSpPr/>
          <p:nvPr/>
        </p:nvSpPr>
        <p:spPr>
          <a:xfrm>
            <a:off x="2769602" y="7101245"/>
            <a:ext cx="2279288"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7" name="Rectangle 16">
            <a:extLst>
              <a:ext uri="{FF2B5EF4-FFF2-40B4-BE49-F238E27FC236}">
                <a16:creationId xmlns:a16="http://schemas.microsoft.com/office/drawing/2014/main" id="{DBD28911-9FD6-3F84-7F9D-7BD4D953CE79}"/>
              </a:ext>
            </a:extLst>
          </p:cNvPr>
          <p:cNvSpPr/>
          <p:nvPr/>
        </p:nvSpPr>
        <p:spPr>
          <a:xfrm>
            <a:off x="2745218" y="7503661"/>
            <a:ext cx="230367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8" name="Rectangle 17">
            <a:extLst>
              <a:ext uri="{FF2B5EF4-FFF2-40B4-BE49-F238E27FC236}">
                <a16:creationId xmlns:a16="http://schemas.microsoft.com/office/drawing/2014/main" id="{35A6F79B-18D0-D50E-758D-2ACFB0A42C80}"/>
              </a:ext>
            </a:extLst>
          </p:cNvPr>
          <p:cNvSpPr/>
          <p:nvPr/>
        </p:nvSpPr>
        <p:spPr>
          <a:xfrm>
            <a:off x="441546" y="7912885"/>
            <a:ext cx="228946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9" name="Rectangle 18">
            <a:extLst>
              <a:ext uri="{FF2B5EF4-FFF2-40B4-BE49-F238E27FC236}">
                <a16:creationId xmlns:a16="http://schemas.microsoft.com/office/drawing/2014/main" id="{C36B1F0F-F814-0A3B-6289-B450C9B86D14}"/>
              </a:ext>
            </a:extLst>
          </p:cNvPr>
          <p:cNvSpPr/>
          <p:nvPr/>
        </p:nvSpPr>
        <p:spPr>
          <a:xfrm>
            <a:off x="4315968" y="8566389"/>
            <a:ext cx="825190" cy="27922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2" name="Oval 1">
            <a:extLst>
              <a:ext uri="{FF2B5EF4-FFF2-40B4-BE49-F238E27FC236}">
                <a16:creationId xmlns:a16="http://schemas.microsoft.com/office/drawing/2014/main" id="{DF83E306-4E71-DF2F-2054-FDB63F5FC828}"/>
              </a:ext>
            </a:extLst>
          </p:cNvPr>
          <p:cNvSpPr/>
          <p:nvPr/>
        </p:nvSpPr>
        <p:spPr>
          <a:xfrm>
            <a:off x="4055157" y="8308493"/>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6</a:t>
            </a:r>
            <a:endParaRPr lang="de-DE"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243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F3E02-89A3-FD74-4705-4D56F6C9E934}"/>
              </a:ext>
            </a:extLst>
          </p:cNvPr>
          <p:cNvSpPr/>
          <p:nvPr/>
        </p:nvSpPr>
        <p:spPr>
          <a:xfrm>
            <a:off x="182388" y="1330847"/>
            <a:ext cx="6493221" cy="1315168"/>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7"/>
              <a:defRPr/>
            </a:pPr>
            <a:r>
              <a:rPr lang="de-DE" sz="1100" dirty="0">
                <a:solidFill>
                  <a:srgbClr val="003862"/>
                </a:solidFill>
              </a:rPr>
              <a:t>Bitte wählen Sie „Do not accept Virtual Card payments from Sasol“, wie unten dargestellt. Dies ist nur für Ihr öffentliches Profil relevant. Ihre Zahlungsdetails müssen Sie im spezifischen Lieferanten-Onboarding-Formular von Sasol Chemicals bestätigen (näher beschrieben in den Folien „</a:t>
            </a:r>
            <a:r>
              <a:rPr lang="de-DE" sz="1100" b="1" i="1" dirty="0" err="1">
                <a:solidFill>
                  <a:srgbClr val="003862"/>
                </a:solidFill>
              </a:rPr>
              <a:t>QRG_Supplier</a:t>
            </a:r>
            <a:r>
              <a:rPr lang="de-DE" sz="1100" b="1" i="1" dirty="0">
                <a:solidFill>
                  <a:srgbClr val="003862"/>
                </a:solidFill>
              </a:rPr>
              <a:t> Information </a:t>
            </a:r>
            <a:r>
              <a:rPr lang="de-DE" sz="1100" b="1" i="1" dirty="0" err="1">
                <a:solidFill>
                  <a:srgbClr val="003862"/>
                </a:solidFill>
              </a:rPr>
              <a:t>Management_Update</a:t>
            </a:r>
            <a:r>
              <a:rPr lang="de-DE" sz="1100" b="1" i="1" dirty="0">
                <a:solidFill>
                  <a:srgbClr val="003862"/>
                </a:solidFill>
              </a:rPr>
              <a:t> Company Info in CSP_EN“</a:t>
            </a:r>
            <a:r>
              <a:rPr lang="de-DE" sz="1100" dirty="0">
                <a:solidFill>
                  <a:srgbClr val="003862"/>
                </a:solidFill>
              </a:rPr>
              <a:t>).​</a:t>
            </a:r>
          </a:p>
          <a:p>
            <a:pPr marL="228600" lvl="0" indent="-228600" defTabSz="524671">
              <a:lnSpc>
                <a:spcPct val="150000"/>
              </a:lnSpc>
              <a:spcAft>
                <a:spcPts val="600"/>
              </a:spcAft>
              <a:buClr>
                <a:srgbClr val="003862"/>
              </a:buClr>
              <a:buFont typeface="+mj-lt"/>
              <a:buAutoNum type="arabicPeriod" startAt="7"/>
              <a:defRPr/>
            </a:pPr>
            <a:r>
              <a:rPr lang="de-DE" sz="1100" dirty="0">
                <a:solidFill>
                  <a:srgbClr val="003862"/>
                </a:solidFill>
              </a:rPr>
              <a:t>Klicken Sie auf „</a:t>
            </a:r>
            <a:r>
              <a:rPr lang="de-DE" sz="1100" b="1" i="1" dirty="0">
                <a:solidFill>
                  <a:srgbClr val="003862"/>
                </a:solidFill>
              </a:rPr>
              <a:t>Save and Next</a:t>
            </a:r>
            <a:r>
              <a:rPr lang="de-DE" sz="1100" dirty="0">
                <a:solidFill>
                  <a:srgbClr val="003862"/>
                </a:solidFill>
              </a:rPr>
              <a:t>“.</a:t>
            </a:r>
          </a:p>
        </p:txBody>
      </p:sp>
      <p:pic>
        <p:nvPicPr>
          <p:cNvPr id="6" name="Picture 5">
            <a:extLst>
              <a:ext uri="{FF2B5EF4-FFF2-40B4-BE49-F238E27FC236}">
                <a16:creationId xmlns:a16="http://schemas.microsoft.com/office/drawing/2014/main" id="{510EA658-4765-0746-1F2D-C1AA3F2A0889}"/>
              </a:ext>
            </a:extLst>
          </p:cNvPr>
          <p:cNvPicPr>
            <a:picLocks noChangeAspect="1"/>
          </p:cNvPicPr>
          <p:nvPr/>
        </p:nvPicPr>
        <p:blipFill>
          <a:blip r:embed="rId2"/>
          <a:stretch>
            <a:fillRect/>
          </a:stretch>
        </p:blipFill>
        <p:spPr>
          <a:xfrm>
            <a:off x="237679" y="3134926"/>
            <a:ext cx="6382641" cy="4629796"/>
          </a:xfrm>
          <a:prstGeom prst="rect">
            <a:avLst/>
          </a:prstGeom>
          <a:ln w="19050">
            <a:solidFill>
              <a:srgbClr val="04284D"/>
            </a:solidFill>
          </a:ln>
        </p:spPr>
      </p:pic>
      <p:sp>
        <p:nvSpPr>
          <p:cNvPr id="7" name="Rectangle 6">
            <a:extLst>
              <a:ext uri="{FF2B5EF4-FFF2-40B4-BE49-F238E27FC236}">
                <a16:creationId xmlns:a16="http://schemas.microsoft.com/office/drawing/2014/main" id="{0132F222-D9CC-8774-5DD5-624DF82A98D6}"/>
              </a:ext>
            </a:extLst>
          </p:cNvPr>
          <p:cNvSpPr/>
          <p:nvPr/>
        </p:nvSpPr>
        <p:spPr>
          <a:xfrm>
            <a:off x="414451" y="6696184"/>
            <a:ext cx="3499181" cy="21668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8" name="Oval 7">
            <a:extLst>
              <a:ext uri="{FF2B5EF4-FFF2-40B4-BE49-F238E27FC236}">
                <a16:creationId xmlns:a16="http://schemas.microsoft.com/office/drawing/2014/main" id="{1E5AB4E0-DF33-7E2C-0BDD-0E5FFF35E977}"/>
              </a:ext>
            </a:extLst>
          </p:cNvPr>
          <p:cNvSpPr/>
          <p:nvPr/>
        </p:nvSpPr>
        <p:spPr>
          <a:xfrm>
            <a:off x="112751" y="6396585"/>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7</a:t>
            </a:r>
            <a:endParaRPr lang="de-DE" sz="1200" kern="0" dirty="0">
              <a:solidFill>
                <a:srgbClr val="00386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6B5528-50A4-970B-AE82-1280DFB8FAFA}"/>
              </a:ext>
            </a:extLst>
          </p:cNvPr>
          <p:cNvSpPr/>
          <p:nvPr/>
        </p:nvSpPr>
        <p:spPr>
          <a:xfrm>
            <a:off x="5370499" y="7177768"/>
            <a:ext cx="1066877" cy="43004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0" name="Oval 9">
            <a:extLst>
              <a:ext uri="{FF2B5EF4-FFF2-40B4-BE49-F238E27FC236}">
                <a16:creationId xmlns:a16="http://schemas.microsoft.com/office/drawing/2014/main" id="{D44BD842-39FC-5599-DA86-8E8A4903E94B}"/>
              </a:ext>
            </a:extLst>
          </p:cNvPr>
          <p:cNvSpPr/>
          <p:nvPr/>
        </p:nvSpPr>
        <p:spPr>
          <a:xfrm>
            <a:off x="5094721" y="6964330"/>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8</a:t>
            </a:r>
          </a:p>
        </p:txBody>
      </p:sp>
      <p:sp>
        <p:nvSpPr>
          <p:cNvPr id="11" name="TextBox 10">
            <a:extLst>
              <a:ext uri="{FF2B5EF4-FFF2-40B4-BE49-F238E27FC236}">
                <a16:creationId xmlns:a16="http://schemas.microsoft.com/office/drawing/2014/main" id="{FB4CEF2D-6118-D317-55D3-C538569BA816}"/>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Aktualisierung des Abschnitts „Payment Information“ für Sasol</a:t>
            </a:r>
          </a:p>
        </p:txBody>
      </p:sp>
    </p:spTree>
    <p:extLst>
      <p:ext uri="{BB962C8B-B14F-4D97-AF65-F5344CB8AC3E}">
        <p14:creationId xmlns:p14="http://schemas.microsoft.com/office/powerpoint/2010/main" val="329822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938F70-2344-26D7-D48A-3B4740BFE8D1}"/>
              </a:ext>
            </a:extLst>
          </p:cNvPr>
          <p:cNvPicPr>
            <a:picLocks noChangeAspect="1"/>
          </p:cNvPicPr>
          <p:nvPr/>
        </p:nvPicPr>
        <p:blipFill>
          <a:blip r:embed="rId2"/>
          <a:stretch>
            <a:fillRect/>
          </a:stretch>
        </p:blipFill>
        <p:spPr>
          <a:xfrm>
            <a:off x="777489" y="2337224"/>
            <a:ext cx="5303022" cy="6414288"/>
          </a:xfrm>
          <a:prstGeom prst="rect">
            <a:avLst/>
          </a:prstGeom>
          <a:ln w="19050">
            <a:solidFill>
              <a:srgbClr val="04284D"/>
            </a:solidFill>
          </a:ln>
        </p:spPr>
      </p:pic>
      <p:sp>
        <p:nvSpPr>
          <p:cNvPr id="4" name="Rectangle 3">
            <a:extLst>
              <a:ext uri="{FF2B5EF4-FFF2-40B4-BE49-F238E27FC236}">
                <a16:creationId xmlns:a16="http://schemas.microsoft.com/office/drawing/2014/main" id="{4883B118-0295-6171-F445-D62A10FFF2A2}"/>
              </a:ext>
            </a:extLst>
          </p:cNvPr>
          <p:cNvSpPr/>
          <p:nvPr/>
        </p:nvSpPr>
        <p:spPr>
          <a:xfrm>
            <a:off x="157524" y="851791"/>
            <a:ext cx="6493221" cy="1374672"/>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9"/>
              <a:defRPr/>
            </a:pPr>
            <a:r>
              <a:rPr lang="de-DE" dirty="0">
                <a:solidFill>
                  <a:srgbClr val="003862"/>
                </a:solidFill>
              </a:rPr>
              <a:t>Überprüfen Sie die vorausgefüllten Zahlungsinformationen (für </a:t>
            </a:r>
            <a:r>
              <a:rPr lang="de-DE" b="1" i="1" dirty="0">
                <a:solidFill>
                  <a:srgbClr val="003862"/>
                </a:solidFill>
              </a:rPr>
              <a:t>Bank Transfer</a:t>
            </a:r>
            <a:r>
              <a:rPr lang="de-DE" dirty="0">
                <a:solidFill>
                  <a:srgbClr val="003862"/>
                </a:solidFill>
              </a:rPr>
              <a:t>-Details) und nehmen Sie alle erforderlichen Änderungen vor. Füllen Sie die fehlenden Informationen aus, einschließlich aller Pflichtfelder, die mit einem </a:t>
            </a:r>
            <a:r>
              <a:rPr lang="de-DE" b="1" dirty="0">
                <a:solidFill>
                  <a:srgbClr val="003862"/>
                </a:solidFill>
              </a:rPr>
              <a:t>(</a:t>
            </a:r>
            <a:r>
              <a:rPr lang="de-DE" b="1" dirty="0">
                <a:solidFill>
                  <a:srgbClr val="FF0000"/>
                </a:solidFill>
              </a:rPr>
              <a:t>*</a:t>
            </a:r>
            <a:r>
              <a:rPr lang="de-DE" b="1" dirty="0">
                <a:solidFill>
                  <a:srgbClr val="003862"/>
                </a:solidFill>
              </a:rPr>
              <a:t>) gekennzeichnet sind.</a:t>
            </a:r>
          </a:p>
          <a:p>
            <a:pPr lvl="1" defTabSz="524671">
              <a:lnSpc>
                <a:spcPct val="150000"/>
              </a:lnSpc>
              <a:spcAft>
                <a:spcPts val="600"/>
              </a:spcAft>
              <a:buClr>
                <a:srgbClr val="003862"/>
              </a:buClr>
              <a:defRPr/>
            </a:pPr>
            <a:r>
              <a:rPr lang="de-DE" dirty="0">
                <a:solidFill>
                  <a:srgbClr val="003862"/>
                </a:solidFill>
              </a:rPr>
              <a:t>Bitte stellen Sie sicher, dass der Payment Method Name leicht zu merken ist; so können Sie zwischen allen verfügbaren Zahlungsmethoden in Ihrem Konto unterscheiden.</a:t>
            </a:r>
          </a:p>
          <a:p>
            <a:pPr marL="228600" lvl="0" indent="-228600" defTabSz="524671">
              <a:lnSpc>
                <a:spcPct val="150000"/>
              </a:lnSpc>
              <a:spcAft>
                <a:spcPts val="600"/>
              </a:spcAft>
              <a:buClr>
                <a:srgbClr val="003862"/>
              </a:buClr>
              <a:buFont typeface="+mj-lt"/>
              <a:buAutoNum type="arabicPeriod" startAt="9"/>
              <a:defRPr/>
            </a:pPr>
            <a:r>
              <a:rPr lang="de-DE" dirty="0">
                <a:solidFill>
                  <a:srgbClr val="003862"/>
                </a:solidFill>
              </a:rPr>
              <a:t>Klicken Sie auf „</a:t>
            </a:r>
            <a:r>
              <a:rPr lang="de-DE" b="1" i="1" dirty="0">
                <a:solidFill>
                  <a:srgbClr val="003862"/>
                </a:solidFill>
              </a:rPr>
              <a:t>Save and Next</a:t>
            </a:r>
            <a:r>
              <a:rPr lang="de-DE" dirty="0">
                <a:solidFill>
                  <a:srgbClr val="003862"/>
                </a:solidFill>
              </a:rPr>
              <a:t>“.</a:t>
            </a:r>
          </a:p>
        </p:txBody>
      </p:sp>
      <p:sp>
        <p:nvSpPr>
          <p:cNvPr id="5" name="Rectangle 4">
            <a:extLst>
              <a:ext uri="{FF2B5EF4-FFF2-40B4-BE49-F238E27FC236}">
                <a16:creationId xmlns:a16="http://schemas.microsoft.com/office/drawing/2014/main" id="{0F2EFA78-0066-3423-9A4C-413DDD0ACA11}"/>
              </a:ext>
            </a:extLst>
          </p:cNvPr>
          <p:cNvSpPr/>
          <p:nvPr/>
        </p:nvSpPr>
        <p:spPr>
          <a:xfrm>
            <a:off x="1149961" y="3865416"/>
            <a:ext cx="2242137" cy="40432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6" name="Rectangle 5">
            <a:extLst>
              <a:ext uri="{FF2B5EF4-FFF2-40B4-BE49-F238E27FC236}">
                <a16:creationId xmlns:a16="http://schemas.microsoft.com/office/drawing/2014/main" id="{8DCAFF38-11A6-48E8-4EFC-BC5471FE8291}"/>
              </a:ext>
            </a:extLst>
          </p:cNvPr>
          <p:cNvSpPr/>
          <p:nvPr/>
        </p:nvSpPr>
        <p:spPr>
          <a:xfrm>
            <a:off x="1149961" y="4300277"/>
            <a:ext cx="2242138"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7" name="Rectangle 6">
            <a:extLst>
              <a:ext uri="{FF2B5EF4-FFF2-40B4-BE49-F238E27FC236}">
                <a16:creationId xmlns:a16="http://schemas.microsoft.com/office/drawing/2014/main" id="{63A47EC5-0440-6B5C-E99D-396B3E4A536D}"/>
              </a:ext>
            </a:extLst>
          </p:cNvPr>
          <p:cNvSpPr/>
          <p:nvPr/>
        </p:nvSpPr>
        <p:spPr>
          <a:xfrm>
            <a:off x="3429000" y="4296981"/>
            <a:ext cx="2305677" cy="40285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8" name="Rectangle 7">
            <a:extLst>
              <a:ext uri="{FF2B5EF4-FFF2-40B4-BE49-F238E27FC236}">
                <a16:creationId xmlns:a16="http://schemas.microsoft.com/office/drawing/2014/main" id="{297CCB75-13A5-39F2-A337-E9F531B2EDB9}"/>
              </a:ext>
            </a:extLst>
          </p:cNvPr>
          <p:cNvSpPr/>
          <p:nvPr/>
        </p:nvSpPr>
        <p:spPr>
          <a:xfrm>
            <a:off x="5023067" y="8449056"/>
            <a:ext cx="921335" cy="30245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9" name="Oval 8">
            <a:extLst>
              <a:ext uri="{FF2B5EF4-FFF2-40B4-BE49-F238E27FC236}">
                <a16:creationId xmlns:a16="http://schemas.microsoft.com/office/drawing/2014/main" id="{59348737-3093-5508-1207-1FA62E07C3BD}"/>
              </a:ext>
            </a:extLst>
          </p:cNvPr>
          <p:cNvSpPr/>
          <p:nvPr/>
        </p:nvSpPr>
        <p:spPr>
          <a:xfrm>
            <a:off x="3215685" y="389412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9</a:t>
            </a:r>
            <a:endParaRPr lang="de-DE" sz="1200" kern="0" dirty="0">
              <a:solidFill>
                <a:srgbClr val="003862"/>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00C82F71-CB23-65AF-F302-F94C29B8B546}"/>
              </a:ext>
            </a:extLst>
          </p:cNvPr>
          <p:cNvSpPr/>
          <p:nvPr/>
        </p:nvSpPr>
        <p:spPr>
          <a:xfrm>
            <a:off x="4809752" y="8179784"/>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10</a:t>
            </a:r>
            <a:endParaRPr lang="de-DE"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767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35DC50-DDB3-2531-E9C9-CA3D5A0BE241}"/>
              </a:ext>
            </a:extLst>
          </p:cNvPr>
          <p:cNvPicPr>
            <a:picLocks noChangeAspect="1"/>
          </p:cNvPicPr>
          <p:nvPr/>
        </p:nvPicPr>
        <p:blipFill>
          <a:blip r:embed="rId2"/>
          <a:stretch>
            <a:fillRect/>
          </a:stretch>
        </p:blipFill>
        <p:spPr>
          <a:xfrm>
            <a:off x="851672" y="2302648"/>
            <a:ext cx="5154655" cy="6503692"/>
          </a:xfrm>
          <a:prstGeom prst="rect">
            <a:avLst/>
          </a:prstGeom>
          <a:ln w="19050">
            <a:solidFill>
              <a:srgbClr val="04284D"/>
            </a:solidFill>
          </a:ln>
        </p:spPr>
      </p:pic>
      <p:pic>
        <p:nvPicPr>
          <p:cNvPr id="6" name="Picture 5">
            <a:extLst>
              <a:ext uri="{FF2B5EF4-FFF2-40B4-BE49-F238E27FC236}">
                <a16:creationId xmlns:a16="http://schemas.microsoft.com/office/drawing/2014/main" id="{F41162BC-EA12-798E-867F-EF57E5661E66}"/>
              </a:ext>
            </a:extLst>
          </p:cNvPr>
          <p:cNvPicPr>
            <a:picLocks noChangeAspect="1"/>
          </p:cNvPicPr>
          <p:nvPr/>
        </p:nvPicPr>
        <p:blipFill>
          <a:blip r:embed="rId3"/>
          <a:stretch>
            <a:fillRect/>
          </a:stretch>
        </p:blipFill>
        <p:spPr>
          <a:xfrm>
            <a:off x="5003121" y="8500514"/>
            <a:ext cx="1000265" cy="304843"/>
          </a:xfrm>
          <a:prstGeom prst="rect">
            <a:avLst/>
          </a:prstGeom>
        </p:spPr>
      </p:pic>
      <p:sp>
        <p:nvSpPr>
          <p:cNvPr id="7" name="Rectangle 6">
            <a:extLst>
              <a:ext uri="{FF2B5EF4-FFF2-40B4-BE49-F238E27FC236}">
                <a16:creationId xmlns:a16="http://schemas.microsoft.com/office/drawing/2014/main" id="{095A342E-5835-7EFD-C098-28F9D596B125}"/>
              </a:ext>
            </a:extLst>
          </p:cNvPr>
          <p:cNvSpPr/>
          <p:nvPr/>
        </p:nvSpPr>
        <p:spPr>
          <a:xfrm>
            <a:off x="157524" y="851791"/>
            <a:ext cx="6493221" cy="1374672"/>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11"/>
              <a:defRPr/>
            </a:pPr>
            <a:r>
              <a:rPr lang="de-DE" dirty="0">
                <a:solidFill>
                  <a:srgbClr val="003862"/>
                </a:solidFill>
              </a:rPr>
              <a:t>Überprüfen Sie die vorausgefüllten Zahlungsinformationen (</a:t>
            </a:r>
            <a:r>
              <a:rPr lang="de-DE" b="1" i="1" dirty="0">
                <a:solidFill>
                  <a:srgbClr val="003862"/>
                </a:solidFill>
              </a:rPr>
              <a:t>Remit-To Address</a:t>
            </a:r>
            <a:r>
              <a:rPr lang="de-DE" dirty="0">
                <a:solidFill>
                  <a:srgbClr val="003862"/>
                </a:solidFill>
              </a:rPr>
              <a:t> für Scheckzahlungen) und nehmen Sie alle erforderlichen Änderungen vor. Füllen Sie die fehlenden Informationen aus, einschließlich aller Pflichtfelder, die mit </a:t>
            </a:r>
            <a:r>
              <a:rPr lang="de-DE" b="1" dirty="0">
                <a:solidFill>
                  <a:srgbClr val="003862"/>
                </a:solidFill>
              </a:rPr>
              <a:t>(</a:t>
            </a:r>
            <a:r>
              <a:rPr lang="de-DE" b="1" dirty="0">
                <a:solidFill>
                  <a:srgbClr val="FF0000"/>
                </a:solidFill>
              </a:rPr>
              <a:t>*</a:t>
            </a:r>
            <a:r>
              <a:rPr lang="de-DE" b="1" dirty="0">
                <a:solidFill>
                  <a:srgbClr val="003862"/>
                </a:solidFill>
              </a:rPr>
              <a:t>) gekennzeichnet sind.</a:t>
            </a:r>
          </a:p>
          <a:p>
            <a:pPr lvl="1" defTabSz="524671">
              <a:lnSpc>
                <a:spcPct val="150000"/>
              </a:lnSpc>
              <a:spcAft>
                <a:spcPts val="600"/>
              </a:spcAft>
              <a:buClr>
                <a:srgbClr val="003862"/>
              </a:buClr>
              <a:defRPr/>
            </a:pPr>
            <a:r>
              <a:rPr lang="de-DE" dirty="0">
                <a:solidFill>
                  <a:srgbClr val="003862"/>
                </a:solidFill>
              </a:rPr>
              <a:t>Wählen Sie für diese Zahlungsmethode einen passenden und leicht zu merkenden Namen. Vermeiden Sie die Angabe von Kundennamen, da Sie diese Methode möglicherweise mit mehreren Kunden teilen möchten.</a:t>
            </a:r>
          </a:p>
          <a:p>
            <a:pPr marL="228600" indent="-228600" defTabSz="524671">
              <a:lnSpc>
                <a:spcPct val="150000"/>
              </a:lnSpc>
              <a:spcAft>
                <a:spcPts val="600"/>
              </a:spcAft>
              <a:buClr>
                <a:srgbClr val="003862"/>
              </a:buClr>
              <a:buFont typeface="+mj-lt"/>
              <a:buAutoNum type="arabicPeriod" startAt="12"/>
              <a:defRPr/>
            </a:pPr>
            <a:r>
              <a:rPr lang="de-DE" dirty="0">
                <a:solidFill>
                  <a:srgbClr val="003862"/>
                </a:solidFill>
              </a:rPr>
              <a:t>Klicken Sie auf „</a:t>
            </a:r>
            <a:r>
              <a:rPr lang="de-DE" b="1" i="1" dirty="0">
                <a:solidFill>
                  <a:srgbClr val="003862"/>
                </a:solidFill>
              </a:rPr>
              <a:t>Save and Next</a:t>
            </a:r>
            <a:r>
              <a:rPr lang="de-DE" dirty="0">
                <a:solidFill>
                  <a:srgbClr val="003862"/>
                </a:solidFill>
              </a:rPr>
              <a:t>“.</a:t>
            </a:r>
          </a:p>
        </p:txBody>
      </p:sp>
      <p:sp>
        <p:nvSpPr>
          <p:cNvPr id="8" name="Rectangle 7">
            <a:extLst>
              <a:ext uri="{FF2B5EF4-FFF2-40B4-BE49-F238E27FC236}">
                <a16:creationId xmlns:a16="http://schemas.microsoft.com/office/drawing/2014/main" id="{BAA4362A-6A2F-6579-A445-39EFB4BDA606}"/>
              </a:ext>
            </a:extLst>
          </p:cNvPr>
          <p:cNvSpPr/>
          <p:nvPr/>
        </p:nvSpPr>
        <p:spPr>
          <a:xfrm>
            <a:off x="1100250" y="3911375"/>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31848827-783A-6F02-644A-37233060B935}"/>
              </a:ext>
            </a:extLst>
          </p:cNvPr>
          <p:cNvSpPr/>
          <p:nvPr/>
        </p:nvSpPr>
        <p:spPr>
          <a:xfrm>
            <a:off x="1100250" y="4781716"/>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10992F06-AA1A-F2A6-E7A9-809A5B614AA0}"/>
              </a:ext>
            </a:extLst>
          </p:cNvPr>
          <p:cNvSpPr/>
          <p:nvPr/>
        </p:nvSpPr>
        <p:spPr>
          <a:xfrm>
            <a:off x="1100250" y="6529968"/>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4D932BE4-5ADF-2AFE-473B-A4D48D17671E}"/>
              </a:ext>
            </a:extLst>
          </p:cNvPr>
          <p:cNvSpPr/>
          <p:nvPr/>
        </p:nvSpPr>
        <p:spPr>
          <a:xfrm>
            <a:off x="1109501" y="6973588"/>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2" name="Rectangle 11">
            <a:extLst>
              <a:ext uri="{FF2B5EF4-FFF2-40B4-BE49-F238E27FC236}">
                <a16:creationId xmlns:a16="http://schemas.microsoft.com/office/drawing/2014/main" id="{A3F2E47D-7D7B-1825-5CF8-3ACC9BC5A2D6}"/>
              </a:ext>
            </a:extLst>
          </p:cNvPr>
          <p:cNvSpPr/>
          <p:nvPr/>
        </p:nvSpPr>
        <p:spPr>
          <a:xfrm>
            <a:off x="1109501" y="7412304"/>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27A11490-D299-5607-FA0B-FF07116C5B00}"/>
              </a:ext>
            </a:extLst>
          </p:cNvPr>
          <p:cNvSpPr/>
          <p:nvPr/>
        </p:nvSpPr>
        <p:spPr>
          <a:xfrm>
            <a:off x="5003121" y="8500514"/>
            <a:ext cx="1000265" cy="32540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4" name="Oval 13">
            <a:extLst>
              <a:ext uri="{FF2B5EF4-FFF2-40B4-BE49-F238E27FC236}">
                <a16:creationId xmlns:a16="http://schemas.microsoft.com/office/drawing/2014/main" id="{F1735834-69A0-2E11-0118-B1915AAA0594}"/>
              </a:ext>
            </a:extLst>
          </p:cNvPr>
          <p:cNvSpPr/>
          <p:nvPr/>
        </p:nvSpPr>
        <p:spPr>
          <a:xfrm>
            <a:off x="3026754" y="291689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11</a:t>
            </a:r>
            <a:endParaRPr lang="de-DE" sz="1200" kern="0" dirty="0">
              <a:solidFill>
                <a:srgbClr val="003862"/>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6BAC556C-E6A3-9C8B-FB27-2EB8B9F8E1FB}"/>
              </a:ext>
            </a:extLst>
          </p:cNvPr>
          <p:cNvSpPr/>
          <p:nvPr/>
        </p:nvSpPr>
        <p:spPr>
          <a:xfrm>
            <a:off x="4786865" y="822163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12</a:t>
            </a:r>
            <a:endParaRPr lang="de-DE"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5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79784-33BE-855B-848F-2FAB63D1AA2B}"/>
              </a:ext>
            </a:extLst>
          </p:cNvPr>
          <p:cNvPicPr>
            <a:picLocks noChangeAspect="1"/>
          </p:cNvPicPr>
          <p:nvPr/>
        </p:nvPicPr>
        <p:blipFill>
          <a:blip r:embed="rId2"/>
          <a:stretch>
            <a:fillRect/>
          </a:stretch>
        </p:blipFill>
        <p:spPr>
          <a:xfrm>
            <a:off x="256732" y="2176128"/>
            <a:ext cx="6344535" cy="4791744"/>
          </a:xfrm>
          <a:prstGeom prst="rect">
            <a:avLst/>
          </a:prstGeom>
          <a:ln w="19050">
            <a:solidFill>
              <a:schemeClr val="accent1"/>
            </a:solidFill>
          </a:ln>
        </p:spPr>
      </p:pic>
      <p:sp>
        <p:nvSpPr>
          <p:cNvPr id="6" name="Rectangle 5">
            <a:extLst>
              <a:ext uri="{FF2B5EF4-FFF2-40B4-BE49-F238E27FC236}">
                <a16:creationId xmlns:a16="http://schemas.microsoft.com/office/drawing/2014/main" id="{72DBE1CE-B416-15E5-27F0-008E08F745B3}"/>
              </a:ext>
            </a:extLst>
          </p:cNvPr>
          <p:cNvSpPr/>
          <p:nvPr/>
        </p:nvSpPr>
        <p:spPr>
          <a:xfrm>
            <a:off x="500659" y="3573710"/>
            <a:ext cx="1923759" cy="281031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7" name="Rectangle 6">
            <a:extLst>
              <a:ext uri="{FF2B5EF4-FFF2-40B4-BE49-F238E27FC236}">
                <a16:creationId xmlns:a16="http://schemas.microsoft.com/office/drawing/2014/main" id="{9AAB2ADE-C029-3DAE-3FEB-D47FA97B6DA7}"/>
              </a:ext>
            </a:extLst>
          </p:cNvPr>
          <p:cNvSpPr/>
          <p:nvPr/>
        </p:nvSpPr>
        <p:spPr>
          <a:xfrm>
            <a:off x="685915" y="5771625"/>
            <a:ext cx="1553246" cy="30200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45AC41BD-56EF-6AFA-A827-9EF008683588}"/>
              </a:ext>
            </a:extLst>
          </p:cNvPr>
          <p:cNvSpPr/>
          <p:nvPr/>
        </p:nvSpPr>
        <p:spPr>
          <a:xfrm>
            <a:off x="157524" y="851791"/>
            <a:ext cx="6493221" cy="807337"/>
          </a:xfrm>
          <a:prstGeom prst="rect">
            <a:avLst/>
          </a:prstGeom>
        </p:spPr>
        <p:txBody>
          <a:bodyPr wrap="square" lIns="91440" tIns="0" rIns="91440" bIns="0">
            <a:spAutoFit/>
          </a:bodyPr>
          <a:lstStyle/>
          <a:p>
            <a:pPr defTabSz="524671">
              <a:lnSpc>
                <a:spcPct val="150000"/>
              </a:lnSpc>
              <a:spcAft>
                <a:spcPts val="600"/>
              </a:spcAft>
              <a:buClr>
                <a:srgbClr val="003862"/>
              </a:buClr>
              <a:defRPr/>
            </a:pPr>
            <a:r>
              <a:rPr lang="de-DE" sz="1100" dirty="0">
                <a:solidFill>
                  <a:srgbClr val="003862"/>
                </a:solidFill>
              </a:rPr>
              <a:t>Sie haben nun das Ende Ihres Onboardings erreicht und Ihr Coupa-Lieferantenprofil erfolgreich erstellt.</a:t>
            </a:r>
          </a:p>
          <a:p>
            <a:pPr defTabSz="524671">
              <a:lnSpc>
                <a:spcPct val="150000"/>
              </a:lnSpc>
              <a:spcAft>
                <a:spcPts val="600"/>
              </a:spcAft>
              <a:buClr>
                <a:srgbClr val="003862"/>
              </a:buClr>
              <a:defRPr/>
            </a:pPr>
            <a:r>
              <a:rPr lang="de-DE" sz="1100" dirty="0">
                <a:solidFill>
                  <a:srgbClr val="003862"/>
                </a:solidFill>
              </a:rPr>
              <a:t>Aus den unten dargestellten Optionen können Sie die Option „Registered“ auswählen und auf „</a:t>
            </a:r>
            <a:r>
              <a:rPr lang="de-DE" sz="1100" b="1" i="1" dirty="0">
                <a:solidFill>
                  <a:srgbClr val="003862"/>
                </a:solidFill>
              </a:rPr>
              <a:t>Continue</a:t>
            </a:r>
            <a:r>
              <a:rPr lang="de-DE" sz="1100" dirty="0">
                <a:solidFill>
                  <a:srgbClr val="003862"/>
                </a:solidFill>
              </a:rPr>
              <a:t>“ klicken.</a:t>
            </a:r>
          </a:p>
        </p:txBody>
      </p:sp>
    </p:spTree>
    <p:extLst>
      <p:ext uri="{BB962C8B-B14F-4D97-AF65-F5344CB8AC3E}">
        <p14:creationId xmlns:p14="http://schemas.microsoft.com/office/powerpoint/2010/main" val="3294564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07B9ACF55B954E8C1A079E7C6635F4" ma:contentTypeVersion="7" ma:contentTypeDescription="Create a new document." ma:contentTypeScope="" ma:versionID="16019c963ed337d23290b6b2e62d85ea">
  <xsd:schema xmlns:xsd="http://www.w3.org/2001/XMLSchema" xmlns:xs="http://www.w3.org/2001/XMLSchema" xmlns:p="http://schemas.microsoft.com/office/2006/metadata/properties" xmlns:ns2="53c7ddbc-a72f-40af-ae57-4f788891c806" targetNamespace="http://schemas.microsoft.com/office/2006/metadata/properties" ma:root="true" ma:fieldsID="3d5e8bdce1a880f4044895ebd73ed465" ns2:_="">
    <xsd:import namespace="53c7ddbc-a72f-40af-ae57-4f788891c8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7ddbc-a72f-40af-ae57-4f788891c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19C445-6CD6-4CF8-AA1F-1E88AD5CB5C9}">
  <ds:schemaRefs>
    <ds:schemaRef ds:uri="http://purl.org/dc/elements/1.1/"/>
    <ds:schemaRef ds:uri="http://schemas.microsoft.com/office/2006/metadata/properties"/>
    <ds:schemaRef ds:uri="http://schemas.microsoft.com/office/infopath/2007/PartnerControls"/>
    <ds:schemaRef ds:uri="b519fcea-2696-4120-88f3-1d557b21f616"/>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9475751b-d994-4f7b-b8a1-0af53d2cb8c9"/>
    <ds:schemaRef ds:uri="036a428d-ebb9-4a14-9aaa-74e8164c8712"/>
  </ds:schemaRefs>
</ds:datastoreItem>
</file>

<file path=customXml/itemProps2.xml><?xml version="1.0" encoding="utf-8"?>
<ds:datastoreItem xmlns:ds="http://schemas.openxmlformats.org/officeDocument/2006/customXml" ds:itemID="{DBDC173D-F7A7-49ED-A358-82E053445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c7ddbc-a72f-40af-ae57-4f788891c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2A1AD7-BEEB-418A-A1AC-F3D18B48BC85}">
  <ds:schemaRefs>
    <ds:schemaRef ds:uri="http://schemas.microsoft.com/sharepoint/v3/contenttype/forms"/>
  </ds:schemaRefs>
</ds:datastoreItem>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872</Words>
  <Application>Microsoft Office PowerPoint</Application>
  <PresentationFormat>Letter Paper (8.5x11 in)</PresentationFormat>
  <Paragraphs>57</Paragraphs>
  <Slides>10</Slides>
  <Notes>2</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theme3</vt:lpstr>
      <vt:lpstr>Theme2</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2026-07-15T09:31:03Z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0x0101005D07B9ACF55B954E8C1A079E7C6635F4</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