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tags/tag31.xml" ContentType="application/vnd.openxmlformats-officedocument.presentationml.tags+xml"/>
  <Override PartName="/ppt/notesSlides/notesSlide2.xml" ContentType="application/vnd.openxmlformats-officedocument.presentationml.notesSlide+xml"/>
  <Override PartName="/ppt/tags/tag32.xml" ContentType="application/vnd.openxmlformats-officedocument.presentationml.tags+xml"/>
  <Override PartName="/ppt/notesSlides/notesSlide3.xml" ContentType="application/vnd.openxmlformats-officedocument.presentationml.notesSlide+xml"/>
  <Override PartName="/ppt/comments/modernComment_14D_7945EF0.xml" ContentType="application/vnd.ms-powerpoint.comments+xml"/>
  <Override PartName="/ppt/tags/tag33.xml" ContentType="application/vnd.openxmlformats-officedocument.presentationml.tags+xml"/>
  <Override PartName="/ppt/notesSlides/notesSlide4.xml" ContentType="application/vnd.openxmlformats-officedocument.presentationml.notesSlide+xml"/>
  <Override PartName="/ppt/comments/modernComment_14E_14434B4A.xml" ContentType="application/vnd.ms-powerpoint.comments+xml"/>
  <Override PartName="/ppt/tags/tag34.xml" ContentType="application/vnd.openxmlformats-officedocument.presentationml.tags+xml"/>
  <Override PartName="/ppt/notesSlides/notesSlide5.xml" ContentType="application/vnd.openxmlformats-officedocument.presentationml.notesSlide+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13"/>
  </p:notesMasterIdLst>
  <p:handoutMasterIdLst>
    <p:handoutMasterId r:id="rId14"/>
  </p:handoutMasterIdLst>
  <p:sldIdLst>
    <p:sldId id="331" r:id="rId6"/>
    <p:sldId id="332" r:id="rId7"/>
    <p:sldId id="333" r:id="rId8"/>
    <p:sldId id="334" r:id="rId9"/>
    <p:sldId id="335" r:id="rId10"/>
    <p:sldId id="336" r:id="rId11"/>
    <p:sldId id="337" r:id="rId12"/>
  </p:sldIdLst>
  <p:sldSz cx="6858000" cy="9144000" type="letter"/>
  <p:notesSz cx="6797675" cy="9928225"/>
  <p:custDataLst>
    <p:tags r:id="rId15"/>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284D"/>
    <a:srgbClr val="003862"/>
    <a:srgbClr val="F2F2F2"/>
    <a:srgbClr val="FFFFFF"/>
    <a:srgbClr val="F7F7F7"/>
    <a:srgbClr val="00629B"/>
    <a:srgbClr val="8BAECD"/>
    <a:srgbClr val="BDD3E1"/>
    <a:srgbClr val="EBEBEB"/>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573" autoAdjust="0"/>
  </p:normalViewPr>
  <p:slideViewPr>
    <p:cSldViewPr snapToGrid="0">
      <p:cViewPr>
        <p:scale>
          <a:sx n="75" d="100"/>
          <a:sy n="75" d="100"/>
        </p:scale>
        <p:origin x="1968" y="-324"/>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comments/modernComment_14D_7945EF0.xml><?xml version="1.0" encoding="utf-8"?>
<p188:cmLst xmlns:a="http://schemas.openxmlformats.org/drawingml/2006/main" xmlns:r="http://schemas.openxmlformats.org/officeDocument/2006/relationships" xmlns:p188="http://schemas.microsoft.com/office/powerpoint/2018/8/main">
  <p188:cm id="{85EB0181-E98D-43C8-8136-CE085E3C583C}" authorId="{00000000-0000-0000-0000-000000000000}" created="2026-04-02T08:44:30.539">
    <ac:txMkLst xmlns:ac="http://schemas.microsoft.com/office/drawing/2013/main/command">
      <pc:docMk xmlns:pc="http://schemas.microsoft.com/office/powerpoint/2013/main/command"/>
      <pc:sldMk xmlns:pc="http://schemas.microsoft.com/office/powerpoint/2013/main/command" cId="127164144" sldId="333"/>
      <ac:spMk id="18" creationId="{28B4989E-3879-4393-B226-F8562C447ABD}"/>
      <ac:txMk cp="205" len="15">
        <ac:context len="546" hash="3606885544"/>
      </ac:txMk>
    </ac:txMkLst>
    <p188:pos x="1432359" y="1283792"/>
    <p188:txBody>
      <a:bodyPr/>
      <a:lstStyle/>
      <a:p>
        <a:r>
          <a:rPr lang="de-DE"/>
          <a:t>Again: request or requirement? Otherwise I would go fir „make sure“or something more forceful.</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14E_14434B4A.xml><?xml version="1.0" encoding="utf-8"?>
<p188:cmLst xmlns:a="http://schemas.openxmlformats.org/drawingml/2006/main" xmlns:r="http://schemas.openxmlformats.org/officeDocument/2006/relationships" xmlns:p188="http://schemas.microsoft.com/office/powerpoint/2018/8/main">
  <p188:cm id="{7CCCF101-FE3C-475B-A807-D327804F7392}" authorId="{00000000-0000-0000-0000-000000000000}" created="2026-04-02T08:45:10.092">
    <ac:txMkLst xmlns:ac="http://schemas.microsoft.com/office/drawing/2013/main/command">
      <pc:docMk xmlns:pc="http://schemas.microsoft.com/office/powerpoint/2013/main/command"/>
      <pc:sldMk xmlns:pc="http://schemas.microsoft.com/office/powerpoint/2013/main/command" cId="339954506" sldId="334"/>
      <ac:spMk id="18" creationId="{28B4989E-3879-4393-B226-F8562C447ABD}"/>
      <ac:txMk cp="291" len="25">
        <ac:context len="671" hash="3679918648"/>
      </ac:txMk>
    </ac:txMkLst>
    <p188:pos x="6044552" y="1283792"/>
    <p188:txBody>
      <a:bodyPr/>
      <a:lstStyle/>
      <a:p>
        <a:r>
          <a:rPr lang="de-DE"/>
          <a:t>See previous slides</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7/15/2026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7/15/2026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2</a:t>
            </a:fld>
            <a:endParaRPr lang="en-US"/>
          </a:p>
        </p:txBody>
      </p:sp>
    </p:spTree>
    <p:extLst>
      <p:ext uri="{BB962C8B-B14F-4D97-AF65-F5344CB8AC3E}">
        <p14:creationId xmlns:p14="http://schemas.microsoft.com/office/powerpoint/2010/main" val="2231432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3</a:t>
            </a:fld>
            <a:endParaRPr lang="en-US"/>
          </a:p>
        </p:txBody>
      </p:sp>
    </p:spTree>
    <p:extLst>
      <p:ext uri="{BB962C8B-B14F-4D97-AF65-F5344CB8AC3E}">
        <p14:creationId xmlns:p14="http://schemas.microsoft.com/office/powerpoint/2010/main" val="3101196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4</a:t>
            </a:fld>
            <a:endParaRPr lang="en-US"/>
          </a:p>
        </p:txBody>
      </p:sp>
    </p:spTree>
    <p:extLst>
      <p:ext uri="{BB962C8B-B14F-4D97-AF65-F5344CB8AC3E}">
        <p14:creationId xmlns:p14="http://schemas.microsoft.com/office/powerpoint/2010/main" val="3218847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5</a:t>
            </a:fld>
            <a:endParaRPr lang="en-US"/>
          </a:p>
        </p:txBody>
      </p:sp>
    </p:spTree>
    <p:extLst>
      <p:ext uri="{BB962C8B-B14F-4D97-AF65-F5344CB8AC3E}">
        <p14:creationId xmlns:p14="http://schemas.microsoft.com/office/powerpoint/2010/main" val="2822740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6</a:t>
            </a:fld>
            <a:endParaRPr lang="en-US"/>
          </a:p>
        </p:txBody>
      </p:sp>
    </p:spTree>
    <p:extLst>
      <p:ext uri="{BB962C8B-B14F-4D97-AF65-F5344CB8AC3E}">
        <p14:creationId xmlns:p14="http://schemas.microsoft.com/office/powerpoint/2010/main" val="49237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7</a:t>
            </a:fld>
            <a:endParaRPr lang="en-US"/>
          </a:p>
        </p:txBody>
      </p:sp>
    </p:spTree>
    <p:extLst>
      <p:ext uri="{BB962C8B-B14F-4D97-AF65-F5344CB8AC3E}">
        <p14:creationId xmlns:p14="http://schemas.microsoft.com/office/powerpoint/2010/main" val="10891434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Managing Catalogs in Coupa Supplier Portal</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Managing Catalogs in Coupa Supplier Portal</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76364"/>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56914" y="8902426"/>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2714" y="8860132"/>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notesSlide" Target="../notesSlides/notesSlide1.xml"/><Relationship Id="rId7" Type="http://schemas.openxmlformats.org/officeDocument/2006/relationships/image" Target="../media/image16.png"/><Relationship Id="rId2" Type="http://schemas.openxmlformats.org/officeDocument/2006/relationships/slideLayout" Target="../slideLayouts/slideLayout22.xml"/><Relationship Id="rId1" Type="http://schemas.openxmlformats.org/officeDocument/2006/relationships/tags" Target="../tags/tag30.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2.xml"/><Relationship Id="rId1" Type="http://schemas.openxmlformats.org/officeDocument/2006/relationships/tags" Target="../tags/tag31.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2.xml"/><Relationship Id="rId1" Type="http://schemas.openxmlformats.org/officeDocument/2006/relationships/tags" Target="../tags/tag32.xml"/><Relationship Id="rId5" Type="http://schemas.openxmlformats.org/officeDocument/2006/relationships/image" Target="../media/image19.png"/><Relationship Id="rId4" Type="http://schemas.microsoft.com/office/2018/10/relationships/comments" Target="../comments/modernComment_14D_7945EF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2.xml"/><Relationship Id="rId1" Type="http://schemas.openxmlformats.org/officeDocument/2006/relationships/tags" Target="../tags/tag33.xml"/><Relationship Id="rId6" Type="http://schemas.openxmlformats.org/officeDocument/2006/relationships/image" Target="../media/image17.png"/><Relationship Id="rId5" Type="http://schemas.openxmlformats.org/officeDocument/2006/relationships/image" Target="../media/image20.png"/><Relationship Id="rId4" Type="http://schemas.microsoft.com/office/2018/10/relationships/comments" Target="../comments/modernComment_14E_14434B4A.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2.xml"/><Relationship Id="rId1" Type="http://schemas.openxmlformats.org/officeDocument/2006/relationships/tags" Target="../tags/tag34.xml"/><Relationship Id="rId5" Type="http://schemas.openxmlformats.org/officeDocument/2006/relationships/image" Target="../media/image21.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2.xml"/><Relationship Id="rId1" Type="http://schemas.openxmlformats.org/officeDocument/2006/relationships/tags" Target="../tags/tag35.xml"/><Relationship Id="rId5" Type="http://schemas.openxmlformats.org/officeDocument/2006/relationships/image" Target="../media/image22.png"/><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2.xml"/><Relationship Id="rId1" Type="http://schemas.openxmlformats.org/officeDocument/2006/relationships/tags" Target="../tags/tag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screenshot of a login screen&#10;&#10;Description automatically generated">
            <a:extLst>
              <a:ext uri="{FF2B5EF4-FFF2-40B4-BE49-F238E27FC236}">
                <a16:creationId xmlns:a16="http://schemas.microsoft.com/office/drawing/2014/main" id="{B6009963-B11A-120F-D392-F4B099688907}"/>
              </a:ext>
            </a:extLst>
          </p:cNvPr>
          <p:cNvPicPr>
            <a:picLocks noChangeAspect="1"/>
          </p:cNvPicPr>
          <p:nvPr/>
        </p:nvPicPr>
        <p:blipFill>
          <a:blip r:embed="rId4"/>
          <a:stretch>
            <a:fillRect/>
          </a:stretch>
        </p:blipFill>
        <p:spPr>
          <a:xfrm>
            <a:off x="1625280" y="3775440"/>
            <a:ext cx="3607440" cy="1593120"/>
          </a:xfrm>
          <a:prstGeom prst="rect">
            <a:avLst/>
          </a:prstGeom>
          <a:noFill/>
          <a:ln>
            <a:solidFill>
              <a:schemeClr val="tx1"/>
            </a:solidFill>
          </a:ln>
        </p:spPr>
      </p:pic>
      <p:sp>
        <p:nvSpPr>
          <p:cNvPr id="18" name="Rectangle 17">
            <a:extLst>
              <a:ext uri="{FF2B5EF4-FFF2-40B4-BE49-F238E27FC236}">
                <a16:creationId xmlns:a16="http://schemas.microsoft.com/office/drawing/2014/main" id="{28B4989E-3879-4393-B226-F8562C447ABD}"/>
              </a:ext>
            </a:extLst>
          </p:cNvPr>
          <p:cNvSpPr/>
          <p:nvPr/>
        </p:nvSpPr>
        <p:spPr>
          <a:xfrm>
            <a:off x="178420" y="1970039"/>
            <a:ext cx="6485614" cy="5132174"/>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a:defRPr/>
            </a:pPr>
            <a:r>
              <a:rPr lang="de-DE" sz="1200" dirty="0">
                <a:solidFill>
                  <a:srgbClr val="003862"/>
                </a:solidFill>
              </a:rPr>
              <a:t>Klicken Sie auf die Registerkarte </a:t>
            </a:r>
            <a:r>
              <a:rPr lang="de-DE" sz="1200" b="1" dirty="0">
                <a:solidFill>
                  <a:srgbClr val="003862"/>
                </a:solidFill>
              </a:rPr>
              <a:t>Catalogs</a:t>
            </a:r>
            <a:r>
              <a:rPr lang="de-DE" sz="1200" dirty="0">
                <a:solidFill>
                  <a:srgbClr val="003862"/>
                </a:solidFill>
              </a:rPr>
              <a:t>, um vorhandene Katalogartikel anzuzeigen, zu aktualisieren und zu verwalten. </a:t>
            </a:r>
          </a:p>
          <a:p>
            <a:pPr marL="228600" lvl="0" indent="-228600" defTabSz="524671">
              <a:lnSpc>
                <a:spcPct val="150000"/>
              </a:lnSpc>
              <a:spcAft>
                <a:spcPts val="1800"/>
              </a:spcAft>
              <a:buClr>
                <a:srgbClr val="003862"/>
              </a:buClr>
              <a:buFont typeface="+mj-lt"/>
              <a:buAutoNum type="arabicPeriod"/>
              <a:defRPr/>
            </a:pPr>
            <a:endParaRPr lang="de-DE"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de-DE"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de-DE"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de-DE"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de-DE"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de-DE"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de-DE"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r>
              <a:rPr lang="de-DE" sz="1200" dirty="0">
                <a:solidFill>
                  <a:srgbClr val="003862"/>
                </a:solidFill>
              </a:rPr>
              <a:t>Bitte achten Sie darauf, in der jeweiligen „Katalogsprache“ angemeldet zu sein, wenn Sie neue Kataloge oder Kataloginhalte erstellen. – Beispiel: Melden Sie sich in der System-/Benutzersprache Deutsch an, wenn Sie einen Katalog für Deutschland mit deutschen Artikelbeschreibungen laden.</a:t>
            </a:r>
            <a:endParaRPr lang="de-DE" sz="1100" dirty="0">
              <a:solidFill>
                <a:srgbClr val="003862"/>
              </a:solidFill>
            </a:endParaRPr>
          </a:p>
          <a:p>
            <a:pPr marL="228600" lvl="0" indent="-228600" defTabSz="524671">
              <a:spcAft>
                <a:spcPts val="600"/>
              </a:spcAft>
              <a:buClr>
                <a:srgbClr val="003862"/>
              </a:buClr>
              <a:buFont typeface="+mj-lt"/>
              <a:buAutoNum type="arabicPeriod"/>
              <a:defRPr/>
            </a:pPr>
            <a:endParaRPr lang="de-DE" sz="1100" dirty="0">
              <a:solidFill>
                <a:srgbClr val="003862"/>
              </a:solidFill>
            </a:endParaRPr>
          </a:p>
        </p:txBody>
      </p:sp>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923330"/>
          </a:xfrm>
          <a:prstGeom prst="rect">
            <a:avLst/>
          </a:prstGeom>
          <a:noFill/>
        </p:spPr>
        <p:txBody>
          <a:bodyPr wrap="square" lIns="0" tIns="0" rIns="0" bIns="0" rtlCol="0">
            <a:spAutoFit/>
          </a:bodyPr>
          <a:lstStyle/>
          <a:p>
            <a:r>
              <a:rPr lang="de-DE" sz="1200" dirty="0">
                <a:solidFill>
                  <a:srgbClr val="003862"/>
                </a:solidFill>
                <a:latin typeface="Arial" panose="020B0604020202020204" pitchFamily="34" charset="0"/>
                <a:cs typeface="Arial" panose="020B0604020202020204" pitchFamily="34" charset="0"/>
              </a:rPr>
              <a:t>Ziel dieses Dokuments ist es, einen Überblick über den Prozess der Katalogverwaltung im Coupa Supplier Portal (CSP) zu geben.</a:t>
            </a:r>
          </a:p>
          <a:p>
            <a:endParaRPr lang="de-DE" sz="1200" dirty="0">
              <a:solidFill>
                <a:srgbClr val="003862"/>
              </a:solidFill>
              <a:latin typeface="Arial" panose="020B0604020202020204" pitchFamily="34" charset="0"/>
              <a:cs typeface="Arial" panose="020B0604020202020204" pitchFamily="34" charset="0"/>
            </a:endParaRPr>
          </a:p>
          <a:p>
            <a:r>
              <a:rPr lang="de-DE" sz="1200" dirty="0">
                <a:solidFill>
                  <a:srgbClr val="003862"/>
                </a:solidFill>
              </a:rPr>
              <a:t>Falls Sasol in Coupa einen Katalog erstellt hat, auf dessen Grundlage Bestellanforderungen erstellt werden, ist die Registerkarte „Catalog“ sichtbar.</a:t>
            </a:r>
            <a:endParaRPr lang="de-DE" sz="1200" dirty="0">
              <a:solidFill>
                <a:srgbClr val="003862"/>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A65320F3-0FB4-97BA-CA57-12F0C8E15367}"/>
              </a:ext>
            </a:extLst>
          </p:cNvPr>
          <p:cNvSpPr/>
          <p:nvPr/>
        </p:nvSpPr>
        <p:spPr>
          <a:xfrm>
            <a:off x="1625279" y="3767681"/>
            <a:ext cx="3591895" cy="160088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a:solidFill>
                <a:srgbClr val="FFFFFF"/>
              </a:solidFill>
              <a:latin typeface="Arial" panose="020B0604020202020204"/>
            </a:endParaRPr>
          </a:p>
        </p:txBody>
      </p:sp>
      <p:grpSp>
        <p:nvGrpSpPr>
          <p:cNvPr id="16" name="Group 15">
            <a:extLst>
              <a:ext uri="{FF2B5EF4-FFF2-40B4-BE49-F238E27FC236}">
                <a16:creationId xmlns:a16="http://schemas.microsoft.com/office/drawing/2014/main" id="{F071A99A-4B1F-CB27-B330-E96A50AA5E34}"/>
              </a:ext>
            </a:extLst>
          </p:cNvPr>
          <p:cNvGrpSpPr/>
          <p:nvPr/>
        </p:nvGrpSpPr>
        <p:grpSpPr>
          <a:xfrm>
            <a:off x="1087649" y="2726338"/>
            <a:ext cx="4806950" cy="3087324"/>
            <a:chOff x="949340" y="1449723"/>
            <a:chExt cx="4806950" cy="3087324"/>
          </a:xfrm>
        </p:grpSpPr>
        <p:sp>
          <p:nvSpPr>
            <p:cNvPr id="12" name="Oval 11">
              <a:extLst>
                <a:ext uri="{FF2B5EF4-FFF2-40B4-BE49-F238E27FC236}">
                  <a16:creationId xmlns:a16="http://schemas.microsoft.com/office/drawing/2014/main" id="{9FF638D4-758D-0CA7-36C1-C28A047ACBC7}"/>
                </a:ext>
              </a:extLst>
            </p:cNvPr>
            <p:cNvSpPr/>
            <p:nvPr/>
          </p:nvSpPr>
          <p:spPr>
            <a:xfrm>
              <a:off x="2892951" y="351595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200" kern="0" dirty="0">
                  <a:solidFill>
                    <a:srgbClr val="003862"/>
                  </a:solidFill>
                  <a:latin typeface="Arial" panose="020B0604020202020204" pitchFamily="34" charset="0"/>
                  <a:cs typeface="Arial" panose="020B0604020202020204" pitchFamily="34" charset="0"/>
                </a:rPr>
                <a:t>1</a:t>
              </a:r>
            </a:p>
          </p:txBody>
        </p:sp>
        <p:pic>
          <p:nvPicPr>
            <p:cNvPr id="4" name="Picture 3">
              <a:extLst>
                <a:ext uri="{FF2B5EF4-FFF2-40B4-BE49-F238E27FC236}">
                  <a16:creationId xmlns:a16="http://schemas.microsoft.com/office/drawing/2014/main" id="{9810C8B5-B746-0642-8AD6-EE9E024B0EDF}"/>
                </a:ext>
              </a:extLst>
            </p:cNvPr>
            <p:cNvPicPr>
              <a:picLocks noChangeAspect="1"/>
            </p:cNvPicPr>
            <p:nvPr/>
          </p:nvPicPr>
          <p:blipFill>
            <a:blip r:embed="rId5"/>
            <a:stretch>
              <a:fillRect/>
            </a:stretch>
          </p:blipFill>
          <p:spPr>
            <a:xfrm>
              <a:off x="949340" y="1449723"/>
              <a:ext cx="4806950" cy="3087324"/>
            </a:xfrm>
            <a:prstGeom prst="rect">
              <a:avLst/>
            </a:prstGeom>
            <a:ln w="12700">
              <a:solidFill>
                <a:schemeClr val="bg1">
                  <a:lumMod val="65000"/>
                </a:schemeClr>
              </a:solidFill>
            </a:ln>
          </p:spPr>
        </p:pic>
        <p:pic>
          <p:nvPicPr>
            <p:cNvPr id="9" name="Picture 8">
              <a:extLst>
                <a:ext uri="{FF2B5EF4-FFF2-40B4-BE49-F238E27FC236}">
                  <a16:creationId xmlns:a16="http://schemas.microsoft.com/office/drawing/2014/main" id="{3F276ABE-16B5-CF6C-7A5D-5DF6F9A80284}"/>
                </a:ext>
              </a:extLst>
            </p:cNvPr>
            <p:cNvPicPr>
              <a:picLocks noChangeAspect="1"/>
            </p:cNvPicPr>
            <p:nvPr/>
          </p:nvPicPr>
          <p:blipFill>
            <a:blip r:embed="rId6"/>
            <a:stretch>
              <a:fillRect/>
            </a:stretch>
          </p:blipFill>
          <p:spPr>
            <a:xfrm>
              <a:off x="3212682" y="1568165"/>
              <a:ext cx="460415" cy="246348"/>
            </a:xfrm>
            <a:prstGeom prst="rect">
              <a:avLst/>
            </a:prstGeom>
          </p:spPr>
        </p:pic>
        <p:pic>
          <p:nvPicPr>
            <p:cNvPr id="14" name="Picture 13">
              <a:extLst>
                <a:ext uri="{FF2B5EF4-FFF2-40B4-BE49-F238E27FC236}">
                  <a16:creationId xmlns:a16="http://schemas.microsoft.com/office/drawing/2014/main" id="{E2C37F93-4975-AD4E-84A2-D40F19FBE391}"/>
                </a:ext>
              </a:extLst>
            </p:cNvPr>
            <p:cNvPicPr>
              <a:picLocks noChangeAspect="1"/>
            </p:cNvPicPr>
            <p:nvPr/>
          </p:nvPicPr>
          <p:blipFill>
            <a:blip r:embed="rId7"/>
            <a:stretch>
              <a:fillRect/>
            </a:stretch>
          </p:blipFill>
          <p:spPr>
            <a:xfrm>
              <a:off x="3673097" y="3569381"/>
              <a:ext cx="751151" cy="380391"/>
            </a:xfrm>
            <a:prstGeom prst="rect">
              <a:avLst/>
            </a:prstGeom>
          </p:spPr>
        </p:pic>
      </p:grpSp>
      <p:sp>
        <p:nvSpPr>
          <p:cNvPr id="19" name="Oval 18">
            <a:extLst>
              <a:ext uri="{FF2B5EF4-FFF2-40B4-BE49-F238E27FC236}">
                <a16:creationId xmlns:a16="http://schemas.microsoft.com/office/drawing/2014/main" id="{2141AC3D-0060-D281-72CF-9613D3EBF0B8}"/>
              </a:ext>
            </a:extLst>
          </p:cNvPr>
          <p:cNvSpPr/>
          <p:nvPr/>
        </p:nvSpPr>
        <p:spPr>
          <a:xfrm>
            <a:off x="3250841" y="2903344"/>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200" kern="0" dirty="0">
                <a:solidFill>
                  <a:srgbClr val="003862"/>
                </a:solidFill>
                <a:latin typeface="Arial" panose="020B0604020202020204" pitchFamily="34" charset="0"/>
                <a:cs typeface="Arial" panose="020B0604020202020204" pitchFamily="34" charset="0"/>
              </a:rPr>
              <a:t>1</a:t>
            </a:r>
          </a:p>
        </p:txBody>
      </p:sp>
      <p:sp>
        <p:nvSpPr>
          <p:cNvPr id="20" name="Oval 19">
            <a:extLst>
              <a:ext uri="{FF2B5EF4-FFF2-40B4-BE49-F238E27FC236}">
                <a16:creationId xmlns:a16="http://schemas.microsoft.com/office/drawing/2014/main" id="{24ED3BB2-0121-2FF5-D8DF-417CE66CE43E}"/>
              </a:ext>
            </a:extLst>
          </p:cNvPr>
          <p:cNvSpPr/>
          <p:nvPr/>
        </p:nvSpPr>
        <p:spPr>
          <a:xfrm>
            <a:off x="2851307" y="5112360"/>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de-DE" sz="1200" kern="0" dirty="0">
                <a:solidFill>
                  <a:srgbClr val="003862"/>
                </a:solidFill>
                <a:latin typeface="Arial" panose="020B0604020202020204" pitchFamily="34" charset="0"/>
                <a:cs typeface="Arial" panose="020B0604020202020204" pitchFamily="34" charset="0"/>
              </a:rPr>
              <a:t>2</a:t>
            </a:r>
          </a:p>
        </p:txBody>
      </p:sp>
      <p:sp>
        <p:nvSpPr>
          <p:cNvPr id="22" name="Rectangle 21">
            <a:extLst>
              <a:ext uri="{FF2B5EF4-FFF2-40B4-BE49-F238E27FC236}">
                <a16:creationId xmlns:a16="http://schemas.microsoft.com/office/drawing/2014/main" id="{94346E23-F74D-ECC8-95AA-777C8AD833C9}"/>
              </a:ext>
            </a:extLst>
          </p:cNvPr>
          <p:cNvSpPr/>
          <p:nvPr/>
        </p:nvSpPr>
        <p:spPr>
          <a:xfrm>
            <a:off x="3414392" y="3144925"/>
            <a:ext cx="397014" cy="19423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a:solidFill>
                <a:srgbClr val="FFFFFF"/>
              </a:solidFill>
              <a:latin typeface="Arial" panose="020B0604020202020204"/>
            </a:endParaRPr>
          </a:p>
        </p:txBody>
      </p:sp>
      <p:sp>
        <p:nvSpPr>
          <p:cNvPr id="23" name="Rectangle 22">
            <a:extLst>
              <a:ext uri="{FF2B5EF4-FFF2-40B4-BE49-F238E27FC236}">
                <a16:creationId xmlns:a16="http://schemas.microsoft.com/office/drawing/2014/main" id="{EF203E05-4D98-AE75-9C48-2417F4F54DDF}"/>
              </a:ext>
            </a:extLst>
          </p:cNvPr>
          <p:cNvSpPr/>
          <p:nvPr/>
        </p:nvSpPr>
        <p:spPr>
          <a:xfrm>
            <a:off x="3031260" y="5301458"/>
            <a:ext cx="751151" cy="92982"/>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de-DE" sz="1400" kern="0">
              <a:solidFill>
                <a:srgbClr val="FFFFFF"/>
              </a:solidFill>
              <a:latin typeface="Arial" panose="020B0604020202020204"/>
            </a:endParaRPr>
          </a:p>
        </p:txBody>
      </p:sp>
      <p:pic>
        <p:nvPicPr>
          <p:cNvPr id="24" name="Picture 23">
            <a:extLst>
              <a:ext uri="{FF2B5EF4-FFF2-40B4-BE49-F238E27FC236}">
                <a16:creationId xmlns:a16="http://schemas.microsoft.com/office/drawing/2014/main" id="{6B123EFC-3D5B-F6D0-02F3-72B9E7F8B2B7}"/>
              </a:ext>
            </a:extLst>
          </p:cNvPr>
          <p:cNvPicPr preferRelativeResize="0">
            <a:picLocks noChangeAspect="1"/>
          </p:cNvPicPr>
          <p:nvPr/>
        </p:nvPicPr>
        <p:blipFill>
          <a:blip r:embed="rId8"/>
          <a:stretch>
            <a:fillRect/>
          </a:stretch>
        </p:blipFill>
        <p:spPr>
          <a:xfrm>
            <a:off x="215571" y="7296658"/>
            <a:ext cx="594200" cy="594200"/>
          </a:xfrm>
          <a:prstGeom prst="rect">
            <a:avLst/>
          </a:prstGeom>
        </p:spPr>
      </p:pic>
      <p:sp>
        <p:nvSpPr>
          <p:cNvPr id="25" name="Rounded Rectangle 7">
            <a:extLst>
              <a:ext uri="{FF2B5EF4-FFF2-40B4-BE49-F238E27FC236}">
                <a16:creationId xmlns:a16="http://schemas.microsoft.com/office/drawing/2014/main" id="{1656BFAB-03CB-4F17-7550-2F04B12C07E5}"/>
              </a:ext>
            </a:extLst>
          </p:cNvPr>
          <p:cNvSpPr/>
          <p:nvPr/>
        </p:nvSpPr>
        <p:spPr>
          <a:xfrm>
            <a:off x="143225" y="7223347"/>
            <a:ext cx="6571549" cy="1271318"/>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de-DE" sz="3600"/>
          </a:p>
        </p:txBody>
      </p:sp>
      <p:sp>
        <p:nvSpPr>
          <p:cNvPr id="27" name="TextBox 26">
            <a:extLst>
              <a:ext uri="{FF2B5EF4-FFF2-40B4-BE49-F238E27FC236}">
                <a16:creationId xmlns:a16="http://schemas.microsoft.com/office/drawing/2014/main" id="{3A907FF2-1CD4-5FDA-3484-071156ECE85F}"/>
              </a:ext>
            </a:extLst>
          </p:cNvPr>
          <p:cNvSpPr txBox="1"/>
          <p:nvPr/>
        </p:nvSpPr>
        <p:spPr>
          <a:xfrm>
            <a:off x="887673" y="7279219"/>
            <a:ext cx="5789475" cy="1415772"/>
          </a:xfrm>
          <a:prstGeom prst="rect">
            <a:avLst/>
          </a:prstGeom>
          <a:noFill/>
        </p:spPr>
        <p:txBody>
          <a:bodyPr wrap="square">
            <a:spAutoFit/>
          </a:bodyPr>
          <a:lstStyle/>
          <a:p>
            <a:r>
              <a:rPr lang="de-DE" sz="1400" b="1" dirty="0">
                <a:solidFill>
                  <a:srgbClr val="003862"/>
                </a:solidFill>
                <a:latin typeface="Arial" panose="020B0604020202020204" pitchFamily="34" charset="0"/>
                <a:cs typeface="Arial" panose="020B0604020202020204" pitchFamily="34" charset="0"/>
              </a:rPr>
              <a:t>Hinweis:</a:t>
            </a:r>
            <a:r>
              <a:rPr lang="de-DE" sz="1200" dirty="0">
                <a:solidFill>
                  <a:srgbClr val="003862"/>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de-DE" sz="1200" dirty="0">
                <a:solidFill>
                  <a:srgbClr val="003862"/>
                </a:solidFill>
                <a:latin typeface="Arial" panose="020B0604020202020204" pitchFamily="34" charset="0"/>
                <a:cs typeface="Arial" panose="020B0604020202020204" pitchFamily="34" charset="0"/>
              </a:rPr>
              <a:t>Bitte stellen Sie sicher, dass Sie in der Dropdown-Liste „Sasol“ als Kunden ausgewählt haben.</a:t>
            </a:r>
          </a:p>
          <a:p>
            <a:pPr marL="171450" indent="-171450">
              <a:buFont typeface="Arial" panose="020B0604020202020204" pitchFamily="34" charset="0"/>
              <a:buChar char="•"/>
            </a:pPr>
            <a:r>
              <a:rPr lang="de-DE" sz="1200" dirty="0">
                <a:solidFill>
                  <a:srgbClr val="003862"/>
                </a:solidFill>
                <a:latin typeface="Arial" panose="020B0604020202020204" pitchFamily="34" charset="0"/>
                <a:cs typeface="Arial" panose="020B0604020202020204" pitchFamily="34" charset="0"/>
              </a:rPr>
              <a:t>Bitte verwenden Sie auch für die Anmeldung die Sprache des Katalogs/der Katalogartikel, da Coupa ein Übersetzungstool verwendet, das auf der Benutzersprache basiert.</a:t>
            </a:r>
          </a:p>
          <a:p>
            <a:endParaRPr lang="de-DE" sz="1200" dirty="0">
              <a:solidFill>
                <a:srgbClr val="003862"/>
              </a:solidFill>
              <a:latin typeface="Arial" panose="020B0604020202020204" pitchFamily="34" charset="0"/>
              <a:cs typeface="Arial" panose="020B0604020202020204" pitchFamily="34" charset="0"/>
            </a:endParaRPr>
          </a:p>
          <a:p>
            <a:endParaRPr lang="de-DE" sz="1200" dirty="0">
              <a:solidFill>
                <a:srgbClr val="003862"/>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2369880"/>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a:defRPr/>
            </a:pPr>
            <a:r>
              <a:rPr lang="de-DE" sz="1200" dirty="0">
                <a:solidFill>
                  <a:srgbClr val="003862"/>
                </a:solidFill>
              </a:rPr>
              <a:t>Um einen neuen Katalog zu erstellen, klicken Sie auf die Schaltfläche </a:t>
            </a:r>
            <a:r>
              <a:rPr lang="de-DE" sz="1200" b="1" dirty="0">
                <a:solidFill>
                  <a:srgbClr val="003862"/>
                </a:solidFill>
              </a:rPr>
              <a:t>Create</a:t>
            </a:r>
            <a:r>
              <a:rPr lang="de-DE" sz="1200" dirty="0">
                <a:solidFill>
                  <a:srgbClr val="003862"/>
                </a:solidFill>
              </a:rPr>
              <a:t>.</a:t>
            </a:r>
          </a:p>
          <a:p>
            <a:pPr marL="228600" lvl="0" indent="-228600" defTabSz="524671">
              <a:lnSpc>
                <a:spcPct val="150000"/>
              </a:lnSpc>
              <a:spcAft>
                <a:spcPts val="600"/>
              </a:spcAft>
              <a:buClr>
                <a:srgbClr val="003862"/>
              </a:buClr>
              <a:buFont typeface="+mj-lt"/>
              <a:buAutoNum type="arabicPeriod"/>
              <a:defRPr/>
            </a:pPr>
            <a:r>
              <a:rPr lang="de-DE" sz="1200" dirty="0">
                <a:solidFill>
                  <a:srgbClr val="003862"/>
                </a:solidFill>
              </a:rPr>
              <a:t>Bei Bedarf können Sie den Standard-Katalogtitel ([Ihr Firmenname] [Katalognummer]) im Pflichtfeld </a:t>
            </a:r>
            <a:r>
              <a:rPr lang="de-DE" sz="1200" b="1" dirty="0">
                <a:solidFill>
                  <a:srgbClr val="003862"/>
                </a:solidFill>
              </a:rPr>
              <a:t>Catalog Name</a:t>
            </a:r>
            <a:r>
              <a:rPr lang="de-DE" sz="1200" dirty="0">
                <a:solidFill>
                  <a:srgbClr val="003862"/>
                </a:solidFill>
              </a:rPr>
              <a:t> ändern.</a:t>
            </a:r>
          </a:p>
          <a:p>
            <a:pPr marL="454914" lvl="1" indent="-228600" defTabSz="524671">
              <a:lnSpc>
                <a:spcPct val="150000"/>
              </a:lnSpc>
              <a:spcAft>
                <a:spcPts val="600"/>
              </a:spcAft>
              <a:buClr>
                <a:srgbClr val="003862"/>
              </a:buClr>
              <a:buFont typeface="Arial" panose="020B0604020202020204" pitchFamily="34" charset="0"/>
              <a:buChar char="•"/>
              <a:defRPr/>
            </a:pPr>
            <a:r>
              <a:rPr lang="de-DE" sz="1200" dirty="0">
                <a:solidFill>
                  <a:srgbClr val="003862"/>
                </a:solidFill>
              </a:rPr>
              <a:t>Wählen Sie ein Start- und ein Ablaufdatum aus.</a:t>
            </a:r>
          </a:p>
          <a:p>
            <a:pPr marL="454914" lvl="1" indent="-228600" defTabSz="524671">
              <a:lnSpc>
                <a:spcPct val="150000"/>
              </a:lnSpc>
              <a:spcAft>
                <a:spcPts val="600"/>
              </a:spcAft>
              <a:buClr>
                <a:srgbClr val="003862"/>
              </a:buClr>
              <a:buFont typeface="Arial" panose="020B0604020202020204" pitchFamily="34" charset="0"/>
              <a:buChar char="•"/>
              <a:defRPr/>
            </a:pPr>
            <a:r>
              <a:rPr lang="de-DE" sz="1200" dirty="0">
                <a:solidFill>
                  <a:srgbClr val="003862"/>
                </a:solidFill>
              </a:rPr>
              <a:t>Wählen Sie eine Währung aus. </a:t>
            </a:r>
          </a:p>
          <a:p>
            <a:pPr marL="228600" indent="-228600" defTabSz="524671">
              <a:lnSpc>
                <a:spcPct val="150000"/>
              </a:lnSpc>
              <a:spcAft>
                <a:spcPts val="600"/>
              </a:spcAft>
              <a:buClr>
                <a:srgbClr val="003862"/>
              </a:buClr>
              <a:buFont typeface="+mj-lt"/>
              <a:buAutoNum type="arabicPeriod"/>
              <a:defRPr/>
            </a:pPr>
            <a:r>
              <a:rPr lang="de-DE" sz="1200" dirty="0">
                <a:solidFill>
                  <a:srgbClr val="003862"/>
                </a:solidFill>
              </a:rPr>
              <a:t>Um einen Katalogentwurf zu bearbeiten, klicken Sie auf das </a:t>
            </a:r>
            <a:r>
              <a:rPr lang="de-DE" sz="1200" b="1" dirty="0">
                <a:solidFill>
                  <a:srgbClr val="003862"/>
                </a:solidFill>
              </a:rPr>
              <a:t>Edit</a:t>
            </a:r>
            <a:r>
              <a:rPr lang="de-DE" sz="1200" dirty="0">
                <a:solidFill>
                  <a:srgbClr val="003862"/>
                </a:solidFill>
              </a:rPr>
              <a:t>-Symbol für den jeweiligen Katalog.</a:t>
            </a:r>
          </a:p>
          <a:p>
            <a:pPr marL="228600" lvl="0" indent="-228600" defTabSz="524671">
              <a:spcAft>
                <a:spcPts val="600"/>
              </a:spcAft>
              <a:buClr>
                <a:srgbClr val="003862"/>
              </a:buClr>
              <a:buFont typeface="+mj-lt"/>
              <a:buAutoNum type="arabicPeriod"/>
              <a:defRPr/>
            </a:pPr>
            <a:endParaRPr lang="de-DE" sz="11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de-DE" sz="1400" b="1" dirty="0">
                <a:solidFill>
                  <a:schemeClr val="bg1"/>
                </a:solidFill>
                <a:latin typeface="Arial" panose="020B0604020202020204" pitchFamily="34" charset="0"/>
                <a:cs typeface="Arial" panose="020B0604020202020204" pitchFamily="34" charset="0"/>
              </a:rPr>
              <a:t>Katalog im CSP erstellen oder bearbeiten</a:t>
            </a:r>
          </a:p>
        </p:txBody>
      </p:sp>
      <p:pic>
        <p:nvPicPr>
          <p:cNvPr id="3" name="Picture 2">
            <a:extLst>
              <a:ext uri="{FF2B5EF4-FFF2-40B4-BE49-F238E27FC236}">
                <a16:creationId xmlns:a16="http://schemas.microsoft.com/office/drawing/2014/main" id="{5A465CE5-ED0F-AC26-6D5D-3CAE3DEDD507}"/>
              </a:ext>
            </a:extLst>
          </p:cNvPr>
          <p:cNvPicPr>
            <a:picLocks noChangeAspect="1"/>
          </p:cNvPicPr>
          <p:nvPr/>
        </p:nvPicPr>
        <p:blipFill>
          <a:blip r:embed="rId4"/>
          <a:stretch>
            <a:fillRect/>
          </a:stretch>
        </p:blipFill>
        <p:spPr>
          <a:xfrm>
            <a:off x="890233" y="3794767"/>
            <a:ext cx="5077534" cy="3791479"/>
          </a:xfrm>
          <a:prstGeom prst="rect">
            <a:avLst/>
          </a:prstGeom>
          <a:ln w="12700">
            <a:solidFill>
              <a:schemeClr val="bg2">
                <a:lumMod val="75000"/>
              </a:schemeClr>
            </a:solidFill>
          </a:ln>
        </p:spPr>
      </p:pic>
    </p:spTree>
    <p:custDataLst>
      <p:tags r:id="rId1"/>
    </p:custDataLst>
    <p:extLst>
      <p:ext uri="{BB962C8B-B14F-4D97-AF65-F5344CB8AC3E}">
        <p14:creationId xmlns:p14="http://schemas.microsoft.com/office/powerpoint/2010/main" val="736445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2646878"/>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a:defRPr/>
            </a:pPr>
            <a:r>
              <a:rPr lang="de-DE" sz="1200" dirty="0">
                <a:solidFill>
                  <a:srgbClr val="003862"/>
                </a:solidFill>
              </a:rPr>
              <a:t>Wechseln Sie auf der Registerkarte </a:t>
            </a:r>
            <a:r>
              <a:rPr lang="de-DE" sz="1200" b="1" dirty="0">
                <a:solidFill>
                  <a:srgbClr val="003862"/>
                </a:solidFill>
              </a:rPr>
              <a:t>Catalogs</a:t>
            </a:r>
            <a:r>
              <a:rPr lang="de-DE" sz="1200" dirty="0">
                <a:solidFill>
                  <a:srgbClr val="003862"/>
                </a:solidFill>
              </a:rPr>
              <a:t> für das Laden einzelner Artikel zum Abschnitt </a:t>
            </a:r>
            <a:r>
              <a:rPr lang="de-DE" sz="1200" b="1" dirty="0">
                <a:solidFill>
                  <a:srgbClr val="003862"/>
                </a:solidFill>
              </a:rPr>
              <a:t>Items Included in Catalog</a:t>
            </a:r>
            <a:r>
              <a:rPr lang="de-DE" sz="1200" dirty="0">
                <a:solidFill>
                  <a:srgbClr val="003862"/>
                </a:solidFill>
              </a:rPr>
              <a:t>, klicken Sie auf </a:t>
            </a:r>
            <a:r>
              <a:rPr lang="de-DE" sz="1200" b="1" dirty="0">
                <a:solidFill>
                  <a:srgbClr val="003862"/>
                </a:solidFill>
              </a:rPr>
              <a:t>Create</a:t>
            </a:r>
            <a:r>
              <a:rPr lang="de-DE" sz="1200" dirty="0">
                <a:solidFill>
                  <a:srgbClr val="003862"/>
                </a:solidFill>
              </a:rPr>
              <a:t> und füllen Sie die relevanten Informationen aus. Pflichtfelder sind mit einem roten Sternchen (*) gekennzeichnet.</a:t>
            </a:r>
          </a:p>
          <a:p>
            <a:pPr marL="228600" lvl="0" indent="-228600" defTabSz="524671">
              <a:lnSpc>
                <a:spcPct val="150000"/>
              </a:lnSpc>
              <a:spcAft>
                <a:spcPts val="1800"/>
              </a:spcAft>
              <a:buClr>
                <a:srgbClr val="003862"/>
              </a:buClr>
              <a:buFont typeface="+mj-lt"/>
              <a:buAutoNum type="arabicPeriod"/>
              <a:defRPr/>
            </a:pPr>
            <a:r>
              <a:rPr lang="de-DE" sz="1200" dirty="0">
                <a:solidFill>
                  <a:srgbClr val="003862"/>
                </a:solidFill>
              </a:rPr>
              <a:t>Bitte achten Sie bei der Erstellung von Katalogen oder Artikeln darauf, in der Sprache des Katalogs/Artikels angemeldet zu sein, den Sie laden. Die Sprache können Sie am unteren Rand der Seite auswählen.</a:t>
            </a:r>
          </a:p>
          <a:p>
            <a:pPr marL="228600" indent="-228600" defTabSz="524671">
              <a:lnSpc>
                <a:spcPct val="150000"/>
              </a:lnSpc>
              <a:spcAft>
                <a:spcPts val="600"/>
              </a:spcAft>
              <a:buClr>
                <a:srgbClr val="003862"/>
              </a:buClr>
              <a:buFont typeface="+mj-lt"/>
              <a:buAutoNum type="arabicPeriod"/>
              <a:defRPr/>
            </a:pPr>
            <a:r>
              <a:rPr lang="de-DE" sz="1200" dirty="0">
                <a:solidFill>
                  <a:srgbClr val="003862"/>
                </a:solidFill>
              </a:rPr>
              <a:t>Sie können die Mengeneinheit (Each, Box, Set usw.) aus der bereitgestellten Dropdown-Liste auswählen. Zusätzlich können Sie ein Produktbild hinzufügen, indem Sie auf „Browse“ klicken.</a:t>
            </a:r>
          </a:p>
          <a:p>
            <a:pPr marL="228600" lvl="0" indent="-228600" defTabSz="524671">
              <a:spcAft>
                <a:spcPts val="600"/>
              </a:spcAft>
              <a:buClr>
                <a:srgbClr val="003862"/>
              </a:buClr>
              <a:buFont typeface="+mj-lt"/>
              <a:buAutoNum type="arabicPeriod"/>
              <a:defRPr/>
            </a:pPr>
            <a:endParaRPr lang="de-DE" sz="11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de-DE" sz="1400" b="1" dirty="0">
                <a:solidFill>
                  <a:schemeClr val="bg1"/>
                </a:solidFill>
                <a:latin typeface="Arial" panose="020B0604020202020204" pitchFamily="34" charset="0"/>
                <a:cs typeface="Arial" panose="020B0604020202020204" pitchFamily="34" charset="0"/>
              </a:rPr>
              <a:t>Katalog im CSP erstellen oder bearbeiten</a:t>
            </a:r>
          </a:p>
        </p:txBody>
      </p:sp>
      <p:pic>
        <p:nvPicPr>
          <p:cNvPr id="4" name="Picture 3">
            <a:extLst>
              <a:ext uri="{FF2B5EF4-FFF2-40B4-BE49-F238E27FC236}">
                <a16:creationId xmlns:a16="http://schemas.microsoft.com/office/drawing/2014/main" id="{4FEACE6A-ABD8-C7DD-AB36-3769A2C2CC7C}"/>
              </a:ext>
            </a:extLst>
          </p:cNvPr>
          <p:cNvPicPr>
            <a:picLocks noChangeAspect="1"/>
          </p:cNvPicPr>
          <p:nvPr/>
        </p:nvPicPr>
        <p:blipFill>
          <a:blip r:embed="rId5"/>
          <a:stretch>
            <a:fillRect/>
          </a:stretch>
        </p:blipFill>
        <p:spPr>
          <a:xfrm>
            <a:off x="986068" y="4384105"/>
            <a:ext cx="4972744" cy="3658111"/>
          </a:xfrm>
          <a:prstGeom prst="rect">
            <a:avLst/>
          </a:prstGeom>
          <a:ln w="9525">
            <a:solidFill>
              <a:schemeClr val="bg2">
                <a:lumMod val="75000"/>
              </a:schemeClr>
            </a:solidFill>
          </a:ln>
        </p:spPr>
      </p:pic>
    </p:spTree>
    <p:custDataLst>
      <p:tags r:id="rId1"/>
    </p:custDataLst>
    <p:extLst>
      <p:ext uri="{BB962C8B-B14F-4D97-AF65-F5344CB8AC3E}">
        <p14:creationId xmlns:p14="http://schemas.microsoft.com/office/powerpoint/2010/main" val="127164144"/>
      </p:ext>
    </p:extLst>
  </p:cSld>
  <p:clrMapOvr>
    <a:masterClrMapping/>
  </p:clrMapOvr>
  <p:extLst>
    <p:ext uri="{6950BFC3-D8DA-4A85-94F7-54DA5524770B}">
      <p188:commentRel xmlns:p188="http://schemas.microsoft.com/office/powerpoint/2018/8/main" r:id="rId4"/>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3251724"/>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a:defRPr/>
            </a:pPr>
            <a:r>
              <a:rPr lang="de-DE" sz="1050" dirty="0">
                <a:solidFill>
                  <a:srgbClr val="003862"/>
                </a:solidFill>
              </a:rPr>
              <a:t>Klicken Sie auf der Registerkarte „Catalogs“ beim Massen-Upload von Artikeln auf die Schaltfläche </a:t>
            </a:r>
            <a:r>
              <a:rPr lang="de-DE" sz="1050" b="1" dirty="0">
                <a:solidFill>
                  <a:srgbClr val="003862"/>
                </a:solidFill>
              </a:rPr>
              <a:t>Load from file</a:t>
            </a:r>
            <a:r>
              <a:rPr lang="de-DE" sz="1050" dirty="0">
                <a:solidFill>
                  <a:srgbClr val="003862"/>
                </a:solidFill>
              </a:rPr>
              <a:t> im Abschnitt </a:t>
            </a:r>
            <a:r>
              <a:rPr lang="de-DE" sz="1050" b="1" dirty="0">
                <a:solidFill>
                  <a:srgbClr val="003862"/>
                </a:solidFill>
              </a:rPr>
              <a:t>Items included in the catalog</a:t>
            </a:r>
            <a:r>
              <a:rPr lang="de-DE" sz="1050" dirty="0">
                <a:solidFill>
                  <a:srgbClr val="003862"/>
                </a:solidFill>
              </a:rPr>
              <a:t>.</a:t>
            </a:r>
          </a:p>
          <a:p>
            <a:pPr marL="228600" lvl="0" indent="-228600" defTabSz="524671">
              <a:lnSpc>
                <a:spcPct val="150000"/>
              </a:lnSpc>
              <a:spcAft>
                <a:spcPts val="1800"/>
              </a:spcAft>
              <a:buClr>
                <a:srgbClr val="003862"/>
              </a:buClr>
              <a:buFont typeface="+mj-lt"/>
              <a:buAutoNum type="arabicPeriod"/>
              <a:defRPr/>
            </a:pPr>
            <a:r>
              <a:rPr lang="de-DE" sz="1050" dirty="0">
                <a:solidFill>
                  <a:srgbClr val="003862"/>
                </a:solidFill>
              </a:rPr>
              <a:t>Um eine leere CSV-Datei als Grundlage für Ihren neuen Katalog zu erhalten, klicken Sie auf die Dropdown-Liste </a:t>
            </a:r>
            <a:r>
              <a:rPr lang="de-DE" sz="1050" b="1" dirty="0">
                <a:solidFill>
                  <a:srgbClr val="003862"/>
                </a:solidFill>
              </a:rPr>
              <a:t>Download</a:t>
            </a:r>
            <a:r>
              <a:rPr lang="de-DE" sz="1050" dirty="0">
                <a:solidFill>
                  <a:srgbClr val="003862"/>
                </a:solidFill>
              </a:rPr>
              <a:t> und wählen Sie das für Sie passende Format aus. (Bitte achten Sie darauf, beim Herunterladen der CSV-Datei in der passenden Systemsprache angemeldet zu sein.)</a:t>
            </a:r>
          </a:p>
          <a:p>
            <a:pPr marL="228600" indent="-228600" defTabSz="524671">
              <a:lnSpc>
                <a:spcPct val="150000"/>
              </a:lnSpc>
              <a:spcAft>
                <a:spcPts val="600"/>
              </a:spcAft>
              <a:buClr>
                <a:srgbClr val="003862"/>
              </a:buClr>
              <a:buFont typeface="+mj-lt"/>
              <a:buAutoNum type="arabicPeriod"/>
              <a:defRPr/>
            </a:pPr>
            <a:r>
              <a:rPr lang="de-DE" sz="1050" dirty="0">
                <a:solidFill>
                  <a:srgbClr val="003862"/>
                </a:solidFill>
              </a:rPr>
              <a:t>Weitere Einzelheiten zu den Feldern der CSV-Datei finden Sie unter </a:t>
            </a:r>
            <a:r>
              <a:rPr lang="de-DE" sz="1050" b="1" dirty="0">
                <a:solidFill>
                  <a:srgbClr val="003862"/>
                </a:solidFill>
              </a:rPr>
              <a:t>How to Complete</a:t>
            </a:r>
            <a:r>
              <a:rPr lang="de-DE" sz="1050" dirty="0">
                <a:solidFill>
                  <a:srgbClr val="003862"/>
                </a:solidFill>
              </a:rPr>
              <a:t>. </a:t>
            </a:r>
          </a:p>
          <a:p>
            <a:pPr marL="228600" indent="-228600" defTabSz="524671">
              <a:lnSpc>
                <a:spcPct val="150000"/>
              </a:lnSpc>
              <a:spcAft>
                <a:spcPts val="600"/>
              </a:spcAft>
              <a:buClr>
                <a:srgbClr val="003862"/>
              </a:buClr>
              <a:buFont typeface="+mj-lt"/>
              <a:buAutoNum type="arabicPeriod"/>
              <a:defRPr/>
            </a:pPr>
            <a:r>
              <a:rPr lang="de-DE" sz="1050" dirty="0">
                <a:solidFill>
                  <a:srgbClr val="003862"/>
                </a:solidFill>
              </a:rPr>
              <a:t>Um Artikel in Ihrem vorhandenen </a:t>
            </a:r>
            <a:r>
              <a:rPr lang="de-DE" sz="1050" b="1" dirty="0">
                <a:solidFill>
                  <a:srgbClr val="003862"/>
                </a:solidFill>
              </a:rPr>
              <a:t>Catalog</a:t>
            </a:r>
            <a:r>
              <a:rPr lang="de-DE" sz="1050" dirty="0">
                <a:solidFill>
                  <a:srgbClr val="003862"/>
                </a:solidFill>
              </a:rPr>
              <a:t> hinzuzufügen oder zu ändern, klicken Sie auf </a:t>
            </a:r>
            <a:r>
              <a:rPr lang="de-DE" sz="1050" b="1" dirty="0">
                <a:solidFill>
                  <a:srgbClr val="003862"/>
                </a:solidFill>
              </a:rPr>
              <a:t>Export to</a:t>
            </a:r>
            <a:r>
              <a:rPr lang="de-DE" sz="1050" dirty="0">
                <a:solidFill>
                  <a:srgbClr val="003862"/>
                </a:solidFill>
              </a:rPr>
              <a:t>, um die aktuelle Artikelliste zu erhalten. Klicken Sie nach Abschluss der Änderungen auf die Schaltfläche </a:t>
            </a:r>
            <a:r>
              <a:rPr lang="de-DE" sz="1050" b="1" dirty="0">
                <a:solidFill>
                  <a:srgbClr val="003862"/>
                </a:solidFill>
              </a:rPr>
              <a:t>Browse</a:t>
            </a:r>
            <a:r>
              <a:rPr lang="de-DE" sz="1050" dirty="0">
                <a:solidFill>
                  <a:srgbClr val="003862"/>
                </a:solidFill>
              </a:rPr>
              <a:t> und wählen Sie Ihre geänderte CSV-Datei aus, klicken Sie auf </a:t>
            </a:r>
            <a:r>
              <a:rPr lang="de-DE" sz="1050" b="1" dirty="0">
                <a:solidFill>
                  <a:srgbClr val="003862"/>
                </a:solidFill>
              </a:rPr>
              <a:t>Open</a:t>
            </a:r>
            <a:r>
              <a:rPr lang="de-DE" sz="1050" dirty="0">
                <a:solidFill>
                  <a:srgbClr val="003862"/>
                </a:solidFill>
              </a:rPr>
              <a:t> und klicken Sie auf </a:t>
            </a:r>
            <a:r>
              <a:rPr lang="de-DE" sz="1050" b="1" dirty="0">
                <a:solidFill>
                  <a:srgbClr val="003862"/>
                </a:solidFill>
              </a:rPr>
              <a:t>Start Upload</a:t>
            </a:r>
            <a:r>
              <a:rPr lang="de-DE" sz="1050" dirty="0">
                <a:solidFill>
                  <a:srgbClr val="003862"/>
                </a:solidFill>
              </a:rPr>
              <a:t>.</a:t>
            </a:r>
            <a:endParaRPr lang="de-DE" sz="1050" b="1" dirty="0">
              <a:solidFill>
                <a:srgbClr val="003862"/>
              </a:solidFill>
            </a:endParaRPr>
          </a:p>
          <a:p>
            <a:pPr marL="228600" indent="-228600" defTabSz="524671">
              <a:lnSpc>
                <a:spcPct val="150000"/>
              </a:lnSpc>
              <a:spcAft>
                <a:spcPts val="600"/>
              </a:spcAft>
              <a:buClr>
                <a:srgbClr val="003862"/>
              </a:buClr>
              <a:buFont typeface="+mj-lt"/>
              <a:buAutoNum type="arabicPeriod"/>
              <a:defRPr/>
            </a:pPr>
            <a:endParaRPr lang="de-DE" sz="10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de-DE" sz="1400" b="1" dirty="0">
                <a:solidFill>
                  <a:schemeClr val="bg1"/>
                </a:solidFill>
                <a:latin typeface="Arial" panose="020B0604020202020204" pitchFamily="34" charset="0"/>
                <a:cs typeface="Arial" panose="020B0604020202020204" pitchFamily="34" charset="0"/>
              </a:rPr>
              <a:t>Artikel im Massen-Upload hochladen</a:t>
            </a:r>
          </a:p>
        </p:txBody>
      </p:sp>
      <p:pic>
        <p:nvPicPr>
          <p:cNvPr id="3" name="Picture 2">
            <a:extLst>
              <a:ext uri="{FF2B5EF4-FFF2-40B4-BE49-F238E27FC236}">
                <a16:creationId xmlns:a16="http://schemas.microsoft.com/office/drawing/2014/main" id="{02100C3F-C78C-70A1-C5B9-D5DFBCBF5D31}"/>
              </a:ext>
            </a:extLst>
          </p:cNvPr>
          <p:cNvPicPr>
            <a:picLocks noChangeAspect="1"/>
          </p:cNvPicPr>
          <p:nvPr/>
        </p:nvPicPr>
        <p:blipFill>
          <a:blip r:embed="rId5"/>
          <a:stretch>
            <a:fillRect/>
          </a:stretch>
        </p:blipFill>
        <p:spPr>
          <a:xfrm>
            <a:off x="1032680" y="4345893"/>
            <a:ext cx="5125165" cy="3324689"/>
          </a:xfrm>
          <a:prstGeom prst="rect">
            <a:avLst/>
          </a:prstGeom>
          <a:ln w="9525">
            <a:solidFill>
              <a:schemeClr val="bg2">
                <a:lumMod val="75000"/>
              </a:schemeClr>
            </a:solidFill>
          </a:ln>
        </p:spPr>
      </p:pic>
      <p:pic>
        <p:nvPicPr>
          <p:cNvPr id="5" name="Picture 4">
            <a:extLst>
              <a:ext uri="{FF2B5EF4-FFF2-40B4-BE49-F238E27FC236}">
                <a16:creationId xmlns:a16="http://schemas.microsoft.com/office/drawing/2014/main" id="{F2516D58-C309-CA88-FCE0-B2F6D6284E66}"/>
              </a:ext>
            </a:extLst>
          </p:cNvPr>
          <p:cNvPicPr preferRelativeResize="0">
            <a:picLocks noChangeAspect="1"/>
          </p:cNvPicPr>
          <p:nvPr/>
        </p:nvPicPr>
        <p:blipFill>
          <a:blip r:embed="rId6"/>
          <a:stretch>
            <a:fillRect/>
          </a:stretch>
        </p:blipFill>
        <p:spPr>
          <a:xfrm>
            <a:off x="257474" y="7827253"/>
            <a:ext cx="594200" cy="594200"/>
          </a:xfrm>
          <a:prstGeom prst="rect">
            <a:avLst/>
          </a:prstGeom>
        </p:spPr>
      </p:pic>
      <p:sp>
        <p:nvSpPr>
          <p:cNvPr id="6" name="Rounded Rectangle 7">
            <a:extLst>
              <a:ext uri="{FF2B5EF4-FFF2-40B4-BE49-F238E27FC236}">
                <a16:creationId xmlns:a16="http://schemas.microsoft.com/office/drawing/2014/main" id="{21B8D590-BFF5-D872-B2FD-E23994C813CB}"/>
              </a:ext>
            </a:extLst>
          </p:cNvPr>
          <p:cNvSpPr/>
          <p:nvPr/>
        </p:nvSpPr>
        <p:spPr>
          <a:xfrm>
            <a:off x="185128" y="7753942"/>
            <a:ext cx="6571549" cy="917646"/>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de-DE" sz="3600"/>
          </a:p>
        </p:txBody>
      </p:sp>
      <p:sp>
        <p:nvSpPr>
          <p:cNvPr id="7" name="TextBox 6">
            <a:extLst>
              <a:ext uri="{FF2B5EF4-FFF2-40B4-BE49-F238E27FC236}">
                <a16:creationId xmlns:a16="http://schemas.microsoft.com/office/drawing/2014/main" id="{A3ACBECA-B582-A3E9-350B-82D05E216272}"/>
              </a:ext>
            </a:extLst>
          </p:cNvPr>
          <p:cNvSpPr txBox="1"/>
          <p:nvPr/>
        </p:nvSpPr>
        <p:spPr>
          <a:xfrm>
            <a:off x="929576" y="7809814"/>
            <a:ext cx="5789475" cy="861774"/>
          </a:xfrm>
          <a:prstGeom prst="rect">
            <a:avLst/>
          </a:prstGeom>
          <a:noFill/>
        </p:spPr>
        <p:txBody>
          <a:bodyPr wrap="square">
            <a:spAutoFit/>
          </a:bodyPr>
          <a:lstStyle/>
          <a:p>
            <a:r>
              <a:rPr lang="de-DE" sz="1400" b="1" dirty="0">
                <a:solidFill>
                  <a:srgbClr val="003862"/>
                </a:solidFill>
                <a:latin typeface="Arial" panose="020B0604020202020204" pitchFamily="34" charset="0"/>
                <a:cs typeface="Arial" panose="020B0604020202020204" pitchFamily="34" charset="0"/>
              </a:rPr>
              <a:t>Hinweis:</a:t>
            </a:r>
            <a:r>
              <a:rPr lang="de-DE" sz="1200" dirty="0">
                <a:solidFill>
                  <a:srgbClr val="003862"/>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de-DE" sz="1200" dirty="0">
                <a:solidFill>
                  <a:srgbClr val="003862"/>
                </a:solidFill>
                <a:latin typeface="Arial" panose="020B0604020202020204" pitchFamily="34" charset="0"/>
                <a:cs typeface="Arial" panose="020B0604020202020204" pitchFamily="34" charset="0"/>
              </a:rPr>
              <a:t>Bitte ändern Sie die Spaltenüberschriften in der CSV-Datei nicht.</a:t>
            </a:r>
          </a:p>
          <a:p>
            <a:pPr marL="171450" indent="-171450">
              <a:buFont typeface="Arial" panose="020B0604020202020204" pitchFamily="34" charset="0"/>
              <a:buChar char="•"/>
            </a:pPr>
            <a:r>
              <a:rPr lang="de-DE" sz="1200" dirty="0">
                <a:solidFill>
                  <a:srgbClr val="003862"/>
                </a:solidFill>
                <a:latin typeface="Arial" panose="020B0604020202020204" pitchFamily="34" charset="0"/>
                <a:cs typeface="Arial" panose="020B0604020202020204" pitchFamily="34" charset="0"/>
              </a:rPr>
              <a:t>Jeder Katalog muss von Sasol genehmigt werden, bevor er in den Coupa-Suchergebnissen erscheinen kann.</a:t>
            </a:r>
          </a:p>
        </p:txBody>
      </p:sp>
    </p:spTree>
    <p:custDataLst>
      <p:tags r:id="rId1"/>
    </p:custDataLst>
    <p:extLst>
      <p:ext uri="{BB962C8B-B14F-4D97-AF65-F5344CB8AC3E}">
        <p14:creationId xmlns:p14="http://schemas.microsoft.com/office/powerpoint/2010/main" val="339954506"/>
      </p:ext>
    </p:extLst>
  </p:cSld>
  <p:clrMapOvr>
    <a:masterClrMapping/>
  </p:clrMapOvr>
  <p:extLst>
    <p:ext uri="{6950BFC3-D8DA-4A85-94F7-54DA5524770B}">
      <p188:commentRel xmlns:p188="http://schemas.microsoft.com/office/powerpoint/2018/8/main" r:id="rId4"/>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1007392"/>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startAt="5"/>
              <a:defRPr/>
            </a:pPr>
            <a:r>
              <a:rPr lang="de-DE" sz="1200" dirty="0">
                <a:solidFill>
                  <a:srgbClr val="003862"/>
                </a:solidFill>
              </a:rPr>
              <a:t>Klicken Sie nach Abschluss der Änderungen auf </a:t>
            </a:r>
            <a:r>
              <a:rPr lang="de-DE" sz="1200" b="1" dirty="0">
                <a:solidFill>
                  <a:srgbClr val="003862"/>
                </a:solidFill>
              </a:rPr>
              <a:t>Browse</a:t>
            </a:r>
            <a:r>
              <a:rPr lang="de-DE" sz="1200" dirty="0">
                <a:solidFill>
                  <a:srgbClr val="003862"/>
                </a:solidFill>
              </a:rPr>
              <a:t> und wählen Sie die CSV-Datei aus. Klicken Sie auf </a:t>
            </a:r>
            <a:r>
              <a:rPr lang="de-DE" sz="1200" b="1" dirty="0">
                <a:solidFill>
                  <a:srgbClr val="003862"/>
                </a:solidFill>
              </a:rPr>
              <a:t>Open</a:t>
            </a:r>
            <a:r>
              <a:rPr lang="de-DE" sz="1200" dirty="0">
                <a:solidFill>
                  <a:srgbClr val="003862"/>
                </a:solidFill>
              </a:rPr>
              <a:t> und anschließend auf die Schaltfläche </a:t>
            </a:r>
            <a:r>
              <a:rPr lang="de-DE" sz="1200" b="1" dirty="0">
                <a:solidFill>
                  <a:srgbClr val="003862"/>
                </a:solidFill>
              </a:rPr>
              <a:t>Start Upload</a:t>
            </a:r>
            <a:r>
              <a:rPr lang="de-DE" sz="1200" dirty="0">
                <a:solidFill>
                  <a:srgbClr val="003862"/>
                </a:solidFill>
              </a:rPr>
              <a:t>.</a:t>
            </a:r>
          </a:p>
          <a:p>
            <a:pPr marL="228600" indent="-228600" defTabSz="524671">
              <a:lnSpc>
                <a:spcPct val="150000"/>
              </a:lnSpc>
              <a:spcAft>
                <a:spcPts val="600"/>
              </a:spcAft>
              <a:buClr>
                <a:srgbClr val="003862"/>
              </a:buClr>
              <a:buFont typeface="+mj-lt"/>
              <a:buAutoNum type="arabicPeriod" startAt="5"/>
              <a:defRPr/>
            </a:pPr>
            <a:endParaRPr lang="de-DE" sz="11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de-DE" sz="1400" b="1" dirty="0">
                <a:solidFill>
                  <a:schemeClr val="bg1"/>
                </a:solidFill>
                <a:latin typeface="Arial" panose="020B0604020202020204" pitchFamily="34" charset="0"/>
                <a:cs typeface="Arial" panose="020B0604020202020204" pitchFamily="34" charset="0"/>
              </a:rPr>
              <a:t>Artikel im Massen-Upload hochladen</a:t>
            </a:r>
          </a:p>
        </p:txBody>
      </p:sp>
      <p:pic>
        <p:nvPicPr>
          <p:cNvPr id="5" name="Picture 4">
            <a:extLst>
              <a:ext uri="{FF2B5EF4-FFF2-40B4-BE49-F238E27FC236}">
                <a16:creationId xmlns:a16="http://schemas.microsoft.com/office/drawing/2014/main" id="{F2516D58-C309-CA88-FCE0-B2F6D6284E66}"/>
              </a:ext>
            </a:extLst>
          </p:cNvPr>
          <p:cNvPicPr preferRelativeResize="0">
            <a:picLocks noChangeAspect="1"/>
          </p:cNvPicPr>
          <p:nvPr/>
        </p:nvPicPr>
        <p:blipFill>
          <a:blip r:embed="rId4"/>
          <a:stretch>
            <a:fillRect/>
          </a:stretch>
        </p:blipFill>
        <p:spPr>
          <a:xfrm>
            <a:off x="257474" y="7827253"/>
            <a:ext cx="594200" cy="594200"/>
          </a:xfrm>
          <a:prstGeom prst="rect">
            <a:avLst/>
          </a:prstGeom>
        </p:spPr>
      </p:pic>
      <p:sp>
        <p:nvSpPr>
          <p:cNvPr id="6" name="Rounded Rectangle 7">
            <a:extLst>
              <a:ext uri="{FF2B5EF4-FFF2-40B4-BE49-F238E27FC236}">
                <a16:creationId xmlns:a16="http://schemas.microsoft.com/office/drawing/2014/main" id="{21B8D590-BFF5-D872-B2FD-E23994C813CB}"/>
              </a:ext>
            </a:extLst>
          </p:cNvPr>
          <p:cNvSpPr/>
          <p:nvPr/>
        </p:nvSpPr>
        <p:spPr>
          <a:xfrm>
            <a:off x="185128" y="7753942"/>
            <a:ext cx="6571549" cy="917646"/>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de-DE" sz="3600"/>
          </a:p>
        </p:txBody>
      </p:sp>
      <p:sp>
        <p:nvSpPr>
          <p:cNvPr id="7" name="TextBox 6">
            <a:extLst>
              <a:ext uri="{FF2B5EF4-FFF2-40B4-BE49-F238E27FC236}">
                <a16:creationId xmlns:a16="http://schemas.microsoft.com/office/drawing/2014/main" id="{A3ACBECA-B582-A3E9-350B-82D05E216272}"/>
              </a:ext>
            </a:extLst>
          </p:cNvPr>
          <p:cNvSpPr txBox="1"/>
          <p:nvPr/>
        </p:nvSpPr>
        <p:spPr>
          <a:xfrm>
            <a:off x="929576" y="7809814"/>
            <a:ext cx="5789475" cy="861774"/>
          </a:xfrm>
          <a:prstGeom prst="rect">
            <a:avLst/>
          </a:prstGeom>
          <a:noFill/>
        </p:spPr>
        <p:txBody>
          <a:bodyPr wrap="square">
            <a:spAutoFit/>
          </a:bodyPr>
          <a:lstStyle/>
          <a:p>
            <a:r>
              <a:rPr lang="de-DE" sz="1400" b="1" dirty="0">
                <a:solidFill>
                  <a:srgbClr val="003862"/>
                </a:solidFill>
                <a:latin typeface="Arial" panose="020B0604020202020204" pitchFamily="34" charset="0"/>
                <a:cs typeface="Arial" panose="020B0604020202020204" pitchFamily="34" charset="0"/>
              </a:rPr>
              <a:t>Hinweis:</a:t>
            </a:r>
            <a:r>
              <a:rPr lang="de-DE" sz="1200" dirty="0">
                <a:solidFill>
                  <a:srgbClr val="003862"/>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de-DE" sz="1200" dirty="0">
                <a:solidFill>
                  <a:srgbClr val="003862"/>
                </a:solidFill>
                <a:latin typeface="Arial" panose="020B0604020202020204" pitchFamily="34" charset="0"/>
                <a:cs typeface="Arial" panose="020B0604020202020204" pitchFamily="34" charset="0"/>
              </a:rPr>
              <a:t>Bitte ändern Sie die Spaltenüberschriften in der CSV-Datei nicht.</a:t>
            </a:r>
          </a:p>
          <a:p>
            <a:pPr marL="171450" indent="-171450">
              <a:buFont typeface="Arial" panose="020B0604020202020204" pitchFamily="34" charset="0"/>
              <a:buChar char="•"/>
            </a:pPr>
            <a:r>
              <a:rPr lang="de-DE" sz="1200" dirty="0">
                <a:solidFill>
                  <a:srgbClr val="003862"/>
                </a:solidFill>
                <a:latin typeface="Arial" panose="020B0604020202020204" pitchFamily="34" charset="0"/>
                <a:cs typeface="Arial" panose="020B0604020202020204" pitchFamily="34" charset="0"/>
              </a:rPr>
              <a:t>Jeder Katalog muss von Sasol genehmigt werden, bevor er in den Coupa-Suchergebnissen erscheinen kann.</a:t>
            </a:r>
          </a:p>
        </p:txBody>
      </p:sp>
      <p:pic>
        <p:nvPicPr>
          <p:cNvPr id="4" name="Picture 3">
            <a:extLst>
              <a:ext uri="{FF2B5EF4-FFF2-40B4-BE49-F238E27FC236}">
                <a16:creationId xmlns:a16="http://schemas.microsoft.com/office/drawing/2014/main" id="{9A19D836-493B-E255-5609-F827842B275F}"/>
              </a:ext>
            </a:extLst>
          </p:cNvPr>
          <p:cNvPicPr>
            <a:picLocks noChangeAspect="1"/>
          </p:cNvPicPr>
          <p:nvPr/>
        </p:nvPicPr>
        <p:blipFill>
          <a:blip r:embed="rId5"/>
          <a:stretch>
            <a:fillRect/>
          </a:stretch>
        </p:blipFill>
        <p:spPr>
          <a:xfrm>
            <a:off x="851674" y="2561554"/>
            <a:ext cx="4763165" cy="3296110"/>
          </a:xfrm>
          <a:prstGeom prst="rect">
            <a:avLst/>
          </a:prstGeom>
          <a:ln w="12700">
            <a:solidFill>
              <a:schemeClr val="bg2">
                <a:lumMod val="75000"/>
              </a:schemeClr>
            </a:solidFill>
          </a:ln>
        </p:spPr>
      </p:pic>
    </p:spTree>
    <p:custDataLst>
      <p:tags r:id="rId1"/>
    </p:custDataLst>
    <p:extLst>
      <p:ext uri="{BB962C8B-B14F-4D97-AF65-F5344CB8AC3E}">
        <p14:creationId xmlns:p14="http://schemas.microsoft.com/office/powerpoint/2010/main" val="1145075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1561389"/>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de-DE" sz="1200" dirty="0">
                <a:solidFill>
                  <a:srgbClr val="003862"/>
                </a:solidFill>
              </a:rPr>
              <a:t>Sobald der Upload abgeschlossen ist, prüft Coupa die Datei und zeigt Ihnen den Bildschirm </a:t>
            </a:r>
            <a:r>
              <a:rPr lang="de-DE" sz="1200" b="1" dirty="0">
                <a:solidFill>
                  <a:srgbClr val="003862"/>
                </a:solidFill>
              </a:rPr>
              <a:t>Verify Data</a:t>
            </a:r>
            <a:r>
              <a:rPr lang="de-DE" sz="1200" dirty="0">
                <a:solidFill>
                  <a:srgbClr val="003862"/>
                </a:solidFill>
              </a:rPr>
              <a:t> an, auf dem Sie die Änderungen überprüfen und den Upload abschließen können.</a:t>
            </a:r>
          </a:p>
          <a:p>
            <a:pPr marL="454914" lvl="1" indent="-228600" defTabSz="524671">
              <a:lnSpc>
                <a:spcPct val="150000"/>
              </a:lnSpc>
              <a:spcAft>
                <a:spcPts val="600"/>
              </a:spcAft>
              <a:buClr>
                <a:srgbClr val="003862"/>
              </a:buClr>
              <a:buFont typeface="Arial" panose="020B0604020202020204" pitchFamily="34" charset="0"/>
              <a:buChar char="•"/>
              <a:defRPr/>
            </a:pPr>
            <a:r>
              <a:rPr lang="de-DE" sz="1200" dirty="0">
                <a:solidFill>
                  <a:srgbClr val="003862"/>
                </a:solidFill>
              </a:rPr>
              <a:t>Klicken Sie auf </a:t>
            </a:r>
            <a:r>
              <a:rPr lang="de-DE" sz="1200" b="1" dirty="0">
                <a:solidFill>
                  <a:srgbClr val="003862"/>
                </a:solidFill>
              </a:rPr>
              <a:t>Cancel</a:t>
            </a:r>
            <a:r>
              <a:rPr lang="de-DE" sz="1200" dirty="0">
                <a:solidFill>
                  <a:srgbClr val="003862"/>
                </a:solidFill>
              </a:rPr>
              <a:t>, wenn Sie Daten korrigieren müssen.</a:t>
            </a:r>
          </a:p>
          <a:p>
            <a:pPr marL="454914" lvl="1" indent="-228600" defTabSz="524671">
              <a:lnSpc>
                <a:spcPct val="150000"/>
              </a:lnSpc>
              <a:spcAft>
                <a:spcPts val="600"/>
              </a:spcAft>
              <a:buClr>
                <a:srgbClr val="003862"/>
              </a:buClr>
              <a:buFont typeface="Arial" panose="020B0604020202020204" pitchFamily="34" charset="0"/>
              <a:buChar char="•"/>
              <a:defRPr/>
            </a:pPr>
            <a:r>
              <a:rPr lang="de-DE" sz="1200" dirty="0">
                <a:solidFill>
                  <a:srgbClr val="003862"/>
                </a:solidFill>
              </a:rPr>
              <a:t>Klicken Sie auf </a:t>
            </a:r>
            <a:r>
              <a:rPr lang="de-DE" sz="1200" b="1" dirty="0">
                <a:solidFill>
                  <a:srgbClr val="003862"/>
                </a:solidFill>
              </a:rPr>
              <a:t>Finish Upload</a:t>
            </a:r>
            <a:r>
              <a:rPr lang="de-DE" sz="1200" dirty="0">
                <a:solidFill>
                  <a:srgbClr val="003862"/>
                </a:solidFill>
              </a:rPr>
              <a:t>, wenn Sie mit den Änderungen zufrieden sind. </a:t>
            </a:r>
          </a:p>
          <a:p>
            <a:pPr marL="228600" indent="-228600" defTabSz="524671">
              <a:lnSpc>
                <a:spcPct val="150000"/>
              </a:lnSpc>
              <a:spcAft>
                <a:spcPts val="600"/>
              </a:spcAft>
              <a:buClr>
                <a:srgbClr val="003862"/>
              </a:buClr>
              <a:buFont typeface="+mj-lt"/>
              <a:buAutoNum type="arabicPeriod" startAt="6"/>
              <a:defRPr/>
            </a:pPr>
            <a:endParaRPr lang="de-DE" sz="11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de-DE" sz="1400" b="1" dirty="0">
                <a:solidFill>
                  <a:schemeClr val="bg1"/>
                </a:solidFill>
                <a:latin typeface="Arial" panose="020B0604020202020204" pitchFamily="34" charset="0"/>
                <a:cs typeface="Arial" panose="020B0604020202020204" pitchFamily="34" charset="0"/>
              </a:rPr>
              <a:t>Artikel im Massen-Upload hochladen</a:t>
            </a:r>
          </a:p>
        </p:txBody>
      </p:sp>
      <p:pic>
        <p:nvPicPr>
          <p:cNvPr id="5" name="Picture 4">
            <a:extLst>
              <a:ext uri="{FF2B5EF4-FFF2-40B4-BE49-F238E27FC236}">
                <a16:creationId xmlns:a16="http://schemas.microsoft.com/office/drawing/2014/main" id="{F2516D58-C309-CA88-FCE0-B2F6D6284E66}"/>
              </a:ext>
            </a:extLst>
          </p:cNvPr>
          <p:cNvPicPr preferRelativeResize="0">
            <a:picLocks noChangeAspect="1"/>
          </p:cNvPicPr>
          <p:nvPr/>
        </p:nvPicPr>
        <p:blipFill>
          <a:blip r:embed="rId4"/>
          <a:stretch>
            <a:fillRect/>
          </a:stretch>
        </p:blipFill>
        <p:spPr>
          <a:xfrm>
            <a:off x="257474" y="7827253"/>
            <a:ext cx="594200" cy="594200"/>
          </a:xfrm>
          <a:prstGeom prst="rect">
            <a:avLst/>
          </a:prstGeom>
        </p:spPr>
      </p:pic>
      <p:sp>
        <p:nvSpPr>
          <p:cNvPr id="6" name="Rounded Rectangle 7">
            <a:extLst>
              <a:ext uri="{FF2B5EF4-FFF2-40B4-BE49-F238E27FC236}">
                <a16:creationId xmlns:a16="http://schemas.microsoft.com/office/drawing/2014/main" id="{21B8D590-BFF5-D872-B2FD-E23994C813CB}"/>
              </a:ext>
            </a:extLst>
          </p:cNvPr>
          <p:cNvSpPr/>
          <p:nvPr/>
        </p:nvSpPr>
        <p:spPr>
          <a:xfrm>
            <a:off x="185128" y="7753942"/>
            <a:ext cx="6571549" cy="789557"/>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de-DE" sz="3600"/>
          </a:p>
        </p:txBody>
      </p:sp>
      <p:sp>
        <p:nvSpPr>
          <p:cNvPr id="7" name="TextBox 6">
            <a:extLst>
              <a:ext uri="{FF2B5EF4-FFF2-40B4-BE49-F238E27FC236}">
                <a16:creationId xmlns:a16="http://schemas.microsoft.com/office/drawing/2014/main" id="{A3ACBECA-B582-A3E9-350B-82D05E216272}"/>
              </a:ext>
            </a:extLst>
          </p:cNvPr>
          <p:cNvSpPr txBox="1"/>
          <p:nvPr/>
        </p:nvSpPr>
        <p:spPr>
          <a:xfrm>
            <a:off x="929576" y="7922448"/>
            <a:ext cx="5789475" cy="492443"/>
          </a:xfrm>
          <a:prstGeom prst="rect">
            <a:avLst/>
          </a:prstGeom>
          <a:noFill/>
        </p:spPr>
        <p:txBody>
          <a:bodyPr wrap="square">
            <a:spAutoFit/>
          </a:bodyPr>
          <a:lstStyle/>
          <a:p>
            <a:r>
              <a:rPr lang="de-DE" sz="1400" b="1" dirty="0">
                <a:solidFill>
                  <a:srgbClr val="003862"/>
                </a:solidFill>
                <a:latin typeface="Arial" panose="020B0604020202020204" pitchFamily="34" charset="0"/>
                <a:cs typeface="Arial" panose="020B0604020202020204" pitchFamily="34" charset="0"/>
              </a:rPr>
              <a:t>Hinweis:</a:t>
            </a:r>
            <a:r>
              <a:rPr lang="de-DE" sz="1200" dirty="0">
                <a:solidFill>
                  <a:srgbClr val="003862"/>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de-DE" sz="1200" dirty="0">
                <a:solidFill>
                  <a:srgbClr val="003862"/>
                </a:solidFill>
                <a:latin typeface="Arial" panose="020B0604020202020204" pitchFamily="34" charset="0"/>
                <a:cs typeface="Arial" panose="020B0604020202020204" pitchFamily="34" charset="0"/>
              </a:rPr>
              <a:t>Der Abschnitt </a:t>
            </a:r>
            <a:r>
              <a:rPr lang="de-DE" sz="1200" b="1" dirty="0">
                <a:solidFill>
                  <a:srgbClr val="003862"/>
                </a:solidFill>
                <a:latin typeface="Arial" panose="020B0604020202020204" pitchFamily="34" charset="0"/>
                <a:cs typeface="Arial" panose="020B0604020202020204" pitchFamily="34" charset="0"/>
              </a:rPr>
              <a:t>Item(s)</a:t>
            </a:r>
            <a:r>
              <a:rPr lang="de-DE" sz="1200" dirty="0">
                <a:solidFill>
                  <a:srgbClr val="003862"/>
                </a:solidFill>
                <a:latin typeface="Arial" panose="020B0604020202020204" pitchFamily="34" charset="0"/>
                <a:cs typeface="Arial" panose="020B0604020202020204" pitchFamily="34" charset="0"/>
              </a:rPr>
              <a:t> </a:t>
            </a:r>
            <a:r>
              <a:rPr lang="de-DE" sz="1200" b="1" dirty="0">
                <a:solidFill>
                  <a:srgbClr val="003862"/>
                </a:solidFill>
                <a:latin typeface="Arial" panose="020B0604020202020204" pitchFamily="34" charset="0"/>
                <a:cs typeface="Arial" panose="020B0604020202020204" pitchFamily="34" charset="0"/>
              </a:rPr>
              <a:t>Changed</a:t>
            </a:r>
            <a:r>
              <a:rPr lang="de-DE" sz="1200" dirty="0">
                <a:solidFill>
                  <a:srgbClr val="003862"/>
                </a:solidFill>
                <a:latin typeface="Arial" panose="020B0604020202020204" pitchFamily="34" charset="0"/>
                <a:cs typeface="Arial" panose="020B0604020202020204" pitchFamily="34" charset="0"/>
              </a:rPr>
              <a:t> wird mit Ihren Änderungen aktualisiert. </a:t>
            </a:r>
          </a:p>
        </p:txBody>
      </p:sp>
      <p:pic>
        <p:nvPicPr>
          <p:cNvPr id="3" name="Picture 2">
            <a:extLst>
              <a:ext uri="{FF2B5EF4-FFF2-40B4-BE49-F238E27FC236}">
                <a16:creationId xmlns:a16="http://schemas.microsoft.com/office/drawing/2014/main" id="{0CBAE27D-EE33-587A-6E65-3310659C8189}"/>
              </a:ext>
            </a:extLst>
          </p:cNvPr>
          <p:cNvPicPr>
            <a:picLocks noChangeAspect="1"/>
          </p:cNvPicPr>
          <p:nvPr/>
        </p:nvPicPr>
        <p:blipFill>
          <a:blip r:embed="rId5"/>
          <a:stretch>
            <a:fillRect/>
          </a:stretch>
        </p:blipFill>
        <p:spPr>
          <a:xfrm>
            <a:off x="851674" y="2973938"/>
            <a:ext cx="5048955" cy="3734321"/>
          </a:xfrm>
          <a:prstGeom prst="rect">
            <a:avLst/>
          </a:prstGeom>
          <a:ln>
            <a:solidFill>
              <a:schemeClr val="bg2">
                <a:lumMod val="75000"/>
              </a:schemeClr>
            </a:solidFill>
          </a:ln>
        </p:spPr>
      </p:pic>
    </p:spTree>
    <p:custDataLst>
      <p:tags r:id="rId1"/>
    </p:custDataLst>
    <p:extLst>
      <p:ext uri="{BB962C8B-B14F-4D97-AF65-F5344CB8AC3E}">
        <p14:creationId xmlns:p14="http://schemas.microsoft.com/office/powerpoint/2010/main" val="175647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6">
            <a:extLst>
              <a:ext uri="{FF2B5EF4-FFF2-40B4-BE49-F238E27FC236}">
                <a16:creationId xmlns:a16="http://schemas.microsoft.com/office/drawing/2014/main" id="{4F8A1C8E-1C4F-9E2F-5F49-B677F7E6B71C}"/>
              </a:ext>
            </a:extLst>
          </p:cNvPr>
          <p:cNvGraphicFramePr>
            <a:graphicFrameLocks/>
          </p:cNvGraphicFramePr>
          <p:nvPr>
            <p:extLst>
              <p:ext uri="{D42A27DB-BD31-4B8C-83A1-F6EECF244321}">
                <p14:modId xmlns:p14="http://schemas.microsoft.com/office/powerpoint/2010/main" val="4069136165"/>
              </p:ext>
            </p:extLst>
          </p:nvPr>
        </p:nvGraphicFramePr>
        <p:xfrm>
          <a:off x="182387" y="1987071"/>
          <a:ext cx="6493221" cy="5169858"/>
        </p:xfrm>
        <a:graphic>
          <a:graphicData uri="http://schemas.openxmlformats.org/drawingml/2006/table">
            <a:tbl>
              <a:tblPr firstRow="1" bandRow="1">
                <a:tableStyleId>{1FECB4D8-DB02-4DC6-A0A2-4F2EBAE1DC90}</a:tableStyleId>
              </a:tblPr>
              <a:tblGrid>
                <a:gridCol w="1462562">
                  <a:extLst>
                    <a:ext uri="{9D8B030D-6E8A-4147-A177-3AD203B41FA5}">
                      <a16:colId xmlns:a16="http://schemas.microsoft.com/office/drawing/2014/main" val="20000"/>
                    </a:ext>
                  </a:extLst>
                </a:gridCol>
                <a:gridCol w="5030659">
                  <a:extLst>
                    <a:ext uri="{9D8B030D-6E8A-4147-A177-3AD203B41FA5}">
                      <a16:colId xmlns:a16="http://schemas.microsoft.com/office/drawing/2014/main" val="20001"/>
                    </a:ext>
                  </a:extLst>
                </a:gridCol>
              </a:tblGrid>
              <a:tr h="422751">
                <a:tc>
                  <a:txBody>
                    <a:bodyPr/>
                    <a:lstStyle/>
                    <a:p>
                      <a:pPr marL="0" algn="l" defTabSz="524671" rtl="0" eaLnBrk="1" latinLnBrk="0" hangingPunct="1">
                        <a:spcAft>
                          <a:spcPts val="0"/>
                        </a:spcAft>
                      </a:pPr>
                      <a:r>
                        <a:rPr lang="en-GB" sz="1400" b="1" kern="1200" dirty="0" err="1">
                          <a:solidFill>
                            <a:schemeClr val="bg1"/>
                          </a:solidFill>
                          <a:latin typeface="+mn-lt"/>
                          <a:ea typeface="+mn-ea"/>
                          <a:cs typeface="+mn-cs"/>
                        </a:rPr>
                        <a:t>Catalog</a:t>
                      </a:r>
                      <a:r>
                        <a:rPr lang="en-GB" sz="1400" b="1" kern="1200" dirty="0">
                          <a:solidFill>
                            <a:schemeClr val="bg1"/>
                          </a:solidFill>
                          <a:latin typeface="+mn-lt"/>
                          <a:ea typeface="+mn-ea"/>
                          <a:cs typeface="+mn-cs"/>
                        </a:rPr>
                        <a:t> Status</a:t>
                      </a:r>
                    </a:p>
                  </a:txBody>
                  <a:tcPr marL="91980" marR="91980" marT="45721" marB="45721" anchor="ctr">
                    <a:solidFill>
                      <a:srgbClr val="003862"/>
                    </a:solidFill>
                  </a:tcPr>
                </a:tc>
                <a:tc>
                  <a:txBody>
                    <a:bodyPr/>
                    <a:lstStyle/>
                    <a:p>
                      <a:pPr marL="0" algn="l" defTabSz="524671" rtl="0" eaLnBrk="1" latinLnBrk="0" hangingPunct="1">
                        <a:spcAft>
                          <a:spcPts val="0"/>
                        </a:spcAft>
                      </a:pPr>
                      <a:r>
                        <a:rPr lang="en-GB" sz="1400" b="1" kern="1200" dirty="0">
                          <a:solidFill>
                            <a:schemeClr val="bg1"/>
                          </a:solidFill>
                        </a:rPr>
                        <a:t>Beschreibung</a:t>
                      </a:r>
                      <a:endParaRPr lang="en-GB" sz="1400" b="1" kern="1200" dirty="0">
                        <a:solidFill>
                          <a:schemeClr val="bg1"/>
                        </a:solidFill>
                        <a:latin typeface="+mn-lt"/>
                        <a:ea typeface="+mn-ea"/>
                        <a:cs typeface="+mn-cs"/>
                      </a:endParaRPr>
                    </a:p>
                  </a:txBody>
                  <a:tcPr marL="91980" marR="91980" marT="45721" marB="45721" anchor="ctr">
                    <a:solidFill>
                      <a:srgbClr val="003862"/>
                    </a:solidFill>
                  </a:tcPr>
                </a:tc>
                <a:extLst>
                  <a:ext uri="{0D108BD9-81ED-4DB2-BD59-A6C34878D82A}">
                    <a16:rowId xmlns:a16="http://schemas.microsoft.com/office/drawing/2014/main" val="10000"/>
                  </a:ext>
                </a:extLst>
              </a:tr>
              <a:tr h="953586">
                <a:tc>
                  <a:txBody>
                    <a:bodyPr/>
                    <a:lstStyle/>
                    <a:p>
                      <a:pPr>
                        <a:spcAft>
                          <a:spcPts val="600"/>
                        </a:spcAft>
                      </a:pPr>
                      <a:r>
                        <a:rPr lang="en-GB" sz="1200" b="1" dirty="0">
                          <a:solidFill>
                            <a:srgbClr val="003862"/>
                          </a:solidFill>
                        </a:rPr>
                        <a:t>Draft</a:t>
                      </a:r>
                    </a:p>
                  </a:txBody>
                  <a:tcPr marL="91980" marR="91980" marT="45721" marB="45721">
                    <a:noFill/>
                  </a:tcPr>
                </a:tc>
                <a:tc>
                  <a:txBody>
                    <a:bodyPr/>
                    <a:lstStyle/>
                    <a:p>
                      <a:pPr marL="0" marR="0" lvl="0" indent="0" algn="l" defTabSz="957263" rtl="0" eaLnBrk="1" fontAlgn="base" latinLnBrk="0" hangingPunct="1">
                        <a:lnSpc>
                          <a:spcPct val="100000"/>
                        </a:lnSpc>
                        <a:spcBef>
                          <a:spcPts val="600"/>
                        </a:spcBef>
                        <a:spcAft>
                          <a:spcPts val="600"/>
                        </a:spcAft>
                        <a:buClrTx/>
                        <a:buSzTx/>
                        <a:buFont typeface="Arial" panose="020B0604020202020204" pitchFamily="34" charset="0"/>
                        <a:buNone/>
                        <a:tabLst/>
                        <a:defRPr/>
                      </a:pPr>
                      <a:r>
                        <a:rPr lang="de-DE" sz="1200" dirty="0">
                          <a:solidFill>
                            <a:srgbClr val="003862"/>
                          </a:solidFill>
                        </a:rPr>
                        <a:t>Der Katalog wurde erstellt, es sind jedoch weitere Informationen erforderlich, bevor er bei Sasol eingereicht werden kann.</a:t>
                      </a:r>
                      <a:endParaRPr lang="en-GB" sz="1400" b="1" kern="1200" dirty="0">
                        <a:solidFill>
                          <a:schemeClr val="bg1"/>
                        </a:solidFill>
                        <a:latin typeface="+mn-lt"/>
                        <a:ea typeface="+mn-ea"/>
                        <a:cs typeface="+mn-cs"/>
                      </a:endParaRPr>
                    </a:p>
                  </a:txBody>
                  <a:tcPr marL="91980" marR="91980" marT="45721" marB="45721">
                    <a:noFill/>
                  </a:tcPr>
                </a:tc>
                <a:extLst>
                  <a:ext uri="{0D108BD9-81ED-4DB2-BD59-A6C34878D82A}">
                    <a16:rowId xmlns:a16="http://schemas.microsoft.com/office/drawing/2014/main" val="10001"/>
                  </a:ext>
                </a:extLst>
              </a:tr>
              <a:tr h="780888">
                <a:tc>
                  <a:txBody>
                    <a:bodyPr/>
                    <a:lstStyle/>
                    <a:p>
                      <a:pPr>
                        <a:spcAft>
                          <a:spcPts val="600"/>
                        </a:spcAft>
                      </a:pPr>
                      <a:r>
                        <a:rPr lang="en-GB" sz="1200" b="1" dirty="0">
                          <a:solidFill>
                            <a:srgbClr val="003862"/>
                          </a:solidFill>
                        </a:rPr>
                        <a:t>Error</a:t>
                      </a:r>
                    </a:p>
                  </a:txBody>
                  <a:tcPr marL="91980" marR="91980" marT="45721" marB="45721">
                    <a:noFill/>
                  </a:tcPr>
                </a:tc>
                <a:tc>
                  <a:txBody>
                    <a:bodyPr/>
                    <a:lstStyle/>
                    <a:p>
                      <a:pPr marL="0" marR="0" lvl="0" indent="0" algn="l" defTabSz="957263" rtl="0" eaLnBrk="1" fontAlgn="base" latinLnBrk="0" hangingPunct="1">
                        <a:lnSpc>
                          <a:spcPct val="100000"/>
                        </a:lnSpc>
                        <a:spcBef>
                          <a:spcPts val="600"/>
                        </a:spcBef>
                        <a:spcAft>
                          <a:spcPts val="600"/>
                        </a:spcAft>
                        <a:buClrTx/>
                        <a:buSzTx/>
                        <a:buFont typeface="Arial" panose="020B0604020202020204" pitchFamily="34" charset="0"/>
                        <a:buNone/>
                        <a:tabLst/>
                        <a:defRPr/>
                      </a:pPr>
                      <a:r>
                        <a:rPr lang="de-DE" sz="1200" dirty="0">
                          <a:solidFill>
                            <a:srgbClr val="003862"/>
                          </a:solidFill>
                        </a:rPr>
                        <a:t>Es liegt ein Problem mit dem Katalog vor. Bitte wenden Sie sich zur Klärung an Sasol.</a:t>
                      </a:r>
                    </a:p>
                  </a:txBody>
                  <a:tcPr marL="91980" marR="91980" marT="45721" marB="45721">
                    <a:noFill/>
                  </a:tcPr>
                </a:tc>
                <a:extLst>
                  <a:ext uri="{0D108BD9-81ED-4DB2-BD59-A6C34878D82A}">
                    <a16:rowId xmlns:a16="http://schemas.microsoft.com/office/drawing/2014/main" val="10002"/>
                  </a:ext>
                </a:extLst>
              </a:tr>
              <a:tr h="863123">
                <a:tc>
                  <a:txBody>
                    <a:bodyPr/>
                    <a:lstStyle/>
                    <a:p>
                      <a:pPr>
                        <a:spcAft>
                          <a:spcPts val="600"/>
                        </a:spcAft>
                      </a:pPr>
                      <a:r>
                        <a:rPr lang="en-GB" sz="1200" b="1" dirty="0">
                          <a:solidFill>
                            <a:srgbClr val="003862"/>
                          </a:solidFill>
                        </a:rPr>
                        <a:t>Awaiting / Pending Approval</a:t>
                      </a:r>
                    </a:p>
                  </a:txBody>
                  <a:tcPr marL="91980" marR="91980" marT="45721" marB="45721">
                    <a:noFill/>
                  </a:tcPr>
                </a:tc>
                <a:tc>
                  <a:txBody>
                    <a:bodyPr/>
                    <a:lstStyle/>
                    <a:p>
                      <a:pPr marL="0" marR="0" lvl="0" indent="0" algn="l" defTabSz="957263" rtl="0" eaLnBrk="1" fontAlgn="base" latinLnBrk="0" hangingPunct="1">
                        <a:lnSpc>
                          <a:spcPct val="100000"/>
                        </a:lnSpc>
                        <a:spcBef>
                          <a:spcPts val="600"/>
                        </a:spcBef>
                        <a:spcAft>
                          <a:spcPts val="600"/>
                        </a:spcAft>
                        <a:buClrTx/>
                        <a:buSzTx/>
                        <a:buFont typeface="Arial" panose="020B0604020202020204" pitchFamily="34" charset="0"/>
                        <a:buNone/>
                        <a:tabLst/>
                        <a:defRPr/>
                      </a:pPr>
                      <a:r>
                        <a:rPr lang="de-DE" sz="1200" dirty="0">
                          <a:solidFill>
                            <a:srgbClr val="003862"/>
                          </a:solidFill>
                        </a:rPr>
                        <a:t>Der Katalog ist bei Sasol eingegangen und wird derzeit geprüft.</a:t>
                      </a:r>
                    </a:p>
                  </a:txBody>
                  <a:tcPr marL="91980" marR="91980" marT="45721" marB="45721">
                    <a:noFill/>
                  </a:tcPr>
                </a:tc>
                <a:extLst>
                  <a:ext uri="{0D108BD9-81ED-4DB2-BD59-A6C34878D82A}">
                    <a16:rowId xmlns:a16="http://schemas.microsoft.com/office/drawing/2014/main" val="10003"/>
                  </a:ext>
                </a:extLst>
              </a:tr>
              <a:tr h="1021150">
                <a:tc>
                  <a:txBody>
                    <a:bodyPr/>
                    <a:lstStyle/>
                    <a:p>
                      <a:pPr>
                        <a:spcAft>
                          <a:spcPts val="600"/>
                        </a:spcAft>
                      </a:pPr>
                      <a:r>
                        <a:rPr lang="en-GB" sz="1200" b="1" dirty="0">
                          <a:solidFill>
                            <a:srgbClr val="003862"/>
                          </a:solidFill>
                        </a:rPr>
                        <a:t>Accepted</a:t>
                      </a:r>
                    </a:p>
                  </a:txBody>
                  <a:tcPr marL="91980" marR="91980" marT="45721" marB="45721">
                    <a:noFill/>
                  </a:tcPr>
                </a:tc>
                <a:tc>
                  <a:txBody>
                    <a:bodyPr/>
                    <a:lstStyle/>
                    <a:p>
                      <a:pPr marL="0" marR="0" lvl="0" indent="0" algn="l">
                        <a:lnSpc>
                          <a:spcPct val="100000"/>
                        </a:lnSpc>
                        <a:spcBef>
                          <a:spcPts val="600"/>
                        </a:spcBef>
                        <a:spcAft>
                          <a:spcPts val="600"/>
                        </a:spcAft>
                        <a:buNone/>
                      </a:pPr>
                      <a:r>
                        <a:rPr lang="de-DE" sz="1200" b="0" u="none" strike="noStrike" noProof="0" dirty="0">
                          <a:solidFill>
                            <a:srgbClr val="003862"/>
                          </a:solidFill>
                        </a:rPr>
                        <a:t>Der Katalog wurde von Sasol genehmigt und alle Artikel stehen Sasol-Benutzern zur Anforderung/Bestellung in Coupa zur Verfügung.</a:t>
                      </a:r>
                    </a:p>
                  </a:txBody>
                  <a:tcPr marL="91980" marR="91980" marT="45721" marB="45721">
                    <a:noFill/>
                  </a:tcPr>
                </a:tc>
                <a:extLst>
                  <a:ext uri="{0D108BD9-81ED-4DB2-BD59-A6C34878D82A}">
                    <a16:rowId xmlns:a16="http://schemas.microsoft.com/office/drawing/2014/main" val="1678486700"/>
                  </a:ext>
                </a:extLst>
              </a:tr>
              <a:tr h="1128360">
                <a:tc>
                  <a:txBody>
                    <a:bodyPr/>
                    <a:lstStyle/>
                    <a:p>
                      <a:pPr>
                        <a:spcAft>
                          <a:spcPts val="600"/>
                        </a:spcAft>
                      </a:pPr>
                      <a:r>
                        <a:rPr lang="en-GB" sz="1200" b="1" dirty="0">
                          <a:solidFill>
                            <a:srgbClr val="003862"/>
                          </a:solidFill>
                        </a:rPr>
                        <a:t>Rejected</a:t>
                      </a:r>
                    </a:p>
                  </a:txBody>
                  <a:tcPr marL="91980" marR="91980" marT="45721" marB="45721">
                    <a:noFill/>
                  </a:tcPr>
                </a:tc>
                <a:tc>
                  <a:txBody>
                    <a:bodyPr/>
                    <a:lstStyle/>
                    <a:p>
                      <a:pPr marL="0" marR="0" lvl="0" indent="0" algn="l" defTabSz="524671" rtl="0" eaLnBrk="1" fontAlgn="auto" latinLnBrk="0" hangingPunct="1">
                        <a:lnSpc>
                          <a:spcPct val="100000"/>
                        </a:lnSpc>
                        <a:spcBef>
                          <a:spcPts val="0"/>
                        </a:spcBef>
                        <a:spcAft>
                          <a:spcPts val="0"/>
                        </a:spcAft>
                        <a:buClrTx/>
                        <a:buSzTx/>
                        <a:buFontTx/>
                        <a:buNone/>
                        <a:tabLst/>
                        <a:defRPr/>
                      </a:pPr>
                      <a:r>
                        <a:rPr lang="de-DE" sz="1200">
                          <a:solidFill>
                            <a:srgbClr val="003862"/>
                          </a:solidFill>
                        </a:rPr>
                        <a:t>Der Katalog </a:t>
                      </a:r>
                      <a:r>
                        <a:rPr lang="de-DE" sz="1200" dirty="0">
                          <a:solidFill>
                            <a:srgbClr val="003862"/>
                          </a:solidFill>
                        </a:rPr>
                        <a:t>wurde von Sasol nicht genehmigt. Bitte wenden Sie sich zur Klärung an Sasol.</a:t>
                      </a:r>
                    </a:p>
                  </a:txBody>
                  <a:tcPr marL="91980" marR="91980" marT="45721" marB="45721">
                    <a:noFill/>
                  </a:tcPr>
                </a:tc>
                <a:extLst>
                  <a:ext uri="{0D108BD9-81ED-4DB2-BD59-A6C34878D82A}">
                    <a16:rowId xmlns:a16="http://schemas.microsoft.com/office/drawing/2014/main" val="694600568"/>
                  </a:ext>
                </a:extLst>
              </a:tr>
            </a:tbl>
          </a:graphicData>
        </a:graphic>
      </p:graphicFrame>
      <p:sp>
        <p:nvSpPr>
          <p:cNvPr id="8" name="TextBox 7">
            <a:extLst>
              <a:ext uri="{FF2B5EF4-FFF2-40B4-BE49-F238E27FC236}">
                <a16:creationId xmlns:a16="http://schemas.microsoft.com/office/drawing/2014/main" id="{3CC50B8F-8E06-CA87-ECB9-4D92132B0E25}"/>
              </a:ext>
            </a:extLst>
          </p:cNvPr>
          <p:cNvSpPr txBox="1"/>
          <p:nvPr/>
        </p:nvSpPr>
        <p:spPr>
          <a:xfrm>
            <a:off x="231381" y="1074382"/>
            <a:ext cx="6395235" cy="369332"/>
          </a:xfrm>
          <a:prstGeom prst="rect">
            <a:avLst/>
          </a:prstGeom>
          <a:noFill/>
        </p:spPr>
        <p:txBody>
          <a:bodyPr wrap="square" lIns="0" tIns="0" rIns="0" bIns="0" rtlCol="0">
            <a:spAutoFit/>
          </a:bodyPr>
          <a:lstStyle/>
          <a:p>
            <a:r>
              <a:rPr lang="de-DE" sz="1200" dirty="0">
                <a:solidFill>
                  <a:srgbClr val="003862"/>
                </a:solidFill>
                <a:latin typeface="Arial" panose="020B0604020202020204" pitchFamily="34" charset="0"/>
                <a:cs typeface="Arial" panose="020B0604020202020204" pitchFamily="34" charset="0"/>
              </a:rPr>
              <a:t>Jede Aktualisierung eines Katalogs im CSP wird zur Prüfung und Genehmigung an den Sasol-Einkauf übermittelt. Nach der Genehmigung wird der Katalog als </a:t>
            </a:r>
            <a:r>
              <a:rPr lang="de-DE" sz="1200" b="1" dirty="0">
                <a:solidFill>
                  <a:srgbClr val="003862"/>
                </a:solidFill>
                <a:latin typeface="Arial" panose="020B0604020202020204" pitchFamily="34" charset="0"/>
                <a:cs typeface="Arial" panose="020B0604020202020204" pitchFamily="34" charset="0"/>
              </a:rPr>
              <a:t>Accepted</a:t>
            </a:r>
            <a:r>
              <a:rPr lang="de-DE" sz="1200" dirty="0">
                <a:solidFill>
                  <a:srgbClr val="003862"/>
                </a:solidFill>
                <a:latin typeface="Arial" panose="020B0604020202020204" pitchFamily="34" charset="0"/>
                <a:cs typeface="Arial" panose="020B0604020202020204" pitchFamily="34" charset="0"/>
              </a:rPr>
              <a:t> im CSP angezeigt.</a:t>
            </a:r>
          </a:p>
        </p:txBody>
      </p:sp>
    </p:spTree>
    <p:custDataLst>
      <p:tags r:id="rId1"/>
    </p:custDataLst>
    <p:extLst>
      <p:ext uri="{BB962C8B-B14F-4D97-AF65-F5344CB8AC3E}">
        <p14:creationId xmlns:p14="http://schemas.microsoft.com/office/powerpoint/2010/main" val="38624267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07B9ACF55B954E8C1A079E7C6635F4" ma:contentTypeVersion="7" ma:contentTypeDescription="Create a new document." ma:contentTypeScope="" ma:versionID="16019c963ed337d23290b6b2e62d85ea">
  <xsd:schema xmlns:xsd="http://www.w3.org/2001/XMLSchema" xmlns:xs="http://www.w3.org/2001/XMLSchema" xmlns:p="http://schemas.microsoft.com/office/2006/metadata/properties" xmlns:ns2="53c7ddbc-a72f-40af-ae57-4f788891c806" targetNamespace="http://schemas.microsoft.com/office/2006/metadata/properties" ma:root="true" ma:fieldsID="3d5e8bdce1a880f4044895ebd73ed465" ns2:_="">
    <xsd:import namespace="53c7ddbc-a72f-40af-ae57-4f788891c8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c7ddbc-a72f-40af-ae57-4f788891c8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ACC8562-C458-48E9-A30A-58ED5E4883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c7ddbc-a72f-40af-ae57-4f788891c8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C2A1AD7-BEEB-418A-A1AC-F3D18B48BC85}">
  <ds:schemaRefs>
    <ds:schemaRef ds:uri="http://schemas.microsoft.com/sharepoint/v3/contenttype/forms"/>
  </ds:schemaRefs>
</ds:datastoreItem>
</file>

<file path=customXml/itemProps3.xml><?xml version="1.0" encoding="utf-8"?>
<ds:datastoreItem xmlns:ds="http://schemas.openxmlformats.org/officeDocument/2006/customXml" ds:itemID="{D219C445-6CD6-4CF8-AA1F-1E88AD5CB5C9}">
  <ds:schemaRefs>
    <ds:schemaRef ds:uri="http://schemas.microsoft.com/office/2006/metadata/properties"/>
    <ds:schemaRef ds:uri="http://purl.org/dc/dcmitype/"/>
    <ds:schemaRef ds:uri="b519fcea-2696-4120-88f3-1d557b21f616"/>
    <ds:schemaRef ds:uri="http://purl.org/dc/elements/1.1/"/>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9475751b-d994-4f7b-b8a1-0af53d2cb8c9"/>
    <ds:schemaRef ds:uri="036a428d-ebb9-4a14-9aaa-74e8164c8712"/>
    <ds:schemaRef ds:uri="http://schemas.microsoft.com/sharepoint/v3"/>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787</Words>
  <Application>Microsoft Office PowerPoint</Application>
  <PresentationFormat>Letter Paper (8.5x11 in)</PresentationFormat>
  <Paragraphs>67</Paragraphs>
  <Slides>7</Slides>
  <Notes>7</Notes>
  <HiddenSlides>0</HiddenSlides>
  <MMClips>0</MMClips>
  <ScaleCrop>false</ScaleCrop>
  <HeadingPairs>
    <vt:vector size="8" baseType="variant">
      <vt:variant>
        <vt:lpstr>Fonts Used</vt:lpstr>
      </vt:variant>
      <vt:variant>
        <vt:i4>2</vt:i4>
      </vt: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2" baseType="lpstr">
      <vt:lpstr>Arial</vt:lpstr>
      <vt:lpstr>Calibri</vt:lpstr>
      <vt:lpstr>theme3</vt:lpstr>
      <vt:lpstr>Theme2</vt:lpstr>
      <vt:lpstr>think-cell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2026-07-15T09:28:02Z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0x0101005D07B9ACF55B954E8C1A079E7C6635F4</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