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23"/>
  </p:notesMasterIdLst>
  <p:handoutMasterIdLst>
    <p:handoutMasterId r:id="rId24"/>
  </p:handoutMasterIdLst>
  <p:sldIdLst>
    <p:sldId id="331" r:id="rId6"/>
    <p:sldId id="382" r:id="rId7"/>
    <p:sldId id="383" r:id="rId8"/>
    <p:sldId id="370" r:id="rId9"/>
    <p:sldId id="371" r:id="rId10"/>
    <p:sldId id="372" r:id="rId11"/>
    <p:sldId id="373" r:id="rId12"/>
    <p:sldId id="376" r:id="rId13"/>
    <p:sldId id="377" r:id="rId14"/>
    <p:sldId id="388" r:id="rId15"/>
    <p:sldId id="380" r:id="rId16"/>
    <p:sldId id="381" r:id="rId17"/>
    <p:sldId id="386" r:id="rId18"/>
    <p:sldId id="387" r:id="rId19"/>
    <p:sldId id="385" r:id="rId20"/>
    <p:sldId id="378" r:id="rId21"/>
    <p:sldId id="354" r:id="rId22"/>
  </p:sldIdLst>
  <p:sldSz cx="6858000" cy="9144000" type="letter"/>
  <p:notesSz cx="6797675" cy="9928225"/>
  <p:custDataLst>
    <p:tags r:id="rId2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84D"/>
    <a:srgbClr val="003862"/>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8BE67-EE90-42B8-9FE1-AE82E268D5DB}" v="109" dt="2025-11-05T08:48:41.914"/>
    <p1510:client id="{B5012E1A-6E66-4DEE-902C-F315D5FF0658}" v="149" dt="2025-11-04T09:46:12.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877" y="813"/>
      </p:cViewPr>
      <p:guideLst>
        <p:guide orient="horz" pos="4711"/>
        <p:guide orient="horz" pos="4763"/>
        <p:guide pos="2160"/>
      </p:guideLst>
    </p:cSldViewPr>
  </p:slideViewPr>
  <p:notesTextViewPr>
    <p:cViewPr>
      <p:scale>
        <a:sx n="400" d="100"/>
        <a:sy n="4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20.4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0,'0'18438,"0"-18418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131 0,'-3'0,"-6"0,-5 0,-4 0,-3 0,-1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17</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3.xml"/><Relationship Id="rId18" Type="http://schemas.openxmlformats.org/officeDocument/2006/relationships/image" Target="../media/image330.png"/><Relationship Id="rId3" Type="http://schemas.openxmlformats.org/officeDocument/2006/relationships/slideLayout" Target="../slideLayouts/slideLayout22.xml"/><Relationship Id="rId21" Type="http://schemas.openxmlformats.org/officeDocument/2006/relationships/customXml" Target="../ink/ink7.xml"/><Relationship Id="rId7" Type="http://schemas.openxmlformats.org/officeDocument/2006/relationships/image" Target="../media/image3.emf"/><Relationship Id="rId12" Type="http://schemas.openxmlformats.org/officeDocument/2006/relationships/image" Target="../media/image41.png"/><Relationship Id="rId17" Type="http://schemas.openxmlformats.org/officeDocument/2006/relationships/customXml" Target="../ink/ink5.xml"/><Relationship Id="rId2" Type="http://schemas.openxmlformats.org/officeDocument/2006/relationships/tags" Target="../tags/tag32.xml"/><Relationship Id="rId16" Type="http://schemas.openxmlformats.org/officeDocument/2006/relationships/image" Target="../media/image43.png"/><Relationship Id="rId20" Type="http://schemas.openxmlformats.org/officeDocument/2006/relationships/image" Target="../media/image340.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38.png"/><Relationship Id="rId15" Type="http://schemas.openxmlformats.org/officeDocument/2006/relationships/customXml" Target="../ink/ink4.xml"/><Relationship Id="rId10" Type="http://schemas.openxmlformats.org/officeDocument/2006/relationships/image" Target="../media/image40.png"/><Relationship Id="rId19" Type="http://schemas.openxmlformats.org/officeDocument/2006/relationships/customXml" Target="../ink/ink6.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42.png"/><Relationship Id="rId22"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9B5008-95D2-9900-7592-B7C133798C6A}"/>
              </a:ext>
            </a:extLst>
          </p:cNvPr>
          <p:cNvPicPr>
            <a:picLocks noChangeAspect="1"/>
          </p:cNvPicPr>
          <p:nvPr/>
        </p:nvPicPr>
        <p:blipFill>
          <a:blip r:embed="rId4"/>
          <a:stretch>
            <a:fillRect/>
          </a:stretch>
        </p:blipFill>
        <p:spPr>
          <a:xfrm>
            <a:off x="827254" y="3703190"/>
            <a:ext cx="4840857" cy="3993707"/>
          </a:xfrm>
          <a:prstGeom prst="rect">
            <a:avLst/>
          </a:prstGeom>
          <a:ln w="19050">
            <a:solidFill>
              <a:schemeClr val="accent1"/>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de-DE" sz="1100" dirty="0">
              <a:solidFill>
                <a:srgbClr val="003862"/>
              </a:solidFill>
            </a:endParaRP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1073820"/>
          </a:xfrm>
          <a:prstGeom prst="rect">
            <a:avLst/>
          </a:prstGeom>
          <a:noFill/>
        </p:spPr>
        <p:txBody>
          <a:bodyPr wrap="square" lIns="0" tIns="0" rIns="0" bIns="0" rtlCol="0">
            <a:spAutoFit/>
          </a:bodyPr>
          <a:lstStyle/>
          <a:p>
            <a:pPr>
              <a:lnSpc>
                <a:spcPct val="150000"/>
              </a:lnSpc>
            </a:pPr>
            <a:r>
              <a:rPr lang="de-DE" sz="1200" dirty="0">
                <a:solidFill>
                  <a:srgbClr val="003862"/>
                </a:solidFill>
                <a:latin typeface="Arial" panose="020B0604020202020204" pitchFamily="34" charset="0"/>
                <a:cs typeface="Arial" panose="020B0604020202020204" pitchFamily="34" charset="0"/>
              </a:rPr>
              <a:t>Ziel dieses Dokuments ist es, Sie durch die Sasol-spezifischen Anforderungen des SIM-Formulars (</a:t>
            </a:r>
            <a:r>
              <a:rPr lang="de-DE" sz="1200" b="1" i="1" dirty="0">
                <a:solidFill>
                  <a:srgbClr val="003862"/>
                </a:solidFill>
                <a:latin typeface="Arial" panose="020B0604020202020204" pitchFamily="34" charset="0"/>
                <a:cs typeface="Arial" panose="020B0604020202020204" pitchFamily="34" charset="0"/>
              </a:rPr>
              <a:t>Supplier Information Management Form</a:t>
            </a:r>
            <a:r>
              <a:rPr lang="de-DE" sz="1200" dirty="0">
                <a:solidFill>
                  <a:srgbClr val="003862"/>
                </a:solidFill>
                <a:latin typeface="Arial" panose="020B0604020202020204" pitchFamily="34" charset="0"/>
                <a:cs typeface="Arial" panose="020B0604020202020204" pitchFamily="34" charset="0"/>
              </a:rPr>
              <a:t>) zu führen, damit Sie Ihr Onboarding bei Sasol abschließen können. Dieser Leitfaden richtet sich an Lieferanten, die bereits ein Coupa-Lieferantenprofil erstellt haben.</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27254" y="7915155"/>
            <a:ext cx="5789475" cy="615553"/>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2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Bitte überprüfen Sie auch Ihren Spam-Ordner auf diese E-Mail und beachten Sie, dass diese Einladung nach 48 Stunden abläuft. Das bedeutet, dass Sie diesen Link danach nicht mehr verwenden können.</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2071015"/>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Erste Schritte</a:t>
            </a:r>
          </a:p>
        </p:txBody>
      </p:sp>
      <p:sp>
        <p:nvSpPr>
          <p:cNvPr id="4" name="Rectangle 3">
            <a:extLst>
              <a:ext uri="{FF2B5EF4-FFF2-40B4-BE49-F238E27FC236}">
                <a16:creationId xmlns:a16="http://schemas.microsoft.com/office/drawing/2014/main" id="{0F10447E-D4A6-D0B9-A6BC-4EFD1E0CFEEE}"/>
              </a:ext>
            </a:extLst>
          </p:cNvPr>
          <p:cNvSpPr/>
          <p:nvPr/>
        </p:nvSpPr>
        <p:spPr>
          <a:xfrm>
            <a:off x="233055" y="2433414"/>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Zunächst erhalten Sie eine E-Mail-Benachrichtigung von Sasol mit der Aufforderung, das SIM-Formular (</a:t>
            </a:r>
            <a:r>
              <a:rPr lang="de-DE" sz="1100" b="1" i="1" dirty="0">
                <a:solidFill>
                  <a:srgbClr val="003862"/>
                </a:solidFill>
              </a:rPr>
              <a:t>Supplier Information Management</a:t>
            </a:r>
            <a:r>
              <a:rPr lang="de-DE" sz="1100" dirty="0">
                <a:solidFill>
                  <a:srgbClr val="003862"/>
                </a:solidFill>
              </a:rPr>
              <a:t>) im CSP auszufüllen.</a:t>
            </a:r>
          </a:p>
          <a:p>
            <a:pPr marL="228600" lvl="0" indent="-228600" defTabSz="524671">
              <a:lnSpc>
                <a:spcPct val="150000"/>
              </a:lnSpc>
              <a:spcAft>
                <a:spcPts val="600"/>
              </a:spcAft>
              <a:buClr>
                <a:srgbClr val="003862"/>
              </a:buClr>
              <a:buFont typeface="+mj-lt"/>
              <a:buAutoNum type="arabicPeriod"/>
              <a:defRPr/>
            </a:pPr>
            <a:r>
              <a:rPr lang="de-DE" sz="1100" dirty="0">
                <a:solidFill>
                  <a:srgbClr val="003862"/>
                </a:solidFill>
              </a:rPr>
              <a:t>Klicken Sie auf </a:t>
            </a:r>
            <a:r>
              <a:rPr lang="de-DE" sz="1100" b="1" i="1" dirty="0">
                <a:solidFill>
                  <a:srgbClr val="003862"/>
                </a:solidFill>
              </a:rPr>
              <a:t>„Join and Respond“ </a:t>
            </a:r>
            <a:r>
              <a:rPr lang="de-DE" sz="1100" dirty="0">
                <a:solidFill>
                  <a:srgbClr val="003862"/>
                </a:solidFill>
              </a:rPr>
              <a:t>, um zu beginnen.</a:t>
            </a:r>
          </a:p>
        </p:txBody>
      </p:sp>
      <p:sp>
        <p:nvSpPr>
          <p:cNvPr id="11" name="Rectangle 10">
            <a:extLst>
              <a:ext uri="{FF2B5EF4-FFF2-40B4-BE49-F238E27FC236}">
                <a16:creationId xmlns:a16="http://schemas.microsoft.com/office/drawing/2014/main" id="{E783537D-DC0F-EB68-C78A-AE3BFFD109E8}"/>
              </a:ext>
            </a:extLst>
          </p:cNvPr>
          <p:cNvSpPr/>
          <p:nvPr/>
        </p:nvSpPr>
        <p:spPr>
          <a:xfrm>
            <a:off x="1593908" y="7179913"/>
            <a:ext cx="1644666" cy="49181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1F5E7E4F-D37D-1A4D-4C42-1812634C00C6}"/>
              </a:ext>
            </a:extLst>
          </p:cNvPr>
          <p:cNvSpPr/>
          <p:nvPr/>
        </p:nvSpPr>
        <p:spPr>
          <a:xfrm>
            <a:off x="1380593" y="70220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a:t>
            </a:r>
            <a:endParaRPr lang="de-DE" sz="1200" kern="0" dirty="0">
              <a:solidFill>
                <a:srgbClr val="00386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C7A25-DE36-8926-52D3-778D249ED138}"/>
              </a:ext>
            </a:extLst>
          </p:cNvPr>
          <p:cNvSpPr/>
          <p:nvPr/>
        </p:nvSpPr>
        <p:spPr>
          <a:xfrm>
            <a:off x="182389" y="1332421"/>
            <a:ext cx="6493221" cy="80733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Die meisten Informationen sind bereits aus den Zahlungsinformationen vorausgefüllt, die Sie bei der Erstellung Ihres Coupa-Lieferantenkontos angegeben haben.</a:t>
            </a:r>
          </a:p>
          <a:p>
            <a:pPr lvl="0" defTabSz="524671">
              <a:lnSpc>
                <a:spcPct val="150000"/>
              </a:lnSpc>
              <a:spcAft>
                <a:spcPts val="600"/>
              </a:spcAft>
              <a:buClr>
                <a:srgbClr val="003862"/>
              </a:buClr>
              <a:defRPr/>
            </a:pPr>
            <a:r>
              <a:rPr lang="de-DE" sz="1100" dirty="0">
                <a:solidFill>
                  <a:srgbClr val="003862"/>
                </a:solidFill>
              </a:rPr>
              <a:t>Bitte überprüfen Sie alle diese Informationen und korrigieren Sie etwaige Unstimmigkeiten.</a:t>
            </a:r>
          </a:p>
        </p:txBody>
      </p:sp>
      <p:sp>
        <p:nvSpPr>
          <p:cNvPr id="3" name="TextBox 2">
            <a:extLst>
              <a:ext uri="{FF2B5EF4-FFF2-40B4-BE49-F238E27FC236}">
                <a16:creationId xmlns:a16="http://schemas.microsoft.com/office/drawing/2014/main" id="{31C2D5C3-BF37-AEE3-07C0-EB2F79CA9F3A}"/>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Remit-To Additional Information</a:t>
            </a:r>
          </a:p>
        </p:txBody>
      </p:sp>
      <p:pic>
        <p:nvPicPr>
          <p:cNvPr id="7" name="Picture 6">
            <a:extLst>
              <a:ext uri="{FF2B5EF4-FFF2-40B4-BE49-F238E27FC236}">
                <a16:creationId xmlns:a16="http://schemas.microsoft.com/office/drawing/2014/main" id="{650C1E86-95AC-D2F3-76EF-AB5DCBF2A836}"/>
              </a:ext>
            </a:extLst>
          </p:cNvPr>
          <p:cNvPicPr>
            <a:picLocks noChangeAspect="1"/>
          </p:cNvPicPr>
          <p:nvPr/>
        </p:nvPicPr>
        <p:blipFill>
          <a:blip r:embed="rId2"/>
          <a:stretch>
            <a:fillRect/>
          </a:stretch>
        </p:blipFill>
        <p:spPr>
          <a:xfrm>
            <a:off x="2027881" y="2469643"/>
            <a:ext cx="2802237" cy="6192356"/>
          </a:xfrm>
          <a:prstGeom prst="rect">
            <a:avLst/>
          </a:prstGeom>
          <a:ln w="19050">
            <a:solidFill>
              <a:schemeClr val="accent1"/>
            </a:solidFill>
          </a:ln>
        </p:spPr>
      </p:pic>
      <p:sp>
        <p:nvSpPr>
          <p:cNvPr id="8" name="Rectangle 7">
            <a:extLst>
              <a:ext uri="{FF2B5EF4-FFF2-40B4-BE49-F238E27FC236}">
                <a16:creationId xmlns:a16="http://schemas.microsoft.com/office/drawing/2014/main" id="{C2082725-F746-583C-8FD4-834DEBBCA532}"/>
              </a:ext>
            </a:extLst>
          </p:cNvPr>
          <p:cNvSpPr/>
          <p:nvPr/>
        </p:nvSpPr>
        <p:spPr>
          <a:xfrm>
            <a:off x="2249419" y="3563645"/>
            <a:ext cx="2381303" cy="50815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extLst>
      <p:ext uri="{BB962C8B-B14F-4D97-AF65-F5344CB8AC3E}">
        <p14:creationId xmlns:p14="http://schemas.microsoft.com/office/powerpoint/2010/main" val="7175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4898B7-A2FE-38AE-7CFD-A19D9DA31CC9}"/>
              </a:ext>
            </a:extLst>
          </p:cNvPr>
          <p:cNvSpPr txBox="1"/>
          <p:nvPr/>
        </p:nvSpPr>
        <p:spPr>
          <a:xfrm>
            <a:off x="3429000" y="2938294"/>
            <a:ext cx="3150993" cy="430887"/>
          </a:xfrm>
          <a:prstGeom prst="rect">
            <a:avLst/>
          </a:prstGeom>
          <a:noFill/>
        </p:spPr>
        <p:txBody>
          <a:bodyPr wrap="square" rtlCol="0">
            <a:spAutoFit/>
          </a:bodyPr>
          <a:lstStyle/>
          <a:p>
            <a:pPr algn="r"/>
            <a:r>
              <a:rPr lang="de-DE" sz="1100" dirty="0">
                <a:solidFill>
                  <a:srgbClr val="003862"/>
                </a:solidFill>
              </a:rPr>
              <a:t>(*) Muss zwischen 1 und 34 Zeichen lang sein, ohne Leerzeichen (alphanumerisch)</a:t>
            </a:r>
          </a:p>
        </p:txBody>
      </p:sp>
      <p:sp>
        <p:nvSpPr>
          <p:cNvPr id="5" name="TextBox 4">
            <a:extLst>
              <a:ext uri="{FF2B5EF4-FFF2-40B4-BE49-F238E27FC236}">
                <a16:creationId xmlns:a16="http://schemas.microsoft.com/office/drawing/2014/main" id="{28D4C813-DDE0-B295-0BB8-2E763C2BAA8D}"/>
              </a:ext>
            </a:extLst>
          </p:cNvPr>
          <p:cNvSpPr txBox="1"/>
          <p:nvPr/>
        </p:nvSpPr>
        <p:spPr>
          <a:xfrm>
            <a:off x="3429001" y="3675485"/>
            <a:ext cx="3150994" cy="430887"/>
          </a:xfrm>
          <a:prstGeom prst="rect">
            <a:avLst/>
          </a:prstGeom>
          <a:noFill/>
        </p:spPr>
        <p:txBody>
          <a:bodyPr wrap="square" rtlCol="0">
            <a:spAutoFit/>
          </a:bodyPr>
          <a:lstStyle/>
          <a:p>
            <a:pPr algn="r"/>
            <a:r>
              <a:rPr lang="de-DE" sz="1100" dirty="0">
                <a:solidFill>
                  <a:srgbClr val="003862"/>
                </a:solidFill>
              </a:rPr>
              <a:t>(*) Muss zwischen 5 und 34 Zeichen lang sein, ohne Leerzeichen (alphanumerisch)</a:t>
            </a:r>
          </a:p>
        </p:txBody>
      </p:sp>
      <p:sp>
        <p:nvSpPr>
          <p:cNvPr id="6" name="TextBox 5">
            <a:extLst>
              <a:ext uri="{FF2B5EF4-FFF2-40B4-BE49-F238E27FC236}">
                <a16:creationId xmlns:a16="http://schemas.microsoft.com/office/drawing/2014/main" id="{4DF618B5-C827-E256-0E26-BA87D5ADE049}"/>
              </a:ext>
            </a:extLst>
          </p:cNvPr>
          <p:cNvSpPr txBox="1"/>
          <p:nvPr/>
        </p:nvSpPr>
        <p:spPr>
          <a:xfrm>
            <a:off x="3429000" y="4412676"/>
            <a:ext cx="3150995" cy="430887"/>
          </a:xfrm>
          <a:prstGeom prst="rect">
            <a:avLst/>
          </a:prstGeom>
          <a:noFill/>
        </p:spPr>
        <p:txBody>
          <a:bodyPr wrap="square" rtlCol="0">
            <a:spAutoFit/>
          </a:bodyPr>
          <a:lstStyle/>
          <a:p>
            <a:pPr algn="r"/>
            <a:r>
              <a:rPr lang="de-DE" sz="1100" dirty="0">
                <a:solidFill>
                  <a:srgbClr val="003862"/>
                </a:solidFill>
              </a:rPr>
              <a:t>(*) Muss 8 / 11 Zeichen lang sein, ohne Leerzeichen (alphanumerisch, die ersten 6 müssen Buchstaben sein)</a:t>
            </a:r>
          </a:p>
        </p:txBody>
      </p:sp>
      <p:sp>
        <p:nvSpPr>
          <p:cNvPr id="7" name="TextBox 6">
            <a:extLst>
              <a:ext uri="{FF2B5EF4-FFF2-40B4-BE49-F238E27FC236}">
                <a16:creationId xmlns:a16="http://schemas.microsoft.com/office/drawing/2014/main" id="{D99AA727-D6A0-968B-3D5D-E53AED58D43A}"/>
              </a:ext>
            </a:extLst>
          </p:cNvPr>
          <p:cNvSpPr txBox="1"/>
          <p:nvPr/>
        </p:nvSpPr>
        <p:spPr>
          <a:xfrm>
            <a:off x="3714613" y="5261258"/>
            <a:ext cx="2865381" cy="261610"/>
          </a:xfrm>
          <a:prstGeom prst="rect">
            <a:avLst/>
          </a:prstGeom>
          <a:noFill/>
        </p:spPr>
        <p:txBody>
          <a:bodyPr wrap="square" rtlCol="0">
            <a:spAutoFit/>
          </a:bodyPr>
          <a:lstStyle/>
          <a:p>
            <a:pPr algn="r"/>
            <a:r>
              <a:rPr lang="de-DE" sz="1100" dirty="0" err="1">
                <a:solidFill>
                  <a:srgbClr val="003862"/>
                </a:solidFill>
              </a:rPr>
              <a:t>Muss 6 Ziffern lang sein</a:t>
            </a:r>
            <a:endParaRPr lang="de-DE" sz="1100" dirty="0">
              <a:solidFill>
                <a:srgbClr val="003862"/>
              </a:solidFill>
            </a:endParaRPr>
          </a:p>
        </p:txBody>
      </p:sp>
      <p:sp>
        <p:nvSpPr>
          <p:cNvPr id="8" name="TextBox 7">
            <a:extLst>
              <a:ext uri="{FF2B5EF4-FFF2-40B4-BE49-F238E27FC236}">
                <a16:creationId xmlns:a16="http://schemas.microsoft.com/office/drawing/2014/main" id="{7AEE0F0F-F9C8-3A56-251F-FF959A4B348E}"/>
              </a:ext>
            </a:extLst>
          </p:cNvPr>
          <p:cNvSpPr txBox="1"/>
          <p:nvPr/>
        </p:nvSpPr>
        <p:spPr>
          <a:xfrm>
            <a:off x="3714613" y="5934997"/>
            <a:ext cx="2865382" cy="430887"/>
          </a:xfrm>
          <a:prstGeom prst="rect">
            <a:avLst/>
          </a:prstGeom>
          <a:noFill/>
        </p:spPr>
        <p:txBody>
          <a:bodyPr wrap="square" rtlCol="0">
            <a:spAutoFit/>
          </a:bodyPr>
          <a:lstStyle/>
          <a:p>
            <a:pPr algn="r"/>
            <a:r>
              <a:rPr lang="de-DE" sz="1100" dirty="0">
                <a:solidFill>
                  <a:srgbClr val="003862"/>
                </a:solidFill>
              </a:rPr>
              <a:t>Eingabe zwischen 1 und 20 Zeichen, ohne Leerzeichen (alphanumerisch)</a:t>
            </a:r>
          </a:p>
        </p:txBody>
      </p:sp>
      <p:sp>
        <p:nvSpPr>
          <p:cNvPr id="9" name="TextBox 8">
            <a:extLst>
              <a:ext uri="{FF2B5EF4-FFF2-40B4-BE49-F238E27FC236}">
                <a16:creationId xmlns:a16="http://schemas.microsoft.com/office/drawing/2014/main" id="{151708DC-959B-0F10-D48A-B69F1E5C80D5}"/>
              </a:ext>
            </a:extLst>
          </p:cNvPr>
          <p:cNvSpPr txBox="1"/>
          <p:nvPr/>
        </p:nvSpPr>
        <p:spPr>
          <a:xfrm>
            <a:off x="3779978" y="6684640"/>
            <a:ext cx="2800016" cy="430887"/>
          </a:xfrm>
          <a:prstGeom prst="rect">
            <a:avLst/>
          </a:prstGeom>
          <a:noFill/>
        </p:spPr>
        <p:txBody>
          <a:bodyPr wrap="square" rtlCol="0">
            <a:spAutoFit/>
          </a:bodyPr>
          <a:lstStyle/>
          <a:p>
            <a:pPr algn="r"/>
            <a:r>
              <a:rPr lang="de-DE" sz="1100" dirty="0" err="1">
                <a:solidFill>
                  <a:srgbClr val="003862"/>
                </a:solidFill>
              </a:rPr>
              <a:t>Muss 11 Zeichen lang sein, ohne Leerzeichen (alphanumerisch)</a:t>
            </a:r>
          </a:p>
        </p:txBody>
      </p:sp>
      <p:sp>
        <p:nvSpPr>
          <p:cNvPr id="10" name="TextBox 9">
            <a:extLst>
              <a:ext uri="{FF2B5EF4-FFF2-40B4-BE49-F238E27FC236}">
                <a16:creationId xmlns:a16="http://schemas.microsoft.com/office/drawing/2014/main" id="{3869F568-5239-C613-3C9C-0F4AB55CE4B5}"/>
              </a:ext>
            </a:extLst>
          </p:cNvPr>
          <p:cNvSpPr txBox="1"/>
          <p:nvPr/>
        </p:nvSpPr>
        <p:spPr>
          <a:xfrm>
            <a:off x="3779978" y="7434794"/>
            <a:ext cx="2800016" cy="430887"/>
          </a:xfrm>
          <a:prstGeom prst="rect">
            <a:avLst/>
          </a:prstGeom>
          <a:noFill/>
        </p:spPr>
        <p:txBody>
          <a:bodyPr wrap="square" rtlCol="0">
            <a:spAutoFit/>
          </a:bodyPr>
          <a:lstStyle/>
          <a:p>
            <a:pPr algn="r"/>
            <a:r>
              <a:rPr lang="de-DE" sz="1100" dirty="0">
                <a:solidFill>
                  <a:srgbClr val="003862"/>
                </a:solidFill>
              </a:rPr>
              <a:t>Bank Routing Number muss 9 Ziffern lang sein</a:t>
            </a:r>
          </a:p>
        </p:txBody>
      </p:sp>
      <p:sp>
        <p:nvSpPr>
          <p:cNvPr id="11" name="TextBox 10">
            <a:extLst>
              <a:ext uri="{FF2B5EF4-FFF2-40B4-BE49-F238E27FC236}">
                <a16:creationId xmlns:a16="http://schemas.microsoft.com/office/drawing/2014/main" id="{13FB2AC7-245B-72FC-4653-E7476F82571A}"/>
              </a:ext>
            </a:extLst>
          </p:cNvPr>
          <p:cNvSpPr txBox="1"/>
          <p:nvPr/>
        </p:nvSpPr>
        <p:spPr>
          <a:xfrm>
            <a:off x="3714613" y="8226418"/>
            <a:ext cx="2865382" cy="430887"/>
          </a:xfrm>
          <a:prstGeom prst="rect">
            <a:avLst/>
          </a:prstGeom>
          <a:noFill/>
        </p:spPr>
        <p:txBody>
          <a:bodyPr wrap="square" rtlCol="0">
            <a:spAutoFit/>
          </a:bodyPr>
          <a:lstStyle/>
          <a:p>
            <a:pPr algn="r"/>
            <a:r>
              <a:rPr lang="de-DE" sz="1100" dirty="0">
                <a:solidFill>
                  <a:srgbClr val="003862"/>
                </a:solidFill>
              </a:rPr>
              <a:t>Bank Wire Routing Number muss 9 Ziffern lang sein</a:t>
            </a:r>
          </a:p>
        </p:txBody>
      </p:sp>
      <p:pic>
        <p:nvPicPr>
          <p:cNvPr id="12" name="Picture 11">
            <a:extLst>
              <a:ext uri="{FF2B5EF4-FFF2-40B4-BE49-F238E27FC236}">
                <a16:creationId xmlns:a16="http://schemas.microsoft.com/office/drawing/2014/main" id="{D4D46E39-2E06-6524-E3B4-38385A60A86E}"/>
              </a:ext>
            </a:extLst>
          </p:cNvPr>
          <p:cNvPicPr>
            <a:picLocks noChangeAspect="1"/>
          </p:cNvPicPr>
          <p:nvPr/>
        </p:nvPicPr>
        <p:blipFill>
          <a:blip r:embed="rId2"/>
          <a:stretch>
            <a:fillRect/>
          </a:stretch>
        </p:blipFill>
        <p:spPr>
          <a:xfrm>
            <a:off x="212646" y="1367945"/>
            <a:ext cx="2865378" cy="7287258"/>
          </a:xfrm>
          <a:prstGeom prst="rect">
            <a:avLst/>
          </a:prstGeom>
          <a:ln w="19050">
            <a:solidFill>
              <a:schemeClr val="accent1"/>
            </a:solidFill>
          </a:ln>
        </p:spPr>
      </p:pic>
      <p:sp>
        <p:nvSpPr>
          <p:cNvPr id="13" name="TextBox 12">
            <a:extLst>
              <a:ext uri="{FF2B5EF4-FFF2-40B4-BE49-F238E27FC236}">
                <a16:creationId xmlns:a16="http://schemas.microsoft.com/office/drawing/2014/main" id="{8E78A012-36F4-E101-6CC4-E4BC7481CDE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Remit-To Additional Information (1/2)</a:t>
            </a:r>
          </a:p>
        </p:txBody>
      </p:sp>
      <p:sp>
        <p:nvSpPr>
          <p:cNvPr id="14" name="Rectangle 13">
            <a:extLst>
              <a:ext uri="{FF2B5EF4-FFF2-40B4-BE49-F238E27FC236}">
                <a16:creationId xmlns:a16="http://schemas.microsoft.com/office/drawing/2014/main" id="{4E6EAF16-3D97-C8DA-2C21-24D5FBB26065}"/>
              </a:ext>
            </a:extLst>
          </p:cNvPr>
          <p:cNvSpPr/>
          <p:nvPr/>
        </p:nvSpPr>
        <p:spPr>
          <a:xfrm>
            <a:off x="278006" y="2853550"/>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C350FEB3-C38D-5CD1-1A3D-BFC4EE704032}"/>
              </a:ext>
            </a:extLst>
          </p:cNvPr>
          <p:cNvSpPr/>
          <p:nvPr/>
        </p:nvSpPr>
        <p:spPr>
          <a:xfrm>
            <a:off x="278005" y="358354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503FBF85-945B-56D5-4274-6CE9EEC43511}"/>
              </a:ext>
            </a:extLst>
          </p:cNvPr>
          <p:cNvSpPr/>
          <p:nvPr/>
        </p:nvSpPr>
        <p:spPr>
          <a:xfrm>
            <a:off x="278004" y="433915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80A7539E-78C6-0549-9940-C39785BFA9F6}"/>
              </a:ext>
            </a:extLst>
          </p:cNvPr>
          <p:cNvSpPr/>
          <p:nvPr/>
        </p:nvSpPr>
        <p:spPr>
          <a:xfrm>
            <a:off x="278004" y="5111679"/>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83F1FE27-DAAF-543D-2CFB-A837619783DE}"/>
              </a:ext>
            </a:extLst>
          </p:cNvPr>
          <p:cNvSpPr/>
          <p:nvPr/>
        </p:nvSpPr>
        <p:spPr>
          <a:xfrm>
            <a:off x="273974" y="5864445"/>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31A638AC-0650-B8A3-6D40-463CC5654FB9}"/>
              </a:ext>
            </a:extLst>
          </p:cNvPr>
          <p:cNvSpPr/>
          <p:nvPr/>
        </p:nvSpPr>
        <p:spPr>
          <a:xfrm>
            <a:off x="273974" y="6594443"/>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2BC7E804-C2D7-6923-7B9F-57A75EDE3B23}"/>
              </a:ext>
            </a:extLst>
          </p:cNvPr>
          <p:cNvSpPr/>
          <p:nvPr/>
        </p:nvSpPr>
        <p:spPr>
          <a:xfrm>
            <a:off x="273973" y="7360118"/>
            <a:ext cx="6367343" cy="56076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05A75C90-2DC6-2216-07B6-B8F39CDECDB6}"/>
              </a:ext>
            </a:extLst>
          </p:cNvPr>
          <p:cNvSpPr/>
          <p:nvPr/>
        </p:nvSpPr>
        <p:spPr>
          <a:xfrm>
            <a:off x="273972" y="8090116"/>
            <a:ext cx="6367343" cy="55070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pic>
        <p:nvPicPr>
          <p:cNvPr id="22" name="Picture 21">
            <a:extLst>
              <a:ext uri="{FF2B5EF4-FFF2-40B4-BE49-F238E27FC236}">
                <a16:creationId xmlns:a16="http://schemas.microsoft.com/office/drawing/2014/main" id="{A54BCF76-4BFB-DB91-B252-2D4AA53DA811}"/>
              </a:ext>
            </a:extLst>
          </p:cNvPr>
          <p:cNvPicPr preferRelativeResize="0">
            <a:picLocks noChangeAspect="1"/>
          </p:cNvPicPr>
          <p:nvPr/>
        </p:nvPicPr>
        <p:blipFill>
          <a:blip r:embed="rId3"/>
          <a:stretch>
            <a:fillRect/>
          </a:stretch>
        </p:blipFill>
        <p:spPr>
          <a:xfrm>
            <a:off x="3428998" y="1373872"/>
            <a:ext cx="594200" cy="594200"/>
          </a:xfrm>
          <a:prstGeom prst="rect">
            <a:avLst/>
          </a:prstGeom>
        </p:spPr>
      </p:pic>
      <p:sp>
        <p:nvSpPr>
          <p:cNvPr id="23" name="Rounded Rectangle 7">
            <a:extLst>
              <a:ext uri="{FF2B5EF4-FFF2-40B4-BE49-F238E27FC236}">
                <a16:creationId xmlns:a16="http://schemas.microsoft.com/office/drawing/2014/main" id="{59D94A33-252F-D3DA-8A88-352D86F7924C}"/>
              </a:ext>
            </a:extLst>
          </p:cNvPr>
          <p:cNvSpPr/>
          <p:nvPr/>
        </p:nvSpPr>
        <p:spPr>
          <a:xfrm>
            <a:off x="3309257" y="1272420"/>
            <a:ext cx="3332058"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24" name="TextBox 23">
            <a:extLst>
              <a:ext uri="{FF2B5EF4-FFF2-40B4-BE49-F238E27FC236}">
                <a16:creationId xmlns:a16="http://schemas.microsoft.com/office/drawing/2014/main" id="{60964092-0BD2-FBE0-1009-82F45D63BF43}"/>
              </a:ext>
            </a:extLst>
          </p:cNvPr>
          <p:cNvSpPr txBox="1"/>
          <p:nvPr/>
        </p:nvSpPr>
        <p:spPr>
          <a:xfrm>
            <a:off x="4142940" y="1358141"/>
            <a:ext cx="2498376" cy="1292662"/>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2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Mit (*) gekennzeichnete Felder sind für Deutschland verpflichtend. Die übrigen Felder werden möglicherweise für UK, NL, SK benötigt. Bitte prüfen Sie CoupaCompass.</a:t>
            </a:r>
            <a:endParaRPr lang="de-DE" sz="1100" dirty="0">
              <a:solidFill>
                <a:srgbClr val="003862"/>
              </a:solidFill>
            </a:endParaRPr>
          </a:p>
        </p:txBody>
      </p:sp>
    </p:spTree>
    <p:extLst>
      <p:ext uri="{BB962C8B-B14F-4D97-AF65-F5344CB8AC3E}">
        <p14:creationId xmlns:p14="http://schemas.microsoft.com/office/powerpoint/2010/main" val="309877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7C788-39C8-C2D7-68CA-D7F3D3012731}"/>
              </a:ext>
            </a:extLst>
          </p:cNvPr>
          <p:cNvPicPr>
            <a:picLocks noChangeAspect="1"/>
          </p:cNvPicPr>
          <p:nvPr/>
        </p:nvPicPr>
        <p:blipFill>
          <a:blip r:embed="rId2"/>
          <a:stretch>
            <a:fillRect/>
          </a:stretch>
        </p:blipFill>
        <p:spPr>
          <a:xfrm>
            <a:off x="1615053" y="1526796"/>
            <a:ext cx="3627889" cy="7040856"/>
          </a:xfrm>
          <a:prstGeom prst="rect">
            <a:avLst/>
          </a:prstGeom>
          <a:ln w="19050">
            <a:solidFill>
              <a:schemeClr val="accent1"/>
            </a:solidFill>
          </a:ln>
        </p:spPr>
      </p:pic>
      <p:sp>
        <p:nvSpPr>
          <p:cNvPr id="2" name="TextBox 1">
            <a:extLst>
              <a:ext uri="{FF2B5EF4-FFF2-40B4-BE49-F238E27FC236}">
                <a16:creationId xmlns:a16="http://schemas.microsoft.com/office/drawing/2014/main" id="{FD2AE1B1-877D-72A2-0CDB-B46767B2A84D}"/>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Remit-To Additional Information (2/2)</a:t>
            </a:r>
          </a:p>
        </p:txBody>
      </p:sp>
      <p:sp>
        <p:nvSpPr>
          <p:cNvPr id="4" name="Rectangle 3">
            <a:extLst>
              <a:ext uri="{FF2B5EF4-FFF2-40B4-BE49-F238E27FC236}">
                <a16:creationId xmlns:a16="http://schemas.microsoft.com/office/drawing/2014/main" id="{40A8013F-1292-7595-8092-3894539E0F9F}"/>
              </a:ext>
            </a:extLst>
          </p:cNvPr>
          <p:cNvSpPr/>
          <p:nvPr/>
        </p:nvSpPr>
        <p:spPr>
          <a:xfrm>
            <a:off x="1615052" y="6913821"/>
            <a:ext cx="3091171" cy="61949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983CE4DE-2863-793C-7611-A380B237B976}"/>
              </a:ext>
            </a:extLst>
          </p:cNvPr>
          <p:cNvSpPr/>
          <p:nvPr/>
        </p:nvSpPr>
        <p:spPr>
          <a:xfrm>
            <a:off x="1615051" y="7784984"/>
            <a:ext cx="3510621" cy="78266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extLst>
      <p:ext uri="{BB962C8B-B14F-4D97-AF65-F5344CB8AC3E}">
        <p14:creationId xmlns:p14="http://schemas.microsoft.com/office/powerpoint/2010/main" val="115362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5EB35-8392-9C70-A890-BD44240C8B37}"/>
              </a:ext>
            </a:extLst>
          </p:cNvPr>
          <p:cNvPicPr>
            <a:picLocks noChangeAspect="1"/>
          </p:cNvPicPr>
          <p:nvPr/>
        </p:nvPicPr>
        <p:blipFill>
          <a:blip r:embed="rId2"/>
          <a:stretch>
            <a:fillRect/>
          </a:stretch>
        </p:blipFill>
        <p:spPr>
          <a:xfrm>
            <a:off x="1079105" y="1985069"/>
            <a:ext cx="4699785" cy="6719582"/>
          </a:xfrm>
          <a:prstGeom prst="rect">
            <a:avLst/>
          </a:prstGeom>
          <a:ln w="19050">
            <a:solidFill>
              <a:schemeClr val="accent1"/>
            </a:solidFill>
          </a:ln>
        </p:spPr>
      </p:pic>
      <p:sp>
        <p:nvSpPr>
          <p:cNvPr id="2" name="TextBox 1">
            <a:extLst>
              <a:ext uri="{FF2B5EF4-FFF2-40B4-BE49-F238E27FC236}">
                <a16:creationId xmlns:a16="http://schemas.microsoft.com/office/drawing/2014/main" id="{FCF1E888-9772-5973-8E35-061F5B8B7800}"/>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Hinzufügen einer neuen Zahlungsmethode – Bank Account</a:t>
            </a:r>
          </a:p>
        </p:txBody>
      </p:sp>
      <p:sp>
        <p:nvSpPr>
          <p:cNvPr id="4" name="Rectangle 3">
            <a:extLst>
              <a:ext uri="{FF2B5EF4-FFF2-40B4-BE49-F238E27FC236}">
                <a16:creationId xmlns:a16="http://schemas.microsoft.com/office/drawing/2014/main" id="{A3C23109-388B-5273-3D8D-C61AF73DD375}"/>
              </a:ext>
            </a:extLst>
          </p:cNvPr>
          <p:cNvSpPr/>
          <p:nvPr/>
        </p:nvSpPr>
        <p:spPr>
          <a:xfrm>
            <a:off x="1381135" y="3500770"/>
            <a:ext cx="4126529" cy="179424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B6593F28-8D57-818F-787A-4CD7CEDF6260}"/>
              </a:ext>
            </a:extLst>
          </p:cNvPr>
          <p:cNvSpPr/>
          <p:nvPr/>
        </p:nvSpPr>
        <p:spPr>
          <a:xfrm>
            <a:off x="3428997" y="6411431"/>
            <a:ext cx="2078667" cy="4713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0763AB69-1BFD-FABC-C4BE-A804327DFA91}"/>
              </a:ext>
            </a:extLst>
          </p:cNvPr>
          <p:cNvSpPr/>
          <p:nvPr/>
        </p:nvSpPr>
        <p:spPr>
          <a:xfrm>
            <a:off x="5124893" y="8304027"/>
            <a:ext cx="567068" cy="38313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38AA34E6-CD14-81E7-B549-0F5290C55880}"/>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Wenn Sie Ihren Zahlungsmethoden ein neues Bank Account hinzufügen möchten, füllen Sie bitte die untenstehenden Felder (gelb hervorgehoben) aus und speichern Sie das Formular. </a:t>
            </a:r>
          </a:p>
        </p:txBody>
      </p:sp>
    </p:spTree>
    <p:extLst>
      <p:ext uri="{BB962C8B-B14F-4D97-AF65-F5344CB8AC3E}">
        <p14:creationId xmlns:p14="http://schemas.microsoft.com/office/powerpoint/2010/main" val="394010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F7093-EA29-A5B0-38AA-278E4EAB8F76}"/>
              </a:ext>
            </a:extLst>
          </p:cNvPr>
          <p:cNvPicPr>
            <a:picLocks noChangeAspect="1"/>
          </p:cNvPicPr>
          <p:nvPr/>
        </p:nvPicPr>
        <p:blipFill>
          <a:blip r:embed="rId2"/>
          <a:stretch>
            <a:fillRect/>
          </a:stretch>
        </p:blipFill>
        <p:spPr>
          <a:xfrm>
            <a:off x="1135201" y="2030818"/>
            <a:ext cx="4587597" cy="6704950"/>
          </a:xfrm>
          <a:prstGeom prst="rect">
            <a:avLst/>
          </a:prstGeom>
          <a:ln w="19050">
            <a:solidFill>
              <a:schemeClr val="accent1"/>
            </a:solidFill>
          </a:ln>
        </p:spPr>
      </p:pic>
      <p:sp>
        <p:nvSpPr>
          <p:cNvPr id="2" name="TextBox 1">
            <a:extLst>
              <a:ext uri="{FF2B5EF4-FFF2-40B4-BE49-F238E27FC236}">
                <a16:creationId xmlns:a16="http://schemas.microsoft.com/office/drawing/2014/main" id="{48670E94-7C47-D13A-3A37-7A774639E15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Hinzufügen einer neuen Zahlungsmethode – </a:t>
            </a:r>
            <a:r>
              <a:rPr lang="de-DE" sz="1400" b="1">
                <a:solidFill>
                  <a:schemeClr val="bg1"/>
                </a:solidFill>
                <a:latin typeface="Arial" panose="020B0604020202020204" pitchFamily="34" charset="0"/>
                <a:cs typeface="Arial" panose="020B0604020202020204" pitchFamily="34" charset="0"/>
              </a:rPr>
              <a:t>Remit-To Address</a:t>
            </a:r>
            <a:endParaRPr lang="de-DE" sz="1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166D38B-C5EF-A208-7CE0-CCDF6354FD8E}"/>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Wenn Sie Ihren Zahlungsmethoden eine neue Remit-To Address hinzufügen möchten, füllen Sie bitte die untenstehenden Felder (gelb hervorgehoben) aus und speichern Sie das Formular. </a:t>
            </a:r>
          </a:p>
        </p:txBody>
      </p:sp>
      <p:sp>
        <p:nvSpPr>
          <p:cNvPr id="5" name="Rectangle 4">
            <a:extLst>
              <a:ext uri="{FF2B5EF4-FFF2-40B4-BE49-F238E27FC236}">
                <a16:creationId xmlns:a16="http://schemas.microsoft.com/office/drawing/2014/main" id="{58F07FD5-D0BB-44E7-A10F-5604B38BBA57}"/>
              </a:ext>
            </a:extLst>
          </p:cNvPr>
          <p:cNvSpPr/>
          <p:nvPr/>
        </p:nvSpPr>
        <p:spPr>
          <a:xfrm>
            <a:off x="1434301" y="3522036"/>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4365830F-B616-3CCE-41C5-3667929D7D4D}"/>
              </a:ext>
            </a:extLst>
          </p:cNvPr>
          <p:cNvSpPr/>
          <p:nvPr/>
        </p:nvSpPr>
        <p:spPr>
          <a:xfrm>
            <a:off x="1434301" y="6286497"/>
            <a:ext cx="4020202" cy="13795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F783115D-1983-2372-6537-77B8200D2530}"/>
              </a:ext>
            </a:extLst>
          </p:cNvPr>
          <p:cNvSpPr/>
          <p:nvPr/>
        </p:nvSpPr>
        <p:spPr>
          <a:xfrm>
            <a:off x="5178055" y="8357191"/>
            <a:ext cx="535171" cy="351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extLst>
      <p:ext uri="{BB962C8B-B14F-4D97-AF65-F5344CB8AC3E}">
        <p14:creationId xmlns:p14="http://schemas.microsoft.com/office/powerpoint/2010/main" val="4038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5453F-8414-83C7-37C1-B2115C144FFB}"/>
              </a:ext>
            </a:extLst>
          </p:cNvPr>
          <p:cNvPicPr>
            <a:picLocks noChangeAspect="1"/>
          </p:cNvPicPr>
          <p:nvPr/>
        </p:nvPicPr>
        <p:blipFill>
          <a:blip r:embed="rId2"/>
          <a:stretch>
            <a:fillRect/>
          </a:stretch>
        </p:blipFill>
        <p:spPr>
          <a:xfrm>
            <a:off x="1879962" y="2460901"/>
            <a:ext cx="3098072" cy="6065240"/>
          </a:xfrm>
          <a:prstGeom prst="rect">
            <a:avLst/>
          </a:prstGeom>
          <a:ln w="19050">
            <a:solidFill>
              <a:schemeClr val="accent1"/>
            </a:solidFill>
          </a:ln>
        </p:spPr>
      </p:pic>
      <p:sp>
        <p:nvSpPr>
          <p:cNvPr id="2" name="TextBox 1">
            <a:extLst>
              <a:ext uri="{FF2B5EF4-FFF2-40B4-BE49-F238E27FC236}">
                <a16:creationId xmlns:a16="http://schemas.microsoft.com/office/drawing/2014/main" id="{9C821BD9-6BBC-5982-0C83-11091EE5618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Supplier Diversity</a:t>
            </a:r>
          </a:p>
        </p:txBody>
      </p:sp>
      <p:sp>
        <p:nvSpPr>
          <p:cNvPr id="4" name="Rectangle 3">
            <a:extLst>
              <a:ext uri="{FF2B5EF4-FFF2-40B4-BE49-F238E27FC236}">
                <a16:creationId xmlns:a16="http://schemas.microsoft.com/office/drawing/2014/main" id="{86D4ADA9-0445-7E76-8C27-5F3BCE0DDCC7}"/>
              </a:ext>
            </a:extLst>
          </p:cNvPr>
          <p:cNvSpPr/>
          <p:nvPr/>
        </p:nvSpPr>
        <p:spPr>
          <a:xfrm>
            <a:off x="182389" y="1332421"/>
            <a:ext cx="6493221" cy="730393"/>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Dies ist kein Pflichtabschnitt, aber er ist wichtig, da er es Sasol ermöglicht, die Lieferantenvielfalt zu erfassen, zu berichten und zu fördern, was inklusive Beschaffungspraktiken und die Einhaltung von Diversitätszielen unterstützt.</a:t>
            </a:r>
          </a:p>
        </p:txBody>
      </p:sp>
    </p:spTree>
    <p:extLst>
      <p:ext uri="{BB962C8B-B14F-4D97-AF65-F5344CB8AC3E}">
        <p14:creationId xmlns:p14="http://schemas.microsoft.com/office/powerpoint/2010/main" val="217248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1FD18-C306-4D72-92CB-3A29CFD10D56}"/>
              </a:ext>
            </a:extLst>
          </p:cNvPr>
          <p:cNvPicPr>
            <a:picLocks noChangeAspect="1"/>
          </p:cNvPicPr>
          <p:nvPr/>
        </p:nvPicPr>
        <p:blipFill>
          <a:blip r:embed="rId2"/>
          <a:stretch>
            <a:fillRect/>
          </a:stretch>
        </p:blipFill>
        <p:spPr>
          <a:xfrm>
            <a:off x="1561837" y="1862886"/>
            <a:ext cx="3734321" cy="3905795"/>
          </a:xfrm>
          <a:prstGeom prst="rect">
            <a:avLst/>
          </a:prstGeom>
          <a:ln w="19050">
            <a:solidFill>
              <a:schemeClr val="accent1"/>
            </a:solidFill>
          </a:ln>
        </p:spPr>
      </p:pic>
      <p:pic>
        <p:nvPicPr>
          <p:cNvPr id="5" name="Picture 4">
            <a:extLst>
              <a:ext uri="{FF2B5EF4-FFF2-40B4-BE49-F238E27FC236}">
                <a16:creationId xmlns:a16="http://schemas.microsoft.com/office/drawing/2014/main" id="{5D40E1DC-3F85-8415-B3D9-6B0C4516C2E8}"/>
              </a:ext>
            </a:extLst>
          </p:cNvPr>
          <p:cNvPicPr>
            <a:picLocks noChangeAspect="1"/>
          </p:cNvPicPr>
          <p:nvPr/>
        </p:nvPicPr>
        <p:blipFill>
          <a:blip r:embed="rId3"/>
          <a:stretch>
            <a:fillRect/>
          </a:stretch>
        </p:blipFill>
        <p:spPr>
          <a:xfrm>
            <a:off x="845758" y="5903474"/>
            <a:ext cx="5166483" cy="2776545"/>
          </a:xfrm>
          <a:prstGeom prst="rect">
            <a:avLst/>
          </a:prstGeom>
          <a:ln w="19050">
            <a:solidFill>
              <a:schemeClr val="accent1"/>
            </a:solidFill>
          </a:ln>
        </p:spPr>
      </p:pic>
      <p:sp>
        <p:nvSpPr>
          <p:cNvPr id="2" name="TextBox 1">
            <a:extLst>
              <a:ext uri="{FF2B5EF4-FFF2-40B4-BE49-F238E27FC236}">
                <a16:creationId xmlns:a16="http://schemas.microsoft.com/office/drawing/2014/main" id="{74900005-023E-457A-388D-F777BB058F4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Insurance Information</a:t>
            </a:r>
          </a:p>
        </p:txBody>
      </p:sp>
      <p:sp>
        <p:nvSpPr>
          <p:cNvPr id="4" name="Rectangle 3">
            <a:extLst>
              <a:ext uri="{FF2B5EF4-FFF2-40B4-BE49-F238E27FC236}">
                <a16:creationId xmlns:a16="http://schemas.microsoft.com/office/drawing/2014/main" id="{4A498232-F5C7-88D7-BA5E-B68DFF88FAA2}"/>
              </a:ext>
            </a:extLst>
          </p:cNvPr>
          <p:cNvSpPr/>
          <p:nvPr/>
        </p:nvSpPr>
        <p:spPr>
          <a:xfrm>
            <a:off x="182389" y="1332421"/>
            <a:ext cx="6493221" cy="47647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Die beiden untenstehenden Abschnitte sind verpflichtend. Bitte füllen Sie die Informationen aus und reichen Sie Ihr Formular zur Genehmigung durch Sasol ein. </a:t>
            </a:r>
          </a:p>
        </p:txBody>
      </p:sp>
      <p:sp>
        <p:nvSpPr>
          <p:cNvPr id="6" name="Rectangle 5">
            <a:extLst>
              <a:ext uri="{FF2B5EF4-FFF2-40B4-BE49-F238E27FC236}">
                <a16:creationId xmlns:a16="http://schemas.microsoft.com/office/drawing/2014/main" id="{5653CCB5-200E-2DA1-FE53-103440A2CA46}"/>
              </a:ext>
            </a:extLst>
          </p:cNvPr>
          <p:cNvSpPr/>
          <p:nvPr/>
        </p:nvSpPr>
        <p:spPr>
          <a:xfrm>
            <a:off x="1561837" y="2331185"/>
            <a:ext cx="3350405" cy="327217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07F83CFB-2988-21F5-3485-892CAF954D42}"/>
              </a:ext>
            </a:extLst>
          </p:cNvPr>
          <p:cNvSpPr/>
          <p:nvPr/>
        </p:nvSpPr>
        <p:spPr>
          <a:xfrm>
            <a:off x="845758" y="6591327"/>
            <a:ext cx="2280214" cy="14256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31EE5422-CD97-8993-A3D5-2A91CBDF86FA}"/>
              </a:ext>
            </a:extLst>
          </p:cNvPr>
          <p:cNvSpPr/>
          <p:nvPr/>
        </p:nvSpPr>
        <p:spPr>
          <a:xfrm>
            <a:off x="4826557" y="8378454"/>
            <a:ext cx="1109330" cy="29093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extLst>
      <p:ext uri="{BB962C8B-B14F-4D97-AF65-F5344CB8AC3E}">
        <p14:creationId xmlns:p14="http://schemas.microsoft.com/office/powerpoint/2010/main" val="370159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1344880"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Aktualisierung Ihrer Informationen</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de-DE" sz="1100" dirty="0">
                <a:solidFill>
                  <a:srgbClr val="003862"/>
                </a:solidFill>
              </a:rPr>
              <a:t>Falls sich Ihre Unternehmensinformationen (z. B. Zertifikate, Kontaktdaten usw.) ändern, aktualisieren Sie bitte Ihr Profil im CSP so bald wie möglich.</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222561"/>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de-DE" sz="1100" dirty="0">
                <a:solidFill>
                  <a:srgbClr val="003862"/>
                </a:solidFill>
              </a:rPr>
              <a:t>Melden Sie sich beim CSP an und klicken Sie auf das </a:t>
            </a:r>
            <a:r>
              <a:rPr lang="de-DE" sz="1100" b="1" dirty="0">
                <a:solidFill>
                  <a:srgbClr val="003862"/>
                </a:solidFill>
              </a:rPr>
              <a:t>Stiftsymbol</a:t>
            </a:r>
            <a:r>
              <a:rPr lang="de-DE" sz="1100" dirty="0">
                <a:solidFill>
                  <a:srgbClr val="003862"/>
                </a:solidFill>
              </a:rPr>
              <a:t>, um die betreffenden Angaben zu bearbeiten.</a:t>
            </a:r>
          </a:p>
        </p:txBody>
      </p:sp>
      <p:sp>
        <p:nvSpPr>
          <p:cNvPr id="10" name="Rectangle 9">
            <a:extLst>
              <a:ext uri="{FF2B5EF4-FFF2-40B4-BE49-F238E27FC236}">
                <a16:creationId xmlns:a16="http://schemas.microsoft.com/office/drawing/2014/main" id="{31F43308-7FF7-0BBD-22DE-F9BA68B2B19A}"/>
              </a:ext>
            </a:extLst>
          </p:cNvPr>
          <p:cNvSpPr/>
          <p:nvPr/>
        </p:nvSpPr>
        <p:spPr>
          <a:xfrm>
            <a:off x="5725962"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1344880"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5617105"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5515409"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1620573"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1365836" y="2125003"/>
              <a:ext cx="4786560" cy="360"/>
            </p14:xfrm>
          </p:contentPart>
        </mc:Choice>
        <mc:Fallback>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1359716" y="2118883"/>
                <a:ext cx="4798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1415156" y="8775283"/>
              <a:ext cx="4750920" cy="360"/>
            </p14:xfrm>
          </p:contentPart>
        </mc:Choice>
        <mc:Fallback>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1409036" y="8769163"/>
                <a:ext cx="4763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CC8FD997-AA50-A6A2-0823-9A5903F09A03}"/>
                  </a:ext>
                </a:extLst>
              </p14:cNvPr>
              <p14:cNvContentPartPr/>
              <p14:nvPr/>
            </p14:nvContentPartPr>
            <p14:xfrm>
              <a:off x="1366196" y="2139043"/>
              <a:ext cx="360" cy="6645240"/>
            </p14:xfrm>
          </p:contentPart>
        </mc:Choice>
        <mc:Fallback>
          <p:pic>
            <p:nvPicPr>
              <p:cNvPr id="18" name="Ink 17">
                <a:extLst>
                  <a:ext uri="{FF2B5EF4-FFF2-40B4-BE49-F238E27FC236}">
                    <a16:creationId xmlns:a16="http://schemas.microsoft.com/office/drawing/2014/main" id="{CC8FD997-AA50-A6A2-0823-9A5903F09A03}"/>
                  </a:ext>
                </a:extLst>
              </p:cNvPr>
              <p:cNvPicPr/>
              <p:nvPr/>
            </p:nvPicPr>
            <p:blipFill>
              <a:blip r:embed="rId14"/>
              <a:stretch>
                <a:fillRect/>
              </a:stretch>
            </p:blipFill>
            <p:spPr>
              <a:xfrm>
                <a:off x="1360076" y="2132923"/>
                <a:ext cx="12600" cy="665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9B518D16-9660-F0CF-2A9A-C1F015408B52}"/>
                  </a:ext>
                </a:extLst>
              </p14:cNvPr>
              <p14:cNvContentPartPr/>
              <p14:nvPr/>
            </p14:nvContentPartPr>
            <p14:xfrm>
              <a:off x="6170396" y="2130403"/>
              <a:ext cx="360" cy="6622560"/>
            </p14:xfrm>
          </p:contentPart>
        </mc:Choice>
        <mc:Fallback>
          <p:pic>
            <p:nvPicPr>
              <p:cNvPr id="19" name="Ink 18">
                <a:extLst>
                  <a:ext uri="{FF2B5EF4-FFF2-40B4-BE49-F238E27FC236}">
                    <a16:creationId xmlns:a16="http://schemas.microsoft.com/office/drawing/2014/main" id="{9B518D16-9660-F0CF-2A9A-C1F015408B52}"/>
                  </a:ext>
                </a:extLst>
              </p:cNvPr>
              <p:cNvPicPr/>
              <p:nvPr/>
            </p:nvPicPr>
            <p:blipFill>
              <a:blip r:embed="rId16"/>
              <a:stretch>
                <a:fillRect/>
              </a:stretch>
            </p:blipFill>
            <p:spPr>
              <a:xfrm>
                <a:off x="6164276"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1360947" y="8775422"/>
              <a:ext cx="47520" cy="360"/>
            </p14:xfrm>
          </p:contentPart>
        </mc:Choice>
        <mc:Fallback>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1354780" y="8769302"/>
                <a:ext cx="59853" cy="12600"/>
              </a:xfrm>
              <a:prstGeom prst="rect">
                <a:avLst/>
              </a:prstGeom>
            </p:spPr>
          </p:pic>
        </mc:Fallback>
      </mc:AlternateContent>
    </p:spTree>
    <p:custDataLst>
      <p:tags r:id="rId1"/>
    </p:custDataLst>
    <p:extLst>
      <p:ext uri="{BB962C8B-B14F-4D97-AF65-F5344CB8AC3E}">
        <p14:creationId xmlns:p14="http://schemas.microsoft.com/office/powerpoint/2010/main" val="249958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0382B6-77D3-4C67-DB6E-6336E1CE05F7}"/>
              </a:ext>
            </a:extLst>
          </p:cNvPr>
          <p:cNvSpPr/>
          <p:nvPr/>
        </p:nvSpPr>
        <p:spPr>
          <a:xfrm>
            <a:off x="182389" y="938138"/>
            <a:ext cx="6493221" cy="22256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de-DE" sz="1100" dirty="0">
                <a:solidFill>
                  <a:srgbClr val="003862"/>
                </a:solidFill>
              </a:rPr>
              <a:t>Melden Sie sich mit Ihren zuvor festgelegten Zugangsdaten bei Coupa an.</a:t>
            </a:r>
          </a:p>
        </p:txBody>
      </p:sp>
      <p:pic>
        <p:nvPicPr>
          <p:cNvPr id="4" name="Picture 3">
            <a:extLst>
              <a:ext uri="{FF2B5EF4-FFF2-40B4-BE49-F238E27FC236}">
                <a16:creationId xmlns:a16="http://schemas.microsoft.com/office/drawing/2014/main" id="{41B8F580-CE7D-CF54-2A01-12371FC4CC31}"/>
              </a:ext>
            </a:extLst>
          </p:cNvPr>
          <p:cNvPicPr>
            <a:picLocks noChangeAspect="1"/>
          </p:cNvPicPr>
          <p:nvPr/>
        </p:nvPicPr>
        <p:blipFill>
          <a:blip r:embed="rId2"/>
          <a:stretch>
            <a:fillRect/>
          </a:stretch>
        </p:blipFill>
        <p:spPr>
          <a:xfrm>
            <a:off x="868260" y="1431294"/>
            <a:ext cx="5121479" cy="2523265"/>
          </a:xfrm>
          <a:prstGeom prst="rect">
            <a:avLst/>
          </a:prstGeom>
          <a:ln w="19050">
            <a:solidFill>
              <a:schemeClr val="accent1"/>
            </a:solidFill>
          </a:ln>
        </p:spPr>
      </p:pic>
      <p:sp>
        <p:nvSpPr>
          <p:cNvPr id="5" name="Rectangle 4">
            <a:extLst>
              <a:ext uri="{FF2B5EF4-FFF2-40B4-BE49-F238E27FC236}">
                <a16:creationId xmlns:a16="http://schemas.microsoft.com/office/drawing/2014/main" id="{70D45F2D-12B5-56BD-6F75-6638E1731087}"/>
              </a:ext>
            </a:extLst>
          </p:cNvPr>
          <p:cNvSpPr/>
          <p:nvPr/>
        </p:nvSpPr>
        <p:spPr>
          <a:xfrm>
            <a:off x="182389" y="4225154"/>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3"/>
              <a:defRPr/>
            </a:pPr>
            <a:r>
              <a:rPr lang="de-DE" sz="1100" dirty="0">
                <a:solidFill>
                  <a:srgbClr val="003862"/>
                </a:solidFill>
              </a:rPr>
              <a:t>Auf Ihrer Startseite finden Sie das Formular, das auf Ihre Eingaben wartet. Um mit der Beantwortung zu beginnen, klicken Sie auf den Formularnamen.</a:t>
            </a:r>
          </a:p>
        </p:txBody>
      </p:sp>
      <p:pic>
        <p:nvPicPr>
          <p:cNvPr id="7" name="Picture 6">
            <a:extLst>
              <a:ext uri="{FF2B5EF4-FFF2-40B4-BE49-F238E27FC236}">
                <a16:creationId xmlns:a16="http://schemas.microsoft.com/office/drawing/2014/main" id="{DA67412B-BF19-CF8B-0013-CE740B555B2D}"/>
              </a:ext>
            </a:extLst>
          </p:cNvPr>
          <p:cNvPicPr>
            <a:picLocks noChangeAspect="1"/>
          </p:cNvPicPr>
          <p:nvPr/>
        </p:nvPicPr>
        <p:blipFill>
          <a:blip r:embed="rId3"/>
          <a:stretch>
            <a:fillRect/>
          </a:stretch>
        </p:blipFill>
        <p:spPr>
          <a:xfrm>
            <a:off x="868260" y="4948128"/>
            <a:ext cx="5121479" cy="2111144"/>
          </a:xfrm>
          <a:prstGeom prst="rect">
            <a:avLst/>
          </a:prstGeom>
          <a:ln w="19050">
            <a:solidFill>
              <a:schemeClr val="accent1"/>
            </a:solidFill>
          </a:ln>
        </p:spPr>
      </p:pic>
      <p:sp>
        <p:nvSpPr>
          <p:cNvPr id="8" name="Rectangle 7">
            <a:extLst>
              <a:ext uri="{FF2B5EF4-FFF2-40B4-BE49-F238E27FC236}">
                <a16:creationId xmlns:a16="http://schemas.microsoft.com/office/drawing/2014/main" id="{2A1CD866-5F8F-3819-919A-FAC3769F0C0A}"/>
              </a:ext>
            </a:extLst>
          </p:cNvPr>
          <p:cNvSpPr/>
          <p:nvPr/>
        </p:nvSpPr>
        <p:spPr>
          <a:xfrm>
            <a:off x="2399251" y="2012411"/>
            <a:ext cx="1996580" cy="7811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9" name="Oval 8">
            <a:extLst>
              <a:ext uri="{FF2B5EF4-FFF2-40B4-BE49-F238E27FC236}">
                <a16:creationId xmlns:a16="http://schemas.microsoft.com/office/drawing/2014/main" id="{8CF13862-BBF4-8F44-A1A3-C9A8DC0BD790}"/>
              </a:ext>
            </a:extLst>
          </p:cNvPr>
          <p:cNvSpPr/>
          <p:nvPr/>
        </p:nvSpPr>
        <p:spPr>
          <a:xfrm>
            <a:off x="2060102" y="174181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2</a:t>
            </a:r>
            <a:endParaRPr lang="de-DE" sz="1200" kern="0" dirty="0">
              <a:solidFill>
                <a:srgbClr val="00386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FED6DE-779C-D262-174A-52DE62E9D199}"/>
              </a:ext>
            </a:extLst>
          </p:cNvPr>
          <p:cNvSpPr/>
          <p:nvPr/>
        </p:nvSpPr>
        <p:spPr>
          <a:xfrm>
            <a:off x="1308682" y="6547550"/>
            <a:ext cx="117804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9F363DB3-6B1E-7497-CED0-36053285D352}"/>
              </a:ext>
            </a:extLst>
          </p:cNvPr>
          <p:cNvSpPr/>
          <p:nvPr/>
        </p:nvSpPr>
        <p:spPr>
          <a:xfrm>
            <a:off x="965338" y="628523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3</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2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392D0-A319-A9FB-821C-DD7211C117E2}"/>
              </a:ext>
            </a:extLst>
          </p:cNvPr>
          <p:cNvPicPr>
            <a:picLocks noChangeAspect="1"/>
          </p:cNvPicPr>
          <p:nvPr/>
        </p:nvPicPr>
        <p:blipFill>
          <a:blip r:embed="rId2"/>
          <a:stretch>
            <a:fillRect/>
          </a:stretch>
        </p:blipFill>
        <p:spPr>
          <a:xfrm>
            <a:off x="399590" y="2141378"/>
            <a:ext cx="6058819" cy="3672192"/>
          </a:xfrm>
          <a:prstGeom prst="rect">
            <a:avLst/>
          </a:prstGeom>
          <a:ln w="19050">
            <a:solidFill>
              <a:schemeClr val="accent1"/>
            </a:solidFill>
          </a:ln>
        </p:spPr>
      </p:pic>
      <p:sp>
        <p:nvSpPr>
          <p:cNvPr id="4" name="Rectangle 3">
            <a:extLst>
              <a:ext uri="{FF2B5EF4-FFF2-40B4-BE49-F238E27FC236}">
                <a16:creationId xmlns:a16="http://schemas.microsoft.com/office/drawing/2014/main" id="{6225894B-F0D8-16C9-0921-1297855F59AE}"/>
              </a:ext>
            </a:extLst>
          </p:cNvPr>
          <p:cNvSpPr/>
          <p:nvPr/>
        </p:nvSpPr>
        <p:spPr>
          <a:xfrm>
            <a:off x="4144161" y="2141378"/>
            <a:ext cx="2305859" cy="28108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5" name="Oval 4">
            <a:extLst>
              <a:ext uri="{FF2B5EF4-FFF2-40B4-BE49-F238E27FC236}">
                <a16:creationId xmlns:a16="http://schemas.microsoft.com/office/drawing/2014/main" id="{1FB3371A-2BC5-08A1-6A55-A140BDAACB6D}"/>
              </a:ext>
            </a:extLst>
          </p:cNvPr>
          <p:cNvSpPr/>
          <p:nvPr/>
        </p:nvSpPr>
        <p:spPr>
          <a:xfrm>
            <a:off x="3842762" y="18790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4</a:t>
            </a:r>
            <a:endParaRPr lang="de-DE" sz="1200" kern="0" dirty="0">
              <a:solidFill>
                <a:srgbClr val="00386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9F8B2C-FF24-2B39-D06B-962128C7B49A}"/>
              </a:ext>
            </a:extLst>
          </p:cNvPr>
          <p:cNvSpPr/>
          <p:nvPr/>
        </p:nvSpPr>
        <p:spPr>
          <a:xfrm>
            <a:off x="899019" y="2389027"/>
            <a:ext cx="2397854" cy="21994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7" name="Rectangle 6">
            <a:extLst>
              <a:ext uri="{FF2B5EF4-FFF2-40B4-BE49-F238E27FC236}">
                <a16:creationId xmlns:a16="http://schemas.microsoft.com/office/drawing/2014/main" id="{AD8B01B7-E619-0B62-ABF4-F63701FA3D81}"/>
              </a:ext>
            </a:extLst>
          </p:cNvPr>
          <p:cNvSpPr/>
          <p:nvPr/>
        </p:nvSpPr>
        <p:spPr>
          <a:xfrm>
            <a:off x="182389" y="938138"/>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4"/>
              <a:defRPr/>
            </a:pPr>
            <a:r>
              <a:rPr lang="de-DE" sz="1100" dirty="0">
                <a:solidFill>
                  <a:srgbClr val="003862"/>
                </a:solidFill>
              </a:rPr>
              <a:t>Falls Sie offene SIM-Formulare von mehreren Kunden haben, wählen Sie bitte Sasol im Dropdown-Feld „Customer“ aus.</a:t>
            </a:r>
          </a:p>
          <a:p>
            <a:pPr lvl="1" defTabSz="524671">
              <a:lnSpc>
                <a:spcPct val="150000"/>
              </a:lnSpc>
              <a:spcAft>
                <a:spcPts val="600"/>
              </a:spcAft>
              <a:buClr>
                <a:srgbClr val="003862"/>
              </a:buClr>
              <a:defRPr/>
            </a:pPr>
            <a:r>
              <a:rPr lang="de-DE" sz="1100" dirty="0">
                <a:solidFill>
                  <a:srgbClr val="003862"/>
                </a:solidFill>
              </a:rPr>
              <a:t>Wie unten erwähnt, sind einige der Daten bereits vorausgefüllt. Falls es Unstimmigkeiten gibt, korrigieren Sie diese bitte.</a:t>
            </a:r>
          </a:p>
        </p:txBody>
      </p:sp>
      <p:pic>
        <p:nvPicPr>
          <p:cNvPr id="8" name="Picture 7">
            <a:extLst>
              <a:ext uri="{FF2B5EF4-FFF2-40B4-BE49-F238E27FC236}">
                <a16:creationId xmlns:a16="http://schemas.microsoft.com/office/drawing/2014/main" id="{7E73F3D7-A49C-FF24-2FC5-0255B700C4C9}"/>
              </a:ext>
            </a:extLst>
          </p:cNvPr>
          <p:cNvPicPr preferRelativeResize="0">
            <a:picLocks noChangeAspect="1"/>
          </p:cNvPicPr>
          <p:nvPr/>
        </p:nvPicPr>
        <p:blipFill>
          <a:blip r:embed="rId3"/>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1563D4E0-6747-F69E-BED3-017E3B28D742}"/>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0" name="TextBox 9">
            <a:extLst>
              <a:ext uri="{FF2B5EF4-FFF2-40B4-BE49-F238E27FC236}">
                <a16:creationId xmlns:a16="http://schemas.microsoft.com/office/drawing/2014/main" id="{588B4526-C68F-F0E9-E40B-2E99F9EA74A2}"/>
              </a:ext>
            </a:extLst>
          </p:cNvPr>
          <p:cNvSpPr txBox="1"/>
          <p:nvPr/>
        </p:nvSpPr>
        <p:spPr>
          <a:xfrm>
            <a:off x="827254" y="7915155"/>
            <a:ext cx="5848356" cy="784830"/>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2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In diesem gesamten Dokument sind alle mit „</a:t>
            </a:r>
            <a:r>
              <a:rPr lang="de-DE" sz="1100" b="1" i="1" dirty="0">
                <a:solidFill>
                  <a:srgbClr val="FF0000"/>
                </a:solidFill>
                <a:latin typeface="Arial" panose="020B0604020202020204" pitchFamily="34" charset="0"/>
                <a:cs typeface="Arial" panose="020B0604020202020204" pitchFamily="34" charset="0"/>
              </a:rPr>
              <a:t>*</a:t>
            </a:r>
            <a:r>
              <a:rPr lang="de-DE" sz="1100" dirty="0">
                <a:solidFill>
                  <a:srgbClr val="003862"/>
                </a:solidFill>
                <a:latin typeface="Arial" panose="020B0604020202020204" pitchFamily="34" charset="0"/>
                <a:cs typeface="Arial" panose="020B0604020202020204" pitchFamily="34" charset="0"/>
              </a:rPr>
              <a:t>“ gekennzeichneten Felder systemseitig Pflichtfelder. Es kann jedoch auch Felder geben, die von Sasol verlangt werden, und Coupa lässt Sie das Formular nicht absenden, wenn diese nicht ausgefüllt sind. Sobald Sie auf „</a:t>
            </a:r>
            <a:r>
              <a:rPr lang="de-DE" sz="1100" b="1" i="1" dirty="0">
                <a:solidFill>
                  <a:srgbClr val="003862"/>
                </a:solidFill>
                <a:latin typeface="Arial" panose="020B0604020202020204" pitchFamily="34" charset="0"/>
                <a:cs typeface="Arial" panose="020B0604020202020204" pitchFamily="34" charset="0"/>
              </a:rPr>
              <a:t>Submit</a:t>
            </a:r>
            <a:r>
              <a:rPr lang="de-DE" sz="1100" dirty="0">
                <a:solidFill>
                  <a:srgbClr val="003862"/>
                </a:solidFill>
                <a:latin typeface="Arial" panose="020B0604020202020204" pitchFamily="34" charset="0"/>
                <a:cs typeface="Arial" panose="020B0604020202020204" pitchFamily="34" charset="0"/>
              </a:rPr>
              <a:t>“ klicken, werden diese rot hervorgehoben.</a:t>
            </a:r>
          </a:p>
        </p:txBody>
      </p:sp>
    </p:spTree>
    <p:extLst>
      <p:ext uri="{BB962C8B-B14F-4D97-AF65-F5344CB8AC3E}">
        <p14:creationId xmlns:p14="http://schemas.microsoft.com/office/powerpoint/2010/main" val="332624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A3204-BCEA-2333-2A1C-767B26EE6434}"/>
              </a:ext>
            </a:extLst>
          </p:cNvPr>
          <p:cNvPicPr>
            <a:picLocks noChangeAspect="1"/>
          </p:cNvPicPr>
          <p:nvPr/>
        </p:nvPicPr>
        <p:blipFill>
          <a:blip r:embed="rId2"/>
          <a:stretch>
            <a:fillRect/>
          </a:stretch>
        </p:blipFill>
        <p:spPr>
          <a:xfrm>
            <a:off x="2007920" y="2575420"/>
            <a:ext cx="2842159" cy="6096109"/>
          </a:xfrm>
          <a:prstGeom prst="rect">
            <a:avLst/>
          </a:prstGeom>
          <a:ln w="19050">
            <a:solidFill>
              <a:schemeClr val="accent1"/>
            </a:solidFill>
          </a:ln>
        </p:spPr>
      </p:pic>
      <p:sp>
        <p:nvSpPr>
          <p:cNvPr id="2" name="Rectangle 1">
            <a:extLst>
              <a:ext uri="{FF2B5EF4-FFF2-40B4-BE49-F238E27FC236}">
                <a16:creationId xmlns:a16="http://schemas.microsoft.com/office/drawing/2014/main" id="{83CD392E-CD00-DC2A-E605-2AB87DAF47D8}"/>
              </a:ext>
            </a:extLst>
          </p:cNvPr>
          <p:cNvSpPr/>
          <p:nvPr/>
        </p:nvSpPr>
        <p:spPr>
          <a:xfrm>
            <a:off x="182389" y="1332421"/>
            <a:ext cx="6493221" cy="98430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5"/>
              <a:defRPr/>
            </a:pPr>
            <a:r>
              <a:rPr lang="de-DE" sz="1100" dirty="0">
                <a:solidFill>
                  <a:srgbClr val="003862"/>
                </a:solidFill>
              </a:rPr>
              <a:t>Der Coupa </a:t>
            </a:r>
            <a:r>
              <a:rPr lang="de-DE" sz="1100" b="1" i="1" dirty="0">
                <a:solidFill>
                  <a:srgbClr val="003862"/>
                </a:solidFill>
              </a:rPr>
              <a:t>Primary Contact</a:t>
            </a:r>
            <a:r>
              <a:rPr lang="de-DE" sz="1100" dirty="0">
                <a:solidFill>
                  <a:srgbClr val="003862"/>
                </a:solidFill>
              </a:rPr>
              <a:t> ist der Administrator und offizielle Vertreter Ihres Lieferantenkontos und verantwortlich für die Einrichtung, die Benutzerverwaltung und als Hauptkommunikationskanal mit den Einkäufern. Einige der Daten werden auf Grundlage Ihres Kontos vorausgefüllt. Falls es Unstimmigkeiten gibt, korrigieren Sie diese bitte.</a:t>
            </a:r>
          </a:p>
        </p:txBody>
      </p:sp>
      <p:sp>
        <p:nvSpPr>
          <p:cNvPr id="4" name="Rectangle 3">
            <a:extLst>
              <a:ext uri="{FF2B5EF4-FFF2-40B4-BE49-F238E27FC236}">
                <a16:creationId xmlns:a16="http://schemas.microsoft.com/office/drawing/2014/main" id="{D146D54C-0CD8-EF0A-4486-4C0F3930FAB7}"/>
              </a:ext>
            </a:extLst>
          </p:cNvPr>
          <p:cNvSpPr/>
          <p:nvPr/>
        </p:nvSpPr>
        <p:spPr>
          <a:xfrm>
            <a:off x="2210121" y="3767063"/>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6" name="Oval 5">
            <a:extLst>
              <a:ext uri="{FF2B5EF4-FFF2-40B4-BE49-F238E27FC236}">
                <a16:creationId xmlns:a16="http://schemas.microsoft.com/office/drawing/2014/main" id="{DCDC3867-9DE7-BE82-438E-2B636B0125D9}"/>
              </a:ext>
            </a:extLst>
          </p:cNvPr>
          <p:cNvSpPr/>
          <p:nvPr/>
        </p:nvSpPr>
        <p:spPr>
          <a:xfrm>
            <a:off x="4256400" y="361986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5</a:t>
            </a:r>
            <a:endParaRPr lang="de-DE" sz="1200" kern="0" dirty="0">
              <a:solidFill>
                <a:srgbClr val="0038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2F5F48-16F5-B121-5030-22CA18370DFB}"/>
              </a:ext>
            </a:extLst>
          </p:cNvPr>
          <p:cNvSpPr/>
          <p:nvPr/>
        </p:nvSpPr>
        <p:spPr>
          <a:xfrm>
            <a:off x="2210120" y="4492509"/>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F10AACAE-7538-4D49-8A48-6F53E635B9FF}"/>
              </a:ext>
            </a:extLst>
          </p:cNvPr>
          <p:cNvSpPr/>
          <p:nvPr/>
        </p:nvSpPr>
        <p:spPr>
          <a:xfrm>
            <a:off x="2210119" y="5217955"/>
            <a:ext cx="2305859" cy="51132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697F0969-511D-AEC2-CEA4-E7498243DE5D}"/>
              </a:ext>
            </a:extLst>
          </p:cNvPr>
          <p:cNvSpPr/>
          <p:nvPr/>
        </p:nvSpPr>
        <p:spPr>
          <a:xfrm>
            <a:off x="2210118" y="5939812"/>
            <a:ext cx="1764393" cy="5784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0" name="TextBox 9">
            <a:extLst>
              <a:ext uri="{FF2B5EF4-FFF2-40B4-BE49-F238E27FC236}">
                <a16:creationId xmlns:a16="http://schemas.microsoft.com/office/drawing/2014/main" id="{75DC658D-76B9-089D-2E39-B93B7B44A3A6}"/>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Primary Contact Information</a:t>
            </a:r>
          </a:p>
        </p:txBody>
      </p:sp>
    </p:spTree>
    <p:extLst>
      <p:ext uri="{BB962C8B-B14F-4D97-AF65-F5344CB8AC3E}">
        <p14:creationId xmlns:p14="http://schemas.microsoft.com/office/powerpoint/2010/main" val="63088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92D8-6857-C2E8-1EB5-D8127093CF0C}"/>
              </a:ext>
            </a:extLst>
          </p:cNvPr>
          <p:cNvPicPr>
            <a:picLocks noChangeAspect="1"/>
          </p:cNvPicPr>
          <p:nvPr/>
        </p:nvPicPr>
        <p:blipFill>
          <a:blip r:embed="rId2"/>
          <a:stretch>
            <a:fillRect/>
          </a:stretch>
        </p:blipFill>
        <p:spPr>
          <a:xfrm>
            <a:off x="4031310" y="3464719"/>
            <a:ext cx="1932002" cy="1052608"/>
          </a:xfrm>
          <a:prstGeom prst="rect">
            <a:avLst/>
          </a:prstGeom>
          <a:ln w="19050">
            <a:solidFill>
              <a:schemeClr val="accent1"/>
            </a:solidFill>
          </a:ln>
        </p:spPr>
      </p:pic>
      <p:pic>
        <p:nvPicPr>
          <p:cNvPr id="5" name="Picture 4">
            <a:extLst>
              <a:ext uri="{FF2B5EF4-FFF2-40B4-BE49-F238E27FC236}">
                <a16:creationId xmlns:a16="http://schemas.microsoft.com/office/drawing/2014/main" id="{6F770D17-C10C-1F65-5130-5097595D68EA}"/>
              </a:ext>
            </a:extLst>
          </p:cNvPr>
          <p:cNvPicPr>
            <a:picLocks noChangeAspect="1"/>
          </p:cNvPicPr>
          <p:nvPr/>
        </p:nvPicPr>
        <p:blipFill>
          <a:blip r:embed="rId3"/>
          <a:stretch>
            <a:fillRect/>
          </a:stretch>
        </p:blipFill>
        <p:spPr>
          <a:xfrm>
            <a:off x="332941" y="3991023"/>
            <a:ext cx="3096057" cy="2219635"/>
          </a:xfrm>
          <a:prstGeom prst="rect">
            <a:avLst/>
          </a:prstGeom>
          <a:ln w="19050">
            <a:solidFill>
              <a:schemeClr val="accent1"/>
            </a:solidFill>
          </a:ln>
        </p:spPr>
      </p:pic>
      <p:pic>
        <p:nvPicPr>
          <p:cNvPr id="7" name="Picture 6">
            <a:extLst>
              <a:ext uri="{FF2B5EF4-FFF2-40B4-BE49-F238E27FC236}">
                <a16:creationId xmlns:a16="http://schemas.microsoft.com/office/drawing/2014/main" id="{9CA349CF-1997-15E4-F58C-BB1823673428}"/>
              </a:ext>
            </a:extLst>
          </p:cNvPr>
          <p:cNvPicPr>
            <a:picLocks noChangeAspect="1"/>
          </p:cNvPicPr>
          <p:nvPr/>
        </p:nvPicPr>
        <p:blipFill>
          <a:blip r:embed="rId4"/>
          <a:stretch>
            <a:fillRect/>
          </a:stretch>
        </p:blipFill>
        <p:spPr>
          <a:xfrm>
            <a:off x="4031310" y="4692163"/>
            <a:ext cx="1932002" cy="1058001"/>
          </a:xfrm>
          <a:prstGeom prst="rect">
            <a:avLst/>
          </a:prstGeom>
          <a:ln w="19050">
            <a:solidFill>
              <a:schemeClr val="accent1"/>
            </a:solidFill>
          </a:ln>
        </p:spPr>
      </p:pic>
      <p:sp>
        <p:nvSpPr>
          <p:cNvPr id="2" name="Rectangle 1">
            <a:extLst>
              <a:ext uri="{FF2B5EF4-FFF2-40B4-BE49-F238E27FC236}">
                <a16:creationId xmlns:a16="http://schemas.microsoft.com/office/drawing/2014/main" id="{CCA1061B-DB8F-A2C4-AC86-F79B3D04C81E}"/>
              </a:ext>
            </a:extLst>
          </p:cNvPr>
          <p:cNvSpPr/>
          <p:nvPr/>
        </p:nvSpPr>
        <p:spPr>
          <a:xfrm>
            <a:off x="182389" y="1332421"/>
            <a:ext cx="6493221" cy="1823000"/>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de-DE" sz="1100" dirty="0">
                <a:solidFill>
                  <a:srgbClr val="003862"/>
                </a:solidFill>
              </a:rPr>
              <a:t>Die </a:t>
            </a:r>
            <a:r>
              <a:rPr lang="de-DE" sz="1100" b="1" i="1" dirty="0">
                <a:solidFill>
                  <a:srgbClr val="003862"/>
                </a:solidFill>
              </a:rPr>
              <a:t>Order Transmission Methods</a:t>
            </a:r>
            <a:r>
              <a:rPr lang="de-DE" sz="1100" dirty="0">
                <a:solidFill>
                  <a:srgbClr val="003862"/>
                </a:solidFill>
              </a:rPr>
              <a:t> legen fest, wie Bestellungen (POs) und Bestelländerungen an Sie übermittelt werden. Sie steuern den Kommunikationskanal (z. B. E-Mail, cXML, Supplier Portal), über den Sie neue Bestellungen und alle nachfolgenden Aktualisierungen oder Änderungen erhalten. Dies ist in der Regel auf Grundlage Ihrer Vereinbarung mit Sasol vorausgefüllt.</a:t>
            </a:r>
          </a:p>
          <a:p>
            <a:pPr marL="228600" lvl="0" indent="-228600" defTabSz="524671">
              <a:lnSpc>
                <a:spcPct val="150000"/>
              </a:lnSpc>
              <a:spcAft>
                <a:spcPts val="600"/>
              </a:spcAft>
              <a:buClr>
                <a:srgbClr val="003862"/>
              </a:buClr>
              <a:buFont typeface="+mj-lt"/>
              <a:buAutoNum type="arabicPeriod" startAt="6"/>
              <a:defRPr/>
            </a:pPr>
            <a:r>
              <a:rPr lang="de-DE" sz="1100" dirty="0">
                <a:solidFill>
                  <a:srgbClr val="003862"/>
                </a:solidFill>
              </a:rPr>
              <a:t>Das Feld </a:t>
            </a:r>
            <a:r>
              <a:rPr lang="de-DE" sz="1100" b="1" i="1" dirty="0">
                <a:solidFill>
                  <a:srgbClr val="003862"/>
                </a:solidFill>
              </a:rPr>
              <a:t>PO Email</a:t>
            </a:r>
            <a:r>
              <a:rPr lang="de-DE" sz="1100" dirty="0">
                <a:solidFill>
                  <a:srgbClr val="003862"/>
                </a:solidFill>
              </a:rPr>
              <a:t> in Coupa ist die spezifische E-Mail-Adresse, an die Bestellungen (POs) und/oder Benachrichtigungen über Bestelländerungen gesendet werden. Sie können die passende Option aus der Dropdown-Liste des jeweiligen Feldes auswählen.</a:t>
            </a:r>
          </a:p>
        </p:txBody>
      </p:sp>
      <p:sp>
        <p:nvSpPr>
          <p:cNvPr id="4" name="TextBox 3">
            <a:extLst>
              <a:ext uri="{FF2B5EF4-FFF2-40B4-BE49-F238E27FC236}">
                <a16:creationId xmlns:a16="http://schemas.microsoft.com/office/drawing/2014/main" id="{819D52BD-35A6-0B1C-268D-3F93E9896F72}"/>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Order Transmission Method</a:t>
            </a:r>
          </a:p>
        </p:txBody>
      </p:sp>
      <p:pic>
        <p:nvPicPr>
          <p:cNvPr id="6" name="Picture 5">
            <a:extLst>
              <a:ext uri="{FF2B5EF4-FFF2-40B4-BE49-F238E27FC236}">
                <a16:creationId xmlns:a16="http://schemas.microsoft.com/office/drawing/2014/main" id="{CE36C888-E178-A911-2FC6-BF76FE97D843}"/>
              </a:ext>
            </a:extLst>
          </p:cNvPr>
          <p:cNvPicPr preferRelativeResize="0">
            <a:picLocks noChangeAspect="1"/>
          </p:cNvPicPr>
          <p:nvPr/>
        </p:nvPicPr>
        <p:blipFill>
          <a:blip r:embed="rId5"/>
          <a:stretch>
            <a:fillRect/>
          </a:stretch>
        </p:blipFill>
        <p:spPr>
          <a:xfrm>
            <a:off x="233055" y="7964153"/>
            <a:ext cx="594200" cy="594200"/>
          </a:xfrm>
          <a:prstGeom prst="rect">
            <a:avLst/>
          </a:prstGeom>
        </p:spPr>
      </p:pic>
      <p:sp>
        <p:nvSpPr>
          <p:cNvPr id="9" name="Rounded Rectangle 7">
            <a:extLst>
              <a:ext uri="{FF2B5EF4-FFF2-40B4-BE49-F238E27FC236}">
                <a16:creationId xmlns:a16="http://schemas.microsoft.com/office/drawing/2014/main" id="{5669915D-B963-4ED1-2B39-FE348043307C}"/>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0" name="TextBox 9">
            <a:extLst>
              <a:ext uri="{FF2B5EF4-FFF2-40B4-BE49-F238E27FC236}">
                <a16:creationId xmlns:a16="http://schemas.microsoft.com/office/drawing/2014/main" id="{0CA39D41-6A8D-C980-B783-9B6AF3597123}"/>
              </a:ext>
            </a:extLst>
          </p:cNvPr>
          <p:cNvSpPr txBox="1"/>
          <p:nvPr/>
        </p:nvSpPr>
        <p:spPr>
          <a:xfrm>
            <a:off x="827254" y="7915155"/>
            <a:ext cx="5789475" cy="615553"/>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2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Derzeit unterstützt Coupa für Sasol nur die folgenden Übermittlungsmethoden: </a:t>
            </a:r>
            <a:r>
              <a:rPr lang="de-DE" sz="1100" b="1" i="1" dirty="0">
                <a:solidFill>
                  <a:srgbClr val="003862"/>
                </a:solidFill>
                <a:latin typeface="Arial" panose="020B0604020202020204" pitchFamily="34" charset="0"/>
                <a:cs typeface="Arial" panose="020B0604020202020204" pitchFamily="34" charset="0"/>
              </a:rPr>
              <a:t>Prompt </a:t>
            </a:r>
            <a:r>
              <a:rPr lang="de-DE" sz="1100" dirty="0">
                <a:solidFill>
                  <a:srgbClr val="003862"/>
                </a:solidFill>
                <a:latin typeface="Arial" panose="020B0604020202020204" pitchFamily="34" charset="0"/>
                <a:cs typeface="Arial" panose="020B0604020202020204" pitchFamily="34" charset="0"/>
              </a:rPr>
              <a:t>(keine Ausgabe generiert, aber die Bestellung ist im CSP sichtbar)</a:t>
            </a:r>
            <a:r>
              <a:rPr lang="de-DE" sz="1100" b="1" i="1" dirty="0">
                <a:solidFill>
                  <a:srgbClr val="003862"/>
                </a:solidFill>
                <a:latin typeface="Arial" panose="020B0604020202020204" pitchFamily="34" charset="0"/>
                <a:cs typeface="Arial" panose="020B0604020202020204" pitchFamily="34" charset="0"/>
              </a:rPr>
              <a:t>, E-Mail, cXML.</a:t>
            </a:r>
          </a:p>
        </p:txBody>
      </p:sp>
      <p:sp>
        <p:nvSpPr>
          <p:cNvPr id="11" name="Rectangle 10">
            <a:extLst>
              <a:ext uri="{FF2B5EF4-FFF2-40B4-BE49-F238E27FC236}">
                <a16:creationId xmlns:a16="http://schemas.microsoft.com/office/drawing/2014/main" id="{D43C3A13-0C19-D6EC-4D64-E798B64A3441}"/>
              </a:ext>
            </a:extLst>
          </p:cNvPr>
          <p:cNvSpPr/>
          <p:nvPr/>
        </p:nvSpPr>
        <p:spPr>
          <a:xfrm>
            <a:off x="389710" y="4025463"/>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3" name="Rectangle 12">
            <a:extLst>
              <a:ext uri="{FF2B5EF4-FFF2-40B4-BE49-F238E27FC236}">
                <a16:creationId xmlns:a16="http://schemas.microsoft.com/office/drawing/2014/main" id="{1B7346DD-2507-82A4-9EF7-52B1C4C3B880}"/>
              </a:ext>
            </a:extLst>
          </p:cNvPr>
          <p:cNvSpPr/>
          <p:nvPr/>
        </p:nvSpPr>
        <p:spPr>
          <a:xfrm>
            <a:off x="389710" y="4747162"/>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2" name="Oval 11">
            <a:extLst>
              <a:ext uri="{FF2B5EF4-FFF2-40B4-BE49-F238E27FC236}">
                <a16:creationId xmlns:a16="http://schemas.microsoft.com/office/drawing/2014/main" id="{ECBC749F-E0C9-7F7D-5398-1293328FAE03}"/>
              </a:ext>
            </a:extLst>
          </p:cNvPr>
          <p:cNvSpPr/>
          <p:nvPr/>
        </p:nvSpPr>
        <p:spPr>
          <a:xfrm>
            <a:off x="3090210" y="449981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6</a:t>
            </a:r>
            <a:endParaRPr lang="de-DE" sz="1200" kern="0" dirty="0">
              <a:solidFill>
                <a:srgbClr val="00386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015862D-3267-EB9E-91D7-D4FEE38E47F9}"/>
              </a:ext>
            </a:extLst>
          </p:cNvPr>
          <p:cNvSpPr/>
          <p:nvPr/>
        </p:nvSpPr>
        <p:spPr>
          <a:xfrm>
            <a:off x="389709" y="5476488"/>
            <a:ext cx="2747773" cy="60525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5" name="Oval 14">
            <a:extLst>
              <a:ext uri="{FF2B5EF4-FFF2-40B4-BE49-F238E27FC236}">
                <a16:creationId xmlns:a16="http://schemas.microsoft.com/office/drawing/2014/main" id="{862A3B6B-510A-B59F-CBA5-BEDF159A66E0}"/>
              </a:ext>
            </a:extLst>
          </p:cNvPr>
          <p:cNvSpPr/>
          <p:nvPr/>
        </p:nvSpPr>
        <p:spPr>
          <a:xfrm>
            <a:off x="2934812" y="586618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7</a:t>
            </a:r>
            <a:endParaRPr lang="de-DE" sz="1200" kern="0" dirty="0">
              <a:solidFill>
                <a:srgbClr val="003862"/>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CFEA1248-D89D-1704-615A-FA437FA28C1E}"/>
              </a:ext>
            </a:extLst>
          </p:cNvPr>
          <p:cNvSpPr/>
          <p:nvPr/>
        </p:nvSpPr>
        <p:spPr>
          <a:xfrm>
            <a:off x="3561599" y="3924570"/>
            <a:ext cx="402154" cy="1535185"/>
          </a:xfrm>
          <a:prstGeom prst="leftBrace">
            <a:avLst>
              <a:gd name="adj1" fmla="val 8333"/>
              <a:gd name="adj2" fmla="val 50546"/>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09943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33D13-1A0E-8A7C-4985-E24621D5222B}"/>
              </a:ext>
            </a:extLst>
          </p:cNvPr>
          <p:cNvPicPr>
            <a:picLocks noChangeAspect="1"/>
          </p:cNvPicPr>
          <p:nvPr/>
        </p:nvPicPr>
        <p:blipFill>
          <a:blip r:embed="rId2"/>
          <a:stretch>
            <a:fillRect/>
          </a:stretch>
        </p:blipFill>
        <p:spPr>
          <a:xfrm>
            <a:off x="951210" y="2076450"/>
            <a:ext cx="2170431" cy="6641530"/>
          </a:xfrm>
          <a:prstGeom prst="rect">
            <a:avLst/>
          </a:prstGeom>
          <a:ln w="19050">
            <a:solidFill>
              <a:schemeClr val="accent1"/>
            </a:solidFill>
          </a:ln>
        </p:spPr>
      </p:pic>
      <p:sp>
        <p:nvSpPr>
          <p:cNvPr id="5" name="Rectangle 4">
            <a:extLst>
              <a:ext uri="{FF2B5EF4-FFF2-40B4-BE49-F238E27FC236}">
                <a16:creationId xmlns:a16="http://schemas.microsoft.com/office/drawing/2014/main" id="{E4CB5DF6-EE7B-5BD9-AC1E-792A7EDD3795}"/>
              </a:ext>
            </a:extLst>
          </p:cNvPr>
          <p:cNvSpPr/>
          <p:nvPr/>
        </p:nvSpPr>
        <p:spPr>
          <a:xfrm>
            <a:off x="182389" y="1332421"/>
            <a:ext cx="6493221" cy="4764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8"/>
              <a:defRPr/>
            </a:pPr>
            <a:r>
              <a:rPr lang="de-DE" sz="1100" dirty="0">
                <a:solidFill>
                  <a:srgbClr val="003862"/>
                </a:solidFill>
              </a:rPr>
              <a:t>Die </a:t>
            </a:r>
            <a:r>
              <a:rPr lang="de-DE" sz="1100" b="1" i="1" dirty="0">
                <a:solidFill>
                  <a:srgbClr val="003862"/>
                </a:solidFill>
              </a:rPr>
              <a:t>Primary Address</a:t>
            </a:r>
            <a:r>
              <a:rPr lang="de-DE" sz="1100" dirty="0">
                <a:solidFill>
                  <a:srgbClr val="003862"/>
                </a:solidFill>
              </a:rPr>
              <a:t> ist die Hauptgeschäftsadresse eines Lieferanten. Es ist der offizielle Standort, den Einkäufer im System mit dem Lieferanten und auch mit den </a:t>
            </a:r>
            <a:r>
              <a:rPr lang="de-DE" sz="1100" b="1" i="1" dirty="0">
                <a:solidFill>
                  <a:srgbClr val="003862"/>
                </a:solidFill>
              </a:rPr>
              <a:t>Bank Transfer</a:t>
            </a:r>
            <a:r>
              <a:rPr lang="de-DE" sz="1100" dirty="0">
                <a:solidFill>
                  <a:srgbClr val="003862"/>
                </a:solidFill>
              </a:rPr>
              <a:t>-Informationen verknüpfen.</a:t>
            </a:r>
          </a:p>
        </p:txBody>
      </p:sp>
      <p:sp>
        <p:nvSpPr>
          <p:cNvPr id="6" name="TextBox 5">
            <a:extLst>
              <a:ext uri="{FF2B5EF4-FFF2-40B4-BE49-F238E27FC236}">
                <a16:creationId xmlns:a16="http://schemas.microsoft.com/office/drawing/2014/main" id="{B3C10986-AA8C-7CFA-49F5-2562101B6A97}"/>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Primary Address</a:t>
            </a:r>
          </a:p>
        </p:txBody>
      </p:sp>
      <p:sp>
        <p:nvSpPr>
          <p:cNvPr id="7" name="Rectangle 6">
            <a:extLst>
              <a:ext uri="{FF2B5EF4-FFF2-40B4-BE49-F238E27FC236}">
                <a16:creationId xmlns:a16="http://schemas.microsoft.com/office/drawing/2014/main" id="{FC9466F3-1038-BCDB-27ED-D9510CAAB283}"/>
              </a:ext>
            </a:extLst>
          </p:cNvPr>
          <p:cNvSpPr/>
          <p:nvPr/>
        </p:nvSpPr>
        <p:spPr>
          <a:xfrm>
            <a:off x="1084554" y="2945346"/>
            <a:ext cx="1818035" cy="53611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8" name="Oval 7">
            <a:extLst>
              <a:ext uri="{FF2B5EF4-FFF2-40B4-BE49-F238E27FC236}">
                <a16:creationId xmlns:a16="http://schemas.microsoft.com/office/drawing/2014/main" id="{9A1B264D-5CF3-FB4C-5121-E708A42F6B1D}"/>
              </a:ext>
            </a:extLst>
          </p:cNvPr>
          <p:cNvSpPr/>
          <p:nvPr/>
        </p:nvSpPr>
        <p:spPr>
          <a:xfrm>
            <a:off x="2828356" y="333404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8</a:t>
            </a:r>
            <a:endParaRPr lang="de-DE"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1D48232-98C5-F8D5-C03D-4D3A0C0C3B0D}"/>
              </a:ext>
            </a:extLst>
          </p:cNvPr>
          <p:cNvSpPr/>
          <p:nvPr/>
        </p:nvSpPr>
        <p:spPr>
          <a:xfrm>
            <a:off x="1084554" y="3609475"/>
            <a:ext cx="1818035"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0" name="Rectangle 9">
            <a:extLst>
              <a:ext uri="{FF2B5EF4-FFF2-40B4-BE49-F238E27FC236}">
                <a16:creationId xmlns:a16="http://schemas.microsoft.com/office/drawing/2014/main" id="{99E81E4C-4F29-4C30-B8FC-F7A298E27FDB}"/>
              </a:ext>
            </a:extLst>
          </p:cNvPr>
          <p:cNvSpPr/>
          <p:nvPr/>
        </p:nvSpPr>
        <p:spPr>
          <a:xfrm>
            <a:off x="1084554" y="5246901"/>
            <a:ext cx="1818034" cy="40888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1" name="Rectangle 10">
            <a:extLst>
              <a:ext uri="{FF2B5EF4-FFF2-40B4-BE49-F238E27FC236}">
                <a16:creationId xmlns:a16="http://schemas.microsoft.com/office/drawing/2014/main" id="{1ABF9CF2-01AC-933C-1F49-A3227ED765DE}"/>
              </a:ext>
            </a:extLst>
          </p:cNvPr>
          <p:cNvSpPr/>
          <p:nvPr/>
        </p:nvSpPr>
        <p:spPr>
          <a:xfrm>
            <a:off x="1084553" y="7309022"/>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2" name="Rectangle 11">
            <a:extLst>
              <a:ext uri="{FF2B5EF4-FFF2-40B4-BE49-F238E27FC236}">
                <a16:creationId xmlns:a16="http://schemas.microsoft.com/office/drawing/2014/main" id="{58D0D5E4-03EC-8D02-C32A-62EBC65D2F2E}"/>
              </a:ext>
            </a:extLst>
          </p:cNvPr>
          <p:cNvSpPr/>
          <p:nvPr/>
        </p:nvSpPr>
        <p:spPr>
          <a:xfrm>
            <a:off x="1084553" y="7825924"/>
            <a:ext cx="1818034" cy="4088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pic>
        <p:nvPicPr>
          <p:cNvPr id="14" name="Picture 13">
            <a:extLst>
              <a:ext uri="{FF2B5EF4-FFF2-40B4-BE49-F238E27FC236}">
                <a16:creationId xmlns:a16="http://schemas.microsoft.com/office/drawing/2014/main" id="{218AA8BC-0396-607C-1D6D-0DCA9BA82F37}"/>
              </a:ext>
            </a:extLst>
          </p:cNvPr>
          <p:cNvPicPr>
            <a:picLocks noChangeAspect="1"/>
          </p:cNvPicPr>
          <p:nvPr/>
        </p:nvPicPr>
        <p:blipFill>
          <a:blip r:embed="rId3"/>
          <a:stretch>
            <a:fillRect/>
          </a:stretch>
        </p:blipFill>
        <p:spPr>
          <a:xfrm>
            <a:off x="3428998" y="1918708"/>
            <a:ext cx="2930535" cy="2400920"/>
          </a:xfrm>
          <a:prstGeom prst="rect">
            <a:avLst/>
          </a:prstGeom>
          <a:ln w="19050">
            <a:solidFill>
              <a:schemeClr val="accent1"/>
            </a:solidFill>
          </a:ln>
        </p:spPr>
      </p:pic>
      <p:pic>
        <p:nvPicPr>
          <p:cNvPr id="2" name="Picture 1">
            <a:extLst>
              <a:ext uri="{FF2B5EF4-FFF2-40B4-BE49-F238E27FC236}">
                <a16:creationId xmlns:a16="http://schemas.microsoft.com/office/drawing/2014/main" id="{B5C09B14-8137-2C41-33E2-220DE960AA5D}"/>
              </a:ext>
            </a:extLst>
          </p:cNvPr>
          <p:cNvPicPr preferRelativeResize="0">
            <a:picLocks noChangeAspect="1"/>
          </p:cNvPicPr>
          <p:nvPr/>
        </p:nvPicPr>
        <p:blipFill>
          <a:blip r:embed="rId4"/>
          <a:stretch>
            <a:fillRect/>
          </a:stretch>
        </p:blipFill>
        <p:spPr>
          <a:xfrm>
            <a:off x="4211752" y="7358976"/>
            <a:ext cx="594200" cy="594200"/>
          </a:xfrm>
          <a:prstGeom prst="rect">
            <a:avLst/>
          </a:prstGeom>
        </p:spPr>
      </p:pic>
      <p:sp>
        <p:nvSpPr>
          <p:cNvPr id="3" name="Rounded Rectangle 7">
            <a:extLst>
              <a:ext uri="{FF2B5EF4-FFF2-40B4-BE49-F238E27FC236}">
                <a16:creationId xmlns:a16="http://schemas.microsoft.com/office/drawing/2014/main" id="{FEDB4F20-850A-57FE-B3F7-2A38AE4C8E26}"/>
              </a:ext>
            </a:extLst>
          </p:cNvPr>
          <p:cNvSpPr/>
          <p:nvPr/>
        </p:nvSpPr>
        <p:spPr>
          <a:xfrm>
            <a:off x="4102218" y="7273255"/>
            <a:ext cx="2612556" cy="146193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3" name="TextBox 12">
            <a:extLst>
              <a:ext uri="{FF2B5EF4-FFF2-40B4-BE49-F238E27FC236}">
                <a16:creationId xmlns:a16="http://schemas.microsoft.com/office/drawing/2014/main" id="{6A15DBE2-BFDF-8D8D-6F6A-FF7F30FC1882}"/>
              </a:ext>
            </a:extLst>
          </p:cNvPr>
          <p:cNvSpPr txBox="1"/>
          <p:nvPr/>
        </p:nvSpPr>
        <p:spPr>
          <a:xfrm>
            <a:off x="4894265" y="7358976"/>
            <a:ext cx="1820509" cy="1292662"/>
          </a:xfrm>
          <a:prstGeom prst="rect">
            <a:avLst/>
          </a:prstGeom>
          <a:noFill/>
        </p:spPr>
        <p:txBody>
          <a:bodyPr wrap="square">
            <a:spAutoFit/>
          </a:bodyPr>
          <a:lstStyle/>
          <a:p>
            <a:r>
              <a:rPr lang="de-DE" sz="1200" b="1" dirty="0">
                <a:solidFill>
                  <a:srgbClr val="003862"/>
                </a:solidFill>
                <a:latin typeface="Arial" panose="020B0604020202020204" pitchFamily="34" charset="0"/>
                <a:cs typeface="Arial" panose="020B0604020202020204" pitchFamily="34" charset="0"/>
              </a:rPr>
              <a:t>Hinweis:</a:t>
            </a:r>
            <a:r>
              <a:rPr lang="de-DE" sz="1200" dirty="0">
                <a:solidFill>
                  <a:srgbClr val="003862"/>
                </a:solidFill>
                <a:latin typeface="Arial" panose="020B0604020202020204" pitchFamily="34" charset="0"/>
                <a:cs typeface="Arial" panose="020B0604020202020204" pitchFamily="34" charset="0"/>
              </a:rPr>
              <a:t> </a:t>
            </a:r>
          </a:p>
          <a:p>
            <a:r>
              <a:rPr lang="de-DE" sz="1100" dirty="0">
                <a:solidFill>
                  <a:srgbClr val="003862"/>
                </a:solidFill>
                <a:latin typeface="Arial" panose="020B0604020202020204" pitchFamily="34" charset="0"/>
                <a:cs typeface="Arial" panose="020B0604020202020204" pitchFamily="34" charset="0"/>
              </a:rPr>
              <a:t>Abhängig von Ihren Antworten werden im obigen Abschnitt weitere bedingte Fragen angezeigt (siehe nächste Folie).</a:t>
            </a:r>
            <a:endParaRPr lang="de-DE" sz="1100" b="1" i="1"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73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277D9-A83F-225F-8ADD-5191588155DC}"/>
              </a:ext>
            </a:extLst>
          </p:cNvPr>
          <p:cNvSpPr/>
          <p:nvPr/>
        </p:nvSpPr>
        <p:spPr>
          <a:xfrm>
            <a:off x="182389" y="1332421"/>
            <a:ext cx="6493221" cy="222561"/>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100" dirty="0">
                <a:solidFill>
                  <a:srgbClr val="003862"/>
                </a:solidFill>
              </a:rPr>
              <a:t>Jede zusätzliche Frage löst hilfreiche Vorschläge am unteren Rand des Antwortfeldes aus.</a:t>
            </a:r>
          </a:p>
        </p:txBody>
      </p:sp>
      <p:sp>
        <p:nvSpPr>
          <p:cNvPr id="4" name="TextBox 3">
            <a:extLst>
              <a:ext uri="{FF2B5EF4-FFF2-40B4-BE49-F238E27FC236}">
                <a16:creationId xmlns:a16="http://schemas.microsoft.com/office/drawing/2014/main" id="{E249D62C-4193-3D0B-D189-8BE9253090E8}"/>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Additional Information</a:t>
            </a:r>
          </a:p>
        </p:txBody>
      </p:sp>
      <p:pic>
        <p:nvPicPr>
          <p:cNvPr id="6" name="Picture 5">
            <a:extLst>
              <a:ext uri="{FF2B5EF4-FFF2-40B4-BE49-F238E27FC236}">
                <a16:creationId xmlns:a16="http://schemas.microsoft.com/office/drawing/2014/main" id="{7C224218-151C-82E5-E80A-C4FB9252F70E}"/>
              </a:ext>
            </a:extLst>
          </p:cNvPr>
          <p:cNvPicPr>
            <a:picLocks noChangeAspect="1"/>
          </p:cNvPicPr>
          <p:nvPr/>
        </p:nvPicPr>
        <p:blipFill>
          <a:blip r:embed="rId2"/>
          <a:stretch>
            <a:fillRect/>
          </a:stretch>
        </p:blipFill>
        <p:spPr>
          <a:xfrm>
            <a:off x="182388" y="1996580"/>
            <a:ext cx="3757275" cy="4883717"/>
          </a:xfrm>
          <a:prstGeom prst="rect">
            <a:avLst/>
          </a:prstGeom>
          <a:ln w="19050">
            <a:solidFill>
              <a:schemeClr val="accent1"/>
            </a:solidFill>
          </a:ln>
        </p:spPr>
      </p:pic>
      <p:pic>
        <p:nvPicPr>
          <p:cNvPr id="12" name="Picture 11">
            <a:extLst>
              <a:ext uri="{FF2B5EF4-FFF2-40B4-BE49-F238E27FC236}">
                <a16:creationId xmlns:a16="http://schemas.microsoft.com/office/drawing/2014/main" id="{D9BA27FF-820E-DFC1-EC64-3140538CDE2D}"/>
              </a:ext>
            </a:extLst>
          </p:cNvPr>
          <p:cNvPicPr>
            <a:picLocks noChangeAspect="1"/>
          </p:cNvPicPr>
          <p:nvPr/>
        </p:nvPicPr>
        <p:blipFill>
          <a:blip r:embed="rId3"/>
          <a:stretch>
            <a:fillRect/>
          </a:stretch>
        </p:blipFill>
        <p:spPr>
          <a:xfrm>
            <a:off x="3428998" y="5744336"/>
            <a:ext cx="2603885" cy="2971825"/>
          </a:xfrm>
          <a:prstGeom prst="rect">
            <a:avLst/>
          </a:prstGeom>
          <a:ln w="19050">
            <a:solidFill>
              <a:schemeClr val="accent1"/>
            </a:solidFill>
          </a:ln>
        </p:spPr>
      </p:pic>
      <p:pic>
        <p:nvPicPr>
          <p:cNvPr id="14" name="Picture 13">
            <a:extLst>
              <a:ext uri="{FF2B5EF4-FFF2-40B4-BE49-F238E27FC236}">
                <a16:creationId xmlns:a16="http://schemas.microsoft.com/office/drawing/2014/main" id="{84DAD489-3E03-0D71-31FB-B28955BE4E11}"/>
              </a:ext>
            </a:extLst>
          </p:cNvPr>
          <p:cNvPicPr>
            <a:picLocks noChangeAspect="1"/>
          </p:cNvPicPr>
          <p:nvPr/>
        </p:nvPicPr>
        <p:blipFill>
          <a:blip r:embed="rId4"/>
          <a:stretch>
            <a:fillRect/>
          </a:stretch>
        </p:blipFill>
        <p:spPr>
          <a:xfrm>
            <a:off x="489455" y="7405422"/>
            <a:ext cx="2812500" cy="1282628"/>
          </a:xfrm>
          <a:prstGeom prst="rect">
            <a:avLst/>
          </a:prstGeom>
          <a:ln w="19050">
            <a:solidFill>
              <a:schemeClr val="accent1"/>
            </a:solidFill>
          </a:ln>
        </p:spPr>
      </p:pic>
      <p:sp>
        <p:nvSpPr>
          <p:cNvPr id="15" name="Rectangle 14">
            <a:extLst>
              <a:ext uri="{FF2B5EF4-FFF2-40B4-BE49-F238E27FC236}">
                <a16:creationId xmlns:a16="http://schemas.microsoft.com/office/drawing/2014/main" id="{53E247D0-CD76-2FF3-284C-960E53C7DE8E}"/>
              </a:ext>
            </a:extLst>
          </p:cNvPr>
          <p:cNvSpPr/>
          <p:nvPr/>
        </p:nvSpPr>
        <p:spPr>
          <a:xfrm>
            <a:off x="304378" y="2018367"/>
            <a:ext cx="1918705" cy="4479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F3932787-8C49-126E-BD16-8A8C4F90A645}"/>
              </a:ext>
            </a:extLst>
          </p:cNvPr>
          <p:cNvSpPr/>
          <p:nvPr/>
        </p:nvSpPr>
        <p:spPr>
          <a:xfrm>
            <a:off x="304378" y="2521705"/>
            <a:ext cx="1985816"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351535A8-89B0-B596-3BFD-29A75666B537}"/>
              </a:ext>
            </a:extLst>
          </p:cNvPr>
          <p:cNvSpPr/>
          <p:nvPr/>
        </p:nvSpPr>
        <p:spPr>
          <a:xfrm>
            <a:off x="304377" y="3199878"/>
            <a:ext cx="2052929" cy="5151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8" name="Rectangle 17">
            <a:extLst>
              <a:ext uri="{FF2B5EF4-FFF2-40B4-BE49-F238E27FC236}">
                <a16:creationId xmlns:a16="http://schemas.microsoft.com/office/drawing/2014/main" id="{CA897102-C863-62E0-F135-64C1A3849E6C}"/>
              </a:ext>
            </a:extLst>
          </p:cNvPr>
          <p:cNvSpPr/>
          <p:nvPr/>
        </p:nvSpPr>
        <p:spPr>
          <a:xfrm>
            <a:off x="304377" y="3947474"/>
            <a:ext cx="3529392"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9" name="Rectangle 18">
            <a:extLst>
              <a:ext uri="{FF2B5EF4-FFF2-40B4-BE49-F238E27FC236}">
                <a16:creationId xmlns:a16="http://schemas.microsoft.com/office/drawing/2014/main" id="{20DCBBD6-0490-564E-D713-C4DC5AED4EB2}"/>
              </a:ext>
            </a:extLst>
          </p:cNvPr>
          <p:cNvSpPr/>
          <p:nvPr/>
        </p:nvSpPr>
        <p:spPr>
          <a:xfrm>
            <a:off x="304378" y="4711702"/>
            <a:ext cx="2422044"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20" name="Rectangle 19">
            <a:extLst>
              <a:ext uri="{FF2B5EF4-FFF2-40B4-BE49-F238E27FC236}">
                <a16:creationId xmlns:a16="http://schemas.microsoft.com/office/drawing/2014/main" id="{992F8616-8E2A-8264-6AC7-EB51668D61E1}"/>
              </a:ext>
            </a:extLst>
          </p:cNvPr>
          <p:cNvSpPr/>
          <p:nvPr/>
        </p:nvSpPr>
        <p:spPr>
          <a:xfrm>
            <a:off x="304378" y="5459254"/>
            <a:ext cx="1985816" cy="70665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21" name="Rectangle 20">
            <a:extLst>
              <a:ext uri="{FF2B5EF4-FFF2-40B4-BE49-F238E27FC236}">
                <a16:creationId xmlns:a16="http://schemas.microsoft.com/office/drawing/2014/main" id="{E32473B1-13D8-7FF2-997D-EC5954B96553}"/>
              </a:ext>
            </a:extLst>
          </p:cNvPr>
          <p:cNvSpPr/>
          <p:nvPr/>
        </p:nvSpPr>
        <p:spPr>
          <a:xfrm>
            <a:off x="304377" y="6312712"/>
            <a:ext cx="2997588"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cxnSp>
        <p:nvCxnSpPr>
          <p:cNvPr id="28" name="Straight Arrow Connector 27">
            <a:extLst>
              <a:ext uri="{FF2B5EF4-FFF2-40B4-BE49-F238E27FC236}">
                <a16:creationId xmlns:a16="http://schemas.microsoft.com/office/drawing/2014/main" id="{927B1C48-7F13-4825-7AB2-435D8710D62A}"/>
              </a:ext>
            </a:extLst>
          </p:cNvPr>
          <p:cNvCxnSpPr>
            <a:cxnSpLocks/>
          </p:cNvCxnSpPr>
          <p:nvPr/>
        </p:nvCxnSpPr>
        <p:spPr>
          <a:xfrm flipV="1">
            <a:off x="1515400" y="6082018"/>
            <a:ext cx="1786565" cy="50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DC1DE4-9117-9CE4-E82F-D56F4983B764}"/>
              </a:ext>
            </a:extLst>
          </p:cNvPr>
          <p:cNvCxnSpPr>
            <a:cxnSpLocks/>
          </p:cNvCxnSpPr>
          <p:nvPr/>
        </p:nvCxnSpPr>
        <p:spPr>
          <a:xfrm>
            <a:off x="1515400" y="6582078"/>
            <a:ext cx="0" cy="73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1668E20-10BD-7552-1C8A-B2DADC57A48A}"/>
              </a:ext>
            </a:extLst>
          </p:cNvPr>
          <p:cNvSpPr/>
          <p:nvPr/>
        </p:nvSpPr>
        <p:spPr>
          <a:xfrm>
            <a:off x="489454" y="7434422"/>
            <a:ext cx="2812501"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36" name="Rectangle 35">
            <a:extLst>
              <a:ext uri="{FF2B5EF4-FFF2-40B4-BE49-F238E27FC236}">
                <a16:creationId xmlns:a16="http://schemas.microsoft.com/office/drawing/2014/main" id="{B3C08428-36FC-B230-51C8-88AC9E848622}"/>
              </a:ext>
            </a:extLst>
          </p:cNvPr>
          <p:cNvSpPr/>
          <p:nvPr/>
        </p:nvSpPr>
        <p:spPr>
          <a:xfrm>
            <a:off x="489454" y="7434422"/>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37" name="Rectangle 36">
            <a:extLst>
              <a:ext uri="{FF2B5EF4-FFF2-40B4-BE49-F238E27FC236}">
                <a16:creationId xmlns:a16="http://schemas.microsoft.com/office/drawing/2014/main" id="{6E4D7A82-8251-8102-3B92-58E5616B7FAD}"/>
              </a:ext>
            </a:extLst>
          </p:cNvPr>
          <p:cNvSpPr/>
          <p:nvPr/>
        </p:nvSpPr>
        <p:spPr>
          <a:xfrm>
            <a:off x="489452" y="8139216"/>
            <a:ext cx="2812503"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38" name="Rectangle 37">
            <a:extLst>
              <a:ext uri="{FF2B5EF4-FFF2-40B4-BE49-F238E27FC236}">
                <a16:creationId xmlns:a16="http://schemas.microsoft.com/office/drawing/2014/main" id="{FA030514-D570-1C03-BBE5-72EC0F37035C}"/>
              </a:ext>
            </a:extLst>
          </p:cNvPr>
          <p:cNvSpPr/>
          <p:nvPr/>
        </p:nvSpPr>
        <p:spPr>
          <a:xfrm>
            <a:off x="3428998" y="5744336"/>
            <a:ext cx="2603885"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39" name="Rectangle 38">
            <a:extLst>
              <a:ext uri="{FF2B5EF4-FFF2-40B4-BE49-F238E27FC236}">
                <a16:creationId xmlns:a16="http://schemas.microsoft.com/office/drawing/2014/main" id="{DF8A1C02-6E9F-7F43-5317-D38D153F2BD7}"/>
              </a:ext>
            </a:extLst>
          </p:cNvPr>
          <p:cNvSpPr/>
          <p:nvPr/>
        </p:nvSpPr>
        <p:spPr>
          <a:xfrm>
            <a:off x="3490211" y="6409623"/>
            <a:ext cx="1852390" cy="22683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Tree>
    <p:extLst>
      <p:ext uri="{BB962C8B-B14F-4D97-AF65-F5344CB8AC3E}">
        <p14:creationId xmlns:p14="http://schemas.microsoft.com/office/powerpoint/2010/main" val="95430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CD89F-D58B-87AB-D4A2-EF8E429464B8}"/>
              </a:ext>
            </a:extLst>
          </p:cNvPr>
          <p:cNvSpPr/>
          <p:nvPr/>
        </p:nvSpPr>
        <p:spPr>
          <a:xfrm>
            <a:off x="182389" y="1332421"/>
            <a:ext cx="6493221" cy="1061253"/>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de-DE" sz="1100" dirty="0">
                <a:solidFill>
                  <a:srgbClr val="003862"/>
                </a:solidFill>
              </a:rPr>
              <a:t>Der Abschnitt „Tax Registration“ wird aus Ihrem Konto vorausgefüllt. Bitte stellen Sie sicher, dass die Daten korrekt sind und von Sasol in künftigen Transaktionen verwendet werden können.</a:t>
            </a:r>
          </a:p>
          <a:p>
            <a:pPr marL="228600" lvl="0" indent="-228600" defTabSz="524671">
              <a:lnSpc>
                <a:spcPct val="150000"/>
              </a:lnSpc>
              <a:spcAft>
                <a:spcPts val="600"/>
              </a:spcAft>
              <a:buClr>
                <a:srgbClr val="003862"/>
              </a:buClr>
              <a:buFont typeface="+mj-lt"/>
              <a:buAutoNum type="arabicPeriod" startAt="9"/>
              <a:defRPr/>
            </a:pPr>
            <a:r>
              <a:rPr lang="de-DE" sz="1100" dirty="0">
                <a:solidFill>
                  <a:srgbClr val="003862"/>
                </a:solidFill>
              </a:rPr>
              <a:t>Falls Ihrem Profil weitere Angaben zur Tax Registration hinzugefügt werden müssen, verwenden Sie bitte die untenstehende Option.  </a:t>
            </a:r>
          </a:p>
        </p:txBody>
      </p:sp>
      <p:sp>
        <p:nvSpPr>
          <p:cNvPr id="4" name="TextBox 3">
            <a:extLst>
              <a:ext uri="{FF2B5EF4-FFF2-40B4-BE49-F238E27FC236}">
                <a16:creationId xmlns:a16="http://schemas.microsoft.com/office/drawing/2014/main" id="{980D4BF1-7341-51C6-792C-574664360B2B}"/>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Tax Information</a:t>
            </a:r>
          </a:p>
        </p:txBody>
      </p:sp>
      <p:pic>
        <p:nvPicPr>
          <p:cNvPr id="6" name="Picture 5">
            <a:extLst>
              <a:ext uri="{FF2B5EF4-FFF2-40B4-BE49-F238E27FC236}">
                <a16:creationId xmlns:a16="http://schemas.microsoft.com/office/drawing/2014/main" id="{DDBDA7FA-86A8-6B05-CCF9-FF3CCF3369F6}"/>
              </a:ext>
            </a:extLst>
          </p:cNvPr>
          <p:cNvPicPr>
            <a:picLocks noChangeAspect="1"/>
          </p:cNvPicPr>
          <p:nvPr/>
        </p:nvPicPr>
        <p:blipFill>
          <a:blip r:embed="rId2"/>
          <a:stretch>
            <a:fillRect/>
          </a:stretch>
        </p:blipFill>
        <p:spPr>
          <a:xfrm>
            <a:off x="1447924" y="2925140"/>
            <a:ext cx="3962152" cy="4886439"/>
          </a:xfrm>
          <a:prstGeom prst="rect">
            <a:avLst/>
          </a:prstGeom>
          <a:ln w="19050">
            <a:solidFill>
              <a:schemeClr val="accent1"/>
            </a:solidFill>
          </a:ln>
        </p:spPr>
      </p:pic>
      <p:sp>
        <p:nvSpPr>
          <p:cNvPr id="7" name="Rectangle 6">
            <a:extLst>
              <a:ext uri="{FF2B5EF4-FFF2-40B4-BE49-F238E27FC236}">
                <a16:creationId xmlns:a16="http://schemas.microsoft.com/office/drawing/2014/main" id="{ACAAD173-38E2-DF8B-460A-74928B24D15C}"/>
              </a:ext>
            </a:extLst>
          </p:cNvPr>
          <p:cNvSpPr/>
          <p:nvPr/>
        </p:nvSpPr>
        <p:spPr>
          <a:xfrm>
            <a:off x="1511190" y="3855431"/>
            <a:ext cx="2463989" cy="16807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2FCE8084-905B-81A4-A573-C5231425FCB4}"/>
              </a:ext>
            </a:extLst>
          </p:cNvPr>
          <p:cNvSpPr/>
          <p:nvPr/>
        </p:nvSpPr>
        <p:spPr>
          <a:xfrm>
            <a:off x="1511190" y="3219695"/>
            <a:ext cx="2044540"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9" name="Rectangle 8">
            <a:extLst>
              <a:ext uri="{FF2B5EF4-FFF2-40B4-BE49-F238E27FC236}">
                <a16:creationId xmlns:a16="http://schemas.microsoft.com/office/drawing/2014/main" id="{35F80915-93E6-416E-BBB0-BC641FDAE091}"/>
              </a:ext>
            </a:extLst>
          </p:cNvPr>
          <p:cNvSpPr/>
          <p:nvPr/>
        </p:nvSpPr>
        <p:spPr>
          <a:xfrm>
            <a:off x="1447924" y="6506352"/>
            <a:ext cx="2267197" cy="53873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0" name="Oval 9">
            <a:extLst>
              <a:ext uri="{FF2B5EF4-FFF2-40B4-BE49-F238E27FC236}">
                <a16:creationId xmlns:a16="http://schemas.microsoft.com/office/drawing/2014/main" id="{AE6315FA-E56B-A2E9-537C-0220EE17B090}"/>
              </a:ext>
            </a:extLst>
          </p:cNvPr>
          <p:cNvSpPr/>
          <p:nvPr/>
        </p:nvSpPr>
        <p:spPr>
          <a:xfrm>
            <a:off x="3761864" y="3654003"/>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9</a:t>
            </a:r>
            <a:endParaRPr lang="de-DE" sz="1200" kern="0" dirty="0">
              <a:solidFill>
                <a:srgbClr val="003862"/>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CDC9D77-0AF4-F1EA-1E21-932E5E28B27B}"/>
              </a:ext>
            </a:extLst>
          </p:cNvPr>
          <p:cNvSpPr/>
          <p:nvPr/>
        </p:nvSpPr>
        <p:spPr>
          <a:xfrm>
            <a:off x="3342415" y="3018267"/>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10</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DD389-BE53-8039-069D-9424EA4A6830}"/>
              </a:ext>
            </a:extLst>
          </p:cNvPr>
          <p:cNvSpPr/>
          <p:nvPr/>
        </p:nvSpPr>
        <p:spPr>
          <a:xfrm>
            <a:off x="182389" y="1332421"/>
            <a:ext cx="6493221" cy="2259529"/>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de-DE" sz="1000" dirty="0">
                <a:solidFill>
                  <a:srgbClr val="003862"/>
                </a:solidFill>
              </a:rPr>
              <a:t>Die </a:t>
            </a:r>
            <a:r>
              <a:rPr lang="de-DE" sz="1000" b="1" i="1" dirty="0">
                <a:solidFill>
                  <a:srgbClr val="003862"/>
                </a:solidFill>
              </a:rPr>
              <a:t>Remit-To Address</a:t>
            </a:r>
            <a:r>
              <a:rPr lang="de-DE" sz="1000" dirty="0">
                <a:solidFill>
                  <a:srgbClr val="003862"/>
                </a:solidFill>
              </a:rPr>
              <a:t> ist entscheidend, da sie Sasol mitteilt, wohin die Zahlung für Ihre Rechnungen gesendet werden soll. Ohne sie können Rechnungen nicht konform, verzögert oder sogar abgelehnt werden, da die meisten Länder aus steuerlichen und rechtlichen Gründen einen gültigen Remit-To-Standort verlangen.</a:t>
            </a:r>
          </a:p>
          <a:p>
            <a:pPr marL="228600" lvl="0" indent="-228600" defTabSz="524671">
              <a:lnSpc>
                <a:spcPct val="150000"/>
              </a:lnSpc>
              <a:spcAft>
                <a:spcPts val="600"/>
              </a:spcAft>
              <a:buClr>
                <a:srgbClr val="003862"/>
              </a:buClr>
              <a:buFont typeface="+mj-lt"/>
              <a:buAutoNum type="arabicPeriod" startAt="11"/>
              <a:defRPr/>
            </a:pPr>
            <a:r>
              <a:rPr lang="de-DE" sz="1000" dirty="0">
                <a:solidFill>
                  <a:srgbClr val="003862"/>
                </a:solidFill>
              </a:rPr>
              <a:t>Falls Sie bereits eine </a:t>
            </a:r>
            <a:r>
              <a:rPr lang="de-DE" sz="1000" b="1" i="1" dirty="0">
                <a:solidFill>
                  <a:srgbClr val="003862"/>
                </a:solidFill>
              </a:rPr>
              <a:t>Remit-To Address</a:t>
            </a:r>
            <a:r>
              <a:rPr lang="de-DE" sz="1000" dirty="0">
                <a:solidFill>
                  <a:srgbClr val="003862"/>
                </a:solidFill>
              </a:rPr>
              <a:t> zu Ihrem Profil hinzugefügt haben, verwenden Sie bitte die Option „</a:t>
            </a:r>
            <a:r>
              <a:rPr lang="de-DE" sz="1000" b="1" i="1" dirty="0">
                <a:solidFill>
                  <a:srgbClr val="003862"/>
                </a:solidFill>
              </a:rPr>
              <a:t>Add</a:t>
            </a:r>
            <a:r>
              <a:rPr lang="de-DE" sz="1000" dirty="0">
                <a:solidFill>
                  <a:srgbClr val="003862"/>
                </a:solidFill>
              </a:rPr>
              <a:t>“ unten, um die passende auszuwählen. Sie können zwischen den verschiedenen Zahlungsmethoden wechseln: Bank Transfers, Remit-To, Virtual Cards, soweit für Sasol zutreffend. </a:t>
            </a:r>
          </a:p>
          <a:p>
            <a:pPr lvl="1" defTabSz="524671">
              <a:lnSpc>
                <a:spcPct val="150000"/>
              </a:lnSpc>
              <a:spcAft>
                <a:spcPts val="600"/>
              </a:spcAft>
              <a:buClr>
                <a:srgbClr val="003862"/>
              </a:buClr>
              <a:defRPr/>
            </a:pPr>
            <a:r>
              <a:rPr lang="de-DE" sz="1000" dirty="0">
                <a:solidFill>
                  <a:srgbClr val="003862"/>
                </a:solidFill>
              </a:rPr>
              <a:t>Nach dem Hinzufügen müssen Sie dem Formular einige zusätzliche (Sasol-spezifische) Informationen hinzufügen.</a:t>
            </a:r>
          </a:p>
          <a:p>
            <a:pPr marL="228600" lvl="0" indent="-228600" defTabSz="524671">
              <a:lnSpc>
                <a:spcPct val="150000"/>
              </a:lnSpc>
              <a:spcAft>
                <a:spcPts val="600"/>
              </a:spcAft>
              <a:buClr>
                <a:srgbClr val="003862"/>
              </a:buClr>
              <a:buFont typeface="+mj-lt"/>
              <a:buAutoNum type="arabicPeriod" startAt="11"/>
              <a:defRPr/>
            </a:pPr>
            <a:r>
              <a:rPr lang="de-DE" sz="1000" dirty="0">
                <a:solidFill>
                  <a:srgbClr val="003862"/>
                </a:solidFill>
              </a:rPr>
              <a:t>Falls eine </a:t>
            </a:r>
            <a:r>
              <a:rPr lang="de-DE" sz="1000" b="1" i="1" dirty="0">
                <a:solidFill>
                  <a:srgbClr val="003862"/>
                </a:solidFill>
              </a:rPr>
              <a:t>neue Adresse </a:t>
            </a:r>
            <a:r>
              <a:rPr lang="de-DE" sz="1000" dirty="0">
                <a:solidFill>
                  <a:srgbClr val="003862"/>
                </a:solidFill>
              </a:rPr>
              <a:t>hinzugefügt werden muss, folgen Sie bitte den Schritten in </a:t>
            </a:r>
            <a:r>
              <a:rPr lang="de-DE" sz="1000" b="1" i="1" dirty="0">
                <a:solidFill>
                  <a:srgbClr val="003862"/>
                </a:solidFill>
              </a:rPr>
              <a:t>Folie 13 &amp; 14</a:t>
            </a:r>
            <a:r>
              <a:rPr lang="de-DE" sz="1000" dirty="0">
                <a:solidFill>
                  <a:srgbClr val="003862"/>
                </a:solidFill>
              </a:rPr>
              <a:t>.  </a:t>
            </a:r>
          </a:p>
        </p:txBody>
      </p:sp>
      <p:sp>
        <p:nvSpPr>
          <p:cNvPr id="4" name="TextBox 3">
            <a:extLst>
              <a:ext uri="{FF2B5EF4-FFF2-40B4-BE49-F238E27FC236}">
                <a16:creationId xmlns:a16="http://schemas.microsoft.com/office/drawing/2014/main" id="{2677AE4A-E10B-6B07-0B33-1E38D2DCBF3C}"/>
              </a:ext>
            </a:extLst>
          </p:cNvPr>
          <p:cNvSpPr txBox="1"/>
          <p:nvPr/>
        </p:nvSpPr>
        <p:spPr>
          <a:xfrm>
            <a:off x="182388" y="917582"/>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Remit-To Information</a:t>
            </a:r>
          </a:p>
        </p:txBody>
      </p:sp>
      <p:pic>
        <p:nvPicPr>
          <p:cNvPr id="8" name="Picture 7">
            <a:extLst>
              <a:ext uri="{FF2B5EF4-FFF2-40B4-BE49-F238E27FC236}">
                <a16:creationId xmlns:a16="http://schemas.microsoft.com/office/drawing/2014/main" id="{D512BD9F-9CF4-CC45-068D-D91EA76984F1}"/>
              </a:ext>
            </a:extLst>
          </p:cNvPr>
          <p:cNvPicPr>
            <a:picLocks noChangeAspect="1"/>
          </p:cNvPicPr>
          <p:nvPr/>
        </p:nvPicPr>
        <p:blipFill>
          <a:blip r:embed="rId2"/>
          <a:stretch>
            <a:fillRect/>
          </a:stretch>
        </p:blipFill>
        <p:spPr>
          <a:xfrm>
            <a:off x="545282" y="3660353"/>
            <a:ext cx="5767431" cy="1265264"/>
          </a:xfrm>
          <a:prstGeom prst="rect">
            <a:avLst/>
          </a:prstGeom>
          <a:ln w="19050">
            <a:solidFill>
              <a:schemeClr val="accent1"/>
            </a:solidFill>
          </a:ln>
        </p:spPr>
      </p:pic>
      <p:sp>
        <p:nvSpPr>
          <p:cNvPr id="10" name="Rectangle 9">
            <a:extLst>
              <a:ext uri="{FF2B5EF4-FFF2-40B4-BE49-F238E27FC236}">
                <a16:creationId xmlns:a16="http://schemas.microsoft.com/office/drawing/2014/main" id="{1BFC1589-D8CB-27C0-DF6A-21EA23E4B7EB}"/>
              </a:ext>
            </a:extLst>
          </p:cNvPr>
          <p:cNvSpPr/>
          <p:nvPr/>
        </p:nvSpPr>
        <p:spPr>
          <a:xfrm>
            <a:off x="663901" y="4310265"/>
            <a:ext cx="971952" cy="33723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pic>
        <p:nvPicPr>
          <p:cNvPr id="13" name="Picture 12">
            <a:extLst>
              <a:ext uri="{FF2B5EF4-FFF2-40B4-BE49-F238E27FC236}">
                <a16:creationId xmlns:a16="http://schemas.microsoft.com/office/drawing/2014/main" id="{0EDE6F49-D169-B14D-C7F8-D456D0BB1283}"/>
              </a:ext>
            </a:extLst>
          </p:cNvPr>
          <p:cNvPicPr>
            <a:picLocks noChangeAspect="1"/>
          </p:cNvPicPr>
          <p:nvPr/>
        </p:nvPicPr>
        <p:blipFill>
          <a:blip r:embed="rId3"/>
          <a:stretch>
            <a:fillRect/>
          </a:stretch>
        </p:blipFill>
        <p:spPr>
          <a:xfrm>
            <a:off x="545282" y="5074961"/>
            <a:ext cx="5767431" cy="3663185"/>
          </a:xfrm>
          <a:prstGeom prst="rect">
            <a:avLst/>
          </a:prstGeom>
          <a:ln w="19050">
            <a:solidFill>
              <a:schemeClr val="accent1"/>
            </a:solidFill>
          </a:ln>
        </p:spPr>
      </p:pic>
      <p:sp>
        <p:nvSpPr>
          <p:cNvPr id="14" name="Rectangle 13">
            <a:extLst>
              <a:ext uri="{FF2B5EF4-FFF2-40B4-BE49-F238E27FC236}">
                <a16:creationId xmlns:a16="http://schemas.microsoft.com/office/drawing/2014/main" id="{5A30811A-1264-72E0-DD26-0A4ADEF4ABE5}"/>
              </a:ext>
            </a:extLst>
          </p:cNvPr>
          <p:cNvSpPr/>
          <p:nvPr/>
        </p:nvSpPr>
        <p:spPr>
          <a:xfrm>
            <a:off x="877215" y="5611956"/>
            <a:ext cx="3191446"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58B5E0FD-E2BF-92C2-89C5-0A8A8F060752}"/>
              </a:ext>
            </a:extLst>
          </p:cNvPr>
          <p:cNvSpPr/>
          <p:nvPr/>
        </p:nvSpPr>
        <p:spPr>
          <a:xfrm>
            <a:off x="4817849" y="5611956"/>
            <a:ext cx="1162935"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6" name="Rectangle 15">
            <a:extLst>
              <a:ext uri="{FF2B5EF4-FFF2-40B4-BE49-F238E27FC236}">
                <a16:creationId xmlns:a16="http://schemas.microsoft.com/office/drawing/2014/main" id="{002EEA54-BA17-0C72-2F7B-FC893B12025E}"/>
              </a:ext>
            </a:extLst>
          </p:cNvPr>
          <p:cNvSpPr/>
          <p:nvPr/>
        </p:nvSpPr>
        <p:spPr>
          <a:xfrm>
            <a:off x="5234730" y="8419085"/>
            <a:ext cx="806742"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7" name="Rectangle 16">
            <a:extLst>
              <a:ext uri="{FF2B5EF4-FFF2-40B4-BE49-F238E27FC236}">
                <a16:creationId xmlns:a16="http://schemas.microsoft.com/office/drawing/2014/main" id="{B08B18B0-CC13-FAC0-9115-685C2B5F5E15}"/>
              </a:ext>
            </a:extLst>
          </p:cNvPr>
          <p:cNvSpPr/>
          <p:nvPr/>
        </p:nvSpPr>
        <p:spPr>
          <a:xfrm>
            <a:off x="981511" y="6451234"/>
            <a:ext cx="251671" cy="3022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dirty="0">
              <a:solidFill>
                <a:srgbClr val="FFFFFF"/>
              </a:solidFill>
              <a:latin typeface="Arial" panose="020B0604020202020204"/>
            </a:endParaRPr>
          </a:p>
        </p:txBody>
      </p:sp>
      <p:sp>
        <p:nvSpPr>
          <p:cNvPr id="11" name="Oval 10">
            <a:extLst>
              <a:ext uri="{FF2B5EF4-FFF2-40B4-BE49-F238E27FC236}">
                <a16:creationId xmlns:a16="http://schemas.microsoft.com/office/drawing/2014/main" id="{1EA1FF68-6EB9-8D7B-CE9F-8EE24FC6B57D}"/>
              </a:ext>
            </a:extLst>
          </p:cNvPr>
          <p:cNvSpPr/>
          <p:nvPr/>
        </p:nvSpPr>
        <p:spPr>
          <a:xfrm>
            <a:off x="5914843" y="8226418"/>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11b</a:t>
            </a:r>
            <a:endParaRPr lang="de-DE" sz="1200" kern="0" dirty="0">
              <a:solidFill>
                <a:srgbClr val="003862"/>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59F84B7-8D5F-A688-608F-1E884690EA03}"/>
              </a:ext>
            </a:extLst>
          </p:cNvPr>
          <p:cNvSpPr/>
          <p:nvPr/>
        </p:nvSpPr>
        <p:spPr>
          <a:xfrm>
            <a:off x="5781849" y="5357562"/>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12</a:t>
            </a:r>
            <a:endParaRPr lang="de-DE" sz="1200" kern="0" dirty="0">
              <a:solidFill>
                <a:srgbClr val="003862"/>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81A9F98B-AC3E-58DC-2F55-B2A645F11D3F}"/>
              </a:ext>
            </a:extLst>
          </p:cNvPr>
          <p:cNvSpPr/>
          <p:nvPr/>
        </p:nvSpPr>
        <p:spPr>
          <a:xfrm>
            <a:off x="1541157" y="444607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100" kern="0" dirty="0">
                <a:solidFill>
                  <a:srgbClr val="003862"/>
                </a:solidFill>
                <a:latin typeface="Arial" panose="020B0604020202020204" pitchFamily="34" charset="0"/>
                <a:cs typeface="Arial" panose="020B0604020202020204" pitchFamily="34" charset="0"/>
              </a:rPr>
              <a:t>11a</a:t>
            </a:r>
            <a:endParaRPr lang="de-DE"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748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2.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customXml/itemProps3.xml><?xml version="1.0" encoding="utf-8"?>
<ds:datastoreItem xmlns:ds="http://schemas.openxmlformats.org/officeDocument/2006/customXml" ds:itemID="{E5A06D83-CB0E-451B-8317-7541002A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1061</Words>
  <Application>Microsoft Office PowerPoint</Application>
  <PresentationFormat>Letter Paper (8.5x11 in)</PresentationFormat>
  <Paragraphs>74</Paragraphs>
  <Slides>17</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