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comments/modernComment_167_6E622894.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0"/>
  </p:notesMasterIdLst>
  <p:handoutMasterIdLst>
    <p:handoutMasterId r:id="rId11"/>
  </p:handoutMasterIdLst>
  <p:sldIdLst>
    <p:sldId id="331" r:id="rId6"/>
    <p:sldId id="359" r:id="rId7"/>
    <p:sldId id="365" r:id="rId8"/>
    <p:sldId id="360" r:id="rId9"/>
  </p:sldIdLst>
  <p:sldSz cx="6858000" cy="9144000" type="letter"/>
  <p:notesSz cx="6797675" cy="9928225"/>
  <p:custDataLst>
    <p:tags r:id="rId12"/>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30" autoAdjust="0"/>
    <p:restoredTop sz="97386" autoAdjust="0"/>
  </p:normalViewPr>
  <p:slideViewPr>
    <p:cSldViewPr snapToGrid="0">
      <p:cViewPr varScale="1">
        <p:scale>
          <a:sx n="114" d="100"/>
          <a:sy n="114" d="100"/>
        </p:scale>
        <p:origin x="4050" y="114"/>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omments/modernComment_167_6E622894.xml><?xml version="1.0" encoding="utf-8"?>
<p188:cmLst xmlns:a="http://schemas.openxmlformats.org/drawingml/2006/main" xmlns:r="http://schemas.openxmlformats.org/officeDocument/2006/relationships" xmlns:p188="http://schemas.microsoft.com/office/powerpoint/2018/8/main">
  <p188:cm id="{149A3007-18B3-4ED4-819C-2DE20137FC21}" authorId="{00000000-0000-0000-0000-000000000000}" created="2026-04-02T08:06:54.985">
    <ac:txMkLst xmlns:ac="http://schemas.microsoft.com/office/drawing/2013/main/command">
      <pc:docMk xmlns:pc="http://schemas.microsoft.com/office/powerpoint/2013/main/command"/>
      <pc:sldMk xmlns:pc="http://schemas.microsoft.com/office/powerpoint/2013/main/command" cId="1851926676" sldId="359"/>
      <ac:spMk id="18" creationId="{898C4EE0-7544-ECD3-6BEA-B893BF2F9D98}"/>
      <ac:txMk cp="50" len="5">
        <ac:context len="102" hash="208978996"/>
      </ac:txMk>
    </ac:txMkLst>
    <p188:pos x="3676548" y="202106"/>
    <p188:txBody>
      <a:bodyPr/>
      <a:lstStyle/>
      <a:p>
        <a:r>
          <a:rPr lang="de-DE"/>
          <a:t>window?</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4/2/2026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‹Nr.›</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4/2/2026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‹Nr.›</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5.png"/><Relationship Id="rId2" Type="http://schemas.microsoft.com/office/2018/10/relationships/comments" Target="../comments/modernComment_167_6E622894.xml"/><Relationship Id="rId1" Type="http://schemas.openxmlformats.org/officeDocument/2006/relationships/slideLayout" Target="../slideLayouts/slideLayout22.xml"/><Relationship Id="rId4" Type="http://schemas.openxmlformats.org/officeDocument/2006/relationships/image" Target="../media/image16.png"/></Relationships>
</file>

<file path=ppt/slides/_rels/slide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en-US" sz="1200" dirty="0">
                <a:solidFill>
                  <a:srgbClr val="003862"/>
                </a:solidFill>
                <a:latin typeface="Arial" panose="020B0604020202020204" pitchFamily="34" charset="0"/>
                <a:cs typeface="Arial" panose="020B0604020202020204" pitchFamily="34" charset="0"/>
              </a:rPr>
              <a:t>The aim of this document is to provide an overview of the creation and update process of a legal entity as part of the onboarding process to conduct business with Sasol. This document is only for Suppliers new to Coupa (no supplier profile available in CSP).</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61661"/>
            <a:ext cx="6493221" cy="307777"/>
          </a:xfrm>
          <a:prstGeom prst="rect">
            <a:avLst/>
          </a:prstGeom>
          <a:solidFill>
            <a:srgbClr val="003862"/>
          </a:solidFill>
          <a:ln w="28575">
            <a:noFill/>
          </a:ln>
        </p:spPr>
        <p:txBody>
          <a:bodyPr wrap="square" lIns="91440" tIns="45720" rIns="91440" bIns="45720" rtlCol="0" anchor="ctr">
            <a:spAutoFit/>
          </a:bodyPr>
          <a:lstStyle/>
          <a:p>
            <a:r>
              <a:rPr lang="en-US" sz="1400" b="1" dirty="0">
                <a:solidFill>
                  <a:schemeClr val="bg1"/>
                </a:solidFill>
                <a:latin typeface="Arial" panose="020B0604020202020204" pitchFamily="34" charset="0"/>
                <a:cs typeface="Arial" panose="020B0604020202020204" pitchFamily="34" charset="0"/>
              </a:rPr>
              <a:t>Getting started</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328757"/>
            <a:ext cx="6493221" cy="83099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You will log into the CSP with your Supplier Account.</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From the top navigation bar, select </a:t>
            </a:r>
            <a:r>
              <a:rPr lang="en-US" sz="1100" b="1" dirty="0">
                <a:solidFill>
                  <a:srgbClr val="003862"/>
                </a:solidFill>
              </a:rPr>
              <a:t>Business Profile </a:t>
            </a:r>
            <a:r>
              <a:rPr lang="en-US" sz="1100" dirty="0">
                <a:solidFill>
                  <a:srgbClr val="003862"/>
                </a:solidFill>
              </a:rPr>
              <a:t>:</a:t>
            </a:r>
          </a:p>
          <a:p>
            <a:pPr marL="228600" lvl="0" indent="-228600" defTabSz="524671">
              <a:spcAft>
                <a:spcPts val="600"/>
              </a:spcAft>
              <a:buClr>
                <a:srgbClr val="003862"/>
              </a:buClr>
              <a:buFont typeface="+mj-lt"/>
              <a:buAutoNum type="arabicPeriod"/>
              <a:defRPr/>
            </a:pPr>
            <a:endParaRPr lang="en-US" sz="1100" dirty="0">
              <a:solidFill>
                <a:srgbClr val="003862"/>
              </a:solidFill>
            </a:endParaRPr>
          </a:p>
        </p:txBody>
      </p:sp>
      <p:pic>
        <p:nvPicPr>
          <p:cNvPr id="6" name="Picture 5">
            <a:extLst>
              <a:ext uri="{FF2B5EF4-FFF2-40B4-BE49-F238E27FC236}">
                <a16:creationId xmlns:a16="http://schemas.microsoft.com/office/drawing/2014/main" id="{B312B673-EB90-2A75-33FA-934A41595092}"/>
              </a:ext>
            </a:extLst>
          </p:cNvPr>
          <p:cNvPicPr>
            <a:picLocks noChangeAspect="1"/>
          </p:cNvPicPr>
          <p:nvPr/>
        </p:nvPicPr>
        <p:blipFill>
          <a:blip r:embed="rId4"/>
          <a:stretch>
            <a:fillRect/>
          </a:stretch>
        </p:blipFill>
        <p:spPr>
          <a:xfrm>
            <a:off x="742950" y="3159754"/>
            <a:ext cx="5372100" cy="2021757"/>
          </a:xfrm>
          <a:prstGeom prst="rect">
            <a:avLst/>
          </a:prstGeom>
          <a:ln w="19050">
            <a:solidFill>
              <a:srgbClr val="04284D"/>
            </a:solidFill>
          </a:ln>
        </p:spPr>
      </p:pic>
      <p:sp>
        <p:nvSpPr>
          <p:cNvPr id="11" name="Rectangle 10">
            <a:extLst>
              <a:ext uri="{FF2B5EF4-FFF2-40B4-BE49-F238E27FC236}">
                <a16:creationId xmlns:a16="http://schemas.microsoft.com/office/drawing/2014/main" id="{E783537D-DC0F-EB68-C78A-AE3BFFD109E8}"/>
              </a:ext>
            </a:extLst>
          </p:cNvPr>
          <p:cNvSpPr/>
          <p:nvPr/>
        </p:nvSpPr>
        <p:spPr>
          <a:xfrm>
            <a:off x="1841501" y="3319072"/>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1F5E7E4F-D37D-1A4D-4C42-1812634C00C6}"/>
              </a:ext>
            </a:extLst>
          </p:cNvPr>
          <p:cNvSpPr/>
          <p:nvPr/>
        </p:nvSpPr>
        <p:spPr>
          <a:xfrm>
            <a:off x="2323510" y="3164330"/>
            <a:ext cx="229779" cy="24019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872A72B4-61E2-6904-9F4E-4A522B8AFA5E}"/>
              </a:ext>
            </a:extLst>
          </p:cNvPr>
          <p:cNvSpPr/>
          <p:nvPr/>
        </p:nvSpPr>
        <p:spPr>
          <a:xfrm>
            <a:off x="143225" y="5438307"/>
            <a:ext cx="6465840"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2"/>
              <a:defRPr/>
            </a:pPr>
            <a:r>
              <a:rPr lang="en-US" sz="1100" dirty="0">
                <a:solidFill>
                  <a:srgbClr val="003862"/>
                </a:solidFill>
                <a:latin typeface="Arial" panose="020B0604020202020204" pitchFamily="34" charset="0"/>
                <a:cs typeface="Arial" panose="020B0604020202020204" pitchFamily="34" charset="0"/>
              </a:rPr>
              <a:t>Select </a:t>
            </a:r>
            <a:r>
              <a:rPr lang="en-US" sz="1100" b="1" dirty="0">
                <a:solidFill>
                  <a:srgbClr val="003862"/>
                </a:solidFill>
                <a:latin typeface="Arial" panose="020B0604020202020204" pitchFamily="34" charset="0"/>
                <a:cs typeface="Arial" panose="020B0604020202020204" pitchFamily="34" charset="0"/>
              </a:rPr>
              <a:t>Legal Entities </a:t>
            </a:r>
            <a:r>
              <a:rPr lang="en-US" sz="1100" dirty="0">
                <a:solidFill>
                  <a:srgbClr val="003862"/>
                </a:solidFill>
                <a:latin typeface="Arial" panose="020B0604020202020204" pitchFamily="34" charset="0"/>
                <a:cs typeface="Arial" panose="020B0604020202020204" pitchFamily="34" charset="0"/>
              </a:rPr>
              <a:t>and then click on “</a:t>
            </a:r>
            <a:r>
              <a:rPr lang="en-US" sz="1100" b="1" dirty="0">
                <a:solidFill>
                  <a:srgbClr val="003862"/>
                </a:solidFill>
                <a:latin typeface="Arial" panose="020B0604020202020204" pitchFamily="34" charset="0"/>
                <a:cs typeface="Arial" panose="020B0604020202020204" pitchFamily="34" charset="0"/>
              </a:rPr>
              <a:t>Create</a:t>
            </a:r>
            <a:r>
              <a:rPr lang="en-US" sz="1100" dirty="0">
                <a:solidFill>
                  <a:srgbClr val="003862"/>
                </a:solidFill>
                <a:latin typeface="Arial" panose="020B0604020202020204" pitchFamily="34" charset="0"/>
                <a:cs typeface="Arial" panose="020B0604020202020204" pitchFamily="34" charset="0"/>
              </a:rPr>
              <a:t>” to add a new legal entity.</a:t>
            </a:r>
          </a:p>
        </p:txBody>
      </p:sp>
      <p:pic>
        <p:nvPicPr>
          <p:cNvPr id="13" name="Picture 12">
            <a:extLst>
              <a:ext uri="{FF2B5EF4-FFF2-40B4-BE49-F238E27FC236}">
                <a16:creationId xmlns:a16="http://schemas.microsoft.com/office/drawing/2014/main" id="{4CE70A53-19F1-68CD-4FA6-D95E443B5541}"/>
              </a:ext>
            </a:extLst>
          </p:cNvPr>
          <p:cNvPicPr>
            <a:picLocks noChangeAspect="1"/>
          </p:cNvPicPr>
          <p:nvPr/>
        </p:nvPicPr>
        <p:blipFill>
          <a:blip r:embed="rId5"/>
          <a:stretch>
            <a:fillRect/>
          </a:stretch>
        </p:blipFill>
        <p:spPr>
          <a:xfrm>
            <a:off x="449307" y="6012508"/>
            <a:ext cx="5959385" cy="1364423"/>
          </a:xfrm>
          <a:prstGeom prst="rect">
            <a:avLst/>
          </a:prstGeom>
          <a:ln w="19050">
            <a:solidFill>
              <a:srgbClr val="04284D"/>
            </a:solidFill>
          </a:ln>
        </p:spPr>
      </p:pic>
      <p:sp>
        <p:nvSpPr>
          <p:cNvPr id="14" name="Rectangle 13">
            <a:extLst>
              <a:ext uri="{FF2B5EF4-FFF2-40B4-BE49-F238E27FC236}">
                <a16:creationId xmlns:a16="http://schemas.microsoft.com/office/drawing/2014/main" id="{FFC63DD9-5F47-C7D2-E20F-344C7884BFAE}"/>
              </a:ext>
            </a:extLst>
          </p:cNvPr>
          <p:cNvSpPr/>
          <p:nvPr/>
        </p:nvSpPr>
        <p:spPr>
          <a:xfrm>
            <a:off x="2139949" y="6240072"/>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5" name="Oval 14">
            <a:extLst>
              <a:ext uri="{FF2B5EF4-FFF2-40B4-BE49-F238E27FC236}">
                <a16:creationId xmlns:a16="http://schemas.microsoft.com/office/drawing/2014/main" id="{4DD69B8F-98CB-18A7-FC3A-20D25F98D8C1}"/>
              </a:ext>
            </a:extLst>
          </p:cNvPr>
          <p:cNvSpPr/>
          <p:nvPr/>
        </p:nvSpPr>
        <p:spPr>
          <a:xfrm>
            <a:off x="2621959" y="6380585"/>
            <a:ext cx="221826" cy="224227"/>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2</a:t>
            </a:r>
          </a:p>
        </p:txBody>
      </p:sp>
      <p:sp>
        <p:nvSpPr>
          <p:cNvPr id="16" name="Rectangle 15">
            <a:extLst>
              <a:ext uri="{FF2B5EF4-FFF2-40B4-BE49-F238E27FC236}">
                <a16:creationId xmlns:a16="http://schemas.microsoft.com/office/drawing/2014/main" id="{CFBEA7EE-3B2A-43E1-F073-DBB63EB8F6F6}"/>
              </a:ext>
            </a:extLst>
          </p:cNvPr>
          <p:cNvSpPr/>
          <p:nvPr/>
        </p:nvSpPr>
        <p:spPr>
          <a:xfrm>
            <a:off x="482835" y="7015236"/>
            <a:ext cx="596899" cy="22422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98C4EE0-7544-ECD3-6BEA-B893BF2F9D98}"/>
              </a:ext>
            </a:extLst>
          </p:cNvPr>
          <p:cNvSpPr/>
          <p:nvPr/>
        </p:nvSpPr>
        <p:spPr>
          <a:xfrm>
            <a:off x="182388" y="1005909"/>
            <a:ext cx="6493221" cy="222561"/>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3"/>
              <a:defRPr/>
            </a:pPr>
            <a:r>
              <a:rPr lang="en-US" sz="1100" dirty="0">
                <a:solidFill>
                  <a:srgbClr val="04284D"/>
                </a:solidFill>
              </a:rPr>
              <a:t>Once you click the “</a:t>
            </a:r>
            <a:r>
              <a:rPr lang="en-US" sz="1100" b="1" i="1" dirty="0">
                <a:solidFill>
                  <a:srgbClr val="04284D"/>
                </a:solidFill>
              </a:rPr>
              <a:t>Create</a:t>
            </a:r>
            <a:r>
              <a:rPr lang="en-US" sz="1100" dirty="0">
                <a:solidFill>
                  <a:srgbClr val="04284D"/>
                </a:solidFill>
              </a:rPr>
              <a:t>” button, an additional slide will appear in the right part of your screen.</a:t>
            </a:r>
          </a:p>
        </p:txBody>
      </p:sp>
      <p:sp>
        <p:nvSpPr>
          <p:cNvPr id="21" name="TextBox 20">
            <a:extLst>
              <a:ext uri="{FF2B5EF4-FFF2-40B4-BE49-F238E27FC236}">
                <a16:creationId xmlns:a16="http://schemas.microsoft.com/office/drawing/2014/main" id="{41F150EE-8B08-585D-4E67-C4F04E4CBFAC}"/>
              </a:ext>
            </a:extLst>
          </p:cNvPr>
          <p:cNvSpPr txBox="1"/>
          <p:nvPr/>
        </p:nvSpPr>
        <p:spPr>
          <a:xfrm>
            <a:off x="182388" y="5948572"/>
            <a:ext cx="6493221" cy="3023905"/>
          </a:xfrm>
          <a:prstGeom prst="rect">
            <a:avLst/>
          </a:prstGeom>
          <a:noFill/>
        </p:spPr>
        <p:txBody>
          <a:bodyPr wrap="square" rtlCol="0">
            <a:spAutoFit/>
          </a:bodyPr>
          <a:lstStyle/>
          <a:p>
            <a:pPr marL="228600" indent="-228600">
              <a:lnSpc>
                <a:spcPct val="150000"/>
              </a:lnSpc>
              <a:buFont typeface="+mj-lt"/>
              <a:buAutoNum type="alphaLcPeriod"/>
            </a:pPr>
            <a:r>
              <a:rPr lang="en-US" sz="1100" b="1" dirty="0">
                <a:solidFill>
                  <a:srgbClr val="04284D"/>
                </a:solidFill>
              </a:rPr>
              <a:t>Legal Entity Name</a:t>
            </a:r>
            <a:r>
              <a:rPr lang="en-US" sz="1100" dirty="0">
                <a:solidFill>
                  <a:srgbClr val="04284D"/>
                </a:solidFill>
              </a:rPr>
              <a:t>: Official name of your business as it is registered with the local government.</a:t>
            </a:r>
          </a:p>
          <a:p>
            <a:pPr marL="228600" indent="-228600">
              <a:lnSpc>
                <a:spcPct val="150000"/>
              </a:lnSpc>
              <a:buFont typeface="+mj-lt"/>
              <a:buAutoNum type="alphaLcPeriod"/>
            </a:pPr>
            <a:r>
              <a:rPr lang="en-US" sz="1100" b="1" dirty="0">
                <a:solidFill>
                  <a:srgbClr val="04284D"/>
                </a:solidFill>
              </a:rPr>
              <a:t>Country or Region</a:t>
            </a:r>
            <a:r>
              <a:rPr lang="en-US" sz="1100" dirty="0">
                <a:solidFill>
                  <a:srgbClr val="04284D"/>
                </a:solidFill>
              </a:rPr>
              <a:t>: Country or region where your business is located. You cannot change this field after you have saved the legal entity.</a:t>
            </a:r>
          </a:p>
          <a:p>
            <a:pPr marL="228600" indent="-228600">
              <a:lnSpc>
                <a:spcPct val="150000"/>
              </a:lnSpc>
              <a:buFont typeface="+mj-lt"/>
              <a:buAutoNum type="alphaLcPeriod"/>
            </a:pPr>
            <a:r>
              <a:rPr lang="en-US" sz="1100" b="1" dirty="0">
                <a:solidFill>
                  <a:srgbClr val="04284D"/>
                </a:solidFill>
              </a:rPr>
              <a:t>Invoice from Address</a:t>
            </a:r>
            <a:r>
              <a:rPr lang="en-US" sz="1100" dirty="0">
                <a:solidFill>
                  <a:srgbClr val="04284D"/>
                </a:solidFill>
              </a:rPr>
              <a:t>: Address from where you send invoices to your customers. It can be the same as the “Remit-to Address” or a different one.</a:t>
            </a:r>
          </a:p>
          <a:p>
            <a:pPr marL="228600" indent="-228600">
              <a:lnSpc>
                <a:spcPct val="150000"/>
              </a:lnSpc>
              <a:buFont typeface="+mj-lt"/>
              <a:buAutoNum type="alphaLcPeriod"/>
            </a:pPr>
            <a:r>
              <a:rPr lang="en-US" sz="1100" b="1" dirty="0">
                <a:solidFill>
                  <a:srgbClr val="04284D"/>
                </a:solidFill>
              </a:rPr>
              <a:t>Ship from Address</a:t>
            </a:r>
            <a:r>
              <a:rPr lang="en-US" sz="1100" dirty="0">
                <a:solidFill>
                  <a:srgbClr val="04284D"/>
                </a:solidFill>
              </a:rPr>
              <a:t>: Address from where you send products to your customer. It can be the same Invoice from Address or a different one. </a:t>
            </a:r>
          </a:p>
          <a:p>
            <a:pPr marL="228600" indent="-228600">
              <a:lnSpc>
                <a:spcPct val="150000"/>
              </a:lnSpc>
              <a:buFont typeface="+mj-lt"/>
              <a:buAutoNum type="alphaLcPeriod"/>
            </a:pPr>
            <a:r>
              <a:rPr lang="en-US" sz="1100" b="1" dirty="0">
                <a:solidFill>
                  <a:srgbClr val="04284D"/>
                </a:solidFill>
              </a:rPr>
              <a:t>Remit-to Address</a:t>
            </a:r>
            <a:r>
              <a:rPr lang="en-US" sz="1100" dirty="0">
                <a:solidFill>
                  <a:srgbClr val="04284D"/>
                </a:solidFill>
              </a:rPr>
              <a:t>: The address where you receive payments. It can be the same as the “Invoice from Address” or a different one. When creating a payment method (bank transfer or virtual card), the system will pick up the latest version of the remit-to address of the legal entity</a:t>
            </a:r>
          </a:p>
          <a:p>
            <a:pPr marL="228600" indent="-228600">
              <a:lnSpc>
                <a:spcPct val="150000"/>
              </a:lnSpc>
              <a:buFont typeface="+mj-lt"/>
              <a:buAutoNum type="alphaLcPeriod"/>
            </a:pPr>
            <a:endParaRPr lang="en-US" sz="1100" dirty="0">
              <a:solidFill>
                <a:srgbClr val="04284D"/>
              </a:solidFill>
            </a:endParaRPr>
          </a:p>
          <a:p>
            <a:endParaRPr lang="de-DE" dirty="0"/>
          </a:p>
        </p:txBody>
      </p:sp>
      <p:pic>
        <p:nvPicPr>
          <p:cNvPr id="20" name="Picture 19">
            <a:extLst>
              <a:ext uri="{FF2B5EF4-FFF2-40B4-BE49-F238E27FC236}">
                <a16:creationId xmlns:a16="http://schemas.microsoft.com/office/drawing/2014/main" id="{C5620EDF-EFBA-9C82-7BC8-F3231F2E835F}"/>
              </a:ext>
            </a:extLst>
          </p:cNvPr>
          <p:cNvPicPr>
            <a:picLocks noChangeAspect="1"/>
          </p:cNvPicPr>
          <p:nvPr/>
        </p:nvPicPr>
        <p:blipFill>
          <a:blip r:embed="rId3"/>
          <a:stretch>
            <a:fillRect/>
          </a:stretch>
        </p:blipFill>
        <p:spPr>
          <a:xfrm>
            <a:off x="182388" y="1370700"/>
            <a:ext cx="5205187" cy="4435641"/>
          </a:xfrm>
          <a:prstGeom prst="rect">
            <a:avLst/>
          </a:prstGeom>
          <a:ln w="19050">
            <a:solidFill>
              <a:srgbClr val="04284D"/>
            </a:solidFill>
          </a:ln>
        </p:spPr>
      </p:pic>
      <p:sp>
        <p:nvSpPr>
          <p:cNvPr id="9" name="Rectangle 8">
            <a:extLst>
              <a:ext uri="{FF2B5EF4-FFF2-40B4-BE49-F238E27FC236}">
                <a16:creationId xmlns:a16="http://schemas.microsoft.com/office/drawing/2014/main" id="{B3ABDBFE-F959-AE04-1A50-E7789729966C}"/>
              </a:ext>
            </a:extLst>
          </p:cNvPr>
          <p:cNvSpPr/>
          <p:nvPr/>
        </p:nvSpPr>
        <p:spPr>
          <a:xfrm>
            <a:off x="207169" y="1687937"/>
            <a:ext cx="2495518"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2" name="Rectangle 21">
            <a:extLst>
              <a:ext uri="{FF2B5EF4-FFF2-40B4-BE49-F238E27FC236}">
                <a16:creationId xmlns:a16="http://schemas.microsoft.com/office/drawing/2014/main" id="{EB9E57D8-F8FF-54B4-2155-8ACED9BD47B3}"/>
              </a:ext>
            </a:extLst>
          </p:cNvPr>
          <p:cNvSpPr/>
          <p:nvPr/>
        </p:nvSpPr>
        <p:spPr>
          <a:xfrm>
            <a:off x="2702687" y="1687937"/>
            <a:ext cx="2520299"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7" name="Rectangle 6">
            <a:extLst>
              <a:ext uri="{FF2B5EF4-FFF2-40B4-BE49-F238E27FC236}">
                <a16:creationId xmlns:a16="http://schemas.microsoft.com/office/drawing/2014/main" id="{F6E7CFEE-9810-E5F3-37CF-02F2354A79CE}"/>
              </a:ext>
            </a:extLst>
          </p:cNvPr>
          <p:cNvSpPr/>
          <p:nvPr/>
        </p:nvSpPr>
        <p:spPr>
          <a:xfrm>
            <a:off x="207168" y="2235311"/>
            <a:ext cx="4178015"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3" name="Rectangle 22">
            <a:extLst>
              <a:ext uri="{FF2B5EF4-FFF2-40B4-BE49-F238E27FC236}">
                <a16:creationId xmlns:a16="http://schemas.microsoft.com/office/drawing/2014/main" id="{3E45421B-8FFC-5FF2-7D1D-A440566E9A69}"/>
              </a:ext>
            </a:extLst>
          </p:cNvPr>
          <p:cNvSpPr/>
          <p:nvPr/>
        </p:nvSpPr>
        <p:spPr>
          <a:xfrm>
            <a:off x="252096" y="4280519"/>
            <a:ext cx="3831336" cy="46027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4" name="Rectangle 23">
            <a:extLst>
              <a:ext uri="{FF2B5EF4-FFF2-40B4-BE49-F238E27FC236}">
                <a16:creationId xmlns:a16="http://schemas.microsoft.com/office/drawing/2014/main" id="{F8835AA4-40FB-A22B-EB07-FF7873CD68A0}"/>
              </a:ext>
            </a:extLst>
          </p:cNvPr>
          <p:cNvSpPr/>
          <p:nvPr/>
        </p:nvSpPr>
        <p:spPr>
          <a:xfrm>
            <a:off x="242951" y="5265896"/>
            <a:ext cx="1097281" cy="283464"/>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5" name="Oval 24">
            <a:extLst>
              <a:ext uri="{FF2B5EF4-FFF2-40B4-BE49-F238E27FC236}">
                <a16:creationId xmlns:a16="http://schemas.microsoft.com/office/drawing/2014/main" id="{2B5C8A85-FF6C-6084-AA94-F72867A71898}"/>
              </a:ext>
            </a:extLst>
          </p:cNvPr>
          <p:cNvSpPr/>
          <p:nvPr/>
        </p:nvSpPr>
        <p:spPr>
          <a:xfrm>
            <a:off x="2471402" y="1553803"/>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26" name="Oval 25">
            <a:extLst>
              <a:ext uri="{FF2B5EF4-FFF2-40B4-BE49-F238E27FC236}">
                <a16:creationId xmlns:a16="http://schemas.microsoft.com/office/drawing/2014/main" id="{D9417D76-2943-3D22-05E5-F5B8A0FCACC1}"/>
              </a:ext>
            </a:extLst>
          </p:cNvPr>
          <p:cNvSpPr/>
          <p:nvPr/>
        </p:nvSpPr>
        <p:spPr>
          <a:xfrm>
            <a:off x="5049196" y="1600837"/>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27" name="Oval 26">
            <a:extLst>
              <a:ext uri="{FF2B5EF4-FFF2-40B4-BE49-F238E27FC236}">
                <a16:creationId xmlns:a16="http://schemas.microsoft.com/office/drawing/2014/main" id="{350F98E1-5A5E-554B-D2B5-608BE19E1897}"/>
              </a:ext>
            </a:extLst>
          </p:cNvPr>
          <p:cNvSpPr/>
          <p:nvPr/>
        </p:nvSpPr>
        <p:spPr>
          <a:xfrm>
            <a:off x="4254103" y="2225097"/>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c</a:t>
            </a:r>
            <a:endParaRPr lang="en-US" sz="1200" kern="0" dirty="0">
              <a:solidFill>
                <a:srgbClr val="003862"/>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ECBD7171-C6F6-CD21-A896-297F7C7AC155}"/>
              </a:ext>
            </a:extLst>
          </p:cNvPr>
          <p:cNvSpPr/>
          <p:nvPr/>
        </p:nvSpPr>
        <p:spPr>
          <a:xfrm>
            <a:off x="3907972" y="4165172"/>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d</a:t>
            </a:r>
            <a:endParaRPr lang="en-US" sz="1200" kern="0" dirty="0">
              <a:solidFill>
                <a:srgbClr val="003862"/>
              </a:solidFil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7735CFCD-EA67-05A0-013E-487C808DF8AE}"/>
              </a:ext>
            </a:extLst>
          </p:cNvPr>
          <p:cNvSpPr/>
          <p:nvPr/>
        </p:nvSpPr>
        <p:spPr>
          <a:xfrm>
            <a:off x="1220396" y="5136011"/>
            <a:ext cx="262161" cy="23069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e</a:t>
            </a:r>
            <a:endParaRPr lang="en-US" sz="1200" kern="0" dirty="0">
              <a:solidFill>
                <a:srgbClr val="003862"/>
              </a:solidFill>
              <a:latin typeface="Arial" panose="020B0604020202020204" pitchFamily="34" charset="0"/>
              <a:cs typeface="Arial" panose="020B0604020202020204" pitchFamily="34" charset="0"/>
            </a:endParaRPr>
          </a:p>
        </p:txBody>
      </p:sp>
      <p:grpSp>
        <p:nvGrpSpPr>
          <p:cNvPr id="35" name="Group 34">
            <a:extLst>
              <a:ext uri="{FF2B5EF4-FFF2-40B4-BE49-F238E27FC236}">
                <a16:creationId xmlns:a16="http://schemas.microsoft.com/office/drawing/2014/main" id="{139F29BD-A032-58CC-C646-1E3E3146C26B}"/>
              </a:ext>
            </a:extLst>
          </p:cNvPr>
          <p:cNvGrpSpPr/>
          <p:nvPr/>
        </p:nvGrpSpPr>
        <p:grpSpPr>
          <a:xfrm>
            <a:off x="5457283" y="4213854"/>
            <a:ext cx="1320233" cy="1591861"/>
            <a:chOff x="5537766" y="3698108"/>
            <a:chExt cx="1320233" cy="1591861"/>
          </a:xfrm>
        </p:grpSpPr>
        <p:sp>
          <p:nvSpPr>
            <p:cNvPr id="32" name="Rounded Rectangle 7">
              <a:extLst>
                <a:ext uri="{FF2B5EF4-FFF2-40B4-BE49-F238E27FC236}">
                  <a16:creationId xmlns:a16="http://schemas.microsoft.com/office/drawing/2014/main" id="{DCA9849D-4948-4636-0658-60762EEC391B}"/>
                </a:ext>
              </a:extLst>
            </p:cNvPr>
            <p:cNvSpPr/>
            <p:nvPr/>
          </p:nvSpPr>
          <p:spPr>
            <a:xfrm>
              <a:off x="5537766" y="3698108"/>
              <a:ext cx="1320233" cy="1591861"/>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3600"/>
            </a:p>
          </p:txBody>
        </p:sp>
        <p:pic>
          <p:nvPicPr>
            <p:cNvPr id="33" name="Picture 32">
              <a:extLst>
                <a:ext uri="{FF2B5EF4-FFF2-40B4-BE49-F238E27FC236}">
                  <a16:creationId xmlns:a16="http://schemas.microsoft.com/office/drawing/2014/main" id="{94AFF9E9-2298-15BC-6113-81073EE52B72}"/>
                </a:ext>
              </a:extLst>
            </p:cNvPr>
            <p:cNvPicPr preferRelativeResize="0">
              <a:picLocks noChangeAspect="1"/>
            </p:cNvPicPr>
            <p:nvPr/>
          </p:nvPicPr>
          <p:blipFill>
            <a:blip r:embed="rId4"/>
            <a:stretch>
              <a:fillRect/>
            </a:stretch>
          </p:blipFill>
          <p:spPr>
            <a:xfrm>
              <a:off x="5932566" y="3805230"/>
              <a:ext cx="530632" cy="530632"/>
            </a:xfrm>
            <a:prstGeom prst="rect">
              <a:avLst/>
            </a:prstGeom>
          </p:spPr>
        </p:pic>
        <p:sp>
          <p:nvSpPr>
            <p:cNvPr id="34" name="TextBox 33">
              <a:extLst>
                <a:ext uri="{FF2B5EF4-FFF2-40B4-BE49-F238E27FC236}">
                  <a16:creationId xmlns:a16="http://schemas.microsoft.com/office/drawing/2014/main" id="{10CDE7C9-556F-4BFE-0F1C-668AB5CBA420}"/>
                </a:ext>
              </a:extLst>
            </p:cNvPr>
            <p:cNvSpPr txBox="1"/>
            <p:nvPr/>
          </p:nvSpPr>
          <p:spPr>
            <a:xfrm>
              <a:off x="5562006" y="4335862"/>
              <a:ext cx="1295993" cy="954107"/>
            </a:xfrm>
            <a:prstGeom prst="rect">
              <a:avLst/>
            </a:prstGeom>
            <a:noFill/>
          </p:spPr>
          <p:txBody>
            <a:bodyPr wrap="square">
              <a:spAutoFit/>
            </a:bodyPr>
            <a:lstStyle/>
            <a:p>
              <a:r>
                <a:rPr lang="en-US" sz="1200" b="1" dirty="0">
                  <a:solidFill>
                    <a:srgbClr val="003862"/>
                  </a:solidFill>
                  <a:latin typeface="Arial" panose="020B0604020202020204" pitchFamily="34" charset="0"/>
                  <a:cs typeface="Arial" panose="020B0604020202020204" pitchFamily="34" charset="0"/>
                </a:rPr>
                <a:t>Note:</a:t>
              </a:r>
            </a:p>
            <a:p>
              <a:r>
                <a:rPr lang="en-US" sz="1100" dirty="0">
                  <a:solidFill>
                    <a:srgbClr val="003862"/>
                  </a:solidFill>
                  <a:latin typeface="Arial" panose="020B0604020202020204" pitchFamily="34" charset="0"/>
                  <a:cs typeface="Arial" panose="020B0604020202020204" pitchFamily="34" charset="0"/>
                </a:rPr>
                <a:t>Please note that the fields marked with “</a:t>
              </a:r>
              <a:r>
                <a:rPr lang="en-US" sz="1100" dirty="0">
                  <a:solidFill>
                    <a:srgbClr val="FF0000"/>
                  </a:solidFill>
                  <a:latin typeface="Arial" panose="020B0604020202020204" pitchFamily="34" charset="0"/>
                  <a:cs typeface="Arial" panose="020B0604020202020204" pitchFamily="34" charset="0"/>
                </a:rPr>
                <a:t>*</a:t>
              </a:r>
              <a:r>
                <a:rPr lang="en-US" sz="1100" dirty="0">
                  <a:solidFill>
                    <a:srgbClr val="003862"/>
                  </a:solidFill>
                  <a:latin typeface="Arial" panose="020B0604020202020204" pitchFamily="34" charset="0"/>
                  <a:cs typeface="Arial" panose="020B0604020202020204" pitchFamily="34" charset="0"/>
                </a:rPr>
                <a:t>” are mandatory.</a:t>
              </a:r>
            </a:p>
          </p:txBody>
        </p:sp>
      </p:grpSp>
      <p:sp>
        <p:nvSpPr>
          <p:cNvPr id="2" name="Oval 1">
            <a:extLst>
              <a:ext uri="{FF2B5EF4-FFF2-40B4-BE49-F238E27FC236}">
                <a16:creationId xmlns:a16="http://schemas.microsoft.com/office/drawing/2014/main" id="{03B55F71-9AB4-195C-22B7-8CB4BFCD092F}"/>
              </a:ext>
            </a:extLst>
          </p:cNvPr>
          <p:cNvSpPr/>
          <p:nvPr/>
        </p:nvSpPr>
        <p:spPr>
          <a:xfrm>
            <a:off x="5305766" y="1228469"/>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3</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1926676"/>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C1BC68-577C-E611-6BF9-FA7EF65BC7AC}"/>
              </a:ext>
            </a:extLst>
          </p:cNvPr>
          <p:cNvSpPr txBox="1"/>
          <p:nvPr/>
        </p:nvSpPr>
        <p:spPr>
          <a:xfrm>
            <a:off x="182389" y="939159"/>
            <a:ext cx="6493220" cy="822726"/>
          </a:xfrm>
          <a:prstGeom prst="rect">
            <a:avLst/>
          </a:prstGeom>
          <a:noFill/>
        </p:spPr>
        <p:txBody>
          <a:bodyPr wrap="square" rtlCol="0">
            <a:spAutoFit/>
          </a:bodyPr>
          <a:lstStyle/>
          <a:p>
            <a:pPr marL="228600" indent="-228600">
              <a:lnSpc>
                <a:spcPct val="150000"/>
              </a:lnSpc>
              <a:buFont typeface="+mj-lt"/>
              <a:buAutoNum type="arabicPeriod" startAt="4"/>
            </a:pPr>
            <a:r>
              <a:rPr lang="en-US" sz="1100" dirty="0">
                <a:solidFill>
                  <a:srgbClr val="04284D"/>
                </a:solidFill>
              </a:rPr>
              <a:t>After completing the “</a:t>
            </a:r>
            <a:r>
              <a:rPr lang="en-US" sz="1100" b="1" dirty="0">
                <a:solidFill>
                  <a:srgbClr val="04284D"/>
                </a:solidFill>
              </a:rPr>
              <a:t>Country/Region</a:t>
            </a:r>
            <a:r>
              <a:rPr lang="en-US" sz="1100" dirty="0">
                <a:solidFill>
                  <a:srgbClr val="04284D"/>
                </a:solidFill>
              </a:rPr>
              <a:t>” section with Germany, two additional fields will appear </a:t>
            </a:r>
          </a:p>
          <a:p>
            <a:pPr marL="228600" indent="-228600">
              <a:lnSpc>
                <a:spcPct val="150000"/>
              </a:lnSpc>
              <a:buFont typeface="+mj-lt"/>
              <a:buAutoNum type="alphaUcPeriod"/>
            </a:pPr>
            <a:r>
              <a:rPr lang="en-US" sz="1100" b="1" dirty="0">
                <a:solidFill>
                  <a:srgbClr val="04284D"/>
                </a:solidFill>
              </a:rPr>
              <a:t>Tax Registrations.</a:t>
            </a:r>
          </a:p>
          <a:p>
            <a:pPr marL="228600" indent="-228600">
              <a:lnSpc>
                <a:spcPct val="150000"/>
              </a:lnSpc>
              <a:buFont typeface="+mj-lt"/>
              <a:buAutoNum type="alphaUcPeriod"/>
            </a:pPr>
            <a:r>
              <a:rPr lang="en-US" sz="1100" b="1" dirty="0">
                <a:solidFill>
                  <a:srgbClr val="04284D"/>
                </a:solidFill>
              </a:rPr>
              <a:t>Additional Company Information.</a:t>
            </a:r>
          </a:p>
        </p:txBody>
      </p:sp>
      <p:pic>
        <p:nvPicPr>
          <p:cNvPr id="12" name="Picture 11">
            <a:extLst>
              <a:ext uri="{FF2B5EF4-FFF2-40B4-BE49-F238E27FC236}">
                <a16:creationId xmlns:a16="http://schemas.microsoft.com/office/drawing/2014/main" id="{E8C472F9-F822-0324-4BF5-E2D4FAA6A39D}"/>
              </a:ext>
            </a:extLst>
          </p:cNvPr>
          <p:cNvPicPr>
            <a:picLocks noChangeAspect="1"/>
          </p:cNvPicPr>
          <p:nvPr/>
        </p:nvPicPr>
        <p:blipFill>
          <a:blip r:embed="rId2"/>
          <a:stretch>
            <a:fillRect/>
          </a:stretch>
        </p:blipFill>
        <p:spPr>
          <a:xfrm>
            <a:off x="1081012" y="1902299"/>
            <a:ext cx="4695973" cy="3761991"/>
          </a:xfrm>
          <a:prstGeom prst="rect">
            <a:avLst/>
          </a:prstGeom>
          <a:ln w="19050">
            <a:solidFill>
              <a:srgbClr val="04284D"/>
            </a:solidFill>
          </a:ln>
        </p:spPr>
      </p:pic>
      <p:sp>
        <p:nvSpPr>
          <p:cNvPr id="13" name="TextBox 12">
            <a:extLst>
              <a:ext uri="{FF2B5EF4-FFF2-40B4-BE49-F238E27FC236}">
                <a16:creationId xmlns:a16="http://schemas.microsoft.com/office/drawing/2014/main" id="{2B2EE74B-52FC-C5BE-6453-C1BF82306D03}"/>
              </a:ext>
            </a:extLst>
          </p:cNvPr>
          <p:cNvSpPr txBox="1"/>
          <p:nvPr/>
        </p:nvSpPr>
        <p:spPr>
          <a:xfrm>
            <a:off x="182388" y="5693000"/>
            <a:ext cx="6493220" cy="314894"/>
          </a:xfrm>
          <a:prstGeom prst="rect">
            <a:avLst/>
          </a:prstGeom>
          <a:noFill/>
        </p:spPr>
        <p:txBody>
          <a:bodyPr wrap="square" rtlCol="0">
            <a:spAutoFit/>
          </a:bodyPr>
          <a:lstStyle/>
          <a:p>
            <a:pPr marL="228600" indent="-228600">
              <a:lnSpc>
                <a:spcPct val="150000"/>
              </a:lnSpc>
              <a:buFont typeface="+mj-lt"/>
              <a:buAutoNum type="arabicPeriod" startAt="5"/>
            </a:pPr>
            <a:r>
              <a:rPr lang="en-US" sz="1100" b="1" dirty="0">
                <a:solidFill>
                  <a:srgbClr val="04284D"/>
                </a:solidFill>
              </a:rPr>
              <a:t>Additional Company Information </a:t>
            </a:r>
            <a:r>
              <a:rPr lang="en-US" sz="1100" dirty="0">
                <a:solidFill>
                  <a:srgbClr val="04284D"/>
                </a:solidFill>
              </a:rPr>
              <a:t>mandatory fields :</a:t>
            </a:r>
          </a:p>
        </p:txBody>
      </p:sp>
      <p:sp>
        <p:nvSpPr>
          <p:cNvPr id="14" name="TextBox 13">
            <a:extLst>
              <a:ext uri="{FF2B5EF4-FFF2-40B4-BE49-F238E27FC236}">
                <a16:creationId xmlns:a16="http://schemas.microsoft.com/office/drawing/2014/main" id="{21F76013-F8C4-F66A-26C3-E1A19AC5AFF7}"/>
              </a:ext>
            </a:extLst>
          </p:cNvPr>
          <p:cNvSpPr txBox="1"/>
          <p:nvPr/>
        </p:nvSpPr>
        <p:spPr>
          <a:xfrm>
            <a:off x="180365" y="6007894"/>
            <a:ext cx="6493220" cy="2092304"/>
          </a:xfrm>
          <a:prstGeom prst="rect">
            <a:avLst/>
          </a:prstGeom>
          <a:noFill/>
        </p:spPr>
        <p:txBody>
          <a:bodyPr wrap="square" rtlCol="0">
            <a:spAutoFit/>
          </a:bodyPr>
          <a:lstStyle/>
          <a:p>
            <a:pPr marL="228600" indent="-228600">
              <a:lnSpc>
                <a:spcPct val="150000"/>
              </a:lnSpc>
              <a:buFont typeface="+mj-lt"/>
              <a:buAutoNum type="alphaLcPeriod"/>
            </a:pPr>
            <a:r>
              <a:rPr lang="en-US" sz="1100" b="1" dirty="0">
                <a:solidFill>
                  <a:srgbClr val="04284D"/>
                </a:solidFill>
              </a:rPr>
              <a:t>Legal type of company </a:t>
            </a:r>
            <a:r>
              <a:rPr lang="en-US" sz="1100" dirty="0">
                <a:solidFill>
                  <a:srgbClr val="04284D"/>
                </a:solidFill>
              </a:rPr>
              <a:t>: Include the type of company in relation to how your company is legally registered. For example, whether it is a limited company or not.</a:t>
            </a:r>
          </a:p>
          <a:p>
            <a:pPr marL="228600" indent="-228600">
              <a:lnSpc>
                <a:spcPct val="150000"/>
              </a:lnSpc>
              <a:buFont typeface="+mj-lt"/>
              <a:buAutoNum type="alphaLcPeriod"/>
            </a:pPr>
            <a:r>
              <a:rPr lang="en-US" sz="1100" b="1" dirty="0">
                <a:solidFill>
                  <a:srgbClr val="04284D"/>
                </a:solidFill>
              </a:rPr>
              <a:t>Registered seat </a:t>
            </a:r>
            <a:r>
              <a:rPr lang="en-US" sz="1100" dirty="0">
                <a:solidFill>
                  <a:srgbClr val="04284D"/>
                </a:solidFill>
              </a:rPr>
              <a:t>: Include where you company's official seat is.</a:t>
            </a:r>
          </a:p>
          <a:p>
            <a:pPr marL="228600" indent="-228600">
              <a:lnSpc>
                <a:spcPct val="150000"/>
              </a:lnSpc>
              <a:buFont typeface="+mj-lt"/>
              <a:buAutoNum type="alphaLcPeriod"/>
            </a:pPr>
            <a:r>
              <a:rPr lang="en-US" sz="1100" b="1" dirty="0">
                <a:solidFill>
                  <a:srgbClr val="04284D"/>
                </a:solidFill>
              </a:rPr>
              <a:t>Board of Directors </a:t>
            </a:r>
            <a:r>
              <a:rPr lang="en-US" sz="1100" dirty="0">
                <a:solidFill>
                  <a:srgbClr val="04284D"/>
                </a:solidFill>
              </a:rPr>
              <a:t>: Include the names of the Directors on the Board of your company.</a:t>
            </a:r>
          </a:p>
          <a:p>
            <a:pPr marL="228600" indent="-228600">
              <a:lnSpc>
                <a:spcPct val="150000"/>
              </a:lnSpc>
              <a:buFont typeface="+mj-lt"/>
              <a:buAutoNum type="alphaLcPeriod"/>
            </a:pPr>
            <a:r>
              <a:rPr lang="en-US" sz="1100" b="1" dirty="0">
                <a:solidFill>
                  <a:srgbClr val="04284D"/>
                </a:solidFill>
              </a:rPr>
              <a:t>Chairman of the Board </a:t>
            </a:r>
            <a:r>
              <a:rPr lang="en-US" sz="1100" dirty="0">
                <a:solidFill>
                  <a:srgbClr val="04284D"/>
                </a:solidFill>
              </a:rPr>
              <a:t>: Include the name of the Chairman of your Board of Directors.</a:t>
            </a:r>
          </a:p>
          <a:p>
            <a:pPr marL="228600" indent="-228600">
              <a:lnSpc>
                <a:spcPct val="150000"/>
              </a:lnSpc>
              <a:buFont typeface="+mj-lt"/>
              <a:buAutoNum type="alphaLcPeriod"/>
            </a:pPr>
            <a:r>
              <a:rPr lang="en-US" sz="1100" b="1" dirty="0">
                <a:solidFill>
                  <a:srgbClr val="04284D"/>
                </a:solidFill>
              </a:rPr>
              <a:t>Court of registration </a:t>
            </a:r>
            <a:r>
              <a:rPr lang="en-US" sz="1100" dirty="0">
                <a:solidFill>
                  <a:srgbClr val="04284D"/>
                </a:solidFill>
              </a:rPr>
              <a:t>: Include the name of the Court under which your company is registered.</a:t>
            </a:r>
          </a:p>
          <a:p>
            <a:pPr marL="228600" indent="-228600">
              <a:lnSpc>
                <a:spcPct val="150000"/>
              </a:lnSpc>
              <a:buFont typeface="+mj-lt"/>
              <a:buAutoNum type="alphaLcPeriod"/>
            </a:pPr>
            <a:r>
              <a:rPr lang="en-US" sz="1100" b="1" dirty="0">
                <a:solidFill>
                  <a:srgbClr val="04284D"/>
                </a:solidFill>
              </a:rPr>
              <a:t>Commercial Register &amp; Number : I</a:t>
            </a:r>
            <a:r>
              <a:rPr lang="en-US" sz="1100" dirty="0">
                <a:solidFill>
                  <a:srgbClr val="04284D"/>
                </a:solidFill>
              </a:rPr>
              <a:t>nclude the name of the commercial register with which your company is registered and the registration number of your company.</a:t>
            </a:r>
          </a:p>
        </p:txBody>
      </p:sp>
      <p:sp>
        <p:nvSpPr>
          <p:cNvPr id="8" name="Rectangle 7">
            <a:extLst>
              <a:ext uri="{FF2B5EF4-FFF2-40B4-BE49-F238E27FC236}">
                <a16:creationId xmlns:a16="http://schemas.microsoft.com/office/drawing/2014/main" id="{297CCB75-13A5-39F2-A337-E9F531B2EDB9}"/>
              </a:ext>
            </a:extLst>
          </p:cNvPr>
          <p:cNvSpPr/>
          <p:nvPr/>
        </p:nvSpPr>
        <p:spPr>
          <a:xfrm>
            <a:off x="1160982" y="2656809"/>
            <a:ext cx="923850" cy="22355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0" name="Oval 9">
            <a:extLst>
              <a:ext uri="{FF2B5EF4-FFF2-40B4-BE49-F238E27FC236}">
                <a16:creationId xmlns:a16="http://schemas.microsoft.com/office/drawing/2014/main" id="{00C82F71-CB23-65AF-F302-F94C29B8B546}"/>
              </a:ext>
            </a:extLst>
          </p:cNvPr>
          <p:cNvSpPr/>
          <p:nvPr/>
        </p:nvSpPr>
        <p:spPr>
          <a:xfrm>
            <a:off x="2036018" y="2780990"/>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27F2BBE0-A69E-F072-2656-83D8205C78D0}"/>
              </a:ext>
            </a:extLst>
          </p:cNvPr>
          <p:cNvSpPr/>
          <p:nvPr/>
        </p:nvSpPr>
        <p:spPr>
          <a:xfrm>
            <a:off x="1160982" y="3787689"/>
            <a:ext cx="1609650" cy="22355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16" name="Oval 15">
            <a:extLst>
              <a:ext uri="{FF2B5EF4-FFF2-40B4-BE49-F238E27FC236}">
                <a16:creationId xmlns:a16="http://schemas.microsoft.com/office/drawing/2014/main" id="{A1573536-2996-12A0-A635-60CFC9C1F7CA}"/>
              </a:ext>
            </a:extLst>
          </p:cNvPr>
          <p:cNvSpPr/>
          <p:nvPr/>
        </p:nvSpPr>
        <p:spPr>
          <a:xfrm>
            <a:off x="2721818" y="363908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292EDD1D-8F98-0411-89D2-F6BB09D76DB4}"/>
              </a:ext>
            </a:extLst>
          </p:cNvPr>
          <p:cNvSpPr/>
          <p:nvPr/>
        </p:nvSpPr>
        <p:spPr>
          <a:xfrm>
            <a:off x="1112168" y="4067820"/>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3" name="Rectangle 22">
            <a:extLst>
              <a:ext uri="{FF2B5EF4-FFF2-40B4-BE49-F238E27FC236}">
                <a16:creationId xmlns:a16="http://schemas.microsoft.com/office/drawing/2014/main" id="{40B3557D-4352-1A94-B9D7-EF1BE133E842}"/>
              </a:ext>
            </a:extLst>
          </p:cNvPr>
          <p:cNvSpPr/>
          <p:nvPr/>
        </p:nvSpPr>
        <p:spPr>
          <a:xfrm>
            <a:off x="3444576" y="4067820"/>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4" name="Rectangle 23">
            <a:extLst>
              <a:ext uri="{FF2B5EF4-FFF2-40B4-BE49-F238E27FC236}">
                <a16:creationId xmlns:a16="http://schemas.microsoft.com/office/drawing/2014/main" id="{72DBA24E-036F-6996-D47A-4ED2F12DE0E4}"/>
              </a:ext>
            </a:extLst>
          </p:cNvPr>
          <p:cNvSpPr/>
          <p:nvPr/>
        </p:nvSpPr>
        <p:spPr>
          <a:xfrm>
            <a:off x="1112168" y="4458517"/>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5" name="Rectangle 24">
            <a:extLst>
              <a:ext uri="{FF2B5EF4-FFF2-40B4-BE49-F238E27FC236}">
                <a16:creationId xmlns:a16="http://schemas.microsoft.com/office/drawing/2014/main" id="{44F2FFB8-E7BB-2A4D-039E-808ACC4A0F9A}"/>
              </a:ext>
            </a:extLst>
          </p:cNvPr>
          <p:cNvSpPr/>
          <p:nvPr/>
        </p:nvSpPr>
        <p:spPr>
          <a:xfrm>
            <a:off x="3444576" y="4458517"/>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8" name="Rectangle 27">
            <a:extLst>
              <a:ext uri="{FF2B5EF4-FFF2-40B4-BE49-F238E27FC236}">
                <a16:creationId xmlns:a16="http://schemas.microsoft.com/office/drawing/2014/main" id="{5E749A0C-4820-5C1F-F057-4A3D317F7221}"/>
              </a:ext>
            </a:extLst>
          </p:cNvPr>
          <p:cNvSpPr/>
          <p:nvPr/>
        </p:nvSpPr>
        <p:spPr>
          <a:xfrm>
            <a:off x="1112168" y="4828628"/>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29" name="Rectangle 28">
            <a:extLst>
              <a:ext uri="{FF2B5EF4-FFF2-40B4-BE49-F238E27FC236}">
                <a16:creationId xmlns:a16="http://schemas.microsoft.com/office/drawing/2014/main" id="{C7E54F05-A956-50E6-3FC0-C5B6D779989E}"/>
              </a:ext>
            </a:extLst>
          </p:cNvPr>
          <p:cNvSpPr/>
          <p:nvPr/>
        </p:nvSpPr>
        <p:spPr>
          <a:xfrm>
            <a:off x="3444576" y="4828628"/>
            <a:ext cx="2316832" cy="357876"/>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30" name="Oval 29">
            <a:extLst>
              <a:ext uri="{FF2B5EF4-FFF2-40B4-BE49-F238E27FC236}">
                <a16:creationId xmlns:a16="http://schemas.microsoft.com/office/drawing/2014/main" id="{FBD6632D-27E3-C994-4D5A-DBB4558A3347}"/>
              </a:ext>
            </a:extLst>
          </p:cNvPr>
          <p:cNvSpPr/>
          <p:nvPr/>
        </p:nvSpPr>
        <p:spPr>
          <a:xfrm>
            <a:off x="3202589" y="3887535"/>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3452D1CC-9BDC-9101-E3E1-78DD7984DC68}"/>
              </a:ext>
            </a:extLst>
          </p:cNvPr>
          <p:cNvSpPr/>
          <p:nvPr/>
        </p:nvSpPr>
        <p:spPr>
          <a:xfrm>
            <a:off x="5636143" y="391510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159119D5-00B8-E51F-A37C-A529664F110F}"/>
              </a:ext>
            </a:extLst>
          </p:cNvPr>
          <p:cNvSpPr/>
          <p:nvPr/>
        </p:nvSpPr>
        <p:spPr>
          <a:xfrm>
            <a:off x="3202589" y="4322215"/>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c</a:t>
            </a:r>
            <a:endParaRPr lang="en-US" sz="1200" kern="0" dirty="0">
              <a:solidFill>
                <a:srgbClr val="003862"/>
              </a:solidFill>
              <a:latin typeface="Arial" panose="020B0604020202020204" pitchFamily="34" charset="0"/>
              <a:cs typeface="Arial" panose="020B0604020202020204" pitchFamily="34" charset="0"/>
            </a:endParaRPr>
          </a:p>
        </p:txBody>
      </p:sp>
      <p:sp>
        <p:nvSpPr>
          <p:cNvPr id="33" name="Oval 32">
            <a:extLst>
              <a:ext uri="{FF2B5EF4-FFF2-40B4-BE49-F238E27FC236}">
                <a16:creationId xmlns:a16="http://schemas.microsoft.com/office/drawing/2014/main" id="{8E958FB7-6DB8-0500-2FC2-25DB9ECF9851}"/>
              </a:ext>
            </a:extLst>
          </p:cNvPr>
          <p:cNvSpPr/>
          <p:nvPr/>
        </p:nvSpPr>
        <p:spPr>
          <a:xfrm>
            <a:off x="5632624" y="4367504"/>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d</a:t>
            </a:r>
            <a:endParaRPr lang="en-US" sz="1200" kern="0" dirty="0">
              <a:solidFill>
                <a:srgbClr val="003862"/>
              </a:solidFill>
              <a:latin typeface="Arial" panose="020B0604020202020204" pitchFamily="34" charset="0"/>
              <a:cs typeface="Arial" panose="020B0604020202020204" pitchFamily="34" charset="0"/>
            </a:endParaRPr>
          </a:p>
        </p:txBody>
      </p:sp>
      <p:sp>
        <p:nvSpPr>
          <p:cNvPr id="34" name="Oval 33">
            <a:extLst>
              <a:ext uri="{FF2B5EF4-FFF2-40B4-BE49-F238E27FC236}">
                <a16:creationId xmlns:a16="http://schemas.microsoft.com/office/drawing/2014/main" id="{08A2D5DB-9582-3AB7-8055-6FE3927CE6E6}"/>
              </a:ext>
            </a:extLst>
          </p:cNvPr>
          <p:cNvSpPr/>
          <p:nvPr/>
        </p:nvSpPr>
        <p:spPr>
          <a:xfrm>
            <a:off x="3202589" y="4664159"/>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e</a:t>
            </a:r>
            <a:endParaRPr lang="en-US" sz="1200" kern="0" dirty="0">
              <a:solidFill>
                <a:srgbClr val="003862"/>
              </a:solidFill>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869D5C8C-106B-CC56-56F7-1467C9A2DF9A}"/>
              </a:ext>
            </a:extLst>
          </p:cNvPr>
          <p:cNvSpPr/>
          <p:nvPr/>
        </p:nvSpPr>
        <p:spPr>
          <a:xfrm>
            <a:off x="5632624" y="4733667"/>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f</a:t>
            </a:r>
            <a:endParaRPr lang="en-US" sz="1200" kern="0" dirty="0">
              <a:solidFill>
                <a:srgbClr val="003862"/>
              </a:solidFill>
              <a:latin typeface="Arial" panose="020B0604020202020204" pitchFamily="34" charset="0"/>
              <a:cs typeface="Arial" panose="020B0604020202020204" pitchFamily="34" charset="0"/>
            </a:endParaRPr>
          </a:p>
        </p:txBody>
      </p:sp>
      <p:sp>
        <p:nvSpPr>
          <p:cNvPr id="3" name="Oval 2">
            <a:extLst>
              <a:ext uri="{FF2B5EF4-FFF2-40B4-BE49-F238E27FC236}">
                <a16:creationId xmlns:a16="http://schemas.microsoft.com/office/drawing/2014/main" id="{783E8F9B-50F6-0D41-A86C-EFFE5C51FDDB}"/>
              </a:ext>
            </a:extLst>
          </p:cNvPr>
          <p:cNvSpPr/>
          <p:nvPr/>
        </p:nvSpPr>
        <p:spPr>
          <a:xfrm>
            <a:off x="5648201" y="1732501"/>
            <a:ext cx="257567" cy="239784"/>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4</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76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2734CF37-BD39-E92E-F20F-C370AB189EC7}"/>
              </a:ext>
            </a:extLst>
          </p:cNvPr>
          <p:cNvPicPr>
            <a:picLocks noChangeAspect="1"/>
          </p:cNvPicPr>
          <p:nvPr/>
        </p:nvPicPr>
        <p:blipFill>
          <a:blip r:embed="rId2"/>
          <a:stretch>
            <a:fillRect/>
          </a:stretch>
        </p:blipFill>
        <p:spPr>
          <a:xfrm>
            <a:off x="492488" y="2708090"/>
            <a:ext cx="5873017" cy="1453717"/>
          </a:xfrm>
          <a:prstGeom prst="rect">
            <a:avLst/>
          </a:prstGeom>
          <a:ln w="19050">
            <a:solidFill>
              <a:srgbClr val="04284D"/>
            </a:solidFill>
          </a:ln>
        </p:spPr>
      </p:pic>
      <p:sp>
        <p:nvSpPr>
          <p:cNvPr id="18" name="Rectangle 17">
            <a:extLst>
              <a:ext uri="{FF2B5EF4-FFF2-40B4-BE49-F238E27FC236}">
                <a16:creationId xmlns:a16="http://schemas.microsoft.com/office/drawing/2014/main" id="{8EA4DE58-B209-89FE-EC23-F79384184ED6}"/>
              </a:ext>
            </a:extLst>
          </p:cNvPr>
          <p:cNvSpPr/>
          <p:nvPr/>
        </p:nvSpPr>
        <p:spPr>
          <a:xfrm>
            <a:off x="182387" y="970916"/>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en-US" sz="1100" dirty="0">
                <a:solidFill>
                  <a:srgbClr val="003862"/>
                </a:solidFill>
              </a:rPr>
              <a:t>Select the </a:t>
            </a:r>
            <a:r>
              <a:rPr lang="en-US" sz="1100" b="1" dirty="0">
                <a:solidFill>
                  <a:srgbClr val="003862"/>
                </a:solidFill>
              </a:rPr>
              <a:t>Save</a:t>
            </a:r>
            <a:r>
              <a:rPr lang="en-US" sz="1100" dirty="0">
                <a:solidFill>
                  <a:srgbClr val="003862"/>
                </a:solidFill>
              </a:rPr>
              <a:t> button.</a:t>
            </a:r>
          </a:p>
        </p:txBody>
      </p:sp>
      <p:pic>
        <p:nvPicPr>
          <p:cNvPr id="20" name="Picture 19">
            <a:extLst>
              <a:ext uri="{FF2B5EF4-FFF2-40B4-BE49-F238E27FC236}">
                <a16:creationId xmlns:a16="http://schemas.microsoft.com/office/drawing/2014/main" id="{51846652-0A89-7FF0-2D75-1508527F923C}"/>
              </a:ext>
            </a:extLst>
          </p:cNvPr>
          <p:cNvPicPr>
            <a:picLocks noChangeAspect="1"/>
          </p:cNvPicPr>
          <p:nvPr/>
        </p:nvPicPr>
        <p:blipFill>
          <a:blip r:embed="rId3"/>
          <a:stretch>
            <a:fillRect/>
          </a:stretch>
        </p:blipFill>
        <p:spPr>
          <a:xfrm>
            <a:off x="2509706" y="1357012"/>
            <a:ext cx="1838582" cy="562053"/>
          </a:xfrm>
          <a:prstGeom prst="rect">
            <a:avLst/>
          </a:prstGeom>
          <a:ln w="19050">
            <a:solidFill>
              <a:srgbClr val="04284D"/>
            </a:solidFill>
          </a:ln>
        </p:spPr>
      </p:pic>
      <p:sp>
        <p:nvSpPr>
          <p:cNvPr id="10" name="Rectangle 9">
            <a:extLst>
              <a:ext uri="{FF2B5EF4-FFF2-40B4-BE49-F238E27FC236}">
                <a16:creationId xmlns:a16="http://schemas.microsoft.com/office/drawing/2014/main" id="{E26257CB-0E28-05F7-0D1E-19DE1C0A3CDC}"/>
              </a:ext>
            </a:extLst>
          </p:cNvPr>
          <p:cNvSpPr/>
          <p:nvPr/>
        </p:nvSpPr>
        <p:spPr>
          <a:xfrm>
            <a:off x="3543300" y="1410673"/>
            <a:ext cx="708660" cy="468928"/>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2" name="Oval 1">
            <a:extLst>
              <a:ext uri="{FF2B5EF4-FFF2-40B4-BE49-F238E27FC236}">
                <a16:creationId xmlns:a16="http://schemas.microsoft.com/office/drawing/2014/main" id="{432848AB-ACD0-4DDF-E7A9-8EA924B69BDC}"/>
              </a:ext>
            </a:extLst>
          </p:cNvPr>
          <p:cNvSpPr/>
          <p:nvPr/>
        </p:nvSpPr>
        <p:spPr>
          <a:xfrm>
            <a:off x="404221" y="3979326"/>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7</a:t>
            </a:r>
            <a:endParaRPr lang="en-US" sz="1200" kern="0" dirty="0">
              <a:solidFill>
                <a:srgbClr val="003862"/>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77AD7AFD-1BD6-7396-4736-C88A25ABF80A}"/>
              </a:ext>
            </a:extLst>
          </p:cNvPr>
          <p:cNvSpPr/>
          <p:nvPr/>
        </p:nvSpPr>
        <p:spPr>
          <a:xfrm>
            <a:off x="182387" y="2255215"/>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7"/>
              <a:defRPr/>
            </a:pPr>
            <a:r>
              <a:rPr lang="en-US" sz="1100" dirty="0">
                <a:solidFill>
                  <a:srgbClr val="003862"/>
                </a:solidFill>
              </a:rPr>
              <a:t>A </a:t>
            </a:r>
            <a:r>
              <a:rPr lang="en-US" sz="1100" b="1" dirty="0">
                <a:solidFill>
                  <a:srgbClr val="003862"/>
                </a:solidFill>
              </a:rPr>
              <a:t>confirmation message </a:t>
            </a:r>
            <a:r>
              <a:rPr lang="en-US" sz="1100" dirty="0">
                <a:solidFill>
                  <a:srgbClr val="003862"/>
                </a:solidFill>
              </a:rPr>
              <a:t>confirms that the action is successful:</a:t>
            </a:r>
          </a:p>
        </p:txBody>
      </p:sp>
      <p:sp>
        <p:nvSpPr>
          <p:cNvPr id="23" name="Rectangle 22">
            <a:extLst>
              <a:ext uri="{FF2B5EF4-FFF2-40B4-BE49-F238E27FC236}">
                <a16:creationId xmlns:a16="http://schemas.microsoft.com/office/drawing/2014/main" id="{92D923B1-4B07-0673-4EAD-10E110D7BC92}"/>
              </a:ext>
            </a:extLst>
          </p:cNvPr>
          <p:cNvSpPr/>
          <p:nvPr/>
        </p:nvSpPr>
        <p:spPr>
          <a:xfrm>
            <a:off x="182385" y="4702650"/>
            <a:ext cx="6493221" cy="47647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8"/>
              <a:defRPr/>
            </a:pPr>
            <a:r>
              <a:rPr lang="en-US" sz="1100" dirty="0">
                <a:solidFill>
                  <a:srgbClr val="003862"/>
                </a:solidFill>
              </a:rPr>
              <a:t>Click </a:t>
            </a:r>
            <a:r>
              <a:rPr lang="en-US" sz="1100" b="1" dirty="0">
                <a:solidFill>
                  <a:srgbClr val="003862"/>
                </a:solidFill>
              </a:rPr>
              <a:t>Continue</a:t>
            </a:r>
            <a:r>
              <a:rPr lang="en-US" sz="1100" dirty="0">
                <a:solidFill>
                  <a:srgbClr val="003862"/>
                </a:solidFill>
              </a:rPr>
              <a:t> to add new payment methods to the legal entity or click </a:t>
            </a:r>
            <a:r>
              <a:rPr lang="en-US" sz="1100" b="1" dirty="0">
                <a:solidFill>
                  <a:srgbClr val="003862"/>
                </a:solidFill>
              </a:rPr>
              <a:t>Close</a:t>
            </a:r>
            <a:r>
              <a:rPr lang="en-US" sz="1100" dirty="0">
                <a:solidFill>
                  <a:srgbClr val="003862"/>
                </a:solidFill>
              </a:rPr>
              <a:t> to return to the Legal Entities page. </a:t>
            </a:r>
          </a:p>
        </p:txBody>
      </p:sp>
      <p:sp>
        <p:nvSpPr>
          <p:cNvPr id="3" name="Rectangle 2">
            <a:extLst>
              <a:ext uri="{FF2B5EF4-FFF2-40B4-BE49-F238E27FC236}">
                <a16:creationId xmlns:a16="http://schemas.microsoft.com/office/drawing/2014/main" id="{7517C33C-06D2-1AFD-358B-49AD88503AB3}"/>
              </a:ext>
            </a:extLst>
          </p:cNvPr>
          <p:cNvSpPr/>
          <p:nvPr/>
        </p:nvSpPr>
        <p:spPr>
          <a:xfrm>
            <a:off x="4785842" y="3657261"/>
            <a:ext cx="1268371" cy="22860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a:solidFill>
                <a:srgbClr val="FFFFFF"/>
              </a:solidFill>
              <a:latin typeface="Arial" panose="020B0604020202020204"/>
            </a:endParaRPr>
          </a:p>
        </p:txBody>
      </p:sp>
      <p:sp>
        <p:nvSpPr>
          <p:cNvPr id="4" name="Oval 3">
            <a:extLst>
              <a:ext uri="{FF2B5EF4-FFF2-40B4-BE49-F238E27FC236}">
                <a16:creationId xmlns:a16="http://schemas.microsoft.com/office/drawing/2014/main" id="{B7931A7A-173E-ECFD-85D6-153BD34F1042}"/>
              </a:ext>
            </a:extLst>
          </p:cNvPr>
          <p:cNvSpPr/>
          <p:nvPr/>
        </p:nvSpPr>
        <p:spPr>
          <a:xfrm>
            <a:off x="5902614" y="3474780"/>
            <a:ext cx="303197" cy="275946"/>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8</a:t>
            </a:r>
            <a:endParaRPr lang="en-US" sz="1200" kern="0" dirty="0">
              <a:solidFill>
                <a:srgbClr val="0038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2BF6678D-0A79-8CFB-AC35-AA7FB4F7745C}"/>
              </a:ext>
            </a:extLst>
          </p:cNvPr>
          <p:cNvPicPr>
            <a:picLocks noChangeAspect="1"/>
          </p:cNvPicPr>
          <p:nvPr/>
        </p:nvPicPr>
        <p:blipFill>
          <a:blip r:embed="rId4"/>
          <a:stretch>
            <a:fillRect/>
          </a:stretch>
        </p:blipFill>
        <p:spPr>
          <a:xfrm>
            <a:off x="722871" y="5719970"/>
            <a:ext cx="5535142" cy="1735838"/>
          </a:xfrm>
          <a:prstGeom prst="rect">
            <a:avLst/>
          </a:prstGeom>
          <a:ln w="19050">
            <a:solidFill>
              <a:srgbClr val="04284D"/>
            </a:solidFill>
          </a:ln>
        </p:spPr>
      </p:pic>
      <p:sp>
        <p:nvSpPr>
          <p:cNvPr id="7" name="Oval 6">
            <a:extLst>
              <a:ext uri="{FF2B5EF4-FFF2-40B4-BE49-F238E27FC236}">
                <a16:creationId xmlns:a16="http://schemas.microsoft.com/office/drawing/2014/main" id="{12B75373-75CD-D300-7F82-CBEBF5F91448}"/>
              </a:ext>
            </a:extLst>
          </p:cNvPr>
          <p:cNvSpPr/>
          <p:nvPr/>
        </p:nvSpPr>
        <p:spPr>
          <a:xfrm>
            <a:off x="6028304" y="5502774"/>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8</a:t>
            </a:r>
            <a:endParaRPr lang="en-US"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51757D88-BD1B-9EF0-9274-BB07CC120DF1}"/>
              </a:ext>
            </a:extLst>
          </p:cNvPr>
          <p:cNvSpPr/>
          <p:nvPr/>
        </p:nvSpPr>
        <p:spPr>
          <a:xfrm>
            <a:off x="4077039" y="1193477"/>
            <a:ext cx="446171" cy="36496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6</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891787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475751b-d994-4f7b-b8a1-0af53d2cb8c9">
      <Terms xmlns="http://schemas.microsoft.com/office/infopath/2007/PartnerControls"/>
    </lcf76f155ced4ddcb4097134ff3c332f>
    <TaxCatchAll xmlns="036a428d-ebb9-4a14-9aaa-74e8164c8712" xsi:nil="true"/>
    <Comment xmlns="9475751b-d994-4f7b-b8a1-0af53d2cb8c9" xsi:nil="true"/>
    <_ip_UnifiedCompliancePolicyUIAction xmlns="http://schemas.microsoft.com/sharepoint/v3" xsi:nil="true"/>
    <_ip_UnifiedCompliancePolicyProperties xmlns="http://schemas.microsoft.com/sharepoint/v3" xsi:nil="true"/>
    <Date xmlns="9475751b-d994-4f7b-b8a1-0af53d2cb8c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BEAB37124BB0418794698F490E1E46" ma:contentTypeVersion="20" ma:contentTypeDescription="Create a new document." ma:contentTypeScope="" ma:versionID="29c22dff9204deed803e2e1e1866d0da">
  <xsd:schema xmlns:xsd="http://www.w3.org/2001/XMLSchema" xmlns:xs="http://www.w3.org/2001/XMLSchema" xmlns:p="http://schemas.microsoft.com/office/2006/metadata/properties" xmlns:ns1="http://schemas.microsoft.com/sharepoint/v3" xmlns:ns2="036a428d-ebb9-4a14-9aaa-74e8164c8712" xmlns:ns3="9475751b-d994-4f7b-b8a1-0af53d2cb8c9" targetNamespace="http://schemas.microsoft.com/office/2006/metadata/properties" ma:root="true" ma:fieldsID="95e164bb49294b85c216e515befdd02f" ns1:_="" ns2:_="" ns3:_="">
    <xsd:import namespace="http://schemas.microsoft.com/sharepoint/v3"/>
    <xsd:import namespace="036a428d-ebb9-4a14-9aaa-74e8164c8712"/>
    <xsd:import namespace="9475751b-d994-4f7b-b8a1-0af53d2cb8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SearchProperties" minOccurs="0"/>
                <xsd:element ref="ns3:MediaServiceBillingMetadata" minOccurs="0"/>
                <xsd:element ref="ns3:Comment" minOccurs="0"/>
                <xsd:element ref="ns3:Dat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6a428d-ebb9-4a14-9aaa-74e8164c871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d9e4710-91cc-4b50-843e-ab6e388f13e7}" ma:internalName="TaxCatchAll" ma:showField="CatchAllData" ma:web="036a428d-ebb9-4a14-9aaa-74e8164c871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475751b-d994-4f7b-b8a1-0af53d2cb8c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f83f3cf-7091-42ba-a2e7-78254d07669b"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Comment" ma:index="24" nillable="true" ma:displayName="File Location" ma:format="Dropdown" ma:internalName="Comment">
      <xsd:simpleType>
        <xsd:restriction base="dms:Text">
          <xsd:maxLength value="255"/>
        </xsd:restriction>
      </xsd:simpleType>
    </xsd:element>
    <xsd:element name="Date" ma:index="25" nillable="true" ma:displayName="Date" ma:format="DateOnly"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2A1AD7-BEEB-418A-A1AC-F3D18B48BC85}">
  <ds:schemaRefs>
    <ds:schemaRef ds:uri="http://schemas.microsoft.com/sharepoint/v3/contenttype/forms"/>
  </ds:schemaRefs>
</ds:datastoreItem>
</file>

<file path=customXml/itemProps2.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 ds:uri="http://schemas.microsoft.com/sharepoint/v3"/>
  </ds:schemaRefs>
</ds:datastoreItem>
</file>

<file path=customXml/itemProps3.xml><?xml version="1.0" encoding="utf-8"?>
<ds:datastoreItem xmlns:ds="http://schemas.openxmlformats.org/officeDocument/2006/customXml" ds:itemID="{B1AEE974-B273-4BDD-B2EC-895C375F81C0}"/>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489</Words>
  <Application>Microsoft Office PowerPoint</Application>
  <PresentationFormat>Letter (8,5x11 Zoll)</PresentationFormat>
  <Paragraphs>48</Paragraphs>
  <Slides>4</Slides>
  <Notes>1</Notes>
  <HiddenSlides>0</HiddenSlides>
  <MMClips>0</MMClips>
  <ScaleCrop>false</ScaleCrop>
  <HeadingPairs>
    <vt:vector size="8" baseType="variant">
      <vt:variant>
        <vt:lpstr>Verwendete Schriftarten</vt:lpstr>
      </vt:variant>
      <vt:variant>
        <vt:i4>2</vt:i4>
      </vt:variant>
      <vt:variant>
        <vt:lpstr>Design</vt:lpstr>
      </vt:variant>
      <vt:variant>
        <vt:i4>2</vt:i4>
      </vt:variant>
      <vt:variant>
        <vt:lpstr>Eingebettete OLE-Server</vt:lpstr>
      </vt:variant>
      <vt:variant>
        <vt:i4>1</vt:i4>
      </vt:variant>
      <vt:variant>
        <vt:lpstr>Folientitel</vt:lpstr>
      </vt:variant>
      <vt:variant>
        <vt:i4>4</vt:i4>
      </vt:variant>
    </vt:vector>
  </HeadingPairs>
  <TitlesOfParts>
    <vt:vector size="9" baseType="lpstr">
      <vt:lpstr>Arial</vt:lpstr>
      <vt:lpstr>Calibri</vt:lpstr>
      <vt:lpstr>theme3</vt:lpstr>
      <vt:lpstr>Theme2</vt:lpstr>
      <vt:lpstr>think-cell Slide</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2026-04-02T08:11:46Z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0x0101001CBEAB37124BB0418794698F490E1E46</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