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notesSlides/notesSlide1.xml" ContentType="application/vnd.openxmlformats-officedocument.presentationml.notesSlide+xml"/>
  <Override PartName="/ppt/comments/modernComment_172_259A775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00" r:id="rId4"/>
    <p:sldMasterId id="2147483710" r:id="rId5"/>
  </p:sldMasterIdLst>
  <p:notesMasterIdLst>
    <p:notesMasterId r:id="rId13"/>
  </p:notesMasterIdLst>
  <p:handoutMasterIdLst>
    <p:handoutMasterId r:id="rId14"/>
  </p:handoutMasterIdLst>
  <p:sldIdLst>
    <p:sldId id="331" r:id="rId6"/>
    <p:sldId id="382" r:id="rId7"/>
    <p:sldId id="383" r:id="rId8"/>
    <p:sldId id="370" r:id="rId9"/>
    <p:sldId id="371" r:id="rId10"/>
    <p:sldId id="373" r:id="rId11"/>
    <p:sldId id="376" r:id="rId12"/>
  </p:sldIdLst>
  <p:sldSz cx="6858000" cy="9144000" type="letter"/>
  <p:notesSz cx="6797675" cy="9928225"/>
  <p:custDataLst>
    <p:tags r:id="rId15"/>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9" name="Autor" initials="A" lastIdx="0" clrIdx="8"/>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284D"/>
    <a:srgbClr val="003862"/>
    <a:srgbClr val="F0F0F0"/>
    <a:srgbClr val="F2F2F2"/>
    <a:srgbClr val="FFFFFF"/>
    <a:srgbClr val="F7F7F7"/>
    <a:srgbClr val="00629B"/>
    <a:srgbClr val="8BAECD"/>
    <a:srgbClr val="BDD3E1"/>
    <a:srgbClr val="EBEBE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300" autoAdjust="0"/>
    <p:restoredTop sz="94660"/>
  </p:normalViewPr>
  <p:slideViewPr>
    <p:cSldViewPr snapToGrid="0">
      <p:cViewPr varScale="1">
        <p:scale>
          <a:sx n="108" d="100"/>
          <a:sy n="108" d="100"/>
        </p:scale>
        <p:origin x="4500" y="114"/>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handoutMaster" Target="handoutMasters/handoutMaster1.xml"/></Relationships>
</file>

<file path=ppt/comments/modernComment_172_259A7750.xml><?xml version="1.0" encoding="utf-8"?>
<p188:cmLst xmlns:a="http://schemas.openxmlformats.org/drawingml/2006/main" xmlns:r="http://schemas.openxmlformats.org/officeDocument/2006/relationships" xmlns:p188="http://schemas.microsoft.com/office/powerpoint/2018/8/main">
  <p188:cm id="{7BF03CF7-3784-412C-B683-42C9DD11B2B0}" authorId="{00000000-0000-0000-0000-000000000000}" created="2026-04-02T08:25:30.487">
    <ac:txMkLst xmlns:ac="http://schemas.microsoft.com/office/drawing/2013/main/command">
      <pc:docMk xmlns:pc="http://schemas.microsoft.com/office/powerpoint/2013/main/command"/>
      <pc:sldMk xmlns:pc="http://schemas.microsoft.com/office/powerpoint/2013/main/command" cId="630880080" sldId="370"/>
      <ac:spMk id="5" creationId="{E2F787D3-F9CC-CCC5-EE4C-F617D5C31D38}"/>
      <ac:txMk cp="0" len="337">
        <ac:context len="338" hash="2185575614"/>
      </ac:txMk>
    </ac:txMkLst>
    <p188:pos x="6076368" y="214788"/>
    <p188:txBody>
      <a:bodyPr/>
      <a:lstStyle/>
      <a:p>
        <a:r>
          <a:rPr lang="de-DE"/>
          <a:t>What is „Stripe“? Not mentioned earlier and doesn‘t appear on the screenshot.</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4/2/2026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4/2/2026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de-DE"/>
          </a:p>
        </p:txBody>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81265A57-B7BC-491B-8C9D-01EFE8F710C6}" type="slidenum">
              <a:rPr lang="en-US" smtClean="0"/>
              <a:t>1</a:t>
            </a:fld>
            <a:endParaRPr lang="en-US"/>
          </a:p>
        </p:txBody>
      </p:sp>
    </p:spTree>
    <p:extLst>
      <p:ext uri="{BB962C8B-B14F-4D97-AF65-F5344CB8AC3E}">
        <p14:creationId xmlns:p14="http://schemas.microsoft.com/office/powerpoint/2010/main" val="3721421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84775"/>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Coupa Supplier Portal (CSP)</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Coupa Supplier Portal (CSP)</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0"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61833"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7633"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2.xml"/><Relationship Id="rId1" Type="http://schemas.openxmlformats.org/officeDocument/2006/relationships/tags" Target="../tags/tag30.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2.xml"/></Relationships>
</file>

<file path=ppt/slides/_rels/slide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8.png"/><Relationship Id="rId1" Type="http://schemas.openxmlformats.org/officeDocument/2006/relationships/slideLayout" Target="../slideLayouts/slideLayout22.xml"/></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microsoft.com/office/2018/10/relationships/comments" Target="../comments/modernComment_172_259A7750.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2.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21.png"/><Relationship Id="rId1" Type="http://schemas.openxmlformats.org/officeDocument/2006/relationships/slideLayout" Target="../slideLayouts/slideLayout2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Box 20">
            <a:extLst>
              <a:ext uri="{FF2B5EF4-FFF2-40B4-BE49-F238E27FC236}">
                <a16:creationId xmlns:a16="http://schemas.microsoft.com/office/drawing/2014/main" id="{8DF419C8-CD23-462D-AC97-F62456073576}"/>
              </a:ext>
            </a:extLst>
          </p:cNvPr>
          <p:cNvSpPr txBox="1"/>
          <p:nvPr/>
        </p:nvSpPr>
        <p:spPr>
          <a:xfrm>
            <a:off x="215571" y="910609"/>
            <a:ext cx="6395235" cy="796821"/>
          </a:xfrm>
          <a:prstGeom prst="rect">
            <a:avLst/>
          </a:prstGeom>
          <a:noFill/>
        </p:spPr>
        <p:txBody>
          <a:bodyPr wrap="square" lIns="0" tIns="0" rIns="0" bIns="0" rtlCol="0">
            <a:spAutoFit/>
          </a:bodyPr>
          <a:lstStyle/>
          <a:p>
            <a:pPr>
              <a:lnSpc>
                <a:spcPct val="150000"/>
              </a:lnSpc>
            </a:pPr>
            <a:r>
              <a:rPr lang="en-US" sz="1200" dirty="0">
                <a:solidFill>
                  <a:srgbClr val="003862"/>
                </a:solidFill>
                <a:latin typeface="Arial" panose="020B0604020202020204" pitchFamily="34" charset="0"/>
                <a:cs typeface="Arial" panose="020B0604020202020204" pitchFamily="34" charset="0"/>
              </a:rPr>
              <a:t>The aim of this document is to guide you through the Sasol specific requirements for adding a Payment method so you can finish your onboarding with Sasol.</a:t>
            </a:r>
          </a:p>
          <a:p>
            <a:pPr>
              <a:lnSpc>
                <a:spcPct val="150000"/>
              </a:lnSpc>
            </a:pPr>
            <a:r>
              <a:rPr lang="en-US" sz="1200" dirty="0">
                <a:solidFill>
                  <a:srgbClr val="003862"/>
                </a:solidFill>
                <a:latin typeface="Arial" panose="020B0604020202020204" pitchFamily="34" charset="0"/>
                <a:cs typeface="Arial" panose="020B0604020202020204" pitchFamily="34" charset="0"/>
              </a:rPr>
              <a:t>This guide is for suppliers that already have a Coupa Supplier Profile created.</a:t>
            </a:r>
          </a:p>
        </p:txBody>
      </p:sp>
      <p:sp>
        <p:nvSpPr>
          <p:cNvPr id="2" name="TextBox 1">
            <a:extLst>
              <a:ext uri="{FF2B5EF4-FFF2-40B4-BE49-F238E27FC236}">
                <a16:creationId xmlns:a16="http://schemas.microsoft.com/office/drawing/2014/main" id="{E1D13F38-19D3-901C-7923-1C33BC81C358}"/>
              </a:ext>
            </a:extLst>
          </p:cNvPr>
          <p:cNvSpPr txBox="1"/>
          <p:nvPr/>
        </p:nvSpPr>
        <p:spPr>
          <a:xfrm>
            <a:off x="215571" y="1823365"/>
            <a:ext cx="6493221" cy="307777"/>
          </a:xfrm>
          <a:prstGeom prst="rect">
            <a:avLst/>
          </a:prstGeom>
          <a:solidFill>
            <a:srgbClr val="003862"/>
          </a:solidFill>
          <a:ln w="28575">
            <a:noFill/>
          </a:ln>
        </p:spPr>
        <p:txBody>
          <a:bodyPr wrap="square" lIns="91440" tIns="45720" rIns="91440" bIns="45720" rtlCol="0" anchor="ctr">
            <a:spAutoFit/>
          </a:bodyPr>
          <a:lstStyle/>
          <a:p>
            <a:r>
              <a:rPr lang="en-US" sz="1400" b="1" dirty="0">
                <a:solidFill>
                  <a:schemeClr val="bg1"/>
                </a:solidFill>
                <a:latin typeface="Arial" panose="020B0604020202020204" pitchFamily="34" charset="0"/>
                <a:cs typeface="Arial" panose="020B0604020202020204" pitchFamily="34" charset="0"/>
              </a:rPr>
              <a:t>Getting started</a:t>
            </a:r>
          </a:p>
        </p:txBody>
      </p:sp>
      <p:sp>
        <p:nvSpPr>
          <p:cNvPr id="4" name="Rectangle 3">
            <a:extLst>
              <a:ext uri="{FF2B5EF4-FFF2-40B4-BE49-F238E27FC236}">
                <a16:creationId xmlns:a16="http://schemas.microsoft.com/office/drawing/2014/main" id="{0F10447E-D4A6-D0B9-A6BC-4EFD1E0CFEEE}"/>
              </a:ext>
            </a:extLst>
          </p:cNvPr>
          <p:cNvSpPr/>
          <p:nvPr/>
        </p:nvSpPr>
        <p:spPr>
          <a:xfrm>
            <a:off x="143225" y="2247077"/>
            <a:ext cx="6493221" cy="807337"/>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You need to have added </a:t>
            </a:r>
            <a:r>
              <a:rPr lang="en-US" sz="1100" b="1" dirty="0">
                <a:solidFill>
                  <a:srgbClr val="003862"/>
                </a:solidFill>
              </a:rPr>
              <a:t>at least one </a:t>
            </a:r>
            <a:r>
              <a:rPr lang="en-US" sz="1100" dirty="0">
                <a:solidFill>
                  <a:srgbClr val="003862"/>
                </a:solidFill>
              </a:rPr>
              <a:t>legal entity before adding a payment method from the Payment Methods summary page.</a:t>
            </a:r>
          </a:p>
          <a:p>
            <a:pPr marL="228600" lvl="0" indent="-228600" defTabSz="524671">
              <a:lnSpc>
                <a:spcPct val="150000"/>
              </a:lnSpc>
              <a:spcAft>
                <a:spcPts val="600"/>
              </a:spcAft>
              <a:buClr>
                <a:srgbClr val="003862"/>
              </a:buClr>
              <a:buFont typeface="+mj-lt"/>
              <a:buAutoNum type="arabicPeriod"/>
              <a:defRPr/>
            </a:pPr>
            <a:r>
              <a:rPr lang="en-US" sz="1100" dirty="0">
                <a:solidFill>
                  <a:srgbClr val="003862"/>
                </a:solidFill>
              </a:rPr>
              <a:t>From the top navigation bar, select </a:t>
            </a:r>
            <a:r>
              <a:rPr lang="en-US" sz="1100" b="1" dirty="0">
                <a:solidFill>
                  <a:srgbClr val="003862"/>
                </a:solidFill>
              </a:rPr>
              <a:t>Business Profile </a:t>
            </a:r>
            <a:r>
              <a:rPr lang="en-US" sz="1100" dirty="0">
                <a:solidFill>
                  <a:srgbClr val="003862"/>
                </a:solidFill>
              </a:rPr>
              <a:t>:</a:t>
            </a:r>
          </a:p>
        </p:txBody>
      </p:sp>
      <p:pic>
        <p:nvPicPr>
          <p:cNvPr id="5" name="Picture 4">
            <a:extLst>
              <a:ext uri="{FF2B5EF4-FFF2-40B4-BE49-F238E27FC236}">
                <a16:creationId xmlns:a16="http://schemas.microsoft.com/office/drawing/2014/main" id="{3CAD079A-AB09-7BB4-62C6-046703057F3A}"/>
              </a:ext>
            </a:extLst>
          </p:cNvPr>
          <p:cNvPicPr>
            <a:picLocks noChangeAspect="1"/>
          </p:cNvPicPr>
          <p:nvPr/>
        </p:nvPicPr>
        <p:blipFill>
          <a:blip r:embed="rId4"/>
          <a:stretch>
            <a:fillRect/>
          </a:stretch>
        </p:blipFill>
        <p:spPr>
          <a:xfrm>
            <a:off x="742950" y="3252289"/>
            <a:ext cx="5372100" cy="2021757"/>
          </a:xfrm>
          <a:prstGeom prst="rect">
            <a:avLst/>
          </a:prstGeom>
          <a:ln w="19050">
            <a:solidFill>
              <a:srgbClr val="04284D"/>
            </a:solidFill>
          </a:ln>
        </p:spPr>
      </p:pic>
      <p:sp>
        <p:nvSpPr>
          <p:cNvPr id="7" name="Rectangle 6">
            <a:extLst>
              <a:ext uri="{FF2B5EF4-FFF2-40B4-BE49-F238E27FC236}">
                <a16:creationId xmlns:a16="http://schemas.microsoft.com/office/drawing/2014/main" id="{27045FAE-789F-9B2A-25FD-95464B88DD49}"/>
              </a:ext>
            </a:extLst>
          </p:cNvPr>
          <p:cNvSpPr/>
          <p:nvPr/>
        </p:nvSpPr>
        <p:spPr>
          <a:xfrm>
            <a:off x="1897380" y="3497063"/>
            <a:ext cx="541020" cy="138771"/>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8" name="Oval 7">
            <a:extLst>
              <a:ext uri="{FF2B5EF4-FFF2-40B4-BE49-F238E27FC236}">
                <a16:creationId xmlns:a16="http://schemas.microsoft.com/office/drawing/2014/main" id="{AEC275D5-3837-B045-DFA8-F4B30EFC002F}"/>
              </a:ext>
            </a:extLst>
          </p:cNvPr>
          <p:cNvSpPr/>
          <p:nvPr/>
        </p:nvSpPr>
        <p:spPr>
          <a:xfrm>
            <a:off x="2323510" y="3256865"/>
            <a:ext cx="229779" cy="24019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A05118AB-A4CA-0D4F-7F0D-D5327711602A}"/>
              </a:ext>
            </a:extLst>
          </p:cNvPr>
          <p:cNvSpPr/>
          <p:nvPr/>
        </p:nvSpPr>
        <p:spPr>
          <a:xfrm>
            <a:off x="143225" y="5469193"/>
            <a:ext cx="6465840"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2"/>
              <a:defRPr/>
            </a:pPr>
            <a:r>
              <a:rPr lang="en-US" sz="1100" dirty="0">
                <a:solidFill>
                  <a:srgbClr val="003862"/>
                </a:solidFill>
                <a:latin typeface="Arial" panose="020B0604020202020204" pitchFamily="34" charset="0"/>
                <a:cs typeface="Arial" panose="020B0604020202020204" pitchFamily="34" charset="0"/>
              </a:rPr>
              <a:t>Select </a:t>
            </a:r>
            <a:r>
              <a:rPr lang="en-US" sz="1100" b="1" dirty="0">
                <a:solidFill>
                  <a:srgbClr val="003862"/>
                </a:solidFill>
                <a:latin typeface="Arial" panose="020B0604020202020204" pitchFamily="34" charset="0"/>
                <a:cs typeface="Arial" panose="020B0604020202020204" pitchFamily="34" charset="0"/>
              </a:rPr>
              <a:t>Payment Methods. </a:t>
            </a:r>
            <a:r>
              <a:rPr lang="en-US" sz="1100" dirty="0">
                <a:solidFill>
                  <a:srgbClr val="003862"/>
                </a:solidFill>
                <a:latin typeface="Arial" panose="020B0604020202020204" pitchFamily="34" charset="0"/>
                <a:cs typeface="Arial" panose="020B0604020202020204" pitchFamily="34" charset="0"/>
              </a:rPr>
              <a:t>This is the Payment Methods table view.</a:t>
            </a:r>
          </a:p>
        </p:txBody>
      </p:sp>
      <p:pic>
        <p:nvPicPr>
          <p:cNvPr id="13" name="Picture 12">
            <a:extLst>
              <a:ext uri="{FF2B5EF4-FFF2-40B4-BE49-F238E27FC236}">
                <a16:creationId xmlns:a16="http://schemas.microsoft.com/office/drawing/2014/main" id="{BFAFAA17-6D46-45CA-92AD-15935B558E67}"/>
              </a:ext>
            </a:extLst>
          </p:cNvPr>
          <p:cNvPicPr>
            <a:picLocks noChangeAspect="1"/>
          </p:cNvPicPr>
          <p:nvPr/>
        </p:nvPicPr>
        <p:blipFill>
          <a:blip r:embed="rId5"/>
          <a:srcRect b="18806"/>
          <a:stretch>
            <a:fillRect/>
          </a:stretch>
        </p:blipFill>
        <p:spPr>
          <a:xfrm>
            <a:off x="742950" y="5956058"/>
            <a:ext cx="5372100" cy="1882008"/>
          </a:xfrm>
          <a:prstGeom prst="rect">
            <a:avLst/>
          </a:prstGeom>
          <a:ln w="19050">
            <a:solidFill>
              <a:srgbClr val="04284D"/>
            </a:solidFill>
          </a:ln>
        </p:spPr>
      </p:pic>
      <p:sp>
        <p:nvSpPr>
          <p:cNvPr id="11" name="Rectangle 10">
            <a:extLst>
              <a:ext uri="{FF2B5EF4-FFF2-40B4-BE49-F238E27FC236}">
                <a16:creationId xmlns:a16="http://schemas.microsoft.com/office/drawing/2014/main" id="{E783537D-DC0F-EB68-C78A-AE3BFFD109E8}"/>
              </a:ext>
            </a:extLst>
          </p:cNvPr>
          <p:cNvSpPr/>
          <p:nvPr/>
        </p:nvSpPr>
        <p:spPr>
          <a:xfrm flipV="1">
            <a:off x="2789443" y="6332954"/>
            <a:ext cx="609600" cy="19812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1F5E7E4F-D37D-1A4D-4C42-1812634C00C6}"/>
              </a:ext>
            </a:extLst>
          </p:cNvPr>
          <p:cNvSpPr/>
          <p:nvPr/>
        </p:nvSpPr>
        <p:spPr>
          <a:xfrm>
            <a:off x="3334253" y="6484557"/>
            <a:ext cx="250087" cy="262658"/>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2</a:t>
            </a:r>
            <a:endParaRPr lang="en-US" sz="1200" kern="0" dirty="0">
              <a:solidFill>
                <a:srgbClr val="003862"/>
              </a:solidFill>
              <a:latin typeface="Arial" panose="020B0604020202020204" pitchFamily="34" charset="0"/>
              <a:cs typeface="Arial" panose="020B0604020202020204" pitchFamily="34" charset="0"/>
            </a:endParaRPr>
          </a:p>
        </p:txBody>
      </p:sp>
      <p:pic>
        <p:nvPicPr>
          <p:cNvPr id="14" name="Picture 13">
            <a:extLst>
              <a:ext uri="{FF2B5EF4-FFF2-40B4-BE49-F238E27FC236}">
                <a16:creationId xmlns:a16="http://schemas.microsoft.com/office/drawing/2014/main" id="{454D19B6-018B-36CA-A86B-341454849CDA}"/>
              </a:ext>
            </a:extLst>
          </p:cNvPr>
          <p:cNvPicPr preferRelativeResize="0">
            <a:picLocks noChangeAspect="1"/>
          </p:cNvPicPr>
          <p:nvPr/>
        </p:nvPicPr>
        <p:blipFill>
          <a:blip r:embed="rId6"/>
          <a:stretch>
            <a:fillRect/>
          </a:stretch>
        </p:blipFill>
        <p:spPr>
          <a:xfrm>
            <a:off x="201962" y="8042648"/>
            <a:ext cx="566555" cy="566555"/>
          </a:xfrm>
          <a:prstGeom prst="rect">
            <a:avLst/>
          </a:prstGeom>
        </p:spPr>
      </p:pic>
      <p:sp>
        <p:nvSpPr>
          <p:cNvPr id="15" name="Rounded Rectangle 7">
            <a:extLst>
              <a:ext uri="{FF2B5EF4-FFF2-40B4-BE49-F238E27FC236}">
                <a16:creationId xmlns:a16="http://schemas.microsoft.com/office/drawing/2014/main" id="{D6072C7E-0308-048D-18CB-8623FEE72DF4}"/>
              </a:ext>
            </a:extLst>
          </p:cNvPr>
          <p:cNvSpPr/>
          <p:nvPr/>
        </p:nvSpPr>
        <p:spPr>
          <a:xfrm>
            <a:off x="143225" y="8007690"/>
            <a:ext cx="6571549" cy="643198"/>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sp>
        <p:nvSpPr>
          <p:cNvPr id="16" name="TextBox 15">
            <a:extLst>
              <a:ext uri="{FF2B5EF4-FFF2-40B4-BE49-F238E27FC236}">
                <a16:creationId xmlns:a16="http://schemas.microsoft.com/office/drawing/2014/main" id="{8DC7866C-5CFA-9661-8543-B91300D2C914}"/>
              </a:ext>
            </a:extLst>
          </p:cNvPr>
          <p:cNvSpPr txBox="1"/>
          <p:nvPr/>
        </p:nvSpPr>
        <p:spPr>
          <a:xfrm>
            <a:off x="827254" y="8007690"/>
            <a:ext cx="5848356" cy="615553"/>
          </a:xfrm>
          <a:prstGeom prst="rect">
            <a:avLst/>
          </a:prstGeom>
          <a:noFill/>
        </p:spPr>
        <p:txBody>
          <a:bodyPr wrap="square">
            <a:spAutoFit/>
          </a:bodyPr>
          <a:lstStyle/>
          <a:p>
            <a:r>
              <a:rPr lang="en-US" sz="1200" b="1" dirty="0">
                <a:solidFill>
                  <a:srgbClr val="003862"/>
                </a:solidFill>
                <a:latin typeface="Arial" panose="020B0604020202020204" pitchFamily="34" charset="0"/>
                <a:cs typeface="Arial" panose="020B0604020202020204" pitchFamily="34" charset="0"/>
              </a:rPr>
              <a:t>Note:</a:t>
            </a:r>
            <a:r>
              <a:rPr lang="en-US" sz="1200" dirty="0">
                <a:solidFill>
                  <a:srgbClr val="003862"/>
                </a:solidFill>
                <a:latin typeface="Arial" panose="020B0604020202020204" pitchFamily="34" charset="0"/>
                <a:cs typeface="Arial" panose="020B0604020202020204" pitchFamily="34" charset="0"/>
              </a:rPr>
              <a:t> </a:t>
            </a:r>
          </a:p>
          <a:p>
            <a:r>
              <a:rPr lang="en-US" sz="1100" dirty="0">
                <a:solidFill>
                  <a:srgbClr val="003862"/>
                </a:solidFill>
                <a:latin typeface="Arial" panose="020B0604020202020204" pitchFamily="34" charset="0"/>
                <a:cs typeface="Arial" panose="020B0604020202020204" pitchFamily="34" charset="0"/>
              </a:rPr>
              <a:t>You can start to set up a new payment method after you finish to configure a legal entity by clicking “Continue” on the confirmation message .</a:t>
            </a:r>
          </a:p>
        </p:txBody>
      </p:sp>
    </p:spTree>
    <p:custDataLst>
      <p:tags r:id="rId1"/>
    </p:custDataLst>
    <p:extLst>
      <p:ext uri="{BB962C8B-B14F-4D97-AF65-F5344CB8AC3E}">
        <p14:creationId xmlns:p14="http://schemas.microsoft.com/office/powerpoint/2010/main" val="420667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D03F30A4-9085-88C0-FF91-EED52145ABA6}"/>
              </a:ext>
            </a:extLst>
          </p:cNvPr>
          <p:cNvPicPr>
            <a:picLocks noChangeAspect="1"/>
          </p:cNvPicPr>
          <p:nvPr/>
        </p:nvPicPr>
        <p:blipFill>
          <a:blip r:embed="rId2"/>
          <a:stretch>
            <a:fillRect/>
          </a:stretch>
        </p:blipFill>
        <p:spPr>
          <a:xfrm>
            <a:off x="1735311" y="5224298"/>
            <a:ext cx="3067478" cy="2353003"/>
          </a:xfrm>
          <a:prstGeom prst="rect">
            <a:avLst/>
          </a:prstGeom>
          <a:ln w="19050">
            <a:solidFill>
              <a:srgbClr val="04284D"/>
            </a:solidFill>
          </a:ln>
        </p:spPr>
      </p:pic>
      <p:sp>
        <p:nvSpPr>
          <p:cNvPr id="5" name="Rectangle 4">
            <a:extLst>
              <a:ext uri="{FF2B5EF4-FFF2-40B4-BE49-F238E27FC236}">
                <a16:creationId xmlns:a16="http://schemas.microsoft.com/office/drawing/2014/main" id="{70D45F2D-12B5-56BD-6F75-6638E1731087}"/>
              </a:ext>
            </a:extLst>
          </p:cNvPr>
          <p:cNvSpPr/>
          <p:nvPr/>
        </p:nvSpPr>
        <p:spPr>
          <a:xfrm>
            <a:off x="182388" y="1009514"/>
            <a:ext cx="6493221" cy="47647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3"/>
              <a:defRPr/>
            </a:pPr>
            <a:r>
              <a:rPr lang="en-US" sz="1100" dirty="0">
                <a:solidFill>
                  <a:srgbClr val="003862"/>
                </a:solidFill>
              </a:rPr>
              <a:t>Select the </a:t>
            </a:r>
            <a:r>
              <a:rPr lang="en-US" sz="1100" b="1" dirty="0">
                <a:solidFill>
                  <a:srgbClr val="003862"/>
                </a:solidFill>
              </a:rPr>
              <a:t>Add Payment Method </a:t>
            </a:r>
            <a:r>
              <a:rPr lang="en-US" sz="1100" dirty="0">
                <a:solidFill>
                  <a:srgbClr val="003862"/>
                </a:solidFill>
              </a:rPr>
              <a:t>dropdown option on the top left corner of the page, underneath the </a:t>
            </a:r>
            <a:r>
              <a:rPr lang="en-US" sz="1100" b="1" dirty="0">
                <a:solidFill>
                  <a:srgbClr val="003862"/>
                </a:solidFill>
              </a:rPr>
              <a:t>Payment Methods </a:t>
            </a:r>
            <a:r>
              <a:rPr lang="en-US" sz="1100" dirty="0">
                <a:solidFill>
                  <a:srgbClr val="003862"/>
                </a:solidFill>
              </a:rPr>
              <a:t>header.</a:t>
            </a:r>
          </a:p>
        </p:txBody>
      </p:sp>
      <p:sp>
        <p:nvSpPr>
          <p:cNvPr id="10" name="Rectangle 9">
            <a:extLst>
              <a:ext uri="{FF2B5EF4-FFF2-40B4-BE49-F238E27FC236}">
                <a16:creationId xmlns:a16="http://schemas.microsoft.com/office/drawing/2014/main" id="{23FED6DE-779C-D262-174A-52DE62E9D199}"/>
              </a:ext>
            </a:extLst>
          </p:cNvPr>
          <p:cNvSpPr/>
          <p:nvPr/>
        </p:nvSpPr>
        <p:spPr>
          <a:xfrm flipH="1">
            <a:off x="2118360" y="6547550"/>
            <a:ext cx="1226820" cy="26473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1" name="Oval 10">
            <a:extLst>
              <a:ext uri="{FF2B5EF4-FFF2-40B4-BE49-F238E27FC236}">
                <a16:creationId xmlns:a16="http://schemas.microsoft.com/office/drawing/2014/main" id="{9F363DB3-6B1E-7497-CED0-36053285D352}"/>
              </a:ext>
            </a:extLst>
          </p:cNvPr>
          <p:cNvSpPr/>
          <p:nvPr/>
        </p:nvSpPr>
        <p:spPr>
          <a:xfrm>
            <a:off x="4656808" y="5093142"/>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3</a:t>
            </a:r>
            <a:endParaRPr lang="en-US" sz="1200" kern="0" dirty="0">
              <a:solidFill>
                <a:srgbClr val="003862"/>
              </a:solidFill>
              <a:latin typeface="Arial" panose="020B0604020202020204" pitchFamily="34" charset="0"/>
              <a:cs typeface="Arial" panose="020B0604020202020204" pitchFamily="34" charset="0"/>
            </a:endParaRPr>
          </a:p>
        </p:txBody>
      </p:sp>
      <p:pic>
        <p:nvPicPr>
          <p:cNvPr id="6" name="Picture 5">
            <a:extLst>
              <a:ext uri="{FF2B5EF4-FFF2-40B4-BE49-F238E27FC236}">
                <a16:creationId xmlns:a16="http://schemas.microsoft.com/office/drawing/2014/main" id="{78B1A7B7-03DD-3649-99F5-123B2EB92DCB}"/>
              </a:ext>
            </a:extLst>
          </p:cNvPr>
          <p:cNvPicPr>
            <a:picLocks noChangeAspect="1"/>
          </p:cNvPicPr>
          <p:nvPr/>
        </p:nvPicPr>
        <p:blipFill>
          <a:blip r:embed="rId3"/>
          <a:stretch>
            <a:fillRect/>
          </a:stretch>
        </p:blipFill>
        <p:spPr>
          <a:xfrm>
            <a:off x="1985759" y="1960071"/>
            <a:ext cx="2886478" cy="1562318"/>
          </a:xfrm>
          <a:prstGeom prst="rect">
            <a:avLst/>
          </a:prstGeom>
          <a:ln w="19050">
            <a:solidFill>
              <a:srgbClr val="04284D"/>
            </a:solidFill>
          </a:ln>
        </p:spPr>
      </p:pic>
      <p:sp>
        <p:nvSpPr>
          <p:cNvPr id="8" name="Rectangle 7">
            <a:extLst>
              <a:ext uri="{FF2B5EF4-FFF2-40B4-BE49-F238E27FC236}">
                <a16:creationId xmlns:a16="http://schemas.microsoft.com/office/drawing/2014/main" id="{2A1CD866-5F8F-3819-919A-FAC3769F0C0A}"/>
              </a:ext>
            </a:extLst>
          </p:cNvPr>
          <p:cNvSpPr/>
          <p:nvPr/>
        </p:nvSpPr>
        <p:spPr>
          <a:xfrm flipV="1">
            <a:off x="2334867" y="2930941"/>
            <a:ext cx="2019300" cy="402855"/>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9" name="Oval 8">
            <a:extLst>
              <a:ext uri="{FF2B5EF4-FFF2-40B4-BE49-F238E27FC236}">
                <a16:creationId xmlns:a16="http://schemas.microsoft.com/office/drawing/2014/main" id="{8CF13862-BBF4-8F44-A1A3-C9A8DC0BD790}"/>
              </a:ext>
            </a:extLst>
          </p:cNvPr>
          <p:cNvSpPr/>
          <p:nvPr/>
        </p:nvSpPr>
        <p:spPr>
          <a:xfrm>
            <a:off x="4229247" y="3229585"/>
            <a:ext cx="249841" cy="238532"/>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3</a:t>
            </a:r>
            <a:endParaRPr lang="en-US" sz="1200" kern="0" dirty="0">
              <a:solidFill>
                <a:srgbClr val="003862"/>
              </a:solidFill>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A3C3167D-EB71-D3F7-3BD7-E86C6DEC2ED9}"/>
              </a:ext>
            </a:extLst>
          </p:cNvPr>
          <p:cNvSpPr/>
          <p:nvPr/>
        </p:nvSpPr>
        <p:spPr>
          <a:xfrm>
            <a:off x="182388" y="4041373"/>
            <a:ext cx="6493221" cy="88428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4"/>
              <a:defRPr/>
            </a:pPr>
            <a:r>
              <a:rPr lang="en-US" sz="1100" dirty="0">
                <a:solidFill>
                  <a:srgbClr val="003862"/>
                </a:solidFill>
              </a:rPr>
              <a:t>Select the </a:t>
            </a:r>
            <a:r>
              <a:rPr lang="en-US" sz="1100" b="1" dirty="0">
                <a:solidFill>
                  <a:srgbClr val="003862"/>
                </a:solidFill>
              </a:rPr>
              <a:t>Payment</a:t>
            </a:r>
            <a:r>
              <a:rPr lang="en-US" sz="1100" dirty="0">
                <a:solidFill>
                  <a:srgbClr val="003862"/>
                </a:solidFill>
              </a:rPr>
              <a:t> type of the new payment method. Options are: </a:t>
            </a:r>
          </a:p>
          <a:p>
            <a:pPr marL="454914" lvl="1" indent="-228600" defTabSz="524671">
              <a:lnSpc>
                <a:spcPct val="150000"/>
              </a:lnSpc>
              <a:spcAft>
                <a:spcPts val="600"/>
              </a:spcAft>
              <a:buClr>
                <a:srgbClr val="003862"/>
              </a:buClr>
              <a:buFont typeface="+mj-lt"/>
              <a:buAutoNum type="alphaUcPeriod"/>
              <a:defRPr/>
            </a:pPr>
            <a:r>
              <a:rPr lang="en-US" sz="1100" b="1" dirty="0">
                <a:solidFill>
                  <a:srgbClr val="003862"/>
                </a:solidFill>
              </a:rPr>
              <a:t>Bank Transfer</a:t>
            </a:r>
          </a:p>
          <a:p>
            <a:pPr marL="454914" lvl="1" indent="-228600" defTabSz="524671">
              <a:lnSpc>
                <a:spcPct val="150000"/>
              </a:lnSpc>
              <a:spcAft>
                <a:spcPts val="600"/>
              </a:spcAft>
              <a:buClr>
                <a:srgbClr val="003862"/>
              </a:buClr>
              <a:buFont typeface="+mj-lt"/>
              <a:buAutoNum type="alphaUcPeriod"/>
              <a:defRPr/>
            </a:pPr>
            <a:r>
              <a:rPr lang="en-US" sz="1100" b="1" dirty="0">
                <a:solidFill>
                  <a:srgbClr val="003862"/>
                </a:solidFill>
              </a:rPr>
              <a:t>Virtual card</a:t>
            </a:r>
          </a:p>
        </p:txBody>
      </p:sp>
      <p:sp>
        <p:nvSpPr>
          <p:cNvPr id="15" name="Rectangle 14">
            <a:extLst>
              <a:ext uri="{FF2B5EF4-FFF2-40B4-BE49-F238E27FC236}">
                <a16:creationId xmlns:a16="http://schemas.microsoft.com/office/drawing/2014/main" id="{294E0734-F3F9-98BF-4F07-14ED835F8B47}"/>
              </a:ext>
            </a:extLst>
          </p:cNvPr>
          <p:cNvSpPr/>
          <p:nvPr/>
        </p:nvSpPr>
        <p:spPr>
          <a:xfrm flipH="1">
            <a:off x="2118360" y="6919199"/>
            <a:ext cx="1226820" cy="26473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16" name="Oval 15">
            <a:extLst>
              <a:ext uri="{FF2B5EF4-FFF2-40B4-BE49-F238E27FC236}">
                <a16:creationId xmlns:a16="http://schemas.microsoft.com/office/drawing/2014/main" id="{1A33AAF8-5FE8-2C73-A6E9-C6E05283F498}"/>
              </a:ext>
            </a:extLst>
          </p:cNvPr>
          <p:cNvSpPr/>
          <p:nvPr/>
        </p:nvSpPr>
        <p:spPr>
          <a:xfrm>
            <a:off x="3220861" y="6376411"/>
            <a:ext cx="291961" cy="26473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17" name="Oval 16">
            <a:extLst>
              <a:ext uri="{FF2B5EF4-FFF2-40B4-BE49-F238E27FC236}">
                <a16:creationId xmlns:a16="http://schemas.microsoft.com/office/drawing/2014/main" id="{B5128D80-9332-3A31-C031-014C9CD8C490}"/>
              </a:ext>
            </a:extLst>
          </p:cNvPr>
          <p:cNvSpPr/>
          <p:nvPr/>
        </p:nvSpPr>
        <p:spPr>
          <a:xfrm>
            <a:off x="3220861" y="7068225"/>
            <a:ext cx="291961" cy="26473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82351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AD8B01B7-E619-0B62-ABF4-F63701FA3D81}"/>
              </a:ext>
            </a:extLst>
          </p:cNvPr>
          <p:cNvSpPr/>
          <p:nvPr/>
        </p:nvSpPr>
        <p:spPr>
          <a:xfrm>
            <a:off x="182389" y="938138"/>
            <a:ext cx="6493221" cy="113819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UcPeriod"/>
              <a:defRPr/>
            </a:pPr>
            <a:r>
              <a:rPr lang="en-US" sz="1100" b="1" dirty="0">
                <a:solidFill>
                  <a:srgbClr val="003862"/>
                </a:solidFill>
              </a:rPr>
              <a:t>Bank Transfer</a:t>
            </a:r>
          </a:p>
          <a:p>
            <a:pPr lvl="1" defTabSz="524671">
              <a:lnSpc>
                <a:spcPct val="150000"/>
              </a:lnSpc>
              <a:spcAft>
                <a:spcPts val="600"/>
              </a:spcAft>
              <a:buClr>
                <a:srgbClr val="003862"/>
              </a:buClr>
              <a:defRPr/>
            </a:pPr>
            <a:r>
              <a:rPr lang="en-US" sz="1100" dirty="0">
                <a:solidFill>
                  <a:srgbClr val="003862"/>
                </a:solidFill>
              </a:rPr>
              <a:t>Select the legal entity you want your payment method associated with from the dropdown list.</a:t>
            </a:r>
          </a:p>
          <a:p>
            <a:pPr lvl="1" defTabSz="524671">
              <a:lnSpc>
                <a:spcPct val="150000"/>
              </a:lnSpc>
              <a:spcAft>
                <a:spcPts val="600"/>
              </a:spcAft>
              <a:buClr>
                <a:srgbClr val="003862"/>
              </a:buClr>
              <a:defRPr/>
            </a:pPr>
            <a:r>
              <a:rPr lang="en-US" sz="1100" dirty="0">
                <a:solidFill>
                  <a:srgbClr val="003862"/>
                </a:solidFill>
              </a:rPr>
              <a:t>For existing suppliers on the CSP, the Beneficiary Legal Name is pre-populated with your legal entity name when you add a Bank Transfer as payment method. This field is mandatory.</a:t>
            </a:r>
          </a:p>
        </p:txBody>
      </p:sp>
      <p:pic>
        <p:nvPicPr>
          <p:cNvPr id="13" name="Picture 12">
            <a:extLst>
              <a:ext uri="{FF2B5EF4-FFF2-40B4-BE49-F238E27FC236}">
                <a16:creationId xmlns:a16="http://schemas.microsoft.com/office/drawing/2014/main" id="{6A86730F-F3F1-7913-5507-4DECE9FB3843}"/>
              </a:ext>
            </a:extLst>
          </p:cNvPr>
          <p:cNvPicPr>
            <a:picLocks noChangeAspect="1"/>
          </p:cNvPicPr>
          <p:nvPr/>
        </p:nvPicPr>
        <p:blipFill>
          <a:blip r:embed="rId2"/>
          <a:stretch>
            <a:fillRect/>
          </a:stretch>
        </p:blipFill>
        <p:spPr>
          <a:xfrm>
            <a:off x="971547" y="2384319"/>
            <a:ext cx="4914900" cy="4090382"/>
          </a:xfrm>
          <a:prstGeom prst="rect">
            <a:avLst/>
          </a:prstGeom>
          <a:ln w="19050">
            <a:solidFill>
              <a:srgbClr val="04284D"/>
            </a:solidFill>
          </a:ln>
        </p:spPr>
      </p:pic>
      <p:sp>
        <p:nvSpPr>
          <p:cNvPr id="16" name="Rounded Rectangle 7">
            <a:extLst>
              <a:ext uri="{FF2B5EF4-FFF2-40B4-BE49-F238E27FC236}">
                <a16:creationId xmlns:a16="http://schemas.microsoft.com/office/drawing/2014/main" id="{2076A75D-B211-9A5E-1C9D-7BFC0F806130}"/>
              </a:ext>
            </a:extLst>
          </p:cNvPr>
          <p:cNvSpPr/>
          <p:nvPr/>
        </p:nvSpPr>
        <p:spPr>
          <a:xfrm>
            <a:off x="971550" y="7874580"/>
            <a:ext cx="4914897" cy="460971"/>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pic>
        <p:nvPicPr>
          <p:cNvPr id="17" name="Picture 16">
            <a:extLst>
              <a:ext uri="{FF2B5EF4-FFF2-40B4-BE49-F238E27FC236}">
                <a16:creationId xmlns:a16="http://schemas.microsoft.com/office/drawing/2014/main" id="{51CA7579-BFCD-5399-0BD3-E4EB452D2D31}"/>
              </a:ext>
            </a:extLst>
          </p:cNvPr>
          <p:cNvPicPr preferRelativeResize="0">
            <a:picLocks noChangeAspect="1"/>
          </p:cNvPicPr>
          <p:nvPr/>
        </p:nvPicPr>
        <p:blipFill>
          <a:blip r:embed="rId3"/>
          <a:stretch>
            <a:fillRect/>
          </a:stretch>
        </p:blipFill>
        <p:spPr>
          <a:xfrm>
            <a:off x="1052339" y="7874580"/>
            <a:ext cx="460971" cy="460971"/>
          </a:xfrm>
          <a:prstGeom prst="rect">
            <a:avLst/>
          </a:prstGeom>
        </p:spPr>
      </p:pic>
      <p:sp>
        <p:nvSpPr>
          <p:cNvPr id="18" name="TextBox 17">
            <a:extLst>
              <a:ext uri="{FF2B5EF4-FFF2-40B4-BE49-F238E27FC236}">
                <a16:creationId xmlns:a16="http://schemas.microsoft.com/office/drawing/2014/main" id="{691031B0-95C6-8BFD-B4E5-A638D67987A5}"/>
              </a:ext>
            </a:extLst>
          </p:cNvPr>
          <p:cNvSpPr txBox="1"/>
          <p:nvPr/>
        </p:nvSpPr>
        <p:spPr>
          <a:xfrm>
            <a:off x="1594099" y="7966565"/>
            <a:ext cx="4292348" cy="276999"/>
          </a:xfrm>
          <a:prstGeom prst="rect">
            <a:avLst/>
          </a:prstGeom>
          <a:noFill/>
        </p:spPr>
        <p:txBody>
          <a:bodyPr wrap="square">
            <a:spAutoFit/>
          </a:bodyPr>
          <a:lstStyle/>
          <a:p>
            <a:r>
              <a:rPr lang="en-US" sz="1200" b="1" dirty="0">
                <a:solidFill>
                  <a:srgbClr val="003862"/>
                </a:solidFill>
                <a:latin typeface="Arial" panose="020B0604020202020204" pitchFamily="34" charset="0"/>
                <a:cs typeface="Arial" panose="020B0604020202020204" pitchFamily="34" charset="0"/>
              </a:rPr>
              <a:t>Note: </a:t>
            </a:r>
            <a:r>
              <a:rPr lang="en-US" sz="1100" dirty="0">
                <a:solidFill>
                  <a:srgbClr val="003862"/>
                </a:solidFill>
                <a:latin typeface="Arial" panose="020B0604020202020204" pitchFamily="34" charset="0"/>
                <a:cs typeface="Arial" panose="020B0604020202020204" pitchFamily="34" charset="0"/>
              </a:rPr>
              <a:t>Please note that the fields marked with “</a:t>
            </a:r>
            <a:r>
              <a:rPr lang="en-US" sz="1100" dirty="0">
                <a:solidFill>
                  <a:srgbClr val="FF0000"/>
                </a:solidFill>
                <a:latin typeface="Arial" panose="020B0604020202020204" pitchFamily="34" charset="0"/>
                <a:cs typeface="Arial" panose="020B0604020202020204" pitchFamily="34" charset="0"/>
              </a:rPr>
              <a:t>*</a:t>
            </a:r>
            <a:r>
              <a:rPr lang="en-US" sz="1100" dirty="0">
                <a:solidFill>
                  <a:srgbClr val="003862"/>
                </a:solidFill>
                <a:latin typeface="Arial" panose="020B0604020202020204" pitchFamily="34" charset="0"/>
                <a:cs typeface="Arial" panose="020B0604020202020204" pitchFamily="34" charset="0"/>
              </a:rPr>
              <a:t>” are mandatory.</a:t>
            </a:r>
          </a:p>
        </p:txBody>
      </p:sp>
      <p:sp>
        <p:nvSpPr>
          <p:cNvPr id="20" name="Rectangle 19">
            <a:extLst>
              <a:ext uri="{FF2B5EF4-FFF2-40B4-BE49-F238E27FC236}">
                <a16:creationId xmlns:a16="http://schemas.microsoft.com/office/drawing/2014/main" id="{22516A8A-0B14-E548-3B72-56A62E355DB6}"/>
              </a:ext>
            </a:extLst>
          </p:cNvPr>
          <p:cNvSpPr/>
          <p:nvPr/>
        </p:nvSpPr>
        <p:spPr>
          <a:xfrm>
            <a:off x="182389" y="6732500"/>
            <a:ext cx="6493221" cy="88428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LcParenR"/>
              <a:defRPr/>
            </a:pPr>
            <a:r>
              <a:rPr lang="en-US" sz="1100" b="1" dirty="0">
                <a:solidFill>
                  <a:srgbClr val="003862"/>
                </a:solidFill>
              </a:rPr>
              <a:t>Beneficiary Legal Name </a:t>
            </a:r>
            <a:r>
              <a:rPr lang="en-US" sz="1100" dirty="0">
                <a:solidFill>
                  <a:srgbClr val="003862"/>
                </a:solidFill>
              </a:rPr>
              <a:t>: The legal name as it appears on the invoice</a:t>
            </a:r>
          </a:p>
          <a:p>
            <a:pPr marL="228600" lvl="0" indent="-228600" defTabSz="524671">
              <a:lnSpc>
                <a:spcPct val="150000"/>
              </a:lnSpc>
              <a:spcAft>
                <a:spcPts val="600"/>
              </a:spcAft>
              <a:buClr>
                <a:srgbClr val="003862"/>
              </a:buClr>
              <a:buFont typeface="+mj-lt"/>
              <a:buAutoNum type="alphaLcParenR"/>
              <a:defRPr/>
            </a:pPr>
            <a:r>
              <a:rPr lang="en-US" sz="1100" b="1" dirty="0">
                <a:solidFill>
                  <a:srgbClr val="003862"/>
                </a:solidFill>
              </a:rPr>
              <a:t>SWIFT / BIC Code </a:t>
            </a:r>
            <a:r>
              <a:rPr lang="en-US" sz="1100" dirty="0">
                <a:solidFill>
                  <a:srgbClr val="003862"/>
                </a:solidFill>
              </a:rPr>
              <a:t>: Required to receive International payments</a:t>
            </a:r>
          </a:p>
          <a:p>
            <a:pPr marL="228600" lvl="0" indent="-228600" defTabSz="524671">
              <a:lnSpc>
                <a:spcPct val="150000"/>
              </a:lnSpc>
              <a:spcAft>
                <a:spcPts val="600"/>
              </a:spcAft>
              <a:buClr>
                <a:srgbClr val="003862"/>
              </a:buClr>
              <a:buFont typeface="+mj-lt"/>
              <a:buAutoNum type="alphaLcParenR"/>
              <a:defRPr/>
            </a:pPr>
            <a:r>
              <a:rPr lang="en-US" sz="1100" b="1" dirty="0">
                <a:solidFill>
                  <a:srgbClr val="003862"/>
                </a:solidFill>
              </a:rPr>
              <a:t>Branch Code </a:t>
            </a:r>
            <a:r>
              <a:rPr lang="en-US" sz="1100" dirty="0">
                <a:solidFill>
                  <a:srgbClr val="003862"/>
                </a:solidFill>
              </a:rPr>
              <a:t>: Bank-defined internal branch identifier</a:t>
            </a:r>
          </a:p>
        </p:txBody>
      </p:sp>
      <p:sp>
        <p:nvSpPr>
          <p:cNvPr id="2" name="Rectangle 1">
            <a:extLst>
              <a:ext uri="{FF2B5EF4-FFF2-40B4-BE49-F238E27FC236}">
                <a16:creationId xmlns:a16="http://schemas.microsoft.com/office/drawing/2014/main" id="{5B04F879-674F-021D-D642-F7F269CF9324}"/>
              </a:ext>
            </a:extLst>
          </p:cNvPr>
          <p:cNvSpPr/>
          <p:nvPr/>
        </p:nvSpPr>
        <p:spPr>
          <a:xfrm flipV="1">
            <a:off x="3428997" y="4228080"/>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3" name="Rectangle 2">
            <a:extLst>
              <a:ext uri="{FF2B5EF4-FFF2-40B4-BE49-F238E27FC236}">
                <a16:creationId xmlns:a16="http://schemas.microsoft.com/office/drawing/2014/main" id="{D2055EB4-AE27-84F9-63B1-FB08932B1FDC}"/>
              </a:ext>
            </a:extLst>
          </p:cNvPr>
          <p:cNvSpPr/>
          <p:nvPr/>
        </p:nvSpPr>
        <p:spPr>
          <a:xfrm flipV="1">
            <a:off x="1227215" y="5728016"/>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4" name="Rectangle 3">
            <a:extLst>
              <a:ext uri="{FF2B5EF4-FFF2-40B4-BE49-F238E27FC236}">
                <a16:creationId xmlns:a16="http://schemas.microsoft.com/office/drawing/2014/main" id="{6865343D-823A-823D-D41E-762D84CAC399}"/>
              </a:ext>
            </a:extLst>
          </p:cNvPr>
          <p:cNvSpPr/>
          <p:nvPr/>
        </p:nvSpPr>
        <p:spPr>
          <a:xfrm flipV="1">
            <a:off x="3465694" y="5728016"/>
            <a:ext cx="2201782" cy="46904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5" name="Oval 4">
            <a:extLst>
              <a:ext uri="{FF2B5EF4-FFF2-40B4-BE49-F238E27FC236}">
                <a16:creationId xmlns:a16="http://schemas.microsoft.com/office/drawing/2014/main" id="{F74401BF-9834-E970-B589-E7FC0D54DF14}"/>
              </a:ext>
            </a:extLst>
          </p:cNvPr>
          <p:cNvSpPr/>
          <p:nvPr/>
        </p:nvSpPr>
        <p:spPr>
          <a:xfrm>
            <a:off x="5484798" y="4073726"/>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
        <p:nvSpPr>
          <p:cNvPr id="6" name="Oval 5">
            <a:extLst>
              <a:ext uri="{FF2B5EF4-FFF2-40B4-BE49-F238E27FC236}">
                <a16:creationId xmlns:a16="http://schemas.microsoft.com/office/drawing/2014/main" id="{B97514CF-D22C-CE15-D9C6-75A0A4776E89}"/>
              </a:ext>
            </a:extLst>
          </p:cNvPr>
          <p:cNvSpPr/>
          <p:nvPr/>
        </p:nvSpPr>
        <p:spPr>
          <a:xfrm>
            <a:off x="5492619" y="5596860"/>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c</a:t>
            </a:r>
            <a:endParaRPr lang="en-US"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60A3E877-1C04-3BDA-BBA1-08F4322E364D}"/>
              </a:ext>
            </a:extLst>
          </p:cNvPr>
          <p:cNvSpPr/>
          <p:nvPr/>
        </p:nvSpPr>
        <p:spPr>
          <a:xfrm>
            <a:off x="1008244" y="5572485"/>
            <a:ext cx="291961" cy="262311"/>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9" name="Oval 8">
            <a:extLst>
              <a:ext uri="{FF2B5EF4-FFF2-40B4-BE49-F238E27FC236}">
                <a16:creationId xmlns:a16="http://schemas.microsoft.com/office/drawing/2014/main" id="{2B338180-3AE6-C284-0959-324A892D3663}"/>
              </a:ext>
            </a:extLst>
          </p:cNvPr>
          <p:cNvSpPr/>
          <p:nvPr/>
        </p:nvSpPr>
        <p:spPr>
          <a:xfrm>
            <a:off x="775653" y="2160297"/>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242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3CD392E-CD00-DC2A-E605-2AB87DAF47D8}"/>
              </a:ext>
            </a:extLst>
          </p:cNvPr>
          <p:cNvSpPr/>
          <p:nvPr/>
        </p:nvSpPr>
        <p:spPr>
          <a:xfrm>
            <a:off x="182389" y="927472"/>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UcPeriod" startAt="2"/>
              <a:defRPr/>
            </a:pPr>
            <a:r>
              <a:rPr lang="en-US" sz="1100" b="1" dirty="0">
                <a:solidFill>
                  <a:srgbClr val="003862"/>
                </a:solidFill>
              </a:rPr>
              <a:t>Virtual Card</a:t>
            </a:r>
          </a:p>
        </p:txBody>
      </p:sp>
      <p:sp>
        <p:nvSpPr>
          <p:cNvPr id="5" name="Rectangle 4">
            <a:extLst>
              <a:ext uri="{FF2B5EF4-FFF2-40B4-BE49-F238E27FC236}">
                <a16:creationId xmlns:a16="http://schemas.microsoft.com/office/drawing/2014/main" id="{E2F787D3-F9CC-CCC5-EE4C-F617D5C31D38}"/>
              </a:ext>
            </a:extLst>
          </p:cNvPr>
          <p:cNvSpPr/>
          <p:nvPr/>
        </p:nvSpPr>
        <p:spPr>
          <a:xfrm>
            <a:off x="182389" y="5804272"/>
            <a:ext cx="6493221" cy="984308"/>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lphaLcPeriod"/>
              <a:defRPr/>
            </a:pPr>
            <a:r>
              <a:rPr lang="en-US" sz="1100" b="1" dirty="0">
                <a:solidFill>
                  <a:srgbClr val="003862"/>
                </a:solidFill>
              </a:rPr>
              <a:t>Process credit cards automatically : </a:t>
            </a:r>
            <a:r>
              <a:rPr lang="en-US" sz="1100" dirty="0">
                <a:solidFill>
                  <a:srgbClr val="003862"/>
                </a:solidFill>
              </a:rPr>
              <a:t>You can now connect your Stripe account to process customer payment cards automatically. Once you click on 'Connect with Stripe', the Stripe authentication process will be initiated in a new browser tab or window. The window will automatically close as soon as the authentication process is completed</a:t>
            </a:r>
          </a:p>
        </p:txBody>
      </p:sp>
      <p:sp>
        <p:nvSpPr>
          <p:cNvPr id="6" name="Rectangle 5">
            <a:extLst>
              <a:ext uri="{FF2B5EF4-FFF2-40B4-BE49-F238E27FC236}">
                <a16:creationId xmlns:a16="http://schemas.microsoft.com/office/drawing/2014/main" id="{C1A3CC17-BB67-3BE0-3AD0-6E43C31D6611}"/>
              </a:ext>
            </a:extLst>
          </p:cNvPr>
          <p:cNvSpPr/>
          <p:nvPr/>
        </p:nvSpPr>
        <p:spPr>
          <a:xfrm>
            <a:off x="182387" y="1257095"/>
            <a:ext cx="6493221" cy="222561"/>
          </a:xfrm>
          <a:prstGeom prst="rect">
            <a:avLst/>
          </a:prstGeom>
        </p:spPr>
        <p:txBody>
          <a:bodyPr wrap="square" lIns="91440" tIns="0" rIns="91440" bIns="0">
            <a:spAutoFit/>
          </a:bodyPr>
          <a:lstStyle/>
          <a:p>
            <a:pPr lvl="1" defTabSz="524671">
              <a:lnSpc>
                <a:spcPct val="150000"/>
              </a:lnSpc>
              <a:spcAft>
                <a:spcPts val="600"/>
              </a:spcAft>
              <a:buClr>
                <a:srgbClr val="003862"/>
              </a:buClr>
              <a:defRPr/>
            </a:pPr>
            <a:r>
              <a:rPr lang="en-US" sz="1100" dirty="0">
                <a:solidFill>
                  <a:srgbClr val="003862"/>
                </a:solidFill>
              </a:rPr>
              <a:t>Select the legal entity you want your payment method associated with from the dropdown list.</a:t>
            </a:r>
          </a:p>
        </p:txBody>
      </p:sp>
      <p:pic>
        <p:nvPicPr>
          <p:cNvPr id="8" name="Picture 7">
            <a:extLst>
              <a:ext uri="{FF2B5EF4-FFF2-40B4-BE49-F238E27FC236}">
                <a16:creationId xmlns:a16="http://schemas.microsoft.com/office/drawing/2014/main" id="{6C4062C1-C0FA-8EE9-3E3F-78E11E0F9FF1}"/>
              </a:ext>
            </a:extLst>
          </p:cNvPr>
          <p:cNvPicPr>
            <a:picLocks noChangeAspect="1"/>
          </p:cNvPicPr>
          <p:nvPr/>
        </p:nvPicPr>
        <p:blipFill>
          <a:blip r:embed="rId3"/>
          <a:stretch>
            <a:fillRect/>
          </a:stretch>
        </p:blipFill>
        <p:spPr>
          <a:xfrm>
            <a:off x="567933" y="2181008"/>
            <a:ext cx="5722127" cy="3506687"/>
          </a:xfrm>
          <a:prstGeom prst="rect">
            <a:avLst/>
          </a:prstGeom>
          <a:ln w="19050">
            <a:solidFill>
              <a:srgbClr val="04284D"/>
            </a:solidFill>
          </a:ln>
        </p:spPr>
      </p:pic>
      <p:sp>
        <p:nvSpPr>
          <p:cNvPr id="3" name="Oval 2">
            <a:extLst>
              <a:ext uri="{FF2B5EF4-FFF2-40B4-BE49-F238E27FC236}">
                <a16:creationId xmlns:a16="http://schemas.microsoft.com/office/drawing/2014/main" id="{8FAF5F1E-EA41-97AE-DBB7-8DF8A64F5592}"/>
              </a:ext>
            </a:extLst>
          </p:cNvPr>
          <p:cNvSpPr/>
          <p:nvPr/>
        </p:nvSpPr>
        <p:spPr>
          <a:xfrm>
            <a:off x="378647" y="194888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B</a:t>
            </a:r>
            <a:endParaRPr lang="en-US" sz="1200" kern="0" dirty="0">
              <a:solidFill>
                <a:srgbClr val="003862"/>
              </a:solidFill>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76113E3C-D182-6ECE-FF8C-E195B501D2BB}"/>
              </a:ext>
            </a:extLst>
          </p:cNvPr>
          <p:cNvSpPr/>
          <p:nvPr/>
        </p:nvSpPr>
        <p:spPr>
          <a:xfrm flipV="1">
            <a:off x="866772" y="4894830"/>
            <a:ext cx="2028828" cy="262310"/>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en-US" sz="1400" kern="0" dirty="0">
              <a:solidFill>
                <a:srgbClr val="FFFFFF"/>
              </a:solidFill>
              <a:latin typeface="Arial" panose="020B0604020202020204"/>
            </a:endParaRPr>
          </a:p>
        </p:txBody>
      </p:sp>
      <p:sp>
        <p:nvSpPr>
          <p:cNvPr id="7" name="Oval 6">
            <a:extLst>
              <a:ext uri="{FF2B5EF4-FFF2-40B4-BE49-F238E27FC236}">
                <a16:creationId xmlns:a16="http://schemas.microsoft.com/office/drawing/2014/main" id="{B92B7F53-4E1A-2BA0-2D5B-7A0C74D2DF4F}"/>
              </a:ext>
            </a:extLst>
          </p:cNvPr>
          <p:cNvSpPr/>
          <p:nvPr/>
        </p:nvSpPr>
        <p:spPr>
          <a:xfrm>
            <a:off x="2847975" y="4725062"/>
            <a:ext cx="236911" cy="26231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a</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0880080"/>
      </p:ext>
    </p:extLst>
  </p:cSld>
  <p:clrMapOvr>
    <a:masterClrMapping/>
  </p:clrMapOvr>
  <p:extLst>
    <p:ext uri="{6950BFC3-D8DA-4A85-94F7-54DA5524770B}">
      <p188:commentRel xmlns:p188="http://schemas.microsoft.com/office/powerpoint/2018/8/main" r:id="rId2"/>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CA1061B-DB8F-A2C4-AC86-F79B3D04C81E}"/>
              </a:ext>
            </a:extLst>
          </p:cNvPr>
          <p:cNvSpPr/>
          <p:nvPr/>
        </p:nvSpPr>
        <p:spPr>
          <a:xfrm>
            <a:off x="143226" y="1005850"/>
            <a:ext cx="6493221" cy="1061253"/>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5"/>
              <a:defRPr/>
            </a:pPr>
            <a:r>
              <a:rPr lang="en-US" sz="1100" b="1" dirty="0">
                <a:solidFill>
                  <a:srgbClr val="003862"/>
                </a:solidFill>
              </a:rPr>
              <a:t>Create a payment method name:</a:t>
            </a:r>
          </a:p>
          <a:p>
            <a:pPr lvl="1" defTabSz="524671">
              <a:lnSpc>
                <a:spcPct val="150000"/>
              </a:lnSpc>
              <a:spcAft>
                <a:spcPts val="600"/>
              </a:spcAft>
              <a:buClr>
                <a:srgbClr val="003862"/>
              </a:buClr>
              <a:defRPr/>
            </a:pPr>
            <a:r>
              <a:rPr lang="en-US" sz="1100" dirty="0">
                <a:solidFill>
                  <a:srgbClr val="003862"/>
                </a:solidFill>
              </a:rPr>
              <a:t>Choose a relevant and easy to remember </a:t>
            </a:r>
            <a:r>
              <a:rPr lang="en-US" sz="1100" b="1" dirty="0">
                <a:solidFill>
                  <a:srgbClr val="003862"/>
                </a:solidFill>
              </a:rPr>
              <a:t>Account nickname </a:t>
            </a:r>
            <a:r>
              <a:rPr lang="en-US" sz="1100" dirty="0">
                <a:solidFill>
                  <a:srgbClr val="003862"/>
                </a:solidFill>
              </a:rPr>
              <a:t>for this payment method. Avoid including customer names as you may want to share this with multiple customers. This field is mandatory.</a:t>
            </a:r>
          </a:p>
        </p:txBody>
      </p:sp>
      <p:pic>
        <p:nvPicPr>
          <p:cNvPr id="16" name="Picture 15">
            <a:extLst>
              <a:ext uri="{FF2B5EF4-FFF2-40B4-BE49-F238E27FC236}">
                <a16:creationId xmlns:a16="http://schemas.microsoft.com/office/drawing/2014/main" id="{4F53A170-A71F-7819-1843-382AAC1C1875}"/>
              </a:ext>
            </a:extLst>
          </p:cNvPr>
          <p:cNvPicPr>
            <a:picLocks noChangeAspect="1"/>
          </p:cNvPicPr>
          <p:nvPr/>
        </p:nvPicPr>
        <p:blipFill>
          <a:blip r:embed="rId2"/>
          <a:srcRect l="4532" t="59895" r="50000" b="21417"/>
          <a:stretch>
            <a:fillRect/>
          </a:stretch>
        </p:blipFill>
        <p:spPr>
          <a:xfrm>
            <a:off x="1785756" y="1969022"/>
            <a:ext cx="2940248" cy="740581"/>
          </a:xfrm>
          <a:prstGeom prst="rect">
            <a:avLst/>
          </a:prstGeom>
          <a:ln w="19050">
            <a:solidFill>
              <a:srgbClr val="04284D"/>
            </a:solidFill>
          </a:ln>
        </p:spPr>
      </p:pic>
      <p:sp>
        <p:nvSpPr>
          <p:cNvPr id="17" name="Rectangle 16">
            <a:extLst>
              <a:ext uri="{FF2B5EF4-FFF2-40B4-BE49-F238E27FC236}">
                <a16:creationId xmlns:a16="http://schemas.microsoft.com/office/drawing/2014/main" id="{24C4DCCC-1E81-EE32-742A-95ABB1AC5707}"/>
              </a:ext>
            </a:extLst>
          </p:cNvPr>
          <p:cNvSpPr/>
          <p:nvPr/>
        </p:nvSpPr>
        <p:spPr>
          <a:xfrm>
            <a:off x="143226" y="2946579"/>
            <a:ext cx="6493221" cy="8073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6"/>
              <a:defRPr/>
            </a:pPr>
            <a:r>
              <a:rPr lang="en-US" sz="1100" b="1" dirty="0">
                <a:solidFill>
                  <a:srgbClr val="003862"/>
                </a:solidFill>
              </a:rPr>
              <a:t>Complete the fields shown in the window :</a:t>
            </a:r>
          </a:p>
          <a:p>
            <a:pPr lvl="1" defTabSz="524671">
              <a:lnSpc>
                <a:spcPct val="150000"/>
              </a:lnSpc>
              <a:spcAft>
                <a:spcPts val="600"/>
              </a:spcAft>
              <a:buClr>
                <a:srgbClr val="003862"/>
              </a:buClr>
              <a:defRPr/>
            </a:pPr>
            <a:r>
              <a:rPr lang="en-US" sz="1100" dirty="0">
                <a:solidFill>
                  <a:srgbClr val="003862"/>
                </a:solidFill>
              </a:rPr>
              <a:t>Fields will vary depending on your payment method type. The fields marked with a red asterisk are mandatory.</a:t>
            </a:r>
          </a:p>
        </p:txBody>
      </p:sp>
      <p:pic>
        <p:nvPicPr>
          <p:cNvPr id="21" name="Picture 20">
            <a:extLst>
              <a:ext uri="{FF2B5EF4-FFF2-40B4-BE49-F238E27FC236}">
                <a16:creationId xmlns:a16="http://schemas.microsoft.com/office/drawing/2014/main" id="{DDDDF4C3-5571-FE7D-44C6-8CDBCCFE361B}"/>
              </a:ext>
            </a:extLst>
          </p:cNvPr>
          <p:cNvPicPr>
            <a:picLocks noChangeAspect="1"/>
          </p:cNvPicPr>
          <p:nvPr/>
        </p:nvPicPr>
        <p:blipFill>
          <a:blip r:embed="rId3"/>
          <a:srcRect b="69814"/>
          <a:stretch>
            <a:fillRect/>
          </a:stretch>
        </p:blipFill>
        <p:spPr>
          <a:xfrm>
            <a:off x="1428982" y="3990893"/>
            <a:ext cx="4117315" cy="807337"/>
          </a:xfrm>
          <a:prstGeom prst="rect">
            <a:avLst/>
          </a:prstGeom>
          <a:ln w="19050">
            <a:solidFill>
              <a:srgbClr val="04284D"/>
            </a:solidFill>
          </a:ln>
        </p:spPr>
      </p:pic>
      <p:sp>
        <p:nvSpPr>
          <p:cNvPr id="7" name="Rectangle 6">
            <a:extLst>
              <a:ext uri="{FF2B5EF4-FFF2-40B4-BE49-F238E27FC236}">
                <a16:creationId xmlns:a16="http://schemas.microsoft.com/office/drawing/2014/main" id="{5EF77F28-8263-99E1-F66A-878BD44C63FE}"/>
              </a:ext>
            </a:extLst>
          </p:cNvPr>
          <p:cNvSpPr/>
          <p:nvPr/>
        </p:nvSpPr>
        <p:spPr>
          <a:xfrm>
            <a:off x="143225" y="5035207"/>
            <a:ext cx="6493221" cy="113819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7"/>
              <a:defRPr/>
            </a:pPr>
            <a:endParaRPr lang="en-US" sz="1100" dirty="0">
              <a:solidFill>
                <a:srgbClr val="003862"/>
              </a:solidFill>
            </a:endParaRPr>
          </a:p>
          <a:p>
            <a:pPr marL="228600" lvl="0" indent="-228600" defTabSz="524671">
              <a:lnSpc>
                <a:spcPct val="150000"/>
              </a:lnSpc>
              <a:spcAft>
                <a:spcPts val="600"/>
              </a:spcAft>
              <a:buClr>
                <a:srgbClr val="003862"/>
              </a:buClr>
              <a:buFont typeface="+mj-lt"/>
              <a:buAutoNum type="arabicPeriod" startAt="7"/>
              <a:defRPr/>
            </a:pPr>
            <a:r>
              <a:rPr lang="en-US" sz="1100" dirty="0">
                <a:solidFill>
                  <a:srgbClr val="003862"/>
                </a:solidFill>
              </a:rPr>
              <a:t> </a:t>
            </a:r>
            <a:r>
              <a:rPr lang="en-US" sz="1100" b="1" dirty="0">
                <a:solidFill>
                  <a:srgbClr val="003862"/>
                </a:solidFill>
              </a:rPr>
              <a:t>Share payment methods with customers :         </a:t>
            </a:r>
          </a:p>
          <a:p>
            <a:pPr lvl="1" defTabSz="524671">
              <a:lnSpc>
                <a:spcPct val="150000"/>
              </a:lnSpc>
              <a:spcAft>
                <a:spcPts val="600"/>
              </a:spcAft>
              <a:buClr>
                <a:srgbClr val="003862"/>
              </a:buClr>
              <a:defRPr/>
            </a:pPr>
            <a:r>
              <a:rPr lang="en-US" sz="1100" dirty="0">
                <a:solidFill>
                  <a:srgbClr val="003862"/>
                </a:solidFill>
              </a:rPr>
              <a:t>Find the customer you want to share the payment method with. It can be listed underneath, or you can use the search bar.</a:t>
            </a:r>
          </a:p>
        </p:txBody>
      </p:sp>
      <p:pic>
        <p:nvPicPr>
          <p:cNvPr id="8" name="Picture 7">
            <a:extLst>
              <a:ext uri="{FF2B5EF4-FFF2-40B4-BE49-F238E27FC236}">
                <a16:creationId xmlns:a16="http://schemas.microsoft.com/office/drawing/2014/main" id="{46E9B223-A255-0B11-A1A3-1278D23C053E}"/>
              </a:ext>
            </a:extLst>
          </p:cNvPr>
          <p:cNvPicPr>
            <a:picLocks noChangeAspect="1"/>
          </p:cNvPicPr>
          <p:nvPr/>
        </p:nvPicPr>
        <p:blipFill>
          <a:blip r:embed="rId3"/>
          <a:stretch>
            <a:fillRect/>
          </a:stretch>
        </p:blipFill>
        <p:spPr>
          <a:xfrm>
            <a:off x="1700601" y="6410381"/>
            <a:ext cx="3378467" cy="2194627"/>
          </a:xfrm>
          <a:prstGeom prst="rect">
            <a:avLst/>
          </a:prstGeom>
          <a:ln w="19050">
            <a:solidFill>
              <a:srgbClr val="04284D"/>
            </a:solidFill>
          </a:ln>
        </p:spPr>
      </p:pic>
      <p:sp>
        <p:nvSpPr>
          <p:cNvPr id="3" name="Oval 2">
            <a:extLst>
              <a:ext uri="{FF2B5EF4-FFF2-40B4-BE49-F238E27FC236}">
                <a16:creationId xmlns:a16="http://schemas.microsoft.com/office/drawing/2014/main" id="{8BBA4DBD-B2A1-EB4E-98C6-AECA02491EDA}"/>
              </a:ext>
            </a:extLst>
          </p:cNvPr>
          <p:cNvSpPr/>
          <p:nvPr/>
        </p:nvSpPr>
        <p:spPr>
          <a:xfrm>
            <a:off x="4536718" y="2535765"/>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5</a:t>
            </a:r>
            <a:endParaRPr lang="en-US" sz="1200" kern="0" dirty="0">
              <a:solidFill>
                <a:srgbClr val="003862"/>
              </a:solidFill>
              <a:latin typeface="Arial" panose="020B0604020202020204" pitchFamily="34" charset="0"/>
              <a:cs typeface="Arial" panose="020B0604020202020204" pitchFamily="34" charset="0"/>
            </a:endParaRPr>
          </a:p>
        </p:txBody>
      </p:sp>
      <p:sp>
        <p:nvSpPr>
          <p:cNvPr id="4" name="Oval 3">
            <a:extLst>
              <a:ext uri="{FF2B5EF4-FFF2-40B4-BE49-F238E27FC236}">
                <a16:creationId xmlns:a16="http://schemas.microsoft.com/office/drawing/2014/main" id="{3CA4E2C1-9825-5616-7D0C-3D17736682B7}"/>
              </a:ext>
            </a:extLst>
          </p:cNvPr>
          <p:cNvSpPr/>
          <p:nvPr/>
        </p:nvSpPr>
        <p:spPr>
          <a:xfrm>
            <a:off x="5357011" y="4633392"/>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6</a:t>
            </a:r>
            <a:endParaRPr lang="en-US" sz="1200" kern="0" dirty="0">
              <a:solidFill>
                <a:srgbClr val="003862"/>
              </a:solidFil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698FAE0-F671-E4BC-E85B-93D04DD80F22}"/>
              </a:ext>
            </a:extLst>
          </p:cNvPr>
          <p:cNvSpPr/>
          <p:nvPr/>
        </p:nvSpPr>
        <p:spPr>
          <a:xfrm>
            <a:off x="4889782" y="6236544"/>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7</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99430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03C0F67-E443-F46A-4F6D-01CEC861FC0B}"/>
              </a:ext>
            </a:extLst>
          </p:cNvPr>
          <p:cNvSpPr/>
          <p:nvPr/>
        </p:nvSpPr>
        <p:spPr>
          <a:xfrm>
            <a:off x="182389" y="2612760"/>
            <a:ext cx="6493221" cy="730393"/>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9"/>
              <a:defRPr/>
            </a:pPr>
            <a:r>
              <a:rPr lang="en-US" sz="1100" dirty="0">
                <a:solidFill>
                  <a:srgbClr val="003862"/>
                </a:solidFill>
              </a:rPr>
              <a:t>Select the </a:t>
            </a:r>
            <a:r>
              <a:rPr lang="en-US" sz="1100" b="1" dirty="0">
                <a:solidFill>
                  <a:srgbClr val="003862"/>
                </a:solidFill>
              </a:rPr>
              <a:t>Save button </a:t>
            </a:r>
            <a:r>
              <a:rPr lang="en-US" sz="1100" dirty="0">
                <a:solidFill>
                  <a:srgbClr val="003862"/>
                </a:solidFill>
              </a:rPr>
              <a:t>on the lower right side of the window. If successful, this action displays a green banner with the message confirming the creating process of the payment method has begun. CSP notifies you by email if there are any issues.</a:t>
            </a:r>
          </a:p>
        </p:txBody>
      </p:sp>
      <p:sp>
        <p:nvSpPr>
          <p:cNvPr id="5" name="Rectangle 4">
            <a:extLst>
              <a:ext uri="{FF2B5EF4-FFF2-40B4-BE49-F238E27FC236}">
                <a16:creationId xmlns:a16="http://schemas.microsoft.com/office/drawing/2014/main" id="{2FB7B51F-4E17-0B56-3FD2-2A5BC2BC4A7C}"/>
              </a:ext>
            </a:extLst>
          </p:cNvPr>
          <p:cNvSpPr/>
          <p:nvPr/>
        </p:nvSpPr>
        <p:spPr>
          <a:xfrm>
            <a:off x="230649" y="6017657"/>
            <a:ext cx="6303936" cy="2153859"/>
          </a:xfrm>
          <a:prstGeom prst="rect">
            <a:avLst/>
          </a:prstGeom>
        </p:spPr>
        <p:txBody>
          <a:bodyPr wrap="square" lIns="91440" tIns="0" rIns="91440" bIns="0">
            <a:spAutoFit/>
          </a:bodyPr>
          <a:lstStyle/>
          <a:p>
            <a:pPr lvl="0" defTabSz="524671">
              <a:lnSpc>
                <a:spcPct val="150000"/>
              </a:lnSpc>
              <a:spcAft>
                <a:spcPts val="600"/>
              </a:spcAft>
              <a:buClr>
                <a:srgbClr val="003862"/>
              </a:buClr>
              <a:defRPr/>
            </a:pPr>
            <a:r>
              <a:rPr lang="en-US" sz="1100" dirty="0">
                <a:solidFill>
                  <a:srgbClr val="003862"/>
                </a:solidFill>
              </a:rPr>
              <a:t>If you see an error message while saving a payment method, do not ignore the errors and save the account. Ignoring the error message may result in delayed processing for the affected customers.</a:t>
            </a:r>
          </a:p>
          <a:p>
            <a:pPr lvl="0" defTabSz="524671">
              <a:lnSpc>
                <a:spcPct val="150000"/>
              </a:lnSpc>
              <a:spcAft>
                <a:spcPts val="600"/>
              </a:spcAft>
              <a:buClr>
                <a:srgbClr val="003862"/>
              </a:buClr>
              <a:defRPr/>
            </a:pPr>
            <a:r>
              <a:rPr lang="en-US" sz="1100" dirty="0">
                <a:solidFill>
                  <a:srgbClr val="003862"/>
                </a:solidFill>
              </a:rPr>
              <a:t>You can save an invalid payment method only once. Later you are required to correct the invalid fields.</a:t>
            </a:r>
          </a:p>
          <a:p>
            <a:pPr lvl="0" defTabSz="524671">
              <a:lnSpc>
                <a:spcPct val="150000"/>
              </a:lnSpc>
              <a:spcAft>
                <a:spcPts val="600"/>
              </a:spcAft>
              <a:buClr>
                <a:srgbClr val="003862"/>
              </a:buClr>
              <a:defRPr/>
            </a:pPr>
            <a:r>
              <a:rPr lang="en-US" sz="1100" dirty="0">
                <a:solidFill>
                  <a:srgbClr val="003862"/>
                </a:solidFill>
              </a:rPr>
              <a:t>If you get a warning that a payment method failed to share with a customer, you can create or edit the payment method directly from the red warning banner. After you successfully update and submit the payment method, you are redirected to the Payment Methods screen with a green success banner.</a:t>
            </a:r>
          </a:p>
        </p:txBody>
      </p:sp>
      <p:pic>
        <p:nvPicPr>
          <p:cNvPr id="4" name="Picture 3">
            <a:extLst>
              <a:ext uri="{FF2B5EF4-FFF2-40B4-BE49-F238E27FC236}">
                <a16:creationId xmlns:a16="http://schemas.microsoft.com/office/drawing/2014/main" id="{DF0E1762-B3EF-5E60-0746-A4916F3B0B89}"/>
              </a:ext>
            </a:extLst>
          </p:cNvPr>
          <p:cNvPicPr>
            <a:picLocks noChangeAspect="1"/>
          </p:cNvPicPr>
          <p:nvPr/>
        </p:nvPicPr>
        <p:blipFill>
          <a:blip r:embed="rId2"/>
          <a:stretch>
            <a:fillRect/>
          </a:stretch>
        </p:blipFill>
        <p:spPr>
          <a:xfrm>
            <a:off x="346074" y="3791900"/>
            <a:ext cx="6165850" cy="1294410"/>
          </a:xfrm>
          <a:prstGeom prst="rect">
            <a:avLst/>
          </a:prstGeom>
          <a:ln w="19050">
            <a:solidFill>
              <a:srgbClr val="04284D"/>
            </a:solidFill>
          </a:ln>
        </p:spPr>
      </p:pic>
      <p:sp>
        <p:nvSpPr>
          <p:cNvPr id="6" name="Rectangle 5">
            <a:extLst>
              <a:ext uri="{FF2B5EF4-FFF2-40B4-BE49-F238E27FC236}">
                <a16:creationId xmlns:a16="http://schemas.microsoft.com/office/drawing/2014/main" id="{F769AE3A-7616-1A53-06B2-BA19F85C7712}"/>
              </a:ext>
            </a:extLst>
          </p:cNvPr>
          <p:cNvSpPr/>
          <p:nvPr/>
        </p:nvSpPr>
        <p:spPr>
          <a:xfrm>
            <a:off x="182389" y="972484"/>
            <a:ext cx="6493221" cy="222561"/>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8"/>
              <a:defRPr/>
            </a:pPr>
            <a:r>
              <a:rPr lang="en-US" sz="1100" dirty="0">
                <a:solidFill>
                  <a:srgbClr val="003862"/>
                </a:solidFill>
              </a:rPr>
              <a:t>Select the checkmark next to the customer's name you want to </a:t>
            </a:r>
            <a:r>
              <a:rPr lang="en-US" sz="1100" b="1" dirty="0">
                <a:solidFill>
                  <a:srgbClr val="003862"/>
                </a:solidFill>
              </a:rPr>
              <a:t>share the payment method </a:t>
            </a:r>
            <a:r>
              <a:rPr lang="en-US" sz="1100" dirty="0">
                <a:solidFill>
                  <a:srgbClr val="003862"/>
                </a:solidFill>
              </a:rPr>
              <a:t>with. </a:t>
            </a:r>
          </a:p>
        </p:txBody>
      </p:sp>
      <p:pic>
        <p:nvPicPr>
          <p:cNvPr id="7" name="Picture 6">
            <a:extLst>
              <a:ext uri="{FF2B5EF4-FFF2-40B4-BE49-F238E27FC236}">
                <a16:creationId xmlns:a16="http://schemas.microsoft.com/office/drawing/2014/main" id="{C4F4AD49-2142-24C0-3204-21E0FAE7B6CD}"/>
              </a:ext>
            </a:extLst>
          </p:cNvPr>
          <p:cNvPicPr>
            <a:picLocks noChangeAspect="1"/>
          </p:cNvPicPr>
          <p:nvPr/>
        </p:nvPicPr>
        <p:blipFill>
          <a:blip r:embed="rId3"/>
          <a:srcRect t="53944" b="12775"/>
          <a:stretch>
            <a:fillRect/>
          </a:stretch>
        </p:blipFill>
        <p:spPr>
          <a:xfrm>
            <a:off x="1253689" y="1433620"/>
            <a:ext cx="4350621" cy="940565"/>
          </a:xfrm>
          <a:prstGeom prst="rect">
            <a:avLst/>
          </a:prstGeom>
          <a:ln w="19050">
            <a:solidFill>
              <a:srgbClr val="04284D"/>
            </a:solidFill>
          </a:ln>
        </p:spPr>
      </p:pic>
      <p:sp>
        <p:nvSpPr>
          <p:cNvPr id="2" name="Oval 1">
            <a:extLst>
              <a:ext uri="{FF2B5EF4-FFF2-40B4-BE49-F238E27FC236}">
                <a16:creationId xmlns:a16="http://schemas.microsoft.com/office/drawing/2014/main" id="{F6836BF4-6B65-7488-3C5A-50A3053534BF}"/>
              </a:ext>
            </a:extLst>
          </p:cNvPr>
          <p:cNvSpPr/>
          <p:nvPr/>
        </p:nvSpPr>
        <p:spPr>
          <a:xfrm>
            <a:off x="5415024" y="125978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8</a:t>
            </a:r>
            <a:endParaRPr lang="en-US" sz="1200" kern="0" dirty="0">
              <a:solidFill>
                <a:srgbClr val="003862"/>
              </a:solidFill>
              <a:latin typeface="Arial" panose="020B0604020202020204" pitchFamily="34" charset="0"/>
              <a:cs typeface="Arial" panose="020B0604020202020204" pitchFamily="34" charset="0"/>
            </a:endParaRPr>
          </a:p>
        </p:txBody>
      </p:sp>
      <p:sp>
        <p:nvSpPr>
          <p:cNvPr id="8" name="Oval 7">
            <a:extLst>
              <a:ext uri="{FF2B5EF4-FFF2-40B4-BE49-F238E27FC236}">
                <a16:creationId xmlns:a16="http://schemas.microsoft.com/office/drawing/2014/main" id="{41434E38-7E72-AA48-87E4-E7E9C9407AC7}"/>
              </a:ext>
            </a:extLst>
          </p:cNvPr>
          <p:cNvSpPr/>
          <p:nvPr/>
        </p:nvSpPr>
        <p:spPr>
          <a:xfrm>
            <a:off x="6322638" y="3618063"/>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9</a:t>
            </a:r>
            <a:endParaRPr lang="en-US" sz="1200" kern="0" dirty="0">
              <a:solidFill>
                <a:srgbClr val="003862"/>
              </a:solidFill>
              <a:latin typeface="Arial" panose="020B0604020202020204" pitchFamily="34" charset="0"/>
              <a:cs typeface="Arial" panose="020B0604020202020204" pitchFamily="34" charset="0"/>
            </a:endParaRPr>
          </a:p>
        </p:txBody>
      </p:sp>
      <p:sp>
        <p:nvSpPr>
          <p:cNvPr id="9" name="Rounded Rectangle 7">
            <a:extLst>
              <a:ext uri="{FF2B5EF4-FFF2-40B4-BE49-F238E27FC236}">
                <a16:creationId xmlns:a16="http://schemas.microsoft.com/office/drawing/2014/main" id="{2ED16F59-710F-52F4-1D40-736D48CCC261}"/>
              </a:ext>
            </a:extLst>
          </p:cNvPr>
          <p:cNvSpPr/>
          <p:nvPr/>
        </p:nvSpPr>
        <p:spPr>
          <a:xfrm>
            <a:off x="205050" y="5518222"/>
            <a:ext cx="6470560" cy="2638425"/>
          </a:xfrm>
          <a:prstGeom prst="roundRect">
            <a:avLst>
              <a:gd name="adj" fmla="val 0"/>
            </a:avLst>
          </a:prstGeom>
          <a:noFill/>
          <a:ln w="19050">
            <a:solidFill>
              <a:srgbClr val="003862"/>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90000"/>
              </a:lnSpc>
            </a:pPr>
            <a:endParaRPr lang="en-US" sz="3600"/>
          </a:p>
        </p:txBody>
      </p:sp>
      <p:pic>
        <p:nvPicPr>
          <p:cNvPr id="10" name="Picture 9">
            <a:extLst>
              <a:ext uri="{FF2B5EF4-FFF2-40B4-BE49-F238E27FC236}">
                <a16:creationId xmlns:a16="http://schemas.microsoft.com/office/drawing/2014/main" id="{F68BD0EE-F297-A5E9-11AD-F1FAF009B2A8}"/>
              </a:ext>
            </a:extLst>
          </p:cNvPr>
          <p:cNvPicPr preferRelativeResize="0">
            <a:picLocks noChangeAspect="1"/>
          </p:cNvPicPr>
          <p:nvPr/>
        </p:nvPicPr>
        <p:blipFill>
          <a:blip r:embed="rId4"/>
          <a:stretch>
            <a:fillRect/>
          </a:stretch>
        </p:blipFill>
        <p:spPr>
          <a:xfrm>
            <a:off x="509759" y="5556686"/>
            <a:ext cx="460971" cy="460971"/>
          </a:xfrm>
          <a:prstGeom prst="rect">
            <a:avLst/>
          </a:prstGeom>
        </p:spPr>
      </p:pic>
      <p:sp>
        <p:nvSpPr>
          <p:cNvPr id="12" name="TextBox 11">
            <a:extLst>
              <a:ext uri="{FF2B5EF4-FFF2-40B4-BE49-F238E27FC236}">
                <a16:creationId xmlns:a16="http://schemas.microsoft.com/office/drawing/2014/main" id="{C8D18390-1541-219F-DD60-924B1E5A545F}"/>
              </a:ext>
            </a:extLst>
          </p:cNvPr>
          <p:cNvSpPr txBox="1"/>
          <p:nvPr/>
        </p:nvSpPr>
        <p:spPr>
          <a:xfrm>
            <a:off x="993390" y="5648671"/>
            <a:ext cx="4292348" cy="276999"/>
          </a:xfrm>
          <a:prstGeom prst="rect">
            <a:avLst/>
          </a:prstGeom>
          <a:noFill/>
        </p:spPr>
        <p:txBody>
          <a:bodyPr wrap="square">
            <a:spAutoFit/>
          </a:bodyPr>
          <a:lstStyle/>
          <a:p>
            <a:r>
              <a:rPr lang="en-US" sz="1200" b="1" dirty="0">
                <a:solidFill>
                  <a:srgbClr val="003862"/>
                </a:solidFill>
                <a:latin typeface="Arial" panose="020B0604020202020204" pitchFamily="34" charset="0"/>
                <a:cs typeface="Arial" panose="020B0604020202020204" pitchFamily="34" charset="0"/>
              </a:rPr>
              <a:t>Note:</a:t>
            </a:r>
            <a:endParaRPr lang="en-US" sz="110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43063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3CD89F-D58B-87AB-D4A2-EF8E429464B8}"/>
              </a:ext>
            </a:extLst>
          </p:cNvPr>
          <p:cNvSpPr/>
          <p:nvPr/>
        </p:nvSpPr>
        <p:spPr>
          <a:xfrm>
            <a:off x="182389" y="1071164"/>
            <a:ext cx="6493221" cy="807337"/>
          </a:xfrm>
          <a:prstGeom prst="rect">
            <a:avLst/>
          </a:prstGeom>
        </p:spPr>
        <p:txBody>
          <a:bodyPr wrap="square" lIns="91440" tIns="0" rIns="91440" bIns="0">
            <a:spAutoFit/>
          </a:bodyPr>
          <a:lstStyle/>
          <a:p>
            <a:pPr marL="228600" lvl="0" indent="-228600" defTabSz="524671">
              <a:lnSpc>
                <a:spcPct val="150000"/>
              </a:lnSpc>
              <a:spcAft>
                <a:spcPts val="600"/>
              </a:spcAft>
              <a:buClr>
                <a:srgbClr val="003862"/>
              </a:buClr>
              <a:buFont typeface="+mj-lt"/>
              <a:buAutoNum type="arabicPeriod" startAt="10"/>
              <a:defRPr/>
            </a:pPr>
            <a:r>
              <a:rPr lang="en-US" sz="1100" b="1" dirty="0">
                <a:solidFill>
                  <a:srgbClr val="003862"/>
                </a:solidFill>
              </a:rPr>
              <a:t>Payment Methods page</a:t>
            </a:r>
          </a:p>
          <a:p>
            <a:pPr lvl="0" defTabSz="524671">
              <a:lnSpc>
                <a:spcPct val="150000"/>
              </a:lnSpc>
              <a:spcAft>
                <a:spcPts val="600"/>
              </a:spcAft>
              <a:buClr>
                <a:srgbClr val="003862"/>
              </a:buClr>
              <a:defRPr/>
            </a:pPr>
            <a:r>
              <a:rPr lang="en-US" sz="1100" dirty="0">
                <a:solidFill>
                  <a:srgbClr val="003862"/>
                </a:solidFill>
              </a:rPr>
              <a:t>After confirming the new payment method, you will be redirected to the Payment Methods page. You see your newly created payment method in the list. </a:t>
            </a:r>
          </a:p>
        </p:txBody>
      </p:sp>
      <p:pic>
        <p:nvPicPr>
          <p:cNvPr id="5" name="Picture 4">
            <a:extLst>
              <a:ext uri="{FF2B5EF4-FFF2-40B4-BE49-F238E27FC236}">
                <a16:creationId xmlns:a16="http://schemas.microsoft.com/office/drawing/2014/main" id="{1819FC02-2CAB-28B5-E326-21915C1406A4}"/>
              </a:ext>
            </a:extLst>
          </p:cNvPr>
          <p:cNvPicPr>
            <a:picLocks noChangeAspect="1"/>
          </p:cNvPicPr>
          <p:nvPr/>
        </p:nvPicPr>
        <p:blipFill>
          <a:blip r:embed="rId2"/>
          <a:stretch>
            <a:fillRect/>
          </a:stretch>
        </p:blipFill>
        <p:spPr>
          <a:xfrm>
            <a:off x="818147" y="2154346"/>
            <a:ext cx="5221705" cy="1805471"/>
          </a:xfrm>
          <a:prstGeom prst="rect">
            <a:avLst/>
          </a:prstGeom>
          <a:ln w="19050">
            <a:solidFill>
              <a:srgbClr val="04284D"/>
            </a:solidFill>
          </a:ln>
        </p:spPr>
      </p:pic>
      <p:sp>
        <p:nvSpPr>
          <p:cNvPr id="6" name="Oval 5">
            <a:extLst>
              <a:ext uri="{FF2B5EF4-FFF2-40B4-BE49-F238E27FC236}">
                <a16:creationId xmlns:a16="http://schemas.microsoft.com/office/drawing/2014/main" id="{CD28D975-B269-517E-BACC-0E027C3A288E}"/>
              </a:ext>
            </a:extLst>
          </p:cNvPr>
          <p:cNvSpPr/>
          <p:nvPr/>
        </p:nvSpPr>
        <p:spPr>
          <a:xfrm>
            <a:off x="5850566" y="1980509"/>
            <a:ext cx="378571" cy="347673"/>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en-US" sz="1100" kern="0" dirty="0">
                <a:solidFill>
                  <a:srgbClr val="003862"/>
                </a:solidFill>
                <a:latin typeface="Arial" panose="020B0604020202020204" pitchFamily="34" charset="0"/>
                <a:cs typeface="Arial" panose="020B0604020202020204" pitchFamily="34" charset="0"/>
              </a:rPr>
              <a:t>10</a:t>
            </a:r>
            <a:endParaRPr lang="en-US" sz="1200" kern="0" dirty="0">
              <a:solidFill>
                <a:srgbClr val="00386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786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CBEAB37124BB0418794698F490E1E46" ma:contentTypeVersion="20" ma:contentTypeDescription="Create a new document." ma:contentTypeScope="" ma:versionID="29c22dff9204deed803e2e1e1866d0da">
  <xsd:schema xmlns:xsd="http://www.w3.org/2001/XMLSchema" xmlns:xs="http://www.w3.org/2001/XMLSchema" xmlns:p="http://schemas.microsoft.com/office/2006/metadata/properties" xmlns:ns1="http://schemas.microsoft.com/sharepoint/v3" xmlns:ns2="036a428d-ebb9-4a14-9aaa-74e8164c8712" xmlns:ns3="9475751b-d994-4f7b-b8a1-0af53d2cb8c9" targetNamespace="http://schemas.microsoft.com/office/2006/metadata/properties" ma:root="true" ma:fieldsID="95e164bb49294b85c216e515befdd02f" ns1:_="" ns2:_="" ns3:_="">
    <xsd:import namespace="http://schemas.microsoft.com/sharepoint/v3"/>
    <xsd:import namespace="036a428d-ebb9-4a14-9aaa-74e8164c8712"/>
    <xsd:import namespace="9475751b-d994-4f7b-b8a1-0af53d2cb8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lcf76f155ced4ddcb4097134ff3c332f" minOccurs="0"/>
                <xsd:element ref="ns2:TaxCatchAll" minOccurs="0"/>
                <xsd:element ref="ns3:MediaServiceOCR" minOccurs="0"/>
                <xsd:element ref="ns3:MediaServiceGenerationTime" minOccurs="0"/>
                <xsd:element ref="ns3:MediaServiceEventHashCode" minOccurs="0"/>
                <xsd:element ref="ns3:MediaServiceDateTaken" minOccurs="0"/>
                <xsd:element ref="ns3:MediaLengthInSeconds" minOccurs="0"/>
                <xsd:element ref="ns3:MediaServiceLocation" minOccurs="0"/>
                <xsd:element ref="ns3:MediaServiceSearchProperties" minOccurs="0"/>
                <xsd:element ref="ns3:MediaServiceBillingMetadata" minOccurs="0"/>
                <xsd:element ref="ns3:Comment" minOccurs="0"/>
                <xsd:element ref="ns3:Date"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6" nillable="true" ma:displayName="Unified Compliance Policy Properties" ma:hidden="true" ma:internalName="_ip_UnifiedCompliancePolicyProperties">
      <xsd:simpleType>
        <xsd:restriction base="dms:Note"/>
      </xsd:simpleType>
    </xsd:element>
    <xsd:element name="_ip_UnifiedCompliancePolicyUIAction" ma:index="27"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36a428d-ebb9-4a14-9aaa-74e8164c8712"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5" nillable="true" ma:displayName="Taxonomy Catch All Column" ma:hidden="true" ma:list="{2d9e4710-91cc-4b50-843e-ab6e388f13e7}" ma:internalName="TaxCatchAll" ma:showField="CatchAllData" ma:web="036a428d-ebb9-4a14-9aaa-74e8164c871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475751b-d994-4f7b-b8a1-0af53d2cb8c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cf83f3cf-7091-42ba-a2e7-78254d07669b"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element name="Comment" ma:index="24" nillable="true" ma:displayName="File Location" ma:format="Dropdown" ma:internalName="Comment">
      <xsd:simpleType>
        <xsd:restriction base="dms:Text">
          <xsd:maxLength value="255"/>
        </xsd:restriction>
      </xsd:simpleType>
    </xsd:element>
    <xsd:element name="Date" ma:index="25" nillable="true" ma:displayName="Date" ma:format="DateOnly" ma:internalName="Date">
      <xsd:simpleType>
        <xsd:restriction base="dms:DateTim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475751b-d994-4f7b-b8a1-0af53d2cb8c9">
      <Terms xmlns="http://schemas.microsoft.com/office/infopath/2007/PartnerControls"/>
    </lcf76f155ced4ddcb4097134ff3c332f>
    <TaxCatchAll xmlns="036a428d-ebb9-4a14-9aaa-74e8164c8712" xsi:nil="true"/>
    <Comment xmlns="9475751b-d994-4f7b-b8a1-0af53d2cb8c9" xsi:nil="true"/>
    <_ip_UnifiedCompliancePolicyUIAction xmlns="http://schemas.microsoft.com/sharepoint/v3" xsi:nil="true"/>
    <_ip_UnifiedCompliancePolicyProperties xmlns="http://schemas.microsoft.com/sharepoint/v3" xsi:nil="true"/>
    <Date xmlns="9475751b-d994-4f7b-b8a1-0af53d2cb8c9" xsi:nil="true"/>
  </documentManagement>
</p:properties>
</file>

<file path=customXml/itemProps1.xml><?xml version="1.0" encoding="utf-8"?>
<ds:datastoreItem xmlns:ds="http://schemas.openxmlformats.org/officeDocument/2006/customXml" ds:itemID="{FC2A1AD7-BEEB-418A-A1AC-F3D18B48BC85}">
  <ds:schemaRefs>
    <ds:schemaRef ds:uri="http://schemas.microsoft.com/sharepoint/v3/contenttype/forms"/>
  </ds:schemaRefs>
</ds:datastoreItem>
</file>

<file path=customXml/itemProps2.xml><?xml version="1.0" encoding="utf-8"?>
<ds:datastoreItem xmlns:ds="http://schemas.openxmlformats.org/officeDocument/2006/customXml" ds:itemID="{6602A5C3-8C54-4CBD-99FA-A12959476110}"/>
</file>

<file path=customXml/itemProps3.xml><?xml version="1.0" encoding="utf-8"?>
<ds:datastoreItem xmlns:ds="http://schemas.openxmlformats.org/officeDocument/2006/customXml" ds:itemID="{D219C445-6CD6-4CF8-AA1F-1E88AD5CB5C9}">
  <ds:schemaRefs>
    <ds:schemaRef ds:uri="http://purl.org/dc/elements/1.1/"/>
    <ds:schemaRef ds:uri="http://schemas.microsoft.com/office/2006/metadata/properties"/>
    <ds:schemaRef ds:uri="http://schemas.microsoft.com/office/infopath/2007/PartnerControls"/>
    <ds:schemaRef ds:uri="b519fcea-2696-4120-88f3-1d557b21f616"/>
    <ds:schemaRef ds:uri="http://schemas.openxmlformats.org/package/2006/metadata/core-properties"/>
    <ds:schemaRef ds:uri="http://schemas.microsoft.com/office/2006/documentManagement/types"/>
    <ds:schemaRef ds:uri="http://www.w3.org/XML/1998/namespace"/>
    <ds:schemaRef ds:uri="http://purl.org/dc/dcmitype/"/>
    <ds:schemaRef ds:uri="http://purl.org/dc/terms/"/>
    <ds:schemaRef ds:uri="9475751b-d994-4f7b-b8a1-0af53d2cb8c9"/>
    <ds:schemaRef ds:uri="036a428d-ebb9-4a14-9aaa-74e8164c8712"/>
    <ds:schemaRef ds:uri="http://schemas.microsoft.com/sharepoint/v3"/>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652</Words>
  <Application>Microsoft Office PowerPoint</Application>
  <PresentationFormat>Letter (8,5x11 Zoll)</PresentationFormat>
  <Paragraphs>56</Paragraphs>
  <Slides>7</Slides>
  <Notes>1</Notes>
  <HiddenSlides>0</HiddenSlides>
  <MMClips>0</MMClips>
  <ScaleCrop>false</ScaleCrop>
  <HeadingPairs>
    <vt:vector size="8" baseType="variant">
      <vt:variant>
        <vt:lpstr>Verwendete Schriftarten</vt:lpstr>
      </vt:variant>
      <vt:variant>
        <vt:i4>2</vt:i4>
      </vt:variant>
      <vt:variant>
        <vt:lpstr>Design</vt:lpstr>
      </vt:variant>
      <vt:variant>
        <vt:i4>2</vt:i4>
      </vt:variant>
      <vt:variant>
        <vt:lpstr>Eingebettete OLE-Server</vt:lpstr>
      </vt:variant>
      <vt:variant>
        <vt:i4>1</vt:i4>
      </vt:variant>
      <vt:variant>
        <vt:lpstr>Folientitel</vt:lpstr>
      </vt:variant>
      <vt:variant>
        <vt:i4>7</vt:i4>
      </vt:variant>
    </vt:vector>
  </HeadingPairs>
  <TitlesOfParts>
    <vt:vector size="12" baseType="lpstr">
      <vt:lpstr>Arial</vt:lpstr>
      <vt:lpstr>Calibri</vt:lpstr>
      <vt:lpstr>theme3</vt:lpstr>
      <vt:lpstr>Theme2</vt:lpstr>
      <vt:lpstr>think-cell Slide</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1</cp:revision>
  <dcterms:created xsi:type="dcterms:W3CDTF">2014-11-18T16:31:50Z</dcterms:created>
  <dcterms:modified xsi:type="dcterms:W3CDTF">2026-04-02T08:25:50Z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0x0101001CBEAB37124BB0418794698F490E1E46</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ies>
</file>