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9"/>
  </p:notesMasterIdLst>
  <p:handoutMasterIdLst>
    <p:handoutMasterId r:id="rId20"/>
  </p:handoutMasterIdLst>
  <p:sldIdLst>
    <p:sldId id="331" r:id="rId6"/>
    <p:sldId id="343" r:id="rId7"/>
    <p:sldId id="333" r:id="rId8"/>
    <p:sldId id="337" r:id="rId9"/>
    <p:sldId id="338" r:id="rId10"/>
    <p:sldId id="339" r:id="rId11"/>
    <p:sldId id="340" r:id="rId12"/>
    <p:sldId id="341" r:id="rId13"/>
    <p:sldId id="342" r:id="rId14"/>
    <p:sldId id="344" r:id="rId15"/>
    <p:sldId id="345" r:id="rId16"/>
    <p:sldId id="346" r:id="rId17"/>
    <p:sldId id="347" r:id="rId18"/>
  </p:sldIdLst>
  <p:sldSz cx="6858000" cy="9144000" type="letter"/>
  <p:notesSz cx="6797675" cy="9928225"/>
  <p:custDataLst>
    <p:tags r:id="rId21"/>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2F2F2"/>
    <a:srgbClr val="FFFFFF"/>
    <a:srgbClr val="F7F7F7"/>
    <a:srgbClr val="00629B"/>
    <a:srgbClr val="8BAECD"/>
    <a:srgbClr val="BDD3E1"/>
    <a:srgbClr val="EBEBE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4182" y="114"/>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1/28/2026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‹Nr.›</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1/28/2026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‹Nr.›</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10</a:t>
            </a:fld>
            <a:endParaRPr lang="en-US"/>
          </a:p>
        </p:txBody>
      </p:sp>
    </p:spTree>
    <p:extLst>
      <p:ext uri="{BB962C8B-B14F-4D97-AF65-F5344CB8AC3E}">
        <p14:creationId xmlns:p14="http://schemas.microsoft.com/office/powerpoint/2010/main" val="1618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11</a:t>
            </a:fld>
            <a:endParaRPr lang="en-US"/>
          </a:p>
        </p:txBody>
      </p:sp>
    </p:spTree>
    <p:extLst>
      <p:ext uri="{BB962C8B-B14F-4D97-AF65-F5344CB8AC3E}">
        <p14:creationId xmlns:p14="http://schemas.microsoft.com/office/powerpoint/2010/main" val="271285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12</a:t>
            </a:fld>
            <a:endParaRPr lang="en-US"/>
          </a:p>
        </p:txBody>
      </p:sp>
    </p:spTree>
    <p:extLst>
      <p:ext uri="{BB962C8B-B14F-4D97-AF65-F5344CB8AC3E}">
        <p14:creationId xmlns:p14="http://schemas.microsoft.com/office/powerpoint/2010/main" val="175967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13</a:t>
            </a:fld>
            <a:endParaRPr lang="en-US"/>
          </a:p>
        </p:txBody>
      </p:sp>
    </p:spTree>
    <p:extLst>
      <p:ext uri="{BB962C8B-B14F-4D97-AF65-F5344CB8AC3E}">
        <p14:creationId xmlns:p14="http://schemas.microsoft.com/office/powerpoint/2010/main" val="19427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2</a:t>
            </a:fld>
            <a:endParaRPr lang="en-US"/>
          </a:p>
        </p:txBody>
      </p:sp>
    </p:spTree>
    <p:extLst>
      <p:ext uri="{BB962C8B-B14F-4D97-AF65-F5344CB8AC3E}">
        <p14:creationId xmlns:p14="http://schemas.microsoft.com/office/powerpoint/2010/main" val="6672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3</a:t>
            </a:fld>
            <a:endParaRPr lang="en-US"/>
          </a:p>
        </p:txBody>
      </p:sp>
    </p:spTree>
    <p:extLst>
      <p:ext uri="{BB962C8B-B14F-4D97-AF65-F5344CB8AC3E}">
        <p14:creationId xmlns:p14="http://schemas.microsoft.com/office/powerpoint/2010/main" val="113254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4</a:t>
            </a:fld>
            <a:endParaRPr lang="en-US"/>
          </a:p>
        </p:txBody>
      </p:sp>
    </p:spTree>
    <p:extLst>
      <p:ext uri="{BB962C8B-B14F-4D97-AF65-F5344CB8AC3E}">
        <p14:creationId xmlns:p14="http://schemas.microsoft.com/office/powerpoint/2010/main" val="250533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5</a:t>
            </a:fld>
            <a:endParaRPr lang="en-US"/>
          </a:p>
        </p:txBody>
      </p:sp>
    </p:spTree>
    <p:extLst>
      <p:ext uri="{BB962C8B-B14F-4D97-AF65-F5344CB8AC3E}">
        <p14:creationId xmlns:p14="http://schemas.microsoft.com/office/powerpoint/2010/main" val="113605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6</a:t>
            </a:fld>
            <a:endParaRPr lang="en-US"/>
          </a:p>
        </p:txBody>
      </p:sp>
    </p:spTree>
    <p:extLst>
      <p:ext uri="{BB962C8B-B14F-4D97-AF65-F5344CB8AC3E}">
        <p14:creationId xmlns:p14="http://schemas.microsoft.com/office/powerpoint/2010/main" val="49035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7</a:t>
            </a:fld>
            <a:endParaRPr lang="en-US"/>
          </a:p>
        </p:txBody>
      </p:sp>
    </p:spTree>
    <p:extLst>
      <p:ext uri="{BB962C8B-B14F-4D97-AF65-F5344CB8AC3E}">
        <p14:creationId xmlns:p14="http://schemas.microsoft.com/office/powerpoint/2010/main" val="420273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8</a:t>
            </a:fld>
            <a:endParaRPr lang="en-US"/>
          </a:p>
        </p:txBody>
      </p:sp>
    </p:spTree>
    <p:extLst>
      <p:ext uri="{BB962C8B-B14F-4D97-AF65-F5344CB8AC3E}">
        <p14:creationId xmlns:p14="http://schemas.microsoft.com/office/powerpoint/2010/main" val="600085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265A57-B7BC-491B-8C9D-01EFE8F710C6}" type="slidenum">
              <a:rPr lang="en-US" smtClean="0"/>
              <a:t>9</a:t>
            </a:fld>
            <a:endParaRPr lang="en-US"/>
          </a:p>
        </p:txBody>
      </p:sp>
    </p:spTree>
    <p:extLst>
      <p:ext uri="{BB962C8B-B14F-4D97-AF65-F5344CB8AC3E}">
        <p14:creationId xmlns:p14="http://schemas.microsoft.com/office/powerpoint/2010/main" val="2291448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644" y="887589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‹Nr.›</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a:extLst>
              <a:ext uri="{FF2B5EF4-FFF2-40B4-BE49-F238E27FC236}">
                <a16:creationId xmlns:a16="http://schemas.microsoft.com/office/drawing/2014/main" id="{48128BE0-CC1C-6F3F-3D70-3AF531D24B50}"/>
              </a:ext>
            </a:extLst>
          </p:cNvPr>
          <p:cNvSpPr/>
          <p:nvPr userDrawn="1"/>
        </p:nvSpPr>
        <p:spPr>
          <a:xfrm>
            <a:off x="156914" y="886827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endParaRPr lang="en-ZA" altLang="en-US" sz="1000" b="1" dirty="0">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‹Nr.›</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an invoice from a PO</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‹Nr.›</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dirty="0"/>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Create an invoice from a PO</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56914" y="8866387"/>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2714" y="8824093"/>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‹Nr.›</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22.xml"/><Relationship Id="rId7" Type="http://schemas.openxmlformats.org/officeDocument/2006/relationships/image" Target="../media/image3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10.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oleObject" Target="../embeddings/oleObject5.bin"/><Relationship Id="rId5" Type="http://schemas.openxmlformats.org/officeDocument/2006/relationships/image" Target="../media/image3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2.xml"/><Relationship Id="rId7" Type="http://schemas.openxmlformats.org/officeDocument/2006/relationships/image" Target="../media/image26.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oleObject" Target="../embeddings/oleObject5.bin"/><Relationship Id="rId5" Type="http://schemas.openxmlformats.org/officeDocument/2006/relationships/image" Target="../media/image36.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2.xml"/><Relationship Id="rId7" Type="http://schemas.openxmlformats.org/officeDocument/2006/relationships/image" Target="../media/image16.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3.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5.bin"/><Relationship Id="rId5" Type="http://schemas.openxmlformats.org/officeDocument/2006/relationships/image" Target="../media/image1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oleObject" Target="../embeddings/oleObject5.bin"/><Relationship Id="rId5" Type="http://schemas.openxmlformats.org/officeDocument/2006/relationships/image" Target="../media/image2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2.xml"/><Relationship Id="rId7" Type="http://schemas.openxmlformats.org/officeDocument/2006/relationships/image" Target="../media/image2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6.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24.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2.xml"/><Relationship Id="rId7" Type="http://schemas.openxmlformats.org/officeDocument/2006/relationships/image" Target="../media/image2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2.xml"/><Relationship Id="rId7" Type="http://schemas.openxmlformats.org/officeDocument/2006/relationships/oleObject" Target="../embeddings/oleObject5.bin"/><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9.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38664"/>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The aim of this document is to outline the invoice creation process from a Purchase Order (PO) directly in the Coupa Supplier Portal (CSP), as well as how to submit an invoice from the PO email notification without needing to create a CSP account.</a:t>
            </a:r>
          </a:p>
          <a:p>
            <a:endParaRPr lang="en-US"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38488" y="173156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from Coupa PO</a:t>
            </a:r>
          </a:p>
        </p:txBody>
      </p:sp>
      <p:sp>
        <p:nvSpPr>
          <p:cNvPr id="13" name="Rounded Rectangle 7">
            <a:extLst>
              <a:ext uri="{FF2B5EF4-FFF2-40B4-BE49-F238E27FC236}">
                <a16:creationId xmlns:a16="http://schemas.microsoft.com/office/drawing/2014/main" id="{4F3F482B-EB7D-6D08-15B0-B9F9F5AA8977}"/>
              </a:ext>
            </a:extLst>
          </p:cNvPr>
          <p:cNvSpPr/>
          <p:nvPr/>
        </p:nvSpPr>
        <p:spPr>
          <a:xfrm>
            <a:off x="158329" y="2394722"/>
            <a:ext cx="6473380" cy="1245057"/>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15" name="TextBox 14">
            <a:extLst>
              <a:ext uri="{FF2B5EF4-FFF2-40B4-BE49-F238E27FC236}">
                <a16:creationId xmlns:a16="http://schemas.microsoft.com/office/drawing/2014/main" id="{66AB16B3-8042-D598-4217-ADC3989B6B80}"/>
              </a:ext>
            </a:extLst>
          </p:cNvPr>
          <p:cNvSpPr txBox="1"/>
          <p:nvPr/>
        </p:nvSpPr>
        <p:spPr>
          <a:xfrm>
            <a:off x="1007588" y="2408673"/>
            <a:ext cx="5624121" cy="1231106"/>
          </a:xfrm>
          <a:prstGeom prst="rect">
            <a:avLst/>
          </a:prstGeom>
          <a:noFill/>
        </p:spPr>
        <p:txBody>
          <a:bodyPr wrap="square">
            <a:spAutoFit/>
          </a:bodyPr>
          <a:lstStyle/>
          <a:p>
            <a:r>
              <a:rPr lang="en-US" sz="1400" b="1" dirty="0">
                <a:solidFill>
                  <a:srgbClr val="003862"/>
                </a:solidFill>
                <a:latin typeface="Arial" panose="020B0604020202020204" pitchFamily="34" charset="0"/>
                <a:cs typeface="Arial" panose="020B0604020202020204" pitchFamily="34" charset="0"/>
              </a:rPr>
              <a:t>Note:</a:t>
            </a:r>
          </a:p>
          <a:p>
            <a:r>
              <a:rPr lang="en-US" sz="1200" b="1" dirty="0">
                <a:solidFill>
                  <a:srgbClr val="003862"/>
                </a:solidFill>
                <a:latin typeface="Arial" panose="020B0604020202020204" pitchFamily="34" charset="0"/>
                <a:cs typeface="Arial" panose="020B0604020202020204" pitchFamily="34" charset="0"/>
              </a:rPr>
              <a:t>All </a:t>
            </a:r>
            <a:r>
              <a:rPr lang="en-US" sz="1200" b="1" dirty="0">
                <a:solidFill>
                  <a:srgbClr val="003862"/>
                </a:solidFill>
              </a:rPr>
              <a:t>invoices from Italian suppliers that include Italian VAT must be submitted through the SDI system</a:t>
            </a:r>
            <a:r>
              <a:rPr lang="en-US" sz="1200" dirty="0">
                <a:solidFill>
                  <a:srgbClr val="003862"/>
                </a:solidFill>
              </a:rPr>
              <a:t>. Suppliers attempting to submit these invoices via the CSP will encounter errors. This requirement also applies to suppliers from other countries submitting invoices to SASOL Italy or any other country.</a:t>
            </a:r>
            <a:endParaRPr lang="en-US" sz="1200" dirty="0">
              <a:solidFill>
                <a:srgbClr val="003862"/>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56EAAA66-2FD1-46FD-FEC6-809B9F2FA4D2}"/>
              </a:ext>
            </a:extLst>
          </p:cNvPr>
          <p:cNvGrpSpPr/>
          <p:nvPr/>
        </p:nvGrpSpPr>
        <p:grpSpPr>
          <a:xfrm>
            <a:off x="187826" y="4167999"/>
            <a:ext cx="6482348" cy="2926815"/>
            <a:chOff x="149361" y="2351391"/>
            <a:chExt cx="6482348" cy="2926815"/>
          </a:xfrm>
        </p:grpSpPr>
        <p:grpSp>
          <p:nvGrpSpPr>
            <p:cNvPr id="19" name="Group 18">
              <a:extLst>
                <a:ext uri="{FF2B5EF4-FFF2-40B4-BE49-F238E27FC236}">
                  <a16:creationId xmlns:a16="http://schemas.microsoft.com/office/drawing/2014/main" id="{3BB4EDD0-18C5-59FE-1568-A42816CEBC4D}"/>
                </a:ext>
              </a:extLst>
            </p:cNvPr>
            <p:cNvGrpSpPr/>
            <p:nvPr/>
          </p:nvGrpSpPr>
          <p:grpSpPr>
            <a:xfrm>
              <a:off x="149361" y="2351391"/>
              <a:ext cx="2743200" cy="2920616"/>
              <a:chOff x="215571" y="3662833"/>
              <a:chExt cx="3776412" cy="2920616"/>
            </a:xfrm>
          </p:grpSpPr>
          <p:sp>
            <p:nvSpPr>
              <p:cNvPr id="5" name="Rectangle 4">
                <a:extLst>
                  <a:ext uri="{FF2B5EF4-FFF2-40B4-BE49-F238E27FC236}">
                    <a16:creationId xmlns:a16="http://schemas.microsoft.com/office/drawing/2014/main" id="{EEE466A0-C8E4-5E61-61FF-4AFB4F5579E0}"/>
                  </a:ext>
                </a:extLst>
              </p:cNvPr>
              <p:cNvSpPr/>
              <p:nvPr/>
            </p:nvSpPr>
            <p:spPr>
              <a:xfrm>
                <a:off x="215571" y="4315449"/>
                <a:ext cx="3776412" cy="2268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200" dirty="0">
                    <a:solidFill>
                      <a:schemeClr val="accent1"/>
                    </a:solidFill>
                  </a:rPr>
                  <a:t>Suppliers can accept Sasol's invitation to join Coupa Supplier Portal and submit invoices through the platform. Once an account is created, they can also view orders, invoices, payment statuses and create reports within a single free-of-charge platform.</a:t>
                </a:r>
                <a:endParaRPr lang="en-US" sz="700" dirty="0">
                  <a:solidFill>
                    <a:schemeClr val="accent1"/>
                  </a:solidFill>
                </a:endParaRPr>
              </a:p>
            </p:txBody>
          </p:sp>
          <p:sp>
            <p:nvSpPr>
              <p:cNvPr id="9" name="Rectangle 8">
                <a:extLst>
                  <a:ext uri="{FF2B5EF4-FFF2-40B4-BE49-F238E27FC236}">
                    <a16:creationId xmlns:a16="http://schemas.microsoft.com/office/drawing/2014/main" id="{4A262596-F503-DB00-5DFD-ED95951A7DB8}"/>
                  </a:ext>
                </a:extLst>
              </p:cNvPr>
              <p:cNvSpPr/>
              <p:nvPr/>
            </p:nvSpPr>
            <p:spPr>
              <a:xfrm>
                <a:off x="215571" y="3662833"/>
                <a:ext cx="3776412" cy="652615"/>
              </a:xfrm>
              <a:prstGeom prst="rect">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r>
                  <a:rPr lang="en-US" sz="1400" dirty="0">
                    <a:solidFill>
                      <a:schemeClr val="bg1"/>
                    </a:solidFill>
                  </a:rPr>
                  <a:t>Coupa Supplier Portal </a:t>
                </a:r>
              </a:p>
              <a:p>
                <a:pPr algn="ctr">
                  <a:lnSpc>
                    <a:spcPct val="110000"/>
                  </a:lnSpc>
                  <a:spcBef>
                    <a:spcPts val="100"/>
                  </a:spcBef>
                  <a:spcAft>
                    <a:spcPts val="100"/>
                  </a:spcAft>
                </a:pPr>
                <a:r>
                  <a:rPr lang="en-US" sz="1400" dirty="0">
                    <a:solidFill>
                      <a:schemeClr val="bg1"/>
                    </a:solidFill>
                  </a:rPr>
                  <a:t>(CSP)</a:t>
                </a:r>
              </a:p>
            </p:txBody>
          </p:sp>
        </p:grpSp>
        <p:grpSp>
          <p:nvGrpSpPr>
            <p:cNvPr id="22" name="Group 21">
              <a:extLst>
                <a:ext uri="{FF2B5EF4-FFF2-40B4-BE49-F238E27FC236}">
                  <a16:creationId xmlns:a16="http://schemas.microsoft.com/office/drawing/2014/main" id="{E743BA90-2663-FFA2-7F8C-BE665C101350}"/>
                </a:ext>
              </a:extLst>
            </p:cNvPr>
            <p:cNvGrpSpPr/>
            <p:nvPr/>
          </p:nvGrpSpPr>
          <p:grpSpPr>
            <a:xfrm>
              <a:off x="3888509" y="2351392"/>
              <a:ext cx="2743200" cy="2926814"/>
              <a:chOff x="6478122" y="3662834"/>
              <a:chExt cx="3776412" cy="2926814"/>
            </a:xfrm>
          </p:grpSpPr>
          <p:sp>
            <p:nvSpPr>
              <p:cNvPr id="11" name="Rectangle 10">
                <a:extLst>
                  <a:ext uri="{FF2B5EF4-FFF2-40B4-BE49-F238E27FC236}">
                    <a16:creationId xmlns:a16="http://schemas.microsoft.com/office/drawing/2014/main" id="{6B54176F-716C-3E0F-4F01-6D60EFD762A5}"/>
                  </a:ext>
                </a:extLst>
              </p:cNvPr>
              <p:cNvSpPr/>
              <p:nvPr/>
            </p:nvSpPr>
            <p:spPr>
              <a:xfrm>
                <a:off x="6478122" y="4315449"/>
                <a:ext cx="3776412" cy="2274199"/>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defRPr/>
                </a:pPr>
                <a:r>
                  <a:rPr lang="en-US" sz="1200" dirty="0">
                    <a:solidFill>
                      <a:srgbClr val="04284D"/>
                    </a:solidFill>
                    <a:cs typeface="Arial"/>
                  </a:rPr>
                  <a:t>Suppliers will be able to create their invoices directly from the email notification they receive from Coupa containing the purchase order (PO). For this step, they do not need to create a CSP account and can generate the invoice directly from the email.</a:t>
                </a:r>
                <a:endParaRPr lang="en-US" sz="700" dirty="0"/>
              </a:p>
            </p:txBody>
          </p:sp>
          <p:sp>
            <p:nvSpPr>
              <p:cNvPr id="14" name="Rectangle 13">
                <a:extLst>
                  <a:ext uri="{FF2B5EF4-FFF2-40B4-BE49-F238E27FC236}">
                    <a16:creationId xmlns:a16="http://schemas.microsoft.com/office/drawing/2014/main" id="{E279A8C7-70E6-8B43-5F1F-D263A41B2625}"/>
                  </a:ext>
                </a:extLst>
              </p:cNvPr>
              <p:cNvSpPr/>
              <p:nvPr/>
            </p:nvSpPr>
            <p:spPr>
              <a:xfrm>
                <a:off x="6478122" y="3662834"/>
                <a:ext cx="3776412" cy="652615"/>
              </a:xfrm>
              <a:prstGeom prst="rect">
                <a:avLst/>
              </a:pr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100"/>
                  </a:spcBef>
                  <a:spcAft>
                    <a:spcPts val="1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Supplier Actionable Notifications (SAN)</a:t>
                </a:r>
              </a:p>
            </p:txBody>
          </p:sp>
        </p:grpSp>
        <p:sp>
          <p:nvSpPr>
            <p:cNvPr id="16" name="Arrow: Chevron 15">
              <a:extLst>
                <a:ext uri="{FF2B5EF4-FFF2-40B4-BE49-F238E27FC236}">
                  <a16:creationId xmlns:a16="http://schemas.microsoft.com/office/drawing/2014/main" id="{928A1EED-EC6E-85E5-3182-2C93D35F3F30}"/>
                </a:ext>
              </a:extLst>
            </p:cNvPr>
            <p:cNvSpPr/>
            <p:nvPr/>
          </p:nvSpPr>
          <p:spPr>
            <a:xfrm>
              <a:off x="3062437" y="2351392"/>
              <a:ext cx="656196" cy="2926814"/>
            </a:xfrm>
            <a:prstGeom prst="chevron">
              <a:avLst/>
            </a:prstGeom>
            <a:solidFill>
              <a:schemeClr val="accent5">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solidFill>
                  <a:schemeClr val="tx1"/>
                </a:solidFill>
              </a:endParaRPr>
            </a:p>
          </p:txBody>
        </p:sp>
      </p:grpSp>
      <p:pic>
        <p:nvPicPr>
          <p:cNvPr id="3" name="Picture 2">
            <a:extLst>
              <a:ext uri="{FF2B5EF4-FFF2-40B4-BE49-F238E27FC236}">
                <a16:creationId xmlns:a16="http://schemas.microsoft.com/office/drawing/2014/main" id="{32CCA08A-AE03-D494-D055-752E6468280B}"/>
              </a:ext>
            </a:extLst>
          </p:cNvPr>
          <p:cNvPicPr preferRelativeResize="0">
            <a:picLocks noChangeAspect="1"/>
          </p:cNvPicPr>
          <p:nvPr/>
        </p:nvPicPr>
        <p:blipFill>
          <a:blip r:embed="rId4"/>
          <a:stretch>
            <a:fillRect/>
          </a:stretch>
        </p:blipFill>
        <p:spPr>
          <a:xfrm>
            <a:off x="286499" y="2456682"/>
            <a:ext cx="594200" cy="594200"/>
          </a:xfrm>
          <a:prstGeom prst="rect">
            <a:avLst/>
          </a:prstGeom>
        </p:spPr>
      </p:pic>
    </p:spTree>
    <p:custDataLst>
      <p:tags r:id="rId1"/>
    </p:custDataLst>
    <p:extLst>
      <p:ext uri="{BB962C8B-B14F-4D97-AF65-F5344CB8AC3E}">
        <p14:creationId xmlns:p14="http://schemas.microsoft.com/office/powerpoint/2010/main" val="420667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7240444"/>
          </a:xfrm>
          <a:prstGeom prst="rect">
            <a:avLst/>
          </a:prstGeom>
        </p:spPr>
        <p:txBody>
          <a:bodyPr wrap="square" lIns="91440" tIns="0" rIns="91440" bIns="0">
            <a:spAutoFit/>
          </a:bodyPr>
          <a:lstStyle/>
          <a:p>
            <a:pPr marL="228600" indent="-228600" defTabSz="524671">
              <a:lnSpc>
                <a:spcPct val="150000"/>
              </a:lnSpc>
              <a:spcAft>
                <a:spcPts val="2400"/>
              </a:spcAft>
              <a:buClr>
                <a:srgbClr val="003862"/>
              </a:buClr>
              <a:buFont typeface="+mj-lt"/>
              <a:buAutoNum type="arabicPeriod"/>
              <a:defRPr/>
            </a:pPr>
            <a:r>
              <a:rPr lang="en-US" sz="1100" dirty="0">
                <a:solidFill>
                  <a:srgbClr val="003862"/>
                </a:solidFill>
              </a:rPr>
              <a:t>Click the mail to be redirected to the </a:t>
            </a:r>
            <a:r>
              <a:rPr lang="en-US" sz="1100" b="1" dirty="0">
                <a:solidFill>
                  <a:srgbClr val="003862"/>
                </a:solidFill>
              </a:rPr>
              <a:t>Sasol</a:t>
            </a:r>
            <a:r>
              <a:rPr lang="en-US" sz="1100" dirty="0">
                <a:solidFill>
                  <a:srgbClr val="003862"/>
                </a:solidFill>
              </a:rPr>
              <a:t> Portal.</a:t>
            </a:r>
          </a:p>
          <a:p>
            <a:pPr marL="228600" indent="-228600" defTabSz="524671">
              <a:lnSpc>
                <a:spcPct val="150000"/>
              </a:lnSpc>
              <a:spcAft>
                <a:spcPts val="2400"/>
              </a:spcAft>
              <a:buClr>
                <a:srgbClr val="003862"/>
              </a:buClr>
              <a:buFont typeface="+mj-lt"/>
              <a:buAutoNum type="arabicPeriod"/>
              <a:defRPr/>
            </a:pPr>
            <a:endParaRPr lang="en-US" sz="1100" b="1" dirty="0">
              <a:solidFill>
                <a:srgbClr val="003862"/>
              </a:solidFill>
            </a:endParaRPr>
          </a:p>
          <a:p>
            <a:pPr marL="228600" indent="-228600" defTabSz="524671">
              <a:lnSpc>
                <a:spcPct val="150000"/>
              </a:lnSpc>
              <a:spcAft>
                <a:spcPts val="2400"/>
              </a:spcAft>
              <a:buClr>
                <a:srgbClr val="003862"/>
              </a:buClr>
              <a:buFont typeface="+mj-lt"/>
              <a:buAutoNum type="arabicPeriod"/>
              <a:defRPr/>
            </a:pPr>
            <a:endParaRPr lang="en-US" sz="1100" b="1" dirty="0">
              <a:solidFill>
                <a:srgbClr val="003862"/>
              </a:solidFill>
            </a:endParaRPr>
          </a:p>
          <a:p>
            <a:pPr marL="228600" indent="-228600" defTabSz="524671">
              <a:lnSpc>
                <a:spcPct val="150000"/>
              </a:lnSpc>
              <a:spcAft>
                <a:spcPts val="2400"/>
              </a:spcAft>
              <a:buClr>
                <a:srgbClr val="003862"/>
              </a:buClr>
              <a:buFont typeface="+mj-lt"/>
              <a:buAutoNum type="arabicPeriod"/>
              <a:defRPr/>
            </a:pPr>
            <a:endParaRPr lang="en-US" sz="1100" b="1" dirty="0">
              <a:solidFill>
                <a:srgbClr val="003862"/>
              </a:solidFill>
            </a:endParaRPr>
          </a:p>
          <a:p>
            <a:pPr marL="228600" lvl="0" indent="-228600" defTabSz="524671">
              <a:lnSpc>
                <a:spcPct val="150000"/>
              </a:lnSpc>
              <a:spcAft>
                <a:spcPts val="2400"/>
              </a:spcAft>
              <a:buClr>
                <a:srgbClr val="003862"/>
              </a:buClr>
              <a:buFont typeface="+mj-lt"/>
              <a:buAutoNum type="arabicPeriod"/>
              <a:defRPr/>
            </a:pPr>
            <a:r>
              <a:rPr lang="en-US" sz="1100" dirty="0">
                <a:solidFill>
                  <a:srgbClr val="003862"/>
                </a:solidFill>
              </a:rPr>
              <a:t>Click on </a:t>
            </a:r>
            <a:r>
              <a:rPr lang="en-US" sz="1100" b="1" dirty="0">
                <a:solidFill>
                  <a:srgbClr val="003862"/>
                </a:solidFill>
              </a:rPr>
              <a:t>Create Invoice</a:t>
            </a:r>
            <a:r>
              <a:rPr lang="en-US" sz="1100" dirty="0">
                <a:solidFill>
                  <a:srgbClr val="003862"/>
                </a:solidFill>
              </a:rPr>
              <a:t>.</a:t>
            </a:r>
          </a:p>
          <a:p>
            <a:pPr marL="228600" lvl="0" indent="-228600" defTabSz="524671">
              <a:lnSpc>
                <a:spcPct val="150000"/>
              </a:lnSpc>
              <a:spcAft>
                <a:spcPts val="24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24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24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2400"/>
              </a:spcAft>
              <a:buClr>
                <a:srgbClr val="003862"/>
              </a:buClr>
              <a:buFont typeface="+mj-lt"/>
              <a:buAutoNum type="arabicPeriod"/>
              <a:defRPr/>
            </a:pPr>
            <a:r>
              <a:rPr lang="en-US" sz="1100" dirty="0">
                <a:solidFill>
                  <a:srgbClr val="003862"/>
                </a:solidFill>
              </a:rPr>
              <a:t>Complete the One Time Password verification process</a:t>
            </a:r>
          </a:p>
          <a:p>
            <a:pPr marL="228600" lvl="0" indent="-228600" defTabSz="524671">
              <a:lnSpc>
                <a:spcPct val="150000"/>
              </a:lnSpc>
              <a:spcAft>
                <a:spcPts val="2400"/>
              </a:spcAft>
              <a:buClr>
                <a:srgbClr val="003862"/>
              </a:buClr>
              <a:buFont typeface="+mj-lt"/>
              <a:buAutoNum type="arabicPeriod"/>
              <a:defRPr/>
            </a:pPr>
            <a:endParaRPr lang="en-US" sz="1100" b="1"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via Supplier Actionable Notification (SAN)</a:t>
            </a:r>
          </a:p>
        </p:txBody>
      </p:sp>
      <p:pic>
        <p:nvPicPr>
          <p:cNvPr id="2" name="Picture 2">
            <a:extLst>
              <a:ext uri="{FF2B5EF4-FFF2-40B4-BE49-F238E27FC236}">
                <a16:creationId xmlns:a16="http://schemas.microsoft.com/office/drawing/2014/main" id="{7430E392-A64D-EAC1-F8B8-3A282C482E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714" b="39814"/>
          <a:stretch/>
        </p:blipFill>
        <p:spPr bwMode="auto">
          <a:xfrm>
            <a:off x="476509" y="1693755"/>
            <a:ext cx="6026279" cy="1681157"/>
          </a:xfrm>
          <a:prstGeom prst="rect">
            <a:avLst/>
          </a:prstGeom>
          <a:noFill/>
          <a:ln w="12700">
            <a:solidFill>
              <a:srgbClr val="003862"/>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AB50B23-B167-89A8-6DCD-74C6B46801DC}"/>
              </a:ext>
            </a:extLst>
          </p:cNvPr>
          <p:cNvSpPr/>
          <p:nvPr/>
        </p:nvSpPr>
        <p:spPr>
          <a:xfrm>
            <a:off x="770625" y="2791282"/>
            <a:ext cx="5424435" cy="506229"/>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12" name="Oval 11">
            <a:extLst>
              <a:ext uri="{FF2B5EF4-FFF2-40B4-BE49-F238E27FC236}">
                <a16:creationId xmlns:a16="http://schemas.microsoft.com/office/drawing/2014/main" id="{34B97FF1-0FE3-17A8-1922-AF0C42B6AA8F}"/>
              </a:ext>
            </a:extLst>
          </p:cNvPr>
          <p:cNvSpPr/>
          <p:nvPr/>
        </p:nvSpPr>
        <p:spPr>
          <a:xfrm>
            <a:off x="633465" y="267698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a:t>
            </a:r>
          </a:p>
        </p:txBody>
      </p:sp>
      <p:pic>
        <p:nvPicPr>
          <p:cNvPr id="5" name="Picture 4">
            <a:extLst>
              <a:ext uri="{FF2B5EF4-FFF2-40B4-BE49-F238E27FC236}">
                <a16:creationId xmlns:a16="http://schemas.microsoft.com/office/drawing/2014/main" id="{AE9C9C6A-7886-88A4-ED7E-2EF55F67B19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065" t="31034" r="18763"/>
          <a:stretch/>
        </p:blipFill>
        <p:spPr bwMode="auto">
          <a:xfrm>
            <a:off x="1736976" y="3869352"/>
            <a:ext cx="3196608" cy="1900989"/>
          </a:xfrm>
          <a:prstGeom prst="rect">
            <a:avLst/>
          </a:prstGeom>
          <a:noFill/>
          <a:ln w="12700">
            <a:solidFill>
              <a:srgbClr val="003862"/>
            </a:solidFill>
          </a:ln>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23C954E5-A32B-058A-7C88-21A8A34E3A4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999" r="21407" b="8878"/>
          <a:stretch/>
        </p:blipFill>
        <p:spPr bwMode="auto">
          <a:xfrm>
            <a:off x="1631740" y="6124256"/>
            <a:ext cx="3407080" cy="2369760"/>
          </a:xfrm>
          <a:prstGeom prst="rect">
            <a:avLst/>
          </a:prstGeom>
          <a:noFill/>
          <a:ln w="12700">
            <a:solidFill>
              <a:srgbClr val="003862"/>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ACE05D6-E129-18D1-2356-6FA83B0DAB56}"/>
              </a:ext>
            </a:extLst>
          </p:cNvPr>
          <p:cNvSpPr/>
          <p:nvPr/>
        </p:nvSpPr>
        <p:spPr>
          <a:xfrm>
            <a:off x="3336192" y="5496021"/>
            <a:ext cx="961488" cy="274320"/>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7" name="Oval 6">
            <a:extLst>
              <a:ext uri="{FF2B5EF4-FFF2-40B4-BE49-F238E27FC236}">
                <a16:creationId xmlns:a16="http://schemas.microsoft.com/office/drawing/2014/main" id="{B81FE510-7856-E09B-5B29-CAAB68425B7F}"/>
              </a:ext>
            </a:extLst>
          </p:cNvPr>
          <p:cNvSpPr/>
          <p:nvPr/>
        </p:nvSpPr>
        <p:spPr>
          <a:xfrm>
            <a:off x="3198120" y="525211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2</a:t>
            </a:r>
          </a:p>
        </p:txBody>
      </p:sp>
      <p:sp>
        <p:nvSpPr>
          <p:cNvPr id="9" name="Rectangle 8">
            <a:extLst>
              <a:ext uri="{FF2B5EF4-FFF2-40B4-BE49-F238E27FC236}">
                <a16:creationId xmlns:a16="http://schemas.microsoft.com/office/drawing/2014/main" id="{84BA16AA-F654-85F3-8742-C18163FA212B}"/>
              </a:ext>
            </a:extLst>
          </p:cNvPr>
          <p:cNvSpPr/>
          <p:nvPr/>
        </p:nvSpPr>
        <p:spPr>
          <a:xfrm>
            <a:off x="1746420" y="7917471"/>
            <a:ext cx="3221820" cy="344103"/>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10" name="Oval 9">
            <a:extLst>
              <a:ext uri="{FF2B5EF4-FFF2-40B4-BE49-F238E27FC236}">
                <a16:creationId xmlns:a16="http://schemas.microsoft.com/office/drawing/2014/main" id="{025E5E56-EE3F-E11E-5582-B2D9F7455062}"/>
              </a:ext>
            </a:extLst>
          </p:cNvPr>
          <p:cNvSpPr/>
          <p:nvPr/>
        </p:nvSpPr>
        <p:spPr>
          <a:xfrm>
            <a:off x="1715028" y="774334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3</a:t>
            </a:r>
          </a:p>
        </p:txBody>
      </p:sp>
    </p:spTree>
    <p:custDataLst>
      <p:tags r:id="rId1"/>
    </p:custDataLst>
    <p:extLst>
      <p:ext uri="{BB962C8B-B14F-4D97-AF65-F5344CB8AC3E}">
        <p14:creationId xmlns:p14="http://schemas.microsoft.com/office/powerpoint/2010/main" val="88444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6932667"/>
          </a:xfrm>
          <a:prstGeom prst="rect">
            <a:avLst/>
          </a:prstGeom>
        </p:spPr>
        <p:txBody>
          <a:bodyPr wrap="square" lIns="91440" tIns="0" rIns="91440" bIns="0">
            <a:spAutoFit/>
          </a:bodyPr>
          <a:lstStyle/>
          <a:p>
            <a:pPr marL="228600" indent="-228600" defTabSz="524671">
              <a:lnSpc>
                <a:spcPct val="150000"/>
              </a:lnSpc>
              <a:spcAft>
                <a:spcPts val="2400"/>
              </a:spcAft>
              <a:buClr>
                <a:srgbClr val="003862"/>
              </a:buClr>
              <a:buFont typeface="+mj-lt"/>
              <a:buAutoNum type="arabicPeriod" startAt="4"/>
              <a:defRPr/>
            </a:pPr>
            <a:r>
              <a:rPr lang="en-US" sz="1100" dirty="0">
                <a:solidFill>
                  <a:srgbClr val="003862"/>
                </a:solidFill>
              </a:rPr>
              <a:t>Click on </a:t>
            </a:r>
            <a:r>
              <a:rPr lang="en-US" sz="1100" b="1" dirty="0">
                <a:solidFill>
                  <a:srgbClr val="003862"/>
                </a:solidFill>
              </a:rPr>
              <a:t>Create New Remit-To </a:t>
            </a:r>
            <a:r>
              <a:rPr lang="en-US" sz="1100" dirty="0">
                <a:solidFill>
                  <a:srgbClr val="003862"/>
                </a:solidFill>
              </a:rPr>
              <a:t>button.</a:t>
            </a:r>
          </a:p>
          <a:p>
            <a:pPr marL="228600" indent="-228600" defTabSz="524671">
              <a:lnSpc>
                <a:spcPct val="150000"/>
              </a:lnSpc>
              <a:spcAft>
                <a:spcPts val="2400"/>
              </a:spcAft>
              <a:buClr>
                <a:srgbClr val="003862"/>
              </a:buClr>
              <a:buFont typeface="+mj-lt"/>
              <a:buAutoNum type="arabicPeriod" startAt="4"/>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4"/>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4"/>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4"/>
              <a:defRPr/>
            </a:pPr>
            <a:r>
              <a:rPr lang="en-US" sz="1100" dirty="0">
                <a:solidFill>
                  <a:srgbClr val="003862"/>
                </a:solidFill>
              </a:rPr>
              <a:t>Add all the mandatory details for the chosen </a:t>
            </a:r>
            <a:r>
              <a:rPr lang="en-US" sz="1100" b="1" dirty="0">
                <a:solidFill>
                  <a:srgbClr val="003862"/>
                </a:solidFill>
              </a:rPr>
              <a:t>Country/Region </a:t>
            </a:r>
            <a:r>
              <a:rPr lang="en-US" sz="1100" dirty="0">
                <a:solidFill>
                  <a:srgbClr val="003862"/>
                </a:solidFill>
              </a:rPr>
              <a:t>and click</a:t>
            </a:r>
            <a:r>
              <a:rPr lang="en-US" sz="1100" b="1" dirty="0">
                <a:solidFill>
                  <a:srgbClr val="003862"/>
                </a:solidFill>
              </a:rPr>
              <a:t> Create and Use</a:t>
            </a:r>
            <a:r>
              <a:rPr lang="en-US" sz="1100" dirty="0">
                <a:solidFill>
                  <a:srgbClr val="003862"/>
                </a:solidFill>
              </a:rPr>
              <a:t>.</a:t>
            </a:r>
          </a:p>
          <a:p>
            <a:pPr marL="228600" lvl="0" indent="-228600" defTabSz="524671">
              <a:lnSpc>
                <a:spcPct val="150000"/>
              </a:lnSpc>
              <a:spcAft>
                <a:spcPts val="2400"/>
              </a:spcAft>
              <a:buClr>
                <a:srgbClr val="003862"/>
              </a:buClr>
              <a:buFont typeface="+mj-lt"/>
              <a:buAutoNum type="arabicPeriod" startAt="4"/>
              <a:defRPr/>
            </a:pPr>
            <a:endParaRPr lang="en-US" sz="1100" dirty="0">
              <a:solidFill>
                <a:srgbClr val="003862"/>
              </a:solidFill>
            </a:endParaRPr>
          </a:p>
          <a:p>
            <a:pPr marL="228600" lvl="0" indent="-228600" defTabSz="524671">
              <a:lnSpc>
                <a:spcPct val="150000"/>
              </a:lnSpc>
              <a:spcAft>
                <a:spcPts val="2400"/>
              </a:spcAft>
              <a:buClr>
                <a:srgbClr val="003862"/>
              </a:buClr>
              <a:buFont typeface="+mj-lt"/>
              <a:buAutoNum type="arabicPeriod" startAt="4"/>
              <a:defRPr/>
            </a:pPr>
            <a:endParaRPr lang="en-US" sz="1100" dirty="0">
              <a:solidFill>
                <a:srgbClr val="003862"/>
              </a:solidFill>
            </a:endParaRPr>
          </a:p>
          <a:p>
            <a:pPr marL="228600" lvl="0" indent="-228600" defTabSz="524671">
              <a:lnSpc>
                <a:spcPct val="150000"/>
              </a:lnSpc>
              <a:spcAft>
                <a:spcPts val="2400"/>
              </a:spcAft>
              <a:buClr>
                <a:srgbClr val="003862"/>
              </a:buClr>
              <a:buFont typeface="+mj-lt"/>
              <a:buAutoNum type="arabicPeriod" startAt="4"/>
              <a:defRPr/>
            </a:pPr>
            <a:endParaRPr lang="en-US" sz="1100" dirty="0">
              <a:solidFill>
                <a:srgbClr val="003862"/>
              </a:solidFill>
            </a:endParaRPr>
          </a:p>
          <a:p>
            <a:pPr marL="228600" lvl="0" indent="-228600" defTabSz="524671">
              <a:lnSpc>
                <a:spcPct val="150000"/>
              </a:lnSpc>
              <a:spcAft>
                <a:spcPts val="2400"/>
              </a:spcAft>
              <a:buClr>
                <a:srgbClr val="003862"/>
              </a:buClr>
              <a:buFont typeface="+mj-lt"/>
              <a:buAutoNum type="arabicPeriod" startAt="4"/>
              <a:defRPr/>
            </a:pPr>
            <a:endParaRPr lang="en-US" sz="1100" b="1"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pic>
        <p:nvPicPr>
          <p:cNvPr id="13" name="Picture 12">
            <a:extLst>
              <a:ext uri="{FF2B5EF4-FFF2-40B4-BE49-F238E27FC236}">
                <a16:creationId xmlns:a16="http://schemas.microsoft.com/office/drawing/2014/main" id="{AE389CBA-6112-2C8F-E301-66224AC60969}"/>
              </a:ext>
            </a:extLst>
          </p:cNvPr>
          <p:cNvPicPr>
            <a:picLocks noChangeAspect="1"/>
          </p:cNvPicPr>
          <p:nvPr/>
        </p:nvPicPr>
        <p:blipFill>
          <a:blip r:embed="rId5"/>
          <a:srcRect l="22690" r="28157"/>
          <a:stretch/>
        </p:blipFill>
        <p:spPr>
          <a:xfrm>
            <a:off x="1546794" y="3942633"/>
            <a:ext cx="3764411" cy="3549832"/>
          </a:xfrm>
          <a:prstGeom prst="rect">
            <a:avLst/>
          </a:prstGeom>
          <a:ln w="12700">
            <a:solidFill>
              <a:srgbClr val="003862"/>
            </a:solidFill>
          </a:ln>
        </p:spPr>
      </p:pic>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via Supplier Actionable Notification (SAN)</a:t>
            </a:r>
          </a:p>
        </p:txBody>
      </p:sp>
      <p:grpSp>
        <p:nvGrpSpPr>
          <p:cNvPr id="4" name="Group 3">
            <a:extLst>
              <a:ext uri="{FF2B5EF4-FFF2-40B4-BE49-F238E27FC236}">
                <a16:creationId xmlns:a16="http://schemas.microsoft.com/office/drawing/2014/main" id="{0CF731A4-E658-CA79-C002-8091F975B31D}"/>
              </a:ext>
            </a:extLst>
          </p:cNvPr>
          <p:cNvGrpSpPr/>
          <p:nvPr/>
        </p:nvGrpSpPr>
        <p:grpSpPr>
          <a:xfrm>
            <a:off x="806114" y="1651535"/>
            <a:ext cx="5562215" cy="1574566"/>
            <a:chOff x="854242" y="1922783"/>
            <a:chExt cx="5562215" cy="1574566"/>
          </a:xfrm>
        </p:grpSpPr>
        <p:pic>
          <p:nvPicPr>
            <p:cNvPr id="3" name="Picture 2">
              <a:extLst>
                <a:ext uri="{FF2B5EF4-FFF2-40B4-BE49-F238E27FC236}">
                  <a16:creationId xmlns:a16="http://schemas.microsoft.com/office/drawing/2014/main" id="{287C3237-0797-17E7-DD4A-D728FD53FF6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329" t="7177" r="23136" b="48264"/>
            <a:stretch/>
          </p:blipFill>
          <p:spPr bwMode="auto">
            <a:xfrm>
              <a:off x="854242" y="1922783"/>
              <a:ext cx="5562215" cy="1574566"/>
            </a:xfrm>
            <a:prstGeom prst="rect">
              <a:avLst/>
            </a:prstGeom>
            <a:noFill/>
            <a:ln w="12700">
              <a:solidFill>
                <a:srgbClr val="003862"/>
              </a:solidFill>
            </a:ln>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AB50B23-B167-89A8-6DCD-74C6B46801DC}"/>
                </a:ext>
              </a:extLst>
            </p:cNvPr>
            <p:cNvSpPr/>
            <p:nvPr/>
          </p:nvSpPr>
          <p:spPr>
            <a:xfrm>
              <a:off x="4511842" y="3068911"/>
              <a:ext cx="1203158" cy="274320"/>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12" name="Oval 11">
              <a:extLst>
                <a:ext uri="{FF2B5EF4-FFF2-40B4-BE49-F238E27FC236}">
                  <a16:creationId xmlns:a16="http://schemas.microsoft.com/office/drawing/2014/main" id="{34B97FF1-0FE3-17A8-1922-AF0C42B6AA8F}"/>
                </a:ext>
              </a:extLst>
            </p:cNvPr>
            <p:cNvSpPr/>
            <p:nvPr/>
          </p:nvSpPr>
          <p:spPr>
            <a:xfrm>
              <a:off x="4374682" y="2844631"/>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4</a:t>
              </a:r>
            </a:p>
          </p:txBody>
        </p:sp>
      </p:grpSp>
      <p:sp>
        <p:nvSpPr>
          <p:cNvPr id="6" name="Rectangle 5">
            <a:extLst>
              <a:ext uri="{FF2B5EF4-FFF2-40B4-BE49-F238E27FC236}">
                <a16:creationId xmlns:a16="http://schemas.microsoft.com/office/drawing/2014/main" id="{FACE05D6-E129-18D1-2356-6FA83B0DAB56}"/>
              </a:ext>
            </a:extLst>
          </p:cNvPr>
          <p:cNvSpPr/>
          <p:nvPr/>
        </p:nvSpPr>
        <p:spPr>
          <a:xfrm>
            <a:off x="1625123" y="4841421"/>
            <a:ext cx="3505487" cy="2651043"/>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7" name="Oval 6">
            <a:extLst>
              <a:ext uri="{FF2B5EF4-FFF2-40B4-BE49-F238E27FC236}">
                <a16:creationId xmlns:a16="http://schemas.microsoft.com/office/drawing/2014/main" id="{B81FE510-7856-E09B-5B29-CAAB68425B7F}"/>
              </a:ext>
            </a:extLst>
          </p:cNvPr>
          <p:cNvSpPr/>
          <p:nvPr/>
        </p:nvSpPr>
        <p:spPr>
          <a:xfrm>
            <a:off x="1453072" y="470426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5</a:t>
            </a:r>
          </a:p>
        </p:txBody>
      </p:sp>
    </p:spTree>
    <p:custDataLst>
      <p:tags r:id="rId1"/>
    </p:custDataLst>
    <p:extLst>
      <p:ext uri="{BB962C8B-B14F-4D97-AF65-F5344CB8AC3E}">
        <p14:creationId xmlns:p14="http://schemas.microsoft.com/office/powerpoint/2010/main" val="60800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6117059"/>
          </a:xfrm>
          <a:prstGeom prst="rect">
            <a:avLst/>
          </a:prstGeom>
        </p:spPr>
        <p:txBody>
          <a:bodyPr wrap="square" lIns="91440" tIns="0" rIns="91440" bIns="0">
            <a:spAutoFit/>
          </a:bodyPr>
          <a:lstStyle/>
          <a:p>
            <a:pPr marL="228600" indent="-228600" defTabSz="524671">
              <a:lnSpc>
                <a:spcPct val="150000"/>
              </a:lnSpc>
              <a:spcAft>
                <a:spcPts val="2400"/>
              </a:spcAft>
              <a:buClr>
                <a:srgbClr val="003862"/>
              </a:buClr>
              <a:buFont typeface="+mj-lt"/>
              <a:buAutoNum type="arabicPeriod" startAt="6"/>
              <a:defRPr/>
            </a:pPr>
            <a:r>
              <a:rPr lang="en-US" sz="1100" dirty="0">
                <a:solidFill>
                  <a:srgbClr val="003862"/>
                </a:solidFill>
              </a:rPr>
              <a:t>Enter all the required invoice details.</a:t>
            </a:r>
          </a:p>
          <a:p>
            <a:pPr marL="228600" indent="-228600" defTabSz="524671">
              <a:lnSpc>
                <a:spcPct val="150000"/>
              </a:lnSpc>
              <a:spcAft>
                <a:spcPts val="2400"/>
              </a:spcAft>
              <a:buClr>
                <a:srgbClr val="003862"/>
              </a:buClr>
              <a:buFont typeface="+mj-lt"/>
              <a:buAutoNum type="arabicPeriod" startAt="6"/>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6"/>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6"/>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6"/>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6"/>
              <a:defRPr/>
            </a:pPr>
            <a:endParaRPr lang="en-US" sz="1100" dirty="0">
              <a:solidFill>
                <a:srgbClr val="003862"/>
              </a:solidFill>
            </a:endParaRPr>
          </a:p>
          <a:p>
            <a:pPr defTabSz="524671">
              <a:lnSpc>
                <a:spcPct val="150000"/>
              </a:lnSpc>
              <a:spcAft>
                <a:spcPts val="2400"/>
              </a:spcAft>
              <a:buClr>
                <a:srgbClr val="003862"/>
              </a:buClr>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7"/>
              <a:defRPr/>
            </a:pPr>
            <a:r>
              <a:rPr lang="en-US" sz="1100" dirty="0">
                <a:solidFill>
                  <a:srgbClr val="003862"/>
                </a:solidFill>
              </a:rPr>
              <a:t>Click the </a:t>
            </a:r>
            <a:r>
              <a:rPr lang="en-US" sz="1100" b="1" dirty="0">
                <a:solidFill>
                  <a:srgbClr val="003862"/>
                </a:solidFill>
              </a:rPr>
              <a:t>Submit</a:t>
            </a:r>
            <a:r>
              <a:rPr lang="en-US" sz="1100" dirty="0">
                <a:solidFill>
                  <a:srgbClr val="003862"/>
                </a:solidFill>
              </a:rPr>
              <a:t> button.</a:t>
            </a: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via Supplier Actionable Notification (SAN)</a:t>
            </a:r>
          </a:p>
        </p:txBody>
      </p:sp>
      <p:sp>
        <p:nvSpPr>
          <p:cNvPr id="6" name="Rectangle 5">
            <a:extLst>
              <a:ext uri="{FF2B5EF4-FFF2-40B4-BE49-F238E27FC236}">
                <a16:creationId xmlns:a16="http://schemas.microsoft.com/office/drawing/2014/main" id="{FACE05D6-E129-18D1-2356-6FA83B0DAB56}"/>
              </a:ext>
            </a:extLst>
          </p:cNvPr>
          <p:cNvSpPr/>
          <p:nvPr/>
        </p:nvSpPr>
        <p:spPr>
          <a:xfrm>
            <a:off x="2000578" y="2364558"/>
            <a:ext cx="2760246" cy="1838203"/>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7" name="Oval 6">
            <a:extLst>
              <a:ext uri="{FF2B5EF4-FFF2-40B4-BE49-F238E27FC236}">
                <a16:creationId xmlns:a16="http://schemas.microsoft.com/office/drawing/2014/main" id="{B81FE510-7856-E09B-5B29-CAAB68425B7F}"/>
              </a:ext>
            </a:extLst>
          </p:cNvPr>
          <p:cNvSpPr/>
          <p:nvPr/>
        </p:nvSpPr>
        <p:spPr>
          <a:xfrm>
            <a:off x="1863416" y="2172052"/>
            <a:ext cx="218650" cy="209548"/>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5</a:t>
            </a:r>
          </a:p>
        </p:txBody>
      </p:sp>
      <p:pic>
        <p:nvPicPr>
          <p:cNvPr id="5" name="Picture 4">
            <a:extLst>
              <a:ext uri="{FF2B5EF4-FFF2-40B4-BE49-F238E27FC236}">
                <a16:creationId xmlns:a16="http://schemas.microsoft.com/office/drawing/2014/main" id="{2202255B-876A-40B0-E53F-E40CB6F56CDB}"/>
              </a:ext>
            </a:extLst>
          </p:cNvPr>
          <p:cNvPicPr>
            <a:picLocks noChangeAspect="1"/>
          </p:cNvPicPr>
          <p:nvPr/>
        </p:nvPicPr>
        <p:blipFill rotWithShape="1">
          <a:blip r:embed="rId7"/>
          <a:srcRect r="18104"/>
          <a:stretch/>
        </p:blipFill>
        <p:spPr>
          <a:xfrm>
            <a:off x="1009208" y="1662054"/>
            <a:ext cx="4742985" cy="3369488"/>
          </a:xfrm>
          <a:prstGeom prst="rect">
            <a:avLst/>
          </a:prstGeom>
          <a:ln w="12700">
            <a:solidFill>
              <a:srgbClr val="003862"/>
            </a:solidFill>
          </a:ln>
        </p:spPr>
      </p:pic>
      <p:sp>
        <p:nvSpPr>
          <p:cNvPr id="8" name="Rectangle 7">
            <a:extLst>
              <a:ext uri="{FF2B5EF4-FFF2-40B4-BE49-F238E27FC236}">
                <a16:creationId xmlns:a16="http://schemas.microsoft.com/office/drawing/2014/main" id="{17D41992-E2FA-7770-800A-0CA5C6D59026}"/>
              </a:ext>
            </a:extLst>
          </p:cNvPr>
          <p:cNvSpPr/>
          <p:nvPr/>
        </p:nvSpPr>
        <p:spPr>
          <a:xfrm>
            <a:off x="1394460" y="2049780"/>
            <a:ext cx="4021022" cy="2981762"/>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9" name="Oval 8">
            <a:extLst>
              <a:ext uri="{FF2B5EF4-FFF2-40B4-BE49-F238E27FC236}">
                <a16:creationId xmlns:a16="http://schemas.microsoft.com/office/drawing/2014/main" id="{7699311D-2714-CEE1-DF6C-BD4E2D8BB608}"/>
              </a:ext>
            </a:extLst>
          </p:cNvPr>
          <p:cNvSpPr/>
          <p:nvPr/>
        </p:nvSpPr>
        <p:spPr>
          <a:xfrm>
            <a:off x="1195947" y="183987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6</a:t>
            </a:r>
          </a:p>
        </p:txBody>
      </p:sp>
      <p:pic>
        <p:nvPicPr>
          <p:cNvPr id="10" name="Picture 9">
            <a:extLst>
              <a:ext uri="{FF2B5EF4-FFF2-40B4-BE49-F238E27FC236}">
                <a16:creationId xmlns:a16="http://schemas.microsoft.com/office/drawing/2014/main" id="{5806CC37-90FF-1ACA-4656-D80005901B9F}"/>
              </a:ext>
            </a:extLst>
          </p:cNvPr>
          <p:cNvPicPr>
            <a:picLocks noChangeAspect="1"/>
          </p:cNvPicPr>
          <p:nvPr/>
        </p:nvPicPr>
        <p:blipFill>
          <a:blip r:embed="rId8"/>
          <a:srcRect l="36606" t="14689" r="17962" b="4914"/>
          <a:stretch/>
        </p:blipFill>
        <p:spPr>
          <a:xfrm>
            <a:off x="1890550" y="5647539"/>
            <a:ext cx="2980300" cy="2950038"/>
          </a:xfrm>
          <a:prstGeom prst="rect">
            <a:avLst/>
          </a:prstGeom>
          <a:ln w="12700">
            <a:solidFill>
              <a:srgbClr val="003862"/>
            </a:solidFill>
          </a:ln>
        </p:spPr>
      </p:pic>
      <p:sp>
        <p:nvSpPr>
          <p:cNvPr id="18" name="Rectangle 17">
            <a:extLst>
              <a:ext uri="{FF2B5EF4-FFF2-40B4-BE49-F238E27FC236}">
                <a16:creationId xmlns:a16="http://schemas.microsoft.com/office/drawing/2014/main" id="{85353962-E3E6-87D5-86D4-1B35B8C4B139}"/>
              </a:ext>
            </a:extLst>
          </p:cNvPr>
          <p:cNvSpPr/>
          <p:nvPr/>
        </p:nvSpPr>
        <p:spPr>
          <a:xfrm>
            <a:off x="4323794" y="8315279"/>
            <a:ext cx="547055" cy="217794"/>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19" name="Oval 18">
            <a:extLst>
              <a:ext uri="{FF2B5EF4-FFF2-40B4-BE49-F238E27FC236}">
                <a16:creationId xmlns:a16="http://schemas.microsoft.com/office/drawing/2014/main" id="{3DB921F9-D519-0EEC-0787-DA5786877C5B}"/>
              </a:ext>
            </a:extLst>
          </p:cNvPr>
          <p:cNvSpPr/>
          <p:nvPr/>
        </p:nvSpPr>
        <p:spPr>
          <a:xfrm>
            <a:off x="4119640" y="8113615"/>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7</a:t>
            </a:r>
          </a:p>
        </p:txBody>
      </p:sp>
    </p:spTree>
    <p:custDataLst>
      <p:tags r:id="rId1"/>
    </p:custDataLst>
    <p:extLst>
      <p:ext uri="{BB962C8B-B14F-4D97-AF65-F5344CB8AC3E}">
        <p14:creationId xmlns:p14="http://schemas.microsoft.com/office/powerpoint/2010/main" val="236522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4431983"/>
          </a:xfrm>
          <a:prstGeom prst="rect">
            <a:avLst/>
          </a:prstGeom>
        </p:spPr>
        <p:txBody>
          <a:bodyPr wrap="square" lIns="91440" tIns="0" rIns="91440" bIns="0">
            <a:spAutoFit/>
          </a:bodyPr>
          <a:lstStyle/>
          <a:p>
            <a:pPr marL="228600" indent="-228600" defTabSz="524671">
              <a:lnSpc>
                <a:spcPct val="150000"/>
              </a:lnSpc>
              <a:spcAft>
                <a:spcPts val="2400"/>
              </a:spcAft>
              <a:buClr>
                <a:srgbClr val="003862"/>
              </a:buClr>
              <a:buFont typeface="+mj-lt"/>
              <a:buAutoNum type="arabicPeriod" startAt="8"/>
              <a:defRPr/>
            </a:pPr>
            <a:r>
              <a:rPr lang="en-US" sz="1100" dirty="0">
                <a:solidFill>
                  <a:srgbClr val="003862"/>
                </a:solidFill>
              </a:rPr>
              <a:t>Click the </a:t>
            </a:r>
            <a:r>
              <a:rPr lang="en-US" sz="1100" b="1" dirty="0">
                <a:solidFill>
                  <a:srgbClr val="003862"/>
                </a:solidFill>
              </a:rPr>
              <a:t>Send Invoice</a:t>
            </a:r>
            <a:r>
              <a:rPr lang="en-US" sz="1100" dirty="0">
                <a:solidFill>
                  <a:srgbClr val="003862"/>
                </a:solidFill>
              </a:rPr>
              <a:t> button to submit the invoice to Sasol.</a:t>
            </a:r>
          </a:p>
          <a:p>
            <a:pPr marL="228600" indent="-228600" defTabSz="524671">
              <a:lnSpc>
                <a:spcPct val="150000"/>
              </a:lnSpc>
              <a:spcAft>
                <a:spcPts val="2400"/>
              </a:spcAft>
              <a:buClr>
                <a:srgbClr val="003862"/>
              </a:buClr>
              <a:buFont typeface="+mj-lt"/>
              <a:buAutoNum type="arabicPeriod" startAt="8"/>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8"/>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8"/>
              <a:defRPr/>
            </a:pPr>
            <a:endParaRPr lang="en-US" sz="1100" dirty="0">
              <a:solidFill>
                <a:srgbClr val="003862"/>
              </a:solidFill>
            </a:endParaRPr>
          </a:p>
          <a:p>
            <a:pPr marL="228600" indent="-228600" defTabSz="524671">
              <a:lnSpc>
                <a:spcPct val="150000"/>
              </a:lnSpc>
              <a:spcAft>
                <a:spcPts val="2400"/>
              </a:spcAft>
              <a:buClr>
                <a:srgbClr val="003862"/>
              </a:buClr>
              <a:buFont typeface="+mj-lt"/>
              <a:buAutoNum type="arabicPeriod" startAt="8"/>
              <a:defRPr/>
            </a:pPr>
            <a:r>
              <a:rPr lang="en-US" sz="1100" dirty="0">
                <a:solidFill>
                  <a:srgbClr val="003862"/>
                </a:solidFill>
              </a:rPr>
              <a:t>A confirmation message will be displayed.</a:t>
            </a: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pic>
        <p:nvPicPr>
          <p:cNvPr id="11" name="Picture 10">
            <a:extLst>
              <a:ext uri="{FF2B5EF4-FFF2-40B4-BE49-F238E27FC236}">
                <a16:creationId xmlns:a16="http://schemas.microsoft.com/office/drawing/2014/main" id="{B61831F8-141B-56EB-B2CC-37C474F6DDDC}"/>
              </a:ext>
            </a:extLst>
          </p:cNvPr>
          <p:cNvPicPr>
            <a:picLocks noChangeAspect="1"/>
          </p:cNvPicPr>
          <p:nvPr/>
        </p:nvPicPr>
        <p:blipFill>
          <a:blip r:embed="rId5"/>
          <a:srcRect l="29528" t="24779" r="30396" b="22221"/>
          <a:stretch/>
        </p:blipFill>
        <p:spPr>
          <a:xfrm>
            <a:off x="1401539" y="4049654"/>
            <a:ext cx="4054922" cy="2668043"/>
          </a:xfrm>
          <a:prstGeom prst="rect">
            <a:avLst/>
          </a:prstGeom>
          <a:ln w="12700">
            <a:solidFill>
              <a:srgbClr val="003862"/>
            </a:solidFill>
          </a:ln>
        </p:spPr>
      </p:pic>
      <p:sp>
        <p:nvSpPr>
          <p:cNvPr id="12" name="Rectangle 11">
            <a:extLst>
              <a:ext uri="{FF2B5EF4-FFF2-40B4-BE49-F238E27FC236}">
                <a16:creationId xmlns:a16="http://schemas.microsoft.com/office/drawing/2014/main" id="{3179F7CD-0A00-37DA-61CE-81C48A8CC42C}"/>
              </a:ext>
            </a:extLst>
          </p:cNvPr>
          <p:cNvSpPr/>
          <p:nvPr/>
        </p:nvSpPr>
        <p:spPr>
          <a:xfrm flipV="1">
            <a:off x="2111479" y="4153942"/>
            <a:ext cx="2473760" cy="340064"/>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via Supplier Actionable Notification (SAN)</a:t>
            </a:r>
          </a:p>
        </p:txBody>
      </p:sp>
      <p:pic>
        <p:nvPicPr>
          <p:cNvPr id="2" name="Picture 1">
            <a:extLst>
              <a:ext uri="{FF2B5EF4-FFF2-40B4-BE49-F238E27FC236}">
                <a16:creationId xmlns:a16="http://schemas.microsoft.com/office/drawing/2014/main" id="{A919CBCD-EBED-1546-5608-994A710D8720}"/>
              </a:ext>
            </a:extLst>
          </p:cNvPr>
          <p:cNvPicPr>
            <a:picLocks noChangeAspect="1"/>
          </p:cNvPicPr>
          <p:nvPr/>
        </p:nvPicPr>
        <p:blipFill rotWithShape="1">
          <a:blip r:embed="rId8"/>
          <a:srcRect l="15036" t="28721" r="26680" b="35956"/>
          <a:stretch/>
        </p:blipFill>
        <p:spPr>
          <a:xfrm>
            <a:off x="1004637" y="1803839"/>
            <a:ext cx="4848726" cy="1491916"/>
          </a:xfrm>
          <a:prstGeom prst="rect">
            <a:avLst/>
          </a:prstGeom>
          <a:ln w="12700">
            <a:solidFill>
              <a:srgbClr val="003862"/>
            </a:solidFill>
          </a:ln>
        </p:spPr>
      </p:pic>
      <p:sp>
        <p:nvSpPr>
          <p:cNvPr id="4" name="Oval 3">
            <a:extLst>
              <a:ext uri="{FF2B5EF4-FFF2-40B4-BE49-F238E27FC236}">
                <a16:creationId xmlns:a16="http://schemas.microsoft.com/office/drawing/2014/main" id="{598CFE4F-1642-3DFB-3939-7B30B999F7A9}"/>
              </a:ext>
            </a:extLst>
          </p:cNvPr>
          <p:cNvSpPr/>
          <p:nvPr/>
        </p:nvSpPr>
        <p:spPr>
          <a:xfrm>
            <a:off x="1974319" y="404965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9</a:t>
            </a:r>
          </a:p>
        </p:txBody>
      </p:sp>
      <p:sp>
        <p:nvSpPr>
          <p:cNvPr id="8" name="Rectangle 7">
            <a:extLst>
              <a:ext uri="{FF2B5EF4-FFF2-40B4-BE49-F238E27FC236}">
                <a16:creationId xmlns:a16="http://schemas.microsoft.com/office/drawing/2014/main" id="{17D41992-E2FA-7770-800A-0CA5C6D59026}"/>
              </a:ext>
            </a:extLst>
          </p:cNvPr>
          <p:cNvSpPr/>
          <p:nvPr/>
        </p:nvSpPr>
        <p:spPr>
          <a:xfrm>
            <a:off x="4585239" y="2699390"/>
            <a:ext cx="856648" cy="294468"/>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9" name="Oval 8">
            <a:extLst>
              <a:ext uri="{FF2B5EF4-FFF2-40B4-BE49-F238E27FC236}">
                <a16:creationId xmlns:a16="http://schemas.microsoft.com/office/drawing/2014/main" id="{7699311D-2714-CEE1-DF6C-BD4E2D8BB608}"/>
              </a:ext>
            </a:extLst>
          </p:cNvPr>
          <p:cNvSpPr/>
          <p:nvPr/>
        </p:nvSpPr>
        <p:spPr>
          <a:xfrm>
            <a:off x="4435967" y="251338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8</a:t>
            </a:r>
          </a:p>
        </p:txBody>
      </p:sp>
    </p:spTree>
    <p:custDataLst>
      <p:tags r:id="rId1"/>
    </p:custDataLst>
    <p:extLst>
      <p:ext uri="{BB962C8B-B14F-4D97-AF65-F5344CB8AC3E}">
        <p14:creationId xmlns:p14="http://schemas.microsoft.com/office/powerpoint/2010/main" val="1163750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CD35A3-D017-9180-9EEF-A67CA19E0A44}"/>
              </a:ext>
            </a:extLst>
          </p:cNvPr>
          <p:cNvPicPr>
            <a:picLocks noChangeAspect="1"/>
          </p:cNvPicPr>
          <p:nvPr/>
        </p:nvPicPr>
        <p:blipFill>
          <a:blip r:embed="rId4"/>
          <a:stretch>
            <a:fillRect/>
          </a:stretch>
        </p:blipFill>
        <p:spPr>
          <a:xfrm>
            <a:off x="1069706" y="5165256"/>
            <a:ext cx="4562710" cy="2260910"/>
          </a:xfrm>
          <a:prstGeom prst="rect">
            <a:avLst/>
          </a:prstGeom>
        </p:spPr>
      </p:pic>
      <p:pic>
        <p:nvPicPr>
          <p:cNvPr id="7" name="Picture 6" descr="A screenshot of a login screen&#10;&#10;Description automatically generated">
            <a:extLst>
              <a:ext uri="{FF2B5EF4-FFF2-40B4-BE49-F238E27FC236}">
                <a16:creationId xmlns:a16="http://schemas.microsoft.com/office/drawing/2014/main" id="{B6009963-B11A-120F-D392-F4B099688907}"/>
              </a:ext>
            </a:extLst>
          </p:cNvPr>
          <p:cNvPicPr>
            <a:picLocks noChangeAspect="1"/>
          </p:cNvPicPr>
          <p:nvPr/>
        </p:nvPicPr>
        <p:blipFill>
          <a:blip r:embed="rId5"/>
          <a:stretch>
            <a:fillRect/>
          </a:stretch>
        </p:blipFill>
        <p:spPr>
          <a:xfrm>
            <a:off x="1282337" y="1962226"/>
            <a:ext cx="4257660" cy="1880271"/>
          </a:xfrm>
          <a:prstGeom prst="rect">
            <a:avLst/>
          </a:prstGeom>
          <a:noFill/>
          <a:ln>
            <a:solidFill>
              <a:schemeClr val="tx1"/>
            </a:solidFill>
          </a:ln>
        </p:spPr>
      </p:pic>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4224233"/>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a:defRPr/>
            </a:pPr>
            <a:r>
              <a:rPr lang="en-US" sz="1100" dirty="0">
                <a:solidFill>
                  <a:srgbClr val="003862"/>
                </a:solidFill>
              </a:rPr>
              <a:t>Enter the </a:t>
            </a:r>
            <a:r>
              <a:rPr lang="en-US" sz="1100" b="1" dirty="0">
                <a:solidFill>
                  <a:srgbClr val="003862"/>
                </a:solidFill>
              </a:rPr>
              <a:t>Email ID</a:t>
            </a:r>
            <a:r>
              <a:rPr lang="en-US" sz="1100" dirty="0">
                <a:solidFill>
                  <a:srgbClr val="003862"/>
                </a:solidFill>
              </a:rPr>
              <a:t> and </a:t>
            </a:r>
            <a:r>
              <a:rPr lang="en-US" sz="1100" b="1" dirty="0">
                <a:solidFill>
                  <a:srgbClr val="003862"/>
                </a:solidFill>
              </a:rPr>
              <a:t>Password </a:t>
            </a:r>
            <a:r>
              <a:rPr lang="en-US" sz="1100" dirty="0">
                <a:solidFill>
                  <a:srgbClr val="003862"/>
                </a:solidFill>
              </a:rPr>
              <a:t>to log into CSP.</a:t>
            </a: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r>
              <a:rPr lang="en-US" sz="1100" dirty="0">
                <a:solidFill>
                  <a:srgbClr val="003862"/>
                </a:solidFill>
              </a:rPr>
              <a:t>Click the </a:t>
            </a:r>
            <a:r>
              <a:rPr lang="en-US" sz="1100" b="1" dirty="0">
                <a:solidFill>
                  <a:srgbClr val="003862"/>
                </a:solidFill>
              </a:rPr>
              <a:t>Orders</a:t>
            </a:r>
            <a:r>
              <a:rPr lang="en-US" sz="1100" dirty="0">
                <a:solidFill>
                  <a:srgbClr val="003862"/>
                </a:solidFill>
              </a:rPr>
              <a:t> tab to view all orders created by Sasol.</a:t>
            </a:r>
          </a:p>
          <a:p>
            <a:pPr marL="228600" lvl="0" indent="-228600" defTabSz="524671">
              <a:lnSpc>
                <a:spcPct val="150000"/>
              </a:lnSpc>
              <a:spcAft>
                <a:spcPts val="600"/>
              </a:spcAft>
              <a:buClr>
                <a:srgbClr val="003862"/>
              </a:buClr>
              <a:buFont typeface="+mj-lt"/>
              <a:buAutoNum type="arabicPeriod"/>
              <a:defRPr/>
            </a:pPr>
            <a:r>
              <a:rPr lang="en-US" sz="1100" dirty="0">
                <a:solidFill>
                  <a:srgbClr val="003862"/>
                </a:solidFill>
              </a:rPr>
              <a:t>Click on the gold </a:t>
            </a:r>
            <a:r>
              <a:rPr lang="en-US" sz="1100" b="1" dirty="0">
                <a:solidFill>
                  <a:srgbClr val="003862"/>
                </a:solidFill>
              </a:rPr>
              <a:t>Coins</a:t>
            </a:r>
            <a:r>
              <a:rPr lang="en-US" sz="1100" dirty="0">
                <a:solidFill>
                  <a:srgbClr val="003862"/>
                </a:solidFill>
              </a:rPr>
              <a:t> icon to create an invoice.</a:t>
            </a:r>
          </a:p>
          <a:p>
            <a:pPr marL="228600" lvl="0" indent="-228600" defTabSz="524671">
              <a:lnSpc>
                <a:spcPct val="150000"/>
              </a:lnSpc>
              <a:spcAft>
                <a:spcPts val="600"/>
              </a:spcAft>
              <a:buClr>
                <a:srgbClr val="003862"/>
              </a:buClr>
              <a:buFont typeface="+mj-lt"/>
              <a:buAutoNum type="arabicPeriod"/>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a:t>
            </a:r>
          </a:p>
          <a:p>
            <a:endParaRPr lang="en-US"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in CSP</a:t>
            </a:r>
          </a:p>
        </p:txBody>
      </p:sp>
      <p:sp>
        <p:nvSpPr>
          <p:cNvPr id="10" name="Rectangle 9">
            <a:extLst>
              <a:ext uri="{FF2B5EF4-FFF2-40B4-BE49-F238E27FC236}">
                <a16:creationId xmlns:a16="http://schemas.microsoft.com/office/drawing/2014/main" id="{A65320F3-0FB4-97BA-CA57-12F0C8E15367}"/>
              </a:ext>
            </a:extLst>
          </p:cNvPr>
          <p:cNvSpPr/>
          <p:nvPr/>
        </p:nvSpPr>
        <p:spPr>
          <a:xfrm>
            <a:off x="1282336" y="1954466"/>
            <a:ext cx="4257660" cy="1888031"/>
          </a:xfrm>
          <a:prstGeom prst="rect">
            <a:avLst/>
          </a:prstGeom>
          <a:noFill/>
          <a:ln w="28575" cap="flat" cmpd="sng" algn="ctr">
            <a:solidFill>
              <a:srgbClr val="003862"/>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9FF638D4-758D-0CA7-36C1-C28A047ACBC7}"/>
              </a:ext>
            </a:extLst>
          </p:cNvPr>
          <p:cNvSpPr/>
          <p:nvPr/>
        </p:nvSpPr>
        <p:spPr>
          <a:xfrm>
            <a:off x="1103148" y="172429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a:t>
            </a:r>
          </a:p>
        </p:txBody>
      </p:sp>
      <p:sp>
        <p:nvSpPr>
          <p:cNvPr id="17" name="Rectangle 16">
            <a:extLst>
              <a:ext uri="{FF2B5EF4-FFF2-40B4-BE49-F238E27FC236}">
                <a16:creationId xmlns:a16="http://schemas.microsoft.com/office/drawing/2014/main" id="{EF203E05-4D98-AE75-9C48-2417F4F54DDF}"/>
              </a:ext>
            </a:extLst>
          </p:cNvPr>
          <p:cNvSpPr/>
          <p:nvPr/>
        </p:nvSpPr>
        <p:spPr>
          <a:xfrm>
            <a:off x="1069706" y="5165256"/>
            <a:ext cx="4562710" cy="2254450"/>
          </a:xfrm>
          <a:prstGeom prst="rect">
            <a:avLst/>
          </a:prstGeom>
          <a:noFill/>
          <a:ln w="28575" cap="flat" cmpd="sng" algn="ctr">
            <a:solidFill>
              <a:srgbClr val="003862"/>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20" name="Oval 19">
            <a:extLst>
              <a:ext uri="{FF2B5EF4-FFF2-40B4-BE49-F238E27FC236}">
                <a16:creationId xmlns:a16="http://schemas.microsoft.com/office/drawing/2014/main" id="{24ED3BB2-0121-2FF5-D8DF-417CE66CE43E}"/>
              </a:ext>
            </a:extLst>
          </p:cNvPr>
          <p:cNvSpPr/>
          <p:nvPr/>
        </p:nvSpPr>
        <p:spPr>
          <a:xfrm>
            <a:off x="1461288" y="523916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2</a:t>
            </a:r>
          </a:p>
        </p:txBody>
      </p:sp>
      <p:sp>
        <p:nvSpPr>
          <p:cNvPr id="26" name="Oval 25">
            <a:extLst>
              <a:ext uri="{FF2B5EF4-FFF2-40B4-BE49-F238E27FC236}">
                <a16:creationId xmlns:a16="http://schemas.microsoft.com/office/drawing/2014/main" id="{6AA1E850-8986-44A7-2D98-458692AACF89}"/>
              </a:ext>
            </a:extLst>
          </p:cNvPr>
          <p:cNvSpPr/>
          <p:nvPr/>
        </p:nvSpPr>
        <p:spPr>
          <a:xfrm>
            <a:off x="4911708" y="6910493"/>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3</a:t>
            </a:r>
          </a:p>
        </p:txBody>
      </p:sp>
      <p:sp>
        <p:nvSpPr>
          <p:cNvPr id="30" name="Rectangle 29">
            <a:extLst>
              <a:ext uri="{FF2B5EF4-FFF2-40B4-BE49-F238E27FC236}">
                <a16:creationId xmlns:a16="http://schemas.microsoft.com/office/drawing/2014/main" id="{38A720F7-63E8-FB56-D705-D57515D9DA2E}"/>
              </a:ext>
            </a:extLst>
          </p:cNvPr>
          <p:cNvSpPr/>
          <p:nvPr/>
        </p:nvSpPr>
        <p:spPr>
          <a:xfrm>
            <a:off x="4206240" y="5884422"/>
            <a:ext cx="1410936" cy="15755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3" name="Picture 2">
            <a:extLst>
              <a:ext uri="{FF2B5EF4-FFF2-40B4-BE49-F238E27FC236}">
                <a16:creationId xmlns:a16="http://schemas.microsoft.com/office/drawing/2014/main" id="{88F88287-1A4E-FDB2-B8A5-BA12AAC01BE7}"/>
              </a:ext>
            </a:extLst>
          </p:cNvPr>
          <p:cNvPicPr preferRelativeResize="0">
            <a:picLocks noChangeAspect="1"/>
          </p:cNvPicPr>
          <p:nvPr/>
        </p:nvPicPr>
        <p:blipFill>
          <a:blip r:embed="rId6"/>
          <a:stretch>
            <a:fillRect/>
          </a:stretch>
        </p:blipFill>
        <p:spPr>
          <a:xfrm>
            <a:off x="207415" y="7625905"/>
            <a:ext cx="594200" cy="594200"/>
          </a:xfrm>
          <a:prstGeom prst="rect">
            <a:avLst/>
          </a:prstGeom>
        </p:spPr>
      </p:pic>
      <p:sp>
        <p:nvSpPr>
          <p:cNvPr id="28" name="Rounded Rectangle 7">
            <a:extLst>
              <a:ext uri="{FF2B5EF4-FFF2-40B4-BE49-F238E27FC236}">
                <a16:creationId xmlns:a16="http://schemas.microsoft.com/office/drawing/2014/main" id="{30E0049D-A1E8-600F-F69B-D2B69035A26D}"/>
              </a:ext>
            </a:extLst>
          </p:cNvPr>
          <p:cNvSpPr/>
          <p:nvPr/>
        </p:nvSpPr>
        <p:spPr>
          <a:xfrm>
            <a:off x="78420" y="7528014"/>
            <a:ext cx="6571549" cy="855234"/>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31" name="TextBox 30">
            <a:extLst>
              <a:ext uri="{FF2B5EF4-FFF2-40B4-BE49-F238E27FC236}">
                <a16:creationId xmlns:a16="http://schemas.microsoft.com/office/drawing/2014/main" id="{87AD41E7-1801-A335-3610-F640CC24F3C4}"/>
              </a:ext>
            </a:extLst>
          </p:cNvPr>
          <p:cNvSpPr txBox="1"/>
          <p:nvPr/>
        </p:nvSpPr>
        <p:spPr>
          <a:xfrm>
            <a:off x="808900" y="7569709"/>
            <a:ext cx="5789475" cy="1046440"/>
          </a:xfrm>
          <a:prstGeom prst="rect">
            <a:avLst/>
          </a:prstGeom>
          <a:noFill/>
        </p:spPr>
        <p:txBody>
          <a:bodyPr wrap="square">
            <a:spAutoFit/>
          </a:bodyPr>
          <a:lstStyle/>
          <a:p>
            <a:r>
              <a:rPr lang="en-US" sz="1400" b="1" dirty="0">
                <a:solidFill>
                  <a:srgbClr val="003862"/>
                </a:solidFill>
                <a:latin typeface="Arial" panose="020B0604020202020204" pitchFamily="34" charset="0"/>
                <a:cs typeface="Arial" panose="020B0604020202020204" pitchFamily="34" charset="0"/>
              </a:rPr>
              <a:t>Note:</a:t>
            </a:r>
            <a:r>
              <a:rPr lang="en-US" sz="1200" dirty="0">
                <a:solidFill>
                  <a:srgbClr val="003862"/>
                </a:solidFill>
                <a:latin typeface="Arial" panose="020B0604020202020204" pitchFamily="34" charset="0"/>
                <a:cs typeface="Arial" panose="020B0604020202020204" pitchFamily="34" charset="0"/>
              </a:rPr>
              <a:t> The first time you create an invoice in CSP, the system will prompt you to enter legal entity details, such as VAT number, bank details, and more depicted in the following slides. These details may vary depending on the country legislation and Sasol requirements.</a:t>
            </a:r>
          </a:p>
          <a:p>
            <a:endParaRPr lang="en-US" sz="1200" dirty="0">
              <a:solidFill>
                <a:srgbClr val="00386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F79F2C1-8944-34D3-75F9-170D2EBE01A7}"/>
              </a:ext>
            </a:extLst>
          </p:cNvPr>
          <p:cNvSpPr/>
          <p:nvPr/>
        </p:nvSpPr>
        <p:spPr>
          <a:xfrm>
            <a:off x="5158740" y="7133835"/>
            <a:ext cx="160020" cy="15755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39261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22225" y="1186224"/>
            <a:ext cx="6458804" cy="6878806"/>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4"/>
              <a:defRPr/>
            </a:pPr>
            <a:r>
              <a:rPr lang="en-US" sz="1100" dirty="0">
                <a:solidFill>
                  <a:srgbClr val="003862"/>
                </a:solidFill>
              </a:rPr>
              <a:t>Click the </a:t>
            </a:r>
            <a:r>
              <a:rPr lang="en-US" sz="1100" b="1" dirty="0">
                <a:solidFill>
                  <a:srgbClr val="003862"/>
                </a:solidFill>
              </a:rPr>
              <a:t>Add New</a:t>
            </a:r>
            <a:r>
              <a:rPr lang="en-US" sz="1100" dirty="0">
                <a:solidFill>
                  <a:srgbClr val="003862"/>
                </a:solidFill>
              </a:rPr>
              <a:t> option to create a new legal entity. </a:t>
            </a:r>
          </a:p>
          <a:p>
            <a:pPr marL="228600" indent="-228600" defTabSz="524671">
              <a:lnSpc>
                <a:spcPct val="150000"/>
              </a:lnSpc>
              <a:spcAft>
                <a:spcPts val="1800"/>
              </a:spcAft>
              <a:buClr>
                <a:srgbClr val="003862"/>
              </a:buClr>
              <a:buFont typeface="+mj-lt"/>
              <a:buAutoNum type="arabicPeriod" startAt="4"/>
              <a:defRPr/>
            </a:pPr>
            <a:r>
              <a:rPr lang="en-US" sz="1100" dirty="0">
                <a:solidFill>
                  <a:srgbClr val="003862"/>
                </a:solidFill>
              </a:rPr>
              <a:t>Enter the required details in the </a:t>
            </a:r>
            <a:r>
              <a:rPr lang="en-US" sz="1100" b="1" dirty="0">
                <a:solidFill>
                  <a:srgbClr val="003862"/>
                </a:solidFill>
              </a:rPr>
              <a:t>Legal Entity Name, Remit-To </a:t>
            </a:r>
            <a:r>
              <a:rPr lang="en-US" sz="1100" dirty="0">
                <a:solidFill>
                  <a:srgbClr val="003862"/>
                </a:solidFill>
              </a:rPr>
              <a:t>and </a:t>
            </a:r>
            <a:r>
              <a:rPr lang="en-US" sz="1100" b="1" dirty="0">
                <a:solidFill>
                  <a:srgbClr val="003862"/>
                </a:solidFill>
              </a:rPr>
              <a:t>Ship-From </a:t>
            </a:r>
            <a:r>
              <a:rPr lang="en-US" sz="1100" dirty="0">
                <a:solidFill>
                  <a:srgbClr val="003862"/>
                </a:solidFill>
              </a:rPr>
              <a:t>fields.</a:t>
            </a:r>
          </a:p>
          <a:p>
            <a:pPr marL="228600" lvl="0" indent="-228600" defTabSz="524671">
              <a:lnSpc>
                <a:spcPct val="150000"/>
              </a:lnSpc>
              <a:spcAft>
                <a:spcPts val="1800"/>
              </a:spcAft>
              <a:buClr>
                <a:srgbClr val="003862"/>
              </a:buClr>
              <a:buFont typeface="+mj-lt"/>
              <a:buAutoNum type="arabicPeriod" startAt="4"/>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6"/>
              <a:defRPr/>
            </a:pPr>
            <a:r>
              <a:rPr lang="en-US" sz="1100" dirty="0">
                <a:solidFill>
                  <a:srgbClr val="003862"/>
                </a:solidFill>
              </a:rPr>
              <a:t>Once you fill in the </a:t>
            </a:r>
            <a:r>
              <a:rPr lang="en-US" sz="1100" b="1" dirty="0">
                <a:solidFill>
                  <a:srgbClr val="003862"/>
                </a:solidFill>
              </a:rPr>
              <a:t>Legal Entity Name </a:t>
            </a:r>
            <a:r>
              <a:rPr lang="en-US" sz="1100" dirty="0">
                <a:solidFill>
                  <a:srgbClr val="003862"/>
                </a:solidFill>
              </a:rPr>
              <a:t>and </a:t>
            </a:r>
            <a:r>
              <a:rPr lang="en-US" sz="1100" b="1" dirty="0">
                <a:solidFill>
                  <a:srgbClr val="003862"/>
                </a:solidFill>
              </a:rPr>
              <a:t>Country</a:t>
            </a:r>
            <a:r>
              <a:rPr lang="en-US" sz="1100" dirty="0">
                <a:solidFill>
                  <a:srgbClr val="003862"/>
                </a:solidFill>
              </a:rPr>
              <a:t>, you can click on </a:t>
            </a:r>
            <a:r>
              <a:rPr lang="en-US" sz="1100" b="1" dirty="0">
                <a:solidFill>
                  <a:srgbClr val="003862"/>
                </a:solidFill>
              </a:rPr>
              <a:t>Continue</a:t>
            </a:r>
            <a:r>
              <a:rPr lang="en-US" sz="1100" dirty="0">
                <a:solidFill>
                  <a:srgbClr val="003862"/>
                </a:solidFill>
              </a:rPr>
              <a:t>.</a:t>
            </a:r>
            <a:endParaRPr lang="en-US" sz="1100" b="1"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en-US" sz="1100" b="1"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en-US" sz="1100" b="1"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en-US" sz="1100" b="1" dirty="0">
              <a:solidFill>
                <a:srgbClr val="003862"/>
              </a:solidFill>
            </a:endParaRPr>
          </a:p>
          <a:p>
            <a:pPr marL="228600" lvl="0" indent="-228600" defTabSz="524671">
              <a:lnSpc>
                <a:spcPct val="150000"/>
              </a:lnSpc>
              <a:spcAft>
                <a:spcPts val="1200"/>
              </a:spcAft>
              <a:buClr>
                <a:srgbClr val="003862"/>
              </a:buClr>
              <a:buFont typeface="+mj-lt"/>
              <a:buAutoNum type="arabicPeriod" startAt="7"/>
              <a:defRPr/>
            </a:pPr>
            <a:r>
              <a:rPr lang="en-US" sz="1100" dirty="0">
                <a:solidFill>
                  <a:srgbClr val="003862"/>
                </a:solidFill>
              </a:rPr>
              <a:t>Enter the required details in the mandatory fields (</a:t>
            </a:r>
            <a:r>
              <a:rPr lang="en-US" sz="1100" dirty="0">
                <a:solidFill>
                  <a:srgbClr val="FF0000"/>
                </a:solidFill>
              </a:rPr>
              <a:t>*</a:t>
            </a:r>
            <a:r>
              <a:rPr lang="en-US" sz="1100" dirty="0">
                <a:solidFill>
                  <a:srgbClr val="003862"/>
                </a:solidFill>
              </a:rPr>
              <a:t>). Click </a:t>
            </a:r>
            <a:r>
              <a:rPr lang="en-US" sz="1100" b="1" dirty="0">
                <a:solidFill>
                  <a:srgbClr val="003862"/>
                </a:solidFill>
              </a:rPr>
              <a:t>Save &amp; Continue.</a:t>
            </a: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68FE7E4E-05BD-143A-2DC4-BBDE71201B3E}"/>
              </a:ext>
            </a:extLst>
          </p:cNvPr>
          <p:cNvSpPr/>
          <p:nvPr/>
        </p:nvSpPr>
        <p:spPr>
          <a:xfrm>
            <a:off x="1670783" y="2138203"/>
            <a:ext cx="1142816" cy="33597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20" name="Rectangle 19">
            <a:extLst>
              <a:ext uri="{FF2B5EF4-FFF2-40B4-BE49-F238E27FC236}">
                <a16:creationId xmlns:a16="http://schemas.microsoft.com/office/drawing/2014/main" id="{F0946317-E827-9D61-6CE9-3024660505C5}"/>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 name="Rectangle 20">
            <a:extLst>
              <a:ext uri="{FF2B5EF4-FFF2-40B4-BE49-F238E27FC236}">
                <a16:creationId xmlns:a16="http://schemas.microsoft.com/office/drawing/2014/main" id="{2C697857-3F0E-B62D-BD58-A73F87F4BD16}"/>
              </a:ext>
            </a:extLst>
          </p:cNvPr>
          <p:cNvSpPr/>
          <p:nvPr/>
        </p:nvSpPr>
        <p:spPr>
          <a:xfrm>
            <a:off x="1581962" y="3894626"/>
            <a:ext cx="454911" cy="961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F6BAAA2D-A4CF-8F00-8AFA-3448922216E9}"/>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pic>
        <p:nvPicPr>
          <p:cNvPr id="22" name="Picture 21">
            <a:extLst>
              <a:ext uri="{FF2B5EF4-FFF2-40B4-BE49-F238E27FC236}">
                <a16:creationId xmlns:a16="http://schemas.microsoft.com/office/drawing/2014/main" id="{67631F00-16EA-F736-6C21-A70731348191}"/>
              </a:ext>
            </a:extLst>
          </p:cNvPr>
          <p:cNvPicPr>
            <a:picLocks noChangeAspect="1"/>
          </p:cNvPicPr>
          <p:nvPr/>
        </p:nvPicPr>
        <p:blipFill rotWithShape="1">
          <a:blip r:embed="rId7"/>
          <a:srcRect l="23995" t="24128" r="27562" b="51676"/>
          <a:stretch/>
        </p:blipFill>
        <p:spPr>
          <a:xfrm>
            <a:off x="1544650" y="2093954"/>
            <a:ext cx="3745731" cy="991709"/>
          </a:xfrm>
          <a:prstGeom prst="rect">
            <a:avLst/>
          </a:prstGeom>
          <a:ln w="12700">
            <a:solidFill>
              <a:srgbClr val="003862"/>
            </a:solidFill>
          </a:ln>
        </p:spPr>
      </p:pic>
      <p:sp>
        <p:nvSpPr>
          <p:cNvPr id="7" name="Rectangle 6">
            <a:extLst>
              <a:ext uri="{FF2B5EF4-FFF2-40B4-BE49-F238E27FC236}">
                <a16:creationId xmlns:a16="http://schemas.microsoft.com/office/drawing/2014/main" id="{4B8157F2-E03A-CA21-4147-474AA347EB57}"/>
              </a:ext>
            </a:extLst>
          </p:cNvPr>
          <p:cNvSpPr/>
          <p:nvPr/>
        </p:nvSpPr>
        <p:spPr>
          <a:xfrm>
            <a:off x="4315366" y="2170776"/>
            <a:ext cx="871851" cy="33651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32" name="Picture 31">
            <a:extLst>
              <a:ext uri="{FF2B5EF4-FFF2-40B4-BE49-F238E27FC236}">
                <a16:creationId xmlns:a16="http://schemas.microsoft.com/office/drawing/2014/main" id="{B9565DD1-7CDF-B604-6222-5B050867DDB4}"/>
              </a:ext>
            </a:extLst>
          </p:cNvPr>
          <p:cNvPicPr>
            <a:picLocks noChangeAspect="1"/>
          </p:cNvPicPr>
          <p:nvPr/>
        </p:nvPicPr>
        <p:blipFill rotWithShape="1">
          <a:blip r:embed="rId8"/>
          <a:srcRect l="19701" t="56095" r="7907" b="2190"/>
          <a:stretch/>
        </p:blipFill>
        <p:spPr>
          <a:xfrm>
            <a:off x="884802" y="3918194"/>
            <a:ext cx="5088395" cy="1530859"/>
          </a:xfrm>
          <a:prstGeom prst="rect">
            <a:avLst/>
          </a:prstGeom>
          <a:ln>
            <a:solidFill>
              <a:schemeClr val="tx1"/>
            </a:solidFill>
          </a:ln>
        </p:spPr>
      </p:pic>
      <p:sp>
        <p:nvSpPr>
          <p:cNvPr id="34" name="Rectangle 33">
            <a:extLst>
              <a:ext uri="{FF2B5EF4-FFF2-40B4-BE49-F238E27FC236}">
                <a16:creationId xmlns:a16="http://schemas.microsoft.com/office/drawing/2014/main" id="{719649BA-F205-A897-05E2-03A0042FFD5E}"/>
              </a:ext>
            </a:extLst>
          </p:cNvPr>
          <p:cNvSpPr/>
          <p:nvPr/>
        </p:nvSpPr>
        <p:spPr>
          <a:xfrm>
            <a:off x="1715578" y="2211226"/>
            <a:ext cx="2317424" cy="76121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35" name="Oval 34">
            <a:extLst>
              <a:ext uri="{FF2B5EF4-FFF2-40B4-BE49-F238E27FC236}">
                <a16:creationId xmlns:a16="http://schemas.microsoft.com/office/drawing/2014/main" id="{A4B8BE16-F22E-DA64-A969-80F8ACA67F48}"/>
              </a:ext>
            </a:extLst>
          </p:cNvPr>
          <p:cNvSpPr/>
          <p:nvPr/>
        </p:nvSpPr>
        <p:spPr>
          <a:xfrm>
            <a:off x="1404405" y="194987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5</a:t>
            </a:r>
          </a:p>
        </p:txBody>
      </p:sp>
      <p:sp>
        <p:nvSpPr>
          <p:cNvPr id="11" name="Rectangle 10">
            <a:extLst>
              <a:ext uri="{FF2B5EF4-FFF2-40B4-BE49-F238E27FC236}">
                <a16:creationId xmlns:a16="http://schemas.microsoft.com/office/drawing/2014/main" id="{C636F19E-F8A2-90F6-C859-939FCEC11DD8}"/>
              </a:ext>
            </a:extLst>
          </p:cNvPr>
          <p:cNvSpPr/>
          <p:nvPr/>
        </p:nvSpPr>
        <p:spPr>
          <a:xfrm>
            <a:off x="978976" y="3969828"/>
            <a:ext cx="3183975" cy="64155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37" name="Oval 36">
            <a:extLst>
              <a:ext uri="{FF2B5EF4-FFF2-40B4-BE49-F238E27FC236}">
                <a16:creationId xmlns:a16="http://schemas.microsoft.com/office/drawing/2014/main" id="{4E957298-9FE2-D7FF-8354-EA93334BC4AE}"/>
              </a:ext>
            </a:extLst>
          </p:cNvPr>
          <p:cNvSpPr/>
          <p:nvPr/>
        </p:nvSpPr>
        <p:spPr>
          <a:xfrm>
            <a:off x="704656" y="380555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6</a:t>
            </a:r>
          </a:p>
        </p:txBody>
      </p:sp>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in CSP</a:t>
            </a:r>
          </a:p>
        </p:txBody>
      </p:sp>
      <p:pic>
        <p:nvPicPr>
          <p:cNvPr id="39" name="Picture 38">
            <a:extLst>
              <a:ext uri="{FF2B5EF4-FFF2-40B4-BE49-F238E27FC236}">
                <a16:creationId xmlns:a16="http://schemas.microsoft.com/office/drawing/2014/main" id="{098C6B29-5653-3BE1-8B01-657CFA392F74}"/>
              </a:ext>
            </a:extLst>
          </p:cNvPr>
          <p:cNvPicPr>
            <a:picLocks noChangeAspect="1"/>
          </p:cNvPicPr>
          <p:nvPr/>
        </p:nvPicPr>
        <p:blipFill>
          <a:blip r:embed="rId9"/>
          <a:srcRect l="6479" t="24210" r="15780" b="1306"/>
          <a:stretch/>
        </p:blipFill>
        <p:spPr>
          <a:xfrm>
            <a:off x="1647372" y="5896083"/>
            <a:ext cx="3608510" cy="2582973"/>
          </a:xfrm>
          <a:prstGeom prst="rect">
            <a:avLst/>
          </a:prstGeom>
          <a:ln w="12700">
            <a:solidFill>
              <a:srgbClr val="003862"/>
            </a:solidFill>
          </a:ln>
        </p:spPr>
      </p:pic>
      <p:sp>
        <p:nvSpPr>
          <p:cNvPr id="14" name="Rectangle 13">
            <a:extLst>
              <a:ext uri="{FF2B5EF4-FFF2-40B4-BE49-F238E27FC236}">
                <a16:creationId xmlns:a16="http://schemas.microsoft.com/office/drawing/2014/main" id="{E7B1E639-CDE6-6C36-7B54-D8808D24B212}"/>
              </a:ext>
            </a:extLst>
          </p:cNvPr>
          <p:cNvSpPr/>
          <p:nvPr/>
        </p:nvSpPr>
        <p:spPr>
          <a:xfrm>
            <a:off x="1980209" y="5922411"/>
            <a:ext cx="2241271" cy="215646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3" name="Oval 2">
            <a:extLst>
              <a:ext uri="{FF2B5EF4-FFF2-40B4-BE49-F238E27FC236}">
                <a16:creationId xmlns:a16="http://schemas.microsoft.com/office/drawing/2014/main" id="{4966E836-3818-A0FB-4D27-FFEA07F39EFA}"/>
              </a:ext>
            </a:extLst>
          </p:cNvPr>
          <p:cNvSpPr/>
          <p:nvPr/>
        </p:nvSpPr>
        <p:spPr>
          <a:xfrm>
            <a:off x="1510212" y="5730727"/>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7</a:t>
            </a:r>
          </a:p>
        </p:txBody>
      </p:sp>
      <p:sp>
        <p:nvSpPr>
          <p:cNvPr id="8" name="Rectangle 7">
            <a:extLst>
              <a:ext uri="{FF2B5EF4-FFF2-40B4-BE49-F238E27FC236}">
                <a16:creationId xmlns:a16="http://schemas.microsoft.com/office/drawing/2014/main" id="{CB0D4872-A226-E91D-DD22-13CC6D5FC9EA}"/>
              </a:ext>
            </a:extLst>
          </p:cNvPr>
          <p:cNvSpPr/>
          <p:nvPr/>
        </p:nvSpPr>
        <p:spPr>
          <a:xfrm>
            <a:off x="4545363" y="8231971"/>
            <a:ext cx="641854" cy="18050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5" name="Oval 14">
            <a:extLst>
              <a:ext uri="{FF2B5EF4-FFF2-40B4-BE49-F238E27FC236}">
                <a16:creationId xmlns:a16="http://schemas.microsoft.com/office/drawing/2014/main" id="{208545AD-206E-3FA2-53A9-A783BD6EFF19}"/>
              </a:ext>
            </a:extLst>
          </p:cNvPr>
          <p:cNvSpPr/>
          <p:nvPr/>
        </p:nvSpPr>
        <p:spPr>
          <a:xfrm>
            <a:off x="4162951" y="202821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4</a:t>
            </a:r>
          </a:p>
        </p:txBody>
      </p:sp>
      <p:sp>
        <p:nvSpPr>
          <p:cNvPr id="2" name="Rectangle 1">
            <a:extLst>
              <a:ext uri="{FF2B5EF4-FFF2-40B4-BE49-F238E27FC236}">
                <a16:creationId xmlns:a16="http://schemas.microsoft.com/office/drawing/2014/main" id="{952A4900-B70F-3635-A28E-1E6E43EB6868}"/>
              </a:ext>
            </a:extLst>
          </p:cNvPr>
          <p:cNvSpPr/>
          <p:nvPr/>
        </p:nvSpPr>
        <p:spPr>
          <a:xfrm>
            <a:off x="5139518" y="5118541"/>
            <a:ext cx="728189" cy="24776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79361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FEC51A-C123-C900-7B26-46DA3D976109}"/>
              </a:ext>
            </a:extLst>
          </p:cNvPr>
          <p:cNvPicPr>
            <a:picLocks noChangeAspect="1"/>
          </p:cNvPicPr>
          <p:nvPr/>
        </p:nvPicPr>
        <p:blipFill rotWithShape="1">
          <a:blip r:embed="rId5"/>
          <a:srcRect l="23884" r="19640" b="1484"/>
          <a:stretch/>
        </p:blipFill>
        <p:spPr>
          <a:xfrm>
            <a:off x="734944" y="1953494"/>
            <a:ext cx="5795129" cy="5606439"/>
          </a:xfrm>
          <a:prstGeom prst="rect">
            <a:avLst/>
          </a:prstGeom>
          <a:ln w="12700">
            <a:solidFill>
              <a:schemeClr val="tx1"/>
            </a:solidFill>
          </a:ln>
        </p:spPr>
      </p:pic>
      <p:sp>
        <p:nvSpPr>
          <p:cNvPr id="30" name="Rectangle 29">
            <a:extLst>
              <a:ext uri="{FF2B5EF4-FFF2-40B4-BE49-F238E27FC236}">
                <a16:creationId xmlns:a16="http://schemas.microsoft.com/office/drawing/2014/main" id="{12AE82DC-C40B-BF02-F7B6-656B17272A85}"/>
              </a:ext>
            </a:extLst>
          </p:cNvPr>
          <p:cNvSpPr/>
          <p:nvPr/>
        </p:nvSpPr>
        <p:spPr>
          <a:xfrm>
            <a:off x="222225" y="1186224"/>
            <a:ext cx="6458804" cy="29238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8"/>
              <a:defRPr/>
            </a:pPr>
            <a:r>
              <a:rPr lang="en-US" sz="1100" dirty="0">
                <a:solidFill>
                  <a:srgbClr val="003862"/>
                </a:solidFill>
              </a:rPr>
              <a:t>Enter the required details in the </a:t>
            </a:r>
            <a:r>
              <a:rPr lang="en-US" sz="1100" b="1" dirty="0">
                <a:solidFill>
                  <a:srgbClr val="003862"/>
                </a:solidFill>
              </a:rPr>
              <a:t>Address </a:t>
            </a:r>
            <a:r>
              <a:rPr lang="en-US" sz="1100" dirty="0">
                <a:solidFill>
                  <a:srgbClr val="003862"/>
                </a:solidFill>
              </a:rPr>
              <a:t>and </a:t>
            </a:r>
            <a:r>
              <a:rPr lang="en-US" sz="1100" b="1" dirty="0">
                <a:solidFill>
                  <a:srgbClr val="003862"/>
                </a:solidFill>
              </a:rPr>
              <a:t>Tax </a:t>
            </a:r>
            <a:r>
              <a:rPr lang="en-US" sz="1100" dirty="0">
                <a:solidFill>
                  <a:srgbClr val="003862"/>
                </a:solidFill>
              </a:rPr>
              <a:t>section. </a:t>
            </a:r>
          </a:p>
          <a:p>
            <a:pPr marL="228600" lvl="0" indent="-228600" defTabSz="524671">
              <a:lnSpc>
                <a:spcPct val="150000"/>
              </a:lnSpc>
              <a:spcAft>
                <a:spcPts val="1800"/>
              </a:spcAft>
              <a:buClr>
                <a:srgbClr val="003862"/>
              </a:buClr>
              <a:buFont typeface="+mj-lt"/>
              <a:buAutoNum type="arabicPeriod" startAt="9"/>
              <a:defRPr/>
            </a:pPr>
            <a:r>
              <a:rPr lang="en-US" sz="1100" dirty="0">
                <a:solidFill>
                  <a:srgbClr val="003862"/>
                </a:solidFill>
              </a:rPr>
              <a:t>Click </a:t>
            </a:r>
            <a:r>
              <a:rPr lang="en-US" sz="1100" b="1" dirty="0">
                <a:solidFill>
                  <a:srgbClr val="003862"/>
                </a:solidFill>
              </a:rPr>
              <a:t>Save &amp; Continue</a:t>
            </a:r>
            <a:r>
              <a:rPr lang="en-US" sz="1100" dirty="0">
                <a:solidFill>
                  <a:srgbClr val="003862"/>
                </a:solidFill>
              </a:rPr>
              <a:t>.</a:t>
            </a:r>
          </a:p>
          <a:p>
            <a:pPr marL="228600" lvl="0" indent="-228600" defTabSz="524671">
              <a:lnSpc>
                <a:spcPct val="150000"/>
              </a:lnSpc>
              <a:spcAft>
                <a:spcPts val="1800"/>
              </a:spcAft>
              <a:buClr>
                <a:srgbClr val="003862"/>
              </a:buClr>
              <a:buFont typeface="+mj-lt"/>
              <a:buAutoNum type="arabicPeriod" startAt="9"/>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9"/>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F0946317-E827-9D61-6CE9-3024660505C5}"/>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 name="Rectangle 20">
            <a:extLst>
              <a:ext uri="{FF2B5EF4-FFF2-40B4-BE49-F238E27FC236}">
                <a16:creationId xmlns:a16="http://schemas.microsoft.com/office/drawing/2014/main" id="{2C697857-3F0E-B62D-BD58-A73F87F4BD16}"/>
              </a:ext>
            </a:extLst>
          </p:cNvPr>
          <p:cNvSpPr/>
          <p:nvPr/>
        </p:nvSpPr>
        <p:spPr>
          <a:xfrm>
            <a:off x="1581962" y="3894626"/>
            <a:ext cx="454911" cy="961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F6BAAA2D-A4CF-8F00-8AFA-3448922216E9}"/>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34" name="Rectangle 33">
            <a:extLst>
              <a:ext uri="{FF2B5EF4-FFF2-40B4-BE49-F238E27FC236}">
                <a16:creationId xmlns:a16="http://schemas.microsoft.com/office/drawing/2014/main" id="{719649BA-F205-A897-05E2-03A0042FFD5E}"/>
              </a:ext>
            </a:extLst>
          </p:cNvPr>
          <p:cNvSpPr/>
          <p:nvPr/>
        </p:nvSpPr>
        <p:spPr>
          <a:xfrm>
            <a:off x="757804" y="1964511"/>
            <a:ext cx="3464077" cy="358084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35" name="Oval 34">
            <a:extLst>
              <a:ext uri="{FF2B5EF4-FFF2-40B4-BE49-F238E27FC236}">
                <a16:creationId xmlns:a16="http://schemas.microsoft.com/office/drawing/2014/main" id="{A4B8BE16-F22E-DA64-A969-80F8ACA67F48}"/>
              </a:ext>
            </a:extLst>
          </p:cNvPr>
          <p:cNvSpPr/>
          <p:nvPr/>
        </p:nvSpPr>
        <p:spPr>
          <a:xfrm>
            <a:off x="583988" y="177962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8</a:t>
            </a:r>
          </a:p>
        </p:txBody>
      </p:sp>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in CSP</a:t>
            </a:r>
          </a:p>
        </p:txBody>
      </p:sp>
      <p:sp>
        <p:nvSpPr>
          <p:cNvPr id="10" name="Rectangle 9">
            <a:extLst>
              <a:ext uri="{FF2B5EF4-FFF2-40B4-BE49-F238E27FC236}">
                <a16:creationId xmlns:a16="http://schemas.microsoft.com/office/drawing/2014/main" id="{0580096F-C6C8-0173-2895-B8A03844D291}"/>
              </a:ext>
            </a:extLst>
          </p:cNvPr>
          <p:cNvSpPr/>
          <p:nvPr/>
        </p:nvSpPr>
        <p:spPr>
          <a:xfrm>
            <a:off x="5343569" y="6868559"/>
            <a:ext cx="454911" cy="961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2" name="Rectangle 11">
            <a:extLst>
              <a:ext uri="{FF2B5EF4-FFF2-40B4-BE49-F238E27FC236}">
                <a16:creationId xmlns:a16="http://schemas.microsoft.com/office/drawing/2014/main" id="{247C0E97-7017-2578-D1F0-BC14B541A0A1}"/>
              </a:ext>
            </a:extLst>
          </p:cNvPr>
          <p:cNvSpPr/>
          <p:nvPr/>
        </p:nvSpPr>
        <p:spPr>
          <a:xfrm>
            <a:off x="5409654" y="7203734"/>
            <a:ext cx="1072472" cy="27432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3" name="Oval 12">
            <a:extLst>
              <a:ext uri="{FF2B5EF4-FFF2-40B4-BE49-F238E27FC236}">
                <a16:creationId xmlns:a16="http://schemas.microsoft.com/office/drawing/2014/main" id="{5F584DF1-D124-8BF1-15BC-DF2D4C8B420B}"/>
              </a:ext>
            </a:extLst>
          </p:cNvPr>
          <p:cNvSpPr/>
          <p:nvPr/>
        </p:nvSpPr>
        <p:spPr>
          <a:xfrm>
            <a:off x="5237065" y="7001448"/>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9</a:t>
            </a:r>
          </a:p>
        </p:txBody>
      </p:sp>
    </p:spTree>
    <p:custDataLst>
      <p:tags r:id="rId1"/>
    </p:custDataLst>
    <p:extLst>
      <p:ext uri="{BB962C8B-B14F-4D97-AF65-F5344CB8AC3E}">
        <p14:creationId xmlns:p14="http://schemas.microsoft.com/office/powerpoint/2010/main" val="1060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D92C5-C4A2-7498-E781-B0380B94ABD1}"/>
              </a:ext>
            </a:extLst>
          </p:cNvPr>
          <p:cNvPicPr>
            <a:picLocks noChangeAspect="1"/>
          </p:cNvPicPr>
          <p:nvPr/>
        </p:nvPicPr>
        <p:blipFill rotWithShape="1">
          <a:blip r:embed="rId5"/>
          <a:srcRect l="10767" r="39293" b="569"/>
          <a:stretch/>
        </p:blipFill>
        <p:spPr>
          <a:xfrm>
            <a:off x="1465608" y="1993733"/>
            <a:ext cx="4612998" cy="6149209"/>
          </a:xfrm>
          <a:prstGeom prst="rect">
            <a:avLst/>
          </a:prstGeom>
          <a:ln w="12700">
            <a:solidFill>
              <a:srgbClr val="003862"/>
            </a:solidFill>
          </a:ln>
        </p:spPr>
      </p:pic>
      <p:sp>
        <p:nvSpPr>
          <p:cNvPr id="30" name="Rectangle 29">
            <a:extLst>
              <a:ext uri="{FF2B5EF4-FFF2-40B4-BE49-F238E27FC236}">
                <a16:creationId xmlns:a16="http://schemas.microsoft.com/office/drawing/2014/main" id="{12AE82DC-C40B-BF02-F7B6-656B17272A85}"/>
              </a:ext>
            </a:extLst>
          </p:cNvPr>
          <p:cNvSpPr/>
          <p:nvPr/>
        </p:nvSpPr>
        <p:spPr>
          <a:xfrm>
            <a:off x="222225" y="1186224"/>
            <a:ext cx="6458804" cy="292387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10"/>
              <a:defRPr/>
            </a:pPr>
            <a:r>
              <a:rPr lang="en-US" sz="1100" dirty="0">
                <a:solidFill>
                  <a:srgbClr val="003862"/>
                </a:solidFill>
              </a:rPr>
              <a:t>Enter the required details in the </a:t>
            </a:r>
            <a:r>
              <a:rPr lang="en-US" sz="1100" b="1" dirty="0">
                <a:solidFill>
                  <a:srgbClr val="003862"/>
                </a:solidFill>
              </a:rPr>
              <a:t>Bank Account Details and Remit-To Address </a:t>
            </a:r>
            <a:r>
              <a:rPr lang="en-US" sz="1100" dirty="0">
                <a:solidFill>
                  <a:srgbClr val="003862"/>
                </a:solidFill>
              </a:rPr>
              <a:t>sections.</a:t>
            </a:r>
          </a:p>
          <a:p>
            <a:pPr marL="228600" lvl="0" indent="-228600" defTabSz="524671">
              <a:lnSpc>
                <a:spcPct val="150000"/>
              </a:lnSpc>
              <a:spcAft>
                <a:spcPts val="1800"/>
              </a:spcAft>
              <a:buClr>
                <a:srgbClr val="003862"/>
              </a:buClr>
              <a:buFont typeface="+mj-lt"/>
              <a:buAutoNum type="arabicPeriod" startAt="11"/>
              <a:defRPr/>
            </a:pPr>
            <a:r>
              <a:rPr lang="en-US" sz="1100" dirty="0">
                <a:solidFill>
                  <a:srgbClr val="003862"/>
                </a:solidFill>
              </a:rPr>
              <a:t>Click the </a:t>
            </a:r>
            <a:r>
              <a:rPr lang="en-US" sz="1100" b="1" dirty="0">
                <a:solidFill>
                  <a:srgbClr val="003862"/>
                </a:solidFill>
              </a:rPr>
              <a:t>Next </a:t>
            </a:r>
            <a:r>
              <a:rPr lang="en-US" sz="1100" dirty="0">
                <a:solidFill>
                  <a:srgbClr val="003862"/>
                </a:solidFill>
              </a:rPr>
              <a:t>button to save the </a:t>
            </a:r>
            <a:r>
              <a:rPr lang="en-US" sz="1100" b="1" dirty="0">
                <a:solidFill>
                  <a:srgbClr val="003862"/>
                </a:solidFill>
              </a:rPr>
              <a:t>Bank Account Details.</a:t>
            </a: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1"/>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1"/>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1"/>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F0946317-E827-9D61-6CE9-3024660505C5}"/>
              </a:ext>
            </a:extLst>
          </p:cNvPr>
          <p:cNvSpPr/>
          <p:nvPr/>
        </p:nvSpPr>
        <p:spPr>
          <a:xfrm>
            <a:off x="3646405" y="4054153"/>
            <a:ext cx="463385" cy="1285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 name="Rectangle 20">
            <a:extLst>
              <a:ext uri="{FF2B5EF4-FFF2-40B4-BE49-F238E27FC236}">
                <a16:creationId xmlns:a16="http://schemas.microsoft.com/office/drawing/2014/main" id="{2C697857-3F0E-B62D-BD58-A73F87F4BD16}"/>
              </a:ext>
            </a:extLst>
          </p:cNvPr>
          <p:cNvSpPr/>
          <p:nvPr/>
        </p:nvSpPr>
        <p:spPr>
          <a:xfrm>
            <a:off x="2038306" y="3608380"/>
            <a:ext cx="463385" cy="106261"/>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F6BAAA2D-A4CF-8F00-8AFA-3448922216E9}"/>
              </a:ext>
            </a:extLst>
          </p:cNvPr>
          <p:cNvSpPr/>
          <p:nvPr/>
        </p:nvSpPr>
        <p:spPr>
          <a:xfrm>
            <a:off x="4494573" y="4628716"/>
            <a:ext cx="463385" cy="9660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34" name="Rectangle 33">
            <a:extLst>
              <a:ext uri="{FF2B5EF4-FFF2-40B4-BE49-F238E27FC236}">
                <a16:creationId xmlns:a16="http://schemas.microsoft.com/office/drawing/2014/main" id="{719649BA-F205-A897-05E2-03A0042FFD5E}"/>
              </a:ext>
            </a:extLst>
          </p:cNvPr>
          <p:cNvSpPr/>
          <p:nvPr/>
        </p:nvSpPr>
        <p:spPr>
          <a:xfrm>
            <a:off x="1739928" y="2009027"/>
            <a:ext cx="4157952" cy="613391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35" name="Oval 34">
            <a:extLst>
              <a:ext uri="{FF2B5EF4-FFF2-40B4-BE49-F238E27FC236}">
                <a16:creationId xmlns:a16="http://schemas.microsoft.com/office/drawing/2014/main" id="{A4B8BE16-F22E-DA64-A969-80F8ACA67F48}"/>
              </a:ext>
            </a:extLst>
          </p:cNvPr>
          <p:cNvSpPr/>
          <p:nvPr/>
        </p:nvSpPr>
        <p:spPr>
          <a:xfrm>
            <a:off x="1328447" y="182987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11</a:t>
            </a:r>
          </a:p>
        </p:txBody>
      </p:sp>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in CSP</a:t>
            </a:r>
          </a:p>
        </p:txBody>
      </p:sp>
      <p:sp>
        <p:nvSpPr>
          <p:cNvPr id="10" name="Rectangle 9">
            <a:extLst>
              <a:ext uri="{FF2B5EF4-FFF2-40B4-BE49-F238E27FC236}">
                <a16:creationId xmlns:a16="http://schemas.microsoft.com/office/drawing/2014/main" id="{0580096F-C6C8-0173-2895-B8A03844D291}"/>
              </a:ext>
            </a:extLst>
          </p:cNvPr>
          <p:cNvSpPr/>
          <p:nvPr/>
        </p:nvSpPr>
        <p:spPr>
          <a:xfrm>
            <a:off x="5343569" y="6875405"/>
            <a:ext cx="463385" cy="106261"/>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Tree>
    <p:custDataLst>
      <p:tags r:id="rId1"/>
    </p:custDataLst>
    <p:extLst>
      <p:ext uri="{BB962C8B-B14F-4D97-AF65-F5344CB8AC3E}">
        <p14:creationId xmlns:p14="http://schemas.microsoft.com/office/powerpoint/2010/main" val="25013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172381"/>
            <a:ext cx="6458804" cy="8817799"/>
          </a:xfrm>
          <a:prstGeom prst="rect">
            <a:avLst/>
          </a:prstGeom>
        </p:spPr>
        <p:txBody>
          <a:bodyPr wrap="square" lIns="91440" tIns="0" rIns="91440" bIns="0">
            <a:spAutoFit/>
          </a:bodyPr>
          <a:lstStyle/>
          <a:p>
            <a:pPr marL="228600" lvl="0" indent="-228600" defTabSz="524671">
              <a:lnSpc>
                <a:spcPct val="150000"/>
              </a:lnSpc>
              <a:spcAft>
                <a:spcPts val="2400"/>
              </a:spcAft>
              <a:buClr>
                <a:srgbClr val="003862"/>
              </a:buClr>
              <a:buFont typeface="+mj-lt"/>
              <a:buAutoNum type="arabicPeriod" startAt="12"/>
              <a:defRPr/>
            </a:pPr>
            <a:r>
              <a:rPr lang="en-US" sz="1100" dirty="0">
                <a:solidFill>
                  <a:srgbClr val="003862"/>
                </a:solidFill>
              </a:rPr>
              <a:t>Click the </a:t>
            </a:r>
            <a:r>
              <a:rPr lang="en-US" sz="1100" b="1" dirty="0">
                <a:solidFill>
                  <a:srgbClr val="003862"/>
                </a:solidFill>
              </a:rPr>
              <a:t>Next </a:t>
            </a:r>
            <a:r>
              <a:rPr lang="en-US" sz="1100" dirty="0">
                <a:solidFill>
                  <a:srgbClr val="003862"/>
                </a:solidFill>
              </a:rPr>
              <a:t>button to save the receiving </a:t>
            </a:r>
            <a:r>
              <a:rPr lang="en-US" sz="1100" b="1" dirty="0">
                <a:solidFill>
                  <a:srgbClr val="003862"/>
                </a:solidFill>
              </a:rPr>
              <a:t>Bank Account Details </a:t>
            </a:r>
            <a:r>
              <a:rPr lang="en-US" sz="1100" dirty="0">
                <a:solidFill>
                  <a:srgbClr val="003862"/>
                </a:solidFill>
              </a:rPr>
              <a:t>or</a:t>
            </a:r>
            <a:r>
              <a:rPr lang="en-US" sz="1100" b="1" dirty="0">
                <a:solidFill>
                  <a:srgbClr val="003862"/>
                </a:solidFill>
              </a:rPr>
              <a:t> Add Payment Method </a:t>
            </a:r>
            <a:r>
              <a:rPr lang="en-US" sz="1100" dirty="0">
                <a:solidFill>
                  <a:srgbClr val="003862"/>
                </a:solidFill>
              </a:rPr>
              <a:t>to create an additional one.</a:t>
            </a:r>
          </a:p>
          <a:p>
            <a:pPr marL="228600" lvl="0" indent="-228600" defTabSz="524671">
              <a:lnSpc>
                <a:spcPct val="150000"/>
              </a:lnSpc>
              <a:spcAft>
                <a:spcPts val="1800"/>
              </a:spcAft>
              <a:buClr>
                <a:srgbClr val="003862"/>
              </a:buClr>
              <a:buFont typeface="+mj-lt"/>
              <a:buAutoNum type="arabicPeriod" startAt="12"/>
              <a:defRPr/>
            </a:pPr>
            <a:endParaRPr lang="en-US" sz="1100" b="1"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en-US" sz="1100" b="1"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en-US" sz="1100" b="1"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en-US" sz="1100" b="1"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en-US" sz="1100" b="1" dirty="0">
              <a:solidFill>
                <a:srgbClr val="003862"/>
              </a:solidFill>
            </a:endParaRPr>
          </a:p>
          <a:p>
            <a:pPr marL="228600" lvl="0" indent="-228600" defTabSz="524671">
              <a:lnSpc>
                <a:spcPct val="150000"/>
              </a:lnSpc>
              <a:spcAft>
                <a:spcPts val="1200"/>
              </a:spcAft>
              <a:buClr>
                <a:srgbClr val="003862"/>
              </a:buClr>
              <a:buFont typeface="+mj-lt"/>
              <a:buAutoNum type="arabicPeriod" startAt="12"/>
              <a:defRPr/>
            </a:pPr>
            <a:r>
              <a:rPr lang="en-US" sz="1100" dirty="0">
                <a:solidFill>
                  <a:srgbClr val="003862"/>
                </a:solidFill>
              </a:rPr>
              <a:t>Enter the details in the mandatory fields from the </a:t>
            </a:r>
            <a:r>
              <a:rPr lang="en-US" sz="1100" b="1" dirty="0">
                <a:solidFill>
                  <a:srgbClr val="003862"/>
                </a:solidFill>
              </a:rPr>
              <a:t>Ship-From Address</a:t>
            </a:r>
            <a:r>
              <a:rPr lang="en-US" sz="1100" dirty="0">
                <a:solidFill>
                  <a:srgbClr val="003862"/>
                </a:solidFill>
              </a:rPr>
              <a:t> section.</a:t>
            </a:r>
          </a:p>
          <a:p>
            <a:pPr marL="228600" lvl="0" indent="-228600" defTabSz="524671">
              <a:lnSpc>
                <a:spcPct val="150000"/>
              </a:lnSpc>
              <a:spcAft>
                <a:spcPts val="1800"/>
              </a:spcAft>
              <a:buClr>
                <a:srgbClr val="003862"/>
              </a:buClr>
              <a:buFont typeface="+mj-lt"/>
              <a:buAutoNum type="arabicPeriod" startAt="12"/>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en-US" sz="1100" dirty="0">
              <a:solidFill>
                <a:srgbClr val="003862"/>
              </a:solidFill>
            </a:endParaRPr>
          </a:p>
          <a:p>
            <a:pPr marL="228600" lvl="0" indent="-228600" defTabSz="524671">
              <a:lnSpc>
                <a:spcPct val="150000"/>
              </a:lnSpc>
              <a:spcAft>
                <a:spcPts val="3000"/>
              </a:spcAft>
              <a:buClr>
                <a:srgbClr val="003862"/>
              </a:buClr>
              <a:buFont typeface="+mj-lt"/>
              <a:buAutoNum type="arabicPeriod" startAt="12"/>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r>
              <a:rPr lang="en-US" sz="1100" dirty="0">
                <a:solidFill>
                  <a:srgbClr val="003862"/>
                </a:solidFill>
              </a:rPr>
              <a:t>Click the </a:t>
            </a:r>
            <a:r>
              <a:rPr lang="en-US" sz="1100" b="1" dirty="0">
                <a:solidFill>
                  <a:srgbClr val="003862"/>
                </a:solidFill>
              </a:rPr>
              <a:t>Done</a:t>
            </a:r>
            <a:r>
              <a:rPr lang="en-US" sz="1100" dirty="0">
                <a:solidFill>
                  <a:srgbClr val="003862"/>
                </a:solidFill>
              </a:rPr>
              <a:t> button to save the </a:t>
            </a:r>
            <a:r>
              <a:rPr lang="en-US" sz="1100" b="1" dirty="0">
                <a:solidFill>
                  <a:srgbClr val="003862"/>
                </a:solidFill>
              </a:rPr>
              <a:t>Ship-From Address</a:t>
            </a:r>
            <a:r>
              <a:rPr lang="en-US" sz="1100" dirty="0">
                <a:solidFill>
                  <a:srgbClr val="003862"/>
                </a:solidFill>
              </a:rPr>
              <a:t> details. </a:t>
            </a:r>
          </a:p>
          <a:p>
            <a:pPr marL="228600" lvl="0" indent="-228600" defTabSz="524671">
              <a:lnSpc>
                <a:spcPct val="150000"/>
              </a:lnSpc>
              <a:spcAft>
                <a:spcPts val="1800"/>
              </a:spcAft>
              <a:buClr>
                <a:srgbClr val="003862"/>
              </a:buClr>
              <a:buFont typeface="+mj-lt"/>
              <a:buAutoNum type="arabicPeriod" startAt="12"/>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2"/>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F0946317-E827-9D61-6CE9-3024660505C5}"/>
              </a:ext>
            </a:extLst>
          </p:cNvPr>
          <p:cNvSpPr/>
          <p:nvPr/>
        </p:nvSpPr>
        <p:spPr>
          <a:xfrm>
            <a:off x="3104851" y="3621471"/>
            <a:ext cx="463385" cy="128575"/>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1" name="Rectangle 20">
            <a:extLst>
              <a:ext uri="{FF2B5EF4-FFF2-40B4-BE49-F238E27FC236}">
                <a16:creationId xmlns:a16="http://schemas.microsoft.com/office/drawing/2014/main" id="{2C697857-3F0E-B62D-BD58-A73F87F4BD16}"/>
              </a:ext>
            </a:extLst>
          </p:cNvPr>
          <p:cNvSpPr/>
          <p:nvPr/>
        </p:nvSpPr>
        <p:spPr>
          <a:xfrm>
            <a:off x="1496752" y="3175698"/>
            <a:ext cx="463385" cy="106261"/>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in CSP</a:t>
            </a:r>
          </a:p>
        </p:txBody>
      </p:sp>
      <p:sp>
        <p:nvSpPr>
          <p:cNvPr id="10" name="Rectangle 9">
            <a:extLst>
              <a:ext uri="{FF2B5EF4-FFF2-40B4-BE49-F238E27FC236}">
                <a16:creationId xmlns:a16="http://schemas.microsoft.com/office/drawing/2014/main" id="{0580096F-C6C8-0173-2895-B8A03844D291}"/>
              </a:ext>
            </a:extLst>
          </p:cNvPr>
          <p:cNvSpPr/>
          <p:nvPr/>
        </p:nvSpPr>
        <p:spPr>
          <a:xfrm>
            <a:off x="4866173" y="6460210"/>
            <a:ext cx="463385" cy="106261"/>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pic>
        <p:nvPicPr>
          <p:cNvPr id="2" name="Picture 1">
            <a:extLst>
              <a:ext uri="{FF2B5EF4-FFF2-40B4-BE49-F238E27FC236}">
                <a16:creationId xmlns:a16="http://schemas.microsoft.com/office/drawing/2014/main" id="{F8FFF48D-EEAD-2F3E-76C7-ED2A3988E9BD}"/>
              </a:ext>
            </a:extLst>
          </p:cNvPr>
          <p:cNvPicPr>
            <a:picLocks noChangeAspect="1"/>
          </p:cNvPicPr>
          <p:nvPr/>
        </p:nvPicPr>
        <p:blipFill rotWithShape="1">
          <a:blip r:embed="rId7"/>
          <a:srcRect l="15941" t="3422" r="21122" b="29593"/>
          <a:stretch/>
        </p:blipFill>
        <p:spPr>
          <a:xfrm>
            <a:off x="865587" y="1701990"/>
            <a:ext cx="5126826" cy="2548252"/>
          </a:xfrm>
          <a:prstGeom prst="rect">
            <a:avLst/>
          </a:prstGeom>
          <a:ln w="12700">
            <a:solidFill>
              <a:srgbClr val="003862"/>
            </a:solidFill>
          </a:ln>
        </p:spPr>
      </p:pic>
      <p:sp>
        <p:nvSpPr>
          <p:cNvPr id="34" name="Rectangle 33">
            <a:extLst>
              <a:ext uri="{FF2B5EF4-FFF2-40B4-BE49-F238E27FC236}">
                <a16:creationId xmlns:a16="http://schemas.microsoft.com/office/drawing/2014/main" id="{719649BA-F205-A897-05E2-03A0042FFD5E}"/>
              </a:ext>
            </a:extLst>
          </p:cNvPr>
          <p:cNvSpPr/>
          <p:nvPr/>
        </p:nvSpPr>
        <p:spPr>
          <a:xfrm>
            <a:off x="5480490" y="3960078"/>
            <a:ext cx="463385" cy="24016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pic>
        <p:nvPicPr>
          <p:cNvPr id="4" name="Picture 3">
            <a:extLst>
              <a:ext uri="{FF2B5EF4-FFF2-40B4-BE49-F238E27FC236}">
                <a16:creationId xmlns:a16="http://schemas.microsoft.com/office/drawing/2014/main" id="{86F50617-DFEF-460D-50E1-BDCB082BF8AA}"/>
              </a:ext>
            </a:extLst>
          </p:cNvPr>
          <p:cNvPicPr>
            <a:picLocks noChangeAspect="1"/>
          </p:cNvPicPr>
          <p:nvPr/>
        </p:nvPicPr>
        <p:blipFill rotWithShape="1">
          <a:blip r:embed="rId8"/>
          <a:srcRect l="12804" t="2601" r="25529" b="39754"/>
          <a:stretch/>
        </p:blipFill>
        <p:spPr>
          <a:xfrm>
            <a:off x="862405" y="4723243"/>
            <a:ext cx="5220070" cy="2569781"/>
          </a:xfrm>
          <a:prstGeom prst="rect">
            <a:avLst/>
          </a:prstGeom>
          <a:ln w="12700">
            <a:solidFill>
              <a:srgbClr val="003862"/>
            </a:solidFill>
          </a:ln>
        </p:spPr>
      </p:pic>
      <p:sp>
        <p:nvSpPr>
          <p:cNvPr id="5" name="Rectangle 4">
            <a:extLst>
              <a:ext uri="{FF2B5EF4-FFF2-40B4-BE49-F238E27FC236}">
                <a16:creationId xmlns:a16="http://schemas.microsoft.com/office/drawing/2014/main" id="{5C5E35A3-99C9-6877-5889-8751AEB30636}"/>
              </a:ext>
            </a:extLst>
          </p:cNvPr>
          <p:cNvSpPr/>
          <p:nvPr/>
        </p:nvSpPr>
        <p:spPr>
          <a:xfrm>
            <a:off x="981900" y="5762049"/>
            <a:ext cx="3247697" cy="1462034"/>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13" name="Oval 12">
            <a:extLst>
              <a:ext uri="{FF2B5EF4-FFF2-40B4-BE49-F238E27FC236}">
                <a16:creationId xmlns:a16="http://schemas.microsoft.com/office/drawing/2014/main" id="{5F584DF1-D124-8BF1-15BC-DF2D4C8B420B}"/>
              </a:ext>
            </a:extLst>
          </p:cNvPr>
          <p:cNvSpPr/>
          <p:nvPr/>
        </p:nvSpPr>
        <p:spPr>
          <a:xfrm>
            <a:off x="827532" y="557134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13</a:t>
            </a:r>
          </a:p>
        </p:txBody>
      </p:sp>
      <p:pic>
        <p:nvPicPr>
          <p:cNvPr id="6" name="Picture 5">
            <a:extLst>
              <a:ext uri="{FF2B5EF4-FFF2-40B4-BE49-F238E27FC236}">
                <a16:creationId xmlns:a16="http://schemas.microsoft.com/office/drawing/2014/main" id="{11262F33-3EB1-8C1D-24CA-4469C10A5124}"/>
              </a:ext>
            </a:extLst>
          </p:cNvPr>
          <p:cNvPicPr>
            <a:picLocks noChangeAspect="1"/>
          </p:cNvPicPr>
          <p:nvPr/>
        </p:nvPicPr>
        <p:blipFill rotWithShape="1">
          <a:blip r:embed="rId9"/>
          <a:srcRect l="13028" t="51921" r="19687" b="36353"/>
          <a:stretch/>
        </p:blipFill>
        <p:spPr>
          <a:xfrm>
            <a:off x="862405" y="7766733"/>
            <a:ext cx="5220070" cy="460214"/>
          </a:xfrm>
          <a:prstGeom prst="rect">
            <a:avLst/>
          </a:prstGeom>
          <a:ln w="12700">
            <a:solidFill>
              <a:srgbClr val="003862"/>
            </a:solidFill>
          </a:ln>
        </p:spPr>
      </p:pic>
      <p:sp>
        <p:nvSpPr>
          <p:cNvPr id="7" name="Rectangle 6">
            <a:extLst>
              <a:ext uri="{FF2B5EF4-FFF2-40B4-BE49-F238E27FC236}">
                <a16:creationId xmlns:a16="http://schemas.microsoft.com/office/drawing/2014/main" id="{5F8090CF-4894-B8D6-0691-D455BF4667F6}"/>
              </a:ext>
            </a:extLst>
          </p:cNvPr>
          <p:cNvSpPr/>
          <p:nvPr/>
        </p:nvSpPr>
        <p:spPr>
          <a:xfrm>
            <a:off x="5486701" y="7936300"/>
            <a:ext cx="527162" cy="275408"/>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8" name="Oval 7">
            <a:extLst>
              <a:ext uri="{FF2B5EF4-FFF2-40B4-BE49-F238E27FC236}">
                <a16:creationId xmlns:a16="http://schemas.microsoft.com/office/drawing/2014/main" id="{8E227185-CA3D-4BB6-5D8F-69871C4BD6BB}"/>
              </a:ext>
            </a:extLst>
          </p:cNvPr>
          <p:cNvSpPr/>
          <p:nvPr/>
        </p:nvSpPr>
        <p:spPr>
          <a:xfrm>
            <a:off x="5296502" y="775110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14</a:t>
            </a:r>
          </a:p>
        </p:txBody>
      </p:sp>
      <p:sp>
        <p:nvSpPr>
          <p:cNvPr id="35" name="Oval 34">
            <a:extLst>
              <a:ext uri="{FF2B5EF4-FFF2-40B4-BE49-F238E27FC236}">
                <a16:creationId xmlns:a16="http://schemas.microsoft.com/office/drawing/2014/main" id="{A4B8BE16-F22E-DA64-A969-80F8ACA67F48}"/>
              </a:ext>
            </a:extLst>
          </p:cNvPr>
          <p:cNvSpPr/>
          <p:nvPr/>
        </p:nvSpPr>
        <p:spPr>
          <a:xfrm>
            <a:off x="5294792" y="378064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12</a:t>
            </a:r>
          </a:p>
        </p:txBody>
      </p:sp>
    </p:spTree>
    <p:custDataLst>
      <p:tags r:id="rId1"/>
    </p:custDataLst>
    <p:extLst>
      <p:ext uri="{BB962C8B-B14F-4D97-AF65-F5344CB8AC3E}">
        <p14:creationId xmlns:p14="http://schemas.microsoft.com/office/powerpoint/2010/main" val="143755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2669962"/>
          </a:xfrm>
          <a:prstGeom prst="rect">
            <a:avLst/>
          </a:prstGeom>
        </p:spPr>
        <p:txBody>
          <a:bodyPr wrap="square" lIns="91440" tIns="0" rIns="91440" bIns="0">
            <a:spAutoFit/>
          </a:bodyPr>
          <a:lstStyle/>
          <a:p>
            <a:pPr marL="228600" lvl="0" indent="-228600" defTabSz="524671">
              <a:lnSpc>
                <a:spcPct val="150000"/>
              </a:lnSpc>
              <a:spcAft>
                <a:spcPts val="2400"/>
              </a:spcAft>
              <a:buClr>
                <a:srgbClr val="003862"/>
              </a:buClr>
              <a:buFont typeface="+mj-lt"/>
              <a:buAutoNum type="arabicPeriod" startAt="15"/>
              <a:defRPr/>
            </a:pPr>
            <a:r>
              <a:rPr lang="en-US" sz="1100" dirty="0">
                <a:solidFill>
                  <a:srgbClr val="003862"/>
                </a:solidFill>
              </a:rPr>
              <a:t>Click the </a:t>
            </a:r>
            <a:r>
              <a:rPr lang="en-US" sz="1100" b="1" dirty="0">
                <a:solidFill>
                  <a:srgbClr val="003862"/>
                </a:solidFill>
              </a:rPr>
              <a:t>Add Now </a:t>
            </a:r>
            <a:r>
              <a:rPr lang="en-US" sz="1100" dirty="0">
                <a:solidFill>
                  <a:srgbClr val="003862"/>
                </a:solidFill>
              </a:rPr>
              <a:t>button to complete the creation of the legal entity</a:t>
            </a:r>
            <a:r>
              <a:rPr lang="en-US" sz="1100" b="1" dirty="0">
                <a:solidFill>
                  <a:srgbClr val="003862"/>
                </a:solidFill>
              </a:rPr>
              <a:t>.</a:t>
            </a:r>
          </a:p>
          <a:p>
            <a:pPr marL="228600" lvl="0" indent="-228600" defTabSz="524671">
              <a:lnSpc>
                <a:spcPct val="150000"/>
              </a:lnSpc>
              <a:spcAft>
                <a:spcPts val="1800"/>
              </a:spcAft>
              <a:buClr>
                <a:srgbClr val="003862"/>
              </a:buClr>
              <a:buFont typeface="+mj-lt"/>
              <a:buAutoNum type="arabicPeriod" startAt="1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5"/>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in CSP</a:t>
            </a:r>
          </a:p>
        </p:txBody>
      </p:sp>
      <p:pic>
        <p:nvPicPr>
          <p:cNvPr id="3" name="Picture 2">
            <a:extLst>
              <a:ext uri="{FF2B5EF4-FFF2-40B4-BE49-F238E27FC236}">
                <a16:creationId xmlns:a16="http://schemas.microsoft.com/office/drawing/2014/main" id="{49284570-CE14-D67A-CEA4-F572B9CD5EE0}"/>
              </a:ext>
            </a:extLst>
          </p:cNvPr>
          <p:cNvPicPr>
            <a:picLocks noChangeAspect="1"/>
          </p:cNvPicPr>
          <p:nvPr/>
        </p:nvPicPr>
        <p:blipFill rotWithShape="1">
          <a:blip r:embed="rId7"/>
          <a:srcRect l="13164" t="2669" r="22432" b="29973"/>
          <a:stretch/>
        </p:blipFill>
        <p:spPr>
          <a:xfrm>
            <a:off x="550650" y="1834566"/>
            <a:ext cx="5756699" cy="3123942"/>
          </a:xfrm>
          <a:prstGeom prst="rect">
            <a:avLst/>
          </a:prstGeom>
          <a:ln w="12700">
            <a:solidFill>
              <a:srgbClr val="003862"/>
            </a:solidFill>
          </a:ln>
        </p:spPr>
      </p:pic>
      <p:sp>
        <p:nvSpPr>
          <p:cNvPr id="11" name="Rectangle 10">
            <a:extLst>
              <a:ext uri="{FF2B5EF4-FFF2-40B4-BE49-F238E27FC236}">
                <a16:creationId xmlns:a16="http://schemas.microsoft.com/office/drawing/2014/main" id="{5AB50B23-B167-89A8-6DCD-74C6B46801DC}"/>
              </a:ext>
            </a:extLst>
          </p:cNvPr>
          <p:cNvSpPr/>
          <p:nvPr/>
        </p:nvSpPr>
        <p:spPr>
          <a:xfrm>
            <a:off x="5518191" y="4586342"/>
            <a:ext cx="710184" cy="327857"/>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12" name="Oval 11">
            <a:extLst>
              <a:ext uri="{FF2B5EF4-FFF2-40B4-BE49-F238E27FC236}">
                <a16:creationId xmlns:a16="http://schemas.microsoft.com/office/drawing/2014/main" id="{34B97FF1-0FE3-17A8-1922-AF0C42B6AA8F}"/>
              </a:ext>
            </a:extLst>
          </p:cNvPr>
          <p:cNvSpPr/>
          <p:nvPr/>
        </p:nvSpPr>
        <p:spPr>
          <a:xfrm>
            <a:off x="5297211" y="440487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15</a:t>
            </a:r>
          </a:p>
        </p:txBody>
      </p:sp>
    </p:spTree>
    <p:custDataLst>
      <p:tags r:id="rId1"/>
    </p:custDataLst>
    <p:extLst>
      <p:ext uri="{BB962C8B-B14F-4D97-AF65-F5344CB8AC3E}">
        <p14:creationId xmlns:p14="http://schemas.microsoft.com/office/powerpoint/2010/main" val="3403392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5224507"/>
          </a:xfrm>
          <a:prstGeom prst="rect">
            <a:avLst/>
          </a:prstGeom>
        </p:spPr>
        <p:txBody>
          <a:bodyPr wrap="square" lIns="91440" tIns="0" rIns="91440" bIns="0">
            <a:spAutoFit/>
          </a:bodyPr>
          <a:lstStyle/>
          <a:p>
            <a:pPr marL="228600" lvl="0" indent="-228600" defTabSz="524671">
              <a:lnSpc>
                <a:spcPct val="150000"/>
              </a:lnSpc>
              <a:spcAft>
                <a:spcPts val="2400"/>
              </a:spcAft>
              <a:buClr>
                <a:srgbClr val="003862"/>
              </a:buClr>
              <a:buFont typeface="+mj-lt"/>
              <a:buAutoNum type="arabicPeriod" startAt="16"/>
              <a:defRPr/>
            </a:pPr>
            <a:r>
              <a:rPr lang="en-US" sz="1100" dirty="0">
                <a:solidFill>
                  <a:srgbClr val="003862"/>
                </a:solidFill>
              </a:rPr>
              <a:t>Select the newly created </a:t>
            </a:r>
            <a:r>
              <a:rPr lang="en-US" sz="1100" b="1" dirty="0">
                <a:solidFill>
                  <a:srgbClr val="003862"/>
                </a:solidFill>
              </a:rPr>
              <a:t>Legal Entity</a:t>
            </a:r>
            <a:r>
              <a:rPr lang="en-US" sz="1100" dirty="0">
                <a:solidFill>
                  <a:srgbClr val="003862"/>
                </a:solidFill>
              </a:rPr>
              <a:t> from the dropdown.</a:t>
            </a:r>
          </a:p>
          <a:p>
            <a:pPr marL="228600" lvl="0" indent="-228600" defTabSz="524671">
              <a:lnSpc>
                <a:spcPct val="150000"/>
              </a:lnSpc>
              <a:spcAft>
                <a:spcPts val="2400"/>
              </a:spcAft>
              <a:buClr>
                <a:srgbClr val="003862"/>
              </a:buClr>
              <a:buFont typeface="+mj-lt"/>
              <a:buAutoNum type="arabicPeriod" startAt="16"/>
              <a:defRPr/>
            </a:pPr>
            <a:endParaRPr lang="en-US" sz="1100" b="1" dirty="0">
              <a:solidFill>
                <a:srgbClr val="003862"/>
              </a:solidFill>
            </a:endParaRPr>
          </a:p>
          <a:p>
            <a:pPr marL="228600" lvl="0" indent="-228600" defTabSz="524671">
              <a:lnSpc>
                <a:spcPct val="150000"/>
              </a:lnSpc>
              <a:spcAft>
                <a:spcPts val="2400"/>
              </a:spcAft>
              <a:buClr>
                <a:srgbClr val="003862"/>
              </a:buClr>
              <a:buFont typeface="+mj-lt"/>
              <a:buAutoNum type="arabicPeriod" startAt="16"/>
              <a:defRPr/>
            </a:pPr>
            <a:endParaRPr lang="en-US" sz="1100" b="1" dirty="0">
              <a:solidFill>
                <a:srgbClr val="003862"/>
              </a:solidFill>
            </a:endParaRPr>
          </a:p>
          <a:p>
            <a:pPr marL="228600" lvl="0" indent="-228600" defTabSz="524671">
              <a:lnSpc>
                <a:spcPct val="150000"/>
              </a:lnSpc>
              <a:spcAft>
                <a:spcPts val="2400"/>
              </a:spcAft>
              <a:buClr>
                <a:srgbClr val="003862"/>
              </a:buClr>
              <a:buFont typeface="+mj-lt"/>
              <a:buAutoNum type="arabicPeriod" startAt="16"/>
              <a:defRPr/>
            </a:pPr>
            <a:endParaRPr lang="en-US" sz="1100" b="1" dirty="0">
              <a:solidFill>
                <a:srgbClr val="003862"/>
              </a:solidFill>
            </a:endParaRPr>
          </a:p>
          <a:p>
            <a:pPr marL="228600" lvl="0" indent="-228600" defTabSz="524671">
              <a:lnSpc>
                <a:spcPct val="150000"/>
              </a:lnSpc>
              <a:spcBef>
                <a:spcPts val="2400"/>
              </a:spcBef>
              <a:spcAft>
                <a:spcPts val="2400"/>
              </a:spcAft>
              <a:buClr>
                <a:srgbClr val="003862"/>
              </a:buClr>
              <a:buFont typeface="+mj-lt"/>
              <a:buAutoNum type="arabicPeriod" startAt="16"/>
              <a:defRPr/>
            </a:pPr>
            <a:r>
              <a:rPr lang="en-US" sz="1100" dirty="0">
                <a:solidFill>
                  <a:srgbClr val="003862"/>
                </a:solidFill>
              </a:rPr>
              <a:t>Enter the required details (</a:t>
            </a:r>
            <a:r>
              <a:rPr lang="en-US" sz="1100" dirty="0">
                <a:solidFill>
                  <a:srgbClr val="FF0000"/>
                </a:solidFill>
              </a:rPr>
              <a:t>*</a:t>
            </a:r>
            <a:r>
              <a:rPr lang="en-US" sz="1100" dirty="0">
                <a:solidFill>
                  <a:srgbClr val="003862"/>
                </a:solidFill>
              </a:rPr>
              <a:t>) for invoice creation.</a:t>
            </a:r>
          </a:p>
          <a:p>
            <a:pPr marL="228600" lvl="0" indent="-228600" defTabSz="524671">
              <a:lnSpc>
                <a:spcPct val="150000"/>
              </a:lnSpc>
              <a:spcAft>
                <a:spcPts val="1800"/>
              </a:spcAft>
              <a:buClr>
                <a:srgbClr val="003862"/>
              </a:buClr>
              <a:buFont typeface="+mj-lt"/>
              <a:buAutoNum type="arabicPeriod" startAt="16"/>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6"/>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6"/>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2" name="Object 61" hidden="1"/>
                      <p:cNvPicPr/>
                      <p:nvPr/>
                    </p:nvPicPr>
                    <p:blipFill>
                      <a:blip r:embed="rId6"/>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in CSP</a:t>
            </a:r>
          </a:p>
        </p:txBody>
      </p:sp>
      <p:pic>
        <p:nvPicPr>
          <p:cNvPr id="2" name="Picture 1">
            <a:extLst>
              <a:ext uri="{FF2B5EF4-FFF2-40B4-BE49-F238E27FC236}">
                <a16:creationId xmlns:a16="http://schemas.microsoft.com/office/drawing/2014/main" id="{B6324AEA-EABE-7B8A-9844-FFEC82154F75}"/>
              </a:ext>
            </a:extLst>
          </p:cNvPr>
          <p:cNvPicPr>
            <a:picLocks noChangeAspect="1"/>
          </p:cNvPicPr>
          <p:nvPr/>
        </p:nvPicPr>
        <p:blipFill rotWithShape="1">
          <a:blip r:embed="rId7"/>
          <a:srcRect l="30663" t="34716" r="32790" b="34678"/>
          <a:stretch/>
        </p:blipFill>
        <p:spPr>
          <a:xfrm>
            <a:off x="1126664" y="1771846"/>
            <a:ext cx="4319526" cy="1908519"/>
          </a:xfrm>
          <a:prstGeom prst="rect">
            <a:avLst/>
          </a:prstGeom>
          <a:ln w="12700">
            <a:solidFill>
              <a:srgbClr val="003862"/>
            </a:solidFill>
          </a:ln>
        </p:spPr>
      </p:pic>
      <p:sp>
        <p:nvSpPr>
          <p:cNvPr id="11" name="Rectangle 10">
            <a:extLst>
              <a:ext uri="{FF2B5EF4-FFF2-40B4-BE49-F238E27FC236}">
                <a16:creationId xmlns:a16="http://schemas.microsoft.com/office/drawing/2014/main" id="{5AB50B23-B167-89A8-6DCD-74C6B46801DC}"/>
              </a:ext>
            </a:extLst>
          </p:cNvPr>
          <p:cNvSpPr/>
          <p:nvPr/>
        </p:nvSpPr>
        <p:spPr>
          <a:xfrm>
            <a:off x="2601925" y="2726105"/>
            <a:ext cx="1832916" cy="327857"/>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12" name="Oval 11">
            <a:extLst>
              <a:ext uri="{FF2B5EF4-FFF2-40B4-BE49-F238E27FC236}">
                <a16:creationId xmlns:a16="http://schemas.microsoft.com/office/drawing/2014/main" id="{34B97FF1-0FE3-17A8-1922-AF0C42B6AA8F}"/>
              </a:ext>
            </a:extLst>
          </p:cNvPr>
          <p:cNvSpPr/>
          <p:nvPr/>
        </p:nvSpPr>
        <p:spPr>
          <a:xfrm>
            <a:off x="2464764" y="2492692"/>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16</a:t>
            </a:r>
          </a:p>
        </p:txBody>
      </p:sp>
      <p:pic>
        <p:nvPicPr>
          <p:cNvPr id="5" name="Picture 4">
            <a:extLst>
              <a:ext uri="{FF2B5EF4-FFF2-40B4-BE49-F238E27FC236}">
                <a16:creationId xmlns:a16="http://schemas.microsoft.com/office/drawing/2014/main" id="{95C6CD32-5FEE-E5E1-AC39-2DB251096946}"/>
              </a:ext>
            </a:extLst>
          </p:cNvPr>
          <p:cNvPicPr>
            <a:picLocks noChangeAspect="1"/>
          </p:cNvPicPr>
          <p:nvPr/>
        </p:nvPicPr>
        <p:blipFill rotWithShape="1">
          <a:blip r:embed="rId8"/>
          <a:srcRect r="18104"/>
          <a:stretch/>
        </p:blipFill>
        <p:spPr>
          <a:xfrm>
            <a:off x="543088" y="4194263"/>
            <a:ext cx="5950590" cy="4227389"/>
          </a:xfrm>
          <a:prstGeom prst="rect">
            <a:avLst/>
          </a:prstGeom>
          <a:ln w="12700">
            <a:solidFill>
              <a:srgbClr val="003862"/>
            </a:solidFill>
          </a:ln>
        </p:spPr>
      </p:pic>
      <p:sp>
        <p:nvSpPr>
          <p:cNvPr id="6" name="Rectangle 5">
            <a:extLst>
              <a:ext uri="{FF2B5EF4-FFF2-40B4-BE49-F238E27FC236}">
                <a16:creationId xmlns:a16="http://schemas.microsoft.com/office/drawing/2014/main" id="{FACE05D6-E129-18D1-2356-6FA83B0DAB56}"/>
              </a:ext>
            </a:extLst>
          </p:cNvPr>
          <p:cNvSpPr/>
          <p:nvPr/>
        </p:nvSpPr>
        <p:spPr>
          <a:xfrm>
            <a:off x="1068973" y="4646400"/>
            <a:ext cx="5206759" cy="3775252"/>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7" name="Oval 6">
            <a:extLst>
              <a:ext uri="{FF2B5EF4-FFF2-40B4-BE49-F238E27FC236}">
                <a16:creationId xmlns:a16="http://schemas.microsoft.com/office/drawing/2014/main" id="{B81FE510-7856-E09B-5B29-CAAB68425B7F}"/>
              </a:ext>
            </a:extLst>
          </p:cNvPr>
          <p:cNvSpPr/>
          <p:nvPr/>
        </p:nvSpPr>
        <p:spPr>
          <a:xfrm>
            <a:off x="985153" y="450924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17</a:t>
            </a:r>
          </a:p>
        </p:txBody>
      </p:sp>
    </p:spTree>
    <p:custDataLst>
      <p:tags r:id="rId1"/>
    </p:custDataLst>
    <p:extLst>
      <p:ext uri="{BB962C8B-B14F-4D97-AF65-F5344CB8AC3E}">
        <p14:creationId xmlns:p14="http://schemas.microsoft.com/office/powerpoint/2010/main" val="410167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2AE82DC-C40B-BF02-F7B6-656B17272A85}"/>
              </a:ext>
            </a:extLst>
          </p:cNvPr>
          <p:cNvSpPr/>
          <p:nvPr/>
        </p:nvSpPr>
        <p:spPr>
          <a:xfrm>
            <a:off x="260247" y="1364887"/>
            <a:ext cx="6458804" cy="7417415"/>
          </a:xfrm>
          <a:prstGeom prst="rect">
            <a:avLst/>
          </a:prstGeom>
        </p:spPr>
        <p:txBody>
          <a:bodyPr wrap="square" lIns="91440" tIns="0" rIns="91440" bIns="0">
            <a:spAutoFit/>
          </a:bodyPr>
          <a:lstStyle/>
          <a:p>
            <a:pPr marL="228600" lvl="0" indent="-228600" defTabSz="524671">
              <a:lnSpc>
                <a:spcPct val="150000"/>
              </a:lnSpc>
              <a:spcAft>
                <a:spcPts val="2400"/>
              </a:spcAft>
              <a:buClr>
                <a:srgbClr val="003862"/>
              </a:buClr>
              <a:buFont typeface="+mj-lt"/>
              <a:buAutoNum type="arabicPeriod" startAt="18"/>
              <a:defRPr/>
            </a:pPr>
            <a:r>
              <a:rPr lang="en-US" sz="1100" dirty="0">
                <a:solidFill>
                  <a:srgbClr val="003862"/>
                </a:solidFill>
              </a:rPr>
              <a:t>Check the line details and adjust the VAT and quantity if required.</a:t>
            </a:r>
          </a:p>
          <a:p>
            <a:pPr lvl="0" defTabSz="524671">
              <a:lnSpc>
                <a:spcPct val="150000"/>
              </a:lnSpc>
              <a:spcAft>
                <a:spcPts val="2400"/>
              </a:spcAft>
              <a:buClr>
                <a:srgbClr val="003862"/>
              </a:buClr>
              <a:defRPr/>
            </a:pPr>
            <a:endParaRPr lang="en-US" sz="1100" dirty="0">
              <a:solidFill>
                <a:srgbClr val="003862"/>
              </a:solidFill>
            </a:endParaRPr>
          </a:p>
          <a:p>
            <a:pPr lvl="0" defTabSz="524671">
              <a:lnSpc>
                <a:spcPct val="150000"/>
              </a:lnSpc>
              <a:spcAft>
                <a:spcPts val="2400"/>
              </a:spcAft>
              <a:buClr>
                <a:srgbClr val="003862"/>
              </a:buClr>
              <a:defRPr/>
            </a:pPr>
            <a:endParaRPr lang="en-US" sz="1100" dirty="0">
              <a:solidFill>
                <a:srgbClr val="003862"/>
              </a:solidFill>
            </a:endParaRPr>
          </a:p>
          <a:p>
            <a:pPr lvl="0" defTabSz="524671">
              <a:lnSpc>
                <a:spcPct val="150000"/>
              </a:lnSpc>
              <a:spcAft>
                <a:spcPts val="2400"/>
              </a:spcAft>
              <a:buClr>
                <a:srgbClr val="003862"/>
              </a:buClr>
              <a:defRPr/>
            </a:pPr>
            <a:endParaRPr lang="en-US" sz="1100" dirty="0">
              <a:solidFill>
                <a:srgbClr val="003862"/>
              </a:solidFill>
            </a:endParaRPr>
          </a:p>
          <a:p>
            <a:pPr marL="228600" lvl="0" indent="-228600" defTabSz="524671">
              <a:lnSpc>
                <a:spcPct val="150000"/>
              </a:lnSpc>
              <a:spcAft>
                <a:spcPts val="2400"/>
              </a:spcAft>
              <a:buClr>
                <a:srgbClr val="003862"/>
              </a:buClr>
              <a:buFont typeface="+mj-lt"/>
              <a:buAutoNum type="arabicPeriod" startAt="19"/>
              <a:defRPr/>
            </a:pPr>
            <a:r>
              <a:rPr lang="en-US" sz="1100" dirty="0">
                <a:solidFill>
                  <a:srgbClr val="003862"/>
                </a:solidFill>
              </a:rPr>
              <a:t>Check the total amount and then the </a:t>
            </a:r>
            <a:r>
              <a:rPr lang="en-US" sz="1100" b="1" dirty="0">
                <a:solidFill>
                  <a:srgbClr val="003862"/>
                </a:solidFill>
              </a:rPr>
              <a:t>Submit</a:t>
            </a:r>
            <a:r>
              <a:rPr lang="en-US" sz="1100" dirty="0">
                <a:solidFill>
                  <a:srgbClr val="003862"/>
                </a:solidFill>
              </a:rPr>
              <a:t> button. The draft can also be deleted or saved for further editing if needed.</a:t>
            </a:r>
          </a:p>
          <a:p>
            <a:pPr marL="228600" lvl="0" indent="-228600" defTabSz="524671">
              <a:lnSpc>
                <a:spcPct val="150000"/>
              </a:lnSpc>
              <a:spcAft>
                <a:spcPts val="2400"/>
              </a:spcAft>
              <a:buClr>
                <a:srgbClr val="003862"/>
              </a:buClr>
              <a:buFont typeface="+mj-lt"/>
              <a:buAutoNum type="arabicPeriod" startAt="18"/>
              <a:defRPr/>
            </a:pPr>
            <a:endParaRPr lang="en-US" sz="1100" b="1" dirty="0">
              <a:solidFill>
                <a:srgbClr val="003862"/>
              </a:solidFill>
            </a:endParaRPr>
          </a:p>
          <a:p>
            <a:pPr lvl="0" defTabSz="524671">
              <a:lnSpc>
                <a:spcPct val="150000"/>
              </a:lnSpc>
              <a:spcAft>
                <a:spcPts val="2400"/>
              </a:spcAft>
              <a:buClr>
                <a:srgbClr val="003862"/>
              </a:buClr>
              <a:defRPr/>
            </a:pPr>
            <a:endParaRPr lang="en-US" sz="1100" b="1" dirty="0">
              <a:solidFill>
                <a:srgbClr val="003862"/>
              </a:solidFill>
            </a:endParaRPr>
          </a:p>
          <a:p>
            <a:pPr marL="228600" lvl="0" indent="-228600" defTabSz="524671">
              <a:lnSpc>
                <a:spcPct val="150000"/>
              </a:lnSpc>
              <a:spcBef>
                <a:spcPts val="2400"/>
              </a:spcBef>
              <a:spcAft>
                <a:spcPts val="2400"/>
              </a:spcAft>
              <a:buClr>
                <a:srgbClr val="003862"/>
              </a:buClr>
              <a:buFont typeface="+mj-lt"/>
              <a:buAutoNum type="arabicPeriod" startAt="20"/>
              <a:defRPr/>
            </a:pPr>
            <a:r>
              <a:rPr lang="en-US" sz="1100" dirty="0">
                <a:solidFill>
                  <a:srgbClr val="003862"/>
                </a:solidFill>
              </a:rPr>
              <a:t>Click on </a:t>
            </a:r>
            <a:r>
              <a:rPr lang="en-US" sz="1100" b="1" dirty="0">
                <a:solidFill>
                  <a:srgbClr val="003862"/>
                </a:solidFill>
              </a:rPr>
              <a:t>Send Invoice</a:t>
            </a:r>
            <a:r>
              <a:rPr lang="en-US" sz="1100" dirty="0">
                <a:solidFill>
                  <a:srgbClr val="003862"/>
                </a:solidFill>
              </a:rPr>
              <a:t> for the invoice to be submitted to Sasol for approval and to complete the invoice submission process in CSP.</a:t>
            </a:r>
          </a:p>
          <a:p>
            <a:pPr marL="228600" lvl="0" indent="-228600" defTabSz="524671">
              <a:lnSpc>
                <a:spcPct val="150000"/>
              </a:lnSpc>
              <a:spcAft>
                <a:spcPts val="1800"/>
              </a:spcAft>
              <a:buClr>
                <a:srgbClr val="003862"/>
              </a:buClr>
              <a:buFont typeface="+mj-lt"/>
              <a:buAutoNum type="arabicPeriod" startAt="18"/>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8"/>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18"/>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pic>
        <p:nvPicPr>
          <p:cNvPr id="4" name="Picture 3">
            <a:extLst>
              <a:ext uri="{FF2B5EF4-FFF2-40B4-BE49-F238E27FC236}">
                <a16:creationId xmlns:a16="http://schemas.microsoft.com/office/drawing/2014/main" id="{35DED88B-EF07-1346-520C-FEC74FA70271}"/>
              </a:ext>
            </a:extLst>
          </p:cNvPr>
          <p:cNvPicPr>
            <a:picLocks noChangeAspect="1"/>
          </p:cNvPicPr>
          <p:nvPr/>
        </p:nvPicPr>
        <p:blipFill rotWithShape="1">
          <a:blip r:embed="rId5"/>
          <a:srcRect l="9198" t="16329" r="20506" b="17461"/>
          <a:stretch/>
        </p:blipFill>
        <p:spPr>
          <a:xfrm>
            <a:off x="956820" y="6328086"/>
            <a:ext cx="5031240" cy="2405891"/>
          </a:xfrm>
          <a:prstGeom prst="rect">
            <a:avLst/>
          </a:prstGeom>
          <a:ln w="12700">
            <a:solidFill>
              <a:srgbClr val="003862"/>
            </a:solidFill>
          </a:ln>
        </p:spPr>
      </p:pic>
      <p:pic>
        <p:nvPicPr>
          <p:cNvPr id="3" name="Picture 2">
            <a:extLst>
              <a:ext uri="{FF2B5EF4-FFF2-40B4-BE49-F238E27FC236}">
                <a16:creationId xmlns:a16="http://schemas.microsoft.com/office/drawing/2014/main" id="{D5BB5FAF-4838-3701-BFBE-148CF227C668}"/>
              </a:ext>
            </a:extLst>
          </p:cNvPr>
          <p:cNvPicPr>
            <a:picLocks noChangeAspect="1"/>
          </p:cNvPicPr>
          <p:nvPr/>
        </p:nvPicPr>
        <p:blipFill rotWithShape="1">
          <a:blip r:embed="rId6"/>
          <a:srcRect l="18321" t="51402" r="10932" b="1329"/>
          <a:stretch/>
        </p:blipFill>
        <p:spPr>
          <a:xfrm>
            <a:off x="1243962" y="4135022"/>
            <a:ext cx="4248812" cy="1514163"/>
          </a:xfrm>
          <a:prstGeom prst="rect">
            <a:avLst/>
          </a:prstGeom>
          <a:ln w="12700">
            <a:solidFill>
              <a:srgbClr val="003862"/>
            </a:solidFill>
          </a:ln>
        </p:spPr>
      </p:pic>
      <p:graphicFrame>
        <p:nvGraphicFramePr>
          <p:cNvPr id="62" name="Object 61" hidden="1"/>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62" name="Object 61" hidden="1"/>
                      <p:cNvPicPr/>
                      <p:nvPr/>
                    </p:nvPicPr>
                    <p:blipFill>
                      <a:blip r:embed="rId8"/>
                      <a:stretch>
                        <a:fillRect/>
                      </a:stretch>
                    </p:blipFill>
                    <p:spPr>
                      <a:xfrm>
                        <a:off x="265236" y="1466"/>
                        <a:ext cx="1465" cy="1465"/>
                      </a:xfrm>
                      <a:prstGeom prst="rect">
                        <a:avLst/>
                      </a:prstGeom>
                    </p:spPr>
                  </p:pic>
                </p:oleObj>
              </mc:Fallback>
            </mc:AlternateContent>
          </a:graphicData>
        </a:graphic>
      </p:graphicFrame>
      <p:sp>
        <p:nvSpPr>
          <p:cNvPr id="38" name="TextBox 37">
            <a:extLst>
              <a:ext uri="{FF2B5EF4-FFF2-40B4-BE49-F238E27FC236}">
                <a16:creationId xmlns:a16="http://schemas.microsoft.com/office/drawing/2014/main" id="{ED938570-2008-A0D5-F97F-7DE690BC3B64}"/>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Create Invoice in CSP</a:t>
            </a:r>
          </a:p>
        </p:txBody>
      </p:sp>
      <p:sp>
        <p:nvSpPr>
          <p:cNvPr id="11" name="Rectangle 10">
            <a:extLst>
              <a:ext uri="{FF2B5EF4-FFF2-40B4-BE49-F238E27FC236}">
                <a16:creationId xmlns:a16="http://schemas.microsoft.com/office/drawing/2014/main" id="{5AB50B23-B167-89A8-6DCD-74C6B46801DC}"/>
              </a:ext>
            </a:extLst>
          </p:cNvPr>
          <p:cNvSpPr/>
          <p:nvPr/>
        </p:nvSpPr>
        <p:spPr>
          <a:xfrm>
            <a:off x="4915301" y="4975627"/>
            <a:ext cx="437609" cy="199136"/>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12" name="Oval 11">
            <a:extLst>
              <a:ext uri="{FF2B5EF4-FFF2-40B4-BE49-F238E27FC236}">
                <a16:creationId xmlns:a16="http://schemas.microsoft.com/office/drawing/2014/main" id="{34B97FF1-0FE3-17A8-1922-AF0C42B6AA8F}"/>
              </a:ext>
            </a:extLst>
          </p:cNvPr>
          <p:cNvSpPr/>
          <p:nvPr/>
        </p:nvSpPr>
        <p:spPr>
          <a:xfrm>
            <a:off x="4747661" y="481392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19</a:t>
            </a:r>
          </a:p>
        </p:txBody>
      </p:sp>
      <p:sp>
        <p:nvSpPr>
          <p:cNvPr id="6" name="Rectangle 5">
            <a:extLst>
              <a:ext uri="{FF2B5EF4-FFF2-40B4-BE49-F238E27FC236}">
                <a16:creationId xmlns:a16="http://schemas.microsoft.com/office/drawing/2014/main" id="{FACE05D6-E129-18D1-2356-6FA83B0DAB56}"/>
              </a:ext>
            </a:extLst>
          </p:cNvPr>
          <p:cNvSpPr/>
          <p:nvPr/>
        </p:nvSpPr>
        <p:spPr>
          <a:xfrm>
            <a:off x="4400478" y="7562545"/>
            <a:ext cx="847023" cy="216568"/>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7" name="Oval 6">
            <a:extLst>
              <a:ext uri="{FF2B5EF4-FFF2-40B4-BE49-F238E27FC236}">
                <a16:creationId xmlns:a16="http://schemas.microsoft.com/office/drawing/2014/main" id="{B81FE510-7856-E09B-5B29-CAAB68425B7F}"/>
              </a:ext>
            </a:extLst>
          </p:cNvPr>
          <p:cNvSpPr/>
          <p:nvPr/>
        </p:nvSpPr>
        <p:spPr>
          <a:xfrm>
            <a:off x="4263318" y="737706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20</a:t>
            </a:r>
          </a:p>
        </p:txBody>
      </p:sp>
      <p:pic>
        <p:nvPicPr>
          <p:cNvPr id="5" name="Picture 4">
            <a:extLst>
              <a:ext uri="{FF2B5EF4-FFF2-40B4-BE49-F238E27FC236}">
                <a16:creationId xmlns:a16="http://schemas.microsoft.com/office/drawing/2014/main" id="{8AA4F31D-987E-32DE-34A7-9FE76F2C9C88}"/>
              </a:ext>
            </a:extLst>
          </p:cNvPr>
          <p:cNvPicPr>
            <a:picLocks noChangeAspect="1"/>
          </p:cNvPicPr>
          <p:nvPr/>
        </p:nvPicPr>
        <p:blipFill>
          <a:blip r:embed="rId9"/>
          <a:stretch>
            <a:fillRect/>
          </a:stretch>
        </p:blipFill>
        <p:spPr>
          <a:xfrm>
            <a:off x="1489235" y="1711480"/>
            <a:ext cx="3758266" cy="1776124"/>
          </a:xfrm>
          <a:prstGeom prst="rect">
            <a:avLst/>
          </a:prstGeom>
          <a:ln w="12700">
            <a:solidFill>
              <a:srgbClr val="003862"/>
            </a:solidFill>
          </a:ln>
        </p:spPr>
      </p:pic>
      <p:sp>
        <p:nvSpPr>
          <p:cNvPr id="8" name="Rectangle 7">
            <a:extLst>
              <a:ext uri="{FF2B5EF4-FFF2-40B4-BE49-F238E27FC236}">
                <a16:creationId xmlns:a16="http://schemas.microsoft.com/office/drawing/2014/main" id="{ADA43B93-3430-E2EA-048B-4B0629F27633}"/>
              </a:ext>
            </a:extLst>
          </p:cNvPr>
          <p:cNvSpPr/>
          <p:nvPr/>
        </p:nvSpPr>
        <p:spPr>
          <a:xfrm>
            <a:off x="2559445" y="1872482"/>
            <a:ext cx="404735" cy="297521"/>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9" name="Rectangle 8">
            <a:extLst>
              <a:ext uri="{FF2B5EF4-FFF2-40B4-BE49-F238E27FC236}">
                <a16:creationId xmlns:a16="http://schemas.microsoft.com/office/drawing/2014/main" id="{06DDF9FF-2CD9-D401-B305-21D122F086F6}"/>
              </a:ext>
            </a:extLst>
          </p:cNvPr>
          <p:cNvSpPr/>
          <p:nvPr/>
        </p:nvSpPr>
        <p:spPr>
          <a:xfrm>
            <a:off x="1610499" y="2978071"/>
            <a:ext cx="469761" cy="321390"/>
          </a:xfrm>
          <a:prstGeom prst="rect">
            <a:avLst/>
          </a:prstGeom>
          <a:noFill/>
          <a:ln w="28575">
            <a:solidFill>
              <a:srgbClr val="FEC3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US" sz="1400"/>
          </a:p>
        </p:txBody>
      </p:sp>
      <p:sp>
        <p:nvSpPr>
          <p:cNvPr id="10" name="Oval 9">
            <a:extLst>
              <a:ext uri="{FF2B5EF4-FFF2-40B4-BE49-F238E27FC236}">
                <a16:creationId xmlns:a16="http://schemas.microsoft.com/office/drawing/2014/main" id="{6D55C829-BA12-9E4B-A60C-BE188BD06C5F}"/>
              </a:ext>
            </a:extLst>
          </p:cNvPr>
          <p:cNvSpPr/>
          <p:nvPr/>
        </p:nvSpPr>
        <p:spPr>
          <a:xfrm>
            <a:off x="1310019" y="1630978"/>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18</a:t>
            </a:r>
          </a:p>
        </p:txBody>
      </p:sp>
    </p:spTree>
    <p:custDataLst>
      <p:tags r:id="rId1"/>
    </p:custDataLst>
    <p:extLst>
      <p:ext uri="{BB962C8B-B14F-4D97-AF65-F5344CB8AC3E}">
        <p14:creationId xmlns:p14="http://schemas.microsoft.com/office/powerpoint/2010/main" val="34702423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75751b-d994-4f7b-b8a1-0af53d2cb8c9">
      <Terms xmlns="http://schemas.microsoft.com/office/infopath/2007/PartnerControls"/>
    </lcf76f155ced4ddcb4097134ff3c332f>
    <TaxCatchAll xmlns="036a428d-ebb9-4a14-9aaa-74e8164c8712" xsi:nil="true"/>
    <Comment xmlns="9475751b-d994-4f7b-b8a1-0af53d2cb8c9" xsi:nil="true"/>
    <_ip_UnifiedCompliancePolicyUIAction xmlns="http://schemas.microsoft.com/sharepoint/v3" xsi:nil="true"/>
    <_ip_UnifiedCompliancePolicyProperties xmlns="http://schemas.microsoft.com/sharepoint/v3" xsi:nil="true"/>
    <Date xmlns="9475751b-d994-4f7b-b8a1-0af53d2cb8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BEAB37124BB0418794698F490E1E46" ma:contentTypeVersion="20" ma:contentTypeDescription="Create a new document." ma:contentTypeScope="" ma:versionID="29c22dff9204deed803e2e1e1866d0da">
  <xsd:schema xmlns:xsd="http://www.w3.org/2001/XMLSchema" xmlns:xs="http://www.w3.org/2001/XMLSchema" xmlns:p="http://schemas.microsoft.com/office/2006/metadata/properties" xmlns:ns1="http://schemas.microsoft.com/sharepoint/v3" xmlns:ns2="036a428d-ebb9-4a14-9aaa-74e8164c8712" xmlns:ns3="9475751b-d994-4f7b-b8a1-0af53d2cb8c9" targetNamespace="http://schemas.microsoft.com/office/2006/metadata/properties" ma:root="true" ma:fieldsID="95e164bb49294b85c216e515befdd02f" ns1:_="" ns2:_="" ns3:_="">
    <xsd:import namespace="http://schemas.microsoft.com/sharepoint/v3"/>
    <xsd:import namespace="036a428d-ebb9-4a14-9aaa-74e8164c8712"/>
    <xsd:import namespace="9475751b-d994-4f7b-b8a1-0af53d2cb8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element ref="ns3:MediaServiceBillingMetadata" minOccurs="0"/>
                <xsd:element ref="ns3:Comment" minOccurs="0"/>
                <xsd:element ref="ns3:Dat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6a428d-ebb9-4a14-9aaa-74e8164c87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d9e4710-91cc-4b50-843e-ab6e388f13e7}" ma:internalName="TaxCatchAll" ma:showField="CatchAllData" ma:web="036a428d-ebb9-4a14-9aaa-74e8164c87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75751b-d994-4f7b-b8a1-0af53d2cb8c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f83f3cf-7091-42ba-a2e7-78254d07669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Comment" ma:index="24" nillable="true" ma:displayName="File Location" ma:format="Dropdown" ma:internalName="Comment">
      <xsd:simpleType>
        <xsd:restriction base="dms:Text">
          <xsd:maxLength value="255"/>
        </xsd:restriction>
      </xsd:simpleType>
    </xsd:element>
    <xsd:element name="Date" ma:index="25"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19C445-6CD6-4CF8-AA1F-1E88AD5CB5C9}">
  <ds:schemaRefs>
    <ds:schemaRef ds:uri="http://schemas.microsoft.com/office/2006/documentManagement/types"/>
    <ds:schemaRef ds:uri="http://purl.org/dc/terms/"/>
    <ds:schemaRef ds:uri="http://www.w3.org/XML/1998/namespace"/>
    <ds:schemaRef ds:uri="http://schemas.openxmlformats.org/package/2006/metadata/core-properties"/>
    <ds:schemaRef ds:uri="b519fcea-2696-4120-88f3-1d557b21f616"/>
    <ds:schemaRef ds:uri="http://schemas.microsoft.com/office/2006/metadata/properties"/>
    <ds:schemaRef ds:uri="http://purl.org/dc/dcmitype/"/>
    <ds:schemaRef ds:uri="http://purl.org/dc/elements/1.1/"/>
    <ds:schemaRef ds:uri="http://schemas.microsoft.com/office/infopath/2007/PartnerControls"/>
    <ds:schemaRef ds:uri="9475751b-d994-4f7b-b8a1-0af53d2cb8c9"/>
    <ds:schemaRef ds:uri="036a428d-ebb9-4a14-9aaa-74e8164c8712"/>
  </ds:schemaRefs>
</ds:datastoreItem>
</file>

<file path=customXml/itemProps2.xml><?xml version="1.0" encoding="utf-8"?>
<ds:datastoreItem xmlns:ds="http://schemas.openxmlformats.org/officeDocument/2006/customXml" ds:itemID="{FC2A1AD7-BEEB-418A-A1AC-F3D18B48BC85}">
  <ds:schemaRefs>
    <ds:schemaRef ds:uri="http://schemas.microsoft.com/sharepoint/v3/contenttype/forms"/>
  </ds:schemaRefs>
</ds:datastoreItem>
</file>

<file path=customXml/itemProps3.xml><?xml version="1.0" encoding="utf-8"?>
<ds:datastoreItem xmlns:ds="http://schemas.openxmlformats.org/officeDocument/2006/customXml" ds:itemID="{7B3933BB-1AC1-49AD-BC36-435F3B819404}"/>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719</Words>
  <Application>Microsoft Office PowerPoint</Application>
  <PresentationFormat>Letter (8,5x11 Zoll)</PresentationFormat>
  <Paragraphs>175</Paragraphs>
  <Slides>13</Slides>
  <Notes>13</Notes>
  <HiddenSlides>0</HiddenSlides>
  <MMClips>0</MMClips>
  <ScaleCrop>false</ScaleCrop>
  <HeadingPairs>
    <vt:vector size="8" baseType="variant">
      <vt:variant>
        <vt:lpstr>Verwendete Schriftarten</vt:lpstr>
      </vt:variant>
      <vt:variant>
        <vt:i4>2</vt:i4>
      </vt:variant>
      <vt:variant>
        <vt:lpstr>Design</vt:lpstr>
      </vt:variant>
      <vt:variant>
        <vt:i4>2</vt:i4>
      </vt:variant>
      <vt:variant>
        <vt:lpstr>Eingebettete OLE-Server</vt:lpstr>
      </vt:variant>
      <vt:variant>
        <vt:i4>1</vt:i4>
      </vt:variant>
      <vt:variant>
        <vt:lpstr>Folientitel</vt:lpstr>
      </vt:variant>
      <vt:variant>
        <vt:i4>13</vt:i4>
      </vt:variant>
    </vt:vector>
  </HeadingPairs>
  <TitlesOfParts>
    <vt:vector size="18" baseType="lpstr">
      <vt:lpstr>Arial</vt:lpstr>
      <vt:lpstr>Calibri</vt:lpstr>
      <vt:lpstr>theme3</vt:lpstr>
      <vt:lpstr>Theme2</vt:lpstr>
      <vt:lpstr>think-cell Slide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2026-01-28T14:50:43Z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0x0101001CBEAB37124BB0418794698F490E1E46</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