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1"/>
  </p:notesMasterIdLst>
  <p:handoutMasterIdLst>
    <p:handoutMasterId r:id="rId12"/>
  </p:handoutMasterIdLst>
  <p:sldIdLst>
    <p:sldId id="331" r:id="rId6"/>
    <p:sldId id="343" r:id="rId7"/>
    <p:sldId id="348" r:id="rId8"/>
    <p:sldId id="349" r:id="rId9"/>
    <p:sldId id="350" r:id="rId10"/>
  </p:sldIdLst>
  <p:sldSz cx="6858000" cy="9144000" type="letter"/>
  <p:notesSz cx="6797675" cy="9928225"/>
  <p:custDataLst>
    <p:tags r:id="rId13"/>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49"/>
            <p14:sldId id="350"/>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182" y="114"/>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1/28/2026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‹Nr.›</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1/28/2026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‹Nr.›</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85700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5</a:t>
            </a:fld>
            <a:endParaRPr lang="en-US"/>
          </a:p>
        </p:txBody>
      </p:sp>
    </p:spTree>
    <p:extLst>
      <p:ext uri="{BB962C8B-B14F-4D97-AF65-F5344CB8AC3E}">
        <p14:creationId xmlns:p14="http://schemas.microsoft.com/office/powerpoint/2010/main" val="1537919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39094B-B676-1367-1B68-5D629BFA2526}"/>
              </a:ext>
            </a:extLst>
          </p:cNvPr>
          <p:cNvSpPr/>
          <p:nvPr/>
        </p:nvSpPr>
        <p:spPr>
          <a:xfrm>
            <a:off x="215571" y="2657584"/>
            <a:ext cx="6493221" cy="389337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en-US" sz="1100" dirty="0">
                <a:solidFill>
                  <a:srgbClr val="003862"/>
                </a:solidFill>
              </a:rPr>
              <a:t>Log into the CSP and click on the </a:t>
            </a:r>
            <a:r>
              <a:rPr lang="en-US" sz="1100" b="1" dirty="0">
                <a:solidFill>
                  <a:srgbClr val="003862"/>
                </a:solidFill>
              </a:rPr>
              <a:t>Orders</a:t>
            </a:r>
            <a:r>
              <a:rPr lang="en-US" sz="1100" dirty="0">
                <a:solidFill>
                  <a:srgbClr val="003862"/>
                </a:solidFill>
              </a:rPr>
              <a:t> tab on the home screen.</a:t>
            </a: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en-US" sz="1100" dirty="0">
                <a:solidFill>
                  <a:srgbClr val="003862"/>
                </a:solidFill>
              </a:rPr>
              <a:t>Use the search field to enter the purchase order number.</a:t>
            </a:r>
          </a:p>
          <a:p>
            <a:pPr marL="228600" lvl="0" indent="-228600" defTabSz="524671">
              <a:lnSpc>
                <a:spcPct val="150000"/>
              </a:lnSpc>
              <a:spcAft>
                <a:spcPts val="600"/>
              </a:spcAft>
              <a:buClr>
                <a:srgbClr val="003862"/>
              </a:buClr>
              <a:buFont typeface="+mj-lt"/>
              <a:buAutoNum type="arabicPeriod"/>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The aim of this document is to provide an overview of the Service Entry Sheet creation in the Coupa Supplier Portal.</a:t>
            </a: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36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1064830" y="1382600"/>
            <a:ext cx="5624121" cy="861774"/>
          </a:xfrm>
          <a:prstGeom prst="rect">
            <a:avLst/>
          </a:prstGeom>
          <a:noFill/>
        </p:spPr>
        <p:txBody>
          <a:bodyPr wrap="square">
            <a:spAutoFit/>
          </a:bodyPr>
          <a:lstStyle/>
          <a:p>
            <a:r>
              <a:rPr lang="en-US" sz="1400" b="1" dirty="0">
                <a:solidFill>
                  <a:srgbClr val="003862"/>
                </a:solidFill>
                <a:latin typeface="Arial" panose="020B0604020202020204" pitchFamily="34" charset="0"/>
                <a:cs typeface="Arial" panose="020B0604020202020204" pitchFamily="34" charset="0"/>
              </a:rPr>
              <a:t>Note:</a:t>
            </a:r>
          </a:p>
          <a:p>
            <a:r>
              <a:rPr lang="en-US" sz="1200" dirty="0">
                <a:solidFill>
                  <a:srgbClr val="003862"/>
                </a:solidFill>
                <a:latin typeface="Arial" panose="020B0604020202020204" pitchFamily="34" charset="0"/>
                <a:cs typeface="Arial" panose="020B0604020202020204" pitchFamily="34" charset="0"/>
              </a:rPr>
              <a:t>The data used in this Quick Reference Guide is for learning purposes only.  Please use data that is specific to the transaction you are executing when working in the live system.</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4"/>
          <a:stretch>
            <a:fillRect/>
          </a:stretch>
        </p:blipFill>
        <p:spPr>
          <a:xfrm>
            <a:off x="343741" y="1430609"/>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1978" y="2965361"/>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2166306" y="3495534"/>
            <a:ext cx="276793" cy="1528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1964854" y="3322999"/>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a:t>
            </a:r>
          </a:p>
        </p:txBody>
      </p:sp>
      <p:pic>
        <p:nvPicPr>
          <p:cNvPr id="18" name="Picture 17">
            <a:extLst>
              <a:ext uri="{FF2B5EF4-FFF2-40B4-BE49-F238E27FC236}">
                <a16:creationId xmlns:a16="http://schemas.microsoft.com/office/drawing/2014/main" id="{FB683596-02DA-86D7-6834-6BA3CEA87C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1174" y="6019010"/>
            <a:ext cx="4804848" cy="2706057"/>
          </a:xfrm>
          <a:prstGeom prst="rect">
            <a:avLst/>
          </a:prstGeom>
          <a:noFill/>
          <a:ln w="12700">
            <a:solidFill>
              <a:srgbClr val="003862"/>
            </a:solidFill>
          </a:ln>
        </p:spPr>
      </p:pic>
      <p:sp>
        <p:nvSpPr>
          <p:cNvPr id="20" name="Rectangle 19">
            <a:extLst>
              <a:ext uri="{FF2B5EF4-FFF2-40B4-BE49-F238E27FC236}">
                <a16:creationId xmlns:a16="http://schemas.microsoft.com/office/drawing/2014/main" id="{CE677B06-F3FF-6F27-A8FA-0889EDC86581}"/>
              </a:ext>
            </a:extLst>
          </p:cNvPr>
          <p:cNvSpPr/>
          <p:nvPr/>
        </p:nvSpPr>
        <p:spPr>
          <a:xfrm>
            <a:off x="4344409" y="7775351"/>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4101682" y="7615146"/>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37339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Log into CSP and Locate Purchase Order</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en-US" sz="1100" dirty="0">
                <a:solidFill>
                  <a:srgbClr val="003862"/>
                </a:solidFill>
              </a:rPr>
              <a:t>Click the search icon to execute the search.</a:t>
            </a: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r>
              <a:rPr lang="en-US" sz="1100" dirty="0">
                <a:solidFill>
                  <a:srgbClr val="003862"/>
                </a:solidFill>
              </a:rPr>
              <a:t>A draft service entry sheet opens. Click the </a:t>
            </a:r>
            <a:r>
              <a:rPr lang="en-US" sz="1100" b="1" dirty="0">
                <a:solidFill>
                  <a:srgbClr val="003862"/>
                </a:solidFill>
              </a:rPr>
              <a:t>Calendar </a:t>
            </a:r>
            <a:r>
              <a:rPr lang="en-US" sz="1100" dirty="0">
                <a:solidFill>
                  <a:srgbClr val="003862"/>
                </a:solidFill>
              </a:rPr>
              <a:t>icon to select the </a:t>
            </a:r>
            <a:r>
              <a:rPr lang="en-US" sz="1100" b="1" dirty="0">
                <a:solidFill>
                  <a:srgbClr val="003862"/>
                </a:solidFill>
              </a:rPr>
              <a:t>Completion Date</a:t>
            </a:r>
            <a:r>
              <a:rPr lang="en-US" sz="1100" dirty="0">
                <a:solidFill>
                  <a:srgbClr val="003862"/>
                </a:solidFill>
              </a:rPr>
              <a:t>.</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Log into CSP and Locate Purchase Order</a:t>
            </a:r>
          </a:p>
        </p:txBody>
      </p:sp>
      <p:sp>
        <p:nvSpPr>
          <p:cNvPr id="30" name="Rectangle 29">
            <a:extLst>
              <a:ext uri="{FF2B5EF4-FFF2-40B4-BE49-F238E27FC236}">
                <a16:creationId xmlns:a16="http://schemas.microsoft.com/office/drawing/2014/main" id="{38A720F7-63E8-FB56-D705-D57515D9DA2E}"/>
              </a:ext>
            </a:extLst>
          </p:cNvPr>
          <p:cNvSpPr/>
          <p:nvPr/>
        </p:nvSpPr>
        <p:spPr>
          <a:xfrm>
            <a:off x="4196865" y="3752464"/>
            <a:ext cx="180333" cy="13175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2" name="Picture 1">
            <a:extLst>
              <a:ext uri="{FF2B5EF4-FFF2-40B4-BE49-F238E27FC236}">
                <a16:creationId xmlns:a16="http://schemas.microsoft.com/office/drawing/2014/main" id="{6D66980B-CC33-E90F-F820-0764059422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3857" y="1789822"/>
            <a:ext cx="5210285" cy="2934395"/>
          </a:xfrm>
          <a:prstGeom prst="rect">
            <a:avLst/>
          </a:prstGeom>
          <a:noFill/>
          <a:ln w="12700">
            <a:solidFill>
              <a:srgbClr val="003862"/>
            </a:solidFill>
          </a:ln>
        </p:spPr>
      </p:pic>
      <p:sp>
        <p:nvSpPr>
          <p:cNvPr id="12" name="Oval 11">
            <a:extLst>
              <a:ext uri="{FF2B5EF4-FFF2-40B4-BE49-F238E27FC236}">
                <a16:creationId xmlns:a16="http://schemas.microsoft.com/office/drawing/2014/main" id="{9FF638D4-758D-0CA7-36C1-C28A047ACBC7}"/>
              </a:ext>
            </a:extLst>
          </p:cNvPr>
          <p:cNvSpPr/>
          <p:nvPr/>
        </p:nvSpPr>
        <p:spPr>
          <a:xfrm>
            <a:off x="4646344" y="393298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3</a:t>
            </a:r>
          </a:p>
        </p:txBody>
      </p:sp>
      <p:sp>
        <p:nvSpPr>
          <p:cNvPr id="10" name="Rectangle 9">
            <a:extLst>
              <a:ext uri="{FF2B5EF4-FFF2-40B4-BE49-F238E27FC236}">
                <a16:creationId xmlns:a16="http://schemas.microsoft.com/office/drawing/2014/main" id="{A65320F3-0FB4-97BA-CA57-12F0C8E15367}"/>
              </a:ext>
            </a:extLst>
          </p:cNvPr>
          <p:cNvSpPr/>
          <p:nvPr/>
        </p:nvSpPr>
        <p:spPr>
          <a:xfrm>
            <a:off x="4842867" y="4179916"/>
            <a:ext cx="184883" cy="1285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9" name="Picture 8">
            <a:extLst>
              <a:ext uri="{FF2B5EF4-FFF2-40B4-BE49-F238E27FC236}">
                <a16:creationId xmlns:a16="http://schemas.microsoft.com/office/drawing/2014/main" id="{6D15D07C-1F41-3E4C-76BF-6FFC82A1B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857" y="5405620"/>
            <a:ext cx="5331401" cy="3002606"/>
          </a:xfrm>
          <a:prstGeom prst="rect">
            <a:avLst/>
          </a:prstGeom>
          <a:noFill/>
          <a:ln w="12700">
            <a:solidFill>
              <a:srgbClr val="003862"/>
            </a:solidFill>
          </a:ln>
        </p:spPr>
      </p:pic>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5"/>
              <a:defRPr/>
            </a:pPr>
            <a:r>
              <a:rPr lang="en-US" sz="1100" dirty="0">
                <a:solidFill>
                  <a:srgbClr val="003862"/>
                </a:solidFill>
              </a:rPr>
              <a:t>Enter a </a:t>
            </a:r>
            <a:r>
              <a:rPr lang="en-US" sz="1100" b="1" dirty="0">
                <a:solidFill>
                  <a:srgbClr val="003862"/>
                </a:solidFill>
              </a:rPr>
              <a:t>Description</a:t>
            </a:r>
            <a:r>
              <a:rPr lang="en-US" sz="1100" dirty="0">
                <a:solidFill>
                  <a:srgbClr val="003862"/>
                </a:solidFill>
              </a:rPr>
              <a:t> of the completed service.</a:t>
            </a: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r>
              <a:rPr lang="en-US" sz="1100" dirty="0">
                <a:solidFill>
                  <a:srgbClr val="003862"/>
                </a:solidFill>
              </a:rPr>
              <a:t>Enter the </a:t>
            </a:r>
            <a:r>
              <a:rPr lang="en-US" sz="1100" b="1" dirty="0">
                <a:solidFill>
                  <a:srgbClr val="003862"/>
                </a:solidFill>
              </a:rPr>
              <a:t>Price, Quantity, and UOM</a:t>
            </a:r>
            <a:r>
              <a:rPr lang="en-US" sz="1100" dirty="0">
                <a:solidFill>
                  <a:srgbClr val="003862"/>
                </a:solidFill>
              </a:rPr>
              <a:t>.</a:t>
            </a:r>
          </a:p>
        </p:txBody>
      </p:sp>
      <p:pic>
        <p:nvPicPr>
          <p:cNvPr id="3" name="Picture 2">
            <a:extLst>
              <a:ext uri="{FF2B5EF4-FFF2-40B4-BE49-F238E27FC236}">
                <a16:creationId xmlns:a16="http://schemas.microsoft.com/office/drawing/2014/main" id="{2F4E6136-C963-86F4-48C3-73A6850450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9561" y="1723617"/>
            <a:ext cx="5158873" cy="2905440"/>
          </a:xfrm>
          <a:prstGeom prst="rect">
            <a:avLst/>
          </a:prstGeom>
          <a:noFill/>
          <a:ln w="1270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Enter Service Details</a:t>
            </a:r>
          </a:p>
        </p:txBody>
      </p:sp>
      <p:sp>
        <p:nvSpPr>
          <p:cNvPr id="12" name="Oval 11">
            <a:extLst>
              <a:ext uri="{FF2B5EF4-FFF2-40B4-BE49-F238E27FC236}">
                <a16:creationId xmlns:a16="http://schemas.microsoft.com/office/drawing/2014/main" id="{9FF638D4-758D-0CA7-36C1-C28A047ACBC7}"/>
              </a:ext>
            </a:extLst>
          </p:cNvPr>
          <p:cNvSpPr/>
          <p:nvPr/>
        </p:nvSpPr>
        <p:spPr>
          <a:xfrm>
            <a:off x="1061393" y="3161419"/>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a:t>
            </a:r>
          </a:p>
        </p:txBody>
      </p:sp>
      <p:sp>
        <p:nvSpPr>
          <p:cNvPr id="10" name="Rectangle 9">
            <a:extLst>
              <a:ext uri="{FF2B5EF4-FFF2-40B4-BE49-F238E27FC236}">
                <a16:creationId xmlns:a16="http://schemas.microsoft.com/office/drawing/2014/main" id="{A65320F3-0FB4-97BA-CA57-12F0C8E15367}"/>
              </a:ext>
            </a:extLst>
          </p:cNvPr>
          <p:cNvSpPr/>
          <p:nvPr/>
        </p:nvSpPr>
        <p:spPr>
          <a:xfrm>
            <a:off x="1335713" y="3359217"/>
            <a:ext cx="1609316"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4" name="Picture 3">
            <a:extLst>
              <a:ext uri="{FF2B5EF4-FFF2-40B4-BE49-F238E27FC236}">
                <a16:creationId xmlns:a16="http://schemas.microsoft.com/office/drawing/2014/main" id="{7DA9D7BE-5433-5759-6791-86D5E587D2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9561" y="5296162"/>
            <a:ext cx="5215315" cy="2937229"/>
          </a:xfrm>
          <a:prstGeom prst="rect">
            <a:avLst/>
          </a:prstGeom>
          <a:noFill/>
          <a:ln w="12700">
            <a:solidFill>
              <a:srgbClr val="003862"/>
            </a:solidFill>
          </a:ln>
        </p:spPr>
      </p:pic>
      <p:sp>
        <p:nvSpPr>
          <p:cNvPr id="5" name="Oval 4">
            <a:extLst>
              <a:ext uri="{FF2B5EF4-FFF2-40B4-BE49-F238E27FC236}">
                <a16:creationId xmlns:a16="http://schemas.microsoft.com/office/drawing/2014/main" id="{CD2475F5-7801-868E-2FEF-7A02DFE231C6}"/>
              </a:ext>
            </a:extLst>
          </p:cNvPr>
          <p:cNvSpPr/>
          <p:nvPr/>
        </p:nvSpPr>
        <p:spPr>
          <a:xfrm>
            <a:off x="2923033" y="6629135"/>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6</a:t>
            </a:r>
          </a:p>
        </p:txBody>
      </p:sp>
      <p:sp>
        <p:nvSpPr>
          <p:cNvPr id="7" name="Rectangle 6">
            <a:extLst>
              <a:ext uri="{FF2B5EF4-FFF2-40B4-BE49-F238E27FC236}">
                <a16:creationId xmlns:a16="http://schemas.microsoft.com/office/drawing/2014/main" id="{8AE7B09F-4C63-5C39-1CFB-142E4EE5481C}"/>
              </a:ext>
            </a:extLst>
          </p:cNvPr>
          <p:cNvSpPr/>
          <p:nvPr/>
        </p:nvSpPr>
        <p:spPr>
          <a:xfrm>
            <a:off x="3060193" y="6840588"/>
            <a:ext cx="1954028" cy="123051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7"/>
              <a:defRPr/>
            </a:pPr>
            <a:r>
              <a:rPr lang="en-US" sz="1100" dirty="0">
                <a:solidFill>
                  <a:srgbClr val="003862"/>
                </a:solidFill>
              </a:rPr>
              <a:t>Enter a </a:t>
            </a:r>
            <a:r>
              <a:rPr lang="en-US" sz="1100" b="1" dirty="0">
                <a:solidFill>
                  <a:srgbClr val="003862"/>
                </a:solidFill>
              </a:rPr>
              <a:t>Comment</a:t>
            </a:r>
            <a:r>
              <a:rPr lang="en-US" sz="1100" dirty="0">
                <a:solidFill>
                  <a:srgbClr val="003862"/>
                </a:solidFill>
              </a:rPr>
              <a:t> if you would like to send one to Sasol along with the service entry.</a:t>
            </a: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7"/>
              <a:defRPr/>
            </a:pPr>
            <a:r>
              <a:rPr lang="en-US" sz="1100" dirty="0">
                <a:solidFill>
                  <a:srgbClr val="003862"/>
                </a:solidFill>
              </a:rPr>
              <a:t>Click </a:t>
            </a:r>
            <a:r>
              <a:rPr lang="en-US" sz="1100" b="1" dirty="0">
                <a:solidFill>
                  <a:srgbClr val="003862"/>
                </a:solidFill>
              </a:rPr>
              <a:t>Submit.</a:t>
            </a: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Submit Service Entry Sheet</a:t>
            </a:r>
          </a:p>
        </p:txBody>
      </p:sp>
      <p:pic>
        <p:nvPicPr>
          <p:cNvPr id="2" name="Picture 1">
            <a:extLst>
              <a:ext uri="{FF2B5EF4-FFF2-40B4-BE49-F238E27FC236}">
                <a16:creationId xmlns:a16="http://schemas.microsoft.com/office/drawing/2014/main" id="{C604EB07-B0C6-986F-BEF3-888A234094E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070" y="1774648"/>
            <a:ext cx="5103859" cy="2874457"/>
          </a:xfrm>
          <a:prstGeom prst="rect">
            <a:avLst/>
          </a:prstGeom>
          <a:noFill/>
          <a:ln w="12700">
            <a:solidFill>
              <a:srgbClr val="003862"/>
            </a:solidFill>
          </a:ln>
        </p:spPr>
      </p:pic>
      <p:sp>
        <p:nvSpPr>
          <p:cNvPr id="8" name="Oval 7">
            <a:extLst>
              <a:ext uri="{FF2B5EF4-FFF2-40B4-BE49-F238E27FC236}">
                <a16:creationId xmlns:a16="http://schemas.microsoft.com/office/drawing/2014/main" id="{9FF638D4-758D-0CA7-36C1-C28A047ACBC7}"/>
              </a:ext>
            </a:extLst>
          </p:cNvPr>
          <p:cNvSpPr/>
          <p:nvPr/>
        </p:nvSpPr>
        <p:spPr>
          <a:xfrm>
            <a:off x="972626" y="2951217"/>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7</a:t>
            </a:r>
          </a:p>
        </p:txBody>
      </p:sp>
      <p:sp>
        <p:nvSpPr>
          <p:cNvPr id="9" name="Rectangle 8">
            <a:extLst>
              <a:ext uri="{FF2B5EF4-FFF2-40B4-BE49-F238E27FC236}">
                <a16:creationId xmlns:a16="http://schemas.microsoft.com/office/drawing/2014/main" id="{A65320F3-0FB4-97BA-CA57-12F0C8E15367}"/>
              </a:ext>
            </a:extLst>
          </p:cNvPr>
          <p:cNvSpPr/>
          <p:nvPr/>
        </p:nvSpPr>
        <p:spPr>
          <a:xfrm>
            <a:off x="1120121" y="3225537"/>
            <a:ext cx="1192222" cy="79782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6654C35A-15A7-A760-871D-B981B97D0E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322" y="5313299"/>
            <a:ext cx="5427356" cy="3056648"/>
          </a:xfrm>
          <a:prstGeom prst="rect">
            <a:avLst/>
          </a:prstGeom>
          <a:noFill/>
          <a:ln w="12700">
            <a:solidFill>
              <a:srgbClr val="003862"/>
            </a:solidFill>
          </a:ln>
        </p:spPr>
      </p:pic>
      <p:sp>
        <p:nvSpPr>
          <p:cNvPr id="13" name="Oval 12">
            <a:extLst>
              <a:ext uri="{FF2B5EF4-FFF2-40B4-BE49-F238E27FC236}">
                <a16:creationId xmlns:a16="http://schemas.microsoft.com/office/drawing/2014/main" id="{CD2475F5-7801-868E-2FEF-7A02DFE231C6}"/>
              </a:ext>
            </a:extLst>
          </p:cNvPr>
          <p:cNvSpPr/>
          <p:nvPr/>
        </p:nvSpPr>
        <p:spPr>
          <a:xfrm>
            <a:off x="5014263" y="7317307"/>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6</a:t>
            </a:r>
          </a:p>
        </p:txBody>
      </p:sp>
      <p:sp>
        <p:nvSpPr>
          <p:cNvPr id="14" name="Rectangle 13">
            <a:extLst>
              <a:ext uri="{FF2B5EF4-FFF2-40B4-BE49-F238E27FC236}">
                <a16:creationId xmlns:a16="http://schemas.microsoft.com/office/drawing/2014/main" id="{8AE7B09F-4C63-5C39-1CFB-142E4EE5481C}"/>
              </a:ext>
            </a:extLst>
          </p:cNvPr>
          <p:cNvSpPr/>
          <p:nvPr/>
        </p:nvSpPr>
        <p:spPr>
          <a:xfrm>
            <a:off x="5288583" y="7561812"/>
            <a:ext cx="418771" cy="21907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220522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3615798"/>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9"/>
              <a:defRPr/>
            </a:pPr>
            <a:r>
              <a:rPr lang="en-US" sz="1100" dirty="0">
                <a:solidFill>
                  <a:srgbClr val="003862"/>
                </a:solidFill>
              </a:rPr>
              <a:t>Click </a:t>
            </a:r>
            <a:r>
              <a:rPr lang="en-US" sz="1100" b="1" dirty="0">
                <a:solidFill>
                  <a:srgbClr val="003862"/>
                </a:solidFill>
              </a:rPr>
              <a:t>Submit</a:t>
            </a:r>
            <a:r>
              <a:rPr lang="en-US" sz="1100" dirty="0">
                <a:solidFill>
                  <a:srgbClr val="003862"/>
                </a:solidFill>
              </a:rPr>
              <a:t> again on the pop-up to confirm submission.</a:t>
            </a: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r>
              <a:rPr lang="en-US" sz="1100" dirty="0">
                <a:solidFill>
                  <a:srgbClr val="003862"/>
                </a:solidFill>
              </a:rPr>
              <a:t>Your</a:t>
            </a:r>
            <a:r>
              <a:rPr lang="en-US" sz="1100" b="1" dirty="0">
                <a:solidFill>
                  <a:srgbClr val="003862"/>
                </a:solidFill>
              </a:rPr>
              <a:t> Service Entry Sheet </a:t>
            </a:r>
            <a:r>
              <a:rPr lang="en-US" sz="1100" dirty="0">
                <a:solidFill>
                  <a:srgbClr val="003862"/>
                </a:solidFill>
              </a:rPr>
              <a:t>has been submitted in Coupa.</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Submit Service Entry Sheet</a:t>
            </a:r>
          </a:p>
        </p:txBody>
      </p:sp>
      <p:pic>
        <p:nvPicPr>
          <p:cNvPr id="3" name="Picture 2">
            <a:extLst>
              <a:ext uri="{FF2B5EF4-FFF2-40B4-BE49-F238E27FC236}">
                <a16:creationId xmlns:a16="http://schemas.microsoft.com/office/drawing/2014/main" id="{CC16C752-B9DC-B7C6-8CB7-34F779F2FD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970" y="1739728"/>
            <a:ext cx="5296060" cy="2982703"/>
          </a:xfrm>
          <a:prstGeom prst="rect">
            <a:avLst/>
          </a:prstGeom>
          <a:noFill/>
          <a:ln w="12700">
            <a:solidFill>
              <a:srgbClr val="003862"/>
            </a:solidFill>
          </a:ln>
        </p:spPr>
      </p:pic>
      <p:sp>
        <p:nvSpPr>
          <p:cNvPr id="4" name="Oval 3">
            <a:extLst>
              <a:ext uri="{FF2B5EF4-FFF2-40B4-BE49-F238E27FC236}">
                <a16:creationId xmlns:a16="http://schemas.microsoft.com/office/drawing/2014/main" id="{9FF638D4-758D-0CA7-36C1-C28A047ACBC7}"/>
              </a:ext>
            </a:extLst>
          </p:cNvPr>
          <p:cNvSpPr/>
          <p:nvPr/>
        </p:nvSpPr>
        <p:spPr>
          <a:xfrm>
            <a:off x="4278911" y="324327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9</a:t>
            </a:r>
          </a:p>
        </p:txBody>
      </p:sp>
      <p:sp>
        <p:nvSpPr>
          <p:cNvPr id="5" name="Rectangle 4">
            <a:extLst>
              <a:ext uri="{FF2B5EF4-FFF2-40B4-BE49-F238E27FC236}">
                <a16:creationId xmlns:a16="http://schemas.microsoft.com/office/drawing/2014/main" id="{A65320F3-0FB4-97BA-CA57-12F0C8E15367}"/>
              </a:ext>
            </a:extLst>
          </p:cNvPr>
          <p:cNvSpPr/>
          <p:nvPr/>
        </p:nvSpPr>
        <p:spPr>
          <a:xfrm>
            <a:off x="3944103" y="3465094"/>
            <a:ext cx="471968" cy="18031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7" name="Picture 6">
            <a:extLst>
              <a:ext uri="{FF2B5EF4-FFF2-40B4-BE49-F238E27FC236}">
                <a16:creationId xmlns:a16="http://schemas.microsoft.com/office/drawing/2014/main" id="{A7425FC4-D01F-42FE-A8A7-A429CB53BF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778" y="5260801"/>
            <a:ext cx="5574443" cy="3139487"/>
          </a:xfrm>
          <a:prstGeom prst="rect">
            <a:avLst/>
          </a:prstGeom>
          <a:noFill/>
          <a:ln w="12700">
            <a:solidFill>
              <a:srgbClr val="003862"/>
            </a:solidFill>
          </a:ln>
        </p:spPr>
      </p:pic>
    </p:spTree>
    <p:custDataLst>
      <p:tags r:id="rId1"/>
    </p:custDataLst>
    <p:extLst>
      <p:ext uri="{BB962C8B-B14F-4D97-AF65-F5344CB8AC3E}">
        <p14:creationId xmlns:p14="http://schemas.microsoft.com/office/powerpoint/2010/main" val="307892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AB37124BB0418794698F490E1E46" ma:contentTypeVersion="20" ma:contentTypeDescription="Create a new document." ma:contentTypeScope="" ma:versionID="29c22dff9204deed803e2e1e1866d0da">
  <xsd:schema xmlns:xsd="http://www.w3.org/2001/XMLSchema" xmlns:xs="http://www.w3.org/2001/XMLSchema" xmlns:p="http://schemas.microsoft.com/office/2006/metadata/properties" xmlns:ns1="http://schemas.microsoft.com/sharepoint/v3" xmlns:ns2="036a428d-ebb9-4a14-9aaa-74e8164c8712" xmlns:ns3="9475751b-d994-4f7b-b8a1-0af53d2cb8c9" targetNamespace="http://schemas.microsoft.com/office/2006/metadata/properties" ma:root="true" ma:fieldsID="95e164bb49294b85c216e515befdd02f" ns1:_="" ns2:_="" ns3:_="">
    <xsd:import namespace="http://schemas.microsoft.com/sharepoint/v3"/>
    <xsd:import namespace="036a428d-ebb9-4a14-9aaa-74e8164c8712"/>
    <xsd:import namespace="9475751b-d994-4f7b-b8a1-0af53d2cb8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MediaServiceBillingMetadata" minOccurs="0"/>
                <xsd:element ref="ns3:Comment" minOccurs="0"/>
                <xsd:element ref="ns3:Dat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a428d-ebb9-4a14-9aaa-74e8164c87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d9e4710-91cc-4b50-843e-ab6e388f13e7}" ma:internalName="TaxCatchAll" ma:showField="CatchAllData" ma:web="036a428d-ebb9-4a14-9aaa-74e8164c87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75751b-d994-4f7b-b8a1-0af53d2cb8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83f3cf-7091-42ba-a2e7-78254d07669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File Location" ma:format="Dropdown" ma:internalName="Comment">
      <xsd:simpleType>
        <xsd:restriction base="dms:Text">
          <xsd:maxLength value="255"/>
        </xsd:restrictio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75751b-d994-4f7b-b8a1-0af53d2cb8c9">
      <Terms xmlns="http://schemas.microsoft.com/office/infopath/2007/PartnerControls"/>
    </lcf76f155ced4ddcb4097134ff3c332f>
    <TaxCatchAll xmlns="036a428d-ebb9-4a14-9aaa-74e8164c8712" xsi:nil="true"/>
    <Comment xmlns="9475751b-d994-4f7b-b8a1-0af53d2cb8c9" xsi:nil="true"/>
    <_ip_UnifiedCompliancePolicyUIAction xmlns="http://schemas.microsoft.com/sharepoint/v3" xsi:nil="true"/>
    <_ip_UnifiedCompliancePolicyProperties xmlns="http://schemas.microsoft.com/sharepoint/v3" xsi:nil="true"/>
    <Date xmlns="9475751b-d994-4f7b-b8a1-0af53d2cb8c9" xsi:nil="true"/>
  </documentManagement>
</p:properties>
</file>

<file path=customXml/itemProps1.xml><?xml version="1.0" encoding="utf-8"?>
<ds:datastoreItem xmlns:ds="http://schemas.openxmlformats.org/officeDocument/2006/customXml" ds:itemID="{24879A8A-08E9-47E3-A1E1-20E861E29B7E}"/>
</file>

<file path=customXml/itemProps2.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3.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210</Words>
  <Application>Microsoft Office PowerPoint</Application>
  <PresentationFormat>Letter (8,5x11 Zoll)</PresentationFormat>
  <Paragraphs>65</Paragraphs>
  <Slides>5</Slides>
  <Notes>5</Notes>
  <HiddenSlides>0</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1</vt:i4>
      </vt:variant>
      <vt:variant>
        <vt:lpstr>Folientitel</vt:lpstr>
      </vt:variant>
      <vt:variant>
        <vt:i4>5</vt:i4>
      </vt:variant>
    </vt:vector>
  </HeadingPairs>
  <TitlesOfParts>
    <vt:vector size="10" baseType="lpstr">
      <vt:lpstr>Arial</vt:lpstr>
      <vt:lpstr>Calibri</vt:lpstr>
      <vt:lpstr>theme3</vt:lpstr>
      <vt:lpstr>Theme2</vt:lpstr>
      <vt:lpstr>think-cell Slide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2026-01-28T15:04:11Z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0x0101001CBEAB37124BB0418794698F490E1E46</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