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6"/>
  </p:notesMasterIdLst>
  <p:handoutMasterIdLst>
    <p:handoutMasterId r:id="rId17"/>
  </p:handoutMasterIdLst>
  <p:sldIdLst>
    <p:sldId id="331" r:id="rId6"/>
    <p:sldId id="359" r:id="rId7"/>
    <p:sldId id="360" r:id="rId8"/>
    <p:sldId id="361" r:id="rId9"/>
    <p:sldId id="382" r:id="rId10"/>
    <p:sldId id="358" r:id="rId11"/>
    <p:sldId id="365" r:id="rId12"/>
    <p:sldId id="366" r:id="rId13"/>
    <p:sldId id="368" r:id="rId14"/>
    <p:sldId id="354" r:id="rId15"/>
  </p:sldIdLst>
  <p:sldSz cx="6858000" cy="9144000" type="letter"/>
  <p:notesSz cx="6797675" cy="9928225"/>
  <p:custDataLst>
    <p:tags r:id="rId18"/>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12E1A-6E66-4DEE-902C-F315D5FF0658}" v="167" dt="2025-11-04T13:03:12.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7386" autoAdjust="0"/>
  </p:normalViewPr>
  <p:slideViewPr>
    <p:cSldViewPr snapToGrid="0">
      <p:cViewPr>
        <p:scale>
          <a:sx n="100" d="100"/>
          <a:sy n="100" d="100"/>
        </p:scale>
        <p:origin x="1032" y="-3512"/>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11/5/2025</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‹Nr.›</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20.4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0,'0'18438,"0"-18418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131 0,'-3'0,"-6"0,-5 0,-4 0,-3 0,-1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11/5/2025</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‹Nr.›</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10</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3.xml"/><Relationship Id="rId18" Type="http://schemas.openxmlformats.org/officeDocument/2006/relationships/image" Target="../media/image33.png"/><Relationship Id="rId3" Type="http://schemas.openxmlformats.org/officeDocument/2006/relationships/slideLayout" Target="../slideLayouts/slideLayout22.xml"/><Relationship Id="rId21" Type="http://schemas.openxmlformats.org/officeDocument/2006/relationships/customXml" Target="../ink/ink7.xml"/><Relationship Id="rId7" Type="http://schemas.openxmlformats.org/officeDocument/2006/relationships/image" Target="../media/image3.emf"/><Relationship Id="rId12" Type="http://schemas.openxmlformats.org/officeDocument/2006/relationships/image" Target="../media/image30.png"/><Relationship Id="rId17" Type="http://schemas.openxmlformats.org/officeDocument/2006/relationships/customXml" Target="../ink/ink5.xml"/><Relationship Id="rId2" Type="http://schemas.openxmlformats.org/officeDocument/2006/relationships/tags" Target="../tags/tag32.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27.png"/><Relationship Id="rId15" Type="http://schemas.openxmlformats.org/officeDocument/2006/relationships/customXml" Target="../ink/ink4.xml"/><Relationship Id="rId10" Type="http://schemas.openxmlformats.org/officeDocument/2006/relationships/image" Target="../media/image29.png"/><Relationship Id="rId19" Type="http://schemas.openxmlformats.org/officeDocument/2006/relationships/customXml" Target="../ink/ink6.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31.png"/><Relationship Id="rId22"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96821"/>
          </a:xfrm>
          <a:prstGeom prst="rect">
            <a:avLst/>
          </a:prstGeom>
          <a:noFill/>
        </p:spPr>
        <p:txBody>
          <a:bodyPr wrap="square" lIns="0" tIns="0" rIns="0" bIns="0" rtlCol="0">
            <a:spAutoFit/>
          </a:bodyPr>
          <a:lstStyle/>
          <a:p>
            <a:pPr>
              <a:lnSpc>
                <a:spcPct val="150000"/>
              </a:lnSpc>
            </a:pPr>
            <a:r>
              <a:rPr lang="en-US" sz="1200" dirty="0">
                <a:solidFill>
                  <a:srgbClr val="003862"/>
                </a:solidFill>
                <a:latin typeface="Arial" panose="020B0604020202020204" pitchFamily="34" charset="0"/>
                <a:cs typeface="Arial" panose="020B0604020202020204" pitchFamily="34" charset="0"/>
              </a:rPr>
              <a:t>The aim of this document is to provide an overview of the creation and update process of your supplier account in CSP to conduct business with Sasol. This document is only for Suppliers new to Coupa (no supplier profile available in CSP).</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4"/>
          <a:stretch>
            <a:fillRect/>
          </a:stretch>
        </p:blipFill>
        <p:spPr>
          <a:xfrm>
            <a:off x="285687" y="7995967"/>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46971" y="7985290"/>
            <a:ext cx="5789475" cy="615553"/>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r>
              <a:rPr lang="en-US" sz="1100" dirty="0">
                <a:solidFill>
                  <a:srgbClr val="003862"/>
                </a:solidFill>
                <a:latin typeface="Arial" panose="020B0604020202020204" pitchFamily="34" charset="0"/>
                <a:cs typeface="Arial" panose="020B0604020202020204" pitchFamily="34" charset="0"/>
              </a:rPr>
              <a:t> </a:t>
            </a:r>
          </a:p>
          <a:p>
            <a:r>
              <a:rPr lang="en-US" sz="1100" dirty="0">
                <a:solidFill>
                  <a:srgbClr val="003862"/>
                </a:solidFill>
                <a:latin typeface="Arial" panose="020B0604020202020204" pitchFamily="34" charset="0"/>
                <a:cs typeface="Arial" panose="020B0604020202020204" pitchFamily="34" charset="0"/>
              </a:rPr>
              <a:t>Please check your spam folder for this email and note that this invitation will expire in 48 hours. You won’t be able to use this link afterwards.</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1861661"/>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Getting started</a:t>
            </a:r>
          </a:p>
        </p:txBody>
      </p:sp>
      <p:sp>
        <p:nvSpPr>
          <p:cNvPr id="4" name="Rectangle 3">
            <a:extLst>
              <a:ext uri="{FF2B5EF4-FFF2-40B4-BE49-F238E27FC236}">
                <a16:creationId xmlns:a16="http://schemas.microsoft.com/office/drawing/2014/main" id="{0F10447E-D4A6-D0B9-A6BC-4EFD1E0CFEEE}"/>
              </a:ext>
            </a:extLst>
          </p:cNvPr>
          <p:cNvSpPr/>
          <p:nvPr/>
        </p:nvSpPr>
        <p:spPr>
          <a:xfrm>
            <a:off x="143225" y="2328757"/>
            <a:ext cx="6493221" cy="83099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en-US" sz="1100" dirty="0">
                <a:solidFill>
                  <a:srgbClr val="003862"/>
                </a:solidFill>
              </a:rPr>
              <a:t>You will first receive an email notification from Sasol requesting you to create your Supplier Account.</a:t>
            </a:r>
          </a:p>
          <a:p>
            <a:pPr marL="228600" lvl="0" indent="-228600" defTabSz="524671">
              <a:lnSpc>
                <a:spcPct val="150000"/>
              </a:lnSpc>
              <a:spcAft>
                <a:spcPts val="600"/>
              </a:spcAft>
              <a:buClr>
                <a:srgbClr val="003862"/>
              </a:buClr>
              <a:buFont typeface="+mj-lt"/>
              <a:buAutoNum type="arabicPeriod"/>
              <a:defRPr/>
            </a:pPr>
            <a:r>
              <a:rPr lang="en-US" sz="1100" dirty="0">
                <a:solidFill>
                  <a:srgbClr val="003862"/>
                </a:solidFill>
              </a:rPr>
              <a:t>Click </a:t>
            </a:r>
            <a:r>
              <a:rPr lang="en-US" sz="1100" b="1" i="1" dirty="0">
                <a:solidFill>
                  <a:srgbClr val="003862"/>
                </a:solidFill>
              </a:rPr>
              <a:t>Join and Respond</a:t>
            </a:r>
            <a:r>
              <a:rPr lang="en-US" sz="1100" i="1" dirty="0">
                <a:solidFill>
                  <a:srgbClr val="003862"/>
                </a:solidFill>
              </a:rPr>
              <a:t> </a:t>
            </a:r>
            <a:r>
              <a:rPr lang="en-US" sz="1100" dirty="0">
                <a:solidFill>
                  <a:srgbClr val="003862"/>
                </a:solidFill>
              </a:rPr>
              <a:t>to start setting up your company profile in CSP:</a:t>
            </a: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pic>
        <p:nvPicPr>
          <p:cNvPr id="8" name="Picture 7">
            <a:extLst>
              <a:ext uri="{FF2B5EF4-FFF2-40B4-BE49-F238E27FC236}">
                <a16:creationId xmlns:a16="http://schemas.microsoft.com/office/drawing/2014/main" id="{3AA0D197-7677-AF84-5CAE-8145969A95DB}"/>
              </a:ext>
            </a:extLst>
          </p:cNvPr>
          <p:cNvPicPr>
            <a:picLocks noChangeAspect="1"/>
          </p:cNvPicPr>
          <p:nvPr/>
        </p:nvPicPr>
        <p:blipFill>
          <a:blip r:embed="rId5"/>
          <a:stretch>
            <a:fillRect/>
          </a:stretch>
        </p:blipFill>
        <p:spPr>
          <a:xfrm>
            <a:off x="285687" y="3354713"/>
            <a:ext cx="6350759" cy="4015661"/>
          </a:xfrm>
          <a:prstGeom prst="rect">
            <a:avLst/>
          </a:prstGeom>
          <a:ln w="19050">
            <a:solidFill>
              <a:srgbClr val="04284D"/>
            </a:solidFill>
          </a:ln>
        </p:spPr>
      </p:pic>
      <p:sp>
        <p:nvSpPr>
          <p:cNvPr id="9" name="Oval 8">
            <a:extLst>
              <a:ext uri="{FF2B5EF4-FFF2-40B4-BE49-F238E27FC236}">
                <a16:creationId xmlns:a16="http://schemas.microsoft.com/office/drawing/2014/main" id="{1F5E7E4F-D37D-1A4D-4C42-1812634C00C6}"/>
              </a:ext>
            </a:extLst>
          </p:cNvPr>
          <p:cNvSpPr/>
          <p:nvPr/>
        </p:nvSpPr>
        <p:spPr>
          <a:xfrm>
            <a:off x="953841" y="657280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E783537D-DC0F-EB68-C78A-AE3BFFD109E8}"/>
              </a:ext>
            </a:extLst>
          </p:cNvPr>
          <p:cNvSpPr/>
          <p:nvPr/>
        </p:nvSpPr>
        <p:spPr>
          <a:xfrm>
            <a:off x="1263939" y="6743441"/>
            <a:ext cx="2165061" cy="60566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dirty="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778823"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Updating your information</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en-US" sz="1100" dirty="0">
                <a:solidFill>
                  <a:srgbClr val="003862"/>
                </a:solidFill>
              </a:rPr>
              <a:t>In case any of your company information (such as certificates, contact details, etc.) changes, please make sure to update your profile on CSP as soon as possible.</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222561"/>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en-US" sz="1100" dirty="0">
                <a:solidFill>
                  <a:srgbClr val="003862"/>
                </a:solidFill>
              </a:rPr>
              <a:t>Log in to CSP and click the </a:t>
            </a:r>
            <a:r>
              <a:rPr lang="en-US" sz="1100" b="1" dirty="0">
                <a:solidFill>
                  <a:srgbClr val="003862"/>
                </a:solidFill>
              </a:rPr>
              <a:t>pen icon</a:t>
            </a:r>
            <a:r>
              <a:rPr lang="en-US" sz="1100" dirty="0">
                <a:solidFill>
                  <a:srgbClr val="003862"/>
                </a:solidFill>
              </a:rPr>
              <a:t> to edit the relevant details.</a:t>
            </a:r>
          </a:p>
        </p:txBody>
      </p:sp>
      <p:sp>
        <p:nvSpPr>
          <p:cNvPr id="10" name="Rectangle 9">
            <a:extLst>
              <a:ext uri="{FF2B5EF4-FFF2-40B4-BE49-F238E27FC236}">
                <a16:creationId xmlns:a16="http://schemas.microsoft.com/office/drawing/2014/main" id="{31F43308-7FF7-0BBD-22DE-F9BA68B2B19A}"/>
              </a:ext>
            </a:extLst>
          </p:cNvPr>
          <p:cNvSpPr/>
          <p:nvPr/>
        </p:nvSpPr>
        <p:spPr>
          <a:xfrm>
            <a:off x="5159905"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778823"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5051048"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4949352"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1054516"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799779" y="2125003"/>
              <a:ext cx="4786560" cy="360"/>
            </p14:xfrm>
          </p:contentPart>
        </mc:Choice>
        <mc:Fallback xmlns="">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793659" y="2118883"/>
                <a:ext cx="4798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849099" y="8775283"/>
              <a:ext cx="4750920" cy="360"/>
            </p14:xfrm>
          </p:contentPart>
        </mc:Choice>
        <mc:Fallback xmlns="">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842979" y="8769163"/>
                <a:ext cx="476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C8FD997-AA50-A6A2-0823-9A5903F09A03}"/>
                  </a:ext>
                </a:extLst>
              </p14:cNvPr>
              <p14:cNvContentPartPr/>
              <p14:nvPr/>
            </p14:nvContentPartPr>
            <p14:xfrm>
              <a:off x="800139" y="2139043"/>
              <a:ext cx="360" cy="6645240"/>
            </p14:xfrm>
          </p:contentPart>
        </mc:Choice>
        <mc:Fallback xmlns="">
          <p:pic>
            <p:nvPicPr>
              <p:cNvPr id="18" name="Ink 17">
                <a:extLst>
                  <a:ext uri="{FF2B5EF4-FFF2-40B4-BE49-F238E27FC236}">
                    <a16:creationId xmlns:a16="http://schemas.microsoft.com/office/drawing/2014/main" id="{CC8FD997-AA50-A6A2-0823-9A5903F09A03}"/>
                  </a:ext>
                </a:extLst>
              </p:cNvPr>
              <p:cNvPicPr/>
              <p:nvPr/>
            </p:nvPicPr>
            <p:blipFill>
              <a:blip r:embed="rId14"/>
              <a:stretch>
                <a:fillRect/>
              </a:stretch>
            </p:blipFill>
            <p:spPr>
              <a:xfrm>
                <a:off x="794019" y="2132923"/>
                <a:ext cx="12600" cy="665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9B518D16-9660-F0CF-2A9A-C1F015408B52}"/>
                  </a:ext>
                </a:extLst>
              </p14:cNvPr>
              <p14:cNvContentPartPr/>
              <p14:nvPr/>
            </p14:nvContentPartPr>
            <p14:xfrm>
              <a:off x="5604339" y="2130403"/>
              <a:ext cx="360" cy="6622560"/>
            </p14:xfrm>
          </p:contentPart>
        </mc:Choice>
        <mc:Fallback xmlns="">
          <p:pic>
            <p:nvPicPr>
              <p:cNvPr id="19" name="Ink 18">
                <a:extLst>
                  <a:ext uri="{FF2B5EF4-FFF2-40B4-BE49-F238E27FC236}">
                    <a16:creationId xmlns:a16="http://schemas.microsoft.com/office/drawing/2014/main" id="{9B518D16-9660-F0CF-2A9A-C1F015408B52}"/>
                  </a:ext>
                </a:extLst>
              </p:cNvPr>
              <p:cNvPicPr/>
              <p:nvPr/>
            </p:nvPicPr>
            <p:blipFill>
              <a:blip r:embed="rId16"/>
              <a:stretch>
                <a:fillRect/>
              </a:stretch>
            </p:blipFill>
            <p:spPr>
              <a:xfrm>
                <a:off x="5598219"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809859" y="8777803"/>
              <a:ext cx="47520" cy="360"/>
            </p14:xfrm>
          </p:contentPart>
        </mc:Choice>
        <mc:Fallback xmlns="">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803739" y="8771683"/>
                <a:ext cx="59760" cy="12600"/>
              </a:xfrm>
              <a:prstGeom prst="rect">
                <a:avLst/>
              </a:prstGeom>
            </p:spPr>
          </p:pic>
        </mc:Fallback>
      </mc:AlternateContent>
    </p:spTree>
    <p:custDataLst>
      <p:tags r:id="rId1"/>
    </p:custDataLst>
    <p:extLst>
      <p:ext uri="{BB962C8B-B14F-4D97-AF65-F5344CB8AC3E}">
        <p14:creationId xmlns:p14="http://schemas.microsoft.com/office/powerpoint/2010/main" val="24995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B2C39-CB81-B800-7DBF-76595DE46ED7}"/>
              </a:ext>
            </a:extLst>
          </p:cNvPr>
          <p:cNvPicPr>
            <a:picLocks noChangeAspect="1"/>
          </p:cNvPicPr>
          <p:nvPr/>
        </p:nvPicPr>
        <p:blipFill>
          <a:blip r:embed="rId2"/>
          <a:stretch>
            <a:fillRect/>
          </a:stretch>
        </p:blipFill>
        <p:spPr>
          <a:xfrm>
            <a:off x="247748" y="2099207"/>
            <a:ext cx="4131073" cy="6573167"/>
          </a:xfrm>
          <a:prstGeom prst="rect">
            <a:avLst/>
          </a:prstGeom>
          <a:ln w="19050">
            <a:solidFill>
              <a:srgbClr val="04284D"/>
            </a:solidFill>
          </a:ln>
        </p:spPr>
      </p:pic>
      <p:sp>
        <p:nvSpPr>
          <p:cNvPr id="4" name="Rectangle 3">
            <a:extLst>
              <a:ext uri="{FF2B5EF4-FFF2-40B4-BE49-F238E27FC236}">
                <a16:creationId xmlns:a16="http://schemas.microsoft.com/office/drawing/2014/main" id="{F3879020-9EC5-2273-2A45-B0C68A4B851A}"/>
              </a:ext>
            </a:extLst>
          </p:cNvPr>
          <p:cNvSpPr/>
          <p:nvPr/>
        </p:nvSpPr>
        <p:spPr>
          <a:xfrm>
            <a:off x="266036" y="3782542"/>
            <a:ext cx="4058216" cy="57000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5" name="Rectangle 4">
            <a:extLst>
              <a:ext uri="{FF2B5EF4-FFF2-40B4-BE49-F238E27FC236}">
                <a16:creationId xmlns:a16="http://schemas.microsoft.com/office/drawing/2014/main" id="{796EE48E-1DE1-9394-BA58-77453532978D}"/>
              </a:ext>
            </a:extLst>
          </p:cNvPr>
          <p:cNvSpPr/>
          <p:nvPr/>
        </p:nvSpPr>
        <p:spPr>
          <a:xfrm>
            <a:off x="266036" y="4404334"/>
            <a:ext cx="405821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3899320-0D4A-B83C-8D33-30DCF4E7061E}"/>
              </a:ext>
            </a:extLst>
          </p:cNvPr>
          <p:cNvSpPr/>
          <p:nvPr/>
        </p:nvSpPr>
        <p:spPr>
          <a:xfrm>
            <a:off x="266036" y="4952974"/>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F6E7CFEE-9810-E5F3-37CF-02F2354A79CE}"/>
              </a:ext>
            </a:extLst>
          </p:cNvPr>
          <p:cNvSpPr/>
          <p:nvPr/>
        </p:nvSpPr>
        <p:spPr>
          <a:xfrm>
            <a:off x="2322576" y="4952974"/>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09D430E8-E0D6-CA42-80E4-3949D4C24D6E}"/>
              </a:ext>
            </a:extLst>
          </p:cNvPr>
          <p:cNvSpPr/>
          <p:nvPr/>
        </p:nvSpPr>
        <p:spPr>
          <a:xfrm>
            <a:off x="266036" y="5511177"/>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B3ABDBFE-F959-AE04-1A50-E7789729966C}"/>
              </a:ext>
            </a:extLst>
          </p:cNvPr>
          <p:cNvSpPr/>
          <p:nvPr/>
        </p:nvSpPr>
        <p:spPr>
          <a:xfrm>
            <a:off x="2322576" y="5511177"/>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F4123F27-717E-F9F1-FFC9-B58713019A2A}"/>
              </a:ext>
            </a:extLst>
          </p:cNvPr>
          <p:cNvSpPr/>
          <p:nvPr/>
        </p:nvSpPr>
        <p:spPr>
          <a:xfrm>
            <a:off x="287372" y="6456452"/>
            <a:ext cx="2026060"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6689DC4-63F9-51EE-BAF3-8A8BD2A94795}"/>
              </a:ext>
            </a:extLst>
          </p:cNvPr>
          <p:cNvSpPr/>
          <p:nvPr/>
        </p:nvSpPr>
        <p:spPr>
          <a:xfrm>
            <a:off x="2346960" y="6456452"/>
            <a:ext cx="2001676"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CF0FF88F-A4B9-6CB0-5608-D0810A39DCE0}"/>
              </a:ext>
            </a:extLst>
          </p:cNvPr>
          <p:cNvSpPr/>
          <p:nvPr/>
        </p:nvSpPr>
        <p:spPr>
          <a:xfrm>
            <a:off x="266036" y="7539316"/>
            <a:ext cx="270271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E93B5A86-C4C3-B458-F9A0-28BF9A694469}"/>
              </a:ext>
            </a:extLst>
          </p:cNvPr>
          <p:cNvSpPr/>
          <p:nvPr/>
        </p:nvSpPr>
        <p:spPr>
          <a:xfrm>
            <a:off x="270608" y="8339024"/>
            <a:ext cx="404297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ounded Rectangle 7">
            <a:extLst>
              <a:ext uri="{FF2B5EF4-FFF2-40B4-BE49-F238E27FC236}">
                <a16:creationId xmlns:a16="http://schemas.microsoft.com/office/drawing/2014/main" id="{21E897A9-81EF-14EF-2B43-45FDA6CE46C2}"/>
              </a:ext>
            </a:extLst>
          </p:cNvPr>
          <p:cNvSpPr/>
          <p:nvPr/>
        </p:nvSpPr>
        <p:spPr>
          <a:xfrm>
            <a:off x="4650797" y="6564141"/>
            <a:ext cx="1959455" cy="2108233"/>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pic>
        <p:nvPicPr>
          <p:cNvPr id="15" name="Picture 14">
            <a:extLst>
              <a:ext uri="{FF2B5EF4-FFF2-40B4-BE49-F238E27FC236}">
                <a16:creationId xmlns:a16="http://schemas.microsoft.com/office/drawing/2014/main" id="{F3B7ED5D-7B4B-79FA-850E-182E28F114AF}"/>
              </a:ext>
            </a:extLst>
          </p:cNvPr>
          <p:cNvPicPr preferRelativeResize="0">
            <a:picLocks noChangeAspect="1"/>
          </p:cNvPicPr>
          <p:nvPr/>
        </p:nvPicPr>
        <p:blipFill>
          <a:blip r:embed="rId3"/>
          <a:stretch>
            <a:fillRect/>
          </a:stretch>
        </p:blipFill>
        <p:spPr>
          <a:xfrm>
            <a:off x="4664330" y="6702604"/>
            <a:ext cx="530632" cy="530632"/>
          </a:xfrm>
          <a:prstGeom prst="rect">
            <a:avLst/>
          </a:prstGeom>
        </p:spPr>
      </p:pic>
      <p:sp>
        <p:nvSpPr>
          <p:cNvPr id="16" name="TextBox 15">
            <a:extLst>
              <a:ext uri="{FF2B5EF4-FFF2-40B4-BE49-F238E27FC236}">
                <a16:creationId xmlns:a16="http://schemas.microsoft.com/office/drawing/2014/main" id="{EF324722-8365-D3C1-35A7-BC99E06AC675}"/>
              </a:ext>
            </a:extLst>
          </p:cNvPr>
          <p:cNvSpPr txBox="1"/>
          <p:nvPr/>
        </p:nvSpPr>
        <p:spPr>
          <a:xfrm>
            <a:off x="5194962" y="6702604"/>
            <a:ext cx="1415289" cy="1969770"/>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p>
          <a:p>
            <a:r>
              <a:rPr lang="en-US" sz="1100" dirty="0">
                <a:solidFill>
                  <a:srgbClr val="003862"/>
                </a:solidFill>
                <a:latin typeface="Arial" panose="020B0604020202020204" pitchFamily="34" charset="0"/>
                <a:cs typeface="Arial" panose="020B0604020202020204" pitchFamily="34" charset="0"/>
              </a:rPr>
              <a:t>Most of the details will already be migrated by Sasol from their ERP (such as Name, Country, etc.) but you can also overwrite whatever details are not accurate.</a:t>
            </a:r>
            <a:endParaRPr lang="en-US" sz="1050" dirty="0">
              <a:solidFill>
                <a:srgbClr val="00386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6134D4E-C297-6793-2C76-13B74D4812AE}"/>
              </a:ext>
            </a:extLst>
          </p:cNvPr>
          <p:cNvSpPr/>
          <p:nvPr/>
        </p:nvSpPr>
        <p:spPr>
          <a:xfrm>
            <a:off x="196080" y="925929"/>
            <a:ext cx="6465840" cy="10849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en-US" sz="1100" dirty="0">
                <a:solidFill>
                  <a:srgbClr val="003862"/>
                </a:solidFill>
                <a:latin typeface="Arial" panose="020B0604020202020204" pitchFamily="34" charset="0"/>
                <a:cs typeface="Arial" panose="020B0604020202020204" pitchFamily="34" charset="0"/>
              </a:rPr>
              <a:t>Once finished updating the information below, please click on “</a:t>
            </a:r>
            <a:r>
              <a:rPr lang="en-US" sz="1100" b="1" i="1" dirty="0">
                <a:solidFill>
                  <a:srgbClr val="003862"/>
                </a:solidFill>
                <a:latin typeface="Arial" panose="020B0604020202020204" pitchFamily="34" charset="0"/>
                <a:cs typeface="Arial" panose="020B0604020202020204" pitchFamily="34" charset="0"/>
              </a:rPr>
              <a:t>Create an account</a:t>
            </a:r>
            <a:r>
              <a:rPr lang="en-US" sz="1100" dirty="0">
                <a:solidFill>
                  <a:srgbClr val="003862"/>
                </a:solidFill>
                <a:latin typeface="Arial" panose="020B0604020202020204" pitchFamily="34" charset="0"/>
                <a:cs typeface="Arial" panose="020B0604020202020204" pitchFamily="34" charset="0"/>
              </a:rPr>
              <a:t>” to proceed to the next step.</a:t>
            </a:r>
          </a:p>
          <a:p>
            <a:pPr lvl="0" defTabSz="524671">
              <a:lnSpc>
                <a:spcPct val="150000"/>
              </a:lnSpc>
              <a:spcAft>
                <a:spcPts val="600"/>
              </a:spcAft>
              <a:buClr>
                <a:srgbClr val="003862"/>
              </a:buClr>
              <a:defRPr/>
            </a:pPr>
            <a:r>
              <a:rPr lang="en-US" sz="1100" dirty="0">
                <a:solidFill>
                  <a:srgbClr val="003862"/>
                </a:solidFill>
                <a:latin typeface="Arial" panose="020B0604020202020204" pitchFamily="34" charset="0"/>
                <a:cs typeface="Arial" panose="020B0604020202020204" pitchFamily="34" charset="0"/>
              </a:rPr>
              <a:t>Please note that the fields marked with “</a:t>
            </a:r>
            <a:r>
              <a:rPr lang="en-US" sz="1100" b="1" dirty="0">
                <a:solidFill>
                  <a:srgbClr val="FF0000"/>
                </a:solidFill>
                <a:latin typeface="Arial" panose="020B0604020202020204" pitchFamily="34" charset="0"/>
                <a:cs typeface="Arial" panose="020B0604020202020204" pitchFamily="34" charset="0"/>
              </a:rPr>
              <a:t>*</a:t>
            </a:r>
            <a:r>
              <a:rPr lang="en-US" sz="1100" dirty="0">
                <a:solidFill>
                  <a:srgbClr val="003862"/>
                </a:solidFill>
                <a:latin typeface="Arial" panose="020B0604020202020204" pitchFamily="34" charset="0"/>
                <a:cs typeface="Arial" panose="020B0604020202020204" pitchFamily="34" charset="0"/>
              </a:rPr>
              <a:t>” are mandatory.</a:t>
            </a: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 name="Oval 1">
            <a:extLst>
              <a:ext uri="{FF2B5EF4-FFF2-40B4-BE49-F238E27FC236}">
                <a16:creationId xmlns:a16="http://schemas.microsoft.com/office/drawing/2014/main" id="{4AC7D50E-1002-A157-F29F-505C4F92187A}"/>
              </a:ext>
            </a:extLst>
          </p:cNvPr>
          <p:cNvSpPr/>
          <p:nvPr/>
        </p:nvSpPr>
        <p:spPr>
          <a:xfrm>
            <a:off x="4100269" y="813759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2</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691B7-4122-956E-7E1C-7CD502C53826}"/>
              </a:ext>
            </a:extLst>
          </p:cNvPr>
          <p:cNvPicPr>
            <a:picLocks noChangeAspect="1"/>
          </p:cNvPicPr>
          <p:nvPr/>
        </p:nvPicPr>
        <p:blipFill>
          <a:blip r:embed="rId2"/>
          <a:stretch>
            <a:fillRect/>
          </a:stretch>
        </p:blipFill>
        <p:spPr>
          <a:xfrm>
            <a:off x="3429000" y="1993880"/>
            <a:ext cx="3280062" cy="1519474"/>
          </a:xfrm>
          <a:prstGeom prst="rect">
            <a:avLst/>
          </a:prstGeom>
          <a:ln w="19050">
            <a:solidFill>
              <a:srgbClr val="04284D"/>
            </a:solidFill>
          </a:ln>
        </p:spPr>
      </p:pic>
      <p:pic>
        <p:nvPicPr>
          <p:cNvPr id="5" name="Picture 4">
            <a:extLst>
              <a:ext uri="{FF2B5EF4-FFF2-40B4-BE49-F238E27FC236}">
                <a16:creationId xmlns:a16="http://schemas.microsoft.com/office/drawing/2014/main" id="{8448712A-6ACA-9C66-0116-D952EED10201}"/>
              </a:ext>
            </a:extLst>
          </p:cNvPr>
          <p:cNvPicPr>
            <a:picLocks noChangeAspect="1"/>
          </p:cNvPicPr>
          <p:nvPr/>
        </p:nvPicPr>
        <p:blipFill>
          <a:blip r:embed="rId3"/>
          <a:stretch>
            <a:fillRect/>
          </a:stretch>
        </p:blipFill>
        <p:spPr>
          <a:xfrm>
            <a:off x="368394" y="1886023"/>
            <a:ext cx="3060606" cy="1735187"/>
          </a:xfrm>
          <a:prstGeom prst="rect">
            <a:avLst/>
          </a:prstGeom>
          <a:ln w="19050">
            <a:solidFill>
              <a:srgbClr val="04284D"/>
            </a:solidFill>
          </a:ln>
        </p:spPr>
      </p:pic>
      <p:sp>
        <p:nvSpPr>
          <p:cNvPr id="6" name="Rectangle 5">
            <a:extLst>
              <a:ext uri="{FF2B5EF4-FFF2-40B4-BE49-F238E27FC236}">
                <a16:creationId xmlns:a16="http://schemas.microsoft.com/office/drawing/2014/main" id="{F283AC4F-9ECA-F93F-7F21-D945FCD437AA}"/>
              </a:ext>
            </a:extLst>
          </p:cNvPr>
          <p:cNvSpPr/>
          <p:nvPr/>
        </p:nvSpPr>
        <p:spPr>
          <a:xfrm>
            <a:off x="182388" y="1005909"/>
            <a:ext cx="6493221" cy="907941"/>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en-US" sz="1100" dirty="0">
                <a:solidFill>
                  <a:srgbClr val="04284D"/>
                </a:solidFill>
              </a:rPr>
              <a:t>Once you click the “</a:t>
            </a:r>
            <a:r>
              <a:rPr lang="en-US" sz="1100" b="1" i="1" dirty="0">
                <a:solidFill>
                  <a:srgbClr val="04284D"/>
                </a:solidFill>
              </a:rPr>
              <a:t>Create an account</a:t>
            </a:r>
            <a:r>
              <a:rPr lang="en-US" sz="1100" dirty="0">
                <a:solidFill>
                  <a:srgbClr val="04284D"/>
                </a:solidFill>
              </a:rPr>
              <a:t>” button, you will receive a one-time verification code on the email address that you previously provided. </a:t>
            </a: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pic>
        <p:nvPicPr>
          <p:cNvPr id="7" name="Picture 6">
            <a:extLst>
              <a:ext uri="{FF2B5EF4-FFF2-40B4-BE49-F238E27FC236}">
                <a16:creationId xmlns:a16="http://schemas.microsoft.com/office/drawing/2014/main" id="{6C649B30-E4EB-ADB7-8147-C643D811BEF4}"/>
              </a:ext>
            </a:extLst>
          </p:cNvPr>
          <p:cNvPicPr>
            <a:picLocks noChangeAspect="1"/>
          </p:cNvPicPr>
          <p:nvPr/>
        </p:nvPicPr>
        <p:blipFill>
          <a:blip r:embed="rId4"/>
          <a:stretch>
            <a:fillRect/>
          </a:stretch>
        </p:blipFill>
        <p:spPr>
          <a:xfrm>
            <a:off x="580627" y="5145759"/>
            <a:ext cx="5696745" cy="3200847"/>
          </a:xfrm>
          <a:prstGeom prst="rect">
            <a:avLst/>
          </a:prstGeom>
          <a:ln w="19050">
            <a:solidFill>
              <a:srgbClr val="04284D"/>
            </a:solidFill>
          </a:ln>
        </p:spPr>
      </p:pic>
      <p:sp>
        <p:nvSpPr>
          <p:cNvPr id="8" name="TextBox 7">
            <a:extLst>
              <a:ext uri="{FF2B5EF4-FFF2-40B4-BE49-F238E27FC236}">
                <a16:creationId xmlns:a16="http://schemas.microsoft.com/office/drawing/2014/main" id="{87B2E9E6-FD27-7A0B-DE23-9C8B6A216812}"/>
              </a:ext>
            </a:extLst>
          </p:cNvPr>
          <p:cNvSpPr txBox="1"/>
          <p:nvPr/>
        </p:nvSpPr>
        <p:spPr>
          <a:xfrm>
            <a:off x="215842" y="3998660"/>
            <a:ext cx="6493220" cy="992579"/>
          </a:xfrm>
          <a:prstGeom prst="rect">
            <a:avLst/>
          </a:prstGeom>
          <a:noFill/>
        </p:spPr>
        <p:txBody>
          <a:bodyPr wrap="square" rtlCol="0">
            <a:spAutoFit/>
          </a:bodyPr>
          <a:lstStyle/>
          <a:p>
            <a:pPr marL="228600" indent="-228600">
              <a:lnSpc>
                <a:spcPct val="150000"/>
              </a:lnSpc>
              <a:buFont typeface="+mj-lt"/>
              <a:buAutoNum type="arabicPeriod" startAt="4"/>
            </a:pPr>
            <a:r>
              <a:rPr lang="en-US" sz="1100" dirty="0">
                <a:solidFill>
                  <a:srgbClr val="04284D"/>
                </a:solidFill>
              </a:rPr>
              <a:t>Enter the verification code to proceed to the next step. In case the code wasn’t received, you can also request a new one. Please make sure to check your Spam folders as well.</a:t>
            </a:r>
          </a:p>
          <a:p>
            <a:pPr marL="228600" indent="-228600">
              <a:lnSpc>
                <a:spcPct val="150000"/>
              </a:lnSpc>
              <a:buFont typeface="+mj-lt"/>
              <a:buAutoNum type="arabicPeriod" startAt="4"/>
            </a:pPr>
            <a:r>
              <a:rPr lang="en-US" sz="1100" dirty="0">
                <a:solidFill>
                  <a:srgbClr val="04284D"/>
                </a:solidFill>
              </a:rPr>
              <a:t>Click on “</a:t>
            </a:r>
            <a:r>
              <a:rPr lang="en-US" sz="1100" b="1" i="1" dirty="0">
                <a:solidFill>
                  <a:srgbClr val="04284D"/>
                </a:solidFill>
              </a:rPr>
              <a:t>Next</a:t>
            </a:r>
            <a:r>
              <a:rPr lang="en-US" sz="1100" dirty="0">
                <a:solidFill>
                  <a:srgbClr val="04284D"/>
                </a:solidFill>
              </a:rPr>
              <a:t>”.</a:t>
            </a:r>
          </a:p>
          <a:p>
            <a:endParaRPr lang="de-DE" dirty="0"/>
          </a:p>
        </p:txBody>
      </p:sp>
      <p:sp>
        <p:nvSpPr>
          <p:cNvPr id="9" name="Rectangle 8">
            <a:extLst>
              <a:ext uri="{FF2B5EF4-FFF2-40B4-BE49-F238E27FC236}">
                <a16:creationId xmlns:a16="http://schemas.microsoft.com/office/drawing/2014/main" id="{E8A1AEBF-6D8C-8C90-419C-60C353E1903F}"/>
              </a:ext>
            </a:extLst>
          </p:cNvPr>
          <p:cNvSpPr/>
          <p:nvPr/>
        </p:nvSpPr>
        <p:spPr>
          <a:xfrm>
            <a:off x="368394" y="1913850"/>
            <a:ext cx="1557942" cy="46023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E26257CB-0E28-05F7-0D1E-19DE1C0A3CDC}"/>
              </a:ext>
            </a:extLst>
          </p:cNvPr>
          <p:cNvSpPr/>
          <p:nvPr/>
        </p:nvSpPr>
        <p:spPr>
          <a:xfrm>
            <a:off x="3462451" y="2952477"/>
            <a:ext cx="621869" cy="219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D95E029F-4306-C74A-24F1-B99A762BA8C8}"/>
              </a:ext>
            </a:extLst>
          </p:cNvPr>
          <p:cNvSpPr/>
          <p:nvPr/>
        </p:nvSpPr>
        <p:spPr>
          <a:xfrm>
            <a:off x="762637" y="6425330"/>
            <a:ext cx="5192028" cy="5994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72F65644-FC26-7CA2-3688-47B5D21343A7}"/>
              </a:ext>
            </a:extLst>
          </p:cNvPr>
          <p:cNvSpPr/>
          <p:nvPr/>
        </p:nvSpPr>
        <p:spPr>
          <a:xfrm>
            <a:off x="750445" y="7999447"/>
            <a:ext cx="5362716"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BDA9CD26-245F-BFBC-BE83-C9015CAA0AC7}"/>
              </a:ext>
            </a:extLst>
          </p:cNvPr>
          <p:cNvSpPr/>
          <p:nvPr/>
        </p:nvSpPr>
        <p:spPr>
          <a:xfrm>
            <a:off x="2818701" y="7295755"/>
            <a:ext cx="1477852"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 name="Oval 1">
            <a:extLst>
              <a:ext uri="{FF2B5EF4-FFF2-40B4-BE49-F238E27FC236}">
                <a16:creationId xmlns:a16="http://schemas.microsoft.com/office/drawing/2014/main" id="{432848AB-ACD0-4DDF-E7A9-8EA924B69BDC}"/>
              </a:ext>
            </a:extLst>
          </p:cNvPr>
          <p:cNvSpPr/>
          <p:nvPr/>
        </p:nvSpPr>
        <p:spPr>
          <a:xfrm>
            <a:off x="3249135" y="341776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3</a:t>
            </a:r>
            <a:endParaRPr lang="en-US" sz="1200" kern="0" dirty="0">
              <a:solidFill>
                <a:srgbClr val="003862"/>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D6EE0BEE-EE23-A190-C280-24A5A4B1CE23}"/>
              </a:ext>
            </a:extLst>
          </p:cNvPr>
          <p:cNvSpPr/>
          <p:nvPr/>
        </p:nvSpPr>
        <p:spPr>
          <a:xfrm>
            <a:off x="5850743" y="622454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4</a:t>
            </a:r>
            <a:endParaRPr lang="en-US" sz="1200" kern="0" dirty="0">
              <a:solidFill>
                <a:srgbClr val="003862"/>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4A8BE21-3E24-4BEB-DEB3-30342F2922E2}"/>
              </a:ext>
            </a:extLst>
          </p:cNvPr>
          <p:cNvSpPr/>
          <p:nvPr/>
        </p:nvSpPr>
        <p:spPr>
          <a:xfrm>
            <a:off x="5899846" y="77980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5</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1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EE611-64B1-1F61-E87A-26E96ED9F6B6}"/>
              </a:ext>
            </a:extLst>
          </p:cNvPr>
          <p:cNvPicPr>
            <a:picLocks noChangeAspect="1"/>
          </p:cNvPicPr>
          <p:nvPr/>
        </p:nvPicPr>
        <p:blipFill>
          <a:blip r:embed="rId2"/>
          <a:stretch>
            <a:fillRect/>
          </a:stretch>
        </p:blipFill>
        <p:spPr>
          <a:xfrm>
            <a:off x="1157289" y="2437110"/>
            <a:ext cx="4543422" cy="2490702"/>
          </a:xfrm>
          <a:prstGeom prst="rect">
            <a:avLst/>
          </a:prstGeom>
          <a:ln w="19050">
            <a:solidFill>
              <a:srgbClr val="04284D"/>
            </a:solidFill>
          </a:ln>
        </p:spPr>
      </p:pic>
      <p:sp>
        <p:nvSpPr>
          <p:cNvPr id="6" name="Rectangle 5">
            <a:extLst>
              <a:ext uri="{FF2B5EF4-FFF2-40B4-BE49-F238E27FC236}">
                <a16:creationId xmlns:a16="http://schemas.microsoft.com/office/drawing/2014/main" id="{9FF76653-1A22-8A41-FBB9-816469F87A0B}"/>
              </a:ext>
            </a:extLst>
          </p:cNvPr>
          <p:cNvSpPr/>
          <p:nvPr/>
        </p:nvSpPr>
        <p:spPr>
          <a:xfrm>
            <a:off x="225830" y="1307075"/>
            <a:ext cx="6493221" cy="88428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en-US" sz="1100" dirty="0">
                <a:solidFill>
                  <a:srgbClr val="003862"/>
                </a:solidFill>
              </a:rPr>
              <a:t>Verify the pre-populated information and make any required changes.</a:t>
            </a:r>
          </a:p>
          <a:p>
            <a:pPr lvl="1" defTabSz="524671">
              <a:lnSpc>
                <a:spcPct val="150000"/>
              </a:lnSpc>
              <a:spcAft>
                <a:spcPts val="600"/>
              </a:spcAft>
              <a:buClr>
                <a:srgbClr val="003862"/>
              </a:buClr>
              <a:defRPr/>
            </a:pPr>
            <a:r>
              <a:rPr lang="en-US" sz="1100" dirty="0">
                <a:solidFill>
                  <a:srgbClr val="003862"/>
                </a:solidFill>
              </a:rPr>
              <a:t>Fill in the missing information including all mandatory fields marked with an </a:t>
            </a:r>
            <a:r>
              <a:rPr lang="en-US" sz="1100" b="1" dirty="0">
                <a:solidFill>
                  <a:srgbClr val="003862"/>
                </a:solidFill>
              </a:rPr>
              <a:t>(</a:t>
            </a:r>
            <a:r>
              <a:rPr lang="en-US" sz="1100" b="1" dirty="0">
                <a:solidFill>
                  <a:srgbClr val="FF0000"/>
                </a:solidFill>
              </a:rPr>
              <a:t>*</a:t>
            </a:r>
            <a:r>
              <a:rPr lang="en-US" sz="1100" b="1" dirty="0">
                <a:solidFill>
                  <a:srgbClr val="003862"/>
                </a:solidFill>
              </a:rPr>
              <a:t>).</a:t>
            </a:r>
          </a:p>
          <a:p>
            <a:pPr lvl="1" defTabSz="524671">
              <a:lnSpc>
                <a:spcPct val="150000"/>
              </a:lnSpc>
              <a:spcAft>
                <a:spcPts val="600"/>
              </a:spcAft>
              <a:buClr>
                <a:srgbClr val="003862"/>
              </a:buClr>
              <a:defRPr/>
            </a:pPr>
            <a:r>
              <a:rPr lang="en-US" sz="1100" dirty="0">
                <a:solidFill>
                  <a:srgbClr val="003862"/>
                </a:solidFill>
              </a:rPr>
              <a:t>Click </a:t>
            </a:r>
            <a:r>
              <a:rPr lang="en-US" sz="1100" b="1" i="1" dirty="0">
                <a:solidFill>
                  <a:srgbClr val="003862"/>
                </a:solidFill>
              </a:rPr>
              <a:t>Save and Next </a:t>
            </a:r>
            <a:r>
              <a:rPr lang="en-US" sz="1100" dirty="0">
                <a:solidFill>
                  <a:srgbClr val="003862"/>
                </a:solidFill>
              </a:rPr>
              <a:t>to continue your onboarding.</a:t>
            </a:r>
          </a:p>
        </p:txBody>
      </p:sp>
      <p:sp>
        <p:nvSpPr>
          <p:cNvPr id="7" name="TextBox 6">
            <a:extLst>
              <a:ext uri="{FF2B5EF4-FFF2-40B4-BE49-F238E27FC236}">
                <a16:creationId xmlns:a16="http://schemas.microsoft.com/office/drawing/2014/main" id="{825E052E-3054-3132-403E-70D2DA357942}"/>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Updating the “Account Details” Section for Sasol</a:t>
            </a:r>
          </a:p>
        </p:txBody>
      </p:sp>
      <p:sp>
        <p:nvSpPr>
          <p:cNvPr id="8" name="Rounded Rectangle 7">
            <a:extLst>
              <a:ext uri="{FF2B5EF4-FFF2-40B4-BE49-F238E27FC236}">
                <a16:creationId xmlns:a16="http://schemas.microsoft.com/office/drawing/2014/main" id="{2CF9D50A-7743-FFF3-6EBE-2C5639169675}"/>
              </a:ext>
            </a:extLst>
          </p:cNvPr>
          <p:cNvSpPr/>
          <p:nvPr/>
        </p:nvSpPr>
        <p:spPr>
          <a:xfrm>
            <a:off x="182389" y="7130642"/>
            <a:ext cx="6493221" cy="1589100"/>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pic>
        <p:nvPicPr>
          <p:cNvPr id="9" name="Picture 8">
            <a:extLst>
              <a:ext uri="{FF2B5EF4-FFF2-40B4-BE49-F238E27FC236}">
                <a16:creationId xmlns:a16="http://schemas.microsoft.com/office/drawing/2014/main" id="{64F4C256-35D5-AF19-158B-ACF0EFF96FCA}"/>
              </a:ext>
            </a:extLst>
          </p:cNvPr>
          <p:cNvPicPr preferRelativeResize="0">
            <a:picLocks noChangeAspect="1"/>
          </p:cNvPicPr>
          <p:nvPr/>
        </p:nvPicPr>
        <p:blipFill>
          <a:blip r:embed="rId3"/>
          <a:stretch>
            <a:fillRect/>
          </a:stretch>
        </p:blipFill>
        <p:spPr>
          <a:xfrm>
            <a:off x="225830" y="7192324"/>
            <a:ext cx="530632" cy="530632"/>
          </a:xfrm>
          <a:prstGeom prst="rect">
            <a:avLst/>
          </a:prstGeom>
        </p:spPr>
      </p:pic>
      <p:sp>
        <p:nvSpPr>
          <p:cNvPr id="10" name="TextBox 9">
            <a:extLst>
              <a:ext uri="{FF2B5EF4-FFF2-40B4-BE49-F238E27FC236}">
                <a16:creationId xmlns:a16="http://schemas.microsoft.com/office/drawing/2014/main" id="{5266A6B7-AE15-E10D-9888-1FCA95B9219C}"/>
              </a:ext>
            </a:extLst>
          </p:cNvPr>
          <p:cNvSpPr txBox="1"/>
          <p:nvPr/>
        </p:nvSpPr>
        <p:spPr>
          <a:xfrm>
            <a:off x="740087" y="7192324"/>
            <a:ext cx="4123031" cy="784830"/>
          </a:xfrm>
          <a:prstGeom prst="rect">
            <a:avLst/>
          </a:prstGeom>
          <a:noFill/>
        </p:spPr>
        <p:txBody>
          <a:bodyPr wrap="square">
            <a:spAutoFit/>
          </a:bodyPr>
          <a:lstStyle/>
          <a:p>
            <a:r>
              <a:rPr lang="en-US" sz="1200" b="1" dirty="0">
                <a:solidFill>
                  <a:srgbClr val="003862"/>
                </a:solidFill>
                <a:latin typeface="Arial" panose="020B0604020202020204" pitchFamily="34" charset="0"/>
                <a:cs typeface="Arial" panose="020B0604020202020204" pitchFamily="34" charset="0"/>
              </a:rPr>
              <a:t>Note:</a:t>
            </a:r>
          </a:p>
          <a:p>
            <a:r>
              <a:rPr lang="en-US" sz="1100" dirty="0">
                <a:solidFill>
                  <a:srgbClr val="003862"/>
                </a:solidFill>
                <a:latin typeface="Arial" panose="020B0604020202020204" pitchFamily="34" charset="0"/>
                <a:cs typeface="Arial" panose="020B0604020202020204" pitchFamily="34" charset="0"/>
              </a:rPr>
              <a:t>Once the Country/Region is selected, additional fields with specific country requirements will be added to the form. Please make sure to update all these fields as well (next slide).</a:t>
            </a:r>
            <a:endParaRPr lang="en-US" sz="1400" dirty="0">
              <a:solidFill>
                <a:srgbClr val="00386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C6FF68-484B-75AD-28C1-E03A237F5209}"/>
              </a:ext>
            </a:extLst>
          </p:cNvPr>
          <p:cNvSpPr/>
          <p:nvPr/>
        </p:nvSpPr>
        <p:spPr>
          <a:xfrm>
            <a:off x="4849585" y="4574244"/>
            <a:ext cx="826742" cy="3291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7" name="TextBox 16">
            <a:extLst>
              <a:ext uri="{FF2B5EF4-FFF2-40B4-BE49-F238E27FC236}">
                <a16:creationId xmlns:a16="http://schemas.microsoft.com/office/drawing/2014/main" id="{799C5B17-8FC6-CB43-0B1A-D45A91FDA009}"/>
              </a:ext>
            </a:extLst>
          </p:cNvPr>
          <p:cNvSpPr txBox="1"/>
          <p:nvPr/>
        </p:nvSpPr>
        <p:spPr>
          <a:xfrm>
            <a:off x="740087" y="8069131"/>
            <a:ext cx="3985724" cy="430887"/>
          </a:xfrm>
          <a:prstGeom prst="rect">
            <a:avLst/>
          </a:prstGeom>
          <a:noFill/>
        </p:spPr>
        <p:txBody>
          <a:bodyPr wrap="square">
            <a:spAutoFit/>
          </a:bodyPr>
          <a:lstStyle/>
          <a:p>
            <a:r>
              <a:rPr lang="en-US" sz="1100" dirty="0">
                <a:solidFill>
                  <a:srgbClr val="003862"/>
                </a:solidFill>
                <a:latin typeface="Arial" panose="020B0604020202020204" pitchFamily="34" charset="0"/>
                <a:cs typeface="Arial" panose="020B0604020202020204" pitchFamily="34" charset="0"/>
              </a:rPr>
              <a:t>To change the language, please scroll to the bottom of the page and click on the region to select your desired language.</a:t>
            </a:r>
          </a:p>
        </p:txBody>
      </p:sp>
      <p:pic>
        <p:nvPicPr>
          <p:cNvPr id="19" name="Picture 18">
            <a:extLst>
              <a:ext uri="{FF2B5EF4-FFF2-40B4-BE49-F238E27FC236}">
                <a16:creationId xmlns:a16="http://schemas.microsoft.com/office/drawing/2014/main" id="{03664930-72CA-5FBF-9A26-6244F7E55BBC}"/>
              </a:ext>
            </a:extLst>
          </p:cNvPr>
          <p:cNvPicPr>
            <a:picLocks noChangeAspect="1"/>
          </p:cNvPicPr>
          <p:nvPr/>
        </p:nvPicPr>
        <p:blipFill>
          <a:blip r:embed="rId4"/>
          <a:stretch>
            <a:fillRect/>
          </a:stretch>
        </p:blipFill>
        <p:spPr>
          <a:xfrm>
            <a:off x="4950465" y="7667920"/>
            <a:ext cx="1698079" cy="1020048"/>
          </a:xfrm>
          <a:prstGeom prst="rect">
            <a:avLst/>
          </a:prstGeom>
          <a:ln w="19050">
            <a:solidFill>
              <a:schemeClr val="accent1"/>
            </a:solidFill>
          </a:ln>
        </p:spPr>
      </p:pic>
      <p:sp>
        <p:nvSpPr>
          <p:cNvPr id="20" name="Rectangle 19">
            <a:extLst>
              <a:ext uri="{FF2B5EF4-FFF2-40B4-BE49-F238E27FC236}">
                <a16:creationId xmlns:a16="http://schemas.microsoft.com/office/drawing/2014/main" id="{CC53F5D3-2E2C-794B-2DC3-2251367BD202}"/>
              </a:ext>
            </a:extLst>
          </p:cNvPr>
          <p:cNvSpPr/>
          <p:nvPr/>
        </p:nvSpPr>
        <p:spPr>
          <a:xfrm>
            <a:off x="5419287" y="8083020"/>
            <a:ext cx="651657" cy="19637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Oval 10">
            <a:extLst>
              <a:ext uri="{FF2B5EF4-FFF2-40B4-BE49-F238E27FC236}">
                <a16:creationId xmlns:a16="http://schemas.microsoft.com/office/drawing/2014/main" id="{B4602BB2-0C85-AB15-B5FD-F6E1B8FF91CC}"/>
              </a:ext>
            </a:extLst>
          </p:cNvPr>
          <p:cNvSpPr/>
          <p:nvPr/>
        </p:nvSpPr>
        <p:spPr>
          <a:xfrm>
            <a:off x="4611886" y="4348430"/>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6</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6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1CD49-4500-D717-D57C-AB5AAAD53FEC}"/>
              </a:ext>
            </a:extLst>
          </p:cNvPr>
          <p:cNvPicPr>
            <a:picLocks noChangeAspect="1"/>
          </p:cNvPicPr>
          <p:nvPr/>
        </p:nvPicPr>
        <p:blipFill>
          <a:blip r:embed="rId2"/>
          <a:stretch>
            <a:fillRect/>
          </a:stretch>
        </p:blipFill>
        <p:spPr>
          <a:xfrm>
            <a:off x="323347" y="3894392"/>
            <a:ext cx="4830003" cy="4968003"/>
          </a:xfrm>
          <a:prstGeom prst="rect">
            <a:avLst/>
          </a:prstGeom>
          <a:ln w="19050">
            <a:solidFill>
              <a:srgbClr val="04284D"/>
            </a:solidFill>
          </a:ln>
        </p:spPr>
      </p:pic>
      <p:sp>
        <p:nvSpPr>
          <p:cNvPr id="4" name="Rectangle 3">
            <a:extLst>
              <a:ext uri="{FF2B5EF4-FFF2-40B4-BE49-F238E27FC236}">
                <a16:creationId xmlns:a16="http://schemas.microsoft.com/office/drawing/2014/main" id="{072A9F8F-09C6-55E9-C35E-9153562E4BDF}"/>
              </a:ext>
            </a:extLst>
          </p:cNvPr>
          <p:cNvSpPr/>
          <p:nvPr/>
        </p:nvSpPr>
        <p:spPr>
          <a:xfrm>
            <a:off x="157524" y="851791"/>
            <a:ext cx="6493221" cy="2908489"/>
          </a:xfrm>
          <a:prstGeom prst="rect">
            <a:avLst/>
          </a:prstGeom>
        </p:spPr>
        <p:txBody>
          <a:bodyPr wrap="square" lIns="91440" tIns="0" rIns="91440" bIns="0">
            <a:spAutoFit/>
          </a:bodyPr>
          <a:lstStyle/>
          <a:p>
            <a:pPr lvl="0" defTabSz="524671">
              <a:spcAft>
                <a:spcPts val="600"/>
              </a:spcAft>
              <a:buClr>
                <a:srgbClr val="003862"/>
              </a:buClr>
              <a:defRPr/>
            </a:pPr>
            <a:r>
              <a:rPr lang="en-US" sz="1100" i="1" u="sng" dirty="0">
                <a:solidFill>
                  <a:srgbClr val="003862"/>
                </a:solidFill>
              </a:rPr>
              <a:t>Account Details specific for Germany</a:t>
            </a:r>
            <a:r>
              <a:rPr lang="en-US" sz="1100" dirty="0">
                <a:solidFill>
                  <a:srgbClr val="003862"/>
                </a:solidFill>
              </a:rPr>
              <a:t>:</a:t>
            </a:r>
          </a:p>
          <a:p>
            <a:pPr marL="228600" lvl="0" indent="-228600" defTabSz="524671">
              <a:spcAft>
                <a:spcPts val="600"/>
              </a:spcAft>
              <a:buClr>
                <a:srgbClr val="003862"/>
              </a:buClr>
              <a:buFont typeface="+mj-lt"/>
              <a:buAutoNum type="alphaLcPeriod"/>
              <a:defRPr/>
            </a:pPr>
            <a:r>
              <a:rPr lang="en-US" sz="1100" b="1" i="1" dirty="0">
                <a:solidFill>
                  <a:srgbClr val="003862"/>
                </a:solidFill>
              </a:rPr>
              <a:t>Legal Type of Company</a:t>
            </a:r>
            <a:r>
              <a:rPr lang="en-US" sz="1100" dirty="0">
                <a:solidFill>
                  <a:srgbClr val="003862"/>
                </a:solidFill>
              </a:rPr>
              <a:t>: Official legal form of your business entity as defined under German law (KG, GmbH, AG, etc.).</a:t>
            </a:r>
          </a:p>
          <a:p>
            <a:pPr marL="228600" lvl="0" indent="-228600" defTabSz="524671">
              <a:spcAft>
                <a:spcPts val="600"/>
              </a:spcAft>
              <a:buClr>
                <a:srgbClr val="003862"/>
              </a:buClr>
              <a:buFont typeface="+mj-lt"/>
              <a:buAutoNum type="alphaLcPeriod"/>
              <a:defRPr/>
            </a:pPr>
            <a:r>
              <a:rPr lang="en-US" sz="1100" b="1" i="1" dirty="0">
                <a:solidFill>
                  <a:srgbClr val="003862"/>
                </a:solidFill>
              </a:rPr>
              <a:t>Registered Seat</a:t>
            </a:r>
            <a:r>
              <a:rPr lang="en-US" sz="1100" dirty="0">
                <a:solidFill>
                  <a:srgbClr val="003862"/>
                </a:solidFill>
              </a:rPr>
              <a:t>: Official legal location of the company as stated in its Articles of Association and recorded in the Commercial Register (</a:t>
            </a:r>
            <a:r>
              <a:rPr lang="en-US" sz="1100" dirty="0" err="1">
                <a:solidFill>
                  <a:srgbClr val="003862"/>
                </a:solidFill>
              </a:rPr>
              <a:t>Handelsregister</a:t>
            </a:r>
            <a:r>
              <a:rPr lang="en-US" sz="1100" dirty="0">
                <a:solidFill>
                  <a:srgbClr val="003862"/>
                </a:solidFill>
              </a:rPr>
              <a:t>).</a:t>
            </a:r>
          </a:p>
          <a:p>
            <a:pPr marL="228600" lvl="0" indent="-228600" defTabSz="524671">
              <a:spcAft>
                <a:spcPts val="600"/>
              </a:spcAft>
              <a:buClr>
                <a:srgbClr val="003862"/>
              </a:buClr>
              <a:buFont typeface="+mj-lt"/>
              <a:buAutoNum type="alphaLcPeriod"/>
              <a:defRPr/>
            </a:pPr>
            <a:r>
              <a:rPr lang="en-US" sz="1100" b="1" i="1" dirty="0">
                <a:solidFill>
                  <a:srgbClr val="003862"/>
                </a:solidFill>
              </a:rPr>
              <a:t>Board of Directors</a:t>
            </a:r>
            <a:r>
              <a:rPr lang="en-US" sz="1100" dirty="0">
                <a:solidFill>
                  <a:srgbClr val="003862"/>
                </a:solidFill>
              </a:rPr>
              <a:t>: Individuals who are legally authorized to manage and represent the company, as recorded in the German Commercial Register (e.g.: for “GmbH” enter the names of the Managing Director/s – </a:t>
            </a:r>
            <a:r>
              <a:rPr lang="en-US" sz="1100" dirty="0" err="1">
                <a:solidFill>
                  <a:srgbClr val="003862"/>
                </a:solidFill>
              </a:rPr>
              <a:t>Geschäftsführer</a:t>
            </a:r>
            <a:r>
              <a:rPr lang="en-US" sz="1100" dirty="0">
                <a:solidFill>
                  <a:srgbClr val="003862"/>
                </a:solidFill>
              </a:rPr>
              <a:t>, for “AG” the names of Executive Board members, etc.)</a:t>
            </a:r>
          </a:p>
          <a:p>
            <a:pPr marL="228600" lvl="0" indent="-228600" defTabSz="524671">
              <a:spcAft>
                <a:spcPts val="600"/>
              </a:spcAft>
              <a:buClr>
                <a:srgbClr val="003862"/>
              </a:buClr>
              <a:buFont typeface="+mj-lt"/>
              <a:buAutoNum type="alphaLcPeriod"/>
              <a:defRPr/>
            </a:pPr>
            <a:r>
              <a:rPr lang="en-US" sz="1100" b="1" i="1" dirty="0">
                <a:solidFill>
                  <a:srgbClr val="003862"/>
                </a:solidFill>
              </a:rPr>
              <a:t>Chairman of the Board</a:t>
            </a:r>
            <a:r>
              <a:rPr lang="en-US" sz="1100" dirty="0">
                <a:solidFill>
                  <a:srgbClr val="003862"/>
                </a:solidFill>
              </a:rPr>
              <a:t>: Refers to the head of the company’s supervisory or executive board, depending on the legal form of the company.</a:t>
            </a:r>
          </a:p>
          <a:p>
            <a:pPr marL="228600" lvl="0" indent="-228600" defTabSz="524671">
              <a:spcAft>
                <a:spcPts val="600"/>
              </a:spcAft>
              <a:buClr>
                <a:srgbClr val="003862"/>
              </a:buClr>
              <a:buFont typeface="+mj-lt"/>
              <a:buAutoNum type="alphaLcPeriod"/>
              <a:defRPr/>
            </a:pPr>
            <a:r>
              <a:rPr lang="en-US" sz="1100" b="1" i="1" dirty="0">
                <a:solidFill>
                  <a:srgbClr val="003862"/>
                </a:solidFill>
              </a:rPr>
              <a:t>Court of Registration</a:t>
            </a:r>
            <a:r>
              <a:rPr lang="en-US" sz="1100" dirty="0">
                <a:solidFill>
                  <a:srgbClr val="003862"/>
                </a:solidFill>
              </a:rPr>
              <a:t>: Local commercial court (</a:t>
            </a:r>
            <a:r>
              <a:rPr lang="en-US" sz="1100" dirty="0" err="1">
                <a:solidFill>
                  <a:srgbClr val="003862"/>
                </a:solidFill>
              </a:rPr>
              <a:t>Amtsgericht</a:t>
            </a:r>
            <a:r>
              <a:rPr lang="en-US" sz="1100" dirty="0">
                <a:solidFill>
                  <a:srgbClr val="003862"/>
                </a:solidFill>
              </a:rPr>
              <a:t>) where your company is registered.</a:t>
            </a:r>
          </a:p>
          <a:p>
            <a:pPr marL="228600" lvl="0" indent="-228600" defTabSz="524671">
              <a:spcAft>
                <a:spcPts val="600"/>
              </a:spcAft>
              <a:buClr>
                <a:srgbClr val="003862"/>
              </a:buClr>
              <a:buFont typeface="+mj-lt"/>
              <a:buAutoNum type="alphaLcPeriod"/>
              <a:defRPr/>
            </a:pPr>
            <a:r>
              <a:rPr lang="en-US" sz="1100" b="1" i="1" dirty="0">
                <a:solidFill>
                  <a:srgbClr val="003862"/>
                </a:solidFill>
              </a:rPr>
              <a:t>Commercial Register &amp; Number</a:t>
            </a:r>
            <a:r>
              <a:rPr lang="en-US" sz="1100" dirty="0">
                <a:solidFill>
                  <a:srgbClr val="003862"/>
                </a:solidFill>
              </a:rPr>
              <a:t>: HRB 123456</a:t>
            </a:r>
          </a:p>
          <a:p>
            <a:pPr marL="228600" lvl="0" indent="-228600" defTabSz="524671">
              <a:spcAft>
                <a:spcPts val="600"/>
              </a:spcAft>
              <a:buClr>
                <a:srgbClr val="003862"/>
              </a:buClr>
              <a:buFont typeface="+mj-lt"/>
              <a:buAutoNum type="alphaLcPeriod"/>
              <a:defRPr/>
            </a:pPr>
            <a:r>
              <a:rPr lang="en-US" sz="1100" b="1" i="1" dirty="0">
                <a:solidFill>
                  <a:srgbClr val="003862"/>
                </a:solidFill>
              </a:rPr>
              <a:t>Invoice From Code</a:t>
            </a:r>
            <a:r>
              <a:rPr lang="en-US" sz="1100" dirty="0">
                <a:solidFill>
                  <a:srgbClr val="003862"/>
                </a:solidFill>
              </a:rPr>
              <a:t>: This code is used to configure an integration between the CSP and your ERP system. If you are not creating an integration or aren’t sure at this time, you can leave it blank</a:t>
            </a:r>
          </a:p>
        </p:txBody>
      </p:sp>
      <p:sp>
        <p:nvSpPr>
          <p:cNvPr id="5" name="Rectangle 4">
            <a:extLst>
              <a:ext uri="{FF2B5EF4-FFF2-40B4-BE49-F238E27FC236}">
                <a16:creationId xmlns:a16="http://schemas.microsoft.com/office/drawing/2014/main" id="{56E4F0DF-DB63-D2CC-AF28-316DA8935F19}"/>
              </a:ext>
            </a:extLst>
          </p:cNvPr>
          <p:cNvSpPr/>
          <p:nvPr/>
        </p:nvSpPr>
        <p:spPr>
          <a:xfrm>
            <a:off x="441546" y="4852336"/>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AB02A73F-2790-E324-4B23-43FF26B621DA}"/>
              </a:ext>
            </a:extLst>
          </p:cNvPr>
          <p:cNvSpPr/>
          <p:nvPr/>
        </p:nvSpPr>
        <p:spPr>
          <a:xfrm>
            <a:off x="441546" y="5315712"/>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3E9A2283-FBF1-10C7-6C4D-C999974205CB}"/>
              </a:ext>
            </a:extLst>
          </p:cNvPr>
          <p:cNvSpPr/>
          <p:nvPr/>
        </p:nvSpPr>
        <p:spPr>
          <a:xfrm>
            <a:off x="1901952" y="4852336"/>
            <a:ext cx="1399446"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6B51CE84-4C3A-8E34-C8C9-8541C26CF42C}"/>
              </a:ext>
            </a:extLst>
          </p:cNvPr>
          <p:cNvSpPr/>
          <p:nvPr/>
        </p:nvSpPr>
        <p:spPr>
          <a:xfrm>
            <a:off x="1898490" y="5321728"/>
            <a:ext cx="1399446" cy="3964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9A0994B1-7658-F086-2410-F575BDD02276}"/>
              </a:ext>
            </a:extLst>
          </p:cNvPr>
          <p:cNvSpPr/>
          <p:nvPr/>
        </p:nvSpPr>
        <p:spPr>
          <a:xfrm>
            <a:off x="3355434" y="5321728"/>
            <a:ext cx="1399446" cy="3964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EB4C1CC4-5625-C4E2-E149-C77BB5943A80}"/>
              </a:ext>
            </a:extLst>
          </p:cNvPr>
          <p:cNvSpPr/>
          <p:nvPr/>
        </p:nvSpPr>
        <p:spPr>
          <a:xfrm>
            <a:off x="441546" y="6290357"/>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4D8A9F89-3A0F-A8B8-4679-E3126B8B6682}"/>
              </a:ext>
            </a:extLst>
          </p:cNvPr>
          <p:cNvSpPr/>
          <p:nvPr/>
        </p:nvSpPr>
        <p:spPr>
          <a:xfrm>
            <a:off x="441546" y="6692773"/>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A54F8C25-2CAD-F8A3-F27A-AC33F22EB17A}"/>
              </a:ext>
            </a:extLst>
          </p:cNvPr>
          <p:cNvSpPr/>
          <p:nvPr/>
        </p:nvSpPr>
        <p:spPr>
          <a:xfrm>
            <a:off x="441546" y="7101245"/>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D65E1F3E-B6C9-0332-6EE1-606E5285E727}"/>
              </a:ext>
            </a:extLst>
          </p:cNvPr>
          <p:cNvSpPr/>
          <p:nvPr/>
        </p:nvSpPr>
        <p:spPr>
          <a:xfrm>
            <a:off x="2769602" y="6290357"/>
            <a:ext cx="228259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5" name="Rectangle 14">
            <a:extLst>
              <a:ext uri="{FF2B5EF4-FFF2-40B4-BE49-F238E27FC236}">
                <a16:creationId xmlns:a16="http://schemas.microsoft.com/office/drawing/2014/main" id="{D8C192F8-6D51-84B1-4761-DCC4B1A4C3C0}"/>
              </a:ext>
            </a:extLst>
          </p:cNvPr>
          <p:cNvSpPr/>
          <p:nvPr/>
        </p:nvSpPr>
        <p:spPr>
          <a:xfrm>
            <a:off x="2769602" y="6698829"/>
            <a:ext cx="228259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6" name="Rectangle 15">
            <a:extLst>
              <a:ext uri="{FF2B5EF4-FFF2-40B4-BE49-F238E27FC236}">
                <a16:creationId xmlns:a16="http://schemas.microsoft.com/office/drawing/2014/main" id="{16CC04D1-6F6C-300A-9E65-7B05AF726DC5}"/>
              </a:ext>
            </a:extLst>
          </p:cNvPr>
          <p:cNvSpPr/>
          <p:nvPr/>
        </p:nvSpPr>
        <p:spPr>
          <a:xfrm>
            <a:off x="2769602" y="7101245"/>
            <a:ext cx="2279288"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7" name="Rectangle 16">
            <a:extLst>
              <a:ext uri="{FF2B5EF4-FFF2-40B4-BE49-F238E27FC236}">
                <a16:creationId xmlns:a16="http://schemas.microsoft.com/office/drawing/2014/main" id="{DBD28911-9FD6-3F84-7F9D-7BD4D953CE79}"/>
              </a:ext>
            </a:extLst>
          </p:cNvPr>
          <p:cNvSpPr/>
          <p:nvPr/>
        </p:nvSpPr>
        <p:spPr>
          <a:xfrm>
            <a:off x="2745218" y="7503661"/>
            <a:ext cx="230367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8" name="Rectangle 17">
            <a:extLst>
              <a:ext uri="{FF2B5EF4-FFF2-40B4-BE49-F238E27FC236}">
                <a16:creationId xmlns:a16="http://schemas.microsoft.com/office/drawing/2014/main" id="{35A6F79B-18D0-D50E-758D-2ACFB0A42C80}"/>
              </a:ext>
            </a:extLst>
          </p:cNvPr>
          <p:cNvSpPr/>
          <p:nvPr/>
        </p:nvSpPr>
        <p:spPr>
          <a:xfrm>
            <a:off x="441546" y="7912885"/>
            <a:ext cx="2289462" cy="4024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9" name="Rectangle 18">
            <a:extLst>
              <a:ext uri="{FF2B5EF4-FFF2-40B4-BE49-F238E27FC236}">
                <a16:creationId xmlns:a16="http://schemas.microsoft.com/office/drawing/2014/main" id="{C36B1F0F-F814-0A3B-6289-B450C9B86D14}"/>
              </a:ext>
            </a:extLst>
          </p:cNvPr>
          <p:cNvSpPr/>
          <p:nvPr/>
        </p:nvSpPr>
        <p:spPr>
          <a:xfrm>
            <a:off x="4315968" y="8566389"/>
            <a:ext cx="825190" cy="27922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 name="Oval 1">
            <a:extLst>
              <a:ext uri="{FF2B5EF4-FFF2-40B4-BE49-F238E27FC236}">
                <a16:creationId xmlns:a16="http://schemas.microsoft.com/office/drawing/2014/main" id="{DF83E306-4E71-DF2F-2054-FDB63F5FC828}"/>
              </a:ext>
            </a:extLst>
          </p:cNvPr>
          <p:cNvSpPr/>
          <p:nvPr/>
        </p:nvSpPr>
        <p:spPr>
          <a:xfrm>
            <a:off x="4055157" y="8308493"/>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6</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24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F3E02-89A3-FD74-4705-4D56F6C9E934}"/>
              </a:ext>
            </a:extLst>
          </p:cNvPr>
          <p:cNvSpPr/>
          <p:nvPr/>
        </p:nvSpPr>
        <p:spPr>
          <a:xfrm>
            <a:off x="182388" y="1330847"/>
            <a:ext cx="6493221" cy="131516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7"/>
              <a:defRPr/>
            </a:pPr>
            <a:r>
              <a:rPr lang="en-US" sz="1100" dirty="0">
                <a:solidFill>
                  <a:srgbClr val="003862"/>
                </a:solidFill>
              </a:rPr>
              <a:t>Please select “Do not accept Virtual Card payments from Sasol” as shown below. This is only relevant for your public profile. You will need to confirm your payment details in the specific supplier onboarding form provided by Sasol Chemicals (detailed in the “</a:t>
            </a:r>
            <a:r>
              <a:rPr lang="en-US" sz="1100" b="1" i="1" dirty="0" err="1">
                <a:solidFill>
                  <a:srgbClr val="003862"/>
                </a:solidFill>
              </a:rPr>
              <a:t>QRG_Supplier</a:t>
            </a:r>
            <a:r>
              <a:rPr lang="en-US" sz="1100" b="1" i="1" dirty="0">
                <a:solidFill>
                  <a:srgbClr val="003862"/>
                </a:solidFill>
              </a:rPr>
              <a:t> Information </a:t>
            </a:r>
            <a:r>
              <a:rPr lang="en-US" sz="1100" b="1" i="1" dirty="0" err="1">
                <a:solidFill>
                  <a:srgbClr val="003862"/>
                </a:solidFill>
              </a:rPr>
              <a:t>Management_Update</a:t>
            </a:r>
            <a:r>
              <a:rPr lang="en-US" sz="1100" b="1" i="1" dirty="0">
                <a:solidFill>
                  <a:srgbClr val="003862"/>
                </a:solidFill>
              </a:rPr>
              <a:t> Company Info in CSP_EN”</a:t>
            </a:r>
            <a:r>
              <a:rPr lang="en-US" sz="1100" dirty="0">
                <a:solidFill>
                  <a:srgbClr val="003862"/>
                </a:solidFill>
              </a:rPr>
              <a:t> slides).​</a:t>
            </a:r>
          </a:p>
          <a:p>
            <a:pPr marL="228600" lvl="0" indent="-228600" defTabSz="524671">
              <a:lnSpc>
                <a:spcPct val="150000"/>
              </a:lnSpc>
              <a:spcAft>
                <a:spcPts val="600"/>
              </a:spcAft>
              <a:buClr>
                <a:srgbClr val="003862"/>
              </a:buClr>
              <a:buFont typeface="+mj-lt"/>
              <a:buAutoNum type="arabicPeriod" startAt="7"/>
              <a:defRPr/>
            </a:pPr>
            <a:r>
              <a:rPr lang="en-US" sz="1100" dirty="0">
                <a:solidFill>
                  <a:srgbClr val="003862"/>
                </a:solidFill>
              </a:rPr>
              <a:t>Click “</a:t>
            </a:r>
            <a:r>
              <a:rPr lang="en-US" sz="1100" b="1" i="1" dirty="0">
                <a:solidFill>
                  <a:srgbClr val="003862"/>
                </a:solidFill>
              </a:rPr>
              <a:t>Save and Next</a:t>
            </a:r>
            <a:r>
              <a:rPr lang="en-US" sz="1100" dirty="0">
                <a:solidFill>
                  <a:srgbClr val="003862"/>
                </a:solidFill>
              </a:rPr>
              <a:t>”.</a:t>
            </a:r>
          </a:p>
        </p:txBody>
      </p:sp>
      <p:pic>
        <p:nvPicPr>
          <p:cNvPr id="6" name="Picture 5">
            <a:extLst>
              <a:ext uri="{FF2B5EF4-FFF2-40B4-BE49-F238E27FC236}">
                <a16:creationId xmlns:a16="http://schemas.microsoft.com/office/drawing/2014/main" id="{510EA658-4765-0746-1F2D-C1AA3F2A0889}"/>
              </a:ext>
            </a:extLst>
          </p:cNvPr>
          <p:cNvPicPr>
            <a:picLocks noChangeAspect="1"/>
          </p:cNvPicPr>
          <p:nvPr/>
        </p:nvPicPr>
        <p:blipFill>
          <a:blip r:embed="rId2"/>
          <a:stretch>
            <a:fillRect/>
          </a:stretch>
        </p:blipFill>
        <p:spPr>
          <a:xfrm>
            <a:off x="237679" y="3134926"/>
            <a:ext cx="6382641" cy="4629796"/>
          </a:xfrm>
          <a:prstGeom prst="rect">
            <a:avLst/>
          </a:prstGeom>
          <a:ln w="19050">
            <a:solidFill>
              <a:srgbClr val="04284D"/>
            </a:solidFill>
          </a:ln>
        </p:spPr>
      </p:pic>
      <p:sp>
        <p:nvSpPr>
          <p:cNvPr id="7" name="Rectangle 6">
            <a:extLst>
              <a:ext uri="{FF2B5EF4-FFF2-40B4-BE49-F238E27FC236}">
                <a16:creationId xmlns:a16="http://schemas.microsoft.com/office/drawing/2014/main" id="{0132F222-D9CC-8774-5DD5-624DF82A98D6}"/>
              </a:ext>
            </a:extLst>
          </p:cNvPr>
          <p:cNvSpPr/>
          <p:nvPr/>
        </p:nvSpPr>
        <p:spPr>
          <a:xfrm>
            <a:off x="414451" y="6696184"/>
            <a:ext cx="3499181" cy="2166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8" name="Oval 7">
            <a:extLst>
              <a:ext uri="{FF2B5EF4-FFF2-40B4-BE49-F238E27FC236}">
                <a16:creationId xmlns:a16="http://schemas.microsoft.com/office/drawing/2014/main" id="{1E5AB4E0-DF33-7E2C-0BDD-0E5FFF35E977}"/>
              </a:ext>
            </a:extLst>
          </p:cNvPr>
          <p:cNvSpPr/>
          <p:nvPr/>
        </p:nvSpPr>
        <p:spPr>
          <a:xfrm>
            <a:off x="112751" y="6396585"/>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7</a:t>
            </a:r>
            <a:endParaRPr lang="en-US"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6B5528-50A4-970B-AE82-1280DFB8FAFA}"/>
              </a:ext>
            </a:extLst>
          </p:cNvPr>
          <p:cNvSpPr/>
          <p:nvPr/>
        </p:nvSpPr>
        <p:spPr>
          <a:xfrm>
            <a:off x="5370499" y="7177768"/>
            <a:ext cx="1066877" cy="43004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D44BD842-39FC-5599-DA86-8E8A4903E94B}"/>
              </a:ext>
            </a:extLst>
          </p:cNvPr>
          <p:cNvSpPr/>
          <p:nvPr/>
        </p:nvSpPr>
        <p:spPr>
          <a:xfrm>
            <a:off x="5094721" y="6964330"/>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8</a:t>
            </a:r>
          </a:p>
        </p:txBody>
      </p:sp>
      <p:sp>
        <p:nvSpPr>
          <p:cNvPr id="11" name="TextBox 10">
            <a:extLst>
              <a:ext uri="{FF2B5EF4-FFF2-40B4-BE49-F238E27FC236}">
                <a16:creationId xmlns:a16="http://schemas.microsoft.com/office/drawing/2014/main" id="{FB4CEF2D-6118-D317-55D3-C538569BA816}"/>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Updating the “Payment Information” Section for Sasol</a:t>
            </a:r>
          </a:p>
        </p:txBody>
      </p:sp>
    </p:spTree>
    <p:extLst>
      <p:ext uri="{BB962C8B-B14F-4D97-AF65-F5344CB8AC3E}">
        <p14:creationId xmlns:p14="http://schemas.microsoft.com/office/powerpoint/2010/main" val="329822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38F70-2344-26D7-D48A-3B4740BFE8D1}"/>
              </a:ext>
            </a:extLst>
          </p:cNvPr>
          <p:cNvPicPr>
            <a:picLocks noChangeAspect="1"/>
          </p:cNvPicPr>
          <p:nvPr/>
        </p:nvPicPr>
        <p:blipFill>
          <a:blip r:embed="rId2"/>
          <a:stretch>
            <a:fillRect/>
          </a:stretch>
        </p:blipFill>
        <p:spPr>
          <a:xfrm>
            <a:off x="777489" y="2337224"/>
            <a:ext cx="5303022" cy="6414288"/>
          </a:xfrm>
          <a:prstGeom prst="rect">
            <a:avLst/>
          </a:prstGeom>
          <a:ln w="19050">
            <a:solidFill>
              <a:srgbClr val="04284D"/>
            </a:solidFill>
          </a:ln>
        </p:spPr>
      </p:pic>
      <p:sp>
        <p:nvSpPr>
          <p:cNvPr id="4" name="Rectangle 3">
            <a:extLst>
              <a:ext uri="{FF2B5EF4-FFF2-40B4-BE49-F238E27FC236}">
                <a16:creationId xmlns:a16="http://schemas.microsoft.com/office/drawing/2014/main" id="{4883B118-0295-6171-F445-D62A10FFF2A2}"/>
              </a:ext>
            </a:extLst>
          </p:cNvPr>
          <p:cNvSpPr/>
          <p:nvPr/>
        </p:nvSpPr>
        <p:spPr>
          <a:xfrm>
            <a:off x="157524" y="851791"/>
            <a:ext cx="6493221" cy="13921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en-US" sz="1100" dirty="0">
                <a:solidFill>
                  <a:srgbClr val="003862"/>
                </a:solidFill>
              </a:rPr>
              <a:t>Verify the pre-populated Payment Information (for </a:t>
            </a:r>
            <a:r>
              <a:rPr lang="en-US" sz="1100" b="1" i="1" dirty="0">
                <a:solidFill>
                  <a:srgbClr val="003862"/>
                </a:solidFill>
              </a:rPr>
              <a:t>Bank Transfer </a:t>
            </a:r>
            <a:r>
              <a:rPr lang="en-US" sz="1100" dirty="0">
                <a:solidFill>
                  <a:srgbClr val="003862"/>
                </a:solidFill>
              </a:rPr>
              <a:t>details) and make any required changes. Fill in the missing information including all mandatory fields marked with an </a:t>
            </a:r>
            <a:r>
              <a:rPr lang="en-US" sz="1100" b="1" dirty="0">
                <a:solidFill>
                  <a:srgbClr val="003862"/>
                </a:solidFill>
              </a:rPr>
              <a:t>(</a:t>
            </a:r>
            <a:r>
              <a:rPr lang="en-US" sz="1100" b="1" dirty="0">
                <a:solidFill>
                  <a:srgbClr val="FF0000"/>
                </a:solidFill>
              </a:rPr>
              <a:t>*</a:t>
            </a:r>
            <a:r>
              <a:rPr lang="en-US" sz="1100" b="1" dirty="0">
                <a:solidFill>
                  <a:srgbClr val="003862"/>
                </a:solidFill>
              </a:rPr>
              <a:t>).</a:t>
            </a:r>
          </a:p>
          <a:p>
            <a:pPr lvl="1" defTabSz="524671">
              <a:lnSpc>
                <a:spcPct val="150000"/>
              </a:lnSpc>
              <a:spcAft>
                <a:spcPts val="600"/>
              </a:spcAft>
              <a:buClr>
                <a:srgbClr val="003862"/>
              </a:buClr>
              <a:defRPr/>
            </a:pPr>
            <a:r>
              <a:rPr lang="en-US" sz="1100" dirty="0">
                <a:solidFill>
                  <a:srgbClr val="003862"/>
                </a:solidFill>
              </a:rPr>
              <a:t>Please ensure the Payment Method Name will be easy to remember and it will help you differentiate between all available payment methods on your account.</a:t>
            </a:r>
          </a:p>
          <a:p>
            <a:pPr marL="228600" lvl="0" indent="-228600" defTabSz="524671">
              <a:lnSpc>
                <a:spcPct val="150000"/>
              </a:lnSpc>
              <a:spcAft>
                <a:spcPts val="600"/>
              </a:spcAft>
              <a:buClr>
                <a:srgbClr val="003862"/>
              </a:buClr>
              <a:buFont typeface="+mj-lt"/>
              <a:buAutoNum type="arabicPeriod" startAt="9"/>
              <a:defRPr/>
            </a:pPr>
            <a:r>
              <a:rPr lang="en-US" sz="1100" dirty="0">
                <a:solidFill>
                  <a:srgbClr val="003862"/>
                </a:solidFill>
              </a:rPr>
              <a:t>Click “</a:t>
            </a:r>
            <a:r>
              <a:rPr lang="en-US" sz="1100" b="1" i="1" dirty="0">
                <a:solidFill>
                  <a:srgbClr val="003862"/>
                </a:solidFill>
              </a:rPr>
              <a:t>Save and Next</a:t>
            </a:r>
            <a:r>
              <a:rPr lang="en-US" sz="1100" dirty="0">
                <a:solidFill>
                  <a:srgbClr val="003862"/>
                </a:solidFill>
              </a:rPr>
              <a:t>”.</a:t>
            </a:r>
          </a:p>
        </p:txBody>
      </p:sp>
      <p:sp>
        <p:nvSpPr>
          <p:cNvPr id="5" name="Rectangle 4">
            <a:extLst>
              <a:ext uri="{FF2B5EF4-FFF2-40B4-BE49-F238E27FC236}">
                <a16:creationId xmlns:a16="http://schemas.microsoft.com/office/drawing/2014/main" id="{0F2EFA78-0066-3423-9A4C-413DDD0ACA11}"/>
              </a:ext>
            </a:extLst>
          </p:cNvPr>
          <p:cNvSpPr/>
          <p:nvPr/>
        </p:nvSpPr>
        <p:spPr>
          <a:xfrm>
            <a:off x="1149961" y="3865416"/>
            <a:ext cx="2242137" cy="40432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DCAFF38-11A6-48E8-4EFC-BC5471FE8291}"/>
              </a:ext>
            </a:extLst>
          </p:cNvPr>
          <p:cNvSpPr/>
          <p:nvPr/>
        </p:nvSpPr>
        <p:spPr>
          <a:xfrm>
            <a:off x="1149961" y="4300277"/>
            <a:ext cx="2242138"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63A47EC5-0440-6B5C-E99D-396B3E4A536D}"/>
              </a:ext>
            </a:extLst>
          </p:cNvPr>
          <p:cNvSpPr/>
          <p:nvPr/>
        </p:nvSpPr>
        <p:spPr>
          <a:xfrm>
            <a:off x="3429000" y="4296981"/>
            <a:ext cx="2305677" cy="4028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297CCB75-13A5-39F2-A337-E9F531B2EDB9}"/>
              </a:ext>
            </a:extLst>
          </p:cNvPr>
          <p:cNvSpPr/>
          <p:nvPr/>
        </p:nvSpPr>
        <p:spPr>
          <a:xfrm>
            <a:off x="5023067" y="8449056"/>
            <a:ext cx="921335" cy="302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Oval 8">
            <a:extLst>
              <a:ext uri="{FF2B5EF4-FFF2-40B4-BE49-F238E27FC236}">
                <a16:creationId xmlns:a16="http://schemas.microsoft.com/office/drawing/2014/main" id="{59348737-3093-5508-1207-1FA62E07C3BD}"/>
              </a:ext>
            </a:extLst>
          </p:cNvPr>
          <p:cNvSpPr/>
          <p:nvPr/>
        </p:nvSpPr>
        <p:spPr>
          <a:xfrm>
            <a:off x="3215685" y="389412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9</a:t>
            </a:r>
            <a:endParaRPr lang="en-US" sz="1200" kern="0" dirty="0">
              <a:solidFill>
                <a:srgbClr val="003862"/>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00C82F71-CB23-65AF-F302-F94C29B8B546}"/>
              </a:ext>
            </a:extLst>
          </p:cNvPr>
          <p:cNvSpPr/>
          <p:nvPr/>
        </p:nvSpPr>
        <p:spPr>
          <a:xfrm>
            <a:off x="4809752" y="817978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10</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76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5DC50-DDB3-2531-E9C9-CA3D5A0BE241}"/>
              </a:ext>
            </a:extLst>
          </p:cNvPr>
          <p:cNvPicPr>
            <a:picLocks noChangeAspect="1"/>
          </p:cNvPicPr>
          <p:nvPr/>
        </p:nvPicPr>
        <p:blipFill>
          <a:blip r:embed="rId2"/>
          <a:stretch>
            <a:fillRect/>
          </a:stretch>
        </p:blipFill>
        <p:spPr>
          <a:xfrm>
            <a:off x="851672" y="2302648"/>
            <a:ext cx="5154655" cy="6503692"/>
          </a:xfrm>
          <a:prstGeom prst="rect">
            <a:avLst/>
          </a:prstGeom>
          <a:ln w="19050">
            <a:solidFill>
              <a:srgbClr val="04284D"/>
            </a:solidFill>
          </a:ln>
        </p:spPr>
      </p:pic>
      <p:pic>
        <p:nvPicPr>
          <p:cNvPr id="6" name="Picture 5">
            <a:extLst>
              <a:ext uri="{FF2B5EF4-FFF2-40B4-BE49-F238E27FC236}">
                <a16:creationId xmlns:a16="http://schemas.microsoft.com/office/drawing/2014/main" id="{F41162BC-EA12-798E-867F-EF57E5661E66}"/>
              </a:ext>
            </a:extLst>
          </p:cNvPr>
          <p:cNvPicPr>
            <a:picLocks noChangeAspect="1"/>
          </p:cNvPicPr>
          <p:nvPr/>
        </p:nvPicPr>
        <p:blipFill>
          <a:blip r:embed="rId3"/>
          <a:stretch>
            <a:fillRect/>
          </a:stretch>
        </p:blipFill>
        <p:spPr>
          <a:xfrm>
            <a:off x="5003121" y="8500514"/>
            <a:ext cx="1000265" cy="304843"/>
          </a:xfrm>
          <a:prstGeom prst="rect">
            <a:avLst/>
          </a:prstGeom>
        </p:spPr>
      </p:pic>
      <p:sp>
        <p:nvSpPr>
          <p:cNvPr id="7" name="Rectangle 6">
            <a:extLst>
              <a:ext uri="{FF2B5EF4-FFF2-40B4-BE49-F238E27FC236}">
                <a16:creationId xmlns:a16="http://schemas.microsoft.com/office/drawing/2014/main" id="{095A342E-5835-7EFD-C098-28F9D596B125}"/>
              </a:ext>
            </a:extLst>
          </p:cNvPr>
          <p:cNvSpPr/>
          <p:nvPr/>
        </p:nvSpPr>
        <p:spPr>
          <a:xfrm>
            <a:off x="157524" y="851791"/>
            <a:ext cx="6493221" cy="13921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11"/>
              <a:defRPr/>
            </a:pPr>
            <a:r>
              <a:rPr lang="en-US" sz="1100" dirty="0">
                <a:solidFill>
                  <a:srgbClr val="003862"/>
                </a:solidFill>
              </a:rPr>
              <a:t>Verify the pre-populated Payment Information (</a:t>
            </a:r>
            <a:r>
              <a:rPr lang="en-US" sz="1100" b="1" i="1" dirty="0">
                <a:solidFill>
                  <a:srgbClr val="003862"/>
                </a:solidFill>
              </a:rPr>
              <a:t>Remit-To Address </a:t>
            </a:r>
            <a:r>
              <a:rPr lang="en-US" sz="1100" dirty="0">
                <a:solidFill>
                  <a:srgbClr val="003862"/>
                </a:solidFill>
              </a:rPr>
              <a:t>for check payments) and make any required changes. Fill in the missing information including all mandatory fields marked with </a:t>
            </a:r>
            <a:r>
              <a:rPr lang="en-US" sz="1100" b="1" dirty="0">
                <a:solidFill>
                  <a:srgbClr val="003862"/>
                </a:solidFill>
              </a:rPr>
              <a:t>(</a:t>
            </a:r>
            <a:r>
              <a:rPr lang="en-US" sz="1100" b="1" dirty="0">
                <a:solidFill>
                  <a:srgbClr val="FF0000"/>
                </a:solidFill>
              </a:rPr>
              <a:t>*</a:t>
            </a:r>
            <a:r>
              <a:rPr lang="en-US" sz="1100" b="1" dirty="0">
                <a:solidFill>
                  <a:srgbClr val="003862"/>
                </a:solidFill>
              </a:rPr>
              <a:t>).</a:t>
            </a:r>
          </a:p>
          <a:p>
            <a:pPr lvl="1" defTabSz="524671">
              <a:lnSpc>
                <a:spcPct val="150000"/>
              </a:lnSpc>
              <a:spcAft>
                <a:spcPts val="600"/>
              </a:spcAft>
              <a:buClr>
                <a:srgbClr val="003862"/>
              </a:buClr>
              <a:defRPr/>
            </a:pPr>
            <a:r>
              <a:rPr lang="en-US" sz="1100" dirty="0">
                <a:solidFill>
                  <a:srgbClr val="003862"/>
                </a:solidFill>
              </a:rPr>
              <a:t>Choose a relevant and easy-to-remember name for this payment method. Avoid including customer names as you may want to share this with multiple customers.</a:t>
            </a:r>
          </a:p>
          <a:p>
            <a:pPr marL="228600" indent="-228600" defTabSz="524671">
              <a:lnSpc>
                <a:spcPct val="150000"/>
              </a:lnSpc>
              <a:spcAft>
                <a:spcPts val="600"/>
              </a:spcAft>
              <a:buClr>
                <a:srgbClr val="003862"/>
              </a:buClr>
              <a:buFont typeface="+mj-lt"/>
              <a:buAutoNum type="arabicPeriod" startAt="12"/>
              <a:defRPr/>
            </a:pPr>
            <a:r>
              <a:rPr lang="en-US" sz="1100" dirty="0">
                <a:solidFill>
                  <a:srgbClr val="003862"/>
                </a:solidFill>
              </a:rPr>
              <a:t>Click “</a:t>
            </a:r>
            <a:r>
              <a:rPr lang="en-US" sz="1100" b="1" i="1" dirty="0">
                <a:solidFill>
                  <a:srgbClr val="003862"/>
                </a:solidFill>
              </a:rPr>
              <a:t>Save and Next</a:t>
            </a:r>
            <a:r>
              <a:rPr lang="en-US" sz="1100" dirty="0">
                <a:solidFill>
                  <a:srgbClr val="003862"/>
                </a:solidFill>
              </a:rPr>
              <a:t>”.</a:t>
            </a:r>
          </a:p>
        </p:txBody>
      </p:sp>
      <p:sp>
        <p:nvSpPr>
          <p:cNvPr id="8" name="Rectangle 7">
            <a:extLst>
              <a:ext uri="{FF2B5EF4-FFF2-40B4-BE49-F238E27FC236}">
                <a16:creationId xmlns:a16="http://schemas.microsoft.com/office/drawing/2014/main" id="{BAA4362A-6A2F-6579-A445-39EFB4BDA606}"/>
              </a:ext>
            </a:extLst>
          </p:cNvPr>
          <p:cNvSpPr/>
          <p:nvPr/>
        </p:nvSpPr>
        <p:spPr>
          <a:xfrm>
            <a:off x="1100250" y="3911375"/>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31848827-783A-6F02-644A-37233060B935}"/>
              </a:ext>
            </a:extLst>
          </p:cNvPr>
          <p:cNvSpPr/>
          <p:nvPr/>
        </p:nvSpPr>
        <p:spPr>
          <a:xfrm>
            <a:off x="1100250" y="4781716"/>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10992F06-AA1A-F2A6-E7A9-809A5B614AA0}"/>
              </a:ext>
            </a:extLst>
          </p:cNvPr>
          <p:cNvSpPr/>
          <p:nvPr/>
        </p:nvSpPr>
        <p:spPr>
          <a:xfrm>
            <a:off x="1100250" y="652996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4D932BE4-5ADF-2AFE-473B-A4D48D17671E}"/>
              </a:ext>
            </a:extLst>
          </p:cNvPr>
          <p:cNvSpPr/>
          <p:nvPr/>
        </p:nvSpPr>
        <p:spPr>
          <a:xfrm>
            <a:off x="1109501" y="697358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A3F2E47D-7D7B-1825-5CF8-3ACC9BC5A2D6}"/>
              </a:ext>
            </a:extLst>
          </p:cNvPr>
          <p:cNvSpPr/>
          <p:nvPr/>
        </p:nvSpPr>
        <p:spPr>
          <a:xfrm>
            <a:off x="1109501" y="7412304"/>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27A11490-D299-5607-FA0B-FF07116C5B00}"/>
              </a:ext>
            </a:extLst>
          </p:cNvPr>
          <p:cNvSpPr/>
          <p:nvPr/>
        </p:nvSpPr>
        <p:spPr>
          <a:xfrm>
            <a:off x="5003121" y="8500514"/>
            <a:ext cx="1000265" cy="32540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Oval 13">
            <a:extLst>
              <a:ext uri="{FF2B5EF4-FFF2-40B4-BE49-F238E27FC236}">
                <a16:creationId xmlns:a16="http://schemas.microsoft.com/office/drawing/2014/main" id="{F1735834-69A0-2E11-0118-B1915AAA0594}"/>
              </a:ext>
            </a:extLst>
          </p:cNvPr>
          <p:cNvSpPr/>
          <p:nvPr/>
        </p:nvSpPr>
        <p:spPr>
          <a:xfrm>
            <a:off x="3026754" y="291689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11</a:t>
            </a:r>
            <a:endParaRPr lang="en-US" sz="1200" kern="0" dirty="0">
              <a:solidFill>
                <a:srgbClr val="003862"/>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6BAC556C-E6A3-9C8B-FB27-2EB8B9F8E1FB}"/>
              </a:ext>
            </a:extLst>
          </p:cNvPr>
          <p:cNvSpPr/>
          <p:nvPr/>
        </p:nvSpPr>
        <p:spPr>
          <a:xfrm>
            <a:off x="4786865" y="822163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100" kern="0" dirty="0">
                <a:solidFill>
                  <a:srgbClr val="003862"/>
                </a:solidFill>
                <a:latin typeface="Arial" panose="020B0604020202020204" pitchFamily="34" charset="0"/>
                <a:cs typeface="Arial" panose="020B0604020202020204" pitchFamily="34" charset="0"/>
              </a:rPr>
              <a:t>12</a:t>
            </a:r>
            <a:endParaRPr lang="en-US"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5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79784-33BE-855B-848F-2FAB63D1AA2B}"/>
              </a:ext>
            </a:extLst>
          </p:cNvPr>
          <p:cNvPicPr>
            <a:picLocks noChangeAspect="1"/>
          </p:cNvPicPr>
          <p:nvPr/>
        </p:nvPicPr>
        <p:blipFill>
          <a:blip r:embed="rId2"/>
          <a:stretch>
            <a:fillRect/>
          </a:stretch>
        </p:blipFill>
        <p:spPr>
          <a:xfrm>
            <a:off x="256732" y="2176128"/>
            <a:ext cx="6344535" cy="4791744"/>
          </a:xfrm>
          <a:prstGeom prst="rect">
            <a:avLst/>
          </a:prstGeom>
          <a:ln w="19050">
            <a:solidFill>
              <a:schemeClr val="accent1"/>
            </a:solidFill>
          </a:ln>
        </p:spPr>
      </p:pic>
      <p:sp>
        <p:nvSpPr>
          <p:cNvPr id="6" name="Rectangle 5">
            <a:extLst>
              <a:ext uri="{FF2B5EF4-FFF2-40B4-BE49-F238E27FC236}">
                <a16:creationId xmlns:a16="http://schemas.microsoft.com/office/drawing/2014/main" id="{72DBE1CE-B416-15E5-27F0-008E08F745B3}"/>
              </a:ext>
            </a:extLst>
          </p:cNvPr>
          <p:cNvSpPr/>
          <p:nvPr/>
        </p:nvSpPr>
        <p:spPr>
          <a:xfrm>
            <a:off x="500659" y="3573710"/>
            <a:ext cx="1923759" cy="281031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9AAB2ADE-C029-3DAE-3FEB-D47FA97B6DA7}"/>
              </a:ext>
            </a:extLst>
          </p:cNvPr>
          <p:cNvSpPr/>
          <p:nvPr/>
        </p:nvSpPr>
        <p:spPr>
          <a:xfrm>
            <a:off x="685915" y="5771625"/>
            <a:ext cx="1553246" cy="30200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5AC41BD-56EF-6AFA-A827-9EF008683588}"/>
              </a:ext>
            </a:extLst>
          </p:cNvPr>
          <p:cNvSpPr/>
          <p:nvPr/>
        </p:nvSpPr>
        <p:spPr>
          <a:xfrm>
            <a:off x="157524" y="851791"/>
            <a:ext cx="6493221" cy="807337"/>
          </a:xfrm>
          <a:prstGeom prst="rect">
            <a:avLst/>
          </a:prstGeom>
        </p:spPr>
        <p:txBody>
          <a:bodyPr wrap="square" lIns="91440" tIns="0" rIns="91440" bIns="0">
            <a:spAutoFit/>
          </a:bodyPr>
          <a:lstStyle/>
          <a:p>
            <a:pPr defTabSz="524671">
              <a:lnSpc>
                <a:spcPct val="150000"/>
              </a:lnSpc>
              <a:spcAft>
                <a:spcPts val="600"/>
              </a:spcAft>
              <a:buClr>
                <a:srgbClr val="003862"/>
              </a:buClr>
              <a:defRPr/>
            </a:pPr>
            <a:r>
              <a:rPr lang="en-US" sz="1100" dirty="0">
                <a:solidFill>
                  <a:srgbClr val="003862"/>
                </a:solidFill>
              </a:rPr>
              <a:t>You have now reached the end of your onboarding, and you have created your Coupa Supplier Profile successfully.</a:t>
            </a:r>
          </a:p>
          <a:p>
            <a:pPr defTabSz="524671">
              <a:lnSpc>
                <a:spcPct val="150000"/>
              </a:lnSpc>
              <a:spcAft>
                <a:spcPts val="600"/>
              </a:spcAft>
              <a:buClr>
                <a:srgbClr val="003862"/>
              </a:buClr>
              <a:defRPr/>
            </a:pPr>
            <a:r>
              <a:rPr lang="en-US" sz="1100" dirty="0">
                <a:solidFill>
                  <a:srgbClr val="003862"/>
                </a:solidFill>
              </a:rPr>
              <a:t>From the options depicted below you can choose the “Registered” option and click “</a:t>
            </a:r>
            <a:r>
              <a:rPr lang="en-US" sz="1100" b="1" i="1" dirty="0">
                <a:solidFill>
                  <a:srgbClr val="003862"/>
                </a:solidFill>
              </a:rPr>
              <a:t>Continue</a:t>
            </a:r>
            <a:r>
              <a:rPr lang="en-US" sz="1100" dirty="0">
                <a:solidFill>
                  <a:srgbClr val="003862"/>
                </a:solidFill>
              </a:rPr>
              <a:t>”.</a:t>
            </a:r>
          </a:p>
        </p:txBody>
      </p:sp>
    </p:spTree>
    <p:extLst>
      <p:ext uri="{BB962C8B-B14F-4D97-AF65-F5344CB8AC3E}">
        <p14:creationId xmlns:p14="http://schemas.microsoft.com/office/powerpoint/2010/main" val="3294564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BEAB37124BB0418794698F490E1E46" ma:contentTypeVersion="20" ma:contentTypeDescription="Create a new document." ma:contentTypeScope="" ma:versionID="29c22dff9204deed803e2e1e1866d0da">
  <xsd:schema xmlns:xsd="http://www.w3.org/2001/XMLSchema" xmlns:xs="http://www.w3.org/2001/XMLSchema" xmlns:p="http://schemas.microsoft.com/office/2006/metadata/properties" xmlns:ns1="http://schemas.microsoft.com/sharepoint/v3" xmlns:ns2="036a428d-ebb9-4a14-9aaa-74e8164c8712" xmlns:ns3="9475751b-d994-4f7b-b8a1-0af53d2cb8c9" targetNamespace="http://schemas.microsoft.com/office/2006/metadata/properties" ma:root="true" ma:fieldsID="95e164bb49294b85c216e515befdd02f" ns1:_="" ns2:_="" ns3:_="">
    <xsd:import namespace="http://schemas.microsoft.com/sharepoint/v3"/>
    <xsd:import namespace="036a428d-ebb9-4a14-9aaa-74e8164c8712"/>
    <xsd:import namespace="9475751b-d994-4f7b-b8a1-0af53d2cb8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MediaServiceBillingMetadata" minOccurs="0"/>
                <xsd:element ref="ns3:Comment" minOccurs="0"/>
                <xsd:element ref="ns3:Dat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a428d-ebb9-4a14-9aaa-74e8164c87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d9e4710-91cc-4b50-843e-ab6e388f13e7}" ma:internalName="TaxCatchAll" ma:showField="CatchAllData" ma:web="036a428d-ebb9-4a14-9aaa-74e8164c87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75751b-d994-4f7b-b8a1-0af53d2cb8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83f3cf-7091-42ba-a2e7-78254d07669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File Location" ma:format="Dropdown" ma:internalName="Comment">
      <xsd:simpleType>
        <xsd:restriction base="dms:Text">
          <xsd:maxLength value="255"/>
        </xsd:restrictio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75751b-d994-4f7b-b8a1-0af53d2cb8c9">
      <Terms xmlns="http://schemas.microsoft.com/office/infopath/2007/PartnerControls"/>
    </lcf76f155ced4ddcb4097134ff3c332f>
    <TaxCatchAll xmlns="036a428d-ebb9-4a14-9aaa-74e8164c8712" xsi:nil="true"/>
    <Comment xmlns="9475751b-d994-4f7b-b8a1-0af53d2cb8c9" xsi:nil="true"/>
    <_ip_UnifiedCompliancePolicyUIAction xmlns="http://schemas.microsoft.com/sharepoint/v3" xsi:nil="true"/>
    <_ip_UnifiedCompliancePolicyProperties xmlns="http://schemas.microsoft.com/sharepoint/v3" xsi:nil="true"/>
    <Date xmlns="9475751b-d994-4f7b-b8a1-0af53d2cb8c9" xsi:nil="true"/>
  </documentManagement>
</p:properties>
</file>

<file path=customXml/itemProps1.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2.xml><?xml version="1.0" encoding="utf-8"?>
<ds:datastoreItem xmlns:ds="http://schemas.openxmlformats.org/officeDocument/2006/customXml" ds:itemID="{BC8C8A9B-7394-47F2-97B1-6AF12718AB58}"/>
</file>

<file path=customXml/itemProps3.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858</Words>
  <Application>Microsoft Office PowerPoint</Application>
  <PresentationFormat>Letter (8,5x11 Zoll)</PresentationFormat>
  <Paragraphs>57</Paragraphs>
  <Slides>10</Slides>
  <Notes>2</Notes>
  <HiddenSlides>0</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1</vt:i4>
      </vt:variant>
      <vt:variant>
        <vt:lpstr>Folientitel</vt:lpstr>
      </vt:variant>
      <vt:variant>
        <vt:i4>10</vt:i4>
      </vt:variant>
    </vt:vector>
  </HeadingPairs>
  <TitlesOfParts>
    <vt:vector size="15" baseType="lpstr">
      <vt:lpstr>Arial</vt:lpstr>
      <vt:lpstr>Calibri</vt:lpstr>
      <vt:lpstr>theme3</vt:lpstr>
      <vt:lpstr>Theme2</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2025-11-05T17:06:09Z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0x0101001CBEAB37124BB0418794698F490E1E46</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