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 id="2147483710" r:id="rId5"/>
  </p:sldMasterIdLst>
  <p:notesMasterIdLst>
    <p:notesMasterId r:id="rId8"/>
  </p:notesMasterIdLst>
  <p:handoutMasterIdLst>
    <p:handoutMasterId r:id="rId9"/>
  </p:handoutMasterIdLst>
  <p:sldIdLst>
    <p:sldId id="334" r:id="rId6"/>
    <p:sldId id="333" r:id="rId7"/>
  </p:sldIdLst>
  <p:sldSz cx="6858000" cy="9144000" type="letter"/>
  <p:notesSz cx="6797675" cy="9928225"/>
  <p:custDataLst>
    <p:tags r:id="rId10"/>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1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2"/>
    <a:srgbClr val="04284D"/>
    <a:srgbClr val="F2F2F2"/>
    <a:srgbClr val="FFFFFF"/>
    <a:srgbClr val="F7F7F7"/>
    <a:srgbClr val="00629B"/>
    <a:srgbClr val="8BAECD"/>
    <a:srgbClr val="BDD3E1"/>
    <a:srgbClr val="EBEBEB"/>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4164" y="108"/>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i Mahnert" userId="3fd78473de0a09b4" providerId="LiveId" clId="{23CFD77C-91E8-4A12-BE73-AB2C3653352E}"/>
    <pc:docChg chg="modSld">
      <pc:chgData name="Kai Mahnert" userId="3fd78473de0a09b4" providerId="LiveId" clId="{23CFD77C-91E8-4A12-BE73-AB2C3653352E}" dt="2026-01-28T15:05:36.459" v="13" actId="20577"/>
      <pc:docMkLst>
        <pc:docMk/>
      </pc:docMkLst>
      <pc:sldChg chg="modSp mod">
        <pc:chgData name="Kai Mahnert" userId="3fd78473de0a09b4" providerId="LiveId" clId="{23CFD77C-91E8-4A12-BE73-AB2C3653352E}" dt="2026-01-28T15:05:36.459" v="13" actId="20577"/>
        <pc:sldMkLst>
          <pc:docMk/>
          <pc:sldMk cId="793610159" sldId="333"/>
        </pc:sldMkLst>
        <pc:spChg chg="mod">
          <ac:chgData name="Kai Mahnert" userId="3fd78473de0a09b4" providerId="LiveId" clId="{23CFD77C-91E8-4A12-BE73-AB2C3653352E}" dt="2026-01-28T15:05:36.459" v="13" actId="20577"/>
          <ac:spMkLst>
            <pc:docMk/>
            <pc:sldMk cId="793610159" sldId="333"/>
            <ac:spMk id="30" creationId="{12AE82DC-C40B-BF02-F7B6-656B17272A85}"/>
          </ac:spMkLst>
        </pc:spChg>
      </pc:sldChg>
      <pc:sldChg chg="modSp mod">
        <pc:chgData name="Kai Mahnert" userId="3fd78473de0a09b4" providerId="LiveId" clId="{23CFD77C-91E8-4A12-BE73-AB2C3653352E}" dt="2026-01-28T15:05:06.443" v="2" actId="20577"/>
        <pc:sldMkLst>
          <pc:docMk/>
          <pc:sldMk cId="971236045" sldId="334"/>
        </pc:sldMkLst>
        <pc:spChg chg="mod">
          <ac:chgData name="Kai Mahnert" userId="3fd78473de0a09b4" providerId="LiveId" clId="{23CFD77C-91E8-4A12-BE73-AB2C3653352E}" dt="2026-01-28T15:05:06.443" v="2" actId="20577"/>
          <ac:spMkLst>
            <pc:docMk/>
            <pc:sldMk cId="971236045" sldId="334"/>
            <ac:spMk id="2" creationId="{6AF60606-ABEF-D1AD-23F7-95C7AFF33DD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1/28/2026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‹Nr.›</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1/28/2026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‹Nr.›</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65A57-B7BC-491B-8C9D-01EFE8F710C6}" type="slidenum">
              <a:rPr lang="en-US" smtClean="0"/>
              <a:t>2</a:t>
            </a:fld>
            <a:endParaRPr lang="en-US"/>
          </a:p>
        </p:txBody>
      </p:sp>
    </p:spTree>
    <p:extLst>
      <p:ext uri="{BB962C8B-B14F-4D97-AF65-F5344CB8AC3E}">
        <p14:creationId xmlns:p14="http://schemas.microsoft.com/office/powerpoint/2010/main" val="11325498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33181" y="8308351"/>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5374" y="887462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Monitor Invoice Payment Status</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AB2A49F4-DD61-1044-B6AE-412A5D7EE82A}"/>
              </a:ext>
            </a:extLst>
          </p:cNvPr>
          <p:cNvSpPr/>
          <p:nvPr/>
        </p:nvSpPr>
        <p:spPr>
          <a:xfrm>
            <a:off x="-6350" y="8617960"/>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1030" name="Rectangle 6"/>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8" name="Rectangle 7"/>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Monitor Invoice Payment Status</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4919"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slideLayout" Target="../slideLayouts/slideLayout22.xml"/><Relationship Id="rId7" Type="http://schemas.openxmlformats.org/officeDocument/2006/relationships/image" Target="../media/image15.png"/><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F60606-ABEF-D1AD-23F7-95C7AFF33DD5}"/>
              </a:ext>
            </a:extLst>
          </p:cNvPr>
          <p:cNvSpPr txBox="1"/>
          <p:nvPr/>
        </p:nvSpPr>
        <p:spPr>
          <a:xfrm>
            <a:off x="215571" y="910609"/>
            <a:ext cx="6395235" cy="369332"/>
          </a:xfrm>
          <a:prstGeom prst="rect">
            <a:avLst/>
          </a:prstGeom>
          <a:noFill/>
        </p:spPr>
        <p:txBody>
          <a:bodyPr wrap="square" lIns="0" tIns="0" rIns="0" bIns="0" rtlCol="0">
            <a:spAutoFit/>
          </a:bodyPr>
          <a:lstStyle/>
          <a:p>
            <a:r>
              <a:rPr lang="en-US" sz="1200" dirty="0">
                <a:solidFill>
                  <a:srgbClr val="003862"/>
                </a:solidFill>
                <a:latin typeface="Arial" panose="020B0604020202020204" pitchFamily="34" charset="0"/>
                <a:cs typeface="Arial" panose="020B0604020202020204" pitchFamily="34" charset="0"/>
              </a:rPr>
              <a:t>The aim of this document is to provide an overview of the process of monitoring payment status in the Coupa Supplier Portal (CSP).</a:t>
            </a:r>
          </a:p>
        </p:txBody>
      </p:sp>
      <p:pic>
        <p:nvPicPr>
          <p:cNvPr id="4" name="Picture 3">
            <a:extLst>
              <a:ext uri="{FF2B5EF4-FFF2-40B4-BE49-F238E27FC236}">
                <a16:creationId xmlns:a16="http://schemas.microsoft.com/office/drawing/2014/main" id="{0821B940-23D2-1A42-048D-832B8F629457}"/>
              </a:ext>
            </a:extLst>
          </p:cNvPr>
          <p:cNvPicPr>
            <a:picLocks noChangeAspect="1"/>
          </p:cNvPicPr>
          <p:nvPr/>
        </p:nvPicPr>
        <p:blipFill>
          <a:blip r:embed="rId2"/>
          <a:stretch>
            <a:fillRect/>
          </a:stretch>
        </p:blipFill>
        <p:spPr>
          <a:xfrm>
            <a:off x="858012" y="1744819"/>
            <a:ext cx="5141976" cy="2965862"/>
          </a:xfrm>
          <a:prstGeom prst="rect">
            <a:avLst/>
          </a:prstGeom>
          <a:ln w="12700">
            <a:solidFill>
              <a:srgbClr val="003862"/>
            </a:solidFill>
          </a:ln>
        </p:spPr>
      </p:pic>
      <p:sp>
        <p:nvSpPr>
          <p:cNvPr id="6" name="TextBox 5">
            <a:extLst>
              <a:ext uri="{FF2B5EF4-FFF2-40B4-BE49-F238E27FC236}">
                <a16:creationId xmlns:a16="http://schemas.microsoft.com/office/drawing/2014/main" id="{962724E1-61CE-667D-1B84-E4BA227183D3}"/>
              </a:ext>
            </a:extLst>
          </p:cNvPr>
          <p:cNvSpPr txBox="1"/>
          <p:nvPr/>
        </p:nvSpPr>
        <p:spPr>
          <a:xfrm>
            <a:off x="215569" y="1444329"/>
            <a:ext cx="6395235" cy="184666"/>
          </a:xfrm>
          <a:prstGeom prst="rect">
            <a:avLst/>
          </a:prstGeom>
          <a:noFill/>
        </p:spPr>
        <p:txBody>
          <a:bodyPr wrap="square" lIns="0" tIns="0" rIns="0" bIns="0" rtlCol="0">
            <a:spAutoFit/>
          </a:bodyPr>
          <a:lstStyle/>
          <a:p>
            <a:pPr marL="228600" indent="-228600">
              <a:buFont typeface="+mj-lt"/>
              <a:buAutoNum type="arabicPeriod"/>
            </a:pPr>
            <a:r>
              <a:rPr lang="en-US" sz="1200" dirty="0">
                <a:solidFill>
                  <a:srgbClr val="003862"/>
                </a:solidFill>
                <a:latin typeface="Arial" panose="020B0604020202020204" pitchFamily="34" charset="0"/>
                <a:cs typeface="Arial" panose="020B0604020202020204" pitchFamily="34" charset="0"/>
              </a:rPr>
              <a:t>Login to </a:t>
            </a:r>
            <a:r>
              <a:rPr lang="en-US" sz="1200" b="1" dirty="0">
                <a:solidFill>
                  <a:srgbClr val="003862"/>
                </a:solidFill>
                <a:latin typeface="Arial" panose="020B0604020202020204" pitchFamily="34" charset="0"/>
                <a:cs typeface="Arial" panose="020B0604020202020204" pitchFamily="34" charset="0"/>
              </a:rPr>
              <a:t>Coupa</a:t>
            </a:r>
            <a:r>
              <a:rPr lang="en-US" sz="1200" dirty="0">
                <a:solidFill>
                  <a:srgbClr val="003862"/>
                </a:solidFill>
                <a:latin typeface="Arial" panose="020B0604020202020204" pitchFamily="34" charset="0"/>
                <a:cs typeface="Arial" panose="020B0604020202020204" pitchFamily="34" charset="0"/>
              </a:rPr>
              <a:t> and navigate to the Invoice tab. Select </a:t>
            </a:r>
            <a:r>
              <a:rPr lang="en-US" sz="1200" b="1" dirty="0">
                <a:solidFill>
                  <a:srgbClr val="003862"/>
                </a:solidFill>
                <a:latin typeface="Arial" panose="020B0604020202020204" pitchFamily="34" charset="0"/>
                <a:cs typeface="Arial" panose="020B0604020202020204" pitchFamily="34" charset="0"/>
              </a:rPr>
              <a:t>Sasol</a:t>
            </a:r>
            <a:r>
              <a:rPr lang="en-US" sz="1200" dirty="0">
                <a:solidFill>
                  <a:srgbClr val="003862"/>
                </a:solidFill>
                <a:latin typeface="Arial" panose="020B0604020202020204" pitchFamily="34" charset="0"/>
                <a:cs typeface="Arial" panose="020B0604020202020204" pitchFamily="34" charset="0"/>
              </a:rPr>
              <a:t> as your customer.</a:t>
            </a:r>
          </a:p>
        </p:txBody>
      </p:sp>
      <p:sp>
        <p:nvSpPr>
          <p:cNvPr id="7" name="TextBox 6">
            <a:extLst>
              <a:ext uri="{FF2B5EF4-FFF2-40B4-BE49-F238E27FC236}">
                <a16:creationId xmlns:a16="http://schemas.microsoft.com/office/drawing/2014/main" id="{8EF74E7F-C20E-F06B-363F-0C36D1F08040}"/>
              </a:ext>
            </a:extLst>
          </p:cNvPr>
          <p:cNvSpPr txBox="1"/>
          <p:nvPr/>
        </p:nvSpPr>
        <p:spPr>
          <a:xfrm>
            <a:off x="215570" y="4817026"/>
            <a:ext cx="6395235" cy="242823"/>
          </a:xfrm>
          <a:prstGeom prst="rect">
            <a:avLst/>
          </a:prstGeom>
          <a:noFill/>
        </p:spPr>
        <p:txBody>
          <a:bodyPr wrap="square" lIns="0" tIns="0" rIns="0" bIns="0" rtlCol="0">
            <a:spAutoFit/>
          </a:bodyPr>
          <a:lstStyle/>
          <a:p>
            <a:pPr marL="228600" lvl="0" indent="-228600" defTabSz="524671">
              <a:lnSpc>
                <a:spcPct val="150000"/>
              </a:lnSpc>
              <a:spcAft>
                <a:spcPts val="1800"/>
              </a:spcAft>
              <a:buClr>
                <a:srgbClr val="003862"/>
              </a:buClr>
              <a:buFont typeface="+mj-lt"/>
              <a:buAutoNum type="arabicPeriod" startAt="2"/>
              <a:defRPr/>
            </a:pPr>
            <a:r>
              <a:rPr lang="en-US" sz="1200" dirty="0">
                <a:solidFill>
                  <a:srgbClr val="003862"/>
                </a:solidFill>
              </a:rPr>
              <a:t>Open the relevant invoice by clicking on the invoice number.</a:t>
            </a:r>
          </a:p>
        </p:txBody>
      </p:sp>
      <p:pic>
        <p:nvPicPr>
          <p:cNvPr id="8" name="Picture 7">
            <a:extLst>
              <a:ext uri="{FF2B5EF4-FFF2-40B4-BE49-F238E27FC236}">
                <a16:creationId xmlns:a16="http://schemas.microsoft.com/office/drawing/2014/main" id="{D059FF84-C62D-75CC-C3BF-CF2DC851C7D7}"/>
              </a:ext>
            </a:extLst>
          </p:cNvPr>
          <p:cNvPicPr>
            <a:picLocks noChangeAspect="1"/>
          </p:cNvPicPr>
          <p:nvPr/>
        </p:nvPicPr>
        <p:blipFill>
          <a:blip r:embed="rId3"/>
          <a:stretch>
            <a:fillRect/>
          </a:stretch>
        </p:blipFill>
        <p:spPr>
          <a:xfrm>
            <a:off x="858012" y="5227120"/>
            <a:ext cx="5141976" cy="3301827"/>
          </a:xfrm>
          <a:prstGeom prst="rect">
            <a:avLst/>
          </a:prstGeom>
          <a:ln w="12700">
            <a:solidFill>
              <a:srgbClr val="003862"/>
            </a:solidFill>
          </a:ln>
        </p:spPr>
      </p:pic>
      <p:sp>
        <p:nvSpPr>
          <p:cNvPr id="9" name="Oval 8">
            <a:extLst>
              <a:ext uri="{FF2B5EF4-FFF2-40B4-BE49-F238E27FC236}">
                <a16:creationId xmlns:a16="http://schemas.microsoft.com/office/drawing/2014/main" id="{4EB67724-8B76-D524-47C0-7A0C5AD46853}"/>
              </a:ext>
            </a:extLst>
          </p:cNvPr>
          <p:cNvSpPr/>
          <p:nvPr/>
        </p:nvSpPr>
        <p:spPr>
          <a:xfrm>
            <a:off x="806505" y="202758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b="1"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8F58AE5B-A81E-65D7-B412-BA2E4CD82062}"/>
              </a:ext>
            </a:extLst>
          </p:cNvPr>
          <p:cNvSpPr/>
          <p:nvPr/>
        </p:nvSpPr>
        <p:spPr>
          <a:xfrm>
            <a:off x="1029318" y="2105211"/>
            <a:ext cx="397145" cy="19669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b="1" kern="0">
              <a:solidFill>
                <a:srgbClr val="FFFFFF"/>
              </a:solidFill>
              <a:latin typeface="Arial" panose="020B0604020202020204"/>
            </a:endParaRPr>
          </a:p>
        </p:txBody>
      </p:sp>
      <p:sp>
        <p:nvSpPr>
          <p:cNvPr id="11" name="Rectangle 10">
            <a:extLst>
              <a:ext uri="{FF2B5EF4-FFF2-40B4-BE49-F238E27FC236}">
                <a16:creationId xmlns:a16="http://schemas.microsoft.com/office/drawing/2014/main" id="{6F548C02-27DA-05E9-50AC-49916F00DFC0}"/>
              </a:ext>
            </a:extLst>
          </p:cNvPr>
          <p:cNvSpPr/>
          <p:nvPr/>
        </p:nvSpPr>
        <p:spPr>
          <a:xfrm>
            <a:off x="4836580" y="2651780"/>
            <a:ext cx="905852" cy="152379"/>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b="1" kern="0">
              <a:solidFill>
                <a:srgbClr val="FFFFFF"/>
              </a:solidFill>
              <a:latin typeface="Arial" panose="020B0604020202020204"/>
            </a:endParaRPr>
          </a:p>
        </p:txBody>
      </p:sp>
      <p:sp>
        <p:nvSpPr>
          <p:cNvPr id="12" name="Rectangle 11">
            <a:extLst>
              <a:ext uri="{FF2B5EF4-FFF2-40B4-BE49-F238E27FC236}">
                <a16:creationId xmlns:a16="http://schemas.microsoft.com/office/drawing/2014/main" id="{69BE4189-621A-455E-B300-849C2F0BB7E0}"/>
              </a:ext>
            </a:extLst>
          </p:cNvPr>
          <p:cNvSpPr/>
          <p:nvPr/>
        </p:nvSpPr>
        <p:spPr>
          <a:xfrm>
            <a:off x="1475231" y="7219536"/>
            <a:ext cx="482798" cy="115636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b="1" kern="0">
              <a:solidFill>
                <a:srgbClr val="FFFFFF"/>
              </a:solidFill>
              <a:latin typeface="Arial" panose="020B0604020202020204"/>
            </a:endParaRPr>
          </a:p>
        </p:txBody>
      </p:sp>
      <p:sp>
        <p:nvSpPr>
          <p:cNvPr id="13" name="Oval 12">
            <a:extLst>
              <a:ext uri="{FF2B5EF4-FFF2-40B4-BE49-F238E27FC236}">
                <a16:creationId xmlns:a16="http://schemas.microsoft.com/office/drawing/2014/main" id="{18C65A2D-61F9-D74E-E846-4981835AE605}"/>
              </a:ext>
            </a:extLst>
          </p:cNvPr>
          <p:cNvSpPr/>
          <p:nvPr/>
        </p:nvSpPr>
        <p:spPr>
          <a:xfrm>
            <a:off x="1227890" y="704561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b="1" kern="0" dirty="0">
                <a:solidFill>
                  <a:srgbClr val="003862"/>
                </a:solidFill>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97123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 name="Object 61" hidden="1"/>
          <p:cNvGraphicFramePr>
            <a:graphicFrameLocks noChangeAspect="1"/>
          </p:cNvGraphicFramePr>
          <p:nvPr>
            <p:custDataLst>
              <p:tags r:id="rId2"/>
            </p:custDataLst>
          </p:nvPr>
        </p:nvGraphicFramePr>
        <p:xfrm>
          <a:off x="265236" y="1466"/>
          <a:ext cx="1465" cy="1465"/>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62" name="Object 61" hidden="1"/>
                      <p:cNvPicPr/>
                      <p:nvPr/>
                    </p:nvPicPr>
                    <p:blipFill>
                      <a:blip r:embed="rId6"/>
                      <a:stretch>
                        <a:fillRect/>
                      </a:stretch>
                    </p:blipFill>
                    <p:spPr>
                      <a:xfrm>
                        <a:off x="265236" y="1466"/>
                        <a:ext cx="1465" cy="1465"/>
                      </a:xfrm>
                      <a:prstGeom prst="rect">
                        <a:avLst/>
                      </a:prstGeom>
                    </p:spPr>
                  </p:pic>
                </p:oleObj>
              </mc:Fallback>
            </mc:AlternateContent>
          </a:graphicData>
        </a:graphic>
      </p:graphicFrame>
      <p:sp>
        <p:nvSpPr>
          <p:cNvPr id="30" name="Rectangle 29">
            <a:extLst>
              <a:ext uri="{FF2B5EF4-FFF2-40B4-BE49-F238E27FC236}">
                <a16:creationId xmlns:a16="http://schemas.microsoft.com/office/drawing/2014/main" id="{12AE82DC-C40B-BF02-F7B6-656B17272A85}"/>
              </a:ext>
            </a:extLst>
          </p:cNvPr>
          <p:cNvSpPr/>
          <p:nvPr/>
        </p:nvSpPr>
        <p:spPr>
          <a:xfrm>
            <a:off x="222225" y="1186224"/>
            <a:ext cx="6458804" cy="5039841"/>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3"/>
              <a:defRPr/>
            </a:pPr>
            <a:r>
              <a:rPr lang="en-US" sz="1100" dirty="0">
                <a:solidFill>
                  <a:srgbClr val="003862"/>
                </a:solidFill>
              </a:rPr>
              <a:t>Once the Invoice is open, please navigate to the bottom of the page where you can see the </a:t>
            </a:r>
            <a:r>
              <a:rPr lang="en-US" sz="1100" b="1" dirty="0">
                <a:solidFill>
                  <a:srgbClr val="003862"/>
                </a:solidFill>
              </a:rPr>
              <a:t>Payment Status </a:t>
            </a:r>
            <a:r>
              <a:rPr lang="en-US" sz="1100" dirty="0">
                <a:solidFill>
                  <a:srgbClr val="003862"/>
                </a:solidFill>
              </a:rPr>
              <a:t>for that Invoice. </a:t>
            </a: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en-US"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r>
              <a:rPr lang="en-US" sz="1100" dirty="0">
                <a:solidFill>
                  <a:srgbClr val="003862"/>
                </a:solidFill>
              </a:rPr>
              <a:t>Once the invoice is marked as paid by Sasol, you will get an automated email notification from the system, as depicted below:</a:t>
            </a:r>
          </a:p>
          <a:p>
            <a:pPr marL="228600" lvl="0" indent="-228600" defTabSz="524671">
              <a:spcAft>
                <a:spcPts val="600"/>
              </a:spcAft>
              <a:buClr>
                <a:srgbClr val="003862"/>
              </a:buClr>
              <a:buFont typeface="+mj-lt"/>
              <a:buAutoNum type="arabicPeriod"/>
              <a:defRPr/>
            </a:pPr>
            <a:endParaRPr lang="en-US" sz="1100" dirty="0">
              <a:solidFill>
                <a:srgbClr val="003862"/>
              </a:solidFill>
            </a:endParaRPr>
          </a:p>
        </p:txBody>
      </p:sp>
      <p:pic>
        <p:nvPicPr>
          <p:cNvPr id="6" name="Picture 5">
            <a:extLst>
              <a:ext uri="{FF2B5EF4-FFF2-40B4-BE49-F238E27FC236}">
                <a16:creationId xmlns:a16="http://schemas.microsoft.com/office/drawing/2014/main" id="{A9BDE394-D993-36E6-1C94-BB2277189B97}"/>
              </a:ext>
            </a:extLst>
          </p:cNvPr>
          <p:cNvPicPr>
            <a:picLocks noChangeAspect="1"/>
          </p:cNvPicPr>
          <p:nvPr/>
        </p:nvPicPr>
        <p:blipFill>
          <a:blip r:embed="rId7"/>
          <a:stretch>
            <a:fillRect/>
          </a:stretch>
        </p:blipFill>
        <p:spPr>
          <a:xfrm>
            <a:off x="990361" y="1721833"/>
            <a:ext cx="4877277" cy="3349117"/>
          </a:xfrm>
          <a:prstGeom prst="rect">
            <a:avLst/>
          </a:prstGeom>
          <a:ln w="12700">
            <a:solidFill>
              <a:srgbClr val="003862"/>
            </a:solidFill>
          </a:ln>
        </p:spPr>
      </p:pic>
      <p:sp>
        <p:nvSpPr>
          <p:cNvPr id="7" name="Rectangle 6">
            <a:extLst>
              <a:ext uri="{FF2B5EF4-FFF2-40B4-BE49-F238E27FC236}">
                <a16:creationId xmlns:a16="http://schemas.microsoft.com/office/drawing/2014/main" id="{4B8157F2-E03A-CA21-4147-474AA347EB57}"/>
              </a:ext>
            </a:extLst>
          </p:cNvPr>
          <p:cNvSpPr/>
          <p:nvPr/>
        </p:nvSpPr>
        <p:spPr>
          <a:xfrm>
            <a:off x="1834207" y="4212804"/>
            <a:ext cx="3189585" cy="71839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15" name="Oval 14">
            <a:extLst>
              <a:ext uri="{FF2B5EF4-FFF2-40B4-BE49-F238E27FC236}">
                <a16:creationId xmlns:a16="http://schemas.microsoft.com/office/drawing/2014/main" id="{208545AD-206E-3FA2-53A9-A783BD6EFF19}"/>
              </a:ext>
            </a:extLst>
          </p:cNvPr>
          <p:cNvSpPr/>
          <p:nvPr/>
        </p:nvSpPr>
        <p:spPr>
          <a:xfrm>
            <a:off x="1697047" y="4060858"/>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kern="0" dirty="0">
                <a:solidFill>
                  <a:srgbClr val="003862"/>
                </a:solidFill>
                <a:latin typeface="Arial" panose="020B0604020202020204" pitchFamily="34" charset="0"/>
                <a:cs typeface="Arial" panose="020B0604020202020204" pitchFamily="34" charset="0"/>
              </a:rPr>
              <a:t>3</a:t>
            </a:r>
          </a:p>
        </p:txBody>
      </p:sp>
      <p:pic>
        <p:nvPicPr>
          <p:cNvPr id="10" name="Picture 2">
            <a:extLst>
              <a:ext uri="{FF2B5EF4-FFF2-40B4-BE49-F238E27FC236}">
                <a16:creationId xmlns:a16="http://schemas.microsoft.com/office/drawing/2014/main" id="{7A06216F-FB27-6F90-EADD-00B3AFE98C2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9776" y="5921424"/>
            <a:ext cx="4918448" cy="2643666"/>
          </a:xfrm>
          <a:prstGeom prst="rect">
            <a:avLst/>
          </a:prstGeom>
          <a:noFill/>
          <a:ln w="12700">
            <a:solidFill>
              <a:schemeClr val="accent1"/>
            </a:solidFill>
          </a:ln>
          <a:extLst>
            <a:ext uri="{909E8E84-426E-40DD-AFC4-6F175D3DCCD1}">
              <a14:hiddenFill xmlns:a14="http://schemas.microsoft.com/office/drawing/2010/main">
                <a:solidFill>
                  <a:srgbClr val="FFFFFF"/>
                </a:solidFill>
              </a14:hiddenFill>
            </a:ext>
          </a:extLst>
        </p:spPr>
      </p:pic>
      <p:sp>
        <p:nvSpPr>
          <p:cNvPr id="2" name="Oval 1">
            <a:extLst>
              <a:ext uri="{FF2B5EF4-FFF2-40B4-BE49-F238E27FC236}">
                <a16:creationId xmlns:a16="http://schemas.microsoft.com/office/drawing/2014/main" id="{E1DD522F-BD03-1BEA-240F-508A87E295B2}"/>
              </a:ext>
            </a:extLst>
          </p:cNvPr>
          <p:cNvSpPr/>
          <p:nvPr/>
        </p:nvSpPr>
        <p:spPr>
          <a:xfrm>
            <a:off x="1834207" y="663630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200" kern="0" dirty="0">
                <a:solidFill>
                  <a:srgbClr val="003862"/>
                </a:solidFill>
                <a:latin typeface="Arial" panose="020B0604020202020204" pitchFamily="34" charset="0"/>
                <a:cs typeface="Arial" panose="020B0604020202020204" pitchFamily="34" charset="0"/>
              </a:rPr>
              <a:t>4</a:t>
            </a:r>
          </a:p>
        </p:txBody>
      </p:sp>
    </p:spTree>
    <p:custDataLst>
      <p:tags r:id="rId1"/>
    </p:custDataLst>
    <p:extLst>
      <p:ext uri="{BB962C8B-B14F-4D97-AF65-F5344CB8AC3E}">
        <p14:creationId xmlns:p14="http://schemas.microsoft.com/office/powerpoint/2010/main" val="7936101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475751b-d994-4f7b-b8a1-0af53d2cb8c9">
      <Terms xmlns="http://schemas.microsoft.com/office/infopath/2007/PartnerControls"/>
    </lcf76f155ced4ddcb4097134ff3c332f>
    <TaxCatchAll xmlns="036a428d-ebb9-4a14-9aaa-74e8164c8712" xsi:nil="true"/>
    <Comment xmlns="9475751b-d994-4f7b-b8a1-0af53d2cb8c9" xsi:nil="true"/>
    <_ip_UnifiedCompliancePolicyUIAction xmlns="http://schemas.microsoft.com/sharepoint/v3" xsi:nil="true"/>
    <_ip_UnifiedCompliancePolicyProperties xmlns="http://schemas.microsoft.com/sharepoint/v3" xsi:nil="true"/>
    <Date xmlns="9475751b-d994-4f7b-b8a1-0af53d2cb8c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BEAB37124BB0418794698F490E1E46" ma:contentTypeVersion="20" ma:contentTypeDescription="Create a new document." ma:contentTypeScope="" ma:versionID="29c22dff9204deed803e2e1e1866d0da">
  <xsd:schema xmlns:xsd="http://www.w3.org/2001/XMLSchema" xmlns:xs="http://www.w3.org/2001/XMLSchema" xmlns:p="http://schemas.microsoft.com/office/2006/metadata/properties" xmlns:ns1="http://schemas.microsoft.com/sharepoint/v3" xmlns:ns2="036a428d-ebb9-4a14-9aaa-74e8164c8712" xmlns:ns3="9475751b-d994-4f7b-b8a1-0af53d2cb8c9" targetNamespace="http://schemas.microsoft.com/office/2006/metadata/properties" ma:root="true" ma:fieldsID="95e164bb49294b85c216e515befdd02f" ns1:_="" ns2:_="" ns3:_="">
    <xsd:import namespace="http://schemas.microsoft.com/sharepoint/v3"/>
    <xsd:import namespace="036a428d-ebb9-4a14-9aaa-74e8164c8712"/>
    <xsd:import namespace="9475751b-d994-4f7b-b8a1-0af53d2cb8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SearchProperties" minOccurs="0"/>
                <xsd:element ref="ns3:MediaServiceBillingMetadata" minOccurs="0"/>
                <xsd:element ref="ns3:Comment" minOccurs="0"/>
                <xsd:element ref="ns3:Dat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6a428d-ebb9-4a14-9aaa-74e8164c871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d9e4710-91cc-4b50-843e-ab6e388f13e7}" ma:internalName="TaxCatchAll" ma:showField="CatchAllData" ma:web="036a428d-ebb9-4a14-9aaa-74e8164c871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475751b-d994-4f7b-b8a1-0af53d2cb8c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f83f3cf-7091-42ba-a2e7-78254d07669b"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Comment" ma:index="24" nillable="true" ma:displayName="File Location" ma:format="Dropdown" ma:internalName="Comment">
      <xsd:simpleType>
        <xsd:restriction base="dms:Text">
          <xsd:maxLength value="255"/>
        </xsd:restriction>
      </xsd:simpleType>
    </xsd:element>
    <xsd:element name="Date" ma:index="25" nillable="true" ma:displayName="Date" ma:format="DateOnly"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19C445-6CD6-4CF8-AA1F-1E88AD5CB5C9}">
  <ds:schemaRef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purl.org/dc/elements/1.1/"/>
    <ds:schemaRef ds:uri="http://purl.org/dc/terms/"/>
    <ds:schemaRef ds:uri="http://schemas.microsoft.com/office/infopath/2007/PartnerControls"/>
    <ds:schemaRef ds:uri="b519fcea-2696-4120-88f3-1d557b21f616"/>
    <ds:schemaRef ds:uri="http://purl.org/dc/dcmitype/"/>
    <ds:schemaRef ds:uri="9475751b-d994-4f7b-b8a1-0af53d2cb8c9"/>
    <ds:schemaRef ds:uri="036a428d-ebb9-4a14-9aaa-74e8164c8712"/>
  </ds:schemaRefs>
</ds:datastoreItem>
</file>

<file path=customXml/itemProps2.xml><?xml version="1.0" encoding="utf-8"?>
<ds:datastoreItem xmlns:ds="http://schemas.openxmlformats.org/officeDocument/2006/customXml" ds:itemID="{2F103BBE-D46E-4AB9-9EBE-DD6EEBB7FF46}"/>
</file>

<file path=customXml/itemProps3.xml><?xml version="1.0" encoding="utf-8"?>
<ds:datastoreItem xmlns:ds="http://schemas.openxmlformats.org/officeDocument/2006/customXml" ds:itemID="{FC2A1AD7-BEEB-418A-A1AC-F3D18B48BC85}">
  <ds:schemaRefs>
    <ds:schemaRef ds:uri="http://schemas.microsoft.com/sharepoint/v3/contenttype/forms"/>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107</Words>
  <Application>Microsoft Office PowerPoint</Application>
  <PresentationFormat>Letter (8,5x11 Zoll)</PresentationFormat>
  <Paragraphs>17</Paragraphs>
  <Slides>2</Slides>
  <Notes>1</Notes>
  <HiddenSlides>0</HiddenSlides>
  <MMClips>0</MMClips>
  <ScaleCrop>false</ScaleCrop>
  <HeadingPairs>
    <vt:vector size="8" baseType="variant">
      <vt:variant>
        <vt:lpstr>Verwendete Schriftarten</vt:lpstr>
      </vt:variant>
      <vt:variant>
        <vt:i4>2</vt:i4>
      </vt:variant>
      <vt:variant>
        <vt:lpstr>Design</vt:lpstr>
      </vt:variant>
      <vt:variant>
        <vt:i4>2</vt:i4>
      </vt:variant>
      <vt:variant>
        <vt:lpstr>Eingebettete OLE-Server</vt:lpstr>
      </vt:variant>
      <vt:variant>
        <vt:i4>1</vt:i4>
      </vt:variant>
      <vt:variant>
        <vt:lpstr>Folientitel</vt:lpstr>
      </vt:variant>
      <vt:variant>
        <vt:i4>2</vt:i4>
      </vt:variant>
    </vt:vector>
  </HeadingPairs>
  <TitlesOfParts>
    <vt:vector size="7" baseType="lpstr">
      <vt:lpstr>Arial</vt:lpstr>
      <vt:lpstr>Calibri</vt:lpstr>
      <vt:lpstr>theme3</vt:lpstr>
      <vt:lpstr>Theme2</vt:lpstr>
      <vt:lpstr>think-cell Slide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 Mahnert</dc:creator>
  <cp:lastModifiedBy>Kai Mahnert</cp:lastModifiedBy>
  <cp:revision>2</cp:revision>
  <dcterms:created xsi:type="dcterms:W3CDTF">2014-11-18T16:31:50Z</dcterms:created>
  <dcterms:modified xsi:type="dcterms:W3CDTF">2026-01-28T15:05:42Z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0x0101001CBEAB37124BB0418794698F490E1E46</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y fmtid="{D5CDD505-2E9C-101B-9397-08002B2CF9AE}" pid="114" name="xd_ProgID">
    <vt:lpwstr/>
  </property>
  <property fmtid="{D5CDD505-2E9C-101B-9397-08002B2CF9AE}" pid="115" name="ComplianceAssetId">
    <vt:lpwstr/>
  </property>
  <property fmtid="{D5CDD505-2E9C-101B-9397-08002B2CF9AE}" pid="116" name="TemplateUrl">
    <vt:lpwstr/>
  </property>
  <property fmtid="{D5CDD505-2E9C-101B-9397-08002B2CF9AE}" pid="117" name="_ExtendedDescription">
    <vt:lpwstr/>
  </property>
  <property fmtid="{D5CDD505-2E9C-101B-9397-08002B2CF9AE}" pid="118" name="xd_Signature">
    <vt:bool>false</vt:bool>
  </property>
  <property fmtid="{D5CDD505-2E9C-101B-9397-08002B2CF9AE}" pid="119" name="TriggerFlowInfo">
    <vt:lpwstr/>
  </property>
</Properties>
</file>