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23"/>
  </p:notesMasterIdLst>
  <p:handoutMasterIdLst>
    <p:handoutMasterId r:id="rId24"/>
  </p:handoutMasterIdLst>
  <p:sldIdLst>
    <p:sldId id="331" r:id="rId6"/>
    <p:sldId id="382" r:id="rId7"/>
    <p:sldId id="383" r:id="rId8"/>
    <p:sldId id="370" r:id="rId9"/>
    <p:sldId id="371" r:id="rId10"/>
    <p:sldId id="372" r:id="rId11"/>
    <p:sldId id="373" r:id="rId12"/>
    <p:sldId id="376" r:id="rId13"/>
    <p:sldId id="377" r:id="rId14"/>
    <p:sldId id="388" r:id="rId15"/>
    <p:sldId id="380" r:id="rId16"/>
    <p:sldId id="381" r:id="rId17"/>
    <p:sldId id="386" r:id="rId18"/>
    <p:sldId id="387" r:id="rId19"/>
    <p:sldId id="385" r:id="rId20"/>
    <p:sldId id="378" r:id="rId21"/>
    <p:sldId id="354" r:id="rId22"/>
  </p:sldIdLst>
  <p:sldSz cx="6858000" cy="9144000" type="letter"/>
  <p:notesSz cx="6797675" cy="9928225"/>
  <p:custDataLst>
    <p:tags r:id="rId25"/>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84D"/>
    <a:srgbClr val="003862"/>
    <a:srgbClr val="F0F0F0"/>
    <a:srgbClr val="F2F2F2"/>
    <a:srgbClr val="FFFFFF"/>
    <a:srgbClr val="F7F7F7"/>
    <a:srgbClr val="00629B"/>
    <a:srgbClr val="8BAECD"/>
    <a:srgbClr val="BDD3E1"/>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8BE67-EE90-42B8-9FE1-AE82E268D5DB}" v="109" dt="2025-11-05T08:48:41.914"/>
    <p1510:client id="{B5012E1A-6E66-4DEE-902C-F315D5FF0658}" v="149" dt="2025-11-04T09:46:12.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904" y="84"/>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12/3/2025</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18.571"/>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0,'13284'0,"-13273"0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37.30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0,'13177'0,"-13158"0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20.4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0,'0'18438,"0"-18418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3.6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1,'0'18380,"0"-18365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8.287"/>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1,'0'4,"0"5,0 5,0 3,0 4,0-2,0-1,0-3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18.953"/>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52.96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131 0,'-3'0,"-6"0,-5 0,-4 0,-3 0,-1 0,-1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12/3/2025</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e-DE"/>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4D2-EC3B-60BF-D582-E1BBACBE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B04B5-6580-58B6-889B-8593500B36F2}"/>
              </a:ext>
            </a:extLst>
          </p:cNvPr>
          <p:cNvSpPr>
            <a:spLocks noGrp="1" noRot="1" noChangeAspect="1"/>
          </p:cNvSpPr>
          <p:nvPr>
            <p:ph type="sldImg"/>
          </p:nvPr>
        </p:nvSpPr>
        <p:spPr/>
        <p:txBody>
          <a:bodyPr/>
          <a:lstStyle/>
          <a:p>
            <a:endParaRPr lang="de-DE"/>
          </a:p>
        </p:txBody>
      </p:sp>
      <p:sp>
        <p:nvSpPr>
          <p:cNvPr id="3" name="Notes Placeholder 2">
            <a:extLst>
              <a:ext uri="{FF2B5EF4-FFF2-40B4-BE49-F238E27FC236}">
                <a16:creationId xmlns:a16="http://schemas.microsoft.com/office/drawing/2014/main" id="{C594BF0E-E37A-8E48-AF7E-4FE8A26BA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E5C19-3531-01FE-DBD6-9F87104B84D9}"/>
              </a:ext>
            </a:extLst>
          </p:cNvPr>
          <p:cNvSpPr>
            <a:spLocks noGrp="1"/>
          </p:cNvSpPr>
          <p:nvPr>
            <p:ph type="sldNum" sz="quarter" idx="10"/>
          </p:nvPr>
        </p:nvSpPr>
        <p:spPr/>
        <p:txBody>
          <a:bodyPr/>
          <a:lstStyle/>
          <a:p>
            <a:fld id="{81265A57-B7BC-491B-8C9D-01EFE8F710C6}" type="slidenum">
              <a:rPr lang="en-US" smtClean="0"/>
              <a:t>17</a:t>
            </a:fld>
            <a:endParaRPr lang="en-US"/>
          </a:p>
        </p:txBody>
      </p:sp>
    </p:spTree>
    <p:extLst>
      <p:ext uri="{BB962C8B-B14F-4D97-AF65-F5344CB8AC3E}">
        <p14:creationId xmlns:p14="http://schemas.microsoft.com/office/powerpoint/2010/main" val="4062986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84775"/>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Coupa Supplier Portal (CSP)</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Coupa Supplier Portal (CSP)</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61833"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7633"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22.xml"/><Relationship Id="rId4" Type="http://schemas.openxmlformats.org/officeDocument/2006/relationships/hyperlink" Target="https://compass.coupa.com/en-us/products/product-documentation/supplier-resources/for-supplier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3.xml"/><Relationship Id="rId18" Type="http://schemas.openxmlformats.org/officeDocument/2006/relationships/image" Target="../media/image330.png"/><Relationship Id="rId3" Type="http://schemas.openxmlformats.org/officeDocument/2006/relationships/slideLayout" Target="../slideLayouts/slideLayout22.xml"/><Relationship Id="rId21" Type="http://schemas.openxmlformats.org/officeDocument/2006/relationships/customXml" Target="../ink/ink7.xml"/><Relationship Id="rId7" Type="http://schemas.openxmlformats.org/officeDocument/2006/relationships/image" Target="../media/image3.emf"/><Relationship Id="rId12" Type="http://schemas.openxmlformats.org/officeDocument/2006/relationships/image" Target="../media/image300.png"/><Relationship Id="rId17" Type="http://schemas.openxmlformats.org/officeDocument/2006/relationships/customXml" Target="../ink/ink5.xml"/><Relationship Id="rId2" Type="http://schemas.openxmlformats.org/officeDocument/2006/relationships/tags" Target="../tags/tag32.xml"/><Relationship Id="rId16" Type="http://schemas.openxmlformats.org/officeDocument/2006/relationships/image" Target="../media/image320.png"/><Relationship Id="rId20" Type="http://schemas.openxmlformats.org/officeDocument/2006/relationships/image" Target="../media/image340.png"/><Relationship Id="rId1" Type="http://schemas.openxmlformats.org/officeDocument/2006/relationships/tags" Target="../tags/tag31.xml"/><Relationship Id="rId6" Type="http://schemas.openxmlformats.org/officeDocument/2006/relationships/oleObject" Target="../embeddings/oleObject5.bin"/><Relationship Id="rId11" Type="http://schemas.openxmlformats.org/officeDocument/2006/relationships/customXml" Target="../ink/ink2.xml"/><Relationship Id="rId5" Type="http://schemas.openxmlformats.org/officeDocument/2006/relationships/image" Target="../media/image38.png"/><Relationship Id="rId15" Type="http://schemas.openxmlformats.org/officeDocument/2006/relationships/customXml" Target="../ink/ink4.xml"/><Relationship Id="rId10" Type="http://schemas.openxmlformats.org/officeDocument/2006/relationships/image" Target="../media/image290.png"/><Relationship Id="rId19" Type="http://schemas.openxmlformats.org/officeDocument/2006/relationships/customXml" Target="../ink/ink6.xml"/><Relationship Id="rId4" Type="http://schemas.openxmlformats.org/officeDocument/2006/relationships/notesSlide" Target="../notesSlides/notesSlide2.xml"/><Relationship Id="rId9" Type="http://schemas.openxmlformats.org/officeDocument/2006/relationships/customXml" Target="../ink/ink1.xml"/><Relationship Id="rId14" Type="http://schemas.openxmlformats.org/officeDocument/2006/relationships/image" Target="../media/image310.png"/><Relationship Id="rId22" Type="http://schemas.openxmlformats.org/officeDocument/2006/relationships/image" Target="../media/image35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9B5008-95D2-9900-7592-B7C133798C6A}"/>
              </a:ext>
            </a:extLst>
          </p:cNvPr>
          <p:cNvPicPr>
            <a:picLocks noChangeAspect="1"/>
          </p:cNvPicPr>
          <p:nvPr/>
        </p:nvPicPr>
        <p:blipFill>
          <a:blip r:embed="rId4"/>
          <a:stretch>
            <a:fillRect/>
          </a:stretch>
        </p:blipFill>
        <p:spPr>
          <a:xfrm>
            <a:off x="827254" y="3258690"/>
            <a:ext cx="4840857" cy="3993707"/>
          </a:xfrm>
          <a:prstGeom prst="rect">
            <a:avLst/>
          </a:prstGeom>
          <a:ln w="19050">
            <a:solidFill>
              <a:schemeClr val="accent1"/>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312821" y="3836450"/>
            <a:ext cx="2356089" cy="50013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96821"/>
          </a:xfrm>
          <a:prstGeom prst="rect">
            <a:avLst/>
          </a:prstGeom>
          <a:noFill/>
        </p:spPr>
        <p:txBody>
          <a:bodyPr wrap="square" lIns="0" tIns="0" rIns="0" bIns="0" rtlCol="0">
            <a:spAutoFit/>
          </a:bodyPr>
          <a:lstStyle/>
          <a:p>
            <a:pPr>
              <a:lnSpc>
                <a:spcPct val="150000"/>
              </a:lnSpc>
            </a:pPr>
            <a:r>
              <a:rPr lang="en-US" sz="1200" dirty="0">
                <a:solidFill>
                  <a:srgbClr val="003862"/>
                </a:solidFill>
                <a:latin typeface="Arial" panose="020B0604020202020204" pitchFamily="34" charset="0"/>
                <a:cs typeface="Arial" panose="020B0604020202020204" pitchFamily="34" charset="0"/>
              </a:rPr>
              <a:t>The aim of this document is to guide you through the Sasol specific SIM Form requirements (</a:t>
            </a:r>
            <a:r>
              <a:rPr lang="en-US" sz="1200" b="1" i="1" dirty="0">
                <a:solidFill>
                  <a:srgbClr val="003862"/>
                </a:solidFill>
                <a:latin typeface="Arial" panose="020B0604020202020204" pitchFamily="34" charset="0"/>
                <a:cs typeface="Arial" panose="020B0604020202020204" pitchFamily="34" charset="0"/>
              </a:rPr>
              <a:t>Supplier Information Management Form</a:t>
            </a:r>
            <a:r>
              <a:rPr lang="en-US" sz="1200" dirty="0">
                <a:solidFill>
                  <a:srgbClr val="003862"/>
                </a:solidFill>
                <a:latin typeface="Arial" panose="020B0604020202020204" pitchFamily="34" charset="0"/>
                <a:cs typeface="Arial" panose="020B0604020202020204" pitchFamily="34" charset="0"/>
              </a:rPr>
              <a:t>) so you can finish your onboarding with Sasol.</a:t>
            </a:r>
          </a:p>
          <a:p>
            <a:pPr>
              <a:lnSpc>
                <a:spcPct val="150000"/>
              </a:lnSpc>
            </a:pPr>
            <a:r>
              <a:rPr lang="en-US" sz="1200" dirty="0">
                <a:solidFill>
                  <a:srgbClr val="003862"/>
                </a:solidFill>
                <a:latin typeface="Arial" panose="020B0604020202020204" pitchFamily="34" charset="0"/>
                <a:cs typeface="Arial" panose="020B0604020202020204" pitchFamily="34" charset="0"/>
              </a:rPr>
              <a:t>This guide is for suppliers that already have a Coupa Supplier Profile created.</a:t>
            </a: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5"/>
          <a:stretch>
            <a:fillRect/>
          </a:stretch>
        </p:blipFill>
        <p:spPr>
          <a:xfrm>
            <a:off x="233055" y="7964153"/>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27254" y="7915155"/>
            <a:ext cx="5789475" cy="615553"/>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r>
              <a:rPr lang="en-US" sz="1200" dirty="0">
                <a:solidFill>
                  <a:srgbClr val="003862"/>
                </a:solidFill>
                <a:latin typeface="Arial" panose="020B0604020202020204" pitchFamily="34" charset="0"/>
                <a:cs typeface="Arial" panose="020B0604020202020204" pitchFamily="34" charset="0"/>
              </a:rPr>
              <a:t> </a:t>
            </a:r>
          </a:p>
          <a:p>
            <a:r>
              <a:rPr lang="en-US" sz="1100" dirty="0">
                <a:solidFill>
                  <a:srgbClr val="003862"/>
                </a:solidFill>
                <a:latin typeface="Arial" panose="020B0604020202020204" pitchFamily="34" charset="0"/>
                <a:cs typeface="Arial" panose="020B0604020202020204" pitchFamily="34" charset="0"/>
              </a:rPr>
              <a:t>Please check your spam folder for this email and note that this invitation will expire in 48 hours. This means that you won’t be able to use this link anymore.</a:t>
            </a:r>
          </a:p>
        </p:txBody>
      </p:sp>
      <p:sp>
        <p:nvSpPr>
          <p:cNvPr id="2" name="TextBox 1">
            <a:extLst>
              <a:ext uri="{FF2B5EF4-FFF2-40B4-BE49-F238E27FC236}">
                <a16:creationId xmlns:a16="http://schemas.microsoft.com/office/drawing/2014/main" id="{E1D13F38-19D3-901C-7923-1C33BC81C358}"/>
              </a:ext>
            </a:extLst>
          </p:cNvPr>
          <p:cNvSpPr txBox="1"/>
          <p:nvPr/>
        </p:nvSpPr>
        <p:spPr>
          <a:xfrm>
            <a:off x="215571" y="1823365"/>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Getting started</a:t>
            </a:r>
          </a:p>
        </p:txBody>
      </p:sp>
      <p:sp>
        <p:nvSpPr>
          <p:cNvPr id="4" name="Rectangle 3">
            <a:extLst>
              <a:ext uri="{FF2B5EF4-FFF2-40B4-BE49-F238E27FC236}">
                <a16:creationId xmlns:a16="http://schemas.microsoft.com/office/drawing/2014/main" id="{0F10447E-D4A6-D0B9-A6BC-4EFD1E0CFEEE}"/>
              </a:ext>
            </a:extLst>
          </p:cNvPr>
          <p:cNvSpPr/>
          <p:nvPr/>
        </p:nvSpPr>
        <p:spPr>
          <a:xfrm>
            <a:off x="143225" y="2154542"/>
            <a:ext cx="6493221" cy="80733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You will first receive an email notification from Sasol requesting you to complete the SIM Form (</a:t>
            </a:r>
            <a:r>
              <a:rPr lang="en-US" sz="1100" b="1" i="1" dirty="0">
                <a:solidFill>
                  <a:srgbClr val="003862"/>
                </a:solidFill>
              </a:rPr>
              <a:t>Supplier Information Management</a:t>
            </a:r>
            <a:r>
              <a:rPr lang="en-US" sz="1100" dirty="0">
                <a:solidFill>
                  <a:srgbClr val="003862"/>
                </a:solidFill>
              </a:rPr>
              <a:t>) in CSP.</a:t>
            </a:r>
          </a:p>
          <a:p>
            <a:pPr marL="228600" lvl="0" indent="-228600" defTabSz="524671">
              <a:lnSpc>
                <a:spcPct val="150000"/>
              </a:lnSpc>
              <a:spcAft>
                <a:spcPts val="600"/>
              </a:spcAft>
              <a:buClr>
                <a:srgbClr val="003862"/>
              </a:buClr>
              <a:buFont typeface="+mj-lt"/>
              <a:buAutoNum type="arabicPeriod"/>
              <a:defRPr/>
            </a:pPr>
            <a:r>
              <a:rPr lang="en-US" sz="1100" dirty="0">
                <a:solidFill>
                  <a:srgbClr val="003862"/>
                </a:solidFill>
              </a:rPr>
              <a:t>Click </a:t>
            </a:r>
            <a:r>
              <a:rPr lang="en-US" sz="1100" b="1" i="1" dirty="0">
                <a:solidFill>
                  <a:srgbClr val="003862"/>
                </a:solidFill>
              </a:rPr>
              <a:t>“Join and Respond” </a:t>
            </a:r>
            <a:r>
              <a:rPr lang="en-US" sz="1100" dirty="0">
                <a:solidFill>
                  <a:srgbClr val="003862"/>
                </a:solidFill>
              </a:rPr>
              <a:t>to start.</a:t>
            </a:r>
          </a:p>
        </p:txBody>
      </p:sp>
      <p:sp>
        <p:nvSpPr>
          <p:cNvPr id="11" name="Rectangle 10">
            <a:extLst>
              <a:ext uri="{FF2B5EF4-FFF2-40B4-BE49-F238E27FC236}">
                <a16:creationId xmlns:a16="http://schemas.microsoft.com/office/drawing/2014/main" id="{E783537D-DC0F-EB68-C78A-AE3BFFD109E8}"/>
              </a:ext>
            </a:extLst>
          </p:cNvPr>
          <p:cNvSpPr/>
          <p:nvPr/>
        </p:nvSpPr>
        <p:spPr>
          <a:xfrm>
            <a:off x="1593908" y="6735413"/>
            <a:ext cx="1644666" cy="49181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9" name="Oval 8">
            <a:extLst>
              <a:ext uri="{FF2B5EF4-FFF2-40B4-BE49-F238E27FC236}">
                <a16:creationId xmlns:a16="http://schemas.microsoft.com/office/drawing/2014/main" id="{1F5E7E4F-D37D-1A4D-4C42-1812634C00C6}"/>
              </a:ext>
            </a:extLst>
          </p:cNvPr>
          <p:cNvSpPr/>
          <p:nvPr/>
        </p:nvSpPr>
        <p:spPr>
          <a:xfrm>
            <a:off x="1380593" y="657751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a:t>
            </a:r>
            <a:endParaRPr lang="en-US" sz="1200" kern="0" dirty="0">
              <a:solidFill>
                <a:srgbClr val="00386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C7A25-DE36-8926-52D3-778D249ED138}"/>
              </a:ext>
            </a:extLst>
          </p:cNvPr>
          <p:cNvSpPr/>
          <p:nvPr/>
        </p:nvSpPr>
        <p:spPr>
          <a:xfrm>
            <a:off x="182389" y="1332421"/>
            <a:ext cx="6493221" cy="80733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Most of the information will already be previously populated from the Payment Information you provided when you created your Coupa Supplier Account.</a:t>
            </a:r>
          </a:p>
          <a:p>
            <a:pPr lvl="0" defTabSz="524671">
              <a:lnSpc>
                <a:spcPct val="150000"/>
              </a:lnSpc>
              <a:spcAft>
                <a:spcPts val="600"/>
              </a:spcAft>
              <a:buClr>
                <a:srgbClr val="003862"/>
              </a:buClr>
              <a:defRPr/>
            </a:pPr>
            <a:r>
              <a:rPr lang="en-US" sz="1100" dirty="0">
                <a:solidFill>
                  <a:srgbClr val="003862"/>
                </a:solidFill>
              </a:rPr>
              <a:t>Please make sure to check all this information and correct any inconsistencies.</a:t>
            </a:r>
          </a:p>
        </p:txBody>
      </p:sp>
      <p:sp>
        <p:nvSpPr>
          <p:cNvPr id="3" name="TextBox 2">
            <a:extLst>
              <a:ext uri="{FF2B5EF4-FFF2-40B4-BE49-F238E27FC236}">
                <a16:creationId xmlns:a16="http://schemas.microsoft.com/office/drawing/2014/main" id="{31C2D5C3-BF37-AEE3-07C0-EB2F79CA9F3A}"/>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Remit-To Additional Information</a:t>
            </a:r>
          </a:p>
        </p:txBody>
      </p:sp>
      <p:pic>
        <p:nvPicPr>
          <p:cNvPr id="7" name="Picture 6">
            <a:extLst>
              <a:ext uri="{FF2B5EF4-FFF2-40B4-BE49-F238E27FC236}">
                <a16:creationId xmlns:a16="http://schemas.microsoft.com/office/drawing/2014/main" id="{650C1E86-95AC-D2F3-76EF-AB5DCBF2A836}"/>
              </a:ext>
            </a:extLst>
          </p:cNvPr>
          <p:cNvPicPr>
            <a:picLocks noChangeAspect="1"/>
          </p:cNvPicPr>
          <p:nvPr/>
        </p:nvPicPr>
        <p:blipFill>
          <a:blip r:embed="rId2"/>
          <a:stretch>
            <a:fillRect/>
          </a:stretch>
        </p:blipFill>
        <p:spPr>
          <a:xfrm>
            <a:off x="2027881" y="2469643"/>
            <a:ext cx="2802237" cy="6192356"/>
          </a:xfrm>
          <a:prstGeom prst="rect">
            <a:avLst/>
          </a:prstGeom>
          <a:ln w="19050">
            <a:solidFill>
              <a:schemeClr val="accent1"/>
            </a:solidFill>
          </a:ln>
        </p:spPr>
      </p:pic>
      <p:sp>
        <p:nvSpPr>
          <p:cNvPr id="8" name="Rectangle 7">
            <a:extLst>
              <a:ext uri="{FF2B5EF4-FFF2-40B4-BE49-F238E27FC236}">
                <a16:creationId xmlns:a16="http://schemas.microsoft.com/office/drawing/2014/main" id="{C2082725-F746-583C-8FD4-834DEBBCA532}"/>
              </a:ext>
            </a:extLst>
          </p:cNvPr>
          <p:cNvSpPr/>
          <p:nvPr/>
        </p:nvSpPr>
        <p:spPr>
          <a:xfrm>
            <a:off x="2249419" y="3563645"/>
            <a:ext cx="2381303" cy="508157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Tree>
    <p:extLst>
      <p:ext uri="{BB962C8B-B14F-4D97-AF65-F5344CB8AC3E}">
        <p14:creationId xmlns:p14="http://schemas.microsoft.com/office/powerpoint/2010/main" val="7175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4898B7-A2FE-38AE-7CFD-A19D9DA31CC9}"/>
              </a:ext>
            </a:extLst>
          </p:cNvPr>
          <p:cNvSpPr txBox="1"/>
          <p:nvPr/>
        </p:nvSpPr>
        <p:spPr>
          <a:xfrm>
            <a:off x="3429000" y="2938294"/>
            <a:ext cx="3150993" cy="430887"/>
          </a:xfrm>
          <a:prstGeom prst="rect">
            <a:avLst/>
          </a:prstGeom>
          <a:noFill/>
        </p:spPr>
        <p:txBody>
          <a:bodyPr wrap="square" rtlCol="0">
            <a:spAutoFit/>
          </a:bodyPr>
          <a:lstStyle/>
          <a:p>
            <a:pPr algn="r"/>
            <a:r>
              <a:rPr lang="de-DE" sz="1100" dirty="0">
                <a:solidFill>
                  <a:srgbClr val="003862"/>
                </a:solidFill>
              </a:rPr>
              <a:t>(</a:t>
            </a:r>
            <a:r>
              <a:rPr lang="de-DE" sz="1100" b="1" dirty="0">
                <a:solidFill>
                  <a:srgbClr val="FF0000"/>
                </a:solidFill>
              </a:rPr>
              <a:t>*</a:t>
            </a:r>
            <a:r>
              <a:rPr lang="de-DE" sz="1100" dirty="0">
                <a:solidFill>
                  <a:srgbClr val="003862"/>
                </a:solidFill>
              </a:rPr>
              <a:t>) Needs </a:t>
            </a:r>
            <a:r>
              <a:rPr lang="de-DE" sz="1100" dirty="0" err="1">
                <a:solidFill>
                  <a:srgbClr val="003862"/>
                </a:solidFill>
              </a:rPr>
              <a:t>to</a:t>
            </a:r>
            <a:r>
              <a:rPr lang="de-DE" sz="1100" dirty="0">
                <a:solidFill>
                  <a:srgbClr val="003862"/>
                </a:solidFill>
              </a:rPr>
              <a:t> </a:t>
            </a:r>
            <a:r>
              <a:rPr lang="de-DE" sz="1100" dirty="0" err="1">
                <a:solidFill>
                  <a:srgbClr val="003862"/>
                </a:solidFill>
              </a:rPr>
              <a:t>be</a:t>
            </a:r>
            <a:r>
              <a:rPr lang="de-DE" sz="1100" dirty="0">
                <a:solidFill>
                  <a:srgbClr val="003862"/>
                </a:solidFill>
              </a:rPr>
              <a:t> </a:t>
            </a:r>
            <a:r>
              <a:rPr lang="de-DE" sz="1100" dirty="0" err="1">
                <a:solidFill>
                  <a:srgbClr val="003862"/>
                </a:solidFill>
              </a:rPr>
              <a:t>between</a:t>
            </a:r>
            <a:r>
              <a:rPr lang="de-DE" sz="1100" dirty="0">
                <a:solidFill>
                  <a:srgbClr val="003862"/>
                </a:solidFill>
              </a:rPr>
              <a:t> 1 and 34 </a:t>
            </a:r>
            <a:r>
              <a:rPr lang="de-DE" sz="1100" dirty="0" err="1">
                <a:solidFill>
                  <a:srgbClr val="003862"/>
                </a:solidFill>
              </a:rPr>
              <a:t>characters</a:t>
            </a:r>
            <a:r>
              <a:rPr lang="de-DE" sz="1100" dirty="0">
                <a:solidFill>
                  <a:srgbClr val="003862"/>
                </a:solidFill>
              </a:rPr>
              <a:t> </a:t>
            </a:r>
            <a:r>
              <a:rPr lang="de-DE" sz="1100" dirty="0" err="1">
                <a:solidFill>
                  <a:srgbClr val="003862"/>
                </a:solidFill>
              </a:rPr>
              <a:t>without</a:t>
            </a:r>
            <a:r>
              <a:rPr lang="de-DE" sz="1100" dirty="0">
                <a:solidFill>
                  <a:srgbClr val="003862"/>
                </a:solidFill>
              </a:rPr>
              <a:t> </a:t>
            </a:r>
            <a:r>
              <a:rPr lang="de-DE" sz="1100" dirty="0" err="1">
                <a:solidFill>
                  <a:srgbClr val="003862"/>
                </a:solidFill>
              </a:rPr>
              <a:t>spaces</a:t>
            </a:r>
            <a:r>
              <a:rPr lang="de-DE" sz="1100" dirty="0">
                <a:solidFill>
                  <a:srgbClr val="003862"/>
                </a:solidFill>
              </a:rPr>
              <a:t> (</a:t>
            </a:r>
            <a:r>
              <a:rPr lang="de-DE" sz="1100" dirty="0" err="1">
                <a:solidFill>
                  <a:srgbClr val="003862"/>
                </a:solidFill>
              </a:rPr>
              <a:t>alphanumerical</a:t>
            </a:r>
            <a:r>
              <a:rPr lang="de-DE" sz="1100" dirty="0">
                <a:solidFill>
                  <a:srgbClr val="003862"/>
                </a:solidFill>
              </a:rPr>
              <a:t>)</a:t>
            </a:r>
          </a:p>
        </p:txBody>
      </p:sp>
      <p:sp>
        <p:nvSpPr>
          <p:cNvPr id="5" name="TextBox 4">
            <a:extLst>
              <a:ext uri="{FF2B5EF4-FFF2-40B4-BE49-F238E27FC236}">
                <a16:creationId xmlns:a16="http://schemas.microsoft.com/office/drawing/2014/main" id="{28D4C813-DDE0-B295-0BB8-2E763C2BAA8D}"/>
              </a:ext>
            </a:extLst>
          </p:cNvPr>
          <p:cNvSpPr txBox="1"/>
          <p:nvPr/>
        </p:nvSpPr>
        <p:spPr>
          <a:xfrm>
            <a:off x="3429001" y="3675485"/>
            <a:ext cx="3150994" cy="430887"/>
          </a:xfrm>
          <a:prstGeom prst="rect">
            <a:avLst/>
          </a:prstGeom>
          <a:noFill/>
        </p:spPr>
        <p:txBody>
          <a:bodyPr wrap="square" rtlCol="0">
            <a:spAutoFit/>
          </a:bodyPr>
          <a:lstStyle/>
          <a:p>
            <a:pPr algn="r"/>
            <a:r>
              <a:rPr lang="de-DE" sz="1100" dirty="0">
                <a:solidFill>
                  <a:srgbClr val="003862"/>
                </a:solidFill>
              </a:rPr>
              <a:t>(</a:t>
            </a:r>
            <a:r>
              <a:rPr lang="de-DE" sz="1100" b="1" dirty="0">
                <a:solidFill>
                  <a:srgbClr val="FF0000"/>
                </a:solidFill>
              </a:rPr>
              <a:t>*</a:t>
            </a:r>
            <a:r>
              <a:rPr lang="de-DE" sz="1100" dirty="0">
                <a:solidFill>
                  <a:srgbClr val="003862"/>
                </a:solidFill>
              </a:rPr>
              <a:t>) Needs </a:t>
            </a:r>
            <a:r>
              <a:rPr lang="de-DE" sz="1100" dirty="0" err="1">
                <a:solidFill>
                  <a:srgbClr val="003862"/>
                </a:solidFill>
              </a:rPr>
              <a:t>to</a:t>
            </a:r>
            <a:r>
              <a:rPr lang="de-DE" sz="1100" dirty="0">
                <a:solidFill>
                  <a:srgbClr val="003862"/>
                </a:solidFill>
              </a:rPr>
              <a:t> </a:t>
            </a:r>
            <a:r>
              <a:rPr lang="de-DE" sz="1100" dirty="0" err="1">
                <a:solidFill>
                  <a:srgbClr val="003862"/>
                </a:solidFill>
              </a:rPr>
              <a:t>be</a:t>
            </a:r>
            <a:r>
              <a:rPr lang="de-DE" sz="1100" dirty="0">
                <a:solidFill>
                  <a:srgbClr val="003862"/>
                </a:solidFill>
              </a:rPr>
              <a:t> </a:t>
            </a:r>
            <a:r>
              <a:rPr lang="de-DE" sz="1100" dirty="0" err="1">
                <a:solidFill>
                  <a:srgbClr val="003862"/>
                </a:solidFill>
              </a:rPr>
              <a:t>between</a:t>
            </a:r>
            <a:r>
              <a:rPr lang="de-DE" sz="1100" dirty="0">
                <a:solidFill>
                  <a:srgbClr val="003862"/>
                </a:solidFill>
              </a:rPr>
              <a:t> 5 and 34 </a:t>
            </a:r>
            <a:r>
              <a:rPr lang="de-DE" sz="1100" dirty="0" err="1">
                <a:solidFill>
                  <a:srgbClr val="003862"/>
                </a:solidFill>
              </a:rPr>
              <a:t>characters</a:t>
            </a:r>
            <a:r>
              <a:rPr lang="de-DE" sz="1100" dirty="0">
                <a:solidFill>
                  <a:srgbClr val="003862"/>
                </a:solidFill>
              </a:rPr>
              <a:t> </a:t>
            </a:r>
            <a:r>
              <a:rPr lang="de-DE" sz="1100" dirty="0" err="1">
                <a:solidFill>
                  <a:srgbClr val="003862"/>
                </a:solidFill>
              </a:rPr>
              <a:t>without</a:t>
            </a:r>
            <a:r>
              <a:rPr lang="de-DE" sz="1100" dirty="0">
                <a:solidFill>
                  <a:srgbClr val="003862"/>
                </a:solidFill>
              </a:rPr>
              <a:t> </a:t>
            </a:r>
            <a:r>
              <a:rPr lang="de-DE" sz="1100" dirty="0" err="1">
                <a:solidFill>
                  <a:srgbClr val="003862"/>
                </a:solidFill>
              </a:rPr>
              <a:t>spaces</a:t>
            </a:r>
            <a:r>
              <a:rPr lang="de-DE" sz="1100" dirty="0">
                <a:solidFill>
                  <a:srgbClr val="003862"/>
                </a:solidFill>
              </a:rPr>
              <a:t> (</a:t>
            </a:r>
            <a:r>
              <a:rPr lang="de-DE" sz="1100" dirty="0" err="1">
                <a:solidFill>
                  <a:srgbClr val="003862"/>
                </a:solidFill>
              </a:rPr>
              <a:t>alphanumerical</a:t>
            </a:r>
            <a:r>
              <a:rPr lang="de-DE" sz="1100" dirty="0">
                <a:solidFill>
                  <a:srgbClr val="003862"/>
                </a:solidFill>
              </a:rPr>
              <a:t>)</a:t>
            </a:r>
          </a:p>
        </p:txBody>
      </p:sp>
      <p:sp>
        <p:nvSpPr>
          <p:cNvPr id="6" name="TextBox 5">
            <a:extLst>
              <a:ext uri="{FF2B5EF4-FFF2-40B4-BE49-F238E27FC236}">
                <a16:creationId xmlns:a16="http://schemas.microsoft.com/office/drawing/2014/main" id="{4DF618B5-C827-E256-0E26-BA87D5ADE049}"/>
              </a:ext>
            </a:extLst>
          </p:cNvPr>
          <p:cNvSpPr txBox="1"/>
          <p:nvPr/>
        </p:nvSpPr>
        <p:spPr>
          <a:xfrm>
            <a:off x="3429000" y="4412676"/>
            <a:ext cx="3150995" cy="430887"/>
          </a:xfrm>
          <a:prstGeom prst="rect">
            <a:avLst/>
          </a:prstGeom>
          <a:noFill/>
        </p:spPr>
        <p:txBody>
          <a:bodyPr wrap="square" rtlCol="0">
            <a:spAutoFit/>
          </a:bodyPr>
          <a:lstStyle/>
          <a:p>
            <a:pPr algn="r"/>
            <a:r>
              <a:rPr lang="de-DE" sz="1100" dirty="0">
                <a:solidFill>
                  <a:srgbClr val="003862"/>
                </a:solidFill>
              </a:rPr>
              <a:t>(</a:t>
            </a:r>
            <a:r>
              <a:rPr lang="de-DE" sz="1100" b="1" dirty="0">
                <a:solidFill>
                  <a:srgbClr val="FF0000"/>
                </a:solidFill>
              </a:rPr>
              <a:t>*</a:t>
            </a:r>
            <a:r>
              <a:rPr lang="de-DE" sz="1100" dirty="0">
                <a:solidFill>
                  <a:srgbClr val="003862"/>
                </a:solidFill>
              </a:rPr>
              <a:t>) </a:t>
            </a:r>
            <a:r>
              <a:rPr lang="de-DE" sz="1100" dirty="0" err="1">
                <a:solidFill>
                  <a:srgbClr val="003862"/>
                </a:solidFill>
              </a:rPr>
              <a:t>Must</a:t>
            </a:r>
            <a:r>
              <a:rPr lang="de-DE" sz="1100" dirty="0">
                <a:solidFill>
                  <a:srgbClr val="003862"/>
                </a:solidFill>
              </a:rPr>
              <a:t> </a:t>
            </a:r>
            <a:r>
              <a:rPr lang="de-DE" sz="1100" dirty="0" err="1">
                <a:solidFill>
                  <a:srgbClr val="003862"/>
                </a:solidFill>
              </a:rPr>
              <a:t>be</a:t>
            </a:r>
            <a:r>
              <a:rPr lang="de-DE" sz="1100" dirty="0">
                <a:solidFill>
                  <a:srgbClr val="003862"/>
                </a:solidFill>
              </a:rPr>
              <a:t> 8 / 11 </a:t>
            </a:r>
            <a:r>
              <a:rPr lang="de-DE" sz="1100" dirty="0" err="1">
                <a:solidFill>
                  <a:srgbClr val="003862"/>
                </a:solidFill>
              </a:rPr>
              <a:t>characters</a:t>
            </a:r>
            <a:r>
              <a:rPr lang="de-DE" sz="1100" dirty="0">
                <a:solidFill>
                  <a:srgbClr val="003862"/>
                </a:solidFill>
              </a:rPr>
              <a:t> </a:t>
            </a:r>
            <a:r>
              <a:rPr lang="de-DE" sz="1100" dirty="0" err="1">
                <a:solidFill>
                  <a:srgbClr val="003862"/>
                </a:solidFill>
              </a:rPr>
              <a:t>without</a:t>
            </a:r>
            <a:r>
              <a:rPr lang="de-DE" sz="1100" dirty="0">
                <a:solidFill>
                  <a:srgbClr val="003862"/>
                </a:solidFill>
              </a:rPr>
              <a:t> </a:t>
            </a:r>
            <a:r>
              <a:rPr lang="de-DE" sz="1100" dirty="0" err="1">
                <a:solidFill>
                  <a:srgbClr val="003862"/>
                </a:solidFill>
              </a:rPr>
              <a:t>spaces</a:t>
            </a:r>
            <a:r>
              <a:rPr lang="de-DE" sz="1100" dirty="0">
                <a:solidFill>
                  <a:srgbClr val="003862"/>
                </a:solidFill>
              </a:rPr>
              <a:t> (</a:t>
            </a:r>
            <a:r>
              <a:rPr lang="de-DE" sz="1100" dirty="0" err="1">
                <a:solidFill>
                  <a:srgbClr val="003862"/>
                </a:solidFill>
              </a:rPr>
              <a:t>alphanumerical</a:t>
            </a:r>
            <a:r>
              <a:rPr lang="de-DE" sz="1100" dirty="0">
                <a:solidFill>
                  <a:srgbClr val="003862"/>
                </a:solidFill>
              </a:rPr>
              <a:t> and </a:t>
            </a:r>
            <a:r>
              <a:rPr lang="de-DE" sz="1100" dirty="0" err="1">
                <a:solidFill>
                  <a:srgbClr val="003862"/>
                </a:solidFill>
              </a:rPr>
              <a:t>first</a:t>
            </a:r>
            <a:r>
              <a:rPr lang="de-DE" sz="1100" dirty="0">
                <a:solidFill>
                  <a:srgbClr val="003862"/>
                </a:solidFill>
              </a:rPr>
              <a:t> 6 </a:t>
            </a:r>
            <a:r>
              <a:rPr lang="de-DE" sz="1100" dirty="0" err="1">
                <a:solidFill>
                  <a:srgbClr val="003862"/>
                </a:solidFill>
              </a:rPr>
              <a:t>must</a:t>
            </a:r>
            <a:r>
              <a:rPr lang="de-DE" sz="1100" dirty="0">
                <a:solidFill>
                  <a:srgbClr val="003862"/>
                </a:solidFill>
              </a:rPr>
              <a:t> </a:t>
            </a:r>
            <a:r>
              <a:rPr lang="de-DE" sz="1100" dirty="0" err="1">
                <a:solidFill>
                  <a:srgbClr val="003862"/>
                </a:solidFill>
              </a:rPr>
              <a:t>be</a:t>
            </a:r>
            <a:r>
              <a:rPr lang="de-DE" sz="1100" dirty="0">
                <a:solidFill>
                  <a:srgbClr val="003862"/>
                </a:solidFill>
              </a:rPr>
              <a:t> </a:t>
            </a:r>
            <a:r>
              <a:rPr lang="de-DE" sz="1100" dirty="0" err="1">
                <a:solidFill>
                  <a:srgbClr val="003862"/>
                </a:solidFill>
              </a:rPr>
              <a:t>letters</a:t>
            </a:r>
            <a:r>
              <a:rPr lang="de-DE" sz="1100" dirty="0">
                <a:solidFill>
                  <a:srgbClr val="003862"/>
                </a:solidFill>
              </a:rPr>
              <a:t>)</a:t>
            </a:r>
          </a:p>
        </p:txBody>
      </p:sp>
      <p:sp>
        <p:nvSpPr>
          <p:cNvPr id="7" name="TextBox 6">
            <a:extLst>
              <a:ext uri="{FF2B5EF4-FFF2-40B4-BE49-F238E27FC236}">
                <a16:creationId xmlns:a16="http://schemas.microsoft.com/office/drawing/2014/main" id="{D99AA727-D6A0-968B-3D5D-E53AED58D43A}"/>
              </a:ext>
            </a:extLst>
          </p:cNvPr>
          <p:cNvSpPr txBox="1"/>
          <p:nvPr/>
        </p:nvSpPr>
        <p:spPr>
          <a:xfrm>
            <a:off x="3714613" y="5261258"/>
            <a:ext cx="2865381" cy="261610"/>
          </a:xfrm>
          <a:prstGeom prst="rect">
            <a:avLst/>
          </a:prstGeom>
          <a:noFill/>
        </p:spPr>
        <p:txBody>
          <a:bodyPr wrap="square" rtlCol="0">
            <a:spAutoFit/>
          </a:bodyPr>
          <a:lstStyle/>
          <a:p>
            <a:pPr algn="r"/>
            <a:r>
              <a:rPr lang="de-DE" sz="1100" dirty="0" err="1">
                <a:solidFill>
                  <a:srgbClr val="003862"/>
                </a:solidFill>
              </a:rPr>
              <a:t>Must</a:t>
            </a:r>
            <a:r>
              <a:rPr lang="de-DE" sz="1100" dirty="0">
                <a:solidFill>
                  <a:srgbClr val="003862"/>
                </a:solidFill>
              </a:rPr>
              <a:t> </a:t>
            </a:r>
            <a:r>
              <a:rPr lang="de-DE" sz="1100" dirty="0" err="1">
                <a:solidFill>
                  <a:srgbClr val="003862"/>
                </a:solidFill>
              </a:rPr>
              <a:t>be</a:t>
            </a:r>
            <a:r>
              <a:rPr lang="de-DE" sz="1100" dirty="0">
                <a:solidFill>
                  <a:srgbClr val="003862"/>
                </a:solidFill>
              </a:rPr>
              <a:t> 6 </a:t>
            </a:r>
            <a:r>
              <a:rPr lang="de-DE" sz="1100" dirty="0" err="1">
                <a:solidFill>
                  <a:srgbClr val="003862"/>
                </a:solidFill>
              </a:rPr>
              <a:t>digits</a:t>
            </a:r>
            <a:endParaRPr lang="de-DE" sz="1100" dirty="0">
              <a:solidFill>
                <a:srgbClr val="003862"/>
              </a:solidFill>
            </a:endParaRPr>
          </a:p>
        </p:txBody>
      </p:sp>
      <p:sp>
        <p:nvSpPr>
          <p:cNvPr id="8" name="TextBox 7">
            <a:extLst>
              <a:ext uri="{FF2B5EF4-FFF2-40B4-BE49-F238E27FC236}">
                <a16:creationId xmlns:a16="http://schemas.microsoft.com/office/drawing/2014/main" id="{7AEE0F0F-F9C8-3A56-251F-FF959A4B348E}"/>
              </a:ext>
            </a:extLst>
          </p:cNvPr>
          <p:cNvSpPr txBox="1"/>
          <p:nvPr/>
        </p:nvSpPr>
        <p:spPr>
          <a:xfrm>
            <a:off x="3714613" y="5934997"/>
            <a:ext cx="2865382" cy="430887"/>
          </a:xfrm>
          <a:prstGeom prst="rect">
            <a:avLst/>
          </a:prstGeom>
          <a:noFill/>
        </p:spPr>
        <p:txBody>
          <a:bodyPr wrap="square" rtlCol="0">
            <a:spAutoFit/>
          </a:bodyPr>
          <a:lstStyle/>
          <a:p>
            <a:pPr algn="r"/>
            <a:r>
              <a:rPr lang="de-DE" sz="1100" dirty="0">
                <a:solidFill>
                  <a:srgbClr val="003862"/>
                </a:solidFill>
              </a:rPr>
              <a:t>Input </a:t>
            </a:r>
            <a:r>
              <a:rPr lang="de-DE" sz="1100" dirty="0" err="1">
                <a:solidFill>
                  <a:srgbClr val="003862"/>
                </a:solidFill>
              </a:rPr>
              <a:t>between</a:t>
            </a:r>
            <a:r>
              <a:rPr lang="de-DE" sz="1100" dirty="0">
                <a:solidFill>
                  <a:srgbClr val="003862"/>
                </a:solidFill>
              </a:rPr>
              <a:t> 1 and 20 </a:t>
            </a:r>
            <a:r>
              <a:rPr lang="de-DE" sz="1100" dirty="0" err="1">
                <a:solidFill>
                  <a:srgbClr val="003862"/>
                </a:solidFill>
              </a:rPr>
              <a:t>characters</a:t>
            </a:r>
            <a:r>
              <a:rPr lang="de-DE" sz="1100" dirty="0">
                <a:solidFill>
                  <a:srgbClr val="003862"/>
                </a:solidFill>
              </a:rPr>
              <a:t> </a:t>
            </a:r>
            <a:r>
              <a:rPr lang="de-DE" sz="1100" dirty="0" err="1">
                <a:solidFill>
                  <a:srgbClr val="003862"/>
                </a:solidFill>
              </a:rPr>
              <a:t>without</a:t>
            </a:r>
            <a:r>
              <a:rPr lang="de-DE" sz="1100" dirty="0">
                <a:solidFill>
                  <a:srgbClr val="003862"/>
                </a:solidFill>
              </a:rPr>
              <a:t> </a:t>
            </a:r>
            <a:r>
              <a:rPr lang="de-DE" sz="1100" dirty="0" err="1">
                <a:solidFill>
                  <a:srgbClr val="003862"/>
                </a:solidFill>
              </a:rPr>
              <a:t>spaces</a:t>
            </a:r>
            <a:r>
              <a:rPr lang="de-DE" sz="1100" dirty="0">
                <a:solidFill>
                  <a:srgbClr val="003862"/>
                </a:solidFill>
              </a:rPr>
              <a:t> (</a:t>
            </a:r>
            <a:r>
              <a:rPr lang="de-DE" sz="1100" dirty="0" err="1">
                <a:solidFill>
                  <a:srgbClr val="003862"/>
                </a:solidFill>
              </a:rPr>
              <a:t>alphanumerical</a:t>
            </a:r>
            <a:r>
              <a:rPr lang="de-DE" sz="1100" dirty="0">
                <a:solidFill>
                  <a:srgbClr val="003862"/>
                </a:solidFill>
              </a:rPr>
              <a:t>)</a:t>
            </a:r>
          </a:p>
        </p:txBody>
      </p:sp>
      <p:sp>
        <p:nvSpPr>
          <p:cNvPr id="9" name="TextBox 8">
            <a:extLst>
              <a:ext uri="{FF2B5EF4-FFF2-40B4-BE49-F238E27FC236}">
                <a16:creationId xmlns:a16="http://schemas.microsoft.com/office/drawing/2014/main" id="{151708DC-959B-0F10-D48A-B69F1E5C80D5}"/>
              </a:ext>
            </a:extLst>
          </p:cNvPr>
          <p:cNvSpPr txBox="1"/>
          <p:nvPr/>
        </p:nvSpPr>
        <p:spPr>
          <a:xfrm>
            <a:off x="3779978" y="6684640"/>
            <a:ext cx="2800016" cy="430887"/>
          </a:xfrm>
          <a:prstGeom prst="rect">
            <a:avLst/>
          </a:prstGeom>
          <a:noFill/>
        </p:spPr>
        <p:txBody>
          <a:bodyPr wrap="square" rtlCol="0">
            <a:spAutoFit/>
          </a:bodyPr>
          <a:lstStyle/>
          <a:p>
            <a:pPr algn="r"/>
            <a:r>
              <a:rPr lang="de-DE" sz="1100" dirty="0" err="1">
                <a:solidFill>
                  <a:srgbClr val="003862"/>
                </a:solidFill>
              </a:rPr>
              <a:t>Must</a:t>
            </a:r>
            <a:r>
              <a:rPr lang="de-DE" sz="1100" dirty="0">
                <a:solidFill>
                  <a:srgbClr val="003862"/>
                </a:solidFill>
              </a:rPr>
              <a:t> </a:t>
            </a:r>
            <a:r>
              <a:rPr lang="de-DE" sz="1100" dirty="0" err="1">
                <a:solidFill>
                  <a:srgbClr val="003862"/>
                </a:solidFill>
              </a:rPr>
              <a:t>be</a:t>
            </a:r>
            <a:r>
              <a:rPr lang="de-DE" sz="1100" dirty="0">
                <a:solidFill>
                  <a:srgbClr val="003862"/>
                </a:solidFill>
              </a:rPr>
              <a:t> 11 </a:t>
            </a:r>
            <a:r>
              <a:rPr lang="de-DE" sz="1100" dirty="0" err="1">
                <a:solidFill>
                  <a:srgbClr val="003862"/>
                </a:solidFill>
              </a:rPr>
              <a:t>characters</a:t>
            </a:r>
            <a:r>
              <a:rPr lang="de-DE" sz="1100" dirty="0">
                <a:solidFill>
                  <a:srgbClr val="003862"/>
                </a:solidFill>
              </a:rPr>
              <a:t> </a:t>
            </a:r>
            <a:r>
              <a:rPr lang="de-DE" sz="1100" dirty="0" err="1">
                <a:solidFill>
                  <a:srgbClr val="003862"/>
                </a:solidFill>
              </a:rPr>
              <a:t>without</a:t>
            </a:r>
            <a:r>
              <a:rPr lang="de-DE" sz="1100" dirty="0">
                <a:solidFill>
                  <a:srgbClr val="003862"/>
                </a:solidFill>
              </a:rPr>
              <a:t> </a:t>
            </a:r>
            <a:r>
              <a:rPr lang="de-DE" sz="1100" dirty="0" err="1">
                <a:solidFill>
                  <a:srgbClr val="003862"/>
                </a:solidFill>
              </a:rPr>
              <a:t>spaces</a:t>
            </a:r>
            <a:r>
              <a:rPr lang="de-DE" sz="1100" dirty="0">
                <a:solidFill>
                  <a:srgbClr val="003862"/>
                </a:solidFill>
              </a:rPr>
              <a:t> (</a:t>
            </a:r>
            <a:r>
              <a:rPr lang="de-DE" sz="1100" dirty="0" err="1">
                <a:solidFill>
                  <a:srgbClr val="003862"/>
                </a:solidFill>
              </a:rPr>
              <a:t>alphanumerical</a:t>
            </a:r>
            <a:r>
              <a:rPr lang="de-DE" sz="1100" dirty="0">
                <a:solidFill>
                  <a:srgbClr val="003862"/>
                </a:solidFill>
              </a:rPr>
              <a:t>)</a:t>
            </a:r>
          </a:p>
        </p:txBody>
      </p:sp>
      <p:sp>
        <p:nvSpPr>
          <p:cNvPr id="10" name="TextBox 9">
            <a:extLst>
              <a:ext uri="{FF2B5EF4-FFF2-40B4-BE49-F238E27FC236}">
                <a16:creationId xmlns:a16="http://schemas.microsoft.com/office/drawing/2014/main" id="{3869F568-5239-C613-3C9C-0F4AB55CE4B5}"/>
              </a:ext>
            </a:extLst>
          </p:cNvPr>
          <p:cNvSpPr txBox="1"/>
          <p:nvPr/>
        </p:nvSpPr>
        <p:spPr>
          <a:xfrm>
            <a:off x="3779978" y="7434794"/>
            <a:ext cx="2800016" cy="430887"/>
          </a:xfrm>
          <a:prstGeom prst="rect">
            <a:avLst/>
          </a:prstGeom>
          <a:noFill/>
        </p:spPr>
        <p:txBody>
          <a:bodyPr wrap="square" rtlCol="0">
            <a:spAutoFit/>
          </a:bodyPr>
          <a:lstStyle/>
          <a:p>
            <a:pPr algn="r"/>
            <a:r>
              <a:rPr lang="de-DE" sz="1100" dirty="0">
                <a:solidFill>
                  <a:srgbClr val="003862"/>
                </a:solidFill>
              </a:rPr>
              <a:t>Bank Routing </a:t>
            </a:r>
            <a:r>
              <a:rPr lang="de-DE" sz="1100" dirty="0" err="1">
                <a:solidFill>
                  <a:srgbClr val="003862"/>
                </a:solidFill>
              </a:rPr>
              <a:t>Number</a:t>
            </a:r>
            <a:r>
              <a:rPr lang="de-DE" sz="1100" dirty="0">
                <a:solidFill>
                  <a:srgbClr val="003862"/>
                </a:solidFill>
              </a:rPr>
              <a:t> </a:t>
            </a:r>
            <a:r>
              <a:rPr lang="de-DE" sz="1100" dirty="0" err="1">
                <a:solidFill>
                  <a:srgbClr val="003862"/>
                </a:solidFill>
              </a:rPr>
              <a:t>must</a:t>
            </a:r>
            <a:r>
              <a:rPr lang="de-DE" sz="1100" dirty="0">
                <a:solidFill>
                  <a:srgbClr val="003862"/>
                </a:solidFill>
              </a:rPr>
              <a:t> </a:t>
            </a:r>
            <a:r>
              <a:rPr lang="de-DE" sz="1100" dirty="0" err="1">
                <a:solidFill>
                  <a:srgbClr val="003862"/>
                </a:solidFill>
              </a:rPr>
              <a:t>be</a:t>
            </a:r>
            <a:r>
              <a:rPr lang="de-DE" sz="1100" dirty="0">
                <a:solidFill>
                  <a:srgbClr val="003862"/>
                </a:solidFill>
              </a:rPr>
              <a:t> 9 </a:t>
            </a:r>
            <a:r>
              <a:rPr lang="de-DE" sz="1100" dirty="0" err="1">
                <a:solidFill>
                  <a:srgbClr val="003862"/>
                </a:solidFill>
              </a:rPr>
              <a:t>digits</a:t>
            </a:r>
            <a:r>
              <a:rPr lang="de-DE" sz="1100" dirty="0">
                <a:solidFill>
                  <a:srgbClr val="003862"/>
                </a:solidFill>
              </a:rPr>
              <a:t> </a:t>
            </a:r>
            <a:r>
              <a:rPr lang="de-DE" sz="1100" dirty="0" err="1">
                <a:solidFill>
                  <a:srgbClr val="003862"/>
                </a:solidFill>
              </a:rPr>
              <a:t>long</a:t>
            </a:r>
            <a:endParaRPr lang="de-DE" sz="1100" dirty="0">
              <a:solidFill>
                <a:srgbClr val="003862"/>
              </a:solidFill>
            </a:endParaRPr>
          </a:p>
        </p:txBody>
      </p:sp>
      <p:sp>
        <p:nvSpPr>
          <p:cNvPr id="11" name="TextBox 10">
            <a:extLst>
              <a:ext uri="{FF2B5EF4-FFF2-40B4-BE49-F238E27FC236}">
                <a16:creationId xmlns:a16="http://schemas.microsoft.com/office/drawing/2014/main" id="{13FB2AC7-245B-72FC-4653-E7476F82571A}"/>
              </a:ext>
            </a:extLst>
          </p:cNvPr>
          <p:cNvSpPr txBox="1"/>
          <p:nvPr/>
        </p:nvSpPr>
        <p:spPr>
          <a:xfrm>
            <a:off x="3714613" y="8226418"/>
            <a:ext cx="2865382" cy="430887"/>
          </a:xfrm>
          <a:prstGeom prst="rect">
            <a:avLst/>
          </a:prstGeom>
          <a:noFill/>
        </p:spPr>
        <p:txBody>
          <a:bodyPr wrap="square" rtlCol="0">
            <a:spAutoFit/>
          </a:bodyPr>
          <a:lstStyle/>
          <a:p>
            <a:pPr algn="r"/>
            <a:r>
              <a:rPr lang="de-DE" sz="1100" dirty="0">
                <a:solidFill>
                  <a:srgbClr val="003862"/>
                </a:solidFill>
              </a:rPr>
              <a:t>Bank Wire Routing </a:t>
            </a:r>
            <a:r>
              <a:rPr lang="de-DE" sz="1100" dirty="0" err="1">
                <a:solidFill>
                  <a:srgbClr val="003862"/>
                </a:solidFill>
              </a:rPr>
              <a:t>Number</a:t>
            </a:r>
            <a:r>
              <a:rPr lang="de-DE" sz="1100" dirty="0">
                <a:solidFill>
                  <a:srgbClr val="003862"/>
                </a:solidFill>
              </a:rPr>
              <a:t> </a:t>
            </a:r>
            <a:r>
              <a:rPr lang="de-DE" sz="1100" dirty="0" err="1">
                <a:solidFill>
                  <a:srgbClr val="003862"/>
                </a:solidFill>
              </a:rPr>
              <a:t>must</a:t>
            </a:r>
            <a:r>
              <a:rPr lang="de-DE" sz="1100" dirty="0">
                <a:solidFill>
                  <a:srgbClr val="003862"/>
                </a:solidFill>
              </a:rPr>
              <a:t> </a:t>
            </a:r>
            <a:r>
              <a:rPr lang="de-DE" sz="1100" dirty="0" err="1">
                <a:solidFill>
                  <a:srgbClr val="003862"/>
                </a:solidFill>
              </a:rPr>
              <a:t>be</a:t>
            </a:r>
            <a:r>
              <a:rPr lang="de-DE" sz="1100" dirty="0">
                <a:solidFill>
                  <a:srgbClr val="003862"/>
                </a:solidFill>
              </a:rPr>
              <a:t> 9 </a:t>
            </a:r>
            <a:r>
              <a:rPr lang="de-DE" sz="1100" dirty="0" err="1">
                <a:solidFill>
                  <a:srgbClr val="003862"/>
                </a:solidFill>
              </a:rPr>
              <a:t>digits</a:t>
            </a:r>
            <a:r>
              <a:rPr lang="de-DE" sz="1100" dirty="0">
                <a:solidFill>
                  <a:srgbClr val="003862"/>
                </a:solidFill>
              </a:rPr>
              <a:t> </a:t>
            </a:r>
            <a:r>
              <a:rPr lang="de-DE" sz="1100" dirty="0" err="1">
                <a:solidFill>
                  <a:srgbClr val="003862"/>
                </a:solidFill>
              </a:rPr>
              <a:t>long</a:t>
            </a:r>
            <a:endParaRPr lang="de-DE" sz="1100" dirty="0">
              <a:solidFill>
                <a:srgbClr val="003862"/>
              </a:solidFill>
            </a:endParaRPr>
          </a:p>
        </p:txBody>
      </p:sp>
      <p:pic>
        <p:nvPicPr>
          <p:cNvPr id="12" name="Picture 11">
            <a:extLst>
              <a:ext uri="{FF2B5EF4-FFF2-40B4-BE49-F238E27FC236}">
                <a16:creationId xmlns:a16="http://schemas.microsoft.com/office/drawing/2014/main" id="{D4D46E39-2E06-6524-E3B4-38385A60A86E}"/>
              </a:ext>
            </a:extLst>
          </p:cNvPr>
          <p:cNvPicPr>
            <a:picLocks noChangeAspect="1"/>
          </p:cNvPicPr>
          <p:nvPr/>
        </p:nvPicPr>
        <p:blipFill>
          <a:blip r:embed="rId2"/>
          <a:stretch>
            <a:fillRect/>
          </a:stretch>
        </p:blipFill>
        <p:spPr>
          <a:xfrm>
            <a:off x="212646" y="1367945"/>
            <a:ext cx="2865378" cy="7287258"/>
          </a:xfrm>
          <a:prstGeom prst="rect">
            <a:avLst/>
          </a:prstGeom>
          <a:ln w="19050">
            <a:solidFill>
              <a:schemeClr val="accent1"/>
            </a:solidFill>
          </a:ln>
        </p:spPr>
      </p:pic>
      <p:sp>
        <p:nvSpPr>
          <p:cNvPr id="13" name="TextBox 12">
            <a:extLst>
              <a:ext uri="{FF2B5EF4-FFF2-40B4-BE49-F238E27FC236}">
                <a16:creationId xmlns:a16="http://schemas.microsoft.com/office/drawing/2014/main" id="{8E78A012-36F4-E101-6CC4-E4BC7481CDEC}"/>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Remit-To Additional Information (1/2)</a:t>
            </a:r>
          </a:p>
        </p:txBody>
      </p:sp>
      <p:sp>
        <p:nvSpPr>
          <p:cNvPr id="14" name="Rectangle 13">
            <a:extLst>
              <a:ext uri="{FF2B5EF4-FFF2-40B4-BE49-F238E27FC236}">
                <a16:creationId xmlns:a16="http://schemas.microsoft.com/office/drawing/2014/main" id="{4E6EAF16-3D97-C8DA-2C21-24D5FBB26065}"/>
              </a:ext>
            </a:extLst>
          </p:cNvPr>
          <p:cNvSpPr/>
          <p:nvPr/>
        </p:nvSpPr>
        <p:spPr>
          <a:xfrm>
            <a:off x="278006" y="2853550"/>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5" name="Rectangle 14">
            <a:extLst>
              <a:ext uri="{FF2B5EF4-FFF2-40B4-BE49-F238E27FC236}">
                <a16:creationId xmlns:a16="http://schemas.microsoft.com/office/drawing/2014/main" id="{C350FEB3-C38D-5CD1-1A3D-BFC4EE704032}"/>
              </a:ext>
            </a:extLst>
          </p:cNvPr>
          <p:cNvSpPr/>
          <p:nvPr/>
        </p:nvSpPr>
        <p:spPr>
          <a:xfrm>
            <a:off x="278005" y="3583548"/>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503FBF85-945B-56D5-4274-6CE9EEC43511}"/>
              </a:ext>
            </a:extLst>
          </p:cNvPr>
          <p:cNvSpPr/>
          <p:nvPr/>
        </p:nvSpPr>
        <p:spPr>
          <a:xfrm>
            <a:off x="278004" y="4339155"/>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80A7539E-78C6-0549-9940-C39785BFA9F6}"/>
              </a:ext>
            </a:extLst>
          </p:cNvPr>
          <p:cNvSpPr/>
          <p:nvPr/>
        </p:nvSpPr>
        <p:spPr>
          <a:xfrm>
            <a:off x="278004" y="5111679"/>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8" name="Rectangle 17">
            <a:extLst>
              <a:ext uri="{FF2B5EF4-FFF2-40B4-BE49-F238E27FC236}">
                <a16:creationId xmlns:a16="http://schemas.microsoft.com/office/drawing/2014/main" id="{83F1FE27-DAAF-543D-2CFB-A837619783DE}"/>
              </a:ext>
            </a:extLst>
          </p:cNvPr>
          <p:cNvSpPr/>
          <p:nvPr/>
        </p:nvSpPr>
        <p:spPr>
          <a:xfrm>
            <a:off x="273974" y="5864445"/>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9" name="Rectangle 18">
            <a:extLst>
              <a:ext uri="{FF2B5EF4-FFF2-40B4-BE49-F238E27FC236}">
                <a16:creationId xmlns:a16="http://schemas.microsoft.com/office/drawing/2014/main" id="{31A638AC-0650-B8A3-6D40-463CC5654FB9}"/>
              </a:ext>
            </a:extLst>
          </p:cNvPr>
          <p:cNvSpPr/>
          <p:nvPr/>
        </p:nvSpPr>
        <p:spPr>
          <a:xfrm>
            <a:off x="273974" y="6594443"/>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20" name="Rectangle 19">
            <a:extLst>
              <a:ext uri="{FF2B5EF4-FFF2-40B4-BE49-F238E27FC236}">
                <a16:creationId xmlns:a16="http://schemas.microsoft.com/office/drawing/2014/main" id="{2BC7E804-C2D7-6923-7B9F-57A75EDE3B23}"/>
              </a:ext>
            </a:extLst>
          </p:cNvPr>
          <p:cNvSpPr/>
          <p:nvPr/>
        </p:nvSpPr>
        <p:spPr>
          <a:xfrm>
            <a:off x="273973" y="7360118"/>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21" name="Rectangle 20">
            <a:extLst>
              <a:ext uri="{FF2B5EF4-FFF2-40B4-BE49-F238E27FC236}">
                <a16:creationId xmlns:a16="http://schemas.microsoft.com/office/drawing/2014/main" id="{05A75C90-2DC6-2216-07B6-B8F39CDECDB6}"/>
              </a:ext>
            </a:extLst>
          </p:cNvPr>
          <p:cNvSpPr/>
          <p:nvPr/>
        </p:nvSpPr>
        <p:spPr>
          <a:xfrm>
            <a:off x="273972" y="8090116"/>
            <a:ext cx="6367343" cy="55070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pic>
        <p:nvPicPr>
          <p:cNvPr id="22" name="Picture 21">
            <a:extLst>
              <a:ext uri="{FF2B5EF4-FFF2-40B4-BE49-F238E27FC236}">
                <a16:creationId xmlns:a16="http://schemas.microsoft.com/office/drawing/2014/main" id="{A54BCF76-4BFB-DB91-B252-2D4AA53DA811}"/>
              </a:ext>
            </a:extLst>
          </p:cNvPr>
          <p:cNvPicPr preferRelativeResize="0">
            <a:picLocks noChangeAspect="1"/>
          </p:cNvPicPr>
          <p:nvPr/>
        </p:nvPicPr>
        <p:blipFill>
          <a:blip r:embed="rId3"/>
          <a:stretch>
            <a:fillRect/>
          </a:stretch>
        </p:blipFill>
        <p:spPr>
          <a:xfrm>
            <a:off x="4138293" y="1358141"/>
            <a:ext cx="594200" cy="594200"/>
          </a:xfrm>
          <a:prstGeom prst="rect">
            <a:avLst/>
          </a:prstGeom>
        </p:spPr>
      </p:pic>
      <p:sp>
        <p:nvSpPr>
          <p:cNvPr id="23" name="Rounded Rectangle 7">
            <a:extLst>
              <a:ext uri="{FF2B5EF4-FFF2-40B4-BE49-F238E27FC236}">
                <a16:creationId xmlns:a16="http://schemas.microsoft.com/office/drawing/2014/main" id="{59D94A33-252F-D3DA-8A88-352D86F7924C}"/>
              </a:ext>
            </a:extLst>
          </p:cNvPr>
          <p:cNvSpPr/>
          <p:nvPr/>
        </p:nvSpPr>
        <p:spPr>
          <a:xfrm>
            <a:off x="4028759" y="1272420"/>
            <a:ext cx="2612556" cy="146193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24" name="TextBox 23">
            <a:extLst>
              <a:ext uri="{FF2B5EF4-FFF2-40B4-BE49-F238E27FC236}">
                <a16:creationId xmlns:a16="http://schemas.microsoft.com/office/drawing/2014/main" id="{60964092-0BD2-FBE0-1009-82F45D63BF43}"/>
              </a:ext>
            </a:extLst>
          </p:cNvPr>
          <p:cNvSpPr txBox="1"/>
          <p:nvPr/>
        </p:nvSpPr>
        <p:spPr>
          <a:xfrm>
            <a:off x="4820806" y="1358141"/>
            <a:ext cx="1820509" cy="1292662"/>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r>
              <a:rPr lang="en-US" sz="1200" dirty="0">
                <a:solidFill>
                  <a:srgbClr val="003862"/>
                </a:solidFill>
                <a:latin typeface="Arial" panose="020B0604020202020204" pitchFamily="34" charset="0"/>
                <a:cs typeface="Arial" panose="020B0604020202020204" pitchFamily="34" charset="0"/>
              </a:rPr>
              <a:t> </a:t>
            </a:r>
          </a:p>
          <a:p>
            <a:r>
              <a:rPr lang="en-US" sz="1100" dirty="0">
                <a:solidFill>
                  <a:srgbClr val="003862"/>
                </a:solidFill>
                <a:latin typeface="Arial" panose="020B0604020202020204" pitchFamily="34" charset="0"/>
                <a:cs typeface="Arial" panose="020B0604020202020204" pitchFamily="34" charset="0"/>
              </a:rPr>
              <a:t>Fields marked with </a:t>
            </a:r>
            <a:r>
              <a:rPr lang="de-DE" sz="1100" dirty="0">
                <a:solidFill>
                  <a:srgbClr val="003862"/>
                </a:solidFill>
              </a:rPr>
              <a:t>(</a:t>
            </a:r>
            <a:r>
              <a:rPr lang="de-DE" sz="1100" b="1" dirty="0">
                <a:solidFill>
                  <a:srgbClr val="FF0000"/>
                </a:solidFill>
              </a:rPr>
              <a:t>*</a:t>
            </a:r>
            <a:r>
              <a:rPr lang="de-DE" sz="1100" dirty="0">
                <a:solidFill>
                  <a:srgbClr val="003862"/>
                </a:solidFill>
              </a:rPr>
              <a:t>) </a:t>
            </a:r>
            <a:r>
              <a:rPr lang="de-DE" sz="1100" dirty="0" err="1">
                <a:solidFill>
                  <a:srgbClr val="003862"/>
                </a:solidFill>
              </a:rPr>
              <a:t>are</a:t>
            </a:r>
            <a:r>
              <a:rPr lang="de-DE" sz="1100" dirty="0">
                <a:solidFill>
                  <a:srgbClr val="003862"/>
                </a:solidFill>
              </a:rPr>
              <a:t> </a:t>
            </a:r>
            <a:r>
              <a:rPr lang="de-DE" sz="1100" dirty="0" err="1">
                <a:solidFill>
                  <a:srgbClr val="003862"/>
                </a:solidFill>
              </a:rPr>
              <a:t>mandatory</a:t>
            </a:r>
            <a:r>
              <a:rPr lang="de-DE" sz="1100" dirty="0">
                <a:solidFill>
                  <a:srgbClr val="003862"/>
                </a:solidFill>
              </a:rPr>
              <a:t> </a:t>
            </a:r>
            <a:r>
              <a:rPr lang="de-DE" sz="1100" dirty="0" err="1">
                <a:solidFill>
                  <a:srgbClr val="003862"/>
                </a:solidFill>
              </a:rPr>
              <a:t>for</a:t>
            </a:r>
            <a:r>
              <a:rPr lang="de-DE" sz="1100" dirty="0">
                <a:solidFill>
                  <a:srgbClr val="003862"/>
                </a:solidFill>
              </a:rPr>
              <a:t> Germany. The </a:t>
            </a:r>
            <a:r>
              <a:rPr lang="de-DE" sz="1100" dirty="0" err="1">
                <a:solidFill>
                  <a:srgbClr val="003862"/>
                </a:solidFill>
              </a:rPr>
              <a:t>remaining</a:t>
            </a:r>
            <a:r>
              <a:rPr lang="de-DE" sz="1100" dirty="0">
                <a:solidFill>
                  <a:srgbClr val="003862"/>
                </a:solidFill>
              </a:rPr>
              <a:t> </a:t>
            </a:r>
            <a:r>
              <a:rPr lang="de-DE" sz="1100" dirty="0" err="1">
                <a:solidFill>
                  <a:srgbClr val="003862"/>
                </a:solidFill>
              </a:rPr>
              <a:t>fields</a:t>
            </a:r>
            <a:r>
              <a:rPr lang="de-DE" sz="1100" dirty="0">
                <a:solidFill>
                  <a:srgbClr val="003862"/>
                </a:solidFill>
              </a:rPr>
              <a:t> </a:t>
            </a:r>
            <a:r>
              <a:rPr lang="de-DE" sz="1100" dirty="0" err="1">
                <a:solidFill>
                  <a:srgbClr val="003862"/>
                </a:solidFill>
              </a:rPr>
              <a:t>might</a:t>
            </a:r>
            <a:r>
              <a:rPr lang="de-DE" sz="1100" dirty="0">
                <a:solidFill>
                  <a:srgbClr val="003862"/>
                </a:solidFill>
              </a:rPr>
              <a:t> </a:t>
            </a:r>
            <a:r>
              <a:rPr lang="de-DE" sz="1100" dirty="0" err="1">
                <a:solidFill>
                  <a:srgbClr val="003862"/>
                </a:solidFill>
              </a:rPr>
              <a:t>be</a:t>
            </a:r>
            <a:r>
              <a:rPr lang="de-DE" sz="1100" dirty="0">
                <a:solidFill>
                  <a:srgbClr val="003862"/>
                </a:solidFill>
              </a:rPr>
              <a:t> </a:t>
            </a:r>
            <a:r>
              <a:rPr lang="de-DE" sz="1100" dirty="0" err="1">
                <a:solidFill>
                  <a:srgbClr val="003862"/>
                </a:solidFill>
              </a:rPr>
              <a:t>needed</a:t>
            </a:r>
            <a:r>
              <a:rPr lang="de-DE" sz="1100" dirty="0">
                <a:solidFill>
                  <a:srgbClr val="003862"/>
                </a:solidFill>
              </a:rPr>
              <a:t> </a:t>
            </a:r>
            <a:r>
              <a:rPr lang="de-DE" sz="1100" dirty="0" err="1">
                <a:solidFill>
                  <a:srgbClr val="003862"/>
                </a:solidFill>
              </a:rPr>
              <a:t>for</a:t>
            </a:r>
            <a:r>
              <a:rPr lang="de-DE" sz="1100" dirty="0">
                <a:solidFill>
                  <a:srgbClr val="003862"/>
                </a:solidFill>
              </a:rPr>
              <a:t> UK, NL, SK. </a:t>
            </a:r>
            <a:r>
              <a:rPr lang="de-DE" sz="1100" dirty="0" err="1">
                <a:solidFill>
                  <a:srgbClr val="003862"/>
                </a:solidFill>
              </a:rPr>
              <a:t>Please</a:t>
            </a:r>
            <a:r>
              <a:rPr lang="de-DE" sz="1100" dirty="0">
                <a:solidFill>
                  <a:srgbClr val="003862"/>
                </a:solidFill>
              </a:rPr>
              <a:t> check </a:t>
            </a:r>
            <a:r>
              <a:rPr lang="de-DE" sz="1100" dirty="0">
                <a:solidFill>
                  <a:srgbClr val="003862"/>
                </a:solidFill>
                <a:hlinkClick r:id="rId4"/>
              </a:rPr>
              <a:t>CoupaCompass</a:t>
            </a:r>
            <a:r>
              <a:rPr lang="de-DE" sz="1100" dirty="0">
                <a:solidFill>
                  <a:srgbClr val="003862"/>
                </a:solidFill>
              </a:rPr>
              <a:t>.</a:t>
            </a:r>
            <a:endParaRPr lang="en-US" sz="1100" dirty="0">
              <a:solidFill>
                <a:srgbClr val="003862"/>
              </a:solidFill>
            </a:endParaRPr>
          </a:p>
        </p:txBody>
      </p:sp>
    </p:spTree>
    <p:extLst>
      <p:ext uri="{BB962C8B-B14F-4D97-AF65-F5344CB8AC3E}">
        <p14:creationId xmlns:p14="http://schemas.microsoft.com/office/powerpoint/2010/main" val="309877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7C788-39C8-C2D7-68CA-D7F3D3012731}"/>
              </a:ext>
            </a:extLst>
          </p:cNvPr>
          <p:cNvPicPr>
            <a:picLocks noChangeAspect="1"/>
          </p:cNvPicPr>
          <p:nvPr/>
        </p:nvPicPr>
        <p:blipFill>
          <a:blip r:embed="rId2"/>
          <a:stretch>
            <a:fillRect/>
          </a:stretch>
        </p:blipFill>
        <p:spPr>
          <a:xfrm>
            <a:off x="1615053" y="1526796"/>
            <a:ext cx="3627889" cy="7040856"/>
          </a:xfrm>
          <a:prstGeom prst="rect">
            <a:avLst/>
          </a:prstGeom>
          <a:ln w="19050">
            <a:solidFill>
              <a:schemeClr val="accent1"/>
            </a:solidFill>
          </a:ln>
        </p:spPr>
      </p:pic>
      <p:sp>
        <p:nvSpPr>
          <p:cNvPr id="2" name="TextBox 1">
            <a:extLst>
              <a:ext uri="{FF2B5EF4-FFF2-40B4-BE49-F238E27FC236}">
                <a16:creationId xmlns:a16="http://schemas.microsoft.com/office/drawing/2014/main" id="{FD2AE1B1-877D-72A2-0CDB-B46767B2A84D}"/>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Remit-To Additional Information (2/2)</a:t>
            </a:r>
          </a:p>
        </p:txBody>
      </p:sp>
      <p:sp>
        <p:nvSpPr>
          <p:cNvPr id="4" name="Rectangle 3">
            <a:extLst>
              <a:ext uri="{FF2B5EF4-FFF2-40B4-BE49-F238E27FC236}">
                <a16:creationId xmlns:a16="http://schemas.microsoft.com/office/drawing/2014/main" id="{40A8013F-1292-7595-8092-3894539E0F9F}"/>
              </a:ext>
            </a:extLst>
          </p:cNvPr>
          <p:cNvSpPr/>
          <p:nvPr/>
        </p:nvSpPr>
        <p:spPr>
          <a:xfrm>
            <a:off x="1615052" y="6913821"/>
            <a:ext cx="3091171" cy="61949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983CE4DE-2863-793C-7611-A380B237B976}"/>
              </a:ext>
            </a:extLst>
          </p:cNvPr>
          <p:cNvSpPr/>
          <p:nvPr/>
        </p:nvSpPr>
        <p:spPr>
          <a:xfrm>
            <a:off x="1615051" y="7784984"/>
            <a:ext cx="3510621" cy="78266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Tree>
    <p:extLst>
      <p:ext uri="{BB962C8B-B14F-4D97-AF65-F5344CB8AC3E}">
        <p14:creationId xmlns:p14="http://schemas.microsoft.com/office/powerpoint/2010/main" val="115362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5EB35-8392-9C70-A890-BD44240C8B37}"/>
              </a:ext>
            </a:extLst>
          </p:cNvPr>
          <p:cNvPicPr>
            <a:picLocks noChangeAspect="1"/>
          </p:cNvPicPr>
          <p:nvPr/>
        </p:nvPicPr>
        <p:blipFill>
          <a:blip r:embed="rId2"/>
          <a:stretch>
            <a:fillRect/>
          </a:stretch>
        </p:blipFill>
        <p:spPr>
          <a:xfrm>
            <a:off x="1079105" y="1985069"/>
            <a:ext cx="4699785" cy="6719582"/>
          </a:xfrm>
          <a:prstGeom prst="rect">
            <a:avLst/>
          </a:prstGeom>
          <a:ln w="19050">
            <a:solidFill>
              <a:schemeClr val="accent1"/>
            </a:solidFill>
          </a:ln>
        </p:spPr>
      </p:pic>
      <p:sp>
        <p:nvSpPr>
          <p:cNvPr id="2" name="TextBox 1">
            <a:extLst>
              <a:ext uri="{FF2B5EF4-FFF2-40B4-BE49-F238E27FC236}">
                <a16:creationId xmlns:a16="http://schemas.microsoft.com/office/drawing/2014/main" id="{FCF1E888-9772-5973-8E35-061F5B8B7800}"/>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Adding a New Payment Method – Bank Account</a:t>
            </a:r>
          </a:p>
        </p:txBody>
      </p:sp>
      <p:sp>
        <p:nvSpPr>
          <p:cNvPr id="4" name="Rectangle 3">
            <a:extLst>
              <a:ext uri="{FF2B5EF4-FFF2-40B4-BE49-F238E27FC236}">
                <a16:creationId xmlns:a16="http://schemas.microsoft.com/office/drawing/2014/main" id="{A3C23109-388B-5273-3D8D-C61AF73DD375}"/>
              </a:ext>
            </a:extLst>
          </p:cNvPr>
          <p:cNvSpPr/>
          <p:nvPr/>
        </p:nvSpPr>
        <p:spPr>
          <a:xfrm>
            <a:off x="1381135" y="3500770"/>
            <a:ext cx="4126529" cy="179424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B6593F28-8D57-818F-787A-4CD7CEDF6260}"/>
              </a:ext>
            </a:extLst>
          </p:cNvPr>
          <p:cNvSpPr/>
          <p:nvPr/>
        </p:nvSpPr>
        <p:spPr>
          <a:xfrm>
            <a:off x="3428997" y="6411431"/>
            <a:ext cx="2078667" cy="4713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0763AB69-1BFD-FABC-C4BE-A804327DFA91}"/>
              </a:ext>
            </a:extLst>
          </p:cNvPr>
          <p:cNvSpPr/>
          <p:nvPr/>
        </p:nvSpPr>
        <p:spPr>
          <a:xfrm>
            <a:off x="5124893" y="8304027"/>
            <a:ext cx="567068" cy="38313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38AA34E6-CD14-81E7-B549-0F5290C55880}"/>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If you would like to add a new Bank Account to your Payment Methods, please fill in the fields below (highlighted in yellow) and save the form. </a:t>
            </a:r>
          </a:p>
        </p:txBody>
      </p:sp>
    </p:spTree>
    <p:extLst>
      <p:ext uri="{BB962C8B-B14F-4D97-AF65-F5344CB8AC3E}">
        <p14:creationId xmlns:p14="http://schemas.microsoft.com/office/powerpoint/2010/main" val="394010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F7093-EA29-A5B0-38AA-278E4EAB8F76}"/>
              </a:ext>
            </a:extLst>
          </p:cNvPr>
          <p:cNvPicPr>
            <a:picLocks noChangeAspect="1"/>
          </p:cNvPicPr>
          <p:nvPr/>
        </p:nvPicPr>
        <p:blipFill>
          <a:blip r:embed="rId2"/>
          <a:stretch>
            <a:fillRect/>
          </a:stretch>
        </p:blipFill>
        <p:spPr>
          <a:xfrm>
            <a:off x="1135201" y="2030818"/>
            <a:ext cx="4587597" cy="6704950"/>
          </a:xfrm>
          <a:prstGeom prst="rect">
            <a:avLst/>
          </a:prstGeom>
          <a:ln w="19050">
            <a:solidFill>
              <a:schemeClr val="accent1"/>
            </a:solidFill>
          </a:ln>
        </p:spPr>
      </p:pic>
      <p:sp>
        <p:nvSpPr>
          <p:cNvPr id="2" name="TextBox 1">
            <a:extLst>
              <a:ext uri="{FF2B5EF4-FFF2-40B4-BE49-F238E27FC236}">
                <a16:creationId xmlns:a16="http://schemas.microsoft.com/office/drawing/2014/main" id="{48670E94-7C47-D13A-3A37-7A774639E15B}"/>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Adding a New Payment Method – </a:t>
            </a:r>
            <a:r>
              <a:rPr lang="en-US" sz="1400" b="1">
                <a:solidFill>
                  <a:schemeClr val="bg1"/>
                </a:solidFill>
                <a:latin typeface="Arial" panose="020B0604020202020204" pitchFamily="34" charset="0"/>
                <a:cs typeface="Arial" panose="020B0604020202020204" pitchFamily="34" charset="0"/>
              </a:rPr>
              <a:t>Remit-To Address</a:t>
            </a:r>
            <a:endParaRPr lang="en-US" sz="14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166D38B-C5EF-A208-7CE0-CCDF6354FD8E}"/>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If you would like to add a new Remit-To Address to your Payment Methods, please fill in the fields below (highlighted in yellow) and save the form. </a:t>
            </a:r>
          </a:p>
        </p:txBody>
      </p:sp>
      <p:sp>
        <p:nvSpPr>
          <p:cNvPr id="5" name="Rectangle 4">
            <a:extLst>
              <a:ext uri="{FF2B5EF4-FFF2-40B4-BE49-F238E27FC236}">
                <a16:creationId xmlns:a16="http://schemas.microsoft.com/office/drawing/2014/main" id="{58F07FD5-D0BB-44E7-A10F-5604B38BBA57}"/>
              </a:ext>
            </a:extLst>
          </p:cNvPr>
          <p:cNvSpPr/>
          <p:nvPr/>
        </p:nvSpPr>
        <p:spPr>
          <a:xfrm>
            <a:off x="1434301" y="3522036"/>
            <a:ext cx="4020202" cy="13795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4365830F-B616-3CCE-41C5-3667929D7D4D}"/>
              </a:ext>
            </a:extLst>
          </p:cNvPr>
          <p:cNvSpPr/>
          <p:nvPr/>
        </p:nvSpPr>
        <p:spPr>
          <a:xfrm>
            <a:off x="1434301" y="6286497"/>
            <a:ext cx="4020202" cy="13795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F783115D-1983-2372-6537-77B8200D2530}"/>
              </a:ext>
            </a:extLst>
          </p:cNvPr>
          <p:cNvSpPr/>
          <p:nvPr/>
        </p:nvSpPr>
        <p:spPr>
          <a:xfrm>
            <a:off x="5178055" y="8357191"/>
            <a:ext cx="535171" cy="35123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Tree>
    <p:extLst>
      <p:ext uri="{BB962C8B-B14F-4D97-AF65-F5344CB8AC3E}">
        <p14:creationId xmlns:p14="http://schemas.microsoft.com/office/powerpoint/2010/main" val="4038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5453F-8414-83C7-37C1-B2115C144FFB}"/>
              </a:ext>
            </a:extLst>
          </p:cNvPr>
          <p:cNvPicPr>
            <a:picLocks noChangeAspect="1"/>
          </p:cNvPicPr>
          <p:nvPr/>
        </p:nvPicPr>
        <p:blipFill>
          <a:blip r:embed="rId2"/>
          <a:stretch>
            <a:fillRect/>
          </a:stretch>
        </p:blipFill>
        <p:spPr>
          <a:xfrm>
            <a:off x="1879962" y="2460901"/>
            <a:ext cx="3098072" cy="6065240"/>
          </a:xfrm>
          <a:prstGeom prst="rect">
            <a:avLst/>
          </a:prstGeom>
          <a:ln w="19050">
            <a:solidFill>
              <a:schemeClr val="accent1"/>
            </a:solidFill>
          </a:ln>
        </p:spPr>
      </p:pic>
      <p:sp>
        <p:nvSpPr>
          <p:cNvPr id="2" name="TextBox 1">
            <a:extLst>
              <a:ext uri="{FF2B5EF4-FFF2-40B4-BE49-F238E27FC236}">
                <a16:creationId xmlns:a16="http://schemas.microsoft.com/office/drawing/2014/main" id="{9C821BD9-6BBC-5982-0C83-11091EE5618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Supplier Diversity</a:t>
            </a:r>
          </a:p>
        </p:txBody>
      </p:sp>
      <p:sp>
        <p:nvSpPr>
          <p:cNvPr id="4" name="Rectangle 3">
            <a:extLst>
              <a:ext uri="{FF2B5EF4-FFF2-40B4-BE49-F238E27FC236}">
                <a16:creationId xmlns:a16="http://schemas.microsoft.com/office/drawing/2014/main" id="{86D4ADA9-0445-7E76-8C27-5F3BCE0DDCC7}"/>
              </a:ext>
            </a:extLst>
          </p:cNvPr>
          <p:cNvSpPr/>
          <p:nvPr/>
        </p:nvSpPr>
        <p:spPr>
          <a:xfrm>
            <a:off x="182389" y="1332421"/>
            <a:ext cx="6493221" cy="730393"/>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This is not a mandatory section, but it is important because it enables Sasol to track, report, and promote supplier diversity, which supports inclusive procurement practices and compliance with diversity goals.</a:t>
            </a:r>
          </a:p>
        </p:txBody>
      </p:sp>
    </p:spTree>
    <p:extLst>
      <p:ext uri="{BB962C8B-B14F-4D97-AF65-F5344CB8AC3E}">
        <p14:creationId xmlns:p14="http://schemas.microsoft.com/office/powerpoint/2010/main" val="217248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1FD18-C306-4D72-92CB-3A29CFD10D56}"/>
              </a:ext>
            </a:extLst>
          </p:cNvPr>
          <p:cNvPicPr>
            <a:picLocks noChangeAspect="1"/>
          </p:cNvPicPr>
          <p:nvPr/>
        </p:nvPicPr>
        <p:blipFill>
          <a:blip r:embed="rId2"/>
          <a:stretch>
            <a:fillRect/>
          </a:stretch>
        </p:blipFill>
        <p:spPr>
          <a:xfrm>
            <a:off x="1561837" y="1862886"/>
            <a:ext cx="3734321" cy="3905795"/>
          </a:xfrm>
          <a:prstGeom prst="rect">
            <a:avLst/>
          </a:prstGeom>
          <a:ln w="19050">
            <a:solidFill>
              <a:schemeClr val="accent1"/>
            </a:solidFill>
          </a:ln>
        </p:spPr>
      </p:pic>
      <p:pic>
        <p:nvPicPr>
          <p:cNvPr id="5" name="Picture 4">
            <a:extLst>
              <a:ext uri="{FF2B5EF4-FFF2-40B4-BE49-F238E27FC236}">
                <a16:creationId xmlns:a16="http://schemas.microsoft.com/office/drawing/2014/main" id="{5D40E1DC-3F85-8415-B3D9-6B0C4516C2E8}"/>
              </a:ext>
            </a:extLst>
          </p:cNvPr>
          <p:cNvPicPr>
            <a:picLocks noChangeAspect="1"/>
          </p:cNvPicPr>
          <p:nvPr/>
        </p:nvPicPr>
        <p:blipFill>
          <a:blip r:embed="rId3"/>
          <a:stretch>
            <a:fillRect/>
          </a:stretch>
        </p:blipFill>
        <p:spPr>
          <a:xfrm>
            <a:off x="845758" y="5903474"/>
            <a:ext cx="5166483" cy="2776545"/>
          </a:xfrm>
          <a:prstGeom prst="rect">
            <a:avLst/>
          </a:prstGeom>
          <a:ln w="19050">
            <a:solidFill>
              <a:schemeClr val="accent1"/>
            </a:solidFill>
          </a:ln>
        </p:spPr>
      </p:pic>
      <p:sp>
        <p:nvSpPr>
          <p:cNvPr id="2" name="TextBox 1">
            <a:extLst>
              <a:ext uri="{FF2B5EF4-FFF2-40B4-BE49-F238E27FC236}">
                <a16:creationId xmlns:a16="http://schemas.microsoft.com/office/drawing/2014/main" id="{74900005-023E-457A-388D-F777BB058F4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Insurance Information</a:t>
            </a:r>
          </a:p>
        </p:txBody>
      </p:sp>
      <p:sp>
        <p:nvSpPr>
          <p:cNvPr id="4" name="Rectangle 3">
            <a:extLst>
              <a:ext uri="{FF2B5EF4-FFF2-40B4-BE49-F238E27FC236}">
                <a16:creationId xmlns:a16="http://schemas.microsoft.com/office/drawing/2014/main" id="{4A498232-F5C7-88D7-BA5E-B68DFF88FAA2}"/>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The two sections below are mandatory. Please fill in the information and submit your form for Sasol Approval. </a:t>
            </a:r>
          </a:p>
        </p:txBody>
      </p:sp>
      <p:sp>
        <p:nvSpPr>
          <p:cNvPr id="6" name="Rectangle 5">
            <a:extLst>
              <a:ext uri="{FF2B5EF4-FFF2-40B4-BE49-F238E27FC236}">
                <a16:creationId xmlns:a16="http://schemas.microsoft.com/office/drawing/2014/main" id="{5653CCB5-200E-2DA1-FE53-103440A2CA46}"/>
              </a:ext>
            </a:extLst>
          </p:cNvPr>
          <p:cNvSpPr/>
          <p:nvPr/>
        </p:nvSpPr>
        <p:spPr>
          <a:xfrm>
            <a:off x="1561837" y="2331185"/>
            <a:ext cx="3350405" cy="32721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07F83CFB-2988-21F5-3485-892CAF954D42}"/>
              </a:ext>
            </a:extLst>
          </p:cNvPr>
          <p:cNvSpPr/>
          <p:nvPr/>
        </p:nvSpPr>
        <p:spPr>
          <a:xfrm>
            <a:off x="845758" y="6591327"/>
            <a:ext cx="2280214" cy="14256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31EE5422-CD97-8993-A3D5-2A91CBDF86FA}"/>
              </a:ext>
            </a:extLst>
          </p:cNvPr>
          <p:cNvSpPr/>
          <p:nvPr/>
        </p:nvSpPr>
        <p:spPr>
          <a:xfrm>
            <a:off x="4826557" y="8378454"/>
            <a:ext cx="1109330" cy="29093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Tree>
    <p:extLst>
      <p:ext uri="{BB962C8B-B14F-4D97-AF65-F5344CB8AC3E}">
        <p14:creationId xmlns:p14="http://schemas.microsoft.com/office/powerpoint/2010/main" val="370159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5473-4173-5F0B-8E75-58453503850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68618D-4C5B-1487-00B2-82F8FFDAB7CD}"/>
              </a:ext>
            </a:extLst>
          </p:cNvPr>
          <p:cNvPicPr>
            <a:picLocks noChangeAspect="1"/>
          </p:cNvPicPr>
          <p:nvPr/>
        </p:nvPicPr>
        <p:blipFill>
          <a:blip r:embed="rId5"/>
          <a:stretch>
            <a:fillRect/>
          </a:stretch>
        </p:blipFill>
        <p:spPr>
          <a:xfrm>
            <a:off x="778823" y="2133742"/>
            <a:ext cx="4822476" cy="5563683"/>
          </a:xfrm>
          <a:prstGeom prst="rect">
            <a:avLst/>
          </a:prstGeom>
        </p:spPr>
      </p:pic>
      <p:graphicFrame>
        <p:nvGraphicFramePr>
          <p:cNvPr id="62" name="Object 61" hidden="1">
            <a:extLst>
              <a:ext uri="{FF2B5EF4-FFF2-40B4-BE49-F238E27FC236}">
                <a16:creationId xmlns:a16="http://schemas.microsoft.com/office/drawing/2014/main" id="{660C8AB0-95C2-58D1-E954-5C1B42131C15}"/>
              </a:ext>
            </a:extLst>
          </p:cNvPr>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a:extLst>
                          <a:ext uri="{FF2B5EF4-FFF2-40B4-BE49-F238E27FC236}">
                            <a16:creationId xmlns:a16="http://schemas.microsoft.com/office/drawing/2014/main" id="{660C8AB0-95C2-58D1-E954-5C1B42131C15}"/>
                          </a:ext>
                        </a:extLst>
                      </p:cNvPr>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6BB6DB2-1F2E-FC16-B441-D58E6F944631}"/>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1910AAF8-9FD8-7A34-2A61-8517F7B4477A}"/>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7" name="Rectangle 26">
            <a:extLst>
              <a:ext uri="{FF2B5EF4-FFF2-40B4-BE49-F238E27FC236}">
                <a16:creationId xmlns:a16="http://schemas.microsoft.com/office/drawing/2014/main" id="{79BBA63C-4977-0BD9-0D16-A877005ADF98}"/>
              </a:ext>
            </a:extLst>
          </p:cNvPr>
          <p:cNvSpPr/>
          <p:nvPr/>
        </p:nvSpPr>
        <p:spPr>
          <a:xfrm>
            <a:off x="5581010" y="7187570"/>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 name="TextBox 8">
            <a:extLst>
              <a:ext uri="{FF2B5EF4-FFF2-40B4-BE49-F238E27FC236}">
                <a16:creationId xmlns:a16="http://schemas.microsoft.com/office/drawing/2014/main" id="{B8AEE063-D342-253C-3A9F-BC8559BD4875}"/>
              </a:ext>
            </a:extLst>
          </p:cNvPr>
          <p:cNvSpPr txBox="1"/>
          <p:nvPr/>
        </p:nvSpPr>
        <p:spPr>
          <a:xfrm>
            <a:off x="225830" y="148647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Updating your information</a:t>
            </a:r>
          </a:p>
        </p:txBody>
      </p:sp>
      <p:sp>
        <p:nvSpPr>
          <p:cNvPr id="3" name="Rectangle 2">
            <a:extLst>
              <a:ext uri="{FF2B5EF4-FFF2-40B4-BE49-F238E27FC236}">
                <a16:creationId xmlns:a16="http://schemas.microsoft.com/office/drawing/2014/main" id="{89491D5B-267B-E569-9E26-F3BD7387B760}"/>
              </a:ext>
            </a:extLst>
          </p:cNvPr>
          <p:cNvSpPr/>
          <p:nvPr/>
        </p:nvSpPr>
        <p:spPr>
          <a:xfrm>
            <a:off x="225830" y="930605"/>
            <a:ext cx="6493221" cy="476477"/>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en-US" sz="1100" dirty="0">
                <a:solidFill>
                  <a:srgbClr val="003862"/>
                </a:solidFill>
              </a:rPr>
              <a:t>If case any of your company information (such as certificates, contact details, etc.) change, please make sure to update your profile on CSP as soon as possible.</a:t>
            </a:r>
          </a:p>
        </p:txBody>
      </p:sp>
      <p:sp>
        <p:nvSpPr>
          <p:cNvPr id="7" name="Rectangle 6">
            <a:extLst>
              <a:ext uri="{FF2B5EF4-FFF2-40B4-BE49-F238E27FC236}">
                <a16:creationId xmlns:a16="http://schemas.microsoft.com/office/drawing/2014/main" id="{1F9211F8-91D6-01A9-780D-0A44B703EED1}"/>
              </a:ext>
            </a:extLst>
          </p:cNvPr>
          <p:cNvSpPr/>
          <p:nvPr/>
        </p:nvSpPr>
        <p:spPr>
          <a:xfrm>
            <a:off x="225829" y="1834155"/>
            <a:ext cx="6493221" cy="222561"/>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en-US" sz="1100" dirty="0">
                <a:solidFill>
                  <a:srgbClr val="003862"/>
                </a:solidFill>
              </a:rPr>
              <a:t>Log in to CSP and click the </a:t>
            </a:r>
            <a:r>
              <a:rPr lang="en-US" sz="1100" b="1" dirty="0">
                <a:solidFill>
                  <a:srgbClr val="003862"/>
                </a:solidFill>
              </a:rPr>
              <a:t>pen icon</a:t>
            </a:r>
            <a:r>
              <a:rPr lang="en-US" sz="1100" dirty="0">
                <a:solidFill>
                  <a:srgbClr val="003862"/>
                </a:solidFill>
              </a:rPr>
              <a:t> to edit the relevant details</a:t>
            </a:r>
          </a:p>
        </p:txBody>
      </p:sp>
      <p:sp>
        <p:nvSpPr>
          <p:cNvPr id="10" name="Rectangle 9">
            <a:extLst>
              <a:ext uri="{FF2B5EF4-FFF2-40B4-BE49-F238E27FC236}">
                <a16:creationId xmlns:a16="http://schemas.microsoft.com/office/drawing/2014/main" id="{31F43308-7FF7-0BBD-22DE-F9BA68B2B19A}"/>
              </a:ext>
            </a:extLst>
          </p:cNvPr>
          <p:cNvSpPr/>
          <p:nvPr/>
        </p:nvSpPr>
        <p:spPr>
          <a:xfrm>
            <a:off x="5159905" y="4450311"/>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01855719-EAA9-DDF3-523C-AD3DA93360C9}"/>
              </a:ext>
            </a:extLst>
          </p:cNvPr>
          <p:cNvPicPr>
            <a:picLocks noChangeAspect="1"/>
          </p:cNvPicPr>
          <p:nvPr/>
        </p:nvPicPr>
        <p:blipFill>
          <a:blip r:embed="rId8"/>
          <a:stretch>
            <a:fillRect/>
          </a:stretch>
        </p:blipFill>
        <p:spPr>
          <a:xfrm>
            <a:off x="778823" y="7697425"/>
            <a:ext cx="4818660" cy="1030196"/>
          </a:xfrm>
          <a:prstGeom prst="rect">
            <a:avLst/>
          </a:prstGeom>
        </p:spPr>
      </p:pic>
      <p:sp>
        <p:nvSpPr>
          <p:cNvPr id="12" name="Rectangle 11">
            <a:extLst>
              <a:ext uri="{FF2B5EF4-FFF2-40B4-BE49-F238E27FC236}">
                <a16:creationId xmlns:a16="http://schemas.microsoft.com/office/drawing/2014/main" id="{262C4E63-E952-F66B-9913-97DA90BB65D1}"/>
              </a:ext>
            </a:extLst>
          </p:cNvPr>
          <p:cNvSpPr/>
          <p:nvPr/>
        </p:nvSpPr>
        <p:spPr>
          <a:xfrm>
            <a:off x="5051048" y="7365745"/>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C646B436-0A7E-C1D5-464B-1A2ACA5E64A8}"/>
              </a:ext>
            </a:extLst>
          </p:cNvPr>
          <p:cNvSpPr/>
          <p:nvPr/>
        </p:nvSpPr>
        <p:spPr>
          <a:xfrm>
            <a:off x="4949352" y="8468158"/>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7B0D15C2-FAED-9A26-F811-95F45112EB1E}"/>
              </a:ext>
            </a:extLst>
          </p:cNvPr>
          <p:cNvSpPr/>
          <p:nvPr/>
        </p:nvSpPr>
        <p:spPr>
          <a:xfrm>
            <a:off x="1054516" y="4101491"/>
            <a:ext cx="358436" cy="28245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E5C02254-5997-1086-34EE-347BEDB6F322}"/>
                  </a:ext>
                </a:extLst>
              </p14:cNvPr>
              <p14:cNvContentPartPr/>
              <p14:nvPr/>
            </p14:nvContentPartPr>
            <p14:xfrm>
              <a:off x="799779" y="2125003"/>
              <a:ext cx="4786560" cy="360"/>
            </p14:xfrm>
          </p:contentPart>
        </mc:Choice>
        <mc:Fallback xmlns="">
          <p:pic>
            <p:nvPicPr>
              <p:cNvPr id="16" name="Ink 15">
                <a:extLst>
                  <a:ext uri="{FF2B5EF4-FFF2-40B4-BE49-F238E27FC236}">
                    <a16:creationId xmlns:a16="http://schemas.microsoft.com/office/drawing/2014/main" id="{E5C02254-5997-1086-34EE-347BEDB6F322}"/>
                  </a:ext>
                </a:extLst>
              </p:cNvPr>
              <p:cNvPicPr/>
              <p:nvPr/>
            </p:nvPicPr>
            <p:blipFill>
              <a:blip r:embed="rId10"/>
              <a:stretch>
                <a:fillRect/>
              </a:stretch>
            </p:blipFill>
            <p:spPr>
              <a:xfrm>
                <a:off x="793659" y="2118883"/>
                <a:ext cx="4798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4591983E-BBF3-A41A-1AAB-1C5BB34E1D9C}"/>
                  </a:ext>
                </a:extLst>
              </p14:cNvPr>
              <p14:cNvContentPartPr/>
              <p14:nvPr/>
            </p14:nvContentPartPr>
            <p14:xfrm>
              <a:off x="849099" y="8775283"/>
              <a:ext cx="4750920" cy="360"/>
            </p14:xfrm>
          </p:contentPart>
        </mc:Choice>
        <mc:Fallback xmlns="">
          <p:pic>
            <p:nvPicPr>
              <p:cNvPr id="17" name="Ink 16">
                <a:extLst>
                  <a:ext uri="{FF2B5EF4-FFF2-40B4-BE49-F238E27FC236}">
                    <a16:creationId xmlns:a16="http://schemas.microsoft.com/office/drawing/2014/main" id="{4591983E-BBF3-A41A-1AAB-1C5BB34E1D9C}"/>
                  </a:ext>
                </a:extLst>
              </p:cNvPr>
              <p:cNvPicPr/>
              <p:nvPr/>
            </p:nvPicPr>
            <p:blipFill>
              <a:blip r:embed="rId12"/>
              <a:stretch>
                <a:fillRect/>
              </a:stretch>
            </p:blipFill>
            <p:spPr>
              <a:xfrm>
                <a:off x="842979" y="8769163"/>
                <a:ext cx="4763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CC8FD997-AA50-A6A2-0823-9A5903F09A03}"/>
                  </a:ext>
                </a:extLst>
              </p14:cNvPr>
              <p14:cNvContentPartPr/>
              <p14:nvPr/>
            </p14:nvContentPartPr>
            <p14:xfrm>
              <a:off x="800139" y="2139043"/>
              <a:ext cx="360" cy="6645240"/>
            </p14:xfrm>
          </p:contentPart>
        </mc:Choice>
        <mc:Fallback xmlns="">
          <p:pic>
            <p:nvPicPr>
              <p:cNvPr id="18" name="Ink 17">
                <a:extLst>
                  <a:ext uri="{FF2B5EF4-FFF2-40B4-BE49-F238E27FC236}">
                    <a16:creationId xmlns:a16="http://schemas.microsoft.com/office/drawing/2014/main" id="{CC8FD997-AA50-A6A2-0823-9A5903F09A03}"/>
                  </a:ext>
                </a:extLst>
              </p:cNvPr>
              <p:cNvPicPr/>
              <p:nvPr/>
            </p:nvPicPr>
            <p:blipFill>
              <a:blip r:embed="rId14"/>
              <a:stretch>
                <a:fillRect/>
              </a:stretch>
            </p:blipFill>
            <p:spPr>
              <a:xfrm>
                <a:off x="794019" y="2132923"/>
                <a:ext cx="12600" cy="665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9B518D16-9660-F0CF-2A9A-C1F015408B52}"/>
                  </a:ext>
                </a:extLst>
              </p14:cNvPr>
              <p14:cNvContentPartPr/>
              <p14:nvPr/>
            </p14:nvContentPartPr>
            <p14:xfrm>
              <a:off x="5604339" y="2130403"/>
              <a:ext cx="360" cy="6622560"/>
            </p14:xfrm>
          </p:contentPart>
        </mc:Choice>
        <mc:Fallback xmlns="">
          <p:pic>
            <p:nvPicPr>
              <p:cNvPr id="19" name="Ink 18">
                <a:extLst>
                  <a:ext uri="{FF2B5EF4-FFF2-40B4-BE49-F238E27FC236}">
                    <a16:creationId xmlns:a16="http://schemas.microsoft.com/office/drawing/2014/main" id="{9B518D16-9660-F0CF-2A9A-C1F015408B52}"/>
                  </a:ext>
                </a:extLst>
              </p:cNvPr>
              <p:cNvPicPr/>
              <p:nvPr/>
            </p:nvPicPr>
            <p:blipFill>
              <a:blip r:embed="rId16"/>
              <a:stretch>
                <a:fillRect/>
              </a:stretch>
            </p:blipFill>
            <p:spPr>
              <a:xfrm>
                <a:off x="5598219" y="2124283"/>
                <a:ext cx="12600" cy="6634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357DEEC-BD15-2197-3D19-F6C42ECDD4D2}"/>
                  </a:ext>
                </a:extLst>
              </p14:cNvPr>
              <p14:cNvContentPartPr/>
              <p14:nvPr/>
            </p14:nvContentPartPr>
            <p14:xfrm>
              <a:off x="5604339" y="8719123"/>
              <a:ext cx="360" cy="42480"/>
            </p14:xfrm>
          </p:contentPart>
        </mc:Choice>
        <mc:Fallback xmlns="">
          <p:pic>
            <p:nvPicPr>
              <p:cNvPr id="22" name="Ink 21">
                <a:extLst>
                  <a:ext uri="{FF2B5EF4-FFF2-40B4-BE49-F238E27FC236}">
                    <a16:creationId xmlns:a16="http://schemas.microsoft.com/office/drawing/2014/main" id="{5357DEEC-BD15-2197-3D19-F6C42ECDD4D2}"/>
                  </a:ext>
                </a:extLst>
              </p:cNvPr>
              <p:cNvPicPr/>
              <p:nvPr/>
            </p:nvPicPr>
            <p:blipFill>
              <a:blip r:embed="rId18"/>
              <a:stretch>
                <a:fillRect/>
              </a:stretch>
            </p:blipFill>
            <p:spPr>
              <a:xfrm>
                <a:off x="5598219" y="8713003"/>
                <a:ext cx="1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F72F2B44-5053-B056-B8DC-ADD2CFD24253}"/>
                  </a:ext>
                </a:extLst>
              </p14:cNvPr>
              <p14:cNvContentPartPr/>
              <p14:nvPr/>
            </p14:nvContentPartPr>
            <p14:xfrm>
              <a:off x="5600379" y="2127523"/>
              <a:ext cx="360" cy="360"/>
            </p14:xfrm>
          </p:contentPart>
        </mc:Choice>
        <mc:Fallback xmlns="">
          <p:pic>
            <p:nvPicPr>
              <p:cNvPr id="23" name="Ink 22">
                <a:extLst>
                  <a:ext uri="{FF2B5EF4-FFF2-40B4-BE49-F238E27FC236}">
                    <a16:creationId xmlns:a16="http://schemas.microsoft.com/office/drawing/2014/main" id="{F72F2B44-5053-B056-B8DC-ADD2CFD24253}"/>
                  </a:ext>
                </a:extLst>
              </p:cNvPr>
              <p:cNvPicPr/>
              <p:nvPr/>
            </p:nvPicPr>
            <p:blipFill>
              <a:blip r:embed="rId20"/>
              <a:stretch>
                <a:fillRect/>
              </a:stretch>
            </p:blipFill>
            <p:spPr>
              <a:xfrm>
                <a:off x="5594259" y="21214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D601FA08-ABE1-E256-40BE-DD63C1BA27A8}"/>
                  </a:ext>
                </a:extLst>
              </p14:cNvPr>
              <p14:cNvContentPartPr/>
              <p14:nvPr/>
            </p14:nvContentPartPr>
            <p14:xfrm>
              <a:off x="809859" y="8777803"/>
              <a:ext cx="47520" cy="360"/>
            </p14:xfrm>
          </p:contentPart>
        </mc:Choice>
        <mc:Fallback xmlns="">
          <p:pic>
            <p:nvPicPr>
              <p:cNvPr id="30" name="Ink 29">
                <a:extLst>
                  <a:ext uri="{FF2B5EF4-FFF2-40B4-BE49-F238E27FC236}">
                    <a16:creationId xmlns:a16="http://schemas.microsoft.com/office/drawing/2014/main" id="{D601FA08-ABE1-E256-40BE-DD63C1BA27A8}"/>
                  </a:ext>
                </a:extLst>
              </p:cNvPr>
              <p:cNvPicPr/>
              <p:nvPr/>
            </p:nvPicPr>
            <p:blipFill>
              <a:blip r:embed="rId22"/>
              <a:stretch>
                <a:fillRect/>
              </a:stretch>
            </p:blipFill>
            <p:spPr>
              <a:xfrm>
                <a:off x="803739" y="8771683"/>
                <a:ext cx="59760" cy="12600"/>
              </a:xfrm>
              <a:prstGeom prst="rect">
                <a:avLst/>
              </a:prstGeom>
            </p:spPr>
          </p:pic>
        </mc:Fallback>
      </mc:AlternateContent>
    </p:spTree>
    <p:custDataLst>
      <p:tags r:id="rId1"/>
    </p:custDataLst>
    <p:extLst>
      <p:ext uri="{BB962C8B-B14F-4D97-AF65-F5344CB8AC3E}">
        <p14:creationId xmlns:p14="http://schemas.microsoft.com/office/powerpoint/2010/main" val="249958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0382B6-77D3-4C67-DB6E-6336E1CE05F7}"/>
              </a:ext>
            </a:extLst>
          </p:cNvPr>
          <p:cNvSpPr/>
          <p:nvPr/>
        </p:nvSpPr>
        <p:spPr>
          <a:xfrm>
            <a:off x="182389" y="938138"/>
            <a:ext cx="6493221" cy="222561"/>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2"/>
              <a:defRPr/>
            </a:pPr>
            <a:r>
              <a:rPr lang="en-US" sz="1100" dirty="0">
                <a:solidFill>
                  <a:srgbClr val="003862"/>
                </a:solidFill>
              </a:rPr>
              <a:t>Log in to Coupa with your previously set credentials.</a:t>
            </a:r>
          </a:p>
        </p:txBody>
      </p:sp>
      <p:pic>
        <p:nvPicPr>
          <p:cNvPr id="4" name="Picture 3">
            <a:extLst>
              <a:ext uri="{FF2B5EF4-FFF2-40B4-BE49-F238E27FC236}">
                <a16:creationId xmlns:a16="http://schemas.microsoft.com/office/drawing/2014/main" id="{41B8F580-CE7D-CF54-2A01-12371FC4CC31}"/>
              </a:ext>
            </a:extLst>
          </p:cNvPr>
          <p:cNvPicPr>
            <a:picLocks noChangeAspect="1"/>
          </p:cNvPicPr>
          <p:nvPr/>
        </p:nvPicPr>
        <p:blipFill>
          <a:blip r:embed="rId2"/>
          <a:stretch>
            <a:fillRect/>
          </a:stretch>
        </p:blipFill>
        <p:spPr>
          <a:xfrm>
            <a:off x="868260" y="1431294"/>
            <a:ext cx="5121479" cy="2523265"/>
          </a:xfrm>
          <a:prstGeom prst="rect">
            <a:avLst/>
          </a:prstGeom>
          <a:ln w="19050">
            <a:solidFill>
              <a:schemeClr val="accent1"/>
            </a:solidFill>
          </a:ln>
        </p:spPr>
      </p:pic>
      <p:sp>
        <p:nvSpPr>
          <p:cNvPr id="5" name="Rectangle 4">
            <a:extLst>
              <a:ext uri="{FF2B5EF4-FFF2-40B4-BE49-F238E27FC236}">
                <a16:creationId xmlns:a16="http://schemas.microsoft.com/office/drawing/2014/main" id="{70D45F2D-12B5-56BD-6F75-6638E1731087}"/>
              </a:ext>
            </a:extLst>
          </p:cNvPr>
          <p:cNvSpPr/>
          <p:nvPr/>
        </p:nvSpPr>
        <p:spPr>
          <a:xfrm>
            <a:off x="182389" y="4225154"/>
            <a:ext cx="6493221" cy="4764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3"/>
              <a:defRPr/>
            </a:pPr>
            <a:r>
              <a:rPr lang="en-US" sz="1100" dirty="0">
                <a:solidFill>
                  <a:srgbClr val="003862"/>
                </a:solidFill>
              </a:rPr>
              <a:t>On your homepage you can find the form that is waiting for your input. To start providing the responses, click on the form name.</a:t>
            </a:r>
          </a:p>
        </p:txBody>
      </p:sp>
      <p:pic>
        <p:nvPicPr>
          <p:cNvPr id="7" name="Picture 6">
            <a:extLst>
              <a:ext uri="{FF2B5EF4-FFF2-40B4-BE49-F238E27FC236}">
                <a16:creationId xmlns:a16="http://schemas.microsoft.com/office/drawing/2014/main" id="{DA67412B-BF19-CF8B-0013-CE740B555B2D}"/>
              </a:ext>
            </a:extLst>
          </p:cNvPr>
          <p:cNvPicPr>
            <a:picLocks noChangeAspect="1"/>
          </p:cNvPicPr>
          <p:nvPr/>
        </p:nvPicPr>
        <p:blipFill>
          <a:blip r:embed="rId3"/>
          <a:stretch>
            <a:fillRect/>
          </a:stretch>
        </p:blipFill>
        <p:spPr>
          <a:xfrm>
            <a:off x="868260" y="4948128"/>
            <a:ext cx="5121479" cy="2111144"/>
          </a:xfrm>
          <a:prstGeom prst="rect">
            <a:avLst/>
          </a:prstGeom>
          <a:ln w="19050">
            <a:solidFill>
              <a:schemeClr val="accent1"/>
            </a:solidFill>
          </a:ln>
        </p:spPr>
      </p:pic>
      <p:sp>
        <p:nvSpPr>
          <p:cNvPr id="8" name="Rectangle 7">
            <a:extLst>
              <a:ext uri="{FF2B5EF4-FFF2-40B4-BE49-F238E27FC236}">
                <a16:creationId xmlns:a16="http://schemas.microsoft.com/office/drawing/2014/main" id="{2A1CD866-5F8F-3819-919A-FAC3769F0C0A}"/>
              </a:ext>
            </a:extLst>
          </p:cNvPr>
          <p:cNvSpPr/>
          <p:nvPr/>
        </p:nvSpPr>
        <p:spPr>
          <a:xfrm>
            <a:off x="2399251" y="2012411"/>
            <a:ext cx="1996580" cy="78112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9" name="Oval 8">
            <a:extLst>
              <a:ext uri="{FF2B5EF4-FFF2-40B4-BE49-F238E27FC236}">
                <a16:creationId xmlns:a16="http://schemas.microsoft.com/office/drawing/2014/main" id="{8CF13862-BBF4-8F44-A1A3-C9A8DC0BD790}"/>
              </a:ext>
            </a:extLst>
          </p:cNvPr>
          <p:cNvSpPr/>
          <p:nvPr/>
        </p:nvSpPr>
        <p:spPr>
          <a:xfrm>
            <a:off x="2060102" y="174181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2</a:t>
            </a:r>
            <a:endParaRPr lang="en-US" sz="1200" kern="0" dirty="0">
              <a:solidFill>
                <a:srgbClr val="00386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3FED6DE-779C-D262-174A-52DE62E9D199}"/>
              </a:ext>
            </a:extLst>
          </p:cNvPr>
          <p:cNvSpPr/>
          <p:nvPr/>
        </p:nvSpPr>
        <p:spPr>
          <a:xfrm>
            <a:off x="1308682" y="6547550"/>
            <a:ext cx="1178049" cy="28108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1" name="Oval 10">
            <a:extLst>
              <a:ext uri="{FF2B5EF4-FFF2-40B4-BE49-F238E27FC236}">
                <a16:creationId xmlns:a16="http://schemas.microsoft.com/office/drawing/2014/main" id="{9F363DB3-6B1E-7497-CED0-36053285D352}"/>
              </a:ext>
            </a:extLst>
          </p:cNvPr>
          <p:cNvSpPr/>
          <p:nvPr/>
        </p:nvSpPr>
        <p:spPr>
          <a:xfrm>
            <a:off x="965338" y="628523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3</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2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392D0-A319-A9FB-821C-DD7211C117E2}"/>
              </a:ext>
            </a:extLst>
          </p:cNvPr>
          <p:cNvPicPr>
            <a:picLocks noChangeAspect="1"/>
          </p:cNvPicPr>
          <p:nvPr/>
        </p:nvPicPr>
        <p:blipFill>
          <a:blip r:embed="rId2"/>
          <a:stretch>
            <a:fillRect/>
          </a:stretch>
        </p:blipFill>
        <p:spPr>
          <a:xfrm>
            <a:off x="399590" y="2141378"/>
            <a:ext cx="6058819" cy="3672192"/>
          </a:xfrm>
          <a:prstGeom prst="rect">
            <a:avLst/>
          </a:prstGeom>
          <a:ln w="19050">
            <a:solidFill>
              <a:schemeClr val="accent1"/>
            </a:solidFill>
          </a:ln>
        </p:spPr>
      </p:pic>
      <p:sp>
        <p:nvSpPr>
          <p:cNvPr id="4" name="Rectangle 3">
            <a:extLst>
              <a:ext uri="{FF2B5EF4-FFF2-40B4-BE49-F238E27FC236}">
                <a16:creationId xmlns:a16="http://schemas.microsoft.com/office/drawing/2014/main" id="{6225894B-F0D8-16C9-0921-1297855F59AE}"/>
              </a:ext>
            </a:extLst>
          </p:cNvPr>
          <p:cNvSpPr/>
          <p:nvPr/>
        </p:nvSpPr>
        <p:spPr>
          <a:xfrm>
            <a:off x="4144161" y="2141378"/>
            <a:ext cx="2305859" cy="28108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5" name="Oval 4">
            <a:extLst>
              <a:ext uri="{FF2B5EF4-FFF2-40B4-BE49-F238E27FC236}">
                <a16:creationId xmlns:a16="http://schemas.microsoft.com/office/drawing/2014/main" id="{1FB3371A-2BC5-08A1-6A55-A140BDAACB6D}"/>
              </a:ext>
            </a:extLst>
          </p:cNvPr>
          <p:cNvSpPr/>
          <p:nvPr/>
        </p:nvSpPr>
        <p:spPr>
          <a:xfrm>
            <a:off x="3842762" y="1879067"/>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4</a:t>
            </a:r>
            <a:endParaRPr lang="en-US" sz="1200" kern="0" dirty="0">
              <a:solidFill>
                <a:srgbClr val="00386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89F8B2C-FF24-2B39-D06B-962128C7B49A}"/>
              </a:ext>
            </a:extLst>
          </p:cNvPr>
          <p:cNvSpPr/>
          <p:nvPr/>
        </p:nvSpPr>
        <p:spPr>
          <a:xfrm>
            <a:off x="899019" y="2389027"/>
            <a:ext cx="2397854" cy="21994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AD8B01B7-E619-0B62-ABF4-F63701FA3D81}"/>
              </a:ext>
            </a:extLst>
          </p:cNvPr>
          <p:cNvSpPr/>
          <p:nvPr/>
        </p:nvSpPr>
        <p:spPr>
          <a:xfrm>
            <a:off x="182389" y="938138"/>
            <a:ext cx="6493221" cy="1061253"/>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4"/>
              <a:defRPr/>
            </a:pPr>
            <a:r>
              <a:rPr lang="en-US" sz="1100" dirty="0">
                <a:solidFill>
                  <a:srgbClr val="003862"/>
                </a:solidFill>
              </a:rPr>
              <a:t>In case you have pending SIM Forms from multiple customers, please select Sasol from the Customer drop-down field.</a:t>
            </a:r>
          </a:p>
          <a:p>
            <a:pPr lvl="1" defTabSz="524671">
              <a:lnSpc>
                <a:spcPct val="150000"/>
              </a:lnSpc>
              <a:spcAft>
                <a:spcPts val="600"/>
              </a:spcAft>
              <a:buClr>
                <a:srgbClr val="003862"/>
              </a:buClr>
              <a:defRPr/>
            </a:pPr>
            <a:r>
              <a:rPr lang="en-US" sz="1100" dirty="0">
                <a:solidFill>
                  <a:srgbClr val="003862"/>
                </a:solidFill>
              </a:rPr>
              <a:t>As mentioned below, some of the data will be pre-populated. In case there are any inconsistencies, please make sure to correct them.</a:t>
            </a:r>
          </a:p>
        </p:txBody>
      </p:sp>
      <p:pic>
        <p:nvPicPr>
          <p:cNvPr id="8" name="Picture 7">
            <a:extLst>
              <a:ext uri="{FF2B5EF4-FFF2-40B4-BE49-F238E27FC236}">
                <a16:creationId xmlns:a16="http://schemas.microsoft.com/office/drawing/2014/main" id="{7E73F3D7-A49C-FF24-2FC5-0255B700C4C9}"/>
              </a:ext>
            </a:extLst>
          </p:cNvPr>
          <p:cNvPicPr preferRelativeResize="0">
            <a:picLocks noChangeAspect="1"/>
          </p:cNvPicPr>
          <p:nvPr/>
        </p:nvPicPr>
        <p:blipFill>
          <a:blip r:embed="rId3"/>
          <a:stretch>
            <a:fillRect/>
          </a:stretch>
        </p:blipFill>
        <p:spPr>
          <a:xfrm>
            <a:off x="233055" y="7964153"/>
            <a:ext cx="594200" cy="594200"/>
          </a:xfrm>
          <a:prstGeom prst="rect">
            <a:avLst/>
          </a:prstGeom>
        </p:spPr>
      </p:pic>
      <p:sp>
        <p:nvSpPr>
          <p:cNvPr id="9" name="Rounded Rectangle 7">
            <a:extLst>
              <a:ext uri="{FF2B5EF4-FFF2-40B4-BE49-F238E27FC236}">
                <a16:creationId xmlns:a16="http://schemas.microsoft.com/office/drawing/2014/main" id="{1563D4E0-6747-F69E-BED3-017E3B28D742}"/>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10" name="TextBox 9">
            <a:extLst>
              <a:ext uri="{FF2B5EF4-FFF2-40B4-BE49-F238E27FC236}">
                <a16:creationId xmlns:a16="http://schemas.microsoft.com/office/drawing/2014/main" id="{588B4526-C68F-F0E9-E40B-2E99F9EA74A2}"/>
              </a:ext>
            </a:extLst>
          </p:cNvPr>
          <p:cNvSpPr txBox="1"/>
          <p:nvPr/>
        </p:nvSpPr>
        <p:spPr>
          <a:xfrm>
            <a:off x="827254" y="7915155"/>
            <a:ext cx="5848356" cy="784830"/>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r>
              <a:rPr lang="en-US" sz="1200" dirty="0">
                <a:solidFill>
                  <a:srgbClr val="003862"/>
                </a:solidFill>
                <a:latin typeface="Arial" panose="020B0604020202020204" pitchFamily="34" charset="0"/>
                <a:cs typeface="Arial" panose="020B0604020202020204" pitchFamily="34" charset="0"/>
              </a:rPr>
              <a:t> </a:t>
            </a:r>
          </a:p>
          <a:p>
            <a:r>
              <a:rPr lang="en-US" sz="1100" dirty="0">
                <a:solidFill>
                  <a:srgbClr val="003862"/>
                </a:solidFill>
                <a:latin typeface="Arial" panose="020B0604020202020204" pitchFamily="34" charset="0"/>
                <a:cs typeface="Arial" panose="020B0604020202020204" pitchFamily="34" charset="0"/>
              </a:rPr>
              <a:t>Throughout this document, all fields marked with “</a:t>
            </a:r>
            <a:r>
              <a:rPr lang="en-US" sz="1100" b="1" i="1" dirty="0">
                <a:solidFill>
                  <a:srgbClr val="FF0000"/>
                </a:solidFill>
                <a:latin typeface="Arial" panose="020B0604020202020204" pitchFamily="34" charset="0"/>
                <a:cs typeface="Arial" panose="020B0604020202020204" pitchFamily="34" charset="0"/>
              </a:rPr>
              <a:t>*</a:t>
            </a:r>
            <a:r>
              <a:rPr lang="en-US" sz="1100" dirty="0">
                <a:solidFill>
                  <a:srgbClr val="003862"/>
                </a:solidFill>
                <a:latin typeface="Arial" panose="020B0604020202020204" pitchFamily="34" charset="0"/>
                <a:cs typeface="Arial" panose="020B0604020202020204" pitchFamily="34" charset="0"/>
              </a:rPr>
              <a:t>” are system mandatory. However, there might also be some fields required by Sasol, and Coupa won’t let you submit the form if these are not populated. Once you click on “</a:t>
            </a:r>
            <a:r>
              <a:rPr lang="en-US" sz="1100" b="1" i="1" dirty="0">
                <a:solidFill>
                  <a:srgbClr val="003862"/>
                </a:solidFill>
                <a:latin typeface="Arial" panose="020B0604020202020204" pitchFamily="34" charset="0"/>
                <a:cs typeface="Arial" panose="020B0604020202020204" pitchFamily="34" charset="0"/>
              </a:rPr>
              <a:t>Submit</a:t>
            </a:r>
            <a:r>
              <a:rPr lang="en-US" sz="1100" dirty="0">
                <a:solidFill>
                  <a:srgbClr val="003862"/>
                </a:solidFill>
                <a:latin typeface="Arial" panose="020B0604020202020204" pitchFamily="34" charset="0"/>
                <a:cs typeface="Arial" panose="020B0604020202020204" pitchFamily="34" charset="0"/>
              </a:rPr>
              <a:t>” they will become highlighted in red.</a:t>
            </a:r>
          </a:p>
        </p:txBody>
      </p:sp>
    </p:spTree>
    <p:extLst>
      <p:ext uri="{BB962C8B-B14F-4D97-AF65-F5344CB8AC3E}">
        <p14:creationId xmlns:p14="http://schemas.microsoft.com/office/powerpoint/2010/main" val="332624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A3204-BCEA-2333-2A1C-767B26EE6434}"/>
              </a:ext>
            </a:extLst>
          </p:cNvPr>
          <p:cNvPicPr>
            <a:picLocks noChangeAspect="1"/>
          </p:cNvPicPr>
          <p:nvPr/>
        </p:nvPicPr>
        <p:blipFill>
          <a:blip r:embed="rId2"/>
          <a:stretch>
            <a:fillRect/>
          </a:stretch>
        </p:blipFill>
        <p:spPr>
          <a:xfrm>
            <a:off x="2007920" y="2575420"/>
            <a:ext cx="2842159" cy="6096109"/>
          </a:xfrm>
          <a:prstGeom prst="rect">
            <a:avLst/>
          </a:prstGeom>
          <a:ln w="19050">
            <a:solidFill>
              <a:schemeClr val="accent1"/>
            </a:solidFill>
          </a:ln>
        </p:spPr>
      </p:pic>
      <p:sp>
        <p:nvSpPr>
          <p:cNvPr id="2" name="Rectangle 1">
            <a:extLst>
              <a:ext uri="{FF2B5EF4-FFF2-40B4-BE49-F238E27FC236}">
                <a16:creationId xmlns:a16="http://schemas.microsoft.com/office/drawing/2014/main" id="{83CD392E-CD00-DC2A-E605-2AB87DAF47D8}"/>
              </a:ext>
            </a:extLst>
          </p:cNvPr>
          <p:cNvSpPr/>
          <p:nvPr/>
        </p:nvSpPr>
        <p:spPr>
          <a:xfrm>
            <a:off x="182389" y="1332421"/>
            <a:ext cx="6493221" cy="984308"/>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5"/>
              <a:defRPr/>
            </a:pPr>
            <a:r>
              <a:rPr lang="en-US" sz="1100" dirty="0">
                <a:solidFill>
                  <a:srgbClr val="003862"/>
                </a:solidFill>
              </a:rPr>
              <a:t>The Coupa </a:t>
            </a:r>
            <a:r>
              <a:rPr lang="en-US" sz="1100" b="1" i="1" dirty="0">
                <a:solidFill>
                  <a:srgbClr val="003862"/>
                </a:solidFill>
              </a:rPr>
              <a:t>Primary Contact </a:t>
            </a:r>
            <a:r>
              <a:rPr lang="en-US" sz="1100" dirty="0">
                <a:solidFill>
                  <a:srgbClr val="003862"/>
                </a:solidFill>
              </a:rPr>
              <a:t>is the administrator and official representative of your supplier account, responsible for setup, user management, and being the main communication channel with buyers. Some of the data will be pre-populated based on your account. In case there are any inconsistencies, please make sure to correct them.</a:t>
            </a:r>
          </a:p>
        </p:txBody>
      </p:sp>
      <p:sp>
        <p:nvSpPr>
          <p:cNvPr id="4" name="Rectangle 3">
            <a:extLst>
              <a:ext uri="{FF2B5EF4-FFF2-40B4-BE49-F238E27FC236}">
                <a16:creationId xmlns:a16="http://schemas.microsoft.com/office/drawing/2014/main" id="{D146D54C-0CD8-EF0A-4486-4C0F3930FAB7}"/>
              </a:ext>
            </a:extLst>
          </p:cNvPr>
          <p:cNvSpPr/>
          <p:nvPr/>
        </p:nvSpPr>
        <p:spPr>
          <a:xfrm>
            <a:off x="2210121" y="3767063"/>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6" name="Oval 5">
            <a:extLst>
              <a:ext uri="{FF2B5EF4-FFF2-40B4-BE49-F238E27FC236}">
                <a16:creationId xmlns:a16="http://schemas.microsoft.com/office/drawing/2014/main" id="{DCDC3867-9DE7-BE82-438E-2B636B0125D9}"/>
              </a:ext>
            </a:extLst>
          </p:cNvPr>
          <p:cNvSpPr/>
          <p:nvPr/>
        </p:nvSpPr>
        <p:spPr>
          <a:xfrm>
            <a:off x="4256400" y="361986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5</a:t>
            </a:r>
            <a:endParaRPr lang="en-US" sz="1200" kern="0" dirty="0">
              <a:solidFill>
                <a:srgbClr val="0038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2F5F48-16F5-B121-5030-22CA18370DFB}"/>
              </a:ext>
            </a:extLst>
          </p:cNvPr>
          <p:cNvSpPr/>
          <p:nvPr/>
        </p:nvSpPr>
        <p:spPr>
          <a:xfrm>
            <a:off x="2210120" y="4492509"/>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F10AACAE-7538-4D49-8A48-6F53E635B9FF}"/>
              </a:ext>
            </a:extLst>
          </p:cNvPr>
          <p:cNvSpPr/>
          <p:nvPr/>
        </p:nvSpPr>
        <p:spPr>
          <a:xfrm>
            <a:off x="2210119" y="5217955"/>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9" name="Rectangle 8">
            <a:extLst>
              <a:ext uri="{FF2B5EF4-FFF2-40B4-BE49-F238E27FC236}">
                <a16:creationId xmlns:a16="http://schemas.microsoft.com/office/drawing/2014/main" id="{697F0969-511D-AEC2-CEA4-E7498243DE5D}"/>
              </a:ext>
            </a:extLst>
          </p:cNvPr>
          <p:cNvSpPr/>
          <p:nvPr/>
        </p:nvSpPr>
        <p:spPr>
          <a:xfrm>
            <a:off x="2210118" y="5939812"/>
            <a:ext cx="1764393" cy="5784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0" name="TextBox 9">
            <a:extLst>
              <a:ext uri="{FF2B5EF4-FFF2-40B4-BE49-F238E27FC236}">
                <a16:creationId xmlns:a16="http://schemas.microsoft.com/office/drawing/2014/main" id="{75DC658D-76B9-089D-2E39-B93B7B44A3A6}"/>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Primary Contact Information</a:t>
            </a:r>
          </a:p>
        </p:txBody>
      </p:sp>
    </p:spTree>
    <p:extLst>
      <p:ext uri="{BB962C8B-B14F-4D97-AF65-F5344CB8AC3E}">
        <p14:creationId xmlns:p14="http://schemas.microsoft.com/office/powerpoint/2010/main" val="63088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F92D8-6857-C2E8-1EB5-D8127093CF0C}"/>
              </a:ext>
            </a:extLst>
          </p:cNvPr>
          <p:cNvPicPr>
            <a:picLocks noChangeAspect="1"/>
          </p:cNvPicPr>
          <p:nvPr/>
        </p:nvPicPr>
        <p:blipFill>
          <a:blip r:embed="rId2"/>
          <a:stretch>
            <a:fillRect/>
          </a:stretch>
        </p:blipFill>
        <p:spPr>
          <a:xfrm>
            <a:off x="4031310" y="3464719"/>
            <a:ext cx="1932002" cy="1052608"/>
          </a:xfrm>
          <a:prstGeom prst="rect">
            <a:avLst/>
          </a:prstGeom>
          <a:ln w="19050">
            <a:solidFill>
              <a:schemeClr val="accent1"/>
            </a:solidFill>
          </a:ln>
        </p:spPr>
      </p:pic>
      <p:pic>
        <p:nvPicPr>
          <p:cNvPr id="5" name="Picture 4">
            <a:extLst>
              <a:ext uri="{FF2B5EF4-FFF2-40B4-BE49-F238E27FC236}">
                <a16:creationId xmlns:a16="http://schemas.microsoft.com/office/drawing/2014/main" id="{6F770D17-C10C-1F65-5130-5097595D68EA}"/>
              </a:ext>
            </a:extLst>
          </p:cNvPr>
          <p:cNvPicPr>
            <a:picLocks noChangeAspect="1"/>
          </p:cNvPicPr>
          <p:nvPr/>
        </p:nvPicPr>
        <p:blipFill>
          <a:blip r:embed="rId3"/>
          <a:stretch>
            <a:fillRect/>
          </a:stretch>
        </p:blipFill>
        <p:spPr>
          <a:xfrm>
            <a:off x="332941" y="3991023"/>
            <a:ext cx="3096057" cy="2219635"/>
          </a:xfrm>
          <a:prstGeom prst="rect">
            <a:avLst/>
          </a:prstGeom>
          <a:ln w="19050">
            <a:solidFill>
              <a:schemeClr val="accent1"/>
            </a:solidFill>
          </a:ln>
        </p:spPr>
      </p:pic>
      <p:pic>
        <p:nvPicPr>
          <p:cNvPr id="7" name="Picture 6">
            <a:extLst>
              <a:ext uri="{FF2B5EF4-FFF2-40B4-BE49-F238E27FC236}">
                <a16:creationId xmlns:a16="http://schemas.microsoft.com/office/drawing/2014/main" id="{9CA349CF-1997-15E4-F58C-BB1823673428}"/>
              </a:ext>
            </a:extLst>
          </p:cNvPr>
          <p:cNvPicPr>
            <a:picLocks noChangeAspect="1"/>
          </p:cNvPicPr>
          <p:nvPr/>
        </p:nvPicPr>
        <p:blipFill>
          <a:blip r:embed="rId4"/>
          <a:stretch>
            <a:fillRect/>
          </a:stretch>
        </p:blipFill>
        <p:spPr>
          <a:xfrm>
            <a:off x="4031310" y="4692163"/>
            <a:ext cx="1932002" cy="1058001"/>
          </a:xfrm>
          <a:prstGeom prst="rect">
            <a:avLst/>
          </a:prstGeom>
          <a:ln w="19050">
            <a:solidFill>
              <a:schemeClr val="accent1"/>
            </a:solidFill>
          </a:ln>
        </p:spPr>
      </p:pic>
      <p:sp>
        <p:nvSpPr>
          <p:cNvPr id="2" name="Rectangle 1">
            <a:extLst>
              <a:ext uri="{FF2B5EF4-FFF2-40B4-BE49-F238E27FC236}">
                <a16:creationId xmlns:a16="http://schemas.microsoft.com/office/drawing/2014/main" id="{CCA1061B-DB8F-A2C4-AC86-F79B3D04C81E}"/>
              </a:ext>
            </a:extLst>
          </p:cNvPr>
          <p:cNvSpPr/>
          <p:nvPr/>
        </p:nvSpPr>
        <p:spPr>
          <a:xfrm>
            <a:off x="182389" y="1332421"/>
            <a:ext cx="6493221" cy="1823000"/>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6"/>
              <a:defRPr/>
            </a:pPr>
            <a:r>
              <a:rPr lang="en-US" sz="1100" dirty="0">
                <a:solidFill>
                  <a:srgbClr val="003862"/>
                </a:solidFill>
              </a:rPr>
              <a:t>The </a:t>
            </a:r>
            <a:r>
              <a:rPr lang="en-US" sz="1100" b="1" i="1" dirty="0">
                <a:solidFill>
                  <a:srgbClr val="003862"/>
                </a:solidFill>
              </a:rPr>
              <a:t>Order Transmission Methods </a:t>
            </a:r>
            <a:r>
              <a:rPr lang="en-US" sz="1100" dirty="0">
                <a:solidFill>
                  <a:srgbClr val="003862"/>
                </a:solidFill>
              </a:rPr>
              <a:t>define how purchase orders (POs) and purchase order changes are delivered to you. They control the communication channel (e.g., email, cXML, supplier portal) through which you will receive new POs and any subsequent updates or modifications. This is usually pre-populated based on your agreement with Sasol.</a:t>
            </a:r>
          </a:p>
          <a:p>
            <a:pPr marL="228600" lvl="0" indent="-228600" defTabSz="524671">
              <a:lnSpc>
                <a:spcPct val="150000"/>
              </a:lnSpc>
              <a:spcAft>
                <a:spcPts val="600"/>
              </a:spcAft>
              <a:buClr>
                <a:srgbClr val="003862"/>
              </a:buClr>
              <a:buFont typeface="+mj-lt"/>
              <a:buAutoNum type="arabicPeriod" startAt="6"/>
              <a:defRPr/>
            </a:pPr>
            <a:r>
              <a:rPr lang="en-US" sz="1100" dirty="0">
                <a:solidFill>
                  <a:srgbClr val="003862"/>
                </a:solidFill>
              </a:rPr>
              <a:t>The </a:t>
            </a:r>
            <a:r>
              <a:rPr lang="en-US" sz="1100" b="1" i="1" dirty="0">
                <a:solidFill>
                  <a:srgbClr val="003862"/>
                </a:solidFill>
              </a:rPr>
              <a:t>PO Email </a:t>
            </a:r>
            <a:r>
              <a:rPr lang="en-US" sz="1100" dirty="0">
                <a:solidFill>
                  <a:srgbClr val="003862"/>
                </a:solidFill>
              </a:rPr>
              <a:t>field in Coupa is the specific email address where purchase orders (POs) and/or PO change notifications are sent. You can select the suitable option from each field’s drop-down list.</a:t>
            </a:r>
          </a:p>
        </p:txBody>
      </p:sp>
      <p:sp>
        <p:nvSpPr>
          <p:cNvPr id="4" name="TextBox 3">
            <a:extLst>
              <a:ext uri="{FF2B5EF4-FFF2-40B4-BE49-F238E27FC236}">
                <a16:creationId xmlns:a16="http://schemas.microsoft.com/office/drawing/2014/main" id="{819D52BD-35A6-0B1C-268D-3F93E9896F72}"/>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Order Transmission Method</a:t>
            </a:r>
          </a:p>
        </p:txBody>
      </p:sp>
      <p:pic>
        <p:nvPicPr>
          <p:cNvPr id="6" name="Picture 5">
            <a:extLst>
              <a:ext uri="{FF2B5EF4-FFF2-40B4-BE49-F238E27FC236}">
                <a16:creationId xmlns:a16="http://schemas.microsoft.com/office/drawing/2014/main" id="{CE36C888-E178-A911-2FC6-BF76FE97D843}"/>
              </a:ext>
            </a:extLst>
          </p:cNvPr>
          <p:cNvPicPr preferRelativeResize="0">
            <a:picLocks noChangeAspect="1"/>
          </p:cNvPicPr>
          <p:nvPr/>
        </p:nvPicPr>
        <p:blipFill>
          <a:blip r:embed="rId5"/>
          <a:stretch>
            <a:fillRect/>
          </a:stretch>
        </p:blipFill>
        <p:spPr>
          <a:xfrm>
            <a:off x="233055" y="7964153"/>
            <a:ext cx="594200" cy="594200"/>
          </a:xfrm>
          <a:prstGeom prst="rect">
            <a:avLst/>
          </a:prstGeom>
        </p:spPr>
      </p:pic>
      <p:sp>
        <p:nvSpPr>
          <p:cNvPr id="9" name="Rounded Rectangle 7">
            <a:extLst>
              <a:ext uri="{FF2B5EF4-FFF2-40B4-BE49-F238E27FC236}">
                <a16:creationId xmlns:a16="http://schemas.microsoft.com/office/drawing/2014/main" id="{5669915D-B963-4ED1-2B39-FE348043307C}"/>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10" name="TextBox 9">
            <a:extLst>
              <a:ext uri="{FF2B5EF4-FFF2-40B4-BE49-F238E27FC236}">
                <a16:creationId xmlns:a16="http://schemas.microsoft.com/office/drawing/2014/main" id="{0CA39D41-6A8D-C980-B783-9B6AF3597123}"/>
              </a:ext>
            </a:extLst>
          </p:cNvPr>
          <p:cNvSpPr txBox="1"/>
          <p:nvPr/>
        </p:nvSpPr>
        <p:spPr>
          <a:xfrm>
            <a:off x="827254" y="7915155"/>
            <a:ext cx="5789475" cy="615553"/>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r>
              <a:rPr lang="en-US" sz="1200" dirty="0">
                <a:solidFill>
                  <a:srgbClr val="003862"/>
                </a:solidFill>
                <a:latin typeface="Arial" panose="020B0604020202020204" pitchFamily="34" charset="0"/>
                <a:cs typeface="Arial" panose="020B0604020202020204" pitchFamily="34" charset="0"/>
              </a:rPr>
              <a:t> </a:t>
            </a:r>
          </a:p>
          <a:p>
            <a:r>
              <a:rPr lang="en-US" sz="1100" dirty="0">
                <a:solidFill>
                  <a:srgbClr val="003862"/>
                </a:solidFill>
                <a:latin typeface="Arial" panose="020B0604020202020204" pitchFamily="34" charset="0"/>
                <a:cs typeface="Arial" panose="020B0604020202020204" pitchFamily="34" charset="0"/>
              </a:rPr>
              <a:t>At the moment, Coupa only supports the following transmission methods for Sasol: </a:t>
            </a:r>
            <a:r>
              <a:rPr lang="en-US" sz="1100" b="1" i="1" dirty="0">
                <a:solidFill>
                  <a:srgbClr val="003862"/>
                </a:solidFill>
                <a:latin typeface="Arial" panose="020B0604020202020204" pitchFamily="34" charset="0"/>
                <a:cs typeface="Arial" panose="020B0604020202020204" pitchFamily="34" charset="0"/>
              </a:rPr>
              <a:t>Prompt </a:t>
            </a:r>
            <a:r>
              <a:rPr lang="en-US" sz="1100" dirty="0">
                <a:solidFill>
                  <a:srgbClr val="003862"/>
                </a:solidFill>
                <a:latin typeface="Arial" panose="020B0604020202020204" pitchFamily="34" charset="0"/>
                <a:cs typeface="Arial" panose="020B0604020202020204" pitchFamily="34" charset="0"/>
              </a:rPr>
              <a:t>(no output generated but PO is visible in CSP)</a:t>
            </a:r>
            <a:r>
              <a:rPr lang="en-US" sz="1100" b="1" i="1" dirty="0">
                <a:solidFill>
                  <a:srgbClr val="003862"/>
                </a:solidFill>
                <a:latin typeface="Arial" panose="020B0604020202020204" pitchFamily="34" charset="0"/>
                <a:cs typeface="Arial" panose="020B0604020202020204" pitchFamily="34" charset="0"/>
              </a:rPr>
              <a:t>, E-mail, cXML.</a:t>
            </a:r>
          </a:p>
        </p:txBody>
      </p:sp>
      <p:sp>
        <p:nvSpPr>
          <p:cNvPr id="11" name="Rectangle 10">
            <a:extLst>
              <a:ext uri="{FF2B5EF4-FFF2-40B4-BE49-F238E27FC236}">
                <a16:creationId xmlns:a16="http://schemas.microsoft.com/office/drawing/2014/main" id="{D43C3A13-0C19-D6EC-4D64-E798B64A3441}"/>
              </a:ext>
            </a:extLst>
          </p:cNvPr>
          <p:cNvSpPr/>
          <p:nvPr/>
        </p:nvSpPr>
        <p:spPr>
          <a:xfrm>
            <a:off x="389710" y="4025463"/>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3" name="Rectangle 12">
            <a:extLst>
              <a:ext uri="{FF2B5EF4-FFF2-40B4-BE49-F238E27FC236}">
                <a16:creationId xmlns:a16="http://schemas.microsoft.com/office/drawing/2014/main" id="{1B7346DD-2507-82A4-9EF7-52B1C4C3B880}"/>
              </a:ext>
            </a:extLst>
          </p:cNvPr>
          <p:cNvSpPr/>
          <p:nvPr/>
        </p:nvSpPr>
        <p:spPr>
          <a:xfrm>
            <a:off x="389710" y="4747162"/>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2" name="Oval 11">
            <a:extLst>
              <a:ext uri="{FF2B5EF4-FFF2-40B4-BE49-F238E27FC236}">
                <a16:creationId xmlns:a16="http://schemas.microsoft.com/office/drawing/2014/main" id="{ECBC749F-E0C9-7F7D-5398-1293328FAE03}"/>
              </a:ext>
            </a:extLst>
          </p:cNvPr>
          <p:cNvSpPr/>
          <p:nvPr/>
        </p:nvSpPr>
        <p:spPr>
          <a:xfrm>
            <a:off x="3090210" y="449981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6</a:t>
            </a:r>
            <a:endParaRPr lang="en-US" sz="1200" kern="0" dirty="0">
              <a:solidFill>
                <a:srgbClr val="00386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015862D-3267-EB9E-91D7-D4FEE38E47F9}"/>
              </a:ext>
            </a:extLst>
          </p:cNvPr>
          <p:cNvSpPr/>
          <p:nvPr/>
        </p:nvSpPr>
        <p:spPr>
          <a:xfrm>
            <a:off x="389709" y="5476488"/>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5" name="Oval 14">
            <a:extLst>
              <a:ext uri="{FF2B5EF4-FFF2-40B4-BE49-F238E27FC236}">
                <a16:creationId xmlns:a16="http://schemas.microsoft.com/office/drawing/2014/main" id="{862A3B6B-510A-B59F-CBA5-BEDF159A66E0}"/>
              </a:ext>
            </a:extLst>
          </p:cNvPr>
          <p:cNvSpPr/>
          <p:nvPr/>
        </p:nvSpPr>
        <p:spPr>
          <a:xfrm>
            <a:off x="2934812" y="586618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7</a:t>
            </a:r>
            <a:endParaRPr lang="en-US" sz="1200" kern="0" dirty="0">
              <a:solidFill>
                <a:srgbClr val="003862"/>
              </a:solidFill>
              <a:latin typeface="Arial" panose="020B0604020202020204" pitchFamily="34" charset="0"/>
              <a:cs typeface="Arial" panose="020B0604020202020204" pitchFamily="34" charset="0"/>
            </a:endParaRPr>
          </a:p>
        </p:txBody>
      </p:sp>
      <p:sp>
        <p:nvSpPr>
          <p:cNvPr id="8" name="Left Brace 7">
            <a:extLst>
              <a:ext uri="{FF2B5EF4-FFF2-40B4-BE49-F238E27FC236}">
                <a16:creationId xmlns:a16="http://schemas.microsoft.com/office/drawing/2014/main" id="{CFEA1248-D89D-1704-615A-FA437FA28C1E}"/>
              </a:ext>
            </a:extLst>
          </p:cNvPr>
          <p:cNvSpPr/>
          <p:nvPr/>
        </p:nvSpPr>
        <p:spPr>
          <a:xfrm>
            <a:off x="3561599" y="3924570"/>
            <a:ext cx="402154" cy="1535185"/>
          </a:xfrm>
          <a:prstGeom prst="leftBrace">
            <a:avLst>
              <a:gd name="adj1" fmla="val 8333"/>
              <a:gd name="adj2" fmla="val 50546"/>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09943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33D13-1A0E-8A7C-4985-E24621D5222B}"/>
              </a:ext>
            </a:extLst>
          </p:cNvPr>
          <p:cNvPicPr>
            <a:picLocks noChangeAspect="1"/>
          </p:cNvPicPr>
          <p:nvPr/>
        </p:nvPicPr>
        <p:blipFill>
          <a:blip r:embed="rId2"/>
          <a:stretch>
            <a:fillRect/>
          </a:stretch>
        </p:blipFill>
        <p:spPr>
          <a:xfrm>
            <a:off x="951210" y="1904301"/>
            <a:ext cx="2170431" cy="6813679"/>
          </a:xfrm>
          <a:prstGeom prst="rect">
            <a:avLst/>
          </a:prstGeom>
          <a:ln w="19050">
            <a:solidFill>
              <a:schemeClr val="accent1"/>
            </a:solidFill>
          </a:ln>
        </p:spPr>
      </p:pic>
      <p:sp>
        <p:nvSpPr>
          <p:cNvPr id="5" name="Rectangle 4">
            <a:extLst>
              <a:ext uri="{FF2B5EF4-FFF2-40B4-BE49-F238E27FC236}">
                <a16:creationId xmlns:a16="http://schemas.microsoft.com/office/drawing/2014/main" id="{E4CB5DF6-EE7B-5BD9-AC1E-792A7EDD3795}"/>
              </a:ext>
            </a:extLst>
          </p:cNvPr>
          <p:cNvSpPr/>
          <p:nvPr/>
        </p:nvSpPr>
        <p:spPr>
          <a:xfrm>
            <a:off x="182389" y="1332421"/>
            <a:ext cx="6493221" cy="4764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8"/>
              <a:defRPr/>
            </a:pPr>
            <a:r>
              <a:rPr lang="en-US" sz="1100" dirty="0">
                <a:solidFill>
                  <a:srgbClr val="003862"/>
                </a:solidFill>
              </a:rPr>
              <a:t>The </a:t>
            </a:r>
            <a:r>
              <a:rPr lang="en-US" sz="1100" b="1" i="1" dirty="0">
                <a:solidFill>
                  <a:srgbClr val="003862"/>
                </a:solidFill>
              </a:rPr>
              <a:t>Primary Address </a:t>
            </a:r>
            <a:r>
              <a:rPr lang="en-US" sz="1100" dirty="0">
                <a:solidFill>
                  <a:srgbClr val="003862"/>
                </a:solidFill>
              </a:rPr>
              <a:t>is the main business address for a supplier. It’s the official location that buyers associate with the supplier in the system and also with the </a:t>
            </a:r>
            <a:r>
              <a:rPr lang="en-US" sz="1100" b="1" i="1" dirty="0">
                <a:solidFill>
                  <a:srgbClr val="003862"/>
                </a:solidFill>
              </a:rPr>
              <a:t>Bank Transfer </a:t>
            </a:r>
            <a:r>
              <a:rPr lang="en-US" sz="1100" dirty="0">
                <a:solidFill>
                  <a:srgbClr val="003862"/>
                </a:solidFill>
              </a:rPr>
              <a:t>information.</a:t>
            </a:r>
          </a:p>
        </p:txBody>
      </p:sp>
      <p:sp>
        <p:nvSpPr>
          <p:cNvPr id="6" name="TextBox 5">
            <a:extLst>
              <a:ext uri="{FF2B5EF4-FFF2-40B4-BE49-F238E27FC236}">
                <a16:creationId xmlns:a16="http://schemas.microsoft.com/office/drawing/2014/main" id="{B3C10986-AA8C-7CFA-49F5-2562101B6A97}"/>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Primary Address</a:t>
            </a:r>
          </a:p>
        </p:txBody>
      </p:sp>
      <p:sp>
        <p:nvSpPr>
          <p:cNvPr id="7" name="Rectangle 6">
            <a:extLst>
              <a:ext uri="{FF2B5EF4-FFF2-40B4-BE49-F238E27FC236}">
                <a16:creationId xmlns:a16="http://schemas.microsoft.com/office/drawing/2014/main" id="{FC9466F3-1038-BCDB-27ED-D9510CAAB283}"/>
              </a:ext>
            </a:extLst>
          </p:cNvPr>
          <p:cNvSpPr/>
          <p:nvPr/>
        </p:nvSpPr>
        <p:spPr>
          <a:xfrm>
            <a:off x="1084554" y="2827871"/>
            <a:ext cx="1818035" cy="53611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8" name="Oval 7">
            <a:extLst>
              <a:ext uri="{FF2B5EF4-FFF2-40B4-BE49-F238E27FC236}">
                <a16:creationId xmlns:a16="http://schemas.microsoft.com/office/drawing/2014/main" id="{9A1B264D-5CF3-FB4C-5121-E708A42F6B1D}"/>
              </a:ext>
            </a:extLst>
          </p:cNvPr>
          <p:cNvSpPr/>
          <p:nvPr/>
        </p:nvSpPr>
        <p:spPr>
          <a:xfrm>
            <a:off x="2828356" y="321656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8</a:t>
            </a:r>
            <a:endParaRPr lang="en-US" sz="1200" kern="0" dirty="0">
              <a:solidFill>
                <a:srgbClr val="0038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1D48232-98C5-F8D5-C03D-4D3A0C0C3B0D}"/>
              </a:ext>
            </a:extLst>
          </p:cNvPr>
          <p:cNvSpPr/>
          <p:nvPr/>
        </p:nvSpPr>
        <p:spPr>
          <a:xfrm>
            <a:off x="1084554" y="3492000"/>
            <a:ext cx="1818035" cy="40888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0" name="Rectangle 9">
            <a:extLst>
              <a:ext uri="{FF2B5EF4-FFF2-40B4-BE49-F238E27FC236}">
                <a16:creationId xmlns:a16="http://schemas.microsoft.com/office/drawing/2014/main" id="{99E81E4C-4F29-4C30-B8FC-F7A298E27FDB}"/>
              </a:ext>
            </a:extLst>
          </p:cNvPr>
          <p:cNvSpPr/>
          <p:nvPr/>
        </p:nvSpPr>
        <p:spPr>
          <a:xfrm>
            <a:off x="1084554" y="5186576"/>
            <a:ext cx="1818034" cy="40888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1" name="Rectangle 10">
            <a:extLst>
              <a:ext uri="{FF2B5EF4-FFF2-40B4-BE49-F238E27FC236}">
                <a16:creationId xmlns:a16="http://schemas.microsoft.com/office/drawing/2014/main" id="{1ABF9CF2-01AC-933C-1F49-A3227ED765DE}"/>
              </a:ext>
            </a:extLst>
          </p:cNvPr>
          <p:cNvSpPr/>
          <p:nvPr/>
        </p:nvSpPr>
        <p:spPr>
          <a:xfrm>
            <a:off x="1084553" y="7309022"/>
            <a:ext cx="1818034" cy="4088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2" name="Rectangle 11">
            <a:extLst>
              <a:ext uri="{FF2B5EF4-FFF2-40B4-BE49-F238E27FC236}">
                <a16:creationId xmlns:a16="http://schemas.microsoft.com/office/drawing/2014/main" id="{58D0D5E4-03EC-8D02-C32A-62EBC65D2F2E}"/>
              </a:ext>
            </a:extLst>
          </p:cNvPr>
          <p:cNvSpPr/>
          <p:nvPr/>
        </p:nvSpPr>
        <p:spPr>
          <a:xfrm>
            <a:off x="1084553" y="7825924"/>
            <a:ext cx="1818034" cy="4088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pic>
        <p:nvPicPr>
          <p:cNvPr id="14" name="Picture 13">
            <a:extLst>
              <a:ext uri="{FF2B5EF4-FFF2-40B4-BE49-F238E27FC236}">
                <a16:creationId xmlns:a16="http://schemas.microsoft.com/office/drawing/2014/main" id="{218AA8BC-0396-607C-1D6D-0DCA9BA82F37}"/>
              </a:ext>
            </a:extLst>
          </p:cNvPr>
          <p:cNvPicPr>
            <a:picLocks noChangeAspect="1"/>
          </p:cNvPicPr>
          <p:nvPr/>
        </p:nvPicPr>
        <p:blipFill>
          <a:blip r:embed="rId3"/>
          <a:stretch>
            <a:fillRect/>
          </a:stretch>
        </p:blipFill>
        <p:spPr>
          <a:xfrm>
            <a:off x="3428998" y="1918708"/>
            <a:ext cx="2930535" cy="2400920"/>
          </a:xfrm>
          <a:prstGeom prst="rect">
            <a:avLst/>
          </a:prstGeom>
          <a:ln w="19050">
            <a:solidFill>
              <a:schemeClr val="accent1"/>
            </a:solidFill>
          </a:ln>
        </p:spPr>
      </p:pic>
      <p:pic>
        <p:nvPicPr>
          <p:cNvPr id="2" name="Picture 1">
            <a:extLst>
              <a:ext uri="{FF2B5EF4-FFF2-40B4-BE49-F238E27FC236}">
                <a16:creationId xmlns:a16="http://schemas.microsoft.com/office/drawing/2014/main" id="{B5C09B14-8137-2C41-33E2-220DE960AA5D}"/>
              </a:ext>
            </a:extLst>
          </p:cNvPr>
          <p:cNvPicPr preferRelativeResize="0">
            <a:picLocks noChangeAspect="1"/>
          </p:cNvPicPr>
          <p:nvPr/>
        </p:nvPicPr>
        <p:blipFill>
          <a:blip r:embed="rId4"/>
          <a:stretch>
            <a:fillRect/>
          </a:stretch>
        </p:blipFill>
        <p:spPr>
          <a:xfrm>
            <a:off x="4211752" y="7358976"/>
            <a:ext cx="594200" cy="594200"/>
          </a:xfrm>
          <a:prstGeom prst="rect">
            <a:avLst/>
          </a:prstGeom>
        </p:spPr>
      </p:pic>
      <p:sp>
        <p:nvSpPr>
          <p:cNvPr id="3" name="Rounded Rectangle 7">
            <a:extLst>
              <a:ext uri="{FF2B5EF4-FFF2-40B4-BE49-F238E27FC236}">
                <a16:creationId xmlns:a16="http://schemas.microsoft.com/office/drawing/2014/main" id="{FEDB4F20-850A-57FE-B3F7-2A38AE4C8E26}"/>
              </a:ext>
            </a:extLst>
          </p:cNvPr>
          <p:cNvSpPr/>
          <p:nvPr/>
        </p:nvSpPr>
        <p:spPr>
          <a:xfrm>
            <a:off x="4102218" y="7273255"/>
            <a:ext cx="2612556" cy="146193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13" name="TextBox 12">
            <a:extLst>
              <a:ext uri="{FF2B5EF4-FFF2-40B4-BE49-F238E27FC236}">
                <a16:creationId xmlns:a16="http://schemas.microsoft.com/office/drawing/2014/main" id="{6A15DBE2-BFDF-8D8D-6F6A-FF7F30FC1882}"/>
              </a:ext>
            </a:extLst>
          </p:cNvPr>
          <p:cNvSpPr txBox="1"/>
          <p:nvPr/>
        </p:nvSpPr>
        <p:spPr>
          <a:xfrm>
            <a:off x="4894265" y="7358976"/>
            <a:ext cx="1820509" cy="1292662"/>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r>
              <a:rPr lang="en-US" sz="1200" dirty="0">
                <a:solidFill>
                  <a:srgbClr val="003862"/>
                </a:solidFill>
                <a:latin typeface="Arial" panose="020B0604020202020204" pitchFamily="34" charset="0"/>
                <a:cs typeface="Arial" panose="020B0604020202020204" pitchFamily="34" charset="0"/>
              </a:rPr>
              <a:t> </a:t>
            </a:r>
          </a:p>
          <a:p>
            <a:r>
              <a:rPr lang="en-US" sz="1100" dirty="0">
                <a:solidFill>
                  <a:srgbClr val="003862"/>
                </a:solidFill>
                <a:latin typeface="Arial" panose="020B0604020202020204" pitchFamily="34" charset="0"/>
                <a:cs typeface="Arial" panose="020B0604020202020204" pitchFamily="34" charset="0"/>
              </a:rPr>
              <a:t>Depending on your answers, more conditional questions will be displayed in the above section (depicted in the next slide).</a:t>
            </a:r>
            <a:endParaRPr lang="en-US" sz="1100" b="1" i="1"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73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C277D9-A83F-225F-8ADD-5191588155DC}"/>
              </a:ext>
            </a:extLst>
          </p:cNvPr>
          <p:cNvSpPr/>
          <p:nvPr/>
        </p:nvSpPr>
        <p:spPr>
          <a:xfrm>
            <a:off x="182389" y="1332421"/>
            <a:ext cx="6493221" cy="222561"/>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Each additional question will trigger helpful suggestions at the bottom of the answer field.</a:t>
            </a:r>
          </a:p>
        </p:txBody>
      </p:sp>
      <p:sp>
        <p:nvSpPr>
          <p:cNvPr id="4" name="TextBox 3">
            <a:extLst>
              <a:ext uri="{FF2B5EF4-FFF2-40B4-BE49-F238E27FC236}">
                <a16:creationId xmlns:a16="http://schemas.microsoft.com/office/drawing/2014/main" id="{E249D62C-4193-3D0B-D189-8BE9253090E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Additional Information</a:t>
            </a:r>
          </a:p>
        </p:txBody>
      </p:sp>
      <p:pic>
        <p:nvPicPr>
          <p:cNvPr id="6" name="Picture 5">
            <a:extLst>
              <a:ext uri="{FF2B5EF4-FFF2-40B4-BE49-F238E27FC236}">
                <a16:creationId xmlns:a16="http://schemas.microsoft.com/office/drawing/2014/main" id="{7C224218-151C-82E5-E80A-C4FB9252F70E}"/>
              </a:ext>
            </a:extLst>
          </p:cNvPr>
          <p:cNvPicPr>
            <a:picLocks noChangeAspect="1"/>
          </p:cNvPicPr>
          <p:nvPr/>
        </p:nvPicPr>
        <p:blipFill>
          <a:blip r:embed="rId2"/>
          <a:stretch>
            <a:fillRect/>
          </a:stretch>
        </p:blipFill>
        <p:spPr>
          <a:xfrm>
            <a:off x="182388" y="1996580"/>
            <a:ext cx="3757275" cy="4883717"/>
          </a:xfrm>
          <a:prstGeom prst="rect">
            <a:avLst/>
          </a:prstGeom>
          <a:ln w="19050">
            <a:solidFill>
              <a:schemeClr val="accent1"/>
            </a:solidFill>
          </a:ln>
        </p:spPr>
      </p:pic>
      <p:pic>
        <p:nvPicPr>
          <p:cNvPr id="12" name="Picture 11">
            <a:extLst>
              <a:ext uri="{FF2B5EF4-FFF2-40B4-BE49-F238E27FC236}">
                <a16:creationId xmlns:a16="http://schemas.microsoft.com/office/drawing/2014/main" id="{D9BA27FF-820E-DFC1-EC64-3140538CDE2D}"/>
              </a:ext>
            </a:extLst>
          </p:cNvPr>
          <p:cNvPicPr>
            <a:picLocks noChangeAspect="1"/>
          </p:cNvPicPr>
          <p:nvPr/>
        </p:nvPicPr>
        <p:blipFill>
          <a:blip r:embed="rId3"/>
          <a:stretch>
            <a:fillRect/>
          </a:stretch>
        </p:blipFill>
        <p:spPr>
          <a:xfrm>
            <a:off x="3428998" y="5744336"/>
            <a:ext cx="2603885" cy="2971825"/>
          </a:xfrm>
          <a:prstGeom prst="rect">
            <a:avLst/>
          </a:prstGeom>
          <a:ln w="19050">
            <a:solidFill>
              <a:schemeClr val="accent1"/>
            </a:solidFill>
          </a:ln>
        </p:spPr>
      </p:pic>
      <p:pic>
        <p:nvPicPr>
          <p:cNvPr id="14" name="Picture 13">
            <a:extLst>
              <a:ext uri="{FF2B5EF4-FFF2-40B4-BE49-F238E27FC236}">
                <a16:creationId xmlns:a16="http://schemas.microsoft.com/office/drawing/2014/main" id="{84DAD489-3E03-0D71-31FB-B28955BE4E11}"/>
              </a:ext>
            </a:extLst>
          </p:cNvPr>
          <p:cNvPicPr>
            <a:picLocks noChangeAspect="1"/>
          </p:cNvPicPr>
          <p:nvPr/>
        </p:nvPicPr>
        <p:blipFill>
          <a:blip r:embed="rId4"/>
          <a:stretch>
            <a:fillRect/>
          </a:stretch>
        </p:blipFill>
        <p:spPr>
          <a:xfrm>
            <a:off x="489455" y="7405422"/>
            <a:ext cx="2812500" cy="1282628"/>
          </a:xfrm>
          <a:prstGeom prst="rect">
            <a:avLst/>
          </a:prstGeom>
          <a:ln w="19050">
            <a:solidFill>
              <a:schemeClr val="accent1"/>
            </a:solidFill>
          </a:ln>
        </p:spPr>
      </p:pic>
      <p:sp>
        <p:nvSpPr>
          <p:cNvPr id="15" name="Rectangle 14">
            <a:extLst>
              <a:ext uri="{FF2B5EF4-FFF2-40B4-BE49-F238E27FC236}">
                <a16:creationId xmlns:a16="http://schemas.microsoft.com/office/drawing/2014/main" id="{53E247D0-CD76-2FF3-284C-960E53C7DE8E}"/>
              </a:ext>
            </a:extLst>
          </p:cNvPr>
          <p:cNvSpPr/>
          <p:nvPr/>
        </p:nvSpPr>
        <p:spPr>
          <a:xfrm>
            <a:off x="304378" y="2018367"/>
            <a:ext cx="1918705" cy="44799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F3932787-8C49-126E-BD16-8A8C4F90A645}"/>
              </a:ext>
            </a:extLst>
          </p:cNvPr>
          <p:cNvSpPr/>
          <p:nvPr/>
        </p:nvSpPr>
        <p:spPr>
          <a:xfrm>
            <a:off x="304378" y="2521705"/>
            <a:ext cx="1985816" cy="5151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351535A8-89B0-B596-3BFD-29A75666B537}"/>
              </a:ext>
            </a:extLst>
          </p:cNvPr>
          <p:cNvSpPr/>
          <p:nvPr/>
        </p:nvSpPr>
        <p:spPr>
          <a:xfrm>
            <a:off x="304377" y="3199878"/>
            <a:ext cx="2052929" cy="5151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8" name="Rectangle 17">
            <a:extLst>
              <a:ext uri="{FF2B5EF4-FFF2-40B4-BE49-F238E27FC236}">
                <a16:creationId xmlns:a16="http://schemas.microsoft.com/office/drawing/2014/main" id="{CA897102-C863-62E0-F135-64C1A3849E6C}"/>
              </a:ext>
            </a:extLst>
          </p:cNvPr>
          <p:cNvSpPr/>
          <p:nvPr/>
        </p:nvSpPr>
        <p:spPr>
          <a:xfrm>
            <a:off x="304377" y="3947474"/>
            <a:ext cx="3529392"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9" name="Rectangle 18">
            <a:extLst>
              <a:ext uri="{FF2B5EF4-FFF2-40B4-BE49-F238E27FC236}">
                <a16:creationId xmlns:a16="http://schemas.microsoft.com/office/drawing/2014/main" id="{20DCBBD6-0490-564E-D713-C4DC5AED4EB2}"/>
              </a:ext>
            </a:extLst>
          </p:cNvPr>
          <p:cNvSpPr/>
          <p:nvPr/>
        </p:nvSpPr>
        <p:spPr>
          <a:xfrm>
            <a:off x="304378" y="4711702"/>
            <a:ext cx="2422044"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20" name="Rectangle 19">
            <a:extLst>
              <a:ext uri="{FF2B5EF4-FFF2-40B4-BE49-F238E27FC236}">
                <a16:creationId xmlns:a16="http://schemas.microsoft.com/office/drawing/2014/main" id="{992F8616-8E2A-8264-6AC7-EB51668D61E1}"/>
              </a:ext>
            </a:extLst>
          </p:cNvPr>
          <p:cNvSpPr/>
          <p:nvPr/>
        </p:nvSpPr>
        <p:spPr>
          <a:xfrm>
            <a:off x="304378" y="5459254"/>
            <a:ext cx="1985816" cy="70665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21" name="Rectangle 20">
            <a:extLst>
              <a:ext uri="{FF2B5EF4-FFF2-40B4-BE49-F238E27FC236}">
                <a16:creationId xmlns:a16="http://schemas.microsoft.com/office/drawing/2014/main" id="{E32473B1-13D8-7FF2-997D-EC5954B96553}"/>
              </a:ext>
            </a:extLst>
          </p:cNvPr>
          <p:cNvSpPr/>
          <p:nvPr/>
        </p:nvSpPr>
        <p:spPr>
          <a:xfrm>
            <a:off x="304377" y="6312712"/>
            <a:ext cx="2997588"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cxnSp>
        <p:nvCxnSpPr>
          <p:cNvPr id="28" name="Straight Arrow Connector 27">
            <a:extLst>
              <a:ext uri="{FF2B5EF4-FFF2-40B4-BE49-F238E27FC236}">
                <a16:creationId xmlns:a16="http://schemas.microsoft.com/office/drawing/2014/main" id="{927B1C48-7F13-4825-7AB2-435D8710D62A}"/>
              </a:ext>
            </a:extLst>
          </p:cNvPr>
          <p:cNvCxnSpPr>
            <a:cxnSpLocks/>
          </p:cNvCxnSpPr>
          <p:nvPr/>
        </p:nvCxnSpPr>
        <p:spPr>
          <a:xfrm flipV="1">
            <a:off x="1515400" y="6082018"/>
            <a:ext cx="1786565" cy="50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DC1DE4-9117-9CE4-E82F-D56F4983B764}"/>
              </a:ext>
            </a:extLst>
          </p:cNvPr>
          <p:cNvCxnSpPr>
            <a:cxnSpLocks/>
          </p:cNvCxnSpPr>
          <p:nvPr/>
        </p:nvCxnSpPr>
        <p:spPr>
          <a:xfrm>
            <a:off x="1515400" y="6582078"/>
            <a:ext cx="0" cy="73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1668E20-10BD-7552-1C8A-B2DADC57A48A}"/>
              </a:ext>
            </a:extLst>
          </p:cNvPr>
          <p:cNvSpPr/>
          <p:nvPr/>
        </p:nvSpPr>
        <p:spPr>
          <a:xfrm>
            <a:off x="489454" y="7434422"/>
            <a:ext cx="2812501"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36" name="Rectangle 35">
            <a:extLst>
              <a:ext uri="{FF2B5EF4-FFF2-40B4-BE49-F238E27FC236}">
                <a16:creationId xmlns:a16="http://schemas.microsoft.com/office/drawing/2014/main" id="{B3C08428-36FC-B230-51C8-88AC9E848622}"/>
              </a:ext>
            </a:extLst>
          </p:cNvPr>
          <p:cNvSpPr/>
          <p:nvPr/>
        </p:nvSpPr>
        <p:spPr>
          <a:xfrm>
            <a:off x="489454" y="7434422"/>
            <a:ext cx="2812503"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37" name="Rectangle 36">
            <a:extLst>
              <a:ext uri="{FF2B5EF4-FFF2-40B4-BE49-F238E27FC236}">
                <a16:creationId xmlns:a16="http://schemas.microsoft.com/office/drawing/2014/main" id="{6E4D7A82-8251-8102-3B92-58E5616B7FAD}"/>
              </a:ext>
            </a:extLst>
          </p:cNvPr>
          <p:cNvSpPr/>
          <p:nvPr/>
        </p:nvSpPr>
        <p:spPr>
          <a:xfrm>
            <a:off x="489452" y="8139216"/>
            <a:ext cx="2812503"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38" name="Rectangle 37">
            <a:extLst>
              <a:ext uri="{FF2B5EF4-FFF2-40B4-BE49-F238E27FC236}">
                <a16:creationId xmlns:a16="http://schemas.microsoft.com/office/drawing/2014/main" id="{FA030514-D570-1C03-BBE5-72EC0F37035C}"/>
              </a:ext>
            </a:extLst>
          </p:cNvPr>
          <p:cNvSpPr/>
          <p:nvPr/>
        </p:nvSpPr>
        <p:spPr>
          <a:xfrm>
            <a:off x="3428998" y="5744336"/>
            <a:ext cx="2603885"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39" name="Rectangle 38">
            <a:extLst>
              <a:ext uri="{FF2B5EF4-FFF2-40B4-BE49-F238E27FC236}">
                <a16:creationId xmlns:a16="http://schemas.microsoft.com/office/drawing/2014/main" id="{DF8A1C02-6E9F-7F43-5317-D38D153F2BD7}"/>
              </a:ext>
            </a:extLst>
          </p:cNvPr>
          <p:cNvSpPr/>
          <p:nvPr/>
        </p:nvSpPr>
        <p:spPr>
          <a:xfrm>
            <a:off x="3490211" y="6409623"/>
            <a:ext cx="1852390" cy="226832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Tree>
    <p:extLst>
      <p:ext uri="{BB962C8B-B14F-4D97-AF65-F5344CB8AC3E}">
        <p14:creationId xmlns:p14="http://schemas.microsoft.com/office/powerpoint/2010/main" val="95430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CD89F-D58B-87AB-D4A2-EF8E429464B8}"/>
              </a:ext>
            </a:extLst>
          </p:cNvPr>
          <p:cNvSpPr/>
          <p:nvPr/>
        </p:nvSpPr>
        <p:spPr>
          <a:xfrm>
            <a:off x="182389" y="1332421"/>
            <a:ext cx="6493221" cy="1061253"/>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9"/>
              <a:defRPr/>
            </a:pPr>
            <a:r>
              <a:rPr lang="en-US" sz="1100" dirty="0">
                <a:solidFill>
                  <a:srgbClr val="003862"/>
                </a:solidFill>
              </a:rPr>
              <a:t>The Tax Registration segment will be pre-populated from your account. Please ensure the data is correct and can be used by Sasol in upcoming transactions.</a:t>
            </a:r>
          </a:p>
          <a:p>
            <a:pPr marL="228600" lvl="0" indent="-228600" defTabSz="524671">
              <a:lnSpc>
                <a:spcPct val="150000"/>
              </a:lnSpc>
              <a:spcAft>
                <a:spcPts val="600"/>
              </a:spcAft>
              <a:buClr>
                <a:srgbClr val="003862"/>
              </a:buClr>
              <a:buFont typeface="+mj-lt"/>
              <a:buAutoNum type="arabicPeriod" startAt="9"/>
              <a:defRPr/>
            </a:pPr>
            <a:r>
              <a:rPr lang="en-US" sz="1100" dirty="0">
                <a:solidFill>
                  <a:srgbClr val="003862"/>
                </a:solidFill>
              </a:rPr>
              <a:t>In case additional Tax Registration details need to be added to your profile, please use the option below.  </a:t>
            </a:r>
          </a:p>
        </p:txBody>
      </p:sp>
      <p:sp>
        <p:nvSpPr>
          <p:cNvPr id="4" name="TextBox 3">
            <a:extLst>
              <a:ext uri="{FF2B5EF4-FFF2-40B4-BE49-F238E27FC236}">
                <a16:creationId xmlns:a16="http://schemas.microsoft.com/office/drawing/2014/main" id="{980D4BF1-7341-51C6-792C-574664360B2B}"/>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Tax Information</a:t>
            </a:r>
          </a:p>
        </p:txBody>
      </p:sp>
      <p:pic>
        <p:nvPicPr>
          <p:cNvPr id="6" name="Picture 5">
            <a:extLst>
              <a:ext uri="{FF2B5EF4-FFF2-40B4-BE49-F238E27FC236}">
                <a16:creationId xmlns:a16="http://schemas.microsoft.com/office/drawing/2014/main" id="{DDBDA7FA-86A8-6B05-CCF9-FF3CCF3369F6}"/>
              </a:ext>
            </a:extLst>
          </p:cNvPr>
          <p:cNvPicPr>
            <a:picLocks noChangeAspect="1"/>
          </p:cNvPicPr>
          <p:nvPr/>
        </p:nvPicPr>
        <p:blipFill>
          <a:blip r:embed="rId2"/>
          <a:stretch>
            <a:fillRect/>
          </a:stretch>
        </p:blipFill>
        <p:spPr>
          <a:xfrm>
            <a:off x="1447924" y="2925140"/>
            <a:ext cx="3962152" cy="4886439"/>
          </a:xfrm>
          <a:prstGeom prst="rect">
            <a:avLst/>
          </a:prstGeom>
          <a:ln w="19050">
            <a:solidFill>
              <a:schemeClr val="accent1"/>
            </a:solidFill>
          </a:ln>
        </p:spPr>
      </p:pic>
      <p:sp>
        <p:nvSpPr>
          <p:cNvPr id="7" name="Rectangle 6">
            <a:extLst>
              <a:ext uri="{FF2B5EF4-FFF2-40B4-BE49-F238E27FC236}">
                <a16:creationId xmlns:a16="http://schemas.microsoft.com/office/drawing/2014/main" id="{ACAAD173-38E2-DF8B-460A-74928B24D15C}"/>
              </a:ext>
            </a:extLst>
          </p:cNvPr>
          <p:cNvSpPr/>
          <p:nvPr/>
        </p:nvSpPr>
        <p:spPr>
          <a:xfrm>
            <a:off x="1511190" y="3855431"/>
            <a:ext cx="2463989" cy="16807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2FCE8084-905B-81A4-A573-C5231425FCB4}"/>
              </a:ext>
            </a:extLst>
          </p:cNvPr>
          <p:cNvSpPr/>
          <p:nvPr/>
        </p:nvSpPr>
        <p:spPr>
          <a:xfrm>
            <a:off x="1511190" y="3219695"/>
            <a:ext cx="2044540"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9" name="Rectangle 8">
            <a:extLst>
              <a:ext uri="{FF2B5EF4-FFF2-40B4-BE49-F238E27FC236}">
                <a16:creationId xmlns:a16="http://schemas.microsoft.com/office/drawing/2014/main" id="{35F80915-93E6-416E-BBB0-BC641FDAE091}"/>
              </a:ext>
            </a:extLst>
          </p:cNvPr>
          <p:cNvSpPr/>
          <p:nvPr/>
        </p:nvSpPr>
        <p:spPr>
          <a:xfrm>
            <a:off x="1447924" y="6506352"/>
            <a:ext cx="2267197"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0" name="Oval 9">
            <a:extLst>
              <a:ext uri="{FF2B5EF4-FFF2-40B4-BE49-F238E27FC236}">
                <a16:creationId xmlns:a16="http://schemas.microsoft.com/office/drawing/2014/main" id="{AE6315FA-E56B-A2E9-537C-0220EE17B090}"/>
              </a:ext>
            </a:extLst>
          </p:cNvPr>
          <p:cNvSpPr/>
          <p:nvPr/>
        </p:nvSpPr>
        <p:spPr>
          <a:xfrm>
            <a:off x="3761864" y="3654003"/>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9</a:t>
            </a:r>
            <a:endParaRPr lang="en-US" sz="1200" kern="0" dirty="0">
              <a:solidFill>
                <a:srgbClr val="003862"/>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CDC9D77-0AF4-F1EA-1E21-932E5E28B27B}"/>
              </a:ext>
            </a:extLst>
          </p:cNvPr>
          <p:cNvSpPr/>
          <p:nvPr/>
        </p:nvSpPr>
        <p:spPr>
          <a:xfrm>
            <a:off x="3342415" y="3018267"/>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10</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DD389-BE53-8039-069D-9424EA4A6830}"/>
              </a:ext>
            </a:extLst>
          </p:cNvPr>
          <p:cNvSpPr/>
          <p:nvPr/>
        </p:nvSpPr>
        <p:spPr>
          <a:xfrm>
            <a:off x="182389" y="1332421"/>
            <a:ext cx="6493221" cy="2230804"/>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The </a:t>
            </a:r>
            <a:r>
              <a:rPr lang="en-US" sz="1100" b="1" i="1" dirty="0">
                <a:solidFill>
                  <a:srgbClr val="003862"/>
                </a:solidFill>
              </a:rPr>
              <a:t>Remit-To Address </a:t>
            </a:r>
            <a:r>
              <a:rPr lang="en-US" sz="1100" dirty="0">
                <a:solidFill>
                  <a:srgbClr val="003862"/>
                </a:solidFill>
              </a:rPr>
              <a:t>is critical because it tells Sasol where to send the payment for your invoices. Without it, invoices may be non-compliant, delayed, or even rejected, since most countries require a valid remit-to location for tax and legal purposes.</a:t>
            </a:r>
          </a:p>
          <a:p>
            <a:pPr marL="228600" lvl="0" indent="-228600" defTabSz="524671">
              <a:lnSpc>
                <a:spcPct val="150000"/>
              </a:lnSpc>
              <a:spcAft>
                <a:spcPts val="600"/>
              </a:spcAft>
              <a:buClr>
                <a:srgbClr val="003862"/>
              </a:buClr>
              <a:buFont typeface="+mj-lt"/>
              <a:buAutoNum type="arabicPeriod" startAt="11"/>
              <a:defRPr/>
            </a:pPr>
            <a:r>
              <a:rPr lang="en-US" sz="1100" dirty="0">
                <a:solidFill>
                  <a:srgbClr val="003862"/>
                </a:solidFill>
              </a:rPr>
              <a:t>In case you already added a </a:t>
            </a:r>
            <a:r>
              <a:rPr lang="en-US" sz="1100" b="1" i="1" dirty="0">
                <a:solidFill>
                  <a:srgbClr val="003862"/>
                </a:solidFill>
              </a:rPr>
              <a:t>Remit-To Address </a:t>
            </a:r>
            <a:r>
              <a:rPr lang="en-US" sz="1100" dirty="0">
                <a:solidFill>
                  <a:srgbClr val="003862"/>
                </a:solidFill>
              </a:rPr>
              <a:t>to your profile, please use the “</a:t>
            </a:r>
            <a:r>
              <a:rPr lang="en-US" sz="1100" b="1" i="1" dirty="0">
                <a:solidFill>
                  <a:srgbClr val="003862"/>
                </a:solidFill>
              </a:rPr>
              <a:t>Add</a:t>
            </a:r>
            <a:r>
              <a:rPr lang="en-US" sz="1100" dirty="0">
                <a:solidFill>
                  <a:srgbClr val="003862"/>
                </a:solidFill>
              </a:rPr>
              <a:t>” option below to select the appropriate one. You can toggle between the different Payment Methods: Bank Transfers, Remit-To, Virtual Cards, as applicable to Sasol. </a:t>
            </a:r>
          </a:p>
          <a:p>
            <a:pPr lvl="1" defTabSz="524671">
              <a:lnSpc>
                <a:spcPct val="150000"/>
              </a:lnSpc>
              <a:spcAft>
                <a:spcPts val="600"/>
              </a:spcAft>
              <a:buClr>
                <a:srgbClr val="003862"/>
              </a:buClr>
              <a:defRPr/>
            </a:pPr>
            <a:r>
              <a:rPr lang="en-US" sz="1100" dirty="0">
                <a:solidFill>
                  <a:srgbClr val="003862"/>
                </a:solidFill>
              </a:rPr>
              <a:t>Once added, you will have to add some additional information to the form (Sasol-specific).</a:t>
            </a:r>
          </a:p>
          <a:p>
            <a:pPr marL="228600" lvl="0" indent="-228600" defTabSz="524671">
              <a:lnSpc>
                <a:spcPct val="150000"/>
              </a:lnSpc>
              <a:spcAft>
                <a:spcPts val="600"/>
              </a:spcAft>
              <a:buClr>
                <a:srgbClr val="003862"/>
              </a:buClr>
              <a:buFont typeface="+mj-lt"/>
              <a:buAutoNum type="arabicPeriod" startAt="11"/>
              <a:defRPr/>
            </a:pPr>
            <a:r>
              <a:rPr lang="en-US" sz="1100" dirty="0">
                <a:solidFill>
                  <a:srgbClr val="003862"/>
                </a:solidFill>
              </a:rPr>
              <a:t>In case a </a:t>
            </a:r>
            <a:r>
              <a:rPr lang="en-US" sz="1100" b="1" i="1" dirty="0">
                <a:solidFill>
                  <a:srgbClr val="003862"/>
                </a:solidFill>
              </a:rPr>
              <a:t>new address </a:t>
            </a:r>
            <a:r>
              <a:rPr lang="en-US" sz="1100" dirty="0">
                <a:solidFill>
                  <a:srgbClr val="003862"/>
                </a:solidFill>
              </a:rPr>
              <a:t>needs to be added, please follow the steps in </a:t>
            </a:r>
            <a:r>
              <a:rPr lang="en-US" sz="1100" b="1" i="1" dirty="0">
                <a:solidFill>
                  <a:srgbClr val="003862"/>
                </a:solidFill>
              </a:rPr>
              <a:t>Slides 13 &amp; 14</a:t>
            </a:r>
            <a:r>
              <a:rPr lang="en-US" sz="1100" dirty="0">
                <a:solidFill>
                  <a:srgbClr val="003862"/>
                </a:solidFill>
              </a:rPr>
              <a:t>.  </a:t>
            </a:r>
          </a:p>
        </p:txBody>
      </p:sp>
      <p:sp>
        <p:nvSpPr>
          <p:cNvPr id="4" name="TextBox 3">
            <a:extLst>
              <a:ext uri="{FF2B5EF4-FFF2-40B4-BE49-F238E27FC236}">
                <a16:creationId xmlns:a16="http://schemas.microsoft.com/office/drawing/2014/main" id="{2677AE4A-E10B-6B07-0B33-1E38D2DCBF3C}"/>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Remit-To Information</a:t>
            </a:r>
          </a:p>
        </p:txBody>
      </p:sp>
      <p:pic>
        <p:nvPicPr>
          <p:cNvPr id="8" name="Picture 7">
            <a:extLst>
              <a:ext uri="{FF2B5EF4-FFF2-40B4-BE49-F238E27FC236}">
                <a16:creationId xmlns:a16="http://schemas.microsoft.com/office/drawing/2014/main" id="{D512BD9F-9CF4-CC45-068D-D91EA76984F1}"/>
              </a:ext>
            </a:extLst>
          </p:cNvPr>
          <p:cNvPicPr>
            <a:picLocks noChangeAspect="1"/>
          </p:cNvPicPr>
          <p:nvPr/>
        </p:nvPicPr>
        <p:blipFill>
          <a:blip r:embed="rId2"/>
          <a:stretch>
            <a:fillRect/>
          </a:stretch>
        </p:blipFill>
        <p:spPr>
          <a:xfrm>
            <a:off x="545282" y="3660353"/>
            <a:ext cx="5767431" cy="1265264"/>
          </a:xfrm>
          <a:prstGeom prst="rect">
            <a:avLst/>
          </a:prstGeom>
          <a:ln w="19050">
            <a:solidFill>
              <a:schemeClr val="accent1"/>
            </a:solidFill>
          </a:ln>
        </p:spPr>
      </p:pic>
      <p:sp>
        <p:nvSpPr>
          <p:cNvPr id="10" name="Rectangle 9">
            <a:extLst>
              <a:ext uri="{FF2B5EF4-FFF2-40B4-BE49-F238E27FC236}">
                <a16:creationId xmlns:a16="http://schemas.microsoft.com/office/drawing/2014/main" id="{1BFC1589-D8CB-27C0-DF6A-21EA23E4B7EB}"/>
              </a:ext>
            </a:extLst>
          </p:cNvPr>
          <p:cNvSpPr/>
          <p:nvPr/>
        </p:nvSpPr>
        <p:spPr>
          <a:xfrm>
            <a:off x="663901" y="4310265"/>
            <a:ext cx="971952" cy="33723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pic>
        <p:nvPicPr>
          <p:cNvPr id="13" name="Picture 12">
            <a:extLst>
              <a:ext uri="{FF2B5EF4-FFF2-40B4-BE49-F238E27FC236}">
                <a16:creationId xmlns:a16="http://schemas.microsoft.com/office/drawing/2014/main" id="{0EDE6F49-D169-B14D-C7F8-D456D0BB1283}"/>
              </a:ext>
            </a:extLst>
          </p:cNvPr>
          <p:cNvPicPr>
            <a:picLocks noChangeAspect="1"/>
          </p:cNvPicPr>
          <p:nvPr/>
        </p:nvPicPr>
        <p:blipFill>
          <a:blip r:embed="rId3"/>
          <a:stretch>
            <a:fillRect/>
          </a:stretch>
        </p:blipFill>
        <p:spPr>
          <a:xfrm>
            <a:off x="545282" y="5074961"/>
            <a:ext cx="5767431" cy="3663185"/>
          </a:xfrm>
          <a:prstGeom prst="rect">
            <a:avLst/>
          </a:prstGeom>
          <a:ln w="19050">
            <a:solidFill>
              <a:schemeClr val="accent1"/>
            </a:solidFill>
          </a:ln>
        </p:spPr>
      </p:pic>
      <p:sp>
        <p:nvSpPr>
          <p:cNvPr id="14" name="Rectangle 13">
            <a:extLst>
              <a:ext uri="{FF2B5EF4-FFF2-40B4-BE49-F238E27FC236}">
                <a16:creationId xmlns:a16="http://schemas.microsoft.com/office/drawing/2014/main" id="{5A30811A-1264-72E0-DD26-0A4ADEF4ABE5}"/>
              </a:ext>
            </a:extLst>
          </p:cNvPr>
          <p:cNvSpPr/>
          <p:nvPr/>
        </p:nvSpPr>
        <p:spPr>
          <a:xfrm>
            <a:off x="877215" y="5611956"/>
            <a:ext cx="3191446"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5" name="Rectangle 14">
            <a:extLst>
              <a:ext uri="{FF2B5EF4-FFF2-40B4-BE49-F238E27FC236}">
                <a16:creationId xmlns:a16="http://schemas.microsoft.com/office/drawing/2014/main" id="{58B5E0FD-E2BF-92C2-89C5-0A8A8F060752}"/>
              </a:ext>
            </a:extLst>
          </p:cNvPr>
          <p:cNvSpPr/>
          <p:nvPr/>
        </p:nvSpPr>
        <p:spPr>
          <a:xfrm>
            <a:off x="4817849" y="5611956"/>
            <a:ext cx="1162935"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002EEA54-BA17-0C72-2F7B-FC893B12025E}"/>
              </a:ext>
            </a:extLst>
          </p:cNvPr>
          <p:cNvSpPr/>
          <p:nvPr/>
        </p:nvSpPr>
        <p:spPr>
          <a:xfrm>
            <a:off x="5234730" y="8419085"/>
            <a:ext cx="806742"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B08B18B0-CC13-FAC0-9115-685C2B5F5E15}"/>
              </a:ext>
            </a:extLst>
          </p:cNvPr>
          <p:cNvSpPr/>
          <p:nvPr/>
        </p:nvSpPr>
        <p:spPr>
          <a:xfrm>
            <a:off x="981511" y="6451234"/>
            <a:ext cx="251671"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
        <p:nvSpPr>
          <p:cNvPr id="11" name="Oval 10">
            <a:extLst>
              <a:ext uri="{FF2B5EF4-FFF2-40B4-BE49-F238E27FC236}">
                <a16:creationId xmlns:a16="http://schemas.microsoft.com/office/drawing/2014/main" id="{1EA1FF68-6EB9-8D7B-CE9F-8EE24FC6B57D}"/>
              </a:ext>
            </a:extLst>
          </p:cNvPr>
          <p:cNvSpPr/>
          <p:nvPr/>
        </p:nvSpPr>
        <p:spPr>
          <a:xfrm>
            <a:off x="5914843" y="8226418"/>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11b</a:t>
            </a:r>
            <a:endParaRPr lang="en-US" sz="1200" kern="0" dirty="0">
              <a:solidFill>
                <a:srgbClr val="003862"/>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59F84B7-8D5F-A688-608F-1E884690EA03}"/>
              </a:ext>
            </a:extLst>
          </p:cNvPr>
          <p:cNvSpPr/>
          <p:nvPr/>
        </p:nvSpPr>
        <p:spPr>
          <a:xfrm>
            <a:off x="5781849" y="5357562"/>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12</a:t>
            </a:r>
            <a:endParaRPr lang="en-US" sz="1200" kern="0" dirty="0">
              <a:solidFill>
                <a:srgbClr val="003862"/>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81A9F98B-AC3E-58DC-2F55-B2A645F11D3F}"/>
              </a:ext>
            </a:extLst>
          </p:cNvPr>
          <p:cNvSpPr/>
          <p:nvPr/>
        </p:nvSpPr>
        <p:spPr>
          <a:xfrm>
            <a:off x="1541157" y="4446074"/>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11a</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748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EAB37124BB0418794698F490E1E46" ma:contentTypeVersion="20" ma:contentTypeDescription="Create a new document." ma:contentTypeScope="" ma:versionID="29c22dff9204deed803e2e1e1866d0da">
  <xsd:schema xmlns:xsd="http://www.w3.org/2001/XMLSchema" xmlns:xs="http://www.w3.org/2001/XMLSchema" xmlns:p="http://schemas.microsoft.com/office/2006/metadata/properties" xmlns:ns1="http://schemas.microsoft.com/sharepoint/v3" xmlns:ns2="036a428d-ebb9-4a14-9aaa-74e8164c8712" xmlns:ns3="9475751b-d994-4f7b-b8a1-0af53d2cb8c9" targetNamespace="http://schemas.microsoft.com/office/2006/metadata/properties" ma:root="true" ma:fieldsID="95e164bb49294b85c216e515befdd02f" ns1:_="" ns2:_="" ns3:_="">
    <xsd:import namespace="http://schemas.microsoft.com/sharepoint/v3"/>
    <xsd:import namespace="036a428d-ebb9-4a14-9aaa-74e8164c8712"/>
    <xsd:import namespace="9475751b-d994-4f7b-b8a1-0af53d2cb8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3:MediaServiceBillingMetadata" minOccurs="0"/>
                <xsd:element ref="ns3:Comment" minOccurs="0"/>
                <xsd:element ref="ns3:Dat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6a428d-ebb9-4a14-9aaa-74e8164c87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d9e4710-91cc-4b50-843e-ab6e388f13e7}" ma:internalName="TaxCatchAll" ma:showField="CatchAllData" ma:web="036a428d-ebb9-4a14-9aaa-74e8164c87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75751b-d994-4f7b-b8a1-0af53d2cb8c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83f3cf-7091-42ba-a2e7-78254d07669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Comment" ma:index="24" nillable="true" ma:displayName="File Location" ma:format="Dropdown" ma:internalName="Comment">
      <xsd:simpleType>
        <xsd:restriction base="dms:Text">
          <xsd:maxLength value="255"/>
        </xsd:restriction>
      </xsd:simpleType>
    </xsd:element>
    <xsd:element name="Date" ma:index="2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75751b-d994-4f7b-b8a1-0af53d2cb8c9">
      <Terms xmlns="http://schemas.microsoft.com/office/infopath/2007/PartnerControls"/>
    </lcf76f155ced4ddcb4097134ff3c332f>
    <TaxCatchAll xmlns="036a428d-ebb9-4a14-9aaa-74e8164c8712" xsi:nil="true"/>
    <Comment xmlns="9475751b-d994-4f7b-b8a1-0af53d2cb8c9" xsi:nil="true"/>
    <_ip_UnifiedCompliancePolicyUIAction xmlns="http://schemas.microsoft.com/sharepoint/v3" xsi:nil="true"/>
    <_ip_UnifiedCompliancePolicyProperties xmlns="http://schemas.microsoft.com/sharepoint/v3" xsi:nil="true"/>
    <Date xmlns="9475751b-d994-4f7b-b8a1-0af53d2cb8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8F129C-1200-4B52-8A0C-ABF01C75FD9E}"/>
</file>

<file path=customXml/itemProps2.xml><?xml version="1.0" encoding="utf-8"?>
<ds:datastoreItem xmlns:ds="http://schemas.openxmlformats.org/officeDocument/2006/customXml" ds:itemID="{D219C445-6CD6-4CF8-AA1F-1E88AD5CB5C9}">
  <ds:schemaRefs>
    <ds:schemaRef ds:uri="http://purl.org/dc/elements/1.1/"/>
    <ds:schemaRef ds:uri="http://schemas.microsoft.com/office/2006/metadata/properties"/>
    <ds:schemaRef ds:uri="http://schemas.microsoft.com/office/infopath/2007/PartnerControls"/>
    <ds:schemaRef ds:uri="b519fcea-2696-4120-88f3-1d557b21f616"/>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9475751b-d994-4f7b-b8a1-0af53d2cb8c9"/>
    <ds:schemaRef ds:uri="036a428d-ebb9-4a14-9aaa-74e8164c8712"/>
  </ds:schemaRefs>
</ds:datastoreItem>
</file>

<file path=customXml/itemProps3.xml><?xml version="1.0" encoding="utf-8"?>
<ds:datastoreItem xmlns:ds="http://schemas.openxmlformats.org/officeDocument/2006/customXml" ds:itemID="{FC2A1AD7-BEEB-418A-A1AC-F3D18B48BC85}">
  <ds:schemaRefs>
    <ds:schemaRef ds:uri="http://schemas.microsoft.com/sharepoint/v3/contenttype/forms"/>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1074</Words>
  <Application>Microsoft Office PowerPoint</Application>
  <PresentationFormat>Letter Paper (8.5x11 in)</PresentationFormat>
  <Paragraphs>75</Paragraphs>
  <Slides>17</Slides>
  <Notes>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2025-12-03T12:52:24Z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0x0101001CBEAB37124BB0418794698F490E1E46</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