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notesSlides/notesSlide1.xml" ContentType="application/vnd.openxmlformats-officedocument.presentationml.notesSlide+xml"/>
  <Override PartName="/ppt/comments/modernComment_167_6E622894.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0" r:id="rId4"/>
    <p:sldMasterId id="2147483710" r:id="rId5"/>
  </p:sldMasterIdLst>
  <p:notesMasterIdLst>
    <p:notesMasterId r:id="rId10"/>
  </p:notesMasterIdLst>
  <p:handoutMasterIdLst>
    <p:handoutMasterId r:id="rId11"/>
  </p:handoutMasterIdLst>
  <p:sldIdLst>
    <p:sldId id="331" r:id="rId6"/>
    <p:sldId id="359" r:id="rId7"/>
    <p:sldId id="365" r:id="rId8"/>
    <p:sldId id="360" r:id="rId9"/>
  </p:sldIdLst>
  <p:sldSz cx="6858000" cy="9144000" type="letter"/>
  <p:notesSz cx="6797675" cy="9928225"/>
  <p:custDataLst>
    <p:tags r:id="rId12"/>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9" name="Autor" initials="A" lastIdx="0" clrIdx="8"/>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284D"/>
    <a:srgbClr val="003862"/>
    <a:srgbClr val="F0F0F0"/>
    <a:srgbClr val="F2F2F2"/>
    <a:srgbClr val="FFFFFF"/>
    <a:srgbClr val="F7F7F7"/>
    <a:srgbClr val="00629B"/>
    <a:srgbClr val="8BAECD"/>
    <a:srgbClr val="BDD3E1"/>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17" autoAdjust="0"/>
    <p:restoredTop sz="96126" autoAdjust="0"/>
  </p:normalViewPr>
  <p:slideViewPr>
    <p:cSldViewPr snapToGrid="0">
      <p:cViewPr varScale="1">
        <p:scale>
          <a:sx n="87" d="100"/>
          <a:sy n="87" d="100"/>
        </p:scale>
        <p:origin x="3144" y="200"/>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omments/modernComment_167_6E622894.xml><?xml version="1.0" encoding="utf-8"?>
<p188:cmLst xmlns:a="http://schemas.openxmlformats.org/drawingml/2006/main" xmlns:r="http://schemas.openxmlformats.org/officeDocument/2006/relationships" xmlns:p188="http://schemas.microsoft.com/office/powerpoint/2018/8/main">
  <p188:cm id="{149A3007-18B3-4ED4-819C-2DE20137FC21}" authorId="{00000000-0000-0000-0000-000000000000}" created="2026-04-02T08:06:54.985">
    <ac:txMkLst xmlns:ac="http://schemas.microsoft.com/office/drawing/2013/main/command">
      <pc:docMk xmlns:pc="http://schemas.microsoft.com/office/powerpoint/2013/main/command"/>
      <pc:sldMk xmlns:pc="http://schemas.microsoft.com/office/powerpoint/2013/main/command" cId="1851926676" sldId="359"/>
      <ac:spMk id="18" creationId="{898C4EE0-7544-ECD3-6BEA-B893BF2F9D98}"/>
      <ac:txMk cp="50" len="5">
        <ac:context len="102" hash="208978996"/>
      </ac:txMk>
    </ac:txMkLst>
    <p188:pos x="3676548" y="202106"/>
    <p188:txBody>
      <a:bodyPr/>
      <a:lstStyle/>
      <a:p>
        <a:r>
          <a:rPr lang="de-DE"/>
          <a:t>window?</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6/19/26</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6/19/26</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1</a:t>
            </a:fld>
            <a:endParaRPr lang="en-US"/>
          </a:p>
        </p:txBody>
      </p:sp>
    </p:spTree>
    <p:extLst>
      <p:ext uri="{BB962C8B-B14F-4D97-AF65-F5344CB8AC3E}">
        <p14:creationId xmlns:p14="http://schemas.microsoft.com/office/powerpoint/2010/main" val="372142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84775"/>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Coupa Supplier Portal (CSP)</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Coupa Supplier Portal (CSP)</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0" y="8748557"/>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61833"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7633"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2.xml"/><Relationship Id="rId1" Type="http://schemas.openxmlformats.org/officeDocument/2006/relationships/tags" Target="../tags/tag30.xml"/><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microsoft.com/office/2018/10/relationships/comments" Target="../comments/modernComment_167_6E622894.xml"/><Relationship Id="rId1" Type="http://schemas.openxmlformats.org/officeDocument/2006/relationships/slideLayout" Target="../slideLayouts/slideLayout22.xml"/><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2.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id="{8DF419C8-CD23-462D-AC97-F62456073576}"/>
              </a:ext>
            </a:extLst>
          </p:cNvPr>
          <p:cNvSpPr txBox="1"/>
          <p:nvPr/>
        </p:nvSpPr>
        <p:spPr>
          <a:xfrm>
            <a:off x="215571" y="910609"/>
            <a:ext cx="6395235" cy="796821"/>
          </a:xfrm>
          <a:prstGeom prst="rect">
            <a:avLst/>
          </a:prstGeom>
          <a:noFill/>
        </p:spPr>
        <p:txBody>
          <a:bodyPr wrap="square" lIns="0" tIns="0" rIns="0" bIns="0" rtlCol="0">
            <a:spAutoFit/>
          </a:bodyPr>
          <a:lstStyle/>
          <a:p>
            <a:pPr>
              <a:lnSpc>
                <a:spcPct val="150000"/>
              </a:lnSpc>
            </a:pPr>
            <a:r>
              <a:rPr lang="it-IT" sz="1200" dirty="0">
                <a:solidFill>
                  <a:srgbClr val="003862"/>
                </a:solidFill>
                <a:latin typeface="Arial" panose="020B0604020202020204" pitchFamily="34" charset="0"/>
                <a:cs typeface="Arial" panose="020B0604020202020204" pitchFamily="34" charset="0"/>
              </a:rPr>
              <a:t>Lo scopo di questo documento è fornire una panoramica del processo di creazione e aggiornamento di un'entità giuridica nell'ambito del processo di onboarding per fare affari con Sasol. Questo documento è destinato esclusivamente ai fornitori nuovi su Coupa (nessun profilo fornitore disponibile nel CSP).</a:t>
            </a:r>
          </a:p>
        </p:txBody>
      </p:sp>
      <p:sp>
        <p:nvSpPr>
          <p:cNvPr id="2" name="TextBox 1">
            <a:extLst>
              <a:ext uri="{FF2B5EF4-FFF2-40B4-BE49-F238E27FC236}">
                <a16:creationId xmlns:a16="http://schemas.microsoft.com/office/drawing/2014/main" id="{E1D13F38-19D3-901C-7923-1C33BC81C358}"/>
              </a:ext>
            </a:extLst>
          </p:cNvPr>
          <p:cNvSpPr txBox="1"/>
          <p:nvPr/>
        </p:nvSpPr>
        <p:spPr>
          <a:xfrm>
            <a:off x="215571" y="2112379"/>
            <a:ext cx="6493221" cy="307777"/>
          </a:xfrm>
          <a:prstGeom prst="rect">
            <a:avLst/>
          </a:prstGeom>
          <a:solidFill>
            <a:srgbClr val="003862"/>
          </a:solidFill>
          <a:ln w="28575">
            <a:noFill/>
          </a:ln>
        </p:spPr>
        <p:txBody>
          <a:bodyPr wrap="square" lIns="91440" tIns="45720" rIns="91440" bIns="45720" rtlCol="0" anchor="ctr">
            <a:spAutoFit/>
          </a:bodyPr>
          <a:lstStyle/>
          <a:p>
            <a:r>
              <a:rPr lang="it-IT" sz="1400" b="1" dirty="0">
                <a:solidFill>
                  <a:schemeClr val="bg1"/>
                </a:solidFill>
                <a:latin typeface="Arial" panose="020B0604020202020204" pitchFamily="34" charset="0"/>
                <a:cs typeface="Arial" panose="020B0604020202020204" pitchFamily="34" charset="0"/>
              </a:rPr>
              <a:t>Per iniziare</a:t>
            </a:r>
          </a:p>
        </p:txBody>
      </p:sp>
      <p:sp>
        <p:nvSpPr>
          <p:cNvPr id="4" name="Rectangle 3">
            <a:extLst>
              <a:ext uri="{FF2B5EF4-FFF2-40B4-BE49-F238E27FC236}">
                <a16:creationId xmlns:a16="http://schemas.microsoft.com/office/drawing/2014/main" id="{0F10447E-D4A6-D0B9-A6BC-4EFD1E0CFEEE}"/>
              </a:ext>
            </a:extLst>
          </p:cNvPr>
          <p:cNvSpPr/>
          <p:nvPr/>
        </p:nvSpPr>
        <p:spPr>
          <a:xfrm>
            <a:off x="143225" y="2579475"/>
            <a:ext cx="6493221" cy="830997"/>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it-IT" sz="1100" dirty="0">
                <a:solidFill>
                  <a:srgbClr val="003862"/>
                </a:solidFill>
              </a:rPr>
              <a:t>Accederai al CSP con il tuo account fornitore.</a:t>
            </a:r>
          </a:p>
          <a:p>
            <a:pPr marL="228600" lvl="0" indent="-228600" defTabSz="524671">
              <a:lnSpc>
                <a:spcPct val="150000"/>
              </a:lnSpc>
              <a:spcAft>
                <a:spcPts val="600"/>
              </a:spcAft>
              <a:buClr>
                <a:srgbClr val="003862"/>
              </a:buClr>
              <a:buFont typeface="+mj-lt"/>
              <a:buAutoNum type="arabicPeriod"/>
              <a:defRPr/>
            </a:pPr>
            <a:r>
              <a:rPr lang="it-IT" sz="1100" dirty="0">
                <a:solidFill>
                  <a:srgbClr val="003862"/>
                </a:solidFill>
              </a:rPr>
              <a:t>Dalla barra di navigazione superiore, seleziona </a:t>
            </a:r>
            <a:r>
              <a:rPr lang="it-IT" sz="1100" b="1" dirty="0">
                <a:solidFill>
                  <a:srgbClr val="003862"/>
                </a:solidFill>
              </a:rPr>
              <a:t>Business Profile </a:t>
            </a:r>
            <a:r>
              <a:rPr lang="it-IT" sz="1100" dirty="0">
                <a:solidFill>
                  <a:srgbClr val="003862"/>
                </a:solidFill>
              </a:rPr>
              <a:t>:</a:t>
            </a:r>
          </a:p>
          <a:p>
            <a:pPr marL="228600" lvl="0" indent="-228600" defTabSz="524671">
              <a:spcAft>
                <a:spcPts val="600"/>
              </a:spcAft>
              <a:buClr>
                <a:srgbClr val="003862"/>
              </a:buClr>
              <a:buFont typeface="+mj-lt"/>
              <a:buAutoNum type="arabicPeriod"/>
              <a:defRPr/>
            </a:pPr>
            <a:endParaRPr lang="it-IT" sz="1100" dirty="0">
              <a:solidFill>
                <a:srgbClr val="003862"/>
              </a:solidFill>
            </a:endParaRPr>
          </a:p>
        </p:txBody>
      </p:sp>
      <p:pic>
        <p:nvPicPr>
          <p:cNvPr id="6" name="Picture 5">
            <a:extLst>
              <a:ext uri="{FF2B5EF4-FFF2-40B4-BE49-F238E27FC236}">
                <a16:creationId xmlns:a16="http://schemas.microsoft.com/office/drawing/2014/main" id="{B312B673-EB90-2A75-33FA-934A41595092}"/>
              </a:ext>
            </a:extLst>
          </p:cNvPr>
          <p:cNvPicPr>
            <a:picLocks noChangeAspect="1"/>
          </p:cNvPicPr>
          <p:nvPr/>
        </p:nvPicPr>
        <p:blipFill>
          <a:blip r:embed="rId4"/>
          <a:stretch>
            <a:fillRect/>
          </a:stretch>
        </p:blipFill>
        <p:spPr>
          <a:xfrm>
            <a:off x="742950" y="3336732"/>
            <a:ext cx="5372100" cy="2021757"/>
          </a:xfrm>
          <a:prstGeom prst="rect">
            <a:avLst/>
          </a:prstGeom>
          <a:ln w="19050">
            <a:solidFill>
              <a:srgbClr val="04284D"/>
            </a:solidFill>
          </a:ln>
        </p:spPr>
      </p:pic>
      <p:sp>
        <p:nvSpPr>
          <p:cNvPr id="11" name="Rectangle 10">
            <a:extLst>
              <a:ext uri="{FF2B5EF4-FFF2-40B4-BE49-F238E27FC236}">
                <a16:creationId xmlns:a16="http://schemas.microsoft.com/office/drawing/2014/main" id="{E783537D-DC0F-EB68-C78A-AE3BFFD109E8}"/>
              </a:ext>
            </a:extLst>
          </p:cNvPr>
          <p:cNvSpPr/>
          <p:nvPr/>
        </p:nvSpPr>
        <p:spPr>
          <a:xfrm>
            <a:off x="1870997" y="3540294"/>
            <a:ext cx="596899" cy="22422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9" name="Oval 8">
            <a:extLst>
              <a:ext uri="{FF2B5EF4-FFF2-40B4-BE49-F238E27FC236}">
                <a16:creationId xmlns:a16="http://schemas.microsoft.com/office/drawing/2014/main" id="{1F5E7E4F-D37D-1A4D-4C42-1812634C00C6}"/>
              </a:ext>
            </a:extLst>
          </p:cNvPr>
          <p:cNvSpPr/>
          <p:nvPr/>
        </p:nvSpPr>
        <p:spPr>
          <a:xfrm>
            <a:off x="2397250" y="3665766"/>
            <a:ext cx="229779" cy="240198"/>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1</a:t>
            </a:r>
          </a:p>
        </p:txBody>
      </p:sp>
      <p:sp>
        <p:nvSpPr>
          <p:cNvPr id="10" name="Rectangle 9">
            <a:extLst>
              <a:ext uri="{FF2B5EF4-FFF2-40B4-BE49-F238E27FC236}">
                <a16:creationId xmlns:a16="http://schemas.microsoft.com/office/drawing/2014/main" id="{872A72B4-61E2-6904-9F4E-4A522B8AFA5E}"/>
              </a:ext>
            </a:extLst>
          </p:cNvPr>
          <p:cNvSpPr/>
          <p:nvPr/>
        </p:nvSpPr>
        <p:spPr>
          <a:xfrm>
            <a:off x="143225" y="5689025"/>
            <a:ext cx="6465840"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2"/>
              <a:defRPr/>
            </a:pPr>
            <a:r>
              <a:rPr lang="it-IT" sz="1100" dirty="0">
                <a:solidFill>
                  <a:srgbClr val="003862"/>
                </a:solidFill>
                <a:latin typeface="Arial" panose="020B0604020202020204" pitchFamily="34" charset="0"/>
                <a:cs typeface="Arial" panose="020B0604020202020204" pitchFamily="34" charset="0"/>
              </a:rPr>
              <a:t>Seleziona </a:t>
            </a:r>
            <a:r>
              <a:rPr lang="it-IT" sz="1100" b="1" dirty="0">
                <a:solidFill>
                  <a:srgbClr val="003862"/>
                </a:solidFill>
                <a:latin typeface="Arial" panose="020B0604020202020204" pitchFamily="34" charset="0"/>
                <a:cs typeface="Arial" panose="020B0604020202020204" pitchFamily="34" charset="0"/>
              </a:rPr>
              <a:t>Legal Entities </a:t>
            </a:r>
            <a:r>
              <a:rPr lang="it-IT" sz="1100" dirty="0">
                <a:solidFill>
                  <a:srgbClr val="003862"/>
                </a:solidFill>
                <a:latin typeface="Arial" panose="020B0604020202020204" pitchFamily="34" charset="0"/>
                <a:cs typeface="Arial" panose="020B0604020202020204" pitchFamily="34" charset="0"/>
              </a:rPr>
              <a:t>e poi fai clic su “</a:t>
            </a:r>
            <a:r>
              <a:rPr lang="it-IT" sz="1100" b="1" dirty="0">
                <a:solidFill>
                  <a:srgbClr val="003862"/>
                </a:solidFill>
                <a:latin typeface="Arial" panose="020B0604020202020204" pitchFamily="34" charset="0"/>
                <a:cs typeface="Arial" panose="020B0604020202020204" pitchFamily="34" charset="0"/>
              </a:rPr>
              <a:t>Create</a:t>
            </a:r>
            <a:r>
              <a:rPr lang="it-IT" sz="1100" dirty="0">
                <a:solidFill>
                  <a:srgbClr val="003862"/>
                </a:solidFill>
                <a:latin typeface="Arial" panose="020B0604020202020204" pitchFamily="34" charset="0"/>
                <a:cs typeface="Arial" panose="020B0604020202020204" pitchFamily="34" charset="0"/>
              </a:rPr>
              <a:t>” per aggiungere una nuova entità giuridica.</a:t>
            </a:r>
          </a:p>
        </p:txBody>
      </p:sp>
      <p:pic>
        <p:nvPicPr>
          <p:cNvPr id="13" name="Picture 12">
            <a:extLst>
              <a:ext uri="{FF2B5EF4-FFF2-40B4-BE49-F238E27FC236}">
                <a16:creationId xmlns:a16="http://schemas.microsoft.com/office/drawing/2014/main" id="{4CE70A53-19F1-68CD-4FA6-D95E443B5541}"/>
              </a:ext>
            </a:extLst>
          </p:cNvPr>
          <p:cNvPicPr>
            <a:picLocks noChangeAspect="1"/>
          </p:cNvPicPr>
          <p:nvPr/>
        </p:nvPicPr>
        <p:blipFill>
          <a:blip r:embed="rId5"/>
          <a:stretch>
            <a:fillRect/>
          </a:stretch>
        </p:blipFill>
        <p:spPr>
          <a:xfrm>
            <a:off x="449307" y="6263226"/>
            <a:ext cx="5959385" cy="1364423"/>
          </a:xfrm>
          <a:prstGeom prst="rect">
            <a:avLst/>
          </a:prstGeom>
          <a:ln w="19050">
            <a:solidFill>
              <a:srgbClr val="04284D"/>
            </a:solidFill>
          </a:ln>
        </p:spPr>
      </p:pic>
      <p:sp>
        <p:nvSpPr>
          <p:cNvPr id="14" name="Rectangle 13">
            <a:extLst>
              <a:ext uri="{FF2B5EF4-FFF2-40B4-BE49-F238E27FC236}">
                <a16:creationId xmlns:a16="http://schemas.microsoft.com/office/drawing/2014/main" id="{FFC63DD9-5F47-C7D2-E20F-344C7884BFAE}"/>
              </a:ext>
            </a:extLst>
          </p:cNvPr>
          <p:cNvSpPr/>
          <p:nvPr/>
        </p:nvSpPr>
        <p:spPr>
          <a:xfrm>
            <a:off x="2139949" y="6461294"/>
            <a:ext cx="596899" cy="22422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15" name="Oval 14">
            <a:extLst>
              <a:ext uri="{FF2B5EF4-FFF2-40B4-BE49-F238E27FC236}">
                <a16:creationId xmlns:a16="http://schemas.microsoft.com/office/drawing/2014/main" id="{4DD69B8F-98CB-18A7-FC3A-20D25F98D8C1}"/>
              </a:ext>
            </a:extLst>
          </p:cNvPr>
          <p:cNvSpPr/>
          <p:nvPr/>
        </p:nvSpPr>
        <p:spPr>
          <a:xfrm>
            <a:off x="2621959" y="6631303"/>
            <a:ext cx="221826" cy="224227"/>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2</a:t>
            </a:r>
          </a:p>
        </p:txBody>
      </p:sp>
      <p:sp>
        <p:nvSpPr>
          <p:cNvPr id="16" name="Rectangle 15">
            <a:extLst>
              <a:ext uri="{FF2B5EF4-FFF2-40B4-BE49-F238E27FC236}">
                <a16:creationId xmlns:a16="http://schemas.microsoft.com/office/drawing/2014/main" id="{CFBEA7EE-3B2A-43E1-F073-DBB63EB8F6F6}"/>
              </a:ext>
            </a:extLst>
          </p:cNvPr>
          <p:cNvSpPr/>
          <p:nvPr/>
        </p:nvSpPr>
        <p:spPr>
          <a:xfrm>
            <a:off x="482835" y="7265954"/>
            <a:ext cx="596899" cy="22422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Tree>
    <p:custDataLst>
      <p:tags r:id="rId1"/>
    </p:custDataLst>
    <p:extLst>
      <p:ext uri="{BB962C8B-B14F-4D97-AF65-F5344CB8AC3E}">
        <p14:creationId xmlns:p14="http://schemas.microsoft.com/office/powerpoint/2010/main" val="420667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898C4EE0-7544-ECD3-6BEA-B893BF2F9D98}"/>
              </a:ext>
            </a:extLst>
          </p:cNvPr>
          <p:cNvSpPr/>
          <p:nvPr/>
        </p:nvSpPr>
        <p:spPr>
          <a:xfrm>
            <a:off x="182388" y="1005909"/>
            <a:ext cx="6493221" cy="222561"/>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startAt="3"/>
              <a:defRPr/>
            </a:pPr>
            <a:r>
              <a:rPr lang="it-IT" sz="1100" dirty="0">
                <a:solidFill>
                  <a:srgbClr val="04284D"/>
                </a:solidFill>
              </a:rPr>
              <a:t>Una volta fatto clic sul pulsante “</a:t>
            </a:r>
            <a:r>
              <a:rPr lang="it-IT" sz="1100" b="1" i="1" dirty="0">
                <a:solidFill>
                  <a:srgbClr val="04284D"/>
                </a:solidFill>
              </a:rPr>
              <a:t>Create</a:t>
            </a:r>
            <a:r>
              <a:rPr lang="it-IT" sz="1100" dirty="0">
                <a:solidFill>
                  <a:srgbClr val="04284D"/>
                </a:solidFill>
              </a:rPr>
              <a:t>”, apparirà un ulteriore pannello nella parte destra dello schermo.</a:t>
            </a:r>
          </a:p>
        </p:txBody>
      </p:sp>
      <p:sp>
        <p:nvSpPr>
          <p:cNvPr id="21" name="TextBox 20">
            <a:extLst>
              <a:ext uri="{FF2B5EF4-FFF2-40B4-BE49-F238E27FC236}">
                <a16:creationId xmlns:a16="http://schemas.microsoft.com/office/drawing/2014/main" id="{41F150EE-8B08-585D-4E67-C4F04E4CBFAC}"/>
              </a:ext>
            </a:extLst>
          </p:cNvPr>
          <p:cNvSpPr txBox="1"/>
          <p:nvPr/>
        </p:nvSpPr>
        <p:spPr>
          <a:xfrm>
            <a:off x="182388" y="5948572"/>
            <a:ext cx="6493221" cy="3023905"/>
          </a:xfrm>
          <a:prstGeom prst="rect">
            <a:avLst/>
          </a:prstGeom>
          <a:noFill/>
        </p:spPr>
        <p:txBody>
          <a:bodyPr wrap="square" rtlCol="0">
            <a:spAutoFit/>
          </a:bodyPr>
          <a:lstStyle/>
          <a:p>
            <a:pPr marL="228600" indent="-228600">
              <a:lnSpc>
                <a:spcPct val="150000"/>
              </a:lnSpc>
              <a:buFont typeface="+mj-lt"/>
              <a:buAutoNum type="alphaLcPeriod"/>
            </a:pPr>
            <a:r>
              <a:rPr lang="it-IT" sz="1100" b="1" dirty="0">
                <a:solidFill>
                  <a:srgbClr val="04284D"/>
                </a:solidFill>
              </a:rPr>
              <a:t>Legal Entity Name</a:t>
            </a:r>
            <a:r>
              <a:rPr lang="it-IT" sz="1100" dirty="0">
                <a:solidFill>
                  <a:srgbClr val="04284D"/>
                </a:solidFill>
              </a:rPr>
              <a:t>: Nome ufficiale della tua azienda così come è registrata presso l'autorità locale.</a:t>
            </a:r>
          </a:p>
          <a:p>
            <a:pPr marL="228600" indent="-228600">
              <a:lnSpc>
                <a:spcPct val="150000"/>
              </a:lnSpc>
              <a:buFont typeface="+mj-lt"/>
              <a:buAutoNum type="alphaLcPeriod"/>
            </a:pPr>
            <a:r>
              <a:rPr lang="it-IT" sz="1100" b="1" dirty="0">
                <a:solidFill>
                  <a:srgbClr val="04284D"/>
                </a:solidFill>
              </a:rPr>
              <a:t>Country or Region</a:t>
            </a:r>
            <a:r>
              <a:rPr lang="it-IT" sz="1100" dirty="0">
                <a:solidFill>
                  <a:srgbClr val="04284D"/>
                </a:solidFill>
              </a:rPr>
              <a:t>: Paese o regione in cui ha sede la tua azienda. Non puoi modificare questo campo dopo aver salvato l'entità giuridica.</a:t>
            </a:r>
          </a:p>
          <a:p>
            <a:pPr marL="228600" indent="-228600">
              <a:lnSpc>
                <a:spcPct val="150000"/>
              </a:lnSpc>
              <a:buFont typeface="+mj-lt"/>
              <a:buAutoNum type="alphaLcPeriod"/>
            </a:pPr>
            <a:r>
              <a:rPr lang="it-IT" sz="1100" b="1" dirty="0">
                <a:solidFill>
                  <a:srgbClr val="04284D"/>
                </a:solidFill>
              </a:rPr>
              <a:t>Invoice from Address</a:t>
            </a:r>
            <a:r>
              <a:rPr lang="it-IT" sz="1100" dirty="0">
                <a:solidFill>
                  <a:srgbClr val="04284D"/>
                </a:solidFill>
              </a:rPr>
              <a:t>: Indirizzo da cui invii le fatture ai tuoi clienti. Può essere lo stesso del “Remit-to Address” oppure uno diverso.</a:t>
            </a:r>
          </a:p>
          <a:p>
            <a:pPr marL="228600" indent="-228600">
              <a:lnSpc>
                <a:spcPct val="150000"/>
              </a:lnSpc>
              <a:buFont typeface="+mj-lt"/>
              <a:buAutoNum type="alphaLcPeriod"/>
            </a:pPr>
            <a:r>
              <a:rPr lang="it-IT" sz="1100" b="1" dirty="0">
                <a:solidFill>
                  <a:srgbClr val="04284D"/>
                </a:solidFill>
              </a:rPr>
              <a:t>Ship from Address</a:t>
            </a:r>
            <a:r>
              <a:rPr lang="it-IT" sz="1100" dirty="0">
                <a:solidFill>
                  <a:srgbClr val="04284D"/>
                </a:solidFill>
              </a:rPr>
              <a:t>: Indirizzo da cui invii i prodotti al tuo cliente. Può essere lo stesso dell'Invoice from Address oppure uno diverso. </a:t>
            </a:r>
          </a:p>
          <a:p>
            <a:pPr marL="228600" indent="-228600">
              <a:lnSpc>
                <a:spcPct val="150000"/>
              </a:lnSpc>
              <a:buFont typeface="+mj-lt"/>
              <a:buAutoNum type="alphaLcPeriod"/>
            </a:pPr>
            <a:r>
              <a:rPr lang="it-IT" sz="1100" b="1" dirty="0">
                <a:solidFill>
                  <a:srgbClr val="04284D"/>
                </a:solidFill>
              </a:rPr>
              <a:t>Remit-to Address</a:t>
            </a:r>
            <a:r>
              <a:rPr lang="it-IT" sz="1100" dirty="0">
                <a:solidFill>
                  <a:srgbClr val="04284D"/>
                </a:solidFill>
              </a:rPr>
              <a:t>: L'indirizzo presso cui ricevi i pagamenti. Può essere lo stesso dell'“Invoice from Address” oppure uno diverso. Quando crei un metodo di pagamento (bonifico bancario o virtual card), il sistema acquisirà l'ultima versione del remit-to address dell'entità giuridica</a:t>
            </a:r>
          </a:p>
          <a:p>
            <a:pPr marL="228600" indent="-228600">
              <a:lnSpc>
                <a:spcPct val="150000"/>
              </a:lnSpc>
              <a:buFont typeface="+mj-lt"/>
              <a:buAutoNum type="alphaLcPeriod"/>
            </a:pPr>
            <a:endParaRPr lang="it-IT" sz="1100" dirty="0">
              <a:solidFill>
                <a:srgbClr val="04284D"/>
              </a:solidFill>
            </a:endParaRPr>
          </a:p>
          <a:p>
            <a:endParaRPr lang="de-DE" dirty="0"/>
          </a:p>
        </p:txBody>
      </p:sp>
      <p:pic>
        <p:nvPicPr>
          <p:cNvPr id="20" name="Picture 19">
            <a:extLst>
              <a:ext uri="{FF2B5EF4-FFF2-40B4-BE49-F238E27FC236}">
                <a16:creationId xmlns:a16="http://schemas.microsoft.com/office/drawing/2014/main" id="{C5620EDF-EFBA-9C82-7BC8-F3231F2E835F}"/>
              </a:ext>
            </a:extLst>
          </p:cNvPr>
          <p:cNvPicPr>
            <a:picLocks noChangeAspect="1"/>
          </p:cNvPicPr>
          <p:nvPr/>
        </p:nvPicPr>
        <p:blipFill>
          <a:blip r:embed="rId3"/>
          <a:stretch>
            <a:fillRect/>
          </a:stretch>
        </p:blipFill>
        <p:spPr>
          <a:xfrm>
            <a:off x="182388" y="1532928"/>
            <a:ext cx="5205187" cy="4435641"/>
          </a:xfrm>
          <a:prstGeom prst="rect">
            <a:avLst/>
          </a:prstGeom>
          <a:ln w="19050">
            <a:solidFill>
              <a:srgbClr val="04284D"/>
            </a:solidFill>
          </a:ln>
        </p:spPr>
      </p:pic>
      <p:sp>
        <p:nvSpPr>
          <p:cNvPr id="9" name="Rectangle 8">
            <a:extLst>
              <a:ext uri="{FF2B5EF4-FFF2-40B4-BE49-F238E27FC236}">
                <a16:creationId xmlns:a16="http://schemas.microsoft.com/office/drawing/2014/main" id="{B3ABDBFE-F959-AE04-1A50-E7789729966C}"/>
              </a:ext>
            </a:extLst>
          </p:cNvPr>
          <p:cNvSpPr/>
          <p:nvPr/>
        </p:nvSpPr>
        <p:spPr>
          <a:xfrm>
            <a:off x="207169" y="1850165"/>
            <a:ext cx="2495518"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sp>
        <p:nvSpPr>
          <p:cNvPr id="22" name="Rectangle 21">
            <a:extLst>
              <a:ext uri="{FF2B5EF4-FFF2-40B4-BE49-F238E27FC236}">
                <a16:creationId xmlns:a16="http://schemas.microsoft.com/office/drawing/2014/main" id="{EB9E57D8-F8FF-54B4-2155-8ACED9BD47B3}"/>
              </a:ext>
            </a:extLst>
          </p:cNvPr>
          <p:cNvSpPr/>
          <p:nvPr/>
        </p:nvSpPr>
        <p:spPr>
          <a:xfrm>
            <a:off x="2702687" y="1850165"/>
            <a:ext cx="2520299"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sp>
        <p:nvSpPr>
          <p:cNvPr id="7" name="Rectangle 6">
            <a:extLst>
              <a:ext uri="{FF2B5EF4-FFF2-40B4-BE49-F238E27FC236}">
                <a16:creationId xmlns:a16="http://schemas.microsoft.com/office/drawing/2014/main" id="{F6E7CFEE-9810-E5F3-37CF-02F2354A79CE}"/>
              </a:ext>
            </a:extLst>
          </p:cNvPr>
          <p:cNvSpPr/>
          <p:nvPr/>
        </p:nvSpPr>
        <p:spPr>
          <a:xfrm>
            <a:off x="207168" y="2397539"/>
            <a:ext cx="4178015"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sp>
        <p:nvSpPr>
          <p:cNvPr id="23" name="Rectangle 22">
            <a:extLst>
              <a:ext uri="{FF2B5EF4-FFF2-40B4-BE49-F238E27FC236}">
                <a16:creationId xmlns:a16="http://schemas.microsoft.com/office/drawing/2014/main" id="{3E45421B-8FFC-5FF2-7D1D-A440566E9A69}"/>
              </a:ext>
            </a:extLst>
          </p:cNvPr>
          <p:cNvSpPr/>
          <p:nvPr/>
        </p:nvSpPr>
        <p:spPr>
          <a:xfrm>
            <a:off x="252096" y="4442747"/>
            <a:ext cx="3831336"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sp>
        <p:nvSpPr>
          <p:cNvPr id="24" name="Rectangle 23">
            <a:extLst>
              <a:ext uri="{FF2B5EF4-FFF2-40B4-BE49-F238E27FC236}">
                <a16:creationId xmlns:a16="http://schemas.microsoft.com/office/drawing/2014/main" id="{F8835AA4-40FB-A22B-EB07-FF7873CD68A0}"/>
              </a:ext>
            </a:extLst>
          </p:cNvPr>
          <p:cNvSpPr/>
          <p:nvPr/>
        </p:nvSpPr>
        <p:spPr>
          <a:xfrm>
            <a:off x="242951" y="5428124"/>
            <a:ext cx="1097281" cy="28346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sp>
        <p:nvSpPr>
          <p:cNvPr id="25" name="Oval 24">
            <a:extLst>
              <a:ext uri="{FF2B5EF4-FFF2-40B4-BE49-F238E27FC236}">
                <a16:creationId xmlns:a16="http://schemas.microsoft.com/office/drawing/2014/main" id="{2B5C8A85-FF6C-6084-AA94-F72867A71898}"/>
              </a:ext>
            </a:extLst>
          </p:cNvPr>
          <p:cNvSpPr/>
          <p:nvPr/>
        </p:nvSpPr>
        <p:spPr>
          <a:xfrm>
            <a:off x="2471402" y="1716031"/>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a</a:t>
            </a:r>
            <a:endParaRPr lang="it-IT" sz="1200" kern="0" dirty="0">
              <a:solidFill>
                <a:srgbClr val="003862"/>
              </a:solidFill>
              <a:latin typeface="Arial" panose="020B0604020202020204" pitchFamily="34" charset="0"/>
              <a:cs typeface="Arial" panose="020B0604020202020204" pitchFamily="34" charset="0"/>
            </a:endParaRPr>
          </a:p>
        </p:txBody>
      </p:sp>
      <p:sp>
        <p:nvSpPr>
          <p:cNvPr id="26" name="Oval 25">
            <a:extLst>
              <a:ext uri="{FF2B5EF4-FFF2-40B4-BE49-F238E27FC236}">
                <a16:creationId xmlns:a16="http://schemas.microsoft.com/office/drawing/2014/main" id="{D9417D76-2943-3D22-05E5-F5B8A0FCACC1}"/>
              </a:ext>
            </a:extLst>
          </p:cNvPr>
          <p:cNvSpPr/>
          <p:nvPr/>
        </p:nvSpPr>
        <p:spPr>
          <a:xfrm>
            <a:off x="5049196" y="1763065"/>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b</a:t>
            </a:r>
            <a:endParaRPr lang="it-IT" sz="1200" kern="0" dirty="0">
              <a:solidFill>
                <a:srgbClr val="003862"/>
              </a:solidFill>
              <a:latin typeface="Arial" panose="020B0604020202020204" pitchFamily="34" charset="0"/>
              <a:cs typeface="Arial" panose="020B0604020202020204" pitchFamily="34" charset="0"/>
            </a:endParaRPr>
          </a:p>
        </p:txBody>
      </p:sp>
      <p:sp>
        <p:nvSpPr>
          <p:cNvPr id="27" name="Oval 26">
            <a:extLst>
              <a:ext uri="{FF2B5EF4-FFF2-40B4-BE49-F238E27FC236}">
                <a16:creationId xmlns:a16="http://schemas.microsoft.com/office/drawing/2014/main" id="{350F98E1-5A5E-554B-D2B5-608BE19E1897}"/>
              </a:ext>
            </a:extLst>
          </p:cNvPr>
          <p:cNvSpPr/>
          <p:nvPr/>
        </p:nvSpPr>
        <p:spPr>
          <a:xfrm>
            <a:off x="4254103" y="2387325"/>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c</a:t>
            </a:r>
            <a:endParaRPr lang="it-IT" sz="1200" kern="0" dirty="0">
              <a:solidFill>
                <a:srgbClr val="003862"/>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ECBD7171-C6F6-CD21-A896-297F7C7AC155}"/>
              </a:ext>
            </a:extLst>
          </p:cNvPr>
          <p:cNvSpPr/>
          <p:nvPr/>
        </p:nvSpPr>
        <p:spPr>
          <a:xfrm>
            <a:off x="3907972" y="4327400"/>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d</a:t>
            </a:r>
            <a:endParaRPr lang="it-IT" sz="1200" kern="0" dirty="0">
              <a:solidFill>
                <a:srgbClr val="003862"/>
              </a:solidFill>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7735CFCD-EA67-05A0-013E-487C808DF8AE}"/>
              </a:ext>
            </a:extLst>
          </p:cNvPr>
          <p:cNvSpPr/>
          <p:nvPr/>
        </p:nvSpPr>
        <p:spPr>
          <a:xfrm>
            <a:off x="1220396" y="5298239"/>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e</a:t>
            </a:r>
            <a:endParaRPr lang="it-IT" sz="1200" kern="0" dirty="0">
              <a:solidFill>
                <a:srgbClr val="003862"/>
              </a:solidFill>
              <a:latin typeface="Arial" panose="020B0604020202020204" pitchFamily="34" charset="0"/>
              <a:cs typeface="Arial" panose="020B0604020202020204" pitchFamily="34" charset="0"/>
            </a:endParaRPr>
          </a:p>
        </p:txBody>
      </p:sp>
      <p:grpSp>
        <p:nvGrpSpPr>
          <p:cNvPr id="35" name="Group 34">
            <a:extLst>
              <a:ext uri="{FF2B5EF4-FFF2-40B4-BE49-F238E27FC236}">
                <a16:creationId xmlns:a16="http://schemas.microsoft.com/office/drawing/2014/main" id="{139F29BD-A032-58CC-C646-1E3E3146C26B}"/>
              </a:ext>
            </a:extLst>
          </p:cNvPr>
          <p:cNvGrpSpPr/>
          <p:nvPr/>
        </p:nvGrpSpPr>
        <p:grpSpPr>
          <a:xfrm>
            <a:off x="5457283" y="3790336"/>
            <a:ext cx="1320233" cy="2015380"/>
            <a:chOff x="5537766" y="3698108"/>
            <a:chExt cx="1320233" cy="1591861"/>
          </a:xfrm>
        </p:grpSpPr>
        <p:sp>
          <p:nvSpPr>
            <p:cNvPr id="32" name="Rounded Rectangle 7">
              <a:extLst>
                <a:ext uri="{FF2B5EF4-FFF2-40B4-BE49-F238E27FC236}">
                  <a16:creationId xmlns:a16="http://schemas.microsoft.com/office/drawing/2014/main" id="{DCA9849D-4948-4636-0658-60762EEC391B}"/>
                </a:ext>
              </a:extLst>
            </p:cNvPr>
            <p:cNvSpPr/>
            <p:nvPr/>
          </p:nvSpPr>
          <p:spPr>
            <a:xfrm>
              <a:off x="5537766" y="3698108"/>
              <a:ext cx="1320233" cy="1591861"/>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it-IT" sz="3600"/>
            </a:p>
          </p:txBody>
        </p:sp>
        <p:pic>
          <p:nvPicPr>
            <p:cNvPr id="33" name="Picture 32">
              <a:extLst>
                <a:ext uri="{FF2B5EF4-FFF2-40B4-BE49-F238E27FC236}">
                  <a16:creationId xmlns:a16="http://schemas.microsoft.com/office/drawing/2014/main" id="{94AFF9E9-2298-15BC-6113-81073EE52B72}"/>
                </a:ext>
              </a:extLst>
            </p:cNvPr>
            <p:cNvPicPr preferRelativeResize="0">
              <a:picLocks noChangeAspect="1"/>
            </p:cNvPicPr>
            <p:nvPr/>
          </p:nvPicPr>
          <p:blipFill>
            <a:blip r:embed="rId4"/>
            <a:stretch>
              <a:fillRect/>
            </a:stretch>
          </p:blipFill>
          <p:spPr>
            <a:xfrm>
              <a:off x="5932566" y="3805230"/>
              <a:ext cx="530632" cy="530632"/>
            </a:xfrm>
            <a:prstGeom prst="rect">
              <a:avLst/>
            </a:prstGeom>
          </p:spPr>
        </p:pic>
        <p:sp>
          <p:nvSpPr>
            <p:cNvPr id="34" name="TextBox 33">
              <a:extLst>
                <a:ext uri="{FF2B5EF4-FFF2-40B4-BE49-F238E27FC236}">
                  <a16:creationId xmlns:a16="http://schemas.microsoft.com/office/drawing/2014/main" id="{10CDE7C9-556F-4BFE-0F1C-668AB5CBA420}"/>
                </a:ext>
              </a:extLst>
            </p:cNvPr>
            <p:cNvSpPr txBox="1"/>
            <p:nvPr/>
          </p:nvSpPr>
          <p:spPr>
            <a:xfrm>
              <a:off x="5562006" y="4335862"/>
              <a:ext cx="1295993" cy="954107"/>
            </a:xfrm>
            <a:prstGeom prst="rect">
              <a:avLst/>
            </a:prstGeom>
            <a:noFill/>
          </p:spPr>
          <p:txBody>
            <a:bodyPr wrap="square">
              <a:spAutoFit/>
            </a:bodyPr>
            <a:lstStyle/>
            <a:p>
              <a:r>
                <a:rPr lang="it-IT" sz="1200" b="1" dirty="0">
                  <a:solidFill>
                    <a:srgbClr val="003862"/>
                  </a:solidFill>
                  <a:latin typeface="Arial" panose="020B0604020202020204" pitchFamily="34" charset="0"/>
                  <a:cs typeface="Arial" panose="020B0604020202020204" pitchFamily="34" charset="0"/>
                </a:rPr>
                <a:t>Nota:</a:t>
              </a:r>
            </a:p>
            <a:p>
              <a:r>
                <a:rPr lang="it-IT" sz="1100" dirty="0">
                  <a:solidFill>
                    <a:srgbClr val="003862"/>
                  </a:solidFill>
                  <a:latin typeface="Arial" panose="020B0604020202020204" pitchFamily="34" charset="0"/>
                  <a:cs typeface="Arial" panose="020B0604020202020204" pitchFamily="34" charset="0"/>
                </a:rPr>
                <a:t>Tieni presente che i campi contrassegnati con “</a:t>
              </a:r>
              <a:r>
                <a:rPr lang="it-IT" sz="1100" dirty="0">
                  <a:solidFill>
                    <a:srgbClr val="FF0000"/>
                  </a:solidFill>
                  <a:latin typeface="Arial" panose="020B0604020202020204" pitchFamily="34" charset="0"/>
                  <a:cs typeface="Arial" panose="020B0604020202020204" pitchFamily="34" charset="0"/>
                </a:rPr>
                <a:t>*</a:t>
              </a:r>
              <a:r>
                <a:rPr lang="it-IT" sz="1100" dirty="0">
                  <a:solidFill>
                    <a:srgbClr val="003862"/>
                  </a:solidFill>
                  <a:latin typeface="Arial" panose="020B0604020202020204" pitchFamily="34" charset="0"/>
                  <a:cs typeface="Arial" panose="020B0604020202020204" pitchFamily="34" charset="0"/>
                </a:rPr>
                <a:t>” sono obbligatori.</a:t>
              </a:r>
            </a:p>
          </p:txBody>
        </p:sp>
      </p:grpSp>
      <p:sp>
        <p:nvSpPr>
          <p:cNvPr id="2" name="Oval 1">
            <a:extLst>
              <a:ext uri="{FF2B5EF4-FFF2-40B4-BE49-F238E27FC236}">
                <a16:creationId xmlns:a16="http://schemas.microsoft.com/office/drawing/2014/main" id="{03B55F71-9AB4-195C-22B7-8CB4BFCD092F}"/>
              </a:ext>
            </a:extLst>
          </p:cNvPr>
          <p:cNvSpPr/>
          <p:nvPr/>
        </p:nvSpPr>
        <p:spPr>
          <a:xfrm>
            <a:off x="5305766" y="1390697"/>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3</a:t>
            </a:r>
            <a:endParaRPr lang="it-IT"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1926676"/>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C1BC68-577C-E611-6BF9-FA7EF65BC7AC}"/>
              </a:ext>
            </a:extLst>
          </p:cNvPr>
          <p:cNvSpPr txBox="1"/>
          <p:nvPr/>
        </p:nvSpPr>
        <p:spPr>
          <a:xfrm>
            <a:off x="182389" y="939159"/>
            <a:ext cx="6493220" cy="822726"/>
          </a:xfrm>
          <a:prstGeom prst="rect">
            <a:avLst/>
          </a:prstGeom>
          <a:noFill/>
        </p:spPr>
        <p:txBody>
          <a:bodyPr wrap="square" rtlCol="0">
            <a:spAutoFit/>
          </a:bodyPr>
          <a:lstStyle/>
          <a:p>
            <a:pPr marL="228600" indent="-228600">
              <a:lnSpc>
                <a:spcPct val="150000"/>
              </a:lnSpc>
              <a:buFont typeface="+mj-lt"/>
              <a:buAutoNum type="arabicPeriod" startAt="4"/>
            </a:pPr>
            <a:r>
              <a:rPr lang="it-IT" sz="1100" dirty="0">
                <a:solidFill>
                  <a:srgbClr val="04284D"/>
                </a:solidFill>
              </a:rPr>
              <a:t>Dopo aver completato la sezione “</a:t>
            </a:r>
            <a:r>
              <a:rPr lang="it-IT" sz="1100" b="1" dirty="0">
                <a:solidFill>
                  <a:srgbClr val="04284D"/>
                </a:solidFill>
              </a:rPr>
              <a:t>Country/Region</a:t>
            </a:r>
            <a:r>
              <a:rPr lang="it-IT" sz="1100" dirty="0">
                <a:solidFill>
                  <a:srgbClr val="04284D"/>
                </a:solidFill>
              </a:rPr>
              <a:t>” con la Germania, appariranno due campi aggiuntivi </a:t>
            </a:r>
          </a:p>
          <a:p>
            <a:pPr marL="228600" indent="-228600">
              <a:lnSpc>
                <a:spcPct val="150000"/>
              </a:lnSpc>
              <a:buFont typeface="+mj-lt"/>
              <a:buAutoNum type="alphaUcPeriod"/>
            </a:pPr>
            <a:r>
              <a:rPr lang="it-IT" sz="1100" b="1" dirty="0">
                <a:solidFill>
                  <a:srgbClr val="04284D"/>
                </a:solidFill>
              </a:rPr>
              <a:t>Tax Registrations.</a:t>
            </a:r>
          </a:p>
          <a:p>
            <a:pPr marL="228600" indent="-228600">
              <a:lnSpc>
                <a:spcPct val="150000"/>
              </a:lnSpc>
              <a:buFont typeface="+mj-lt"/>
              <a:buAutoNum type="alphaUcPeriod"/>
            </a:pPr>
            <a:r>
              <a:rPr lang="it-IT" sz="1100" b="1" dirty="0">
                <a:solidFill>
                  <a:srgbClr val="04284D"/>
                </a:solidFill>
              </a:rPr>
              <a:t>Additional Company Information.</a:t>
            </a:r>
          </a:p>
        </p:txBody>
      </p:sp>
      <p:pic>
        <p:nvPicPr>
          <p:cNvPr id="12" name="Picture 11">
            <a:extLst>
              <a:ext uri="{FF2B5EF4-FFF2-40B4-BE49-F238E27FC236}">
                <a16:creationId xmlns:a16="http://schemas.microsoft.com/office/drawing/2014/main" id="{E8C472F9-F822-0324-4BF5-E2D4FAA6A39D}"/>
              </a:ext>
            </a:extLst>
          </p:cNvPr>
          <p:cNvPicPr>
            <a:picLocks noChangeAspect="1"/>
          </p:cNvPicPr>
          <p:nvPr/>
        </p:nvPicPr>
        <p:blipFill>
          <a:blip r:embed="rId2"/>
          <a:stretch>
            <a:fillRect/>
          </a:stretch>
        </p:blipFill>
        <p:spPr>
          <a:xfrm>
            <a:off x="1081012" y="2049780"/>
            <a:ext cx="4695973" cy="3761991"/>
          </a:xfrm>
          <a:prstGeom prst="rect">
            <a:avLst/>
          </a:prstGeom>
          <a:ln w="19050">
            <a:solidFill>
              <a:srgbClr val="04284D"/>
            </a:solidFill>
          </a:ln>
        </p:spPr>
      </p:pic>
      <p:sp>
        <p:nvSpPr>
          <p:cNvPr id="13" name="TextBox 12">
            <a:extLst>
              <a:ext uri="{FF2B5EF4-FFF2-40B4-BE49-F238E27FC236}">
                <a16:creationId xmlns:a16="http://schemas.microsoft.com/office/drawing/2014/main" id="{2B2EE74B-52FC-C5BE-6453-C1BF82306D03}"/>
              </a:ext>
            </a:extLst>
          </p:cNvPr>
          <p:cNvSpPr txBox="1"/>
          <p:nvPr/>
        </p:nvSpPr>
        <p:spPr>
          <a:xfrm>
            <a:off x="182388" y="5987961"/>
            <a:ext cx="6493220" cy="314894"/>
          </a:xfrm>
          <a:prstGeom prst="rect">
            <a:avLst/>
          </a:prstGeom>
          <a:noFill/>
        </p:spPr>
        <p:txBody>
          <a:bodyPr wrap="square" rtlCol="0">
            <a:spAutoFit/>
          </a:bodyPr>
          <a:lstStyle/>
          <a:p>
            <a:pPr marL="228600" indent="-228600">
              <a:lnSpc>
                <a:spcPct val="150000"/>
              </a:lnSpc>
              <a:buFont typeface="+mj-lt"/>
              <a:buAutoNum type="arabicPeriod" startAt="5"/>
            </a:pPr>
            <a:r>
              <a:rPr lang="it-IT" sz="1100" b="1" dirty="0">
                <a:solidFill>
                  <a:srgbClr val="04284D"/>
                </a:solidFill>
              </a:rPr>
              <a:t>Additional Company Information </a:t>
            </a:r>
            <a:r>
              <a:rPr lang="it-IT" sz="1100" dirty="0">
                <a:solidFill>
                  <a:srgbClr val="04284D"/>
                </a:solidFill>
              </a:rPr>
              <a:t>campi obbligatori:</a:t>
            </a:r>
          </a:p>
        </p:txBody>
      </p:sp>
      <p:sp>
        <p:nvSpPr>
          <p:cNvPr id="14" name="TextBox 13">
            <a:extLst>
              <a:ext uri="{FF2B5EF4-FFF2-40B4-BE49-F238E27FC236}">
                <a16:creationId xmlns:a16="http://schemas.microsoft.com/office/drawing/2014/main" id="{21F76013-F8C4-F66A-26C3-E1A19AC5AFF7}"/>
              </a:ext>
            </a:extLst>
          </p:cNvPr>
          <p:cNvSpPr txBox="1"/>
          <p:nvPr/>
        </p:nvSpPr>
        <p:spPr>
          <a:xfrm>
            <a:off x="180365" y="6302855"/>
            <a:ext cx="6493220" cy="2092304"/>
          </a:xfrm>
          <a:prstGeom prst="rect">
            <a:avLst/>
          </a:prstGeom>
          <a:noFill/>
        </p:spPr>
        <p:txBody>
          <a:bodyPr wrap="square" rtlCol="0">
            <a:spAutoFit/>
          </a:bodyPr>
          <a:lstStyle/>
          <a:p>
            <a:pPr marL="228600" indent="-228600">
              <a:lnSpc>
                <a:spcPct val="150000"/>
              </a:lnSpc>
              <a:buFont typeface="+mj-lt"/>
              <a:buAutoNum type="alphaLcPeriod"/>
            </a:pPr>
            <a:r>
              <a:rPr lang="it-IT" sz="1100" b="1" dirty="0">
                <a:solidFill>
                  <a:srgbClr val="04284D"/>
                </a:solidFill>
              </a:rPr>
              <a:t>Legal type of company </a:t>
            </a:r>
            <a:r>
              <a:rPr lang="it-IT" sz="1100" dirty="0">
                <a:solidFill>
                  <a:srgbClr val="04284D"/>
                </a:solidFill>
              </a:rPr>
              <a:t>: Indica il tipo di società in relazione a come la tua azienda è legalmente registrata. Ad esempio, se si tratta o meno di una società a responsabilità limitata.</a:t>
            </a:r>
          </a:p>
          <a:p>
            <a:pPr marL="228600" indent="-228600">
              <a:lnSpc>
                <a:spcPct val="150000"/>
              </a:lnSpc>
              <a:buFont typeface="+mj-lt"/>
              <a:buAutoNum type="alphaLcPeriod"/>
            </a:pPr>
            <a:r>
              <a:rPr lang="it-IT" sz="1100" b="1" dirty="0">
                <a:solidFill>
                  <a:srgbClr val="04284D"/>
                </a:solidFill>
              </a:rPr>
              <a:t>Registered seat </a:t>
            </a:r>
            <a:r>
              <a:rPr lang="it-IT" sz="1100" dirty="0">
                <a:solidFill>
                  <a:srgbClr val="04284D"/>
                </a:solidFill>
              </a:rPr>
              <a:t>: Indica dove si trova la sede ufficiale della tua azienda.</a:t>
            </a:r>
          </a:p>
          <a:p>
            <a:pPr marL="228600" indent="-228600">
              <a:lnSpc>
                <a:spcPct val="150000"/>
              </a:lnSpc>
              <a:buFont typeface="+mj-lt"/>
              <a:buAutoNum type="alphaLcPeriod"/>
            </a:pPr>
            <a:r>
              <a:rPr lang="it-IT" sz="1100" b="1" dirty="0">
                <a:solidFill>
                  <a:srgbClr val="04284D"/>
                </a:solidFill>
              </a:rPr>
              <a:t>Board of Directors </a:t>
            </a:r>
            <a:r>
              <a:rPr lang="it-IT" sz="1100" dirty="0">
                <a:solidFill>
                  <a:srgbClr val="04284D"/>
                </a:solidFill>
              </a:rPr>
              <a:t>: Indica i nomi dei membri del consiglio di amministrazione della tua azienda.</a:t>
            </a:r>
          </a:p>
          <a:p>
            <a:pPr marL="228600" indent="-228600">
              <a:lnSpc>
                <a:spcPct val="150000"/>
              </a:lnSpc>
              <a:buFont typeface="+mj-lt"/>
              <a:buAutoNum type="alphaLcPeriod"/>
            </a:pPr>
            <a:r>
              <a:rPr lang="it-IT" sz="1100" b="1" dirty="0">
                <a:solidFill>
                  <a:srgbClr val="04284D"/>
                </a:solidFill>
              </a:rPr>
              <a:t>Chairman of the Board </a:t>
            </a:r>
            <a:r>
              <a:rPr lang="it-IT" sz="1100" dirty="0">
                <a:solidFill>
                  <a:srgbClr val="04284D"/>
                </a:solidFill>
              </a:rPr>
              <a:t>: Indica il nome del presidente del tuo consiglio di amministrazione.</a:t>
            </a:r>
          </a:p>
          <a:p>
            <a:pPr marL="228600" indent="-228600">
              <a:lnSpc>
                <a:spcPct val="150000"/>
              </a:lnSpc>
              <a:buFont typeface="+mj-lt"/>
              <a:buAutoNum type="alphaLcPeriod"/>
            </a:pPr>
            <a:r>
              <a:rPr lang="it-IT" sz="1100" b="1" dirty="0">
                <a:solidFill>
                  <a:srgbClr val="04284D"/>
                </a:solidFill>
              </a:rPr>
              <a:t>Court of registration </a:t>
            </a:r>
            <a:r>
              <a:rPr lang="it-IT" sz="1100" dirty="0">
                <a:solidFill>
                  <a:srgbClr val="04284D"/>
                </a:solidFill>
              </a:rPr>
              <a:t>: Indica il nome del tribunale presso cui è registrata la tua azienda.</a:t>
            </a:r>
          </a:p>
          <a:p>
            <a:pPr marL="228600" indent="-228600">
              <a:lnSpc>
                <a:spcPct val="150000"/>
              </a:lnSpc>
              <a:buFont typeface="+mj-lt"/>
              <a:buAutoNum type="alphaLcPeriod"/>
            </a:pPr>
            <a:r>
              <a:rPr lang="it-IT" sz="1100" b="1" dirty="0">
                <a:solidFill>
                  <a:srgbClr val="04284D"/>
                </a:solidFill>
              </a:rPr>
              <a:t>Commercial Register &amp; Number : I</a:t>
            </a:r>
            <a:r>
              <a:rPr lang="it-IT" sz="1100" dirty="0">
                <a:solidFill>
                  <a:srgbClr val="04284D"/>
                </a:solidFill>
              </a:rPr>
              <a:t>ndica il nome del registro delle imprese presso cui è registrata la tua azienda e il numero di registrazione della tua azienda.</a:t>
            </a:r>
          </a:p>
        </p:txBody>
      </p:sp>
      <p:sp>
        <p:nvSpPr>
          <p:cNvPr id="8" name="Rectangle 7">
            <a:extLst>
              <a:ext uri="{FF2B5EF4-FFF2-40B4-BE49-F238E27FC236}">
                <a16:creationId xmlns:a16="http://schemas.microsoft.com/office/drawing/2014/main" id="{297CCB75-13A5-39F2-A337-E9F531B2EDB9}"/>
              </a:ext>
            </a:extLst>
          </p:cNvPr>
          <p:cNvSpPr/>
          <p:nvPr/>
        </p:nvSpPr>
        <p:spPr>
          <a:xfrm>
            <a:off x="1160982" y="2804290"/>
            <a:ext cx="923850" cy="223551"/>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10" name="Oval 9">
            <a:extLst>
              <a:ext uri="{FF2B5EF4-FFF2-40B4-BE49-F238E27FC236}">
                <a16:creationId xmlns:a16="http://schemas.microsoft.com/office/drawing/2014/main" id="{00C82F71-CB23-65AF-F302-F94C29B8B546}"/>
              </a:ext>
            </a:extLst>
          </p:cNvPr>
          <p:cNvSpPr/>
          <p:nvPr/>
        </p:nvSpPr>
        <p:spPr>
          <a:xfrm>
            <a:off x="2036018" y="2928471"/>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A</a:t>
            </a:r>
            <a:endParaRPr lang="it-IT" sz="1200" kern="0" dirty="0">
              <a:solidFill>
                <a:srgbClr val="003862"/>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27F2BBE0-A69E-F072-2656-83D8205C78D0}"/>
              </a:ext>
            </a:extLst>
          </p:cNvPr>
          <p:cNvSpPr/>
          <p:nvPr/>
        </p:nvSpPr>
        <p:spPr>
          <a:xfrm>
            <a:off x="1160982" y="3935170"/>
            <a:ext cx="1609650" cy="223551"/>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sp>
        <p:nvSpPr>
          <p:cNvPr id="16" name="Oval 15">
            <a:extLst>
              <a:ext uri="{FF2B5EF4-FFF2-40B4-BE49-F238E27FC236}">
                <a16:creationId xmlns:a16="http://schemas.microsoft.com/office/drawing/2014/main" id="{A1573536-2996-12A0-A635-60CFC9C1F7CA}"/>
              </a:ext>
            </a:extLst>
          </p:cNvPr>
          <p:cNvSpPr/>
          <p:nvPr/>
        </p:nvSpPr>
        <p:spPr>
          <a:xfrm>
            <a:off x="2721818" y="3786568"/>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B</a:t>
            </a:r>
            <a:endParaRPr lang="it-IT" sz="1200" kern="0" dirty="0">
              <a:solidFill>
                <a:srgbClr val="003862"/>
              </a:solidFil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292EDD1D-8F98-0411-89D2-F6BB09D76DB4}"/>
              </a:ext>
            </a:extLst>
          </p:cNvPr>
          <p:cNvSpPr/>
          <p:nvPr/>
        </p:nvSpPr>
        <p:spPr>
          <a:xfrm>
            <a:off x="1112168" y="4215301"/>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23" name="Rectangle 22">
            <a:extLst>
              <a:ext uri="{FF2B5EF4-FFF2-40B4-BE49-F238E27FC236}">
                <a16:creationId xmlns:a16="http://schemas.microsoft.com/office/drawing/2014/main" id="{40B3557D-4352-1A94-B9D7-EF1BE133E842}"/>
              </a:ext>
            </a:extLst>
          </p:cNvPr>
          <p:cNvSpPr/>
          <p:nvPr/>
        </p:nvSpPr>
        <p:spPr>
          <a:xfrm>
            <a:off x="3444576" y="4215301"/>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24" name="Rectangle 23">
            <a:extLst>
              <a:ext uri="{FF2B5EF4-FFF2-40B4-BE49-F238E27FC236}">
                <a16:creationId xmlns:a16="http://schemas.microsoft.com/office/drawing/2014/main" id="{72DBA24E-036F-6996-D47A-4ED2F12DE0E4}"/>
              </a:ext>
            </a:extLst>
          </p:cNvPr>
          <p:cNvSpPr/>
          <p:nvPr/>
        </p:nvSpPr>
        <p:spPr>
          <a:xfrm>
            <a:off x="1112168" y="4605998"/>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25" name="Rectangle 24">
            <a:extLst>
              <a:ext uri="{FF2B5EF4-FFF2-40B4-BE49-F238E27FC236}">
                <a16:creationId xmlns:a16="http://schemas.microsoft.com/office/drawing/2014/main" id="{44F2FFB8-E7BB-2A4D-039E-808ACC4A0F9A}"/>
              </a:ext>
            </a:extLst>
          </p:cNvPr>
          <p:cNvSpPr/>
          <p:nvPr/>
        </p:nvSpPr>
        <p:spPr>
          <a:xfrm>
            <a:off x="3444576" y="4605998"/>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28" name="Rectangle 27">
            <a:extLst>
              <a:ext uri="{FF2B5EF4-FFF2-40B4-BE49-F238E27FC236}">
                <a16:creationId xmlns:a16="http://schemas.microsoft.com/office/drawing/2014/main" id="{5E749A0C-4820-5C1F-F057-4A3D317F7221}"/>
              </a:ext>
            </a:extLst>
          </p:cNvPr>
          <p:cNvSpPr/>
          <p:nvPr/>
        </p:nvSpPr>
        <p:spPr>
          <a:xfrm>
            <a:off x="1112168" y="4976109"/>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29" name="Rectangle 28">
            <a:extLst>
              <a:ext uri="{FF2B5EF4-FFF2-40B4-BE49-F238E27FC236}">
                <a16:creationId xmlns:a16="http://schemas.microsoft.com/office/drawing/2014/main" id="{C7E54F05-A956-50E6-3FC0-C5B6D779989E}"/>
              </a:ext>
            </a:extLst>
          </p:cNvPr>
          <p:cNvSpPr/>
          <p:nvPr/>
        </p:nvSpPr>
        <p:spPr>
          <a:xfrm>
            <a:off x="3444576" y="4976109"/>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dirty="0">
              <a:solidFill>
                <a:srgbClr val="FFFFFF"/>
              </a:solidFill>
              <a:latin typeface="Arial" panose="020B0604020202020204"/>
            </a:endParaRPr>
          </a:p>
        </p:txBody>
      </p:sp>
      <p:sp>
        <p:nvSpPr>
          <p:cNvPr id="30" name="Oval 29">
            <a:extLst>
              <a:ext uri="{FF2B5EF4-FFF2-40B4-BE49-F238E27FC236}">
                <a16:creationId xmlns:a16="http://schemas.microsoft.com/office/drawing/2014/main" id="{FBD6632D-27E3-C994-4D5A-DBB4558A3347}"/>
              </a:ext>
            </a:extLst>
          </p:cNvPr>
          <p:cNvSpPr/>
          <p:nvPr/>
        </p:nvSpPr>
        <p:spPr>
          <a:xfrm>
            <a:off x="3202589" y="4035016"/>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a</a:t>
            </a:r>
            <a:endParaRPr lang="it-IT" sz="1200" kern="0" dirty="0">
              <a:solidFill>
                <a:srgbClr val="003862"/>
              </a:solidFill>
              <a:latin typeface="Arial" panose="020B0604020202020204" pitchFamily="34" charset="0"/>
              <a:cs typeface="Arial" panose="020B0604020202020204" pitchFamily="34" charset="0"/>
            </a:endParaRPr>
          </a:p>
        </p:txBody>
      </p:sp>
      <p:sp>
        <p:nvSpPr>
          <p:cNvPr id="31" name="Oval 30">
            <a:extLst>
              <a:ext uri="{FF2B5EF4-FFF2-40B4-BE49-F238E27FC236}">
                <a16:creationId xmlns:a16="http://schemas.microsoft.com/office/drawing/2014/main" id="{3452D1CC-9BDC-9101-E3E1-78DD7984DC68}"/>
              </a:ext>
            </a:extLst>
          </p:cNvPr>
          <p:cNvSpPr/>
          <p:nvPr/>
        </p:nvSpPr>
        <p:spPr>
          <a:xfrm>
            <a:off x="5636143" y="4062588"/>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b</a:t>
            </a:r>
            <a:endParaRPr lang="it-IT" sz="1200" kern="0" dirty="0">
              <a:solidFill>
                <a:srgbClr val="003862"/>
              </a:solidFill>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159119D5-00B8-E51F-A37C-A529664F110F}"/>
              </a:ext>
            </a:extLst>
          </p:cNvPr>
          <p:cNvSpPr/>
          <p:nvPr/>
        </p:nvSpPr>
        <p:spPr>
          <a:xfrm>
            <a:off x="3202589" y="4469696"/>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c</a:t>
            </a:r>
            <a:endParaRPr lang="it-IT" sz="1200" kern="0" dirty="0">
              <a:solidFill>
                <a:srgbClr val="003862"/>
              </a:solidFill>
              <a:latin typeface="Arial" panose="020B0604020202020204" pitchFamily="34" charset="0"/>
              <a:cs typeface="Arial" panose="020B0604020202020204" pitchFamily="34" charset="0"/>
            </a:endParaRPr>
          </a:p>
        </p:txBody>
      </p:sp>
      <p:sp>
        <p:nvSpPr>
          <p:cNvPr id="33" name="Oval 32">
            <a:extLst>
              <a:ext uri="{FF2B5EF4-FFF2-40B4-BE49-F238E27FC236}">
                <a16:creationId xmlns:a16="http://schemas.microsoft.com/office/drawing/2014/main" id="{8E958FB7-6DB8-0500-2FC2-25DB9ECF9851}"/>
              </a:ext>
            </a:extLst>
          </p:cNvPr>
          <p:cNvSpPr/>
          <p:nvPr/>
        </p:nvSpPr>
        <p:spPr>
          <a:xfrm>
            <a:off x="5632624" y="4514985"/>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d</a:t>
            </a:r>
            <a:endParaRPr lang="it-IT" sz="1200" kern="0" dirty="0">
              <a:solidFill>
                <a:srgbClr val="003862"/>
              </a:solidFill>
              <a:latin typeface="Arial" panose="020B0604020202020204" pitchFamily="34" charset="0"/>
              <a:cs typeface="Arial" panose="020B0604020202020204" pitchFamily="34" charset="0"/>
            </a:endParaRPr>
          </a:p>
        </p:txBody>
      </p:sp>
      <p:sp>
        <p:nvSpPr>
          <p:cNvPr id="34" name="Oval 33">
            <a:extLst>
              <a:ext uri="{FF2B5EF4-FFF2-40B4-BE49-F238E27FC236}">
                <a16:creationId xmlns:a16="http://schemas.microsoft.com/office/drawing/2014/main" id="{08A2D5DB-9582-3AB7-8055-6FE3927CE6E6}"/>
              </a:ext>
            </a:extLst>
          </p:cNvPr>
          <p:cNvSpPr/>
          <p:nvPr/>
        </p:nvSpPr>
        <p:spPr>
          <a:xfrm>
            <a:off x="3202589" y="4811640"/>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e</a:t>
            </a:r>
            <a:endParaRPr lang="it-IT" sz="1200" kern="0" dirty="0">
              <a:solidFill>
                <a:srgbClr val="003862"/>
              </a:solidFill>
              <a:latin typeface="Arial" panose="020B0604020202020204" pitchFamily="34" charset="0"/>
              <a:cs typeface="Arial" panose="020B0604020202020204" pitchFamily="34" charset="0"/>
            </a:endParaRPr>
          </a:p>
        </p:txBody>
      </p:sp>
      <p:sp>
        <p:nvSpPr>
          <p:cNvPr id="35" name="Oval 34">
            <a:extLst>
              <a:ext uri="{FF2B5EF4-FFF2-40B4-BE49-F238E27FC236}">
                <a16:creationId xmlns:a16="http://schemas.microsoft.com/office/drawing/2014/main" id="{869D5C8C-106B-CC56-56F7-1467C9A2DF9A}"/>
              </a:ext>
            </a:extLst>
          </p:cNvPr>
          <p:cNvSpPr/>
          <p:nvPr/>
        </p:nvSpPr>
        <p:spPr>
          <a:xfrm>
            <a:off x="5632624" y="4881148"/>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f</a:t>
            </a:r>
            <a:endParaRPr lang="it-IT" sz="1200" kern="0" dirty="0">
              <a:solidFill>
                <a:srgbClr val="003862"/>
              </a:solidFill>
              <a:latin typeface="Arial" panose="020B0604020202020204" pitchFamily="34" charset="0"/>
              <a:cs typeface="Arial" panose="020B0604020202020204" pitchFamily="34" charset="0"/>
            </a:endParaRPr>
          </a:p>
        </p:txBody>
      </p:sp>
      <p:sp>
        <p:nvSpPr>
          <p:cNvPr id="3" name="Oval 2">
            <a:extLst>
              <a:ext uri="{FF2B5EF4-FFF2-40B4-BE49-F238E27FC236}">
                <a16:creationId xmlns:a16="http://schemas.microsoft.com/office/drawing/2014/main" id="{783E8F9B-50F6-0D41-A86C-EFFE5C51FDDB}"/>
              </a:ext>
            </a:extLst>
          </p:cNvPr>
          <p:cNvSpPr/>
          <p:nvPr/>
        </p:nvSpPr>
        <p:spPr>
          <a:xfrm>
            <a:off x="5648201" y="1879982"/>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4</a:t>
            </a:r>
            <a:endParaRPr lang="it-IT"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1767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2734CF37-BD39-E92E-F20F-C370AB189EC7}"/>
              </a:ext>
            </a:extLst>
          </p:cNvPr>
          <p:cNvPicPr>
            <a:picLocks noChangeAspect="1"/>
          </p:cNvPicPr>
          <p:nvPr/>
        </p:nvPicPr>
        <p:blipFill>
          <a:blip r:embed="rId2"/>
          <a:stretch>
            <a:fillRect/>
          </a:stretch>
        </p:blipFill>
        <p:spPr>
          <a:xfrm>
            <a:off x="492488" y="2708090"/>
            <a:ext cx="5873017" cy="1453717"/>
          </a:xfrm>
          <a:prstGeom prst="rect">
            <a:avLst/>
          </a:prstGeom>
          <a:ln w="19050">
            <a:solidFill>
              <a:srgbClr val="04284D"/>
            </a:solidFill>
          </a:ln>
        </p:spPr>
      </p:pic>
      <p:sp>
        <p:nvSpPr>
          <p:cNvPr id="18" name="Rectangle 17">
            <a:extLst>
              <a:ext uri="{FF2B5EF4-FFF2-40B4-BE49-F238E27FC236}">
                <a16:creationId xmlns:a16="http://schemas.microsoft.com/office/drawing/2014/main" id="{8EA4DE58-B209-89FE-EC23-F79384184ED6}"/>
              </a:ext>
            </a:extLst>
          </p:cNvPr>
          <p:cNvSpPr/>
          <p:nvPr/>
        </p:nvSpPr>
        <p:spPr>
          <a:xfrm>
            <a:off x="182387" y="970916"/>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6"/>
              <a:defRPr/>
            </a:pPr>
            <a:r>
              <a:rPr lang="it-IT" sz="1100" dirty="0">
                <a:solidFill>
                  <a:srgbClr val="003862"/>
                </a:solidFill>
              </a:rPr>
              <a:t>Seleziona il pulsante </a:t>
            </a:r>
            <a:r>
              <a:rPr lang="it-IT" sz="1100" b="1" dirty="0">
                <a:solidFill>
                  <a:srgbClr val="003862"/>
                </a:solidFill>
              </a:rPr>
              <a:t>Save</a:t>
            </a:r>
            <a:r>
              <a:rPr lang="it-IT" sz="1100" dirty="0">
                <a:solidFill>
                  <a:srgbClr val="003862"/>
                </a:solidFill>
              </a:rPr>
              <a:t>.</a:t>
            </a:r>
          </a:p>
        </p:txBody>
      </p:sp>
      <p:pic>
        <p:nvPicPr>
          <p:cNvPr id="20" name="Picture 19">
            <a:extLst>
              <a:ext uri="{FF2B5EF4-FFF2-40B4-BE49-F238E27FC236}">
                <a16:creationId xmlns:a16="http://schemas.microsoft.com/office/drawing/2014/main" id="{51846652-0A89-7FF0-2D75-1508527F923C}"/>
              </a:ext>
            </a:extLst>
          </p:cNvPr>
          <p:cNvPicPr>
            <a:picLocks noChangeAspect="1"/>
          </p:cNvPicPr>
          <p:nvPr/>
        </p:nvPicPr>
        <p:blipFill>
          <a:blip r:embed="rId3"/>
          <a:stretch>
            <a:fillRect/>
          </a:stretch>
        </p:blipFill>
        <p:spPr>
          <a:xfrm>
            <a:off x="2509706" y="1357012"/>
            <a:ext cx="1838582" cy="562053"/>
          </a:xfrm>
          <a:prstGeom prst="rect">
            <a:avLst/>
          </a:prstGeom>
          <a:ln w="19050">
            <a:solidFill>
              <a:srgbClr val="04284D"/>
            </a:solidFill>
          </a:ln>
        </p:spPr>
      </p:pic>
      <p:sp>
        <p:nvSpPr>
          <p:cNvPr id="10" name="Rectangle 9">
            <a:extLst>
              <a:ext uri="{FF2B5EF4-FFF2-40B4-BE49-F238E27FC236}">
                <a16:creationId xmlns:a16="http://schemas.microsoft.com/office/drawing/2014/main" id="{E26257CB-0E28-05F7-0D1E-19DE1C0A3CDC}"/>
              </a:ext>
            </a:extLst>
          </p:cNvPr>
          <p:cNvSpPr/>
          <p:nvPr/>
        </p:nvSpPr>
        <p:spPr>
          <a:xfrm>
            <a:off x="3543300" y="1410673"/>
            <a:ext cx="708660" cy="468928"/>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sp>
        <p:nvSpPr>
          <p:cNvPr id="2" name="Oval 1">
            <a:extLst>
              <a:ext uri="{FF2B5EF4-FFF2-40B4-BE49-F238E27FC236}">
                <a16:creationId xmlns:a16="http://schemas.microsoft.com/office/drawing/2014/main" id="{432848AB-ACD0-4DDF-E7A9-8EA924B69BDC}"/>
              </a:ext>
            </a:extLst>
          </p:cNvPr>
          <p:cNvSpPr/>
          <p:nvPr/>
        </p:nvSpPr>
        <p:spPr>
          <a:xfrm>
            <a:off x="404221" y="3979326"/>
            <a:ext cx="446171" cy="364962"/>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7</a:t>
            </a:r>
            <a:endParaRPr lang="it-IT" sz="1200" kern="0" dirty="0">
              <a:solidFill>
                <a:srgbClr val="003862"/>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77AD7AFD-1BD6-7396-4736-C88A25ABF80A}"/>
              </a:ext>
            </a:extLst>
          </p:cNvPr>
          <p:cNvSpPr/>
          <p:nvPr/>
        </p:nvSpPr>
        <p:spPr>
          <a:xfrm>
            <a:off x="182387" y="2255215"/>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7"/>
              <a:defRPr/>
            </a:pPr>
            <a:r>
              <a:rPr lang="it-IT" sz="1100" dirty="0">
                <a:solidFill>
                  <a:srgbClr val="003862"/>
                </a:solidFill>
              </a:rPr>
              <a:t>Un </a:t>
            </a:r>
            <a:r>
              <a:rPr lang="it-IT" sz="1100" b="1" dirty="0">
                <a:solidFill>
                  <a:srgbClr val="003862"/>
                </a:solidFill>
              </a:rPr>
              <a:t>messaggio di conferma </a:t>
            </a:r>
            <a:r>
              <a:rPr lang="it-IT" sz="1100" dirty="0">
                <a:solidFill>
                  <a:srgbClr val="003862"/>
                </a:solidFill>
              </a:rPr>
              <a:t>conferma che l'azione è andata a buon fine:</a:t>
            </a:r>
          </a:p>
        </p:txBody>
      </p:sp>
      <p:sp>
        <p:nvSpPr>
          <p:cNvPr id="23" name="Rectangle 22">
            <a:extLst>
              <a:ext uri="{FF2B5EF4-FFF2-40B4-BE49-F238E27FC236}">
                <a16:creationId xmlns:a16="http://schemas.microsoft.com/office/drawing/2014/main" id="{92D923B1-4B07-0673-4EAD-10E110D7BC92}"/>
              </a:ext>
            </a:extLst>
          </p:cNvPr>
          <p:cNvSpPr/>
          <p:nvPr/>
        </p:nvSpPr>
        <p:spPr>
          <a:xfrm>
            <a:off x="182385" y="4702650"/>
            <a:ext cx="6493221" cy="47647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8"/>
              <a:defRPr/>
            </a:pPr>
            <a:r>
              <a:rPr lang="it-IT" sz="1100" dirty="0">
                <a:solidFill>
                  <a:srgbClr val="003862"/>
                </a:solidFill>
              </a:rPr>
              <a:t>Fai clic su </a:t>
            </a:r>
            <a:r>
              <a:rPr lang="it-IT" sz="1100" b="1" dirty="0">
                <a:solidFill>
                  <a:srgbClr val="003862"/>
                </a:solidFill>
              </a:rPr>
              <a:t>Continue</a:t>
            </a:r>
            <a:r>
              <a:rPr lang="it-IT" sz="1100" dirty="0">
                <a:solidFill>
                  <a:srgbClr val="003862"/>
                </a:solidFill>
              </a:rPr>
              <a:t> per aggiungere nuovi metodi di pagamento all'entità giuridica oppure fai clic su </a:t>
            </a:r>
            <a:r>
              <a:rPr lang="it-IT" sz="1100" b="1" dirty="0">
                <a:solidFill>
                  <a:srgbClr val="003862"/>
                </a:solidFill>
              </a:rPr>
              <a:t>Close</a:t>
            </a:r>
            <a:r>
              <a:rPr lang="it-IT" sz="1100" dirty="0">
                <a:solidFill>
                  <a:srgbClr val="003862"/>
                </a:solidFill>
              </a:rPr>
              <a:t> per tornare alla pagina Legal Entities. </a:t>
            </a:r>
          </a:p>
        </p:txBody>
      </p:sp>
      <p:sp>
        <p:nvSpPr>
          <p:cNvPr id="3" name="Rectangle 2">
            <a:extLst>
              <a:ext uri="{FF2B5EF4-FFF2-40B4-BE49-F238E27FC236}">
                <a16:creationId xmlns:a16="http://schemas.microsoft.com/office/drawing/2014/main" id="{7517C33C-06D2-1AFD-358B-49AD88503AB3}"/>
              </a:ext>
            </a:extLst>
          </p:cNvPr>
          <p:cNvSpPr/>
          <p:nvPr/>
        </p:nvSpPr>
        <p:spPr>
          <a:xfrm>
            <a:off x="4785842" y="3657261"/>
            <a:ext cx="1268371" cy="22860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sp>
        <p:nvSpPr>
          <p:cNvPr id="4" name="Oval 3">
            <a:extLst>
              <a:ext uri="{FF2B5EF4-FFF2-40B4-BE49-F238E27FC236}">
                <a16:creationId xmlns:a16="http://schemas.microsoft.com/office/drawing/2014/main" id="{B7931A7A-173E-ECFD-85D6-153BD34F1042}"/>
              </a:ext>
            </a:extLst>
          </p:cNvPr>
          <p:cNvSpPr/>
          <p:nvPr/>
        </p:nvSpPr>
        <p:spPr>
          <a:xfrm>
            <a:off x="5902614" y="3474780"/>
            <a:ext cx="303197" cy="275946"/>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8</a:t>
            </a:r>
            <a:endParaRPr lang="it-IT" sz="1200" kern="0" dirty="0">
              <a:solidFill>
                <a:srgbClr val="003862"/>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2BF6678D-0A79-8CFB-AC35-AA7FB4F7745C}"/>
              </a:ext>
            </a:extLst>
          </p:cNvPr>
          <p:cNvPicPr>
            <a:picLocks noChangeAspect="1"/>
          </p:cNvPicPr>
          <p:nvPr/>
        </p:nvPicPr>
        <p:blipFill>
          <a:blip r:embed="rId4"/>
          <a:stretch>
            <a:fillRect/>
          </a:stretch>
        </p:blipFill>
        <p:spPr>
          <a:xfrm>
            <a:off x="722871" y="5719970"/>
            <a:ext cx="5535142" cy="1735838"/>
          </a:xfrm>
          <a:prstGeom prst="rect">
            <a:avLst/>
          </a:prstGeom>
          <a:ln w="19050">
            <a:solidFill>
              <a:srgbClr val="04284D"/>
            </a:solidFill>
          </a:ln>
        </p:spPr>
      </p:pic>
      <p:sp>
        <p:nvSpPr>
          <p:cNvPr id="7" name="Oval 6">
            <a:extLst>
              <a:ext uri="{FF2B5EF4-FFF2-40B4-BE49-F238E27FC236}">
                <a16:creationId xmlns:a16="http://schemas.microsoft.com/office/drawing/2014/main" id="{12B75373-75CD-D300-7F82-CBEBF5F91448}"/>
              </a:ext>
            </a:extLst>
          </p:cNvPr>
          <p:cNvSpPr/>
          <p:nvPr/>
        </p:nvSpPr>
        <p:spPr>
          <a:xfrm>
            <a:off x="6028304" y="5502774"/>
            <a:ext cx="446171" cy="364962"/>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8</a:t>
            </a:r>
            <a:endParaRPr lang="it-IT" sz="1200" kern="0" dirty="0">
              <a:solidFill>
                <a:srgbClr val="003862"/>
              </a:solidFill>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51757D88-BD1B-9EF0-9274-BB07CC120DF1}"/>
              </a:ext>
            </a:extLst>
          </p:cNvPr>
          <p:cNvSpPr/>
          <p:nvPr/>
        </p:nvSpPr>
        <p:spPr>
          <a:xfrm>
            <a:off x="4077039" y="1193477"/>
            <a:ext cx="446171" cy="364962"/>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100" kern="0" dirty="0">
                <a:solidFill>
                  <a:srgbClr val="003862"/>
                </a:solidFill>
                <a:latin typeface="Arial" panose="020B0604020202020204" pitchFamily="34" charset="0"/>
                <a:cs typeface="Arial" panose="020B0604020202020204" pitchFamily="34" charset="0"/>
              </a:rPr>
              <a:t>6</a:t>
            </a:r>
            <a:endParaRPr lang="it-IT"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89178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07B9ACF55B954E8C1A079E7C6635F4" ma:contentTypeVersion="7" ma:contentTypeDescription="Create a new document." ma:contentTypeScope="" ma:versionID="16019c963ed337d23290b6b2e62d85ea">
  <xsd:schema xmlns:xsd="http://www.w3.org/2001/XMLSchema" xmlns:xs="http://www.w3.org/2001/XMLSchema" xmlns:p="http://schemas.microsoft.com/office/2006/metadata/properties" xmlns:ns2="53c7ddbc-a72f-40af-ae57-4f788891c806" targetNamespace="http://schemas.microsoft.com/office/2006/metadata/properties" ma:root="true" ma:fieldsID="3d5e8bdce1a880f4044895ebd73ed465" ns2:_="">
    <xsd:import namespace="53c7ddbc-a72f-40af-ae57-4f788891c8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c7ddbc-a72f-40af-ae57-4f788891c8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509C3E-361E-44B5-BBD6-AFF12EE1C44C}"/>
</file>

<file path=customXml/itemProps2.xml><?xml version="1.0" encoding="utf-8"?>
<ds:datastoreItem xmlns:ds="http://schemas.openxmlformats.org/officeDocument/2006/customXml" ds:itemID="{D219C445-6CD6-4CF8-AA1F-1E88AD5CB5C9}">
  <ds:schemaRefs>
    <ds:schemaRef ds:uri="http://purl.org/dc/elements/1.1/"/>
    <ds:schemaRef ds:uri="http://schemas.microsoft.com/office/2006/metadata/properties"/>
    <ds:schemaRef ds:uri="http://schemas.microsoft.com/office/infopath/2007/PartnerControls"/>
    <ds:schemaRef ds:uri="b519fcea-2696-4120-88f3-1d557b21f616"/>
    <ds:schemaRef ds:uri="http://schemas.openxmlformats.org/package/2006/metadata/core-properties"/>
    <ds:schemaRef ds:uri="http://schemas.microsoft.com/office/2006/documentManagement/types"/>
    <ds:schemaRef ds:uri="http://www.w3.org/XML/1998/namespace"/>
    <ds:schemaRef ds:uri="http://purl.org/dc/dcmitype/"/>
    <ds:schemaRef ds:uri="http://purl.org/dc/terms/"/>
    <ds:schemaRef ds:uri="9475751b-d994-4f7b-b8a1-0af53d2cb8c9"/>
    <ds:schemaRef ds:uri="036a428d-ebb9-4a14-9aaa-74e8164c8712"/>
    <ds:schemaRef ds:uri="http://schemas.microsoft.com/sharepoint/v3"/>
  </ds:schemaRefs>
</ds:datastoreItem>
</file>

<file path=customXml/itemProps3.xml><?xml version="1.0" encoding="utf-8"?>
<ds:datastoreItem xmlns:ds="http://schemas.openxmlformats.org/officeDocument/2006/customXml" ds:itemID="{FC2A1AD7-BEEB-418A-A1AC-F3D18B48BC85}">
  <ds:schemaRefs>
    <ds:schemaRef ds:uri="http://schemas.microsoft.com/sharepoint/v3/contenttype/forms"/>
  </ds:schemaRefs>
</ds:datastoreItem>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483</Words>
  <Application>Microsoft Macintosh PowerPoint</Application>
  <PresentationFormat>Letter Paper (8.5x11 in)</PresentationFormat>
  <Paragraphs>48</Paragraphs>
  <Slides>4</Slides>
  <Notes>1</Notes>
  <HiddenSlides>0</HiddenSlides>
  <MMClips>0</MMClips>
  <ScaleCrop>false</ScaleCrop>
  <HeadingPairs>
    <vt:vector size="8" baseType="variant">
      <vt:variant>
        <vt:lpstr>Fonts Used</vt:lpstr>
      </vt:variant>
      <vt:variant>
        <vt:i4>2</vt:i4>
      </vt:variant>
      <vt:variant>
        <vt:lpstr>Theme</vt:lpstr>
      </vt:variant>
      <vt:variant>
        <vt:i4>2</vt:i4>
      </vt:variant>
      <vt:variant>
        <vt:lpstr>Embedded OLE Servers</vt:lpstr>
      </vt:variant>
      <vt:variant>
        <vt:i4>1</vt:i4>
      </vt:variant>
      <vt:variant>
        <vt:lpstr>Slide Titles</vt:lpstr>
      </vt:variant>
      <vt:variant>
        <vt:i4>4</vt:i4>
      </vt:variant>
    </vt:vector>
  </HeadingPairs>
  <TitlesOfParts>
    <vt:vector size="9" baseType="lpstr">
      <vt:lpstr>Arial</vt:lpstr>
      <vt:lpstr>Calibri</vt:lpstr>
      <vt:lpstr>theme3</vt:lpstr>
      <vt:lpstr>Theme2</vt:lpstr>
      <vt:lpstr>think-cell Slide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cp:revision>
  <dcterms:created xsi:type="dcterms:W3CDTF">2014-11-18T16:31:50Z</dcterms:created>
  <dcterms:modified xsi:type="dcterms:W3CDTF">2026-06-19T09:44:16Z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0x0101005D07B9ACF55B954E8C1A079E7C6635F4</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ies>
</file>