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3"/>
  </p:notesMasterIdLst>
  <p:handoutMasterIdLst>
    <p:handoutMasterId r:id="rId14"/>
  </p:handoutMasterIdLst>
  <p:sldIdLst>
    <p:sldId id="331" r:id="rId6"/>
    <p:sldId id="382" r:id="rId7"/>
    <p:sldId id="383" r:id="rId8"/>
    <p:sldId id="370" r:id="rId9"/>
    <p:sldId id="371" r:id="rId10"/>
    <p:sldId id="373" r:id="rId11"/>
    <p:sldId id="376" r:id="rId12"/>
  </p:sldIdLst>
  <p:sldSz cx="6858000" cy="9144000" type="letter"/>
  <p:notesSz cx="6797675" cy="9928225"/>
  <p:custDataLst>
    <p:tags r:id="rId15"/>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8" name="Author" initials="A"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08BE67-EE90-42B8-9FE1-AE82E268D5DB}" v="109" dt="2025-11-05T08:48:41.914"/>
    <p1510:client id="{B5012E1A-6E66-4DEE-902C-F315D5FF0658}" v="149" dt="2025-11-04T09:46:12.3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10" autoAdjust="0"/>
    <p:restoredTop sz="94692"/>
  </p:normalViewPr>
  <p:slideViewPr>
    <p:cSldViewPr snapToGrid="0">
      <p:cViewPr varScale="1">
        <p:scale>
          <a:sx n="86" d="100"/>
          <a:sy n="86" d="100"/>
        </p:scale>
        <p:origin x="3432" y="200"/>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6/19/26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6/19/26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8.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2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it-IT" sz="1200" dirty="0">
                <a:solidFill>
                  <a:srgbClr val="003862"/>
                </a:solidFill>
                <a:latin typeface="Arial" panose="020B0604020202020204" pitchFamily="34" charset="0"/>
                <a:cs typeface="Arial" panose="020B0604020202020204" pitchFamily="34" charset="0"/>
              </a:rPr>
              <a:t>Lo scopo di questo documento è guidarti attraverso i requisiti specifici di Sasol per l'aggiunta di un metodo di pagamento, affinché tu possa completare l'onboarding con Sasol.</a:t>
            </a:r>
          </a:p>
          <a:p>
            <a:pPr>
              <a:lnSpc>
                <a:spcPct val="150000"/>
              </a:lnSpc>
            </a:pPr>
            <a:r>
              <a:rPr lang="it-IT" sz="1200" dirty="0">
                <a:solidFill>
                  <a:srgbClr val="003862"/>
                </a:solidFill>
                <a:latin typeface="Arial" panose="020B0604020202020204" pitchFamily="34" charset="0"/>
                <a:cs typeface="Arial" panose="020B0604020202020204" pitchFamily="34" charset="0"/>
              </a:rPr>
              <a:t>Questa guida è destinata ai fornitori che hanno già creato un profilo fornitore Coupa.</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23365"/>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Per iniziare</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247077"/>
            <a:ext cx="6493221" cy="80733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Devi aver aggiunto </a:t>
            </a:r>
            <a:r>
              <a:rPr lang="it-IT" sz="1100" b="1" dirty="0">
                <a:solidFill>
                  <a:srgbClr val="003862"/>
                </a:solidFill>
              </a:rPr>
              <a:t>almeno un'</a:t>
            </a:r>
            <a:r>
              <a:rPr lang="it-IT" sz="1100" dirty="0">
                <a:solidFill>
                  <a:srgbClr val="003862"/>
                </a:solidFill>
              </a:rPr>
              <a:t>entità giuridica prima di aggiungere un metodo di pagamento dalla pagina di riepilogo Payment Methods.</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Dalla barra di navigazione superiore, seleziona </a:t>
            </a:r>
            <a:r>
              <a:rPr lang="it-IT" sz="1100" b="1" dirty="0">
                <a:solidFill>
                  <a:srgbClr val="003862"/>
                </a:solidFill>
              </a:rPr>
              <a:t>Business Profile </a:t>
            </a:r>
            <a:r>
              <a:rPr lang="it-IT" sz="1100" dirty="0">
                <a:solidFill>
                  <a:srgbClr val="003862"/>
                </a:solidFill>
              </a:rPr>
              <a:t>:</a:t>
            </a:r>
          </a:p>
        </p:txBody>
      </p:sp>
      <p:pic>
        <p:nvPicPr>
          <p:cNvPr id="5" name="Picture 4">
            <a:extLst>
              <a:ext uri="{FF2B5EF4-FFF2-40B4-BE49-F238E27FC236}">
                <a16:creationId xmlns:a16="http://schemas.microsoft.com/office/drawing/2014/main" id="{3CAD079A-AB09-7BB4-62C6-046703057F3A}"/>
              </a:ext>
            </a:extLst>
          </p:cNvPr>
          <p:cNvPicPr>
            <a:picLocks noChangeAspect="1"/>
          </p:cNvPicPr>
          <p:nvPr/>
        </p:nvPicPr>
        <p:blipFill>
          <a:blip r:embed="rId4"/>
          <a:stretch>
            <a:fillRect/>
          </a:stretch>
        </p:blipFill>
        <p:spPr>
          <a:xfrm>
            <a:off x="742950" y="3252289"/>
            <a:ext cx="5372100" cy="2021757"/>
          </a:xfrm>
          <a:prstGeom prst="rect">
            <a:avLst/>
          </a:prstGeom>
          <a:ln w="19050">
            <a:solidFill>
              <a:srgbClr val="04284D"/>
            </a:solidFill>
          </a:ln>
        </p:spPr>
      </p:pic>
      <p:sp>
        <p:nvSpPr>
          <p:cNvPr id="7" name="Rectangle 6">
            <a:extLst>
              <a:ext uri="{FF2B5EF4-FFF2-40B4-BE49-F238E27FC236}">
                <a16:creationId xmlns:a16="http://schemas.microsoft.com/office/drawing/2014/main" id="{27045FAE-789F-9B2A-25FD-95464B88DD49}"/>
              </a:ext>
            </a:extLst>
          </p:cNvPr>
          <p:cNvSpPr/>
          <p:nvPr/>
        </p:nvSpPr>
        <p:spPr>
          <a:xfrm>
            <a:off x="1897380" y="3497063"/>
            <a:ext cx="541020" cy="13877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AEC275D5-3837-B045-DFA8-F4B30EFC002F}"/>
              </a:ext>
            </a:extLst>
          </p:cNvPr>
          <p:cNvSpPr/>
          <p:nvPr/>
        </p:nvSpPr>
        <p:spPr>
          <a:xfrm>
            <a:off x="2323510" y="3256865"/>
            <a:ext cx="229779" cy="24019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A05118AB-A4CA-0D4F-7F0D-D5327711602A}"/>
              </a:ext>
            </a:extLst>
          </p:cNvPr>
          <p:cNvSpPr/>
          <p:nvPr/>
        </p:nvSpPr>
        <p:spPr>
          <a:xfrm>
            <a:off x="143225" y="5469193"/>
            <a:ext cx="6465840"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2"/>
              <a:defRPr/>
            </a:pPr>
            <a:r>
              <a:rPr lang="it-IT" sz="1100" dirty="0">
                <a:solidFill>
                  <a:srgbClr val="003862"/>
                </a:solidFill>
                <a:latin typeface="Arial" panose="020B0604020202020204" pitchFamily="34" charset="0"/>
                <a:cs typeface="Arial" panose="020B0604020202020204" pitchFamily="34" charset="0"/>
              </a:rPr>
              <a:t>Seleziona </a:t>
            </a:r>
            <a:r>
              <a:rPr lang="it-IT" sz="1100" b="1" dirty="0">
                <a:solidFill>
                  <a:srgbClr val="003862"/>
                </a:solidFill>
                <a:latin typeface="Arial" panose="020B0604020202020204" pitchFamily="34" charset="0"/>
                <a:cs typeface="Arial" panose="020B0604020202020204" pitchFamily="34" charset="0"/>
              </a:rPr>
              <a:t>Payment Methods. </a:t>
            </a:r>
            <a:r>
              <a:rPr lang="it-IT" sz="1100" dirty="0">
                <a:solidFill>
                  <a:srgbClr val="003862"/>
                </a:solidFill>
                <a:latin typeface="Arial" panose="020B0604020202020204" pitchFamily="34" charset="0"/>
                <a:cs typeface="Arial" panose="020B0604020202020204" pitchFamily="34" charset="0"/>
              </a:rPr>
              <a:t>Questa è la vista a tabella dei Payment Methods.</a:t>
            </a:r>
          </a:p>
        </p:txBody>
      </p:sp>
      <p:pic>
        <p:nvPicPr>
          <p:cNvPr id="13" name="Picture 12">
            <a:extLst>
              <a:ext uri="{FF2B5EF4-FFF2-40B4-BE49-F238E27FC236}">
                <a16:creationId xmlns:a16="http://schemas.microsoft.com/office/drawing/2014/main" id="{BFAFAA17-6D46-45CA-92AD-15935B558E67}"/>
              </a:ext>
            </a:extLst>
          </p:cNvPr>
          <p:cNvPicPr>
            <a:picLocks noChangeAspect="1"/>
          </p:cNvPicPr>
          <p:nvPr/>
        </p:nvPicPr>
        <p:blipFill>
          <a:blip r:embed="rId5"/>
          <a:srcRect b="18806"/>
          <a:stretch>
            <a:fillRect/>
          </a:stretch>
        </p:blipFill>
        <p:spPr>
          <a:xfrm>
            <a:off x="742950" y="5956058"/>
            <a:ext cx="5372100" cy="1882008"/>
          </a:xfrm>
          <a:prstGeom prst="rect">
            <a:avLst/>
          </a:prstGeom>
          <a:ln w="19050">
            <a:solidFill>
              <a:srgbClr val="04284D"/>
            </a:solidFill>
          </a:ln>
        </p:spPr>
      </p:pic>
      <p:sp>
        <p:nvSpPr>
          <p:cNvPr id="11" name="Rectangle 10">
            <a:extLst>
              <a:ext uri="{FF2B5EF4-FFF2-40B4-BE49-F238E27FC236}">
                <a16:creationId xmlns:a16="http://schemas.microsoft.com/office/drawing/2014/main" id="{E783537D-DC0F-EB68-C78A-AE3BFFD109E8}"/>
              </a:ext>
            </a:extLst>
          </p:cNvPr>
          <p:cNvSpPr/>
          <p:nvPr/>
        </p:nvSpPr>
        <p:spPr>
          <a:xfrm flipV="1">
            <a:off x="2789443" y="6332954"/>
            <a:ext cx="609600" cy="19812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1F5E7E4F-D37D-1A4D-4C42-1812634C00C6}"/>
              </a:ext>
            </a:extLst>
          </p:cNvPr>
          <p:cNvSpPr/>
          <p:nvPr/>
        </p:nvSpPr>
        <p:spPr>
          <a:xfrm>
            <a:off x="3334253" y="6484557"/>
            <a:ext cx="250087" cy="26265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2</a:t>
            </a:r>
            <a:endParaRPr lang="it-IT" sz="1200" kern="0" dirty="0">
              <a:solidFill>
                <a:srgbClr val="003862"/>
              </a:solidFill>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454D19B6-018B-36CA-A86B-341454849CDA}"/>
              </a:ext>
            </a:extLst>
          </p:cNvPr>
          <p:cNvPicPr preferRelativeResize="0">
            <a:picLocks noChangeAspect="1"/>
          </p:cNvPicPr>
          <p:nvPr/>
        </p:nvPicPr>
        <p:blipFill>
          <a:blip r:embed="rId6"/>
          <a:stretch>
            <a:fillRect/>
          </a:stretch>
        </p:blipFill>
        <p:spPr>
          <a:xfrm>
            <a:off x="201962" y="8042648"/>
            <a:ext cx="566555" cy="566555"/>
          </a:xfrm>
          <a:prstGeom prst="rect">
            <a:avLst/>
          </a:prstGeom>
        </p:spPr>
      </p:pic>
      <p:sp>
        <p:nvSpPr>
          <p:cNvPr id="15" name="Rounded Rectangle 7">
            <a:extLst>
              <a:ext uri="{FF2B5EF4-FFF2-40B4-BE49-F238E27FC236}">
                <a16:creationId xmlns:a16="http://schemas.microsoft.com/office/drawing/2014/main" id="{D6072C7E-0308-048D-18CB-8623FEE72DF4}"/>
              </a:ext>
            </a:extLst>
          </p:cNvPr>
          <p:cNvSpPr/>
          <p:nvPr/>
        </p:nvSpPr>
        <p:spPr>
          <a:xfrm>
            <a:off x="143225" y="8007690"/>
            <a:ext cx="6571549" cy="643198"/>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16" name="TextBox 15">
            <a:extLst>
              <a:ext uri="{FF2B5EF4-FFF2-40B4-BE49-F238E27FC236}">
                <a16:creationId xmlns:a16="http://schemas.microsoft.com/office/drawing/2014/main" id="{8DC7866C-5CFA-9661-8543-B91300D2C914}"/>
              </a:ext>
            </a:extLst>
          </p:cNvPr>
          <p:cNvSpPr txBox="1"/>
          <p:nvPr/>
        </p:nvSpPr>
        <p:spPr>
          <a:xfrm>
            <a:off x="827254" y="8007690"/>
            <a:ext cx="5848356" cy="615553"/>
          </a:xfrm>
          <a:prstGeom prst="rect">
            <a:avLst/>
          </a:prstGeom>
          <a:noFill/>
        </p:spPr>
        <p:txBody>
          <a:bodyPr wrap="square">
            <a:spAutoFit/>
          </a:bodyPr>
          <a:lstStyle/>
          <a:p>
            <a:r>
              <a:rPr lang="it-IT" sz="1200" b="1" dirty="0">
                <a:solidFill>
                  <a:srgbClr val="003862"/>
                </a:solidFill>
                <a:latin typeface="Arial" panose="020B0604020202020204" pitchFamily="34" charset="0"/>
                <a:cs typeface="Arial" panose="020B0604020202020204" pitchFamily="34" charset="0"/>
              </a:rPr>
              <a:t>Nota:</a:t>
            </a:r>
            <a:r>
              <a:rPr lang="it-IT" sz="1200" dirty="0">
                <a:solidFill>
                  <a:srgbClr val="003862"/>
                </a:solidFill>
                <a:latin typeface="Arial" panose="020B0604020202020204" pitchFamily="34" charset="0"/>
                <a:cs typeface="Arial" panose="020B0604020202020204" pitchFamily="34" charset="0"/>
              </a:rPr>
              <a:t> </a:t>
            </a:r>
          </a:p>
          <a:p>
            <a:r>
              <a:rPr lang="it-IT" sz="1100" dirty="0">
                <a:solidFill>
                  <a:srgbClr val="003862"/>
                </a:solidFill>
                <a:latin typeface="Arial" panose="020B0604020202020204" pitchFamily="34" charset="0"/>
                <a:cs typeface="Arial" panose="020B0604020202020204" pitchFamily="34" charset="0"/>
              </a:rPr>
              <a:t>Puoi iniziare a configurare un nuovo metodo di pagamento dopo aver terminato di configurare un'entità giuridica, facendo clic su “Continue” nel messaggio di conferma.</a:t>
            </a: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03F30A4-9085-88C0-FF91-EED52145ABA6}"/>
              </a:ext>
            </a:extLst>
          </p:cNvPr>
          <p:cNvPicPr>
            <a:picLocks noChangeAspect="1"/>
          </p:cNvPicPr>
          <p:nvPr/>
        </p:nvPicPr>
        <p:blipFill>
          <a:blip r:embed="rId2"/>
          <a:stretch>
            <a:fillRect/>
          </a:stretch>
        </p:blipFill>
        <p:spPr>
          <a:xfrm>
            <a:off x="1735311" y="5224298"/>
            <a:ext cx="3067478" cy="2353003"/>
          </a:xfrm>
          <a:prstGeom prst="rect">
            <a:avLst/>
          </a:prstGeom>
          <a:ln w="19050">
            <a:solidFill>
              <a:srgbClr val="04284D"/>
            </a:solidFill>
          </a:ln>
        </p:spPr>
      </p:pic>
      <p:sp>
        <p:nvSpPr>
          <p:cNvPr id="5" name="Rectangle 4">
            <a:extLst>
              <a:ext uri="{FF2B5EF4-FFF2-40B4-BE49-F238E27FC236}">
                <a16:creationId xmlns:a16="http://schemas.microsoft.com/office/drawing/2014/main" id="{70D45F2D-12B5-56BD-6F75-6638E1731087}"/>
              </a:ext>
            </a:extLst>
          </p:cNvPr>
          <p:cNvSpPr/>
          <p:nvPr/>
        </p:nvSpPr>
        <p:spPr>
          <a:xfrm>
            <a:off x="182388" y="1009514"/>
            <a:ext cx="6493221" cy="47647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3"/>
              <a:defRPr/>
            </a:pPr>
            <a:r>
              <a:rPr lang="it-IT" sz="1100" dirty="0">
                <a:solidFill>
                  <a:srgbClr val="003862"/>
                </a:solidFill>
              </a:rPr>
              <a:t>Seleziona l'opzione a discesa </a:t>
            </a:r>
            <a:r>
              <a:rPr lang="it-IT" sz="1100" b="1" dirty="0">
                <a:solidFill>
                  <a:srgbClr val="003862"/>
                </a:solidFill>
              </a:rPr>
              <a:t>Add Payment Method </a:t>
            </a:r>
            <a:r>
              <a:rPr lang="it-IT" sz="1100" dirty="0">
                <a:solidFill>
                  <a:srgbClr val="003862"/>
                </a:solidFill>
              </a:rPr>
              <a:t>nell'angolo in alto a sinistra della pagina, sotto l'intestazione </a:t>
            </a:r>
            <a:r>
              <a:rPr lang="it-IT" sz="1100" b="1" dirty="0">
                <a:solidFill>
                  <a:srgbClr val="003862"/>
                </a:solidFill>
              </a:rPr>
              <a:t>Payment Methods </a:t>
            </a:r>
            <a:r>
              <a:rPr lang="it-IT" sz="1100" dirty="0">
                <a:solidFill>
                  <a:srgbClr val="003862"/>
                </a:solidFill>
              </a:rPr>
              <a:t>.</a:t>
            </a:r>
          </a:p>
        </p:txBody>
      </p:sp>
      <p:sp>
        <p:nvSpPr>
          <p:cNvPr id="10" name="Rectangle 9">
            <a:extLst>
              <a:ext uri="{FF2B5EF4-FFF2-40B4-BE49-F238E27FC236}">
                <a16:creationId xmlns:a16="http://schemas.microsoft.com/office/drawing/2014/main" id="{23FED6DE-779C-D262-174A-52DE62E9D199}"/>
              </a:ext>
            </a:extLst>
          </p:cNvPr>
          <p:cNvSpPr/>
          <p:nvPr/>
        </p:nvSpPr>
        <p:spPr>
          <a:xfrm flipH="1">
            <a:off x="2118360" y="6547550"/>
            <a:ext cx="1226820" cy="26473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1" name="Oval 10">
            <a:extLst>
              <a:ext uri="{FF2B5EF4-FFF2-40B4-BE49-F238E27FC236}">
                <a16:creationId xmlns:a16="http://schemas.microsoft.com/office/drawing/2014/main" id="{9F363DB3-6B1E-7497-CED0-36053285D352}"/>
              </a:ext>
            </a:extLst>
          </p:cNvPr>
          <p:cNvSpPr/>
          <p:nvPr/>
        </p:nvSpPr>
        <p:spPr>
          <a:xfrm>
            <a:off x="4656808" y="5093142"/>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3</a:t>
            </a:r>
            <a:endParaRPr lang="it-IT" sz="1200" kern="0" dirty="0">
              <a:solidFill>
                <a:srgbClr val="0038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78B1A7B7-03DD-3649-99F5-123B2EB92DCB}"/>
              </a:ext>
            </a:extLst>
          </p:cNvPr>
          <p:cNvPicPr>
            <a:picLocks noChangeAspect="1"/>
          </p:cNvPicPr>
          <p:nvPr/>
        </p:nvPicPr>
        <p:blipFill>
          <a:blip r:embed="rId3"/>
          <a:stretch>
            <a:fillRect/>
          </a:stretch>
        </p:blipFill>
        <p:spPr>
          <a:xfrm>
            <a:off x="1985759" y="1960071"/>
            <a:ext cx="2886478" cy="1562318"/>
          </a:xfrm>
          <a:prstGeom prst="rect">
            <a:avLst/>
          </a:prstGeom>
          <a:ln w="19050">
            <a:solidFill>
              <a:srgbClr val="04284D"/>
            </a:solidFill>
          </a:ln>
        </p:spPr>
      </p:pic>
      <p:sp>
        <p:nvSpPr>
          <p:cNvPr id="8" name="Rectangle 7">
            <a:extLst>
              <a:ext uri="{FF2B5EF4-FFF2-40B4-BE49-F238E27FC236}">
                <a16:creationId xmlns:a16="http://schemas.microsoft.com/office/drawing/2014/main" id="{2A1CD866-5F8F-3819-919A-FAC3769F0C0A}"/>
              </a:ext>
            </a:extLst>
          </p:cNvPr>
          <p:cNvSpPr/>
          <p:nvPr/>
        </p:nvSpPr>
        <p:spPr>
          <a:xfrm flipV="1">
            <a:off x="2334867" y="2930941"/>
            <a:ext cx="2019300"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8CF13862-BBF4-8F44-A1A3-C9A8DC0BD790}"/>
              </a:ext>
            </a:extLst>
          </p:cNvPr>
          <p:cNvSpPr/>
          <p:nvPr/>
        </p:nvSpPr>
        <p:spPr>
          <a:xfrm>
            <a:off x="4229247" y="3229585"/>
            <a:ext cx="249841" cy="23853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3</a:t>
            </a:r>
            <a:endParaRPr lang="it-IT" sz="1200" kern="0" dirty="0">
              <a:solidFill>
                <a:srgbClr val="003862"/>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A3C3167D-EB71-D3F7-3BD7-E86C6DEC2ED9}"/>
              </a:ext>
            </a:extLst>
          </p:cNvPr>
          <p:cNvSpPr/>
          <p:nvPr/>
        </p:nvSpPr>
        <p:spPr>
          <a:xfrm>
            <a:off x="182388" y="4041373"/>
            <a:ext cx="6493221" cy="88428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4"/>
              <a:defRPr/>
            </a:pPr>
            <a:r>
              <a:rPr lang="it-IT" sz="1100" dirty="0">
                <a:solidFill>
                  <a:srgbClr val="003862"/>
                </a:solidFill>
              </a:rPr>
              <a:t>Seleziona il tipo </a:t>
            </a:r>
            <a:r>
              <a:rPr lang="it-IT" sz="1100" b="1" dirty="0">
                <a:solidFill>
                  <a:srgbClr val="003862"/>
                </a:solidFill>
              </a:rPr>
              <a:t>Payment</a:t>
            </a:r>
            <a:r>
              <a:rPr lang="it-IT" sz="1100" dirty="0">
                <a:solidFill>
                  <a:srgbClr val="003862"/>
                </a:solidFill>
              </a:rPr>
              <a:t> del nuovo metodo di pagamento. Le opzioni sono: </a:t>
            </a:r>
          </a:p>
          <a:p>
            <a:pPr marL="454914" lvl="1" indent="-228600" defTabSz="524671">
              <a:lnSpc>
                <a:spcPct val="150000"/>
              </a:lnSpc>
              <a:spcAft>
                <a:spcPts val="600"/>
              </a:spcAft>
              <a:buClr>
                <a:srgbClr val="003862"/>
              </a:buClr>
              <a:buFont typeface="+mj-lt"/>
              <a:buAutoNum type="alphaUcPeriod"/>
              <a:defRPr/>
            </a:pPr>
            <a:r>
              <a:rPr lang="it-IT" sz="1100" b="1" dirty="0">
                <a:solidFill>
                  <a:srgbClr val="003862"/>
                </a:solidFill>
              </a:rPr>
              <a:t>Bank Transfer</a:t>
            </a:r>
          </a:p>
          <a:p>
            <a:pPr marL="454914" lvl="1" indent="-228600" defTabSz="524671">
              <a:lnSpc>
                <a:spcPct val="150000"/>
              </a:lnSpc>
              <a:spcAft>
                <a:spcPts val="600"/>
              </a:spcAft>
              <a:buClr>
                <a:srgbClr val="003862"/>
              </a:buClr>
              <a:buFont typeface="+mj-lt"/>
              <a:buAutoNum type="alphaUcPeriod"/>
              <a:defRPr/>
            </a:pPr>
            <a:r>
              <a:rPr lang="it-IT" sz="1100" b="1" dirty="0">
                <a:solidFill>
                  <a:srgbClr val="003862"/>
                </a:solidFill>
              </a:rPr>
              <a:t>Virtual card</a:t>
            </a:r>
          </a:p>
        </p:txBody>
      </p:sp>
      <p:sp>
        <p:nvSpPr>
          <p:cNvPr id="15" name="Rectangle 14">
            <a:extLst>
              <a:ext uri="{FF2B5EF4-FFF2-40B4-BE49-F238E27FC236}">
                <a16:creationId xmlns:a16="http://schemas.microsoft.com/office/drawing/2014/main" id="{294E0734-F3F9-98BF-4F07-14ED835F8B47}"/>
              </a:ext>
            </a:extLst>
          </p:cNvPr>
          <p:cNvSpPr/>
          <p:nvPr/>
        </p:nvSpPr>
        <p:spPr>
          <a:xfrm flipH="1">
            <a:off x="2118360" y="6919199"/>
            <a:ext cx="1226820" cy="26473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6" name="Oval 15">
            <a:extLst>
              <a:ext uri="{FF2B5EF4-FFF2-40B4-BE49-F238E27FC236}">
                <a16:creationId xmlns:a16="http://schemas.microsoft.com/office/drawing/2014/main" id="{1A33AAF8-5FE8-2C73-A6E9-C6E05283F498}"/>
              </a:ext>
            </a:extLst>
          </p:cNvPr>
          <p:cNvSpPr/>
          <p:nvPr/>
        </p:nvSpPr>
        <p:spPr>
          <a:xfrm>
            <a:off x="3220861" y="6376411"/>
            <a:ext cx="291961" cy="26473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B5128D80-9332-3A31-C031-014C9CD8C490}"/>
              </a:ext>
            </a:extLst>
          </p:cNvPr>
          <p:cNvSpPr/>
          <p:nvPr/>
        </p:nvSpPr>
        <p:spPr>
          <a:xfrm>
            <a:off x="3220861" y="7068225"/>
            <a:ext cx="291961" cy="26473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8235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D8B01B7-E619-0B62-ABF4-F63701FA3D81}"/>
              </a:ext>
            </a:extLst>
          </p:cNvPr>
          <p:cNvSpPr/>
          <p:nvPr/>
        </p:nvSpPr>
        <p:spPr>
          <a:xfrm>
            <a:off x="182389" y="938138"/>
            <a:ext cx="6493221" cy="113819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UcPeriod"/>
              <a:defRPr/>
            </a:pPr>
            <a:r>
              <a:rPr lang="it-IT" sz="1100" b="1" dirty="0">
                <a:solidFill>
                  <a:srgbClr val="003862"/>
                </a:solidFill>
              </a:rPr>
              <a:t>Bank Transfer</a:t>
            </a:r>
          </a:p>
          <a:p>
            <a:pPr lvl="1" defTabSz="524671">
              <a:lnSpc>
                <a:spcPct val="150000"/>
              </a:lnSpc>
              <a:spcAft>
                <a:spcPts val="600"/>
              </a:spcAft>
              <a:buClr>
                <a:srgbClr val="003862"/>
              </a:buClr>
              <a:defRPr/>
            </a:pPr>
            <a:r>
              <a:rPr lang="it-IT" sz="1100" dirty="0">
                <a:solidFill>
                  <a:srgbClr val="003862"/>
                </a:solidFill>
              </a:rPr>
              <a:t>Seleziona dall'elenco a discesa l'entità giuridica a cui vuoi associare il metodo di pagamento.</a:t>
            </a:r>
          </a:p>
          <a:p>
            <a:pPr lvl="1" defTabSz="524671">
              <a:lnSpc>
                <a:spcPct val="150000"/>
              </a:lnSpc>
              <a:spcAft>
                <a:spcPts val="600"/>
              </a:spcAft>
              <a:buClr>
                <a:srgbClr val="003862"/>
              </a:buClr>
              <a:defRPr/>
            </a:pPr>
            <a:r>
              <a:rPr lang="it-IT" sz="1100" dirty="0">
                <a:solidFill>
                  <a:srgbClr val="003862"/>
                </a:solidFill>
              </a:rPr>
              <a:t>Per i fornitori esistenti sul CSP, il Beneficiary Legal Name viene precompilato con il nome della tua entità giuridica quando aggiungi un Bank Transfer come metodo di pagamento. Questo campo è obbligatorio.</a:t>
            </a:r>
          </a:p>
        </p:txBody>
      </p:sp>
      <p:pic>
        <p:nvPicPr>
          <p:cNvPr id="13" name="Picture 12">
            <a:extLst>
              <a:ext uri="{FF2B5EF4-FFF2-40B4-BE49-F238E27FC236}">
                <a16:creationId xmlns:a16="http://schemas.microsoft.com/office/drawing/2014/main" id="{6A86730F-F3F1-7913-5507-4DECE9FB3843}"/>
              </a:ext>
            </a:extLst>
          </p:cNvPr>
          <p:cNvPicPr>
            <a:picLocks noChangeAspect="1"/>
          </p:cNvPicPr>
          <p:nvPr/>
        </p:nvPicPr>
        <p:blipFill>
          <a:blip r:embed="rId2"/>
          <a:stretch>
            <a:fillRect/>
          </a:stretch>
        </p:blipFill>
        <p:spPr>
          <a:xfrm>
            <a:off x="971547" y="2594179"/>
            <a:ext cx="4914900" cy="4090382"/>
          </a:xfrm>
          <a:prstGeom prst="rect">
            <a:avLst/>
          </a:prstGeom>
          <a:ln w="19050">
            <a:solidFill>
              <a:srgbClr val="04284D"/>
            </a:solidFill>
          </a:ln>
        </p:spPr>
      </p:pic>
      <p:sp>
        <p:nvSpPr>
          <p:cNvPr id="16" name="Rounded Rectangle 7">
            <a:extLst>
              <a:ext uri="{FF2B5EF4-FFF2-40B4-BE49-F238E27FC236}">
                <a16:creationId xmlns:a16="http://schemas.microsoft.com/office/drawing/2014/main" id="{2076A75D-B211-9A5E-1C9D-7BFC0F806130}"/>
              </a:ext>
            </a:extLst>
          </p:cNvPr>
          <p:cNvSpPr/>
          <p:nvPr/>
        </p:nvSpPr>
        <p:spPr>
          <a:xfrm>
            <a:off x="971550" y="8009490"/>
            <a:ext cx="4914897" cy="685987"/>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pic>
        <p:nvPicPr>
          <p:cNvPr id="17" name="Picture 16">
            <a:extLst>
              <a:ext uri="{FF2B5EF4-FFF2-40B4-BE49-F238E27FC236}">
                <a16:creationId xmlns:a16="http://schemas.microsoft.com/office/drawing/2014/main" id="{51CA7579-BFCD-5399-0BD3-E4EB452D2D31}"/>
              </a:ext>
            </a:extLst>
          </p:cNvPr>
          <p:cNvPicPr preferRelativeResize="0">
            <a:picLocks noChangeAspect="1"/>
          </p:cNvPicPr>
          <p:nvPr/>
        </p:nvPicPr>
        <p:blipFill>
          <a:blip r:embed="rId3"/>
          <a:stretch>
            <a:fillRect/>
          </a:stretch>
        </p:blipFill>
        <p:spPr>
          <a:xfrm>
            <a:off x="1052339" y="8114420"/>
            <a:ext cx="460971" cy="460971"/>
          </a:xfrm>
          <a:prstGeom prst="rect">
            <a:avLst/>
          </a:prstGeom>
        </p:spPr>
      </p:pic>
      <p:sp>
        <p:nvSpPr>
          <p:cNvPr id="18" name="TextBox 17">
            <a:extLst>
              <a:ext uri="{FF2B5EF4-FFF2-40B4-BE49-F238E27FC236}">
                <a16:creationId xmlns:a16="http://schemas.microsoft.com/office/drawing/2014/main" id="{691031B0-95C6-8BFD-B4E5-A638D67987A5}"/>
              </a:ext>
            </a:extLst>
          </p:cNvPr>
          <p:cNvSpPr txBox="1"/>
          <p:nvPr/>
        </p:nvSpPr>
        <p:spPr>
          <a:xfrm>
            <a:off x="1594099" y="8146445"/>
            <a:ext cx="4292348" cy="276999"/>
          </a:xfrm>
          <a:prstGeom prst="rect">
            <a:avLst/>
          </a:prstGeom>
          <a:noFill/>
        </p:spPr>
        <p:txBody>
          <a:bodyPr wrap="square">
            <a:spAutoFit/>
          </a:bodyPr>
          <a:lstStyle/>
          <a:p>
            <a:r>
              <a:rPr lang="it-IT" sz="1200" b="1" dirty="0">
                <a:solidFill>
                  <a:srgbClr val="003862"/>
                </a:solidFill>
                <a:latin typeface="Arial" panose="020B0604020202020204" pitchFamily="34" charset="0"/>
                <a:cs typeface="Arial" panose="020B0604020202020204" pitchFamily="34" charset="0"/>
              </a:rPr>
              <a:t>Nota: </a:t>
            </a:r>
            <a:r>
              <a:rPr lang="it-IT" sz="1100" dirty="0">
                <a:solidFill>
                  <a:srgbClr val="003862"/>
                </a:solidFill>
                <a:latin typeface="Arial" panose="020B0604020202020204" pitchFamily="34" charset="0"/>
                <a:cs typeface="Arial" panose="020B0604020202020204" pitchFamily="34" charset="0"/>
              </a:rPr>
              <a:t>Tieni presente che i campi contrassegnati con “</a:t>
            </a:r>
            <a:r>
              <a:rPr lang="it-IT" sz="1100" dirty="0">
                <a:solidFill>
                  <a:srgbClr val="FF0000"/>
                </a:solidFill>
                <a:latin typeface="Arial" panose="020B0604020202020204" pitchFamily="34" charset="0"/>
                <a:cs typeface="Arial" panose="020B0604020202020204" pitchFamily="34" charset="0"/>
              </a:rPr>
              <a:t>*</a:t>
            </a:r>
            <a:r>
              <a:rPr lang="it-IT" sz="1100" dirty="0">
                <a:solidFill>
                  <a:srgbClr val="003862"/>
                </a:solidFill>
                <a:latin typeface="Arial" panose="020B0604020202020204" pitchFamily="34" charset="0"/>
                <a:cs typeface="Arial" panose="020B0604020202020204" pitchFamily="34" charset="0"/>
              </a:rPr>
              <a:t>” sono obbligatori.</a:t>
            </a:r>
          </a:p>
        </p:txBody>
      </p:sp>
      <p:sp>
        <p:nvSpPr>
          <p:cNvPr id="20" name="Rectangle 19">
            <a:extLst>
              <a:ext uri="{FF2B5EF4-FFF2-40B4-BE49-F238E27FC236}">
                <a16:creationId xmlns:a16="http://schemas.microsoft.com/office/drawing/2014/main" id="{22516A8A-0B14-E548-3B72-56A62E355DB6}"/>
              </a:ext>
            </a:extLst>
          </p:cNvPr>
          <p:cNvSpPr/>
          <p:nvPr/>
        </p:nvSpPr>
        <p:spPr>
          <a:xfrm>
            <a:off x="182389" y="6807450"/>
            <a:ext cx="6493221" cy="88428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LcParenR"/>
              <a:defRPr/>
            </a:pPr>
            <a:r>
              <a:rPr lang="it-IT" sz="1100" b="1" dirty="0">
                <a:solidFill>
                  <a:srgbClr val="003862"/>
                </a:solidFill>
              </a:rPr>
              <a:t>Beneficiary Legal Name </a:t>
            </a:r>
            <a:r>
              <a:rPr lang="it-IT" sz="1100" dirty="0">
                <a:solidFill>
                  <a:srgbClr val="003862"/>
                </a:solidFill>
              </a:rPr>
              <a:t>: Il nome legale così come appare sulla fattura</a:t>
            </a:r>
          </a:p>
          <a:p>
            <a:pPr marL="228600" lvl="0" indent="-228600" defTabSz="524671">
              <a:lnSpc>
                <a:spcPct val="150000"/>
              </a:lnSpc>
              <a:spcAft>
                <a:spcPts val="600"/>
              </a:spcAft>
              <a:buClr>
                <a:srgbClr val="003862"/>
              </a:buClr>
              <a:buFont typeface="+mj-lt"/>
              <a:buAutoNum type="alphaLcParenR"/>
              <a:defRPr/>
            </a:pPr>
            <a:r>
              <a:rPr lang="it-IT" sz="1100" b="1" dirty="0">
                <a:solidFill>
                  <a:srgbClr val="003862"/>
                </a:solidFill>
              </a:rPr>
              <a:t>SWIFT / BIC Code </a:t>
            </a:r>
            <a:r>
              <a:rPr lang="it-IT" sz="1100" dirty="0">
                <a:solidFill>
                  <a:srgbClr val="003862"/>
                </a:solidFill>
              </a:rPr>
              <a:t>: Necessario per ricevere pagamenti internazionali</a:t>
            </a:r>
          </a:p>
          <a:p>
            <a:pPr marL="228600" lvl="0" indent="-228600" defTabSz="524671">
              <a:lnSpc>
                <a:spcPct val="150000"/>
              </a:lnSpc>
              <a:spcAft>
                <a:spcPts val="600"/>
              </a:spcAft>
              <a:buClr>
                <a:srgbClr val="003862"/>
              </a:buClr>
              <a:buFont typeface="+mj-lt"/>
              <a:buAutoNum type="alphaLcParenR"/>
              <a:defRPr/>
            </a:pPr>
            <a:r>
              <a:rPr lang="it-IT" sz="1100" b="1" dirty="0">
                <a:solidFill>
                  <a:srgbClr val="003862"/>
                </a:solidFill>
              </a:rPr>
              <a:t>Branch Code </a:t>
            </a:r>
            <a:r>
              <a:rPr lang="it-IT" sz="1100" dirty="0">
                <a:solidFill>
                  <a:srgbClr val="003862"/>
                </a:solidFill>
              </a:rPr>
              <a:t>: Identificatore interno della filiale definito dalla banca</a:t>
            </a:r>
          </a:p>
        </p:txBody>
      </p:sp>
      <p:sp>
        <p:nvSpPr>
          <p:cNvPr id="2" name="Rectangle 1">
            <a:extLst>
              <a:ext uri="{FF2B5EF4-FFF2-40B4-BE49-F238E27FC236}">
                <a16:creationId xmlns:a16="http://schemas.microsoft.com/office/drawing/2014/main" id="{5B04F879-674F-021D-D642-F7F269CF9324}"/>
              </a:ext>
            </a:extLst>
          </p:cNvPr>
          <p:cNvSpPr/>
          <p:nvPr/>
        </p:nvSpPr>
        <p:spPr>
          <a:xfrm flipV="1">
            <a:off x="3428997" y="4437940"/>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3" name="Rectangle 2">
            <a:extLst>
              <a:ext uri="{FF2B5EF4-FFF2-40B4-BE49-F238E27FC236}">
                <a16:creationId xmlns:a16="http://schemas.microsoft.com/office/drawing/2014/main" id="{D2055EB4-AE27-84F9-63B1-FB08932B1FDC}"/>
              </a:ext>
            </a:extLst>
          </p:cNvPr>
          <p:cNvSpPr/>
          <p:nvPr/>
        </p:nvSpPr>
        <p:spPr>
          <a:xfrm flipV="1">
            <a:off x="1227215" y="5937876"/>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4" name="Rectangle 3">
            <a:extLst>
              <a:ext uri="{FF2B5EF4-FFF2-40B4-BE49-F238E27FC236}">
                <a16:creationId xmlns:a16="http://schemas.microsoft.com/office/drawing/2014/main" id="{6865343D-823A-823D-D41E-762D84CAC399}"/>
              </a:ext>
            </a:extLst>
          </p:cNvPr>
          <p:cNvSpPr/>
          <p:nvPr/>
        </p:nvSpPr>
        <p:spPr>
          <a:xfrm flipV="1">
            <a:off x="3465694" y="5937876"/>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5" name="Oval 4">
            <a:extLst>
              <a:ext uri="{FF2B5EF4-FFF2-40B4-BE49-F238E27FC236}">
                <a16:creationId xmlns:a16="http://schemas.microsoft.com/office/drawing/2014/main" id="{F74401BF-9834-E970-B589-E7FC0D54DF14}"/>
              </a:ext>
            </a:extLst>
          </p:cNvPr>
          <p:cNvSpPr/>
          <p:nvPr/>
        </p:nvSpPr>
        <p:spPr>
          <a:xfrm>
            <a:off x="5484798" y="4283586"/>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97514CF-D22C-CE15-D9C6-75A0A4776E89}"/>
              </a:ext>
            </a:extLst>
          </p:cNvPr>
          <p:cNvSpPr/>
          <p:nvPr/>
        </p:nvSpPr>
        <p:spPr>
          <a:xfrm>
            <a:off x="5492619" y="5806720"/>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c</a:t>
            </a:r>
            <a:endParaRPr lang="it-IT"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60A3E877-1C04-3BDA-BBA1-08F4322E364D}"/>
              </a:ext>
            </a:extLst>
          </p:cNvPr>
          <p:cNvSpPr/>
          <p:nvPr/>
        </p:nvSpPr>
        <p:spPr>
          <a:xfrm>
            <a:off x="1008244" y="5782345"/>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2B338180-3AE6-C284-0959-324A892D3663}"/>
              </a:ext>
            </a:extLst>
          </p:cNvPr>
          <p:cNvSpPr/>
          <p:nvPr/>
        </p:nvSpPr>
        <p:spPr>
          <a:xfrm>
            <a:off x="775653" y="2370157"/>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242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CD392E-CD00-DC2A-E605-2AB87DAF47D8}"/>
              </a:ext>
            </a:extLst>
          </p:cNvPr>
          <p:cNvSpPr/>
          <p:nvPr/>
        </p:nvSpPr>
        <p:spPr>
          <a:xfrm>
            <a:off x="182389" y="927472"/>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UcPeriod" startAt="2"/>
              <a:defRPr/>
            </a:pPr>
            <a:r>
              <a:rPr lang="it-IT" sz="1100" b="1" dirty="0">
                <a:solidFill>
                  <a:srgbClr val="003862"/>
                </a:solidFill>
              </a:rPr>
              <a:t>Virtual Card</a:t>
            </a:r>
          </a:p>
        </p:txBody>
      </p:sp>
      <p:sp>
        <p:nvSpPr>
          <p:cNvPr id="5" name="Rectangle 4">
            <a:extLst>
              <a:ext uri="{FF2B5EF4-FFF2-40B4-BE49-F238E27FC236}">
                <a16:creationId xmlns:a16="http://schemas.microsoft.com/office/drawing/2014/main" id="{E2F787D3-F9CC-CCC5-EE4C-F617D5C31D38}"/>
              </a:ext>
            </a:extLst>
          </p:cNvPr>
          <p:cNvSpPr/>
          <p:nvPr/>
        </p:nvSpPr>
        <p:spPr>
          <a:xfrm>
            <a:off x="182389" y="5804272"/>
            <a:ext cx="6493221" cy="984308"/>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LcPeriod"/>
              <a:defRPr/>
            </a:pPr>
            <a:r>
              <a:rPr lang="it-IT" sz="1100" b="1" dirty="0">
                <a:solidFill>
                  <a:srgbClr val="003862"/>
                </a:solidFill>
              </a:rPr>
              <a:t>Elabora automaticamente le carte di credito: </a:t>
            </a:r>
            <a:r>
              <a:rPr lang="it-IT" sz="1100" dirty="0">
                <a:solidFill>
                  <a:srgbClr val="003862"/>
                </a:solidFill>
              </a:rPr>
              <a:t>Ora puoi collegare il tuo account Stripe per elaborare automaticamente le carte di pagamento dei clienti. Una volta fatto clic su 'Connect with Stripe', il processo di autenticazione Stripe verrà avviato in una nuova scheda o finestra del browser. La finestra si chiuderà automaticamente non appena il processo di autenticazione sarà completato</a:t>
            </a:r>
          </a:p>
        </p:txBody>
      </p:sp>
      <p:sp>
        <p:nvSpPr>
          <p:cNvPr id="6" name="Rectangle 5">
            <a:extLst>
              <a:ext uri="{FF2B5EF4-FFF2-40B4-BE49-F238E27FC236}">
                <a16:creationId xmlns:a16="http://schemas.microsoft.com/office/drawing/2014/main" id="{C1A3CC17-BB67-3BE0-3AD0-6E43C31D6611}"/>
              </a:ext>
            </a:extLst>
          </p:cNvPr>
          <p:cNvSpPr/>
          <p:nvPr/>
        </p:nvSpPr>
        <p:spPr>
          <a:xfrm>
            <a:off x="182387" y="1257095"/>
            <a:ext cx="6493221" cy="222561"/>
          </a:xfrm>
          <a:prstGeom prst="rect">
            <a:avLst/>
          </a:prstGeom>
        </p:spPr>
        <p:txBody>
          <a:bodyPr wrap="square" lIns="91440" tIns="0" rIns="91440" bIns="0">
            <a:spAutoFit/>
          </a:bodyPr>
          <a:lstStyle/>
          <a:p>
            <a:pPr lvl="1" defTabSz="524671">
              <a:lnSpc>
                <a:spcPct val="150000"/>
              </a:lnSpc>
              <a:spcAft>
                <a:spcPts val="600"/>
              </a:spcAft>
              <a:buClr>
                <a:srgbClr val="003862"/>
              </a:buClr>
              <a:defRPr/>
            </a:pPr>
            <a:r>
              <a:rPr lang="it-IT" sz="1100" dirty="0">
                <a:solidFill>
                  <a:srgbClr val="003862"/>
                </a:solidFill>
              </a:rPr>
              <a:t>Seleziona dall'elenco a discesa l'entità giuridica a cui vuoi associare il metodo di pagamento.</a:t>
            </a:r>
          </a:p>
        </p:txBody>
      </p:sp>
      <p:pic>
        <p:nvPicPr>
          <p:cNvPr id="8" name="Picture 7">
            <a:extLst>
              <a:ext uri="{FF2B5EF4-FFF2-40B4-BE49-F238E27FC236}">
                <a16:creationId xmlns:a16="http://schemas.microsoft.com/office/drawing/2014/main" id="{6C4062C1-C0FA-8EE9-3E3F-78E11E0F9FF1}"/>
              </a:ext>
            </a:extLst>
          </p:cNvPr>
          <p:cNvPicPr>
            <a:picLocks noChangeAspect="1"/>
          </p:cNvPicPr>
          <p:nvPr/>
        </p:nvPicPr>
        <p:blipFill>
          <a:blip r:embed="rId2"/>
          <a:stretch>
            <a:fillRect/>
          </a:stretch>
        </p:blipFill>
        <p:spPr>
          <a:xfrm>
            <a:off x="567933" y="2181008"/>
            <a:ext cx="5722127" cy="3506687"/>
          </a:xfrm>
          <a:prstGeom prst="rect">
            <a:avLst/>
          </a:prstGeom>
          <a:ln w="19050">
            <a:solidFill>
              <a:srgbClr val="04284D"/>
            </a:solidFill>
          </a:ln>
        </p:spPr>
      </p:pic>
      <p:sp>
        <p:nvSpPr>
          <p:cNvPr id="3" name="Oval 2">
            <a:extLst>
              <a:ext uri="{FF2B5EF4-FFF2-40B4-BE49-F238E27FC236}">
                <a16:creationId xmlns:a16="http://schemas.microsoft.com/office/drawing/2014/main" id="{8FAF5F1E-EA41-97AE-DBB7-8DF8A64F5592}"/>
              </a:ext>
            </a:extLst>
          </p:cNvPr>
          <p:cNvSpPr/>
          <p:nvPr/>
        </p:nvSpPr>
        <p:spPr>
          <a:xfrm>
            <a:off x="378647" y="194888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6113E3C-D182-6ECE-FF8C-E195B501D2BB}"/>
              </a:ext>
            </a:extLst>
          </p:cNvPr>
          <p:cNvSpPr/>
          <p:nvPr/>
        </p:nvSpPr>
        <p:spPr>
          <a:xfrm flipV="1">
            <a:off x="866772" y="4894830"/>
            <a:ext cx="2028828" cy="26231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7" name="Oval 6">
            <a:extLst>
              <a:ext uri="{FF2B5EF4-FFF2-40B4-BE49-F238E27FC236}">
                <a16:creationId xmlns:a16="http://schemas.microsoft.com/office/drawing/2014/main" id="{B92B7F53-4E1A-2BA0-2D5B-7A0C74D2DF4F}"/>
              </a:ext>
            </a:extLst>
          </p:cNvPr>
          <p:cNvSpPr/>
          <p:nvPr/>
        </p:nvSpPr>
        <p:spPr>
          <a:xfrm>
            <a:off x="2847975" y="4725062"/>
            <a:ext cx="236911" cy="26231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0880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A1061B-DB8F-A2C4-AC86-F79B3D04C81E}"/>
              </a:ext>
            </a:extLst>
          </p:cNvPr>
          <p:cNvSpPr/>
          <p:nvPr/>
        </p:nvSpPr>
        <p:spPr>
          <a:xfrm>
            <a:off x="143226" y="1005850"/>
            <a:ext cx="6493221" cy="1061253"/>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5"/>
              <a:defRPr/>
            </a:pPr>
            <a:r>
              <a:rPr lang="it-IT" sz="1100" b="1" dirty="0">
                <a:solidFill>
                  <a:srgbClr val="003862"/>
                </a:solidFill>
              </a:rPr>
              <a:t>Crea un nome per il metodo di pagamento:</a:t>
            </a:r>
          </a:p>
          <a:p>
            <a:pPr lvl="1" defTabSz="524671">
              <a:lnSpc>
                <a:spcPct val="150000"/>
              </a:lnSpc>
              <a:spcAft>
                <a:spcPts val="600"/>
              </a:spcAft>
              <a:buClr>
                <a:srgbClr val="003862"/>
              </a:buClr>
              <a:defRPr/>
            </a:pPr>
            <a:r>
              <a:rPr lang="it-IT" sz="1100" dirty="0">
                <a:solidFill>
                  <a:srgbClr val="003862"/>
                </a:solidFill>
              </a:rPr>
              <a:t>Scegli un </a:t>
            </a:r>
            <a:r>
              <a:rPr lang="it-IT" sz="1100" b="1" dirty="0">
                <a:solidFill>
                  <a:srgbClr val="003862"/>
                </a:solidFill>
              </a:rPr>
              <a:t>Account nickname </a:t>
            </a:r>
            <a:r>
              <a:rPr lang="it-IT" sz="1100" dirty="0">
                <a:solidFill>
                  <a:srgbClr val="003862"/>
                </a:solidFill>
              </a:rPr>
              <a:t>pertinente e facile da ricordare per questo metodo di pagamento. Evita di includere nomi di clienti, poiché potresti voler condividere questo metodo con più clienti. Questo campo è obbligatorio.</a:t>
            </a:r>
          </a:p>
        </p:txBody>
      </p:sp>
      <p:pic>
        <p:nvPicPr>
          <p:cNvPr id="16" name="Picture 15">
            <a:extLst>
              <a:ext uri="{FF2B5EF4-FFF2-40B4-BE49-F238E27FC236}">
                <a16:creationId xmlns:a16="http://schemas.microsoft.com/office/drawing/2014/main" id="{4F53A170-A71F-7819-1843-382AAC1C1875}"/>
              </a:ext>
            </a:extLst>
          </p:cNvPr>
          <p:cNvPicPr>
            <a:picLocks noChangeAspect="1"/>
          </p:cNvPicPr>
          <p:nvPr/>
        </p:nvPicPr>
        <p:blipFill>
          <a:blip r:embed="rId2"/>
          <a:srcRect l="4532" t="59895" r="50000" b="21417"/>
          <a:stretch>
            <a:fillRect/>
          </a:stretch>
        </p:blipFill>
        <p:spPr>
          <a:xfrm>
            <a:off x="1785756" y="2313792"/>
            <a:ext cx="2940248" cy="740581"/>
          </a:xfrm>
          <a:prstGeom prst="rect">
            <a:avLst/>
          </a:prstGeom>
          <a:ln w="19050">
            <a:solidFill>
              <a:srgbClr val="04284D"/>
            </a:solidFill>
          </a:ln>
        </p:spPr>
      </p:pic>
      <p:sp>
        <p:nvSpPr>
          <p:cNvPr id="17" name="Rectangle 16">
            <a:extLst>
              <a:ext uri="{FF2B5EF4-FFF2-40B4-BE49-F238E27FC236}">
                <a16:creationId xmlns:a16="http://schemas.microsoft.com/office/drawing/2014/main" id="{24C4DCCC-1E81-EE32-742A-95ABB1AC5707}"/>
              </a:ext>
            </a:extLst>
          </p:cNvPr>
          <p:cNvSpPr/>
          <p:nvPr/>
        </p:nvSpPr>
        <p:spPr>
          <a:xfrm>
            <a:off x="143226" y="3321329"/>
            <a:ext cx="6493221" cy="8073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it-IT" sz="1100" b="1" dirty="0">
                <a:solidFill>
                  <a:srgbClr val="003862"/>
                </a:solidFill>
              </a:rPr>
              <a:t>Compila i campi mostrati nella finestra:</a:t>
            </a:r>
          </a:p>
          <a:p>
            <a:pPr lvl="1" defTabSz="524671">
              <a:lnSpc>
                <a:spcPct val="150000"/>
              </a:lnSpc>
              <a:spcAft>
                <a:spcPts val="600"/>
              </a:spcAft>
              <a:buClr>
                <a:srgbClr val="003862"/>
              </a:buClr>
              <a:defRPr/>
            </a:pPr>
            <a:r>
              <a:rPr lang="it-IT" sz="1100" dirty="0">
                <a:solidFill>
                  <a:srgbClr val="003862"/>
                </a:solidFill>
              </a:rPr>
              <a:t>I campi varieranno a seconda del tipo di metodo di pagamento. I campi contrassegnati con un asterisco rosso sono obbligatori.</a:t>
            </a:r>
          </a:p>
        </p:txBody>
      </p:sp>
      <p:pic>
        <p:nvPicPr>
          <p:cNvPr id="21" name="Picture 20">
            <a:extLst>
              <a:ext uri="{FF2B5EF4-FFF2-40B4-BE49-F238E27FC236}">
                <a16:creationId xmlns:a16="http://schemas.microsoft.com/office/drawing/2014/main" id="{DDDDF4C3-5571-FE7D-44C6-8CDBCCFE361B}"/>
              </a:ext>
            </a:extLst>
          </p:cNvPr>
          <p:cNvPicPr>
            <a:picLocks noChangeAspect="1"/>
          </p:cNvPicPr>
          <p:nvPr/>
        </p:nvPicPr>
        <p:blipFill>
          <a:blip r:embed="rId3"/>
          <a:srcRect b="69814"/>
          <a:stretch>
            <a:fillRect/>
          </a:stretch>
        </p:blipFill>
        <p:spPr>
          <a:xfrm>
            <a:off x="1428982" y="4305683"/>
            <a:ext cx="4117315" cy="807337"/>
          </a:xfrm>
          <a:prstGeom prst="rect">
            <a:avLst/>
          </a:prstGeom>
          <a:ln w="19050">
            <a:solidFill>
              <a:srgbClr val="04284D"/>
            </a:solidFill>
          </a:ln>
        </p:spPr>
      </p:pic>
      <p:sp>
        <p:nvSpPr>
          <p:cNvPr id="7" name="Rectangle 6">
            <a:extLst>
              <a:ext uri="{FF2B5EF4-FFF2-40B4-BE49-F238E27FC236}">
                <a16:creationId xmlns:a16="http://schemas.microsoft.com/office/drawing/2014/main" id="{5EF77F28-8263-99E1-F66A-878BD44C63FE}"/>
              </a:ext>
            </a:extLst>
          </p:cNvPr>
          <p:cNvSpPr/>
          <p:nvPr/>
        </p:nvSpPr>
        <p:spPr>
          <a:xfrm>
            <a:off x="143225" y="5035207"/>
            <a:ext cx="6493221" cy="113819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7"/>
              <a:defRPr/>
            </a:pPr>
            <a:endParaRPr lang="it-IT" sz="1100" dirty="0">
              <a:solidFill>
                <a:srgbClr val="003862"/>
              </a:solidFill>
            </a:endParaRPr>
          </a:p>
          <a:p>
            <a:pPr marL="228600" lvl="0" indent="-228600" defTabSz="524671">
              <a:lnSpc>
                <a:spcPct val="150000"/>
              </a:lnSpc>
              <a:spcAft>
                <a:spcPts val="600"/>
              </a:spcAft>
              <a:buClr>
                <a:srgbClr val="003862"/>
              </a:buClr>
              <a:buFont typeface="+mj-lt"/>
              <a:buAutoNum type="arabicPeriod" startAt="7"/>
              <a:defRPr/>
            </a:pPr>
            <a:r>
              <a:rPr lang="it-IT" sz="1100" dirty="0">
                <a:solidFill>
                  <a:srgbClr val="003862"/>
                </a:solidFill>
              </a:rPr>
              <a:t> </a:t>
            </a:r>
            <a:r>
              <a:rPr lang="it-IT" sz="1100" b="1" dirty="0">
                <a:solidFill>
                  <a:srgbClr val="003862"/>
                </a:solidFill>
              </a:rPr>
              <a:t>Condividi i metodi di pagamento con i clienti:         </a:t>
            </a:r>
          </a:p>
          <a:p>
            <a:pPr lvl="1" defTabSz="524671">
              <a:lnSpc>
                <a:spcPct val="150000"/>
              </a:lnSpc>
              <a:spcAft>
                <a:spcPts val="600"/>
              </a:spcAft>
              <a:buClr>
                <a:srgbClr val="003862"/>
              </a:buClr>
              <a:defRPr/>
            </a:pPr>
            <a:r>
              <a:rPr lang="it-IT" sz="1100" dirty="0">
                <a:solidFill>
                  <a:srgbClr val="003862"/>
                </a:solidFill>
              </a:rPr>
              <a:t>Trova il cliente con cui vuoi condividere il metodo di pagamento. Può essere elencato qui sotto oppure puoi usare la barra di ricerca.</a:t>
            </a:r>
          </a:p>
        </p:txBody>
      </p:sp>
      <p:pic>
        <p:nvPicPr>
          <p:cNvPr id="8" name="Picture 7">
            <a:extLst>
              <a:ext uri="{FF2B5EF4-FFF2-40B4-BE49-F238E27FC236}">
                <a16:creationId xmlns:a16="http://schemas.microsoft.com/office/drawing/2014/main" id="{46E9B223-A255-0B11-A1A3-1278D23C053E}"/>
              </a:ext>
            </a:extLst>
          </p:cNvPr>
          <p:cNvPicPr>
            <a:picLocks noChangeAspect="1"/>
          </p:cNvPicPr>
          <p:nvPr/>
        </p:nvPicPr>
        <p:blipFill>
          <a:blip r:embed="rId3"/>
          <a:stretch>
            <a:fillRect/>
          </a:stretch>
        </p:blipFill>
        <p:spPr>
          <a:xfrm>
            <a:off x="1700601" y="6410381"/>
            <a:ext cx="3378467" cy="2194627"/>
          </a:xfrm>
          <a:prstGeom prst="rect">
            <a:avLst/>
          </a:prstGeom>
          <a:ln w="19050">
            <a:solidFill>
              <a:srgbClr val="04284D"/>
            </a:solidFill>
          </a:ln>
        </p:spPr>
      </p:pic>
      <p:sp>
        <p:nvSpPr>
          <p:cNvPr id="3" name="Oval 2">
            <a:extLst>
              <a:ext uri="{FF2B5EF4-FFF2-40B4-BE49-F238E27FC236}">
                <a16:creationId xmlns:a16="http://schemas.microsoft.com/office/drawing/2014/main" id="{8BBA4DBD-B2A1-EB4E-98C6-AECA02491EDA}"/>
              </a:ext>
            </a:extLst>
          </p:cNvPr>
          <p:cNvSpPr/>
          <p:nvPr/>
        </p:nvSpPr>
        <p:spPr>
          <a:xfrm>
            <a:off x="4536718" y="2880535"/>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5</a:t>
            </a:r>
            <a:endParaRPr lang="it-IT" sz="1200" kern="0" dirty="0">
              <a:solidFill>
                <a:srgbClr val="003862"/>
              </a:solidFill>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3CA4E2C1-9825-5616-7D0C-3D17736682B7}"/>
              </a:ext>
            </a:extLst>
          </p:cNvPr>
          <p:cNvSpPr/>
          <p:nvPr/>
        </p:nvSpPr>
        <p:spPr>
          <a:xfrm>
            <a:off x="5357011" y="4948182"/>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6</a:t>
            </a:r>
            <a:endParaRPr lang="it-IT" sz="1200" kern="0" dirty="0">
              <a:solidFill>
                <a:srgbClr val="003862"/>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698FAE0-F671-E4BC-E85B-93D04DD80F22}"/>
              </a:ext>
            </a:extLst>
          </p:cNvPr>
          <p:cNvSpPr/>
          <p:nvPr/>
        </p:nvSpPr>
        <p:spPr>
          <a:xfrm>
            <a:off x="4889782" y="6236544"/>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7</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943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03C0F67-E443-F46A-4F6D-01CEC861FC0B}"/>
              </a:ext>
            </a:extLst>
          </p:cNvPr>
          <p:cNvSpPr/>
          <p:nvPr/>
        </p:nvSpPr>
        <p:spPr>
          <a:xfrm>
            <a:off x="182389" y="2972520"/>
            <a:ext cx="6493221" cy="730393"/>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9"/>
              <a:defRPr/>
            </a:pPr>
            <a:r>
              <a:rPr lang="it-IT" sz="1100" dirty="0">
                <a:solidFill>
                  <a:srgbClr val="003862"/>
                </a:solidFill>
              </a:rPr>
              <a:t>Seleziona il </a:t>
            </a:r>
            <a:r>
              <a:rPr lang="it-IT" sz="1100" b="1" dirty="0">
                <a:solidFill>
                  <a:srgbClr val="003862"/>
                </a:solidFill>
              </a:rPr>
              <a:t>pulsante Save </a:t>
            </a:r>
            <a:r>
              <a:rPr lang="it-IT" sz="1100" dirty="0">
                <a:solidFill>
                  <a:srgbClr val="003862"/>
                </a:solidFill>
              </a:rPr>
              <a:t>nella parte inferiore destra della finestra. Se l'operazione va a buon fine, viene visualizzato un banner verde con il messaggio che conferma l'avvio del processo di creazione del metodo di pagamento. Il CSP ti avvisa via e-mail in caso di problemi.</a:t>
            </a:r>
          </a:p>
        </p:txBody>
      </p:sp>
      <p:sp>
        <p:nvSpPr>
          <p:cNvPr id="5" name="Rectangle 4">
            <a:extLst>
              <a:ext uri="{FF2B5EF4-FFF2-40B4-BE49-F238E27FC236}">
                <a16:creationId xmlns:a16="http://schemas.microsoft.com/office/drawing/2014/main" id="{2FB7B51F-4E17-0B56-3FD2-2A5BC2BC4A7C}"/>
              </a:ext>
            </a:extLst>
          </p:cNvPr>
          <p:cNvSpPr/>
          <p:nvPr/>
        </p:nvSpPr>
        <p:spPr>
          <a:xfrm>
            <a:off x="230649" y="6182547"/>
            <a:ext cx="6303936" cy="2153859"/>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Se durante il salvataggio di un metodo di pagamento viene visualizzato un messaggio di errore, non ignorare gli errori e non salvare l'account. Ignorare il messaggio di errore può comportare ritardi nell'elaborazione per i clienti interessati.</a:t>
            </a:r>
          </a:p>
          <a:p>
            <a:pPr lvl="0" defTabSz="524671">
              <a:lnSpc>
                <a:spcPct val="150000"/>
              </a:lnSpc>
              <a:spcAft>
                <a:spcPts val="600"/>
              </a:spcAft>
              <a:buClr>
                <a:srgbClr val="003862"/>
              </a:buClr>
              <a:defRPr/>
            </a:pPr>
            <a:r>
              <a:rPr lang="it-IT" sz="1100" dirty="0">
                <a:solidFill>
                  <a:srgbClr val="003862"/>
                </a:solidFill>
              </a:rPr>
              <a:t>Puoi salvare un metodo di pagamento non valido una sola volta. In seguito ti verrà richiesto di correggere i campi non validi.</a:t>
            </a:r>
          </a:p>
          <a:p>
            <a:pPr lvl="0" defTabSz="524671">
              <a:lnSpc>
                <a:spcPct val="150000"/>
              </a:lnSpc>
              <a:spcAft>
                <a:spcPts val="600"/>
              </a:spcAft>
              <a:buClr>
                <a:srgbClr val="003862"/>
              </a:buClr>
              <a:defRPr/>
            </a:pPr>
            <a:r>
              <a:rPr lang="it-IT" sz="1100" dirty="0">
                <a:solidFill>
                  <a:srgbClr val="003862"/>
                </a:solidFill>
              </a:rPr>
              <a:t>Se ricevi un avviso che indica che la condivisione di un metodo di pagamento con un cliente non è riuscita, puoi creare o modificare il metodo di pagamento direttamente dal banner di avviso rosso. Dopo aver aggiornato e inviato correttamente il metodo di pagamento, verrai reindirizzato alla schermata Payment Methods con un banner verde di conferma.</a:t>
            </a:r>
          </a:p>
        </p:txBody>
      </p:sp>
      <p:pic>
        <p:nvPicPr>
          <p:cNvPr id="4" name="Picture 3">
            <a:extLst>
              <a:ext uri="{FF2B5EF4-FFF2-40B4-BE49-F238E27FC236}">
                <a16:creationId xmlns:a16="http://schemas.microsoft.com/office/drawing/2014/main" id="{DF0E1762-B3EF-5E60-0746-A4916F3B0B89}"/>
              </a:ext>
            </a:extLst>
          </p:cNvPr>
          <p:cNvPicPr>
            <a:picLocks noChangeAspect="1"/>
          </p:cNvPicPr>
          <p:nvPr/>
        </p:nvPicPr>
        <p:blipFill>
          <a:blip r:embed="rId2"/>
          <a:stretch>
            <a:fillRect/>
          </a:stretch>
        </p:blipFill>
        <p:spPr>
          <a:xfrm>
            <a:off x="346074" y="4061720"/>
            <a:ext cx="6165850" cy="1294410"/>
          </a:xfrm>
          <a:prstGeom prst="rect">
            <a:avLst/>
          </a:prstGeom>
          <a:ln w="19050">
            <a:solidFill>
              <a:srgbClr val="04284D"/>
            </a:solidFill>
          </a:ln>
        </p:spPr>
      </p:pic>
      <p:sp>
        <p:nvSpPr>
          <p:cNvPr id="6" name="Rectangle 5">
            <a:extLst>
              <a:ext uri="{FF2B5EF4-FFF2-40B4-BE49-F238E27FC236}">
                <a16:creationId xmlns:a16="http://schemas.microsoft.com/office/drawing/2014/main" id="{F769AE3A-7616-1A53-06B2-BA19F85C7712}"/>
              </a:ext>
            </a:extLst>
          </p:cNvPr>
          <p:cNvSpPr/>
          <p:nvPr/>
        </p:nvSpPr>
        <p:spPr>
          <a:xfrm>
            <a:off x="182389" y="972484"/>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8"/>
              <a:defRPr/>
            </a:pPr>
            <a:r>
              <a:rPr lang="it-IT" sz="1100" dirty="0">
                <a:solidFill>
                  <a:srgbClr val="003862"/>
                </a:solidFill>
              </a:rPr>
              <a:t>Seleziona il segno di spunta accanto al nome del cliente con cui vuoi </a:t>
            </a:r>
            <a:r>
              <a:rPr lang="it-IT" sz="1100" b="1" dirty="0">
                <a:solidFill>
                  <a:srgbClr val="003862"/>
                </a:solidFill>
              </a:rPr>
              <a:t>condividere il metodo di pagamento</a:t>
            </a:r>
            <a:r>
              <a:rPr lang="it-IT" sz="1100" dirty="0">
                <a:solidFill>
                  <a:srgbClr val="003862"/>
                </a:solidFill>
              </a:rPr>
              <a:t>. </a:t>
            </a:r>
          </a:p>
        </p:txBody>
      </p:sp>
      <p:pic>
        <p:nvPicPr>
          <p:cNvPr id="7" name="Picture 6">
            <a:extLst>
              <a:ext uri="{FF2B5EF4-FFF2-40B4-BE49-F238E27FC236}">
                <a16:creationId xmlns:a16="http://schemas.microsoft.com/office/drawing/2014/main" id="{C4F4AD49-2142-24C0-3204-21E0FAE7B6CD}"/>
              </a:ext>
            </a:extLst>
          </p:cNvPr>
          <p:cNvPicPr>
            <a:picLocks noChangeAspect="1"/>
          </p:cNvPicPr>
          <p:nvPr/>
        </p:nvPicPr>
        <p:blipFill>
          <a:blip r:embed="rId3"/>
          <a:srcRect t="53944" b="12775"/>
          <a:stretch>
            <a:fillRect/>
          </a:stretch>
        </p:blipFill>
        <p:spPr>
          <a:xfrm>
            <a:off x="1253689" y="1733420"/>
            <a:ext cx="4350621" cy="940565"/>
          </a:xfrm>
          <a:prstGeom prst="rect">
            <a:avLst/>
          </a:prstGeom>
          <a:ln w="19050">
            <a:solidFill>
              <a:srgbClr val="04284D"/>
            </a:solidFill>
          </a:ln>
        </p:spPr>
      </p:pic>
      <p:sp>
        <p:nvSpPr>
          <p:cNvPr id="2" name="Oval 1">
            <a:extLst>
              <a:ext uri="{FF2B5EF4-FFF2-40B4-BE49-F238E27FC236}">
                <a16:creationId xmlns:a16="http://schemas.microsoft.com/office/drawing/2014/main" id="{F6836BF4-6B65-7488-3C5A-50A3053534BF}"/>
              </a:ext>
            </a:extLst>
          </p:cNvPr>
          <p:cNvSpPr/>
          <p:nvPr/>
        </p:nvSpPr>
        <p:spPr>
          <a:xfrm>
            <a:off x="5415024" y="155958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8</a:t>
            </a:r>
            <a:endParaRPr lang="it-IT"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41434E38-7E72-AA48-87E4-E7E9C9407AC7}"/>
              </a:ext>
            </a:extLst>
          </p:cNvPr>
          <p:cNvSpPr/>
          <p:nvPr/>
        </p:nvSpPr>
        <p:spPr>
          <a:xfrm>
            <a:off x="6322638" y="388788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9</a:t>
            </a:r>
            <a:endParaRPr lang="it-IT" sz="1200" kern="0" dirty="0">
              <a:solidFill>
                <a:srgbClr val="003862"/>
              </a:solidFill>
              <a:latin typeface="Arial" panose="020B0604020202020204" pitchFamily="34" charset="0"/>
              <a:cs typeface="Arial" panose="020B0604020202020204" pitchFamily="34" charset="0"/>
            </a:endParaRPr>
          </a:p>
        </p:txBody>
      </p:sp>
      <p:sp>
        <p:nvSpPr>
          <p:cNvPr id="9" name="Rounded Rectangle 7">
            <a:extLst>
              <a:ext uri="{FF2B5EF4-FFF2-40B4-BE49-F238E27FC236}">
                <a16:creationId xmlns:a16="http://schemas.microsoft.com/office/drawing/2014/main" id="{2ED16F59-710F-52F4-1D40-736D48CCC261}"/>
              </a:ext>
            </a:extLst>
          </p:cNvPr>
          <p:cNvSpPr/>
          <p:nvPr/>
        </p:nvSpPr>
        <p:spPr>
          <a:xfrm>
            <a:off x="205050" y="5683112"/>
            <a:ext cx="6470560" cy="2966211"/>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pic>
        <p:nvPicPr>
          <p:cNvPr id="10" name="Picture 9">
            <a:extLst>
              <a:ext uri="{FF2B5EF4-FFF2-40B4-BE49-F238E27FC236}">
                <a16:creationId xmlns:a16="http://schemas.microsoft.com/office/drawing/2014/main" id="{F68BD0EE-F297-A5E9-11AD-F1FAF009B2A8}"/>
              </a:ext>
            </a:extLst>
          </p:cNvPr>
          <p:cNvPicPr preferRelativeResize="0">
            <a:picLocks noChangeAspect="1"/>
          </p:cNvPicPr>
          <p:nvPr/>
        </p:nvPicPr>
        <p:blipFill>
          <a:blip r:embed="rId4"/>
          <a:stretch>
            <a:fillRect/>
          </a:stretch>
        </p:blipFill>
        <p:spPr>
          <a:xfrm>
            <a:off x="509759" y="5721576"/>
            <a:ext cx="460971" cy="460971"/>
          </a:xfrm>
          <a:prstGeom prst="rect">
            <a:avLst/>
          </a:prstGeom>
        </p:spPr>
      </p:pic>
      <p:sp>
        <p:nvSpPr>
          <p:cNvPr id="12" name="TextBox 11">
            <a:extLst>
              <a:ext uri="{FF2B5EF4-FFF2-40B4-BE49-F238E27FC236}">
                <a16:creationId xmlns:a16="http://schemas.microsoft.com/office/drawing/2014/main" id="{C8D18390-1541-219F-DD60-924B1E5A545F}"/>
              </a:ext>
            </a:extLst>
          </p:cNvPr>
          <p:cNvSpPr txBox="1"/>
          <p:nvPr/>
        </p:nvSpPr>
        <p:spPr>
          <a:xfrm>
            <a:off x="993390" y="5813561"/>
            <a:ext cx="4292348" cy="276999"/>
          </a:xfrm>
          <a:prstGeom prst="rect">
            <a:avLst/>
          </a:prstGeom>
          <a:noFill/>
        </p:spPr>
        <p:txBody>
          <a:bodyPr wrap="square">
            <a:spAutoFit/>
          </a:bodyPr>
          <a:lstStyle/>
          <a:p>
            <a:r>
              <a:rPr lang="it-IT" sz="1200" b="1" dirty="0">
                <a:solidFill>
                  <a:srgbClr val="003862"/>
                </a:solidFill>
                <a:latin typeface="Arial" panose="020B0604020202020204" pitchFamily="34" charset="0"/>
                <a:cs typeface="Arial" panose="020B0604020202020204" pitchFamily="34" charset="0"/>
              </a:rPr>
              <a:t>Nota:</a:t>
            </a:r>
            <a:endParaRPr lang="it-IT" sz="110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4306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3CD89F-D58B-87AB-D4A2-EF8E429464B8}"/>
              </a:ext>
            </a:extLst>
          </p:cNvPr>
          <p:cNvSpPr/>
          <p:nvPr/>
        </p:nvSpPr>
        <p:spPr>
          <a:xfrm>
            <a:off x="182389" y="1071164"/>
            <a:ext cx="6493221" cy="8073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10"/>
              <a:defRPr/>
            </a:pPr>
            <a:r>
              <a:rPr lang="it-IT" sz="1100" b="1" dirty="0">
                <a:solidFill>
                  <a:srgbClr val="003862"/>
                </a:solidFill>
              </a:rPr>
              <a:t>Pagina Payment Methods</a:t>
            </a:r>
          </a:p>
          <a:p>
            <a:pPr lvl="0" defTabSz="524671">
              <a:lnSpc>
                <a:spcPct val="150000"/>
              </a:lnSpc>
              <a:spcAft>
                <a:spcPts val="600"/>
              </a:spcAft>
              <a:buClr>
                <a:srgbClr val="003862"/>
              </a:buClr>
              <a:defRPr/>
            </a:pPr>
            <a:r>
              <a:rPr lang="it-IT" sz="1100" dirty="0">
                <a:solidFill>
                  <a:srgbClr val="003862"/>
                </a:solidFill>
              </a:rPr>
              <a:t>Dopo aver confermato il nuovo metodo di pagamento, verrai reindirizzato alla pagina Payment Methods. Vedrai il metodo di pagamento appena creato nell'elenco. </a:t>
            </a:r>
          </a:p>
        </p:txBody>
      </p:sp>
      <p:pic>
        <p:nvPicPr>
          <p:cNvPr id="5" name="Picture 4">
            <a:extLst>
              <a:ext uri="{FF2B5EF4-FFF2-40B4-BE49-F238E27FC236}">
                <a16:creationId xmlns:a16="http://schemas.microsoft.com/office/drawing/2014/main" id="{1819FC02-2CAB-28B5-E326-21915C1406A4}"/>
              </a:ext>
            </a:extLst>
          </p:cNvPr>
          <p:cNvPicPr>
            <a:picLocks noChangeAspect="1"/>
          </p:cNvPicPr>
          <p:nvPr/>
        </p:nvPicPr>
        <p:blipFill>
          <a:blip r:embed="rId2"/>
          <a:stretch>
            <a:fillRect/>
          </a:stretch>
        </p:blipFill>
        <p:spPr>
          <a:xfrm>
            <a:off x="818147" y="2154346"/>
            <a:ext cx="5221705" cy="1805471"/>
          </a:xfrm>
          <a:prstGeom prst="rect">
            <a:avLst/>
          </a:prstGeom>
          <a:ln w="19050">
            <a:solidFill>
              <a:srgbClr val="04284D"/>
            </a:solidFill>
          </a:ln>
        </p:spPr>
      </p:pic>
      <p:sp>
        <p:nvSpPr>
          <p:cNvPr id="6" name="Oval 5">
            <a:extLst>
              <a:ext uri="{FF2B5EF4-FFF2-40B4-BE49-F238E27FC236}">
                <a16:creationId xmlns:a16="http://schemas.microsoft.com/office/drawing/2014/main" id="{CD28D975-B269-517E-BACC-0E027C3A288E}"/>
              </a:ext>
            </a:extLst>
          </p:cNvPr>
          <p:cNvSpPr/>
          <p:nvPr/>
        </p:nvSpPr>
        <p:spPr>
          <a:xfrm>
            <a:off x="5850566" y="1980509"/>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10</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78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F04655-81D2-4B36-8DC9-26DCEEFE04CC}"/>
</file>

<file path=customXml/itemProps2.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3.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684</Words>
  <Application>Microsoft Macintosh PowerPoint</Application>
  <PresentationFormat>Letter Paper (8.5x11 in)</PresentationFormat>
  <Paragraphs>56</Paragraphs>
  <Slides>7</Slides>
  <Notes>1</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2" baseType="lpstr">
      <vt:lpstr>Arial</vt:lpstr>
      <vt:lpstr>Calibri</vt:lpstr>
      <vt:lpstr>theme3</vt:lpstr>
      <vt:lpstr>Theme2</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2026-06-19T09:47:48Z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