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6858000" cy="9144000"/>
  <p:embeddedFontLst>
    <p:embeddedFont>
      <p:font typeface="Aileron" panose="020B0604020202020204" charset="0"/>
      <p:regular r:id="rId12"/>
    </p:embeddedFont>
    <p:embeddedFont>
      <p:font typeface="Aileron Bold" panose="020B0604020202020204" charset="0"/>
      <p:regular r:id="rId13"/>
    </p:embeddedFont>
    <p:embeddedFont>
      <p:font typeface="Lato Bold" panose="020F0802020204030203" pitchFamily="34" charset="0"/>
      <p:regular r:id="rId14"/>
      <p:bold r:id="rId15"/>
    </p:embeddedFont>
    <p:embeddedFont>
      <p:font typeface="Poetse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52725" autoAdjust="0"/>
  </p:normalViewPr>
  <p:slideViewPr>
    <p:cSldViewPr>
      <p:cViewPr varScale="1">
        <p:scale>
          <a:sx n="63" d="100"/>
          <a:sy n="63" d="100"/>
        </p:scale>
        <p:origin x="28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important part of Suncoast Credit Union DNA is giving back to our community and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53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Answer each question and have fun with it. Remember your audience.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b="1" dirty="0"/>
              <a:t>Interest</a:t>
            </a:r>
            <a:r>
              <a:rPr lang="en-US" dirty="0"/>
              <a:t> - connects with what you want to do, builds motivation to work hard and do well. </a:t>
            </a:r>
          </a:p>
          <a:p>
            <a:endParaRPr lang="en-US" dirty="0"/>
          </a:p>
          <a:p>
            <a:r>
              <a:rPr lang="en-US" b="1" dirty="0"/>
              <a:t>Skills</a:t>
            </a:r>
            <a:r>
              <a:rPr lang="en-US" dirty="0"/>
              <a:t> - these are the “tools” that allow you to do the work. Can be from education, training or from experience. </a:t>
            </a:r>
          </a:p>
          <a:p>
            <a:endParaRPr lang="en-US" dirty="0"/>
          </a:p>
          <a:p>
            <a:r>
              <a:rPr lang="en-US" dirty="0"/>
              <a:t>Those interest can help you cultivate the skills </a:t>
            </a:r>
          </a:p>
          <a:p>
            <a:endParaRPr lang="en-US" dirty="0"/>
          </a:p>
          <a:p>
            <a:r>
              <a:rPr lang="en-US" dirty="0"/>
              <a:t>Ask the class to tell you some of their interest.</a:t>
            </a:r>
          </a:p>
          <a:p>
            <a:r>
              <a:rPr lang="en-US" dirty="0"/>
              <a:t>Then use the interest and relate it to a skill. Explain that you need many of these skills when looking for a job/career. </a:t>
            </a:r>
          </a:p>
          <a:p>
            <a:endParaRPr lang="en-US" dirty="0"/>
          </a:p>
          <a:p>
            <a:r>
              <a:rPr lang="en-US" dirty="0"/>
              <a:t>Example- </a:t>
            </a:r>
          </a:p>
          <a:p>
            <a:r>
              <a:rPr lang="en-US" dirty="0"/>
              <a:t>Student says “Sports” that can translate to collaboration skill and problem solver. Players must utilize the team to be successful in a game and need good problem-solving skills to adapt to the changing situations.</a:t>
            </a:r>
          </a:p>
          <a:p>
            <a:endParaRPr lang="en-US" dirty="0"/>
          </a:p>
          <a:p>
            <a:r>
              <a:rPr lang="en-US" dirty="0"/>
              <a:t>Student says “Drawing or doing Make-up” that requires creativity and being self-motivated. The person needs to be self-motivated and know it will require lots of practice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Answer each question and be creative. Remember your audience!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It is important to save at all ages.</a:t>
            </a:r>
          </a:p>
          <a:p>
            <a:endParaRPr lang="en-US" dirty="0"/>
          </a:p>
          <a:p>
            <a:r>
              <a:rPr lang="en-US" dirty="0"/>
              <a:t>Saving allows you to have the necessary funds for the things you need to survive and fun things you want. Your wants may turn into a goal since it may require a little time to save of for that item. </a:t>
            </a:r>
          </a:p>
          <a:p>
            <a:endParaRPr lang="en-US" dirty="0"/>
          </a:p>
          <a:p>
            <a:r>
              <a:rPr lang="en-US" dirty="0"/>
              <a:t>Ex: You want to go to Bush Garden for your birthday. The tickets may cost way more than you receive from your allowance money, which means you’ll have to gather a few months of that money for when your birthday comes around. Which is savings!</a:t>
            </a:r>
          </a:p>
          <a:p>
            <a:endParaRPr lang="en-US" dirty="0"/>
          </a:p>
          <a:p>
            <a:r>
              <a:rPr lang="en-US" dirty="0"/>
              <a:t>You also need to save for emergencies. Life is unexpected, which means you should always have money put aside in case you need it. </a:t>
            </a:r>
          </a:p>
          <a:p>
            <a:endParaRPr lang="en-US" dirty="0"/>
          </a:p>
          <a:p>
            <a:r>
              <a:rPr lang="en-US" dirty="0"/>
              <a:t>Ex: </a:t>
            </a:r>
          </a:p>
          <a:p>
            <a:r>
              <a:rPr lang="en-US" dirty="0"/>
              <a:t>When you get older your car may have a flat tire one day, which will require you to take money from your emergency funds to pay for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400" b="1" dirty="0"/>
              <a:t>Class Activity </a:t>
            </a:r>
          </a:p>
          <a:p>
            <a:endParaRPr lang="en-US" dirty="0"/>
          </a:p>
          <a:p>
            <a:r>
              <a:rPr lang="en-US" dirty="0"/>
              <a:t>Now that we talked about the importance of savings, lets test your knowledge</a:t>
            </a:r>
          </a:p>
          <a:p>
            <a:endParaRPr lang="en-US" dirty="0"/>
          </a:p>
          <a:p>
            <a:r>
              <a:rPr lang="en-US" dirty="0"/>
              <a:t>Ask the students to raise their hands to guess if the image below is a want or need?</a:t>
            </a:r>
          </a:p>
          <a:p>
            <a:endParaRPr lang="en-US" dirty="0"/>
          </a:p>
          <a:p>
            <a:r>
              <a:rPr lang="en-US" dirty="0"/>
              <a:t>Water- </a:t>
            </a:r>
            <a:r>
              <a:rPr lang="en-US" b="1" dirty="0"/>
              <a:t>Need</a:t>
            </a:r>
          </a:p>
          <a:p>
            <a:endParaRPr lang="en-US" dirty="0"/>
          </a:p>
          <a:p>
            <a:r>
              <a:rPr lang="en-US" dirty="0"/>
              <a:t>A switch/ games- </a:t>
            </a:r>
            <a:r>
              <a:rPr lang="en-US" b="1" dirty="0"/>
              <a:t>Want</a:t>
            </a:r>
          </a:p>
          <a:p>
            <a:endParaRPr lang="en-US" dirty="0"/>
          </a:p>
          <a:p>
            <a:r>
              <a:rPr lang="en-US" dirty="0"/>
              <a:t>Bike- </a:t>
            </a:r>
            <a:r>
              <a:rPr lang="en-US" b="1" dirty="0"/>
              <a:t>Want</a:t>
            </a:r>
          </a:p>
          <a:p>
            <a:endParaRPr lang="en-US" dirty="0"/>
          </a:p>
          <a:p>
            <a:r>
              <a:rPr lang="en-US" dirty="0"/>
              <a:t>Groceries/ Food- </a:t>
            </a:r>
            <a:r>
              <a:rPr lang="en-US" b="1" dirty="0"/>
              <a:t>Need</a:t>
            </a:r>
          </a:p>
          <a:p>
            <a:endParaRPr lang="en-US" dirty="0"/>
          </a:p>
          <a:p>
            <a:r>
              <a:rPr lang="en-US" dirty="0"/>
              <a:t>Clothes- </a:t>
            </a:r>
            <a:r>
              <a:rPr lang="en-US" b="1" dirty="0"/>
              <a:t>Need: </a:t>
            </a:r>
            <a:r>
              <a:rPr lang="en-US" dirty="0"/>
              <a:t>you need to have clothes- you don’t need to have expensive clothing brands </a:t>
            </a:r>
          </a:p>
          <a:p>
            <a:endParaRPr lang="en-US" dirty="0"/>
          </a:p>
          <a:p>
            <a:r>
              <a:rPr lang="en-US" dirty="0"/>
              <a:t>Fast Food (ex. McDonalds, Taco Bell)- </a:t>
            </a:r>
            <a:r>
              <a:rPr lang="en-US" b="1" dirty="0"/>
              <a:t>Want: </a:t>
            </a:r>
            <a:r>
              <a:rPr lang="en-US" dirty="0"/>
              <a:t>although food is a need you don’t need fast food to survive </a:t>
            </a:r>
          </a:p>
          <a:p>
            <a:endParaRPr lang="en-US" dirty="0"/>
          </a:p>
          <a:p>
            <a:r>
              <a:rPr lang="en-US" dirty="0"/>
              <a:t>House/ shelter- </a:t>
            </a:r>
            <a:r>
              <a:rPr lang="en-US" b="1" dirty="0"/>
              <a:t>Need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To wrap up the presentation, share with the students some personal advice about Careers, Education, and Savings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5" Type="http://schemas.openxmlformats.org/officeDocument/2006/relationships/image" Target="../media/image11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100" y="785832"/>
            <a:ext cx="8017532" cy="5123271"/>
            <a:chOff x="0" y="0"/>
            <a:chExt cx="8732589" cy="55801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5580199"/>
            </a:xfrm>
            <a:custGeom>
              <a:avLst/>
              <a:gdLst/>
              <a:ahLst/>
              <a:cxnLst/>
              <a:rect l="l" t="t" r="r" b="b"/>
              <a:pathLst>
                <a:path w="8732589" h="5580199">
                  <a:moveTo>
                    <a:pt x="8608130" y="5580199"/>
                  </a:moveTo>
                  <a:lnTo>
                    <a:pt x="124460" y="5580199"/>
                  </a:lnTo>
                  <a:cubicBezTo>
                    <a:pt x="55880" y="5580199"/>
                    <a:pt x="0" y="5524319"/>
                    <a:pt x="0" y="54557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09" y="0"/>
                    <a:pt x="8732589" y="55880"/>
                    <a:pt x="8732589" y="124460"/>
                  </a:cubicBezTo>
                  <a:lnTo>
                    <a:pt x="8732589" y="5455739"/>
                  </a:lnTo>
                  <a:cubicBezTo>
                    <a:pt x="8732589" y="5524319"/>
                    <a:pt x="8676709" y="5580199"/>
                    <a:pt x="8608130" y="558019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6694934"/>
            <a:ext cx="9753600" cy="620266"/>
            <a:chOff x="0" y="0"/>
            <a:chExt cx="6555032" cy="416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416858"/>
            </a:xfrm>
            <a:custGeom>
              <a:avLst/>
              <a:gdLst/>
              <a:ahLst/>
              <a:cxnLst/>
              <a:rect l="l" t="t" r="r" b="b"/>
              <a:pathLst>
                <a:path w="6555032" h="416858">
                  <a:moveTo>
                    <a:pt x="0" y="0"/>
                  </a:moveTo>
                  <a:lnTo>
                    <a:pt x="6555032" y="0"/>
                  </a:lnTo>
                  <a:lnTo>
                    <a:pt x="6555032" y="416858"/>
                  </a:lnTo>
                  <a:lnTo>
                    <a:pt x="0" y="416858"/>
                  </a:lnTo>
                  <a:close/>
                </a:path>
              </a:pathLst>
            </a:custGeom>
            <a:solidFill>
              <a:srgbClr val="F2EBD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851735">
            <a:off x="106541" y="269198"/>
            <a:ext cx="2508526" cy="1988577"/>
          </a:xfrm>
          <a:custGeom>
            <a:avLst/>
            <a:gdLst/>
            <a:ahLst/>
            <a:cxnLst/>
            <a:rect l="l" t="t" r="r" b="b"/>
            <a:pathLst>
              <a:path w="2508526" h="1988577">
                <a:moveTo>
                  <a:pt x="0" y="0"/>
                </a:moveTo>
                <a:lnTo>
                  <a:pt x="2508525" y="0"/>
                </a:lnTo>
                <a:lnTo>
                  <a:pt x="2508525" y="1988577"/>
                </a:lnTo>
                <a:lnTo>
                  <a:pt x="0" y="1988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228678" y="0"/>
            <a:ext cx="2312699" cy="2689185"/>
          </a:xfrm>
          <a:custGeom>
            <a:avLst/>
            <a:gdLst/>
            <a:ahLst/>
            <a:cxnLst/>
            <a:rect l="l" t="t" r="r" b="b"/>
            <a:pathLst>
              <a:path w="2312699" h="2689185">
                <a:moveTo>
                  <a:pt x="0" y="0"/>
                </a:moveTo>
                <a:lnTo>
                  <a:pt x="2312699" y="0"/>
                </a:lnTo>
                <a:lnTo>
                  <a:pt x="2312699" y="2689185"/>
                </a:lnTo>
                <a:lnTo>
                  <a:pt x="0" y="2689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823139" y="5052454"/>
            <a:ext cx="2105454" cy="2105454"/>
          </a:xfrm>
          <a:custGeom>
            <a:avLst/>
            <a:gdLst/>
            <a:ahLst/>
            <a:cxnLst/>
            <a:rect l="l" t="t" r="r" b="b"/>
            <a:pathLst>
              <a:path w="2105454" h="2105454">
                <a:moveTo>
                  <a:pt x="0" y="0"/>
                </a:moveTo>
                <a:lnTo>
                  <a:pt x="2105454" y="0"/>
                </a:lnTo>
                <a:lnTo>
                  <a:pt x="2105454" y="2105454"/>
                </a:lnTo>
                <a:lnTo>
                  <a:pt x="0" y="2105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6438436">
            <a:off x="7285000" y="4976823"/>
            <a:ext cx="2339558" cy="1839477"/>
          </a:xfrm>
          <a:custGeom>
            <a:avLst/>
            <a:gdLst/>
            <a:ahLst/>
            <a:cxnLst/>
            <a:rect l="l" t="t" r="r" b="b"/>
            <a:pathLst>
              <a:path w="2339558" h="1839477">
                <a:moveTo>
                  <a:pt x="0" y="0"/>
                </a:moveTo>
                <a:lnTo>
                  <a:pt x="2339557" y="0"/>
                </a:lnTo>
                <a:lnTo>
                  <a:pt x="2339557" y="1839477"/>
                </a:lnTo>
                <a:lnTo>
                  <a:pt x="0" y="18394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81613" y="4705976"/>
            <a:ext cx="1851712" cy="1686741"/>
          </a:xfrm>
          <a:custGeom>
            <a:avLst/>
            <a:gdLst/>
            <a:ahLst/>
            <a:cxnLst/>
            <a:rect l="l" t="t" r="r" b="b"/>
            <a:pathLst>
              <a:path w="1851712" h="1686741">
                <a:moveTo>
                  <a:pt x="0" y="0"/>
                </a:moveTo>
                <a:lnTo>
                  <a:pt x="1851712" y="0"/>
                </a:lnTo>
                <a:lnTo>
                  <a:pt x="1851712" y="1686741"/>
                </a:lnTo>
                <a:lnTo>
                  <a:pt x="0" y="1686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251522" y="103681"/>
            <a:ext cx="3248688" cy="757492"/>
          </a:xfrm>
          <a:custGeom>
            <a:avLst/>
            <a:gdLst/>
            <a:ahLst/>
            <a:cxnLst/>
            <a:rect l="l" t="t" r="r" b="b"/>
            <a:pathLst>
              <a:path w="3248688" h="757492">
                <a:moveTo>
                  <a:pt x="0" y="0"/>
                </a:moveTo>
                <a:lnTo>
                  <a:pt x="3248688" y="0"/>
                </a:lnTo>
                <a:lnTo>
                  <a:pt x="3248688" y="757492"/>
                </a:lnTo>
                <a:lnTo>
                  <a:pt x="0" y="757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01461" b="-1299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52094" y="2357183"/>
            <a:ext cx="6649413" cy="2064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5700" dirty="0">
                <a:solidFill>
                  <a:srgbClr val="F58A22"/>
                </a:solidFill>
                <a:latin typeface="Poetsen"/>
                <a:ea typeface="Poetsen"/>
                <a:cs typeface="Poetsen"/>
                <a:sym typeface="Poetsen"/>
              </a:rPr>
              <a:t>Great American Teach-In</a:t>
            </a:r>
          </a:p>
          <a:p>
            <a:pPr algn="ctr">
              <a:lnSpc>
                <a:spcPts val="3520"/>
              </a:lnSpc>
            </a:pPr>
            <a:r>
              <a:rPr lang="en-US" sz="3200" dirty="0">
                <a:solidFill>
                  <a:srgbClr val="FBD02C"/>
                </a:solidFill>
                <a:latin typeface="Poetsen"/>
                <a:ea typeface="Poetsen"/>
                <a:cs typeface="Poetsen"/>
                <a:sym typeface="Poetsen"/>
              </a:rPr>
              <a:t>Suncoast Credit Union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776737"/>
            <a:ext cx="9753600" cy="538463"/>
            <a:chOff x="0" y="0"/>
            <a:chExt cx="6555032" cy="36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1881"/>
            </a:xfrm>
            <a:custGeom>
              <a:avLst/>
              <a:gdLst/>
              <a:ahLst/>
              <a:cxnLst/>
              <a:rect l="l" t="t" r="r" b="b"/>
              <a:pathLst>
                <a:path w="6555032" h="361881">
                  <a:moveTo>
                    <a:pt x="0" y="0"/>
                  </a:moveTo>
                  <a:lnTo>
                    <a:pt x="6555032" y="0"/>
                  </a:lnTo>
                  <a:lnTo>
                    <a:pt x="6555032" y="361881"/>
                  </a:lnTo>
                  <a:lnTo>
                    <a:pt x="0" y="361881"/>
                  </a:lnTo>
                  <a:close/>
                </a:path>
              </a:pathLst>
            </a:custGeom>
            <a:solidFill>
              <a:srgbClr val="05900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19895865">
            <a:off x="7301463" y="1902938"/>
            <a:ext cx="2323669" cy="1449678"/>
          </a:xfrm>
          <a:custGeom>
            <a:avLst/>
            <a:gdLst/>
            <a:ahLst/>
            <a:cxnLst/>
            <a:rect l="l" t="t" r="r" b="b"/>
            <a:pathLst>
              <a:path w="1708633" h="1419719">
                <a:moveTo>
                  <a:pt x="0" y="0"/>
                </a:moveTo>
                <a:lnTo>
                  <a:pt x="1708633" y="0"/>
                </a:lnTo>
                <a:lnTo>
                  <a:pt x="1708633" y="1419719"/>
                </a:lnTo>
                <a:lnTo>
                  <a:pt x="0" y="141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-936115">
            <a:off x="396004" y="1138495"/>
            <a:ext cx="1892905" cy="2462318"/>
          </a:xfrm>
          <a:custGeom>
            <a:avLst/>
            <a:gdLst/>
            <a:ahLst/>
            <a:cxnLst/>
            <a:rect l="l" t="t" r="r" b="b"/>
            <a:pathLst>
              <a:path w="1580864" h="2008026">
                <a:moveTo>
                  <a:pt x="0" y="0"/>
                </a:moveTo>
                <a:lnTo>
                  <a:pt x="1580864" y="0"/>
                </a:lnTo>
                <a:lnTo>
                  <a:pt x="1580864" y="2008027"/>
                </a:lnTo>
                <a:lnTo>
                  <a:pt x="0" y="2008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05000" y="3706664"/>
            <a:ext cx="5943600" cy="146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>
                <a:solidFill>
                  <a:srgbClr val="F58A22"/>
                </a:solidFill>
                <a:latin typeface="Aileron"/>
                <a:ea typeface="Aileron"/>
                <a:cs typeface="Aileron"/>
                <a:sym typeface="Aileron"/>
              </a:rPr>
              <a:t>noun</a:t>
            </a:r>
            <a:r>
              <a:rPr lang="en-US" sz="15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  <a:p>
            <a:pPr algn="ctr">
              <a:lnSpc>
                <a:spcPts val="2399"/>
              </a:lnSpc>
            </a:pPr>
            <a:r>
              <a:rPr lang="en-US" sz="15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Financial institution where you are not just a customer but also a owner. People can save their money there and borrow money at a good rate when they need it. The goal of a credit union is to help its members instead of making a big profit.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05000" y="1363844"/>
            <a:ext cx="5943600" cy="154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 dirty="0">
                <a:solidFill>
                  <a:srgbClr val="FFFFFF"/>
                </a:solidFill>
                <a:latin typeface="Poetsen"/>
                <a:ea typeface="Poetsen"/>
                <a:cs typeface="Poetsen"/>
                <a:sym typeface="Poetsen"/>
              </a:rPr>
              <a:t>What is a </a:t>
            </a:r>
          </a:p>
          <a:p>
            <a:pPr algn="ctr">
              <a:lnSpc>
                <a:spcPts val="6050"/>
              </a:lnSpc>
            </a:pPr>
            <a:r>
              <a:rPr lang="en-US" sz="5500" dirty="0">
                <a:solidFill>
                  <a:srgbClr val="FFFFFF"/>
                </a:solidFill>
                <a:latin typeface="Poetsen"/>
                <a:ea typeface="Poetsen"/>
                <a:cs typeface="Poetsen"/>
                <a:sym typeface="Poetsen"/>
              </a:rPr>
              <a:t>Credit Union</a:t>
            </a:r>
          </a:p>
        </p:txBody>
      </p:sp>
      <p:sp>
        <p:nvSpPr>
          <p:cNvPr id="8" name="Freeform 8"/>
          <p:cNvSpPr/>
          <p:nvPr/>
        </p:nvSpPr>
        <p:spPr>
          <a:xfrm>
            <a:off x="6775966" y="6821798"/>
            <a:ext cx="2977634" cy="448341"/>
          </a:xfrm>
          <a:custGeom>
            <a:avLst/>
            <a:gdLst/>
            <a:ahLst/>
            <a:cxnLst/>
            <a:rect l="l" t="t" r="r" b="b"/>
            <a:pathLst>
              <a:path w="2977634" h="448341">
                <a:moveTo>
                  <a:pt x="0" y="0"/>
                </a:moveTo>
                <a:lnTo>
                  <a:pt x="2977634" y="0"/>
                </a:lnTo>
                <a:lnTo>
                  <a:pt x="2977634" y="448341"/>
                </a:lnTo>
                <a:lnTo>
                  <a:pt x="0" y="448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4549" b="-22865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4111" y="1601469"/>
            <a:ext cx="2775572" cy="4112263"/>
            <a:chOff x="0" y="0"/>
            <a:chExt cx="2486802" cy="36844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6803" cy="3684425"/>
            </a:xfrm>
            <a:custGeom>
              <a:avLst/>
              <a:gdLst/>
              <a:ahLst/>
              <a:cxnLst/>
              <a:rect l="l" t="t" r="r" b="b"/>
              <a:pathLst>
                <a:path w="2486803" h="3684425">
                  <a:moveTo>
                    <a:pt x="2362342" y="3684425"/>
                  </a:moveTo>
                  <a:lnTo>
                    <a:pt x="124460" y="3684425"/>
                  </a:lnTo>
                  <a:cubicBezTo>
                    <a:pt x="55880" y="3684425"/>
                    <a:pt x="0" y="3628545"/>
                    <a:pt x="0" y="35599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2343" y="0"/>
                  </a:lnTo>
                  <a:cubicBezTo>
                    <a:pt x="2430923" y="0"/>
                    <a:pt x="2486803" y="55880"/>
                    <a:pt x="2486803" y="124460"/>
                  </a:cubicBezTo>
                  <a:lnTo>
                    <a:pt x="2486803" y="3559965"/>
                  </a:lnTo>
                  <a:cubicBezTo>
                    <a:pt x="2486803" y="3628545"/>
                    <a:pt x="2430923" y="3684425"/>
                    <a:pt x="2362343" y="36844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6776737"/>
            <a:ext cx="9753600" cy="538463"/>
            <a:chOff x="0" y="0"/>
            <a:chExt cx="6555032" cy="361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361881"/>
            </a:xfrm>
            <a:custGeom>
              <a:avLst/>
              <a:gdLst/>
              <a:ahLst/>
              <a:cxnLst/>
              <a:rect l="l" t="t" r="r" b="b"/>
              <a:pathLst>
                <a:path w="6555032" h="361881">
                  <a:moveTo>
                    <a:pt x="0" y="0"/>
                  </a:moveTo>
                  <a:lnTo>
                    <a:pt x="6555032" y="0"/>
                  </a:lnTo>
                  <a:lnTo>
                    <a:pt x="6555032" y="361881"/>
                  </a:lnTo>
                  <a:lnTo>
                    <a:pt x="0" y="361881"/>
                  </a:lnTo>
                  <a:close/>
                </a:path>
              </a:pathLst>
            </a:custGeom>
            <a:solidFill>
              <a:srgbClr val="2EA7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08579" y="1080406"/>
            <a:ext cx="3445162" cy="5154388"/>
            <a:chOff x="0" y="0"/>
            <a:chExt cx="3053810" cy="4568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3810" cy="4568878"/>
            </a:xfrm>
            <a:custGeom>
              <a:avLst/>
              <a:gdLst/>
              <a:ahLst/>
              <a:cxnLst/>
              <a:rect l="l" t="t" r="r" b="b"/>
              <a:pathLst>
                <a:path w="3053810" h="4568878">
                  <a:moveTo>
                    <a:pt x="2929350" y="4568878"/>
                  </a:moveTo>
                  <a:lnTo>
                    <a:pt x="124460" y="4568878"/>
                  </a:lnTo>
                  <a:cubicBezTo>
                    <a:pt x="55880" y="4568878"/>
                    <a:pt x="0" y="4512998"/>
                    <a:pt x="0" y="44444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29350" y="0"/>
                  </a:lnTo>
                  <a:cubicBezTo>
                    <a:pt x="2997930" y="0"/>
                    <a:pt x="3053810" y="55880"/>
                    <a:pt x="3053810" y="124460"/>
                  </a:cubicBezTo>
                  <a:lnTo>
                    <a:pt x="3053810" y="4444418"/>
                  </a:lnTo>
                  <a:cubicBezTo>
                    <a:pt x="3053810" y="4512998"/>
                    <a:pt x="2997930" y="4568878"/>
                    <a:pt x="2929350" y="45688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008270" y="4002983"/>
            <a:ext cx="727254" cy="593621"/>
          </a:xfrm>
          <a:custGeom>
            <a:avLst/>
            <a:gdLst/>
            <a:ahLst/>
            <a:cxnLst/>
            <a:rect l="l" t="t" r="r" b="b"/>
            <a:pathLst>
              <a:path w="727254" h="593621">
                <a:moveTo>
                  <a:pt x="0" y="0"/>
                </a:moveTo>
                <a:lnTo>
                  <a:pt x="727255" y="0"/>
                </a:lnTo>
                <a:lnTo>
                  <a:pt x="727255" y="593622"/>
                </a:lnTo>
                <a:lnTo>
                  <a:pt x="0" y="593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88730" y="3312217"/>
            <a:ext cx="1371248" cy="690766"/>
          </a:xfrm>
          <a:custGeom>
            <a:avLst/>
            <a:gdLst/>
            <a:ahLst/>
            <a:cxnLst/>
            <a:rect l="l" t="t" r="r" b="b"/>
            <a:pathLst>
              <a:path w="1371248" h="690766">
                <a:moveTo>
                  <a:pt x="0" y="0"/>
                </a:moveTo>
                <a:lnTo>
                  <a:pt x="1371248" y="0"/>
                </a:lnTo>
                <a:lnTo>
                  <a:pt x="1371248" y="690766"/>
                </a:lnTo>
                <a:lnTo>
                  <a:pt x="0" y="6907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-5400000">
            <a:off x="-877670" y="3200200"/>
            <a:ext cx="6163497" cy="91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84"/>
              </a:lnSpc>
              <a:spcBef>
                <a:spcPct val="0"/>
              </a:spcBef>
            </a:pPr>
            <a:r>
              <a:rPr lang="en-US" sz="6302" b="1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 Foundation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82720" y="2802255"/>
            <a:ext cx="2127251" cy="16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Suncoast Credit Union gives back to the community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25822" y="1983085"/>
            <a:ext cx="2092151" cy="132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026" b="1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OVER </a:t>
            </a:r>
          </a:p>
          <a:p>
            <a:pPr marL="0" lvl="0" indent="0" algn="ctr">
              <a:lnSpc>
                <a:spcPts val="2082"/>
              </a:lnSpc>
              <a:spcBef>
                <a:spcPct val="0"/>
              </a:spcBef>
            </a:pPr>
            <a:r>
              <a:rPr lang="en-US" sz="1826" b="1">
                <a:solidFill>
                  <a:srgbClr val="2EA7BD"/>
                </a:solidFill>
                <a:latin typeface="Aileron Bold"/>
                <a:ea typeface="Aileron Bold"/>
                <a:cs typeface="Aileron Bold"/>
                <a:sym typeface="Aileron Bold"/>
              </a:rPr>
              <a:t>$45 Million</a:t>
            </a:r>
            <a:r>
              <a:rPr lang="en-US" sz="1826" b="1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 donated back to local communities since </a:t>
            </a:r>
            <a:r>
              <a:rPr lang="en-US" sz="1826" b="1">
                <a:solidFill>
                  <a:srgbClr val="2EA7BD"/>
                </a:solidFill>
                <a:latin typeface="Aileron Bold"/>
                <a:ea typeface="Aileron Bold"/>
                <a:cs typeface="Aileron Bold"/>
                <a:sym typeface="Aileron Bold"/>
              </a:rPr>
              <a:t>1990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25822" y="4705954"/>
            <a:ext cx="2092151" cy="68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0"/>
              </a:lnSpc>
              <a:spcBef>
                <a:spcPct val="0"/>
              </a:spcBef>
            </a:pPr>
            <a:r>
              <a:rPr lang="en-US" sz="1351" b="1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Giving back t</a:t>
            </a:r>
            <a:r>
              <a:rPr lang="en-US" sz="1351" b="1" u="none" strike="noStrike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o over</a:t>
            </a:r>
          </a:p>
          <a:p>
            <a:pPr marL="0" lvl="0" indent="0" algn="ctr">
              <a:lnSpc>
                <a:spcPts val="2452"/>
              </a:lnSpc>
              <a:spcBef>
                <a:spcPct val="0"/>
              </a:spcBef>
            </a:pPr>
            <a:r>
              <a:rPr lang="en-US" sz="2151" b="1" u="none" strike="noStrike">
                <a:solidFill>
                  <a:srgbClr val="2EA7BD"/>
                </a:solidFill>
                <a:latin typeface="Aileron Bold"/>
                <a:ea typeface="Aileron Bold"/>
                <a:cs typeface="Aileron Bold"/>
                <a:sym typeface="Aileron Bold"/>
              </a:rPr>
              <a:t>413,476</a:t>
            </a:r>
          </a:p>
          <a:p>
            <a:pPr marL="0" lvl="0" indent="0" algn="ctr">
              <a:lnSpc>
                <a:spcPts val="1540"/>
              </a:lnSpc>
              <a:spcBef>
                <a:spcPct val="0"/>
              </a:spcBef>
            </a:pPr>
            <a:r>
              <a:rPr lang="en-US" sz="1351" b="1" u="none" strike="noStrike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Children &amp; Students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589098" y="3270686"/>
            <a:ext cx="3821525" cy="77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4"/>
              </a:lnSpc>
              <a:spcBef>
                <a:spcPct val="0"/>
              </a:spcBef>
            </a:pPr>
            <a:r>
              <a:rPr lang="en-US" sz="5302">
                <a:solidFill>
                  <a:srgbClr val="F58A22"/>
                </a:solidFill>
                <a:latin typeface="Aileron"/>
                <a:ea typeface="Aileron"/>
                <a:cs typeface="Aileron"/>
                <a:sym typeface="Aileron"/>
              </a:rPr>
              <a:t>SUNCOAST</a:t>
            </a:r>
          </a:p>
        </p:txBody>
      </p:sp>
      <p:sp>
        <p:nvSpPr>
          <p:cNvPr id="15" name="Freeform 15"/>
          <p:cNvSpPr/>
          <p:nvPr/>
        </p:nvSpPr>
        <p:spPr>
          <a:xfrm>
            <a:off x="6775966" y="6821798"/>
            <a:ext cx="2977634" cy="448341"/>
          </a:xfrm>
          <a:custGeom>
            <a:avLst/>
            <a:gdLst/>
            <a:ahLst/>
            <a:cxnLst/>
            <a:rect l="l" t="t" r="r" b="b"/>
            <a:pathLst>
              <a:path w="2977634" h="448341">
                <a:moveTo>
                  <a:pt x="0" y="0"/>
                </a:moveTo>
                <a:lnTo>
                  <a:pt x="2977634" y="0"/>
                </a:lnTo>
                <a:lnTo>
                  <a:pt x="2977634" y="448341"/>
                </a:lnTo>
                <a:lnTo>
                  <a:pt x="0" y="448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84549" b="-22865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4853"/>
            <a:ext cx="9753600" cy="1347037"/>
            <a:chOff x="0" y="0"/>
            <a:chExt cx="6555032" cy="881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881274"/>
            </a:xfrm>
            <a:custGeom>
              <a:avLst/>
              <a:gdLst/>
              <a:ahLst/>
              <a:cxnLst/>
              <a:rect l="l" t="t" r="r" b="b"/>
              <a:pathLst>
                <a:path w="6555032" h="881274">
                  <a:moveTo>
                    <a:pt x="0" y="0"/>
                  </a:moveTo>
                  <a:lnTo>
                    <a:pt x="6555032" y="0"/>
                  </a:lnTo>
                  <a:lnTo>
                    <a:pt x="6555032" y="881274"/>
                  </a:lnTo>
                  <a:lnTo>
                    <a:pt x="0" y="881274"/>
                  </a:lnTo>
                  <a:close/>
                </a:path>
              </a:pathLst>
            </a:custGeom>
            <a:solidFill>
              <a:srgbClr val="F58A2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279003" y="745471"/>
            <a:ext cx="3195594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1C4F59"/>
                </a:solidFill>
                <a:latin typeface="Poetsen"/>
                <a:ea typeface="Poetsen"/>
                <a:cs typeface="Poetsen"/>
                <a:sym typeface="Poetsen"/>
              </a:rPr>
              <a:t>Who </a:t>
            </a:r>
            <a:r>
              <a:rPr lang="en-US" sz="4500">
                <a:solidFill>
                  <a:srgbClr val="FEFEFD"/>
                </a:solidFill>
                <a:latin typeface="Poetsen"/>
                <a:ea typeface="Poetsen"/>
                <a:cs typeface="Poetsen"/>
                <a:sym typeface="Poetsen"/>
              </a:rPr>
              <a:t>Am I?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02904" y="2959560"/>
            <a:ext cx="5147792" cy="239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 dirty="0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Fun Fact about </a:t>
            </a:r>
            <a:r>
              <a:rPr lang="en-US" sz="2199" dirty="0">
                <a:solidFill>
                  <a:srgbClr val="F58A22"/>
                </a:solidFill>
                <a:latin typeface="Aileron"/>
                <a:ea typeface="Aileron"/>
                <a:cs typeface="Aileron"/>
                <a:sym typeface="Aileron"/>
              </a:rPr>
              <a:t>me</a:t>
            </a:r>
            <a:r>
              <a:rPr lang="en-US" sz="2199" dirty="0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?</a:t>
            </a:r>
          </a:p>
          <a:p>
            <a:pPr algn="ctr">
              <a:lnSpc>
                <a:spcPts val="3299"/>
              </a:lnSpc>
            </a:pPr>
            <a:endParaRPr lang="en-US" sz="2199" dirty="0">
              <a:solidFill>
                <a:srgbClr val="1C4F59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99"/>
              </a:lnSpc>
            </a:pPr>
            <a:r>
              <a:rPr lang="en-US" sz="2199" dirty="0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What was my favorite </a:t>
            </a:r>
            <a:r>
              <a:rPr lang="en-US" sz="2199" dirty="0">
                <a:solidFill>
                  <a:srgbClr val="F58A22"/>
                </a:solidFill>
                <a:latin typeface="Aileron"/>
                <a:ea typeface="Aileron"/>
                <a:cs typeface="Aileron"/>
                <a:sym typeface="Aileron"/>
              </a:rPr>
              <a:t>subject</a:t>
            </a:r>
            <a:r>
              <a:rPr lang="en-US" sz="2199" dirty="0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 in school?</a:t>
            </a:r>
          </a:p>
          <a:p>
            <a:pPr algn="ctr">
              <a:lnSpc>
                <a:spcPts val="3299"/>
              </a:lnSpc>
            </a:pPr>
            <a:endParaRPr lang="en-US" sz="2199" dirty="0">
              <a:solidFill>
                <a:srgbClr val="1C4F59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99"/>
              </a:lnSpc>
            </a:pPr>
            <a:r>
              <a:rPr lang="en-US" sz="2199" dirty="0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What did I want to be when I </a:t>
            </a:r>
            <a:r>
              <a:rPr lang="en-US" sz="2199" dirty="0">
                <a:solidFill>
                  <a:srgbClr val="F58A22"/>
                </a:solidFill>
                <a:latin typeface="Aileron"/>
                <a:ea typeface="Aileron"/>
                <a:cs typeface="Aileron"/>
                <a:sym typeface="Aileron"/>
              </a:rPr>
              <a:t>grew up</a:t>
            </a:r>
            <a:r>
              <a:rPr lang="en-US" sz="2199" dirty="0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?</a:t>
            </a:r>
          </a:p>
          <a:p>
            <a:pPr algn="ctr">
              <a:lnSpc>
                <a:spcPts val="2999"/>
              </a:lnSpc>
            </a:pPr>
            <a:endParaRPr lang="en-US" sz="2199" dirty="0">
              <a:solidFill>
                <a:srgbClr val="1C4F59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157170" y="1189212"/>
            <a:ext cx="2449875" cy="4936775"/>
            <a:chOff x="0" y="0"/>
            <a:chExt cx="3266500" cy="65823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66500" cy="6582367"/>
            </a:xfrm>
            <a:custGeom>
              <a:avLst/>
              <a:gdLst/>
              <a:ahLst/>
              <a:cxnLst/>
              <a:rect l="l" t="t" r="r" b="b"/>
              <a:pathLst>
                <a:path w="3266500" h="6582367">
                  <a:moveTo>
                    <a:pt x="0" y="0"/>
                  </a:moveTo>
                  <a:lnTo>
                    <a:pt x="3266500" y="0"/>
                  </a:lnTo>
                  <a:lnTo>
                    <a:pt x="3266500" y="6582367"/>
                  </a:lnTo>
                  <a:lnTo>
                    <a:pt x="0" y="6582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498253" y="2424609"/>
              <a:ext cx="769006" cy="730668"/>
            </a:xfrm>
            <a:custGeom>
              <a:avLst/>
              <a:gdLst/>
              <a:ahLst/>
              <a:cxnLst/>
              <a:rect l="l" t="t" r="r" b="b"/>
              <a:pathLst>
                <a:path w="769006" h="730668">
                  <a:moveTo>
                    <a:pt x="0" y="0"/>
                  </a:moveTo>
                  <a:lnTo>
                    <a:pt x="769006" y="0"/>
                  </a:lnTo>
                  <a:lnTo>
                    <a:pt x="769006" y="730669"/>
                  </a:lnTo>
                  <a:lnTo>
                    <a:pt x="0" y="730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7519" t="-12253" r="-66932" b="-111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3DE83A77-9E09-8C23-934A-3E64DC6A3F17}"/>
              </a:ext>
            </a:extLst>
          </p:cNvPr>
          <p:cNvSpPr/>
          <p:nvPr/>
        </p:nvSpPr>
        <p:spPr>
          <a:xfrm>
            <a:off x="6775966" y="6821798"/>
            <a:ext cx="2977634" cy="448341"/>
          </a:xfrm>
          <a:custGeom>
            <a:avLst/>
            <a:gdLst/>
            <a:ahLst/>
            <a:cxnLst/>
            <a:rect l="l" t="t" r="r" b="b"/>
            <a:pathLst>
              <a:path w="2977634" h="448341">
                <a:moveTo>
                  <a:pt x="0" y="0"/>
                </a:moveTo>
                <a:lnTo>
                  <a:pt x="2977634" y="0"/>
                </a:lnTo>
                <a:lnTo>
                  <a:pt x="2977634" y="448341"/>
                </a:lnTo>
                <a:lnTo>
                  <a:pt x="0" y="448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4549" b="-22865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9465" y="1945219"/>
            <a:ext cx="3947480" cy="4336657"/>
            <a:chOff x="0" y="0"/>
            <a:chExt cx="3982260" cy="4374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82260" cy="4374867"/>
            </a:xfrm>
            <a:custGeom>
              <a:avLst/>
              <a:gdLst/>
              <a:ahLst/>
              <a:cxnLst/>
              <a:rect l="l" t="t" r="r" b="b"/>
              <a:pathLst>
                <a:path w="3982260" h="4374867">
                  <a:moveTo>
                    <a:pt x="3857800" y="4374867"/>
                  </a:moveTo>
                  <a:lnTo>
                    <a:pt x="124460" y="4374867"/>
                  </a:lnTo>
                  <a:cubicBezTo>
                    <a:pt x="55880" y="4374867"/>
                    <a:pt x="0" y="4318987"/>
                    <a:pt x="0" y="42504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7801" y="0"/>
                  </a:lnTo>
                  <a:cubicBezTo>
                    <a:pt x="3926380" y="0"/>
                    <a:pt x="3982260" y="55880"/>
                    <a:pt x="3982260" y="124460"/>
                  </a:cubicBezTo>
                  <a:lnTo>
                    <a:pt x="3982260" y="4250407"/>
                  </a:lnTo>
                  <a:cubicBezTo>
                    <a:pt x="3982260" y="4318987"/>
                    <a:pt x="3926380" y="4374867"/>
                    <a:pt x="3857801" y="43748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6776737"/>
            <a:ext cx="9753600" cy="538463"/>
            <a:chOff x="0" y="0"/>
            <a:chExt cx="6555032" cy="361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361881"/>
            </a:xfrm>
            <a:custGeom>
              <a:avLst/>
              <a:gdLst/>
              <a:ahLst/>
              <a:cxnLst/>
              <a:rect l="l" t="t" r="r" b="b"/>
              <a:pathLst>
                <a:path w="6555032" h="361881">
                  <a:moveTo>
                    <a:pt x="0" y="0"/>
                  </a:moveTo>
                  <a:lnTo>
                    <a:pt x="6555032" y="0"/>
                  </a:lnTo>
                  <a:lnTo>
                    <a:pt x="6555032" y="361881"/>
                  </a:lnTo>
                  <a:lnTo>
                    <a:pt x="0" y="361881"/>
                  </a:lnTo>
                  <a:close/>
                </a:path>
              </a:pathLst>
            </a:custGeom>
            <a:solidFill>
              <a:srgbClr val="F58A2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14621" y="4894347"/>
            <a:ext cx="1340529" cy="1526219"/>
          </a:xfrm>
          <a:custGeom>
            <a:avLst/>
            <a:gdLst/>
            <a:ahLst/>
            <a:cxnLst/>
            <a:rect l="l" t="t" r="r" b="b"/>
            <a:pathLst>
              <a:path w="1340529" h="1526219">
                <a:moveTo>
                  <a:pt x="1340529" y="0"/>
                </a:moveTo>
                <a:lnTo>
                  <a:pt x="0" y="0"/>
                </a:lnTo>
                <a:lnTo>
                  <a:pt x="0" y="1526219"/>
                </a:lnTo>
                <a:lnTo>
                  <a:pt x="1340529" y="1526219"/>
                </a:lnTo>
                <a:lnTo>
                  <a:pt x="13405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00498" y="505129"/>
            <a:ext cx="2656988" cy="67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1C4F59"/>
                </a:solidFill>
                <a:latin typeface="Poetsen"/>
                <a:ea typeface="Poetsen"/>
                <a:cs typeface="Poetsen"/>
                <a:sym typeface="Poetsen"/>
              </a:rPr>
              <a:t>Interest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20974" y="575548"/>
            <a:ext cx="1918837" cy="67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1C4F59"/>
                </a:solidFill>
                <a:latin typeface="Poetsen"/>
                <a:ea typeface="Poetsen"/>
                <a:cs typeface="Poetsen"/>
                <a:sym typeface="Poetsen"/>
              </a:rPr>
              <a:t>Skills</a:t>
            </a:r>
          </a:p>
        </p:txBody>
      </p:sp>
      <p:sp>
        <p:nvSpPr>
          <p:cNvPr id="9" name="Freeform 9"/>
          <p:cNvSpPr/>
          <p:nvPr/>
        </p:nvSpPr>
        <p:spPr>
          <a:xfrm rot="745433">
            <a:off x="1254453" y="2795785"/>
            <a:ext cx="3149079" cy="1780661"/>
          </a:xfrm>
          <a:custGeom>
            <a:avLst/>
            <a:gdLst/>
            <a:ahLst/>
            <a:cxnLst/>
            <a:rect l="l" t="t" r="r" b="b"/>
            <a:pathLst>
              <a:path w="3149079" h="1780661">
                <a:moveTo>
                  <a:pt x="0" y="0"/>
                </a:moveTo>
                <a:lnTo>
                  <a:pt x="3149079" y="0"/>
                </a:lnTo>
                <a:lnTo>
                  <a:pt x="3149079" y="1780661"/>
                </a:lnTo>
                <a:lnTo>
                  <a:pt x="0" y="1780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56079" y="1426359"/>
            <a:ext cx="3346857" cy="24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300" dirty="0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what you like or enjoy doing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63970" y="1418594"/>
            <a:ext cx="2632847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</a:pPr>
            <a:r>
              <a:rPr lang="en-US" sz="1300" dirty="0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Tools that allow you to do the work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006655" y="1148099"/>
            <a:ext cx="4746945" cy="5133777"/>
            <a:chOff x="0" y="0"/>
            <a:chExt cx="6329260" cy="684503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1062826"/>
              <a:ext cx="5263306" cy="5782210"/>
              <a:chOff x="0" y="0"/>
              <a:chExt cx="3982260" cy="43748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982260" cy="4374867"/>
              </a:xfrm>
              <a:custGeom>
                <a:avLst/>
                <a:gdLst/>
                <a:ahLst/>
                <a:cxnLst/>
                <a:rect l="l" t="t" r="r" b="b"/>
                <a:pathLst>
                  <a:path w="3982260" h="4374867">
                    <a:moveTo>
                      <a:pt x="3857800" y="4374867"/>
                    </a:moveTo>
                    <a:lnTo>
                      <a:pt x="124460" y="4374867"/>
                    </a:lnTo>
                    <a:cubicBezTo>
                      <a:pt x="55880" y="4374867"/>
                      <a:pt x="0" y="4318987"/>
                      <a:pt x="0" y="425040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57801" y="0"/>
                    </a:lnTo>
                    <a:cubicBezTo>
                      <a:pt x="3926380" y="0"/>
                      <a:pt x="3982260" y="55880"/>
                      <a:pt x="3982260" y="124460"/>
                    </a:cubicBezTo>
                    <a:lnTo>
                      <a:pt x="3982260" y="4250407"/>
                    </a:lnTo>
                    <a:cubicBezTo>
                      <a:pt x="3982260" y="4318987"/>
                      <a:pt x="3926380" y="4374867"/>
                      <a:pt x="3857801" y="437486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713001" y="1514152"/>
              <a:ext cx="3837304" cy="4879559"/>
            </a:xfrm>
            <a:custGeom>
              <a:avLst/>
              <a:gdLst/>
              <a:ahLst/>
              <a:cxnLst/>
              <a:rect l="l" t="t" r="r" b="b"/>
              <a:pathLst>
                <a:path w="3837304" h="4879559">
                  <a:moveTo>
                    <a:pt x="0" y="0"/>
                  </a:moveTo>
                  <a:lnTo>
                    <a:pt x="3837304" y="0"/>
                  </a:lnTo>
                  <a:lnTo>
                    <a:pt x="3837304" y="4879559"/>
                  </a:lnTo>
                  <a:lnTo>
                    <a:pt x="0" y="4879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9999" t="-32893" b="-172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325832" y="0"/>
              <a:ext cx="2003428" cy="2125653"/>
            </a:xfrm>
            <a:custGeom>
              <a:avLst/>
              <a:gdLst/>
              <a:ahLst/>
              <a:cxnLst/>
              <a:rect l="l" t="t" r="r" b="b"/>
              <a:pathLst>
                <a:path w="2003428" h="2125653">
                  <a:moveTo>
                    <a:pt x="0" y="0"/>
                  </a:moveTo>
                  <a:lnTo>
                    <a:pt x="2003428" y="0"/>
                  </a:lnTo>
                  <a:lnTo>
                    <a:pt x="2003428" y="2125653"/>
                  </a:lnTo>
                  <a:lnTo>
                    <a:pt x="0" y="2125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85007" y="2612639"/>
              <a:ext cx="1893292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256254"/>
                  </a:solidFill>
                  <a:latin typeface="Lato Bold"/>
                  <a:ea typeface="Lato Bold"/>
                  <a:cs typeface="Lato Bold"/>
                  <a:sym typeface="Lato Bold"/>
                </a:rPr>
                <a:t>Collaboration skills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6775966" y="6821798"/>
            <a:ext cx="2977634" cy="448341"/>
          </a:xfrm>
          <a:custGeom>
            <a:avLst/>
            <a:gdLst/>
            <a:ahLst/>
            <a:cxnLst/>
            <a:rect l="l" t="t" r="r" b="b"/>
            <a:pathLst>
              <a:path w="2977634" h="448341">
                <a:moveTo>
                  <a:pt x="0" y="0"/>
                </a:moveTo>
                <a:lnTo>
                  <a:pt x="2977634" y="0"/>
                </a:lnTo>
                <a:lnTo>
                  <a:pt x="2977634" y="448341"/>
                </a:lnTo>
                <a:lnTo>
                  <a:pt x="0" y="448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84549" b="-22865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0026" y="1579627"/>
            <a:ext cx="5943600" cy="488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What has been my </a:t>
            </a:r>
            <a:r>
              <a:rPr lang="en-US" sz="21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career journey</a:t>
            </a: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?</a:t>
            </a:r>
          </a:p>
          <a:p>
            <a:pPr algn="ctr">
              <a:lnSpc>
                <a:spcPts val="3299"/>
              </a:lnSpc>
            </a:pPr>
            <a:endParaRPr lang="en-US" sz="2199">
              <a:solidFill>
                <a:srgbClr val="1C4F59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How long have I worked  at </a:t>
            </a:r>
            <a:r>
              <a:rPr lang="en-US" sz="21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Suncoast</a:t>
            </a: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?</a:t>
            </a:r>
          </a:p>
          <a:p>
            <a:pPr algn="ctr">
              <a:lnSpc>
                <a:spcPts val="3299"/>
              </a:lnSpc>
            </a:pPr>
            <a:endParaRPr lang="en-US" sz="2199">
              <a:solidFill>
                <a:srgbClr val="1C4F59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What does a </a:t>
            </a:r>
            <a:r>
              <a:rPr lang="en-US" sz="21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day </a:t>
            </a: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in my Job look like?</a:t>
            </a:r>
          </a:p>
          <a:p>
            <a:pPr algn="ctr">
              <a:lnSpc>
                <a:spcPts val="3299"/>
              </a:lnSpc>
            </a:pPr>
            <a:endParaRPr lang="en-US" sz="2199">
              <a:solidFill>
                <a:srgbClr val="1C4F59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What is the </a:t>
            </a:r>
            <a:r>
              <a:rPr lang="en-US" sz="21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coolest </a:t>
            </a: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part of my work?</a:t>
            </a:r>
          </a:p>
          <a:p>
            <a:pPr algn="ctr">
              <a:lnSpc>
                <a:spcPts val="3299"/>
              </a:lnSpc>
            </a:pPr>
            <a:endParaRPr lang="en-US" sz="2199">
              <a:solidFill>
                <a:srgbClr val="1C4F59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What was the </a:t>
            </a:r>
            <a:r>
              <a:rPr lang="en-US" sz="21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hardest </a:t>
            </a: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part of my job to learn?</a:t>
            </a:r>
          </a:p>
          <a:p>
            <a:pPr algn="ctr">
              <a:lnSpc>
                <a:spcPts val="3299"/>
              </a:lnSpc>
            </a:pPr>
            <a:endParaRPr lang="en-US" sz="2199">
              <a:solidFill>
                <a:srgbClr val="1C4F59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Why is my job </a:t>
            </a:r>
            <a:r>
              <a:rPr lang="en-US" sz="21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important</a:t>
            </a:r>
            <a:r>
              <a:rPr lang="en-US" sz="21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?</a:t>
            </a:r>
          </a:p>
          <a:p>
            <a:pPr algn="ctr">
              <a:lnSpc>
                <a:spcPts val="3299"/>
              </a:lnSpc>
            </a:pPr>
            <a:endParaRPr lang="en-US" sz="2199">
              <a:solidFill>
                <a:srgbClr val="1C4F59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6776737"/>
            <a:ext cx="9753600" cy="538463"/>
            <a:chOff x="0" y="0"/>
            <a:chExt cx="6555032" cy="3618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61881"/>
            </a:xfrm>
            <a:custGeom>
              <a:avLst/>
              <a:gdLst/>
              <a:ahLst/>
              <a:cxnLst/>
              <a:rect l="l" t="t" r="r" b="b"/>
              <a:pathLst>
                <a:path w="6555032" h="361881">
                  <a:moveTo>
                    <a:pt x="0" y="0"/>
                  </a:moveTo>
                  <a:lnTo>
                    <a:pt x="6555032" y="0"/>
                  </a:lnTo>
                  <a:lnTo>
                    <a:pt x="6555032" y="361881"/>
                  </a:lnTo>
                  <a:lnTo>
                    <a:pt x="0" y="361881"/>
                  </a:lnTo>
                  <a:close/>
                </a:path>
              </a:pathLst>
            </a:custGeom>
            <a:solidFill>
              <a:srgbClr val="F2EBD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-299118" y="-286807"/>
            <a:ext cx="2798761" cy="2200526"/>
          </a:xfrm>
          <a:custGeom>
            <a:avLst/>
            <a:gdLst/>
            <a:ahLst/>
            <a:cxnLst/>
            <a:rect l="l" t="t" r="r" b="b"/>
            <a:pathLst>
              <a:path w="2798761" h="2200526">
                <a:moveTo>
                  <a:pt x="0" y="0"/>
                </a:moveTo>
                <a:lnTo>
                  <a:pt x="2798762" y="0"/>
                </a:lnTo>
                <a:lnTo>
                  <a:pt x="2798762" y="2200526"/>
                </a:lnTo>
                <a:lnTo>
                  <a:pt x="0" y="2200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7275988" y="4759931"/>
            <a:ext cx="2774093" cy="2181131"/>
          </a:xfrm>
          <a:custGeom>
            <a:avLst/>
            <a:gdLst/>
            <a:ahLst/>
            <a:cxnLst/>
            <a:rect l="l" t="t" r="r" b="b"/>
            <a:pathLst>
              <a:path w="2774093" h="2181131">
                <a:moveTo>
                  <a:pt x="0" y="0"/>
                </a:moveTo>
                <a:lnTo>
                  <a:pt x="2774093" y="0"/>
                </a:lnTo>
                <a:lnTo>
                  <a:pt x="2774093" y="2181130"/>
                </a:lnTo>
                <a:lnTo>
                  <a:pt x="0" y="218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060026" y="452141"/>
            <a:ext cx="5943600" cy="77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>
                <a:solidFill>
                  <a:srgbClr val="FFFFFF"/>
                </a:solidFill>
                <a:latin typeface="Poetsen"/>
                <a:ea typeface="Poetsen"/>
                <a:cs typeface="Poetsen"/>
                <a:sym typeface="Poetsen"/>
              </a:rPr>
              <a:t>My Job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55811" y="2429264"/>
            <a:ext cx="2465083" cy="3528956"/>
            <a:chOff x="0" y="0"/>
            <a:chExt cx="2486802" cy="35600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6803" cy="3560049"/>
            </a:xfrm>
            <a:custGeom>
              <a:avLst/>
              <a:gdLst/>
              <a:ahLst/>
              <a:cxnLst/>
              <a:rect l="l" t="t" r="r" b="b"/>
              <a:pathLst>
                <a:path w="2486803" h="3560049">
                  <a:moveTo>
                    <a:pt x="2362342" y="3560049"/>
                  </a:moveTo>
                  <a:lnTo>
                    <a:pt x="124460" y="3560049"/>
                  </a:lnTo>
                  <a:cubicBezTo>
                    <a:pt x="55880" y="3560049"/>
                    <a:pt x="0" y="3504169"/>
                    <a:pt x="0" y="34355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2343" y="0"/>
                  </a:lnTo>
                  <a:cubicBezTo>
                    <a:pt x="2430923" y="0"/>
                    <a:pt x="2486803" y="55880"/>
                    <a:pt x="2486803" y="124460"/>
                  </a:cubicBezTo>
                  <a:lnTo>
                    <a:pt x="2486803" y="3435589"/>
                  </a:lnTo>
                  <a:cubicBezTo>
                    <a:pt x="2486803" y="3504169"/>
                    <a:pt x="2430923" y="3560049"/>
                    <a:pt x="2362343" y="35600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6776737"/>
            <a:ext cx="9753600" cy="538463"/>
            <a:chOff x="0" y="0"/>
            <a:chExt cx="6555032" cy="361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361881"/>
            </a:xfrm>
            <a:custGeom>
              <a:avLst/>
              <a:gdLst/>
              <a:ahLst/>
              <a:cxnLst/>
              <a:rect l="l" t="t" r="r" b="b"/>
              <a:pathLst>
                <a:path w="6555032" h="361881">
                  <a:moveTo>
                    <a:pt x="0" y="0"/>
                  </a:moveTo>
                  <a:lnTo>
                    <a:pt x="6555032" y="0"/>
                  </a:lnTo>
                  <a:lnTo>
                    <a:pt x="6555032" y="361881"/>
                  </a:lnTo>
                  <a:lnTo>
                    <a:pt x="0" y="361881"/>
                  </a:lnTo>
                  <a:close/>
                </a:path>
              </a:pathLst>
            </a:custGeom>
            <a:solidFill>
              <a:srgbClr val="1C4F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2693739" y="4439198"/>
            <a:ext cx="1389228" cy="1316293"/>
          </a:xfrm>
          <a:custGeom>
            <a:avLst/>
            <a:gdLst/>
            <a:ahLst/>
            <a:cxnLst/>
            <a:rect l="l" t="t" r="r" b="b"/>
            <a:pathLst>
              <a:path w="1389228" h="1316293">
                <a:moveTo>
                  <a:pt x="0" y="0"/>
                </a:moveTo>
                <a:lnTo>
                  <a:pt x="1389227" y="0"/>
                </a:lnTo>
                <a:lnTo>
                  <a:pt x="1389227" y="1316293"/>
                </a:lnTo>
                <a:lnTo>
                  <a:pt x="0" y="1316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573113" y="2429264"/>
            <a:ext cx="2465083" cy="3528956"/>
            <a:chOff x="0" y="0"/>
            <a:chExt cx="2486802" cy="35600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6803" cy="3560049"/>
            </a:xfrm>
            <a:custGeom>
              <a:avLst/>
              <a:gdLst/>
              <a:ahLst/>
              <a:cxnLst/>
              <a:rect l="l" t="t" r="r" b="b"/>
              <a:pathLst>
                <a:path w="2486803" h="3560049">
                  <a:moveTo>
                    <a:pt x="2362342" y="3560049"/>
                  </a:moveTo>
                  <a:lnTo>
                    <a:pt x="124460" y="3560049"/>
                  </a:lnTo>
                  <a:cubicBezTo>
                    <a:pt x="55880" y="3560049"/>
                    <a:pt x="0" y="3504169"/>
                    <a:pt x="0" y="34355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2343" y="0"/>
                  </a:lnTo>
                  <a:cubicBezTo>
                    <a:pt x="2430923" y="0"/>
                    <a:pt x="2486803" y="55880"/>
                    <a:pt x="2486803" y="124460"/>
                  </a:cubicBezTo>
                  <a:lnTo>
                    <a:pt x="2486803" y="3435589"/>
                  </a:lnTo>
                  <a:cubicBezTo>
                    <a:pt x="2486803" y="3504169"/>
                    <a:pt x="2430923" y="3560049"/>
                    <a:pt x="2362343" y="35600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6154562" y="3017901"/>
            <a:ext cx="1302186" cy="1279398"/>
          </a:xfrm>
          <a:custGeom>
            <a:avLst/>
            <a:gdLst/>
            <a:ahLst/>
            <a:cxnLst/>
            <a:rect l="l" t="t" r="r" b="b"/>
            <a:pathLst>
              <a:path w="1302186" h="1279398">
                <a:moveTo>
                  <a:pt x="0" y="0"/>
                </a:moveTo>
                <a:lnTo>
                  <a:pt x="1302186" y="0"/>
                </a:lnTo>
                <a:lnTo>
                  <a:pt x="1302186" y="1279398"/>
                </a:lnTo>
                <a:lnTo>
                  <a:pt x="0" y="1279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341002" y="2810050"/>
            <a:ext cx="2094700" cy="1269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5"/>
              </a:lnSpc>
            </a:pPr>
            <a:r>
              <a:rPr lang="en-US" sz="2899" b="1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Needs</a:t>
            </a:r>
          </a:p>
          <a:p>
            <a:pPr algn="ctr">
              <a:lnSpc>
                <a:spcPts val="3305"/>
              </a:lnSpc>
            </a:pPr>
            <a:r>
              <a:rPr lang="en-US" sz="2899" b="1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and </a:t>
            </a:r>
          </a:p>
          <a:p>
            <a:pPr marL="0" lvl="0" indent="0" algn="ctr">
              <a:lnSpc>
                <a:spcPts val="3305"/>
              </a:lnSpc>
              <a:spcBef>
                <a:spcPct val="0"/>
              </a:spcBef>
            </a:pPr>
            <a:r>
              <a:rPr lang="en-US" sz="2899" b="1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Want/Goals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4609" y="4543695"/>
            <a:ext cx="2082092" cy="85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5"/>
              </a:lnSpc>
              <a:spcBef>
                <a:spcPct val="0"/>
              </a:spcBef>
            </a:pPr>
            <a:r>
              <a:rPr lang="en-US" sz="2899" b="1">
                <a:solidFill>
                  <a:srgbClr val="1C4F59"/>
                </a:solidFill>
                <a:latin typeface="Aileron Bold"/>
                <a:ea typeface="Aileron Bold"/>
                <a:cs typeface="Aileron Bold"/>
                <a:sym typeface="Aileron Bold"/>
              </a:rPr>
              <a:t>For Emergency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9532" y="959052"/>
            <a:ext cx="6928494" cy="67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2EBDC"/>
                </a:solidFill>
                <a:latin typeface="Poetsen"/>
                <a:ea typeface="Poetsen"/>
                <a:cs typeface="Poetsen"/>
                <a:sym typeface="Poetsen"/>
              </a:rPr>
              <a:t>Why should YOU save?</a:t>
            </a:r>
          </a:p>
        </p:txBody>
      </p:sp>
      <p:sp>
        <p:nvSpPr>
          <p:cNvPr id="13" name="Freeform 13"/>
          <p:cNvSpPr/>
          <p:nvPr/>
        </p:nvSpPr>
        <p:spPr>
          <a:xfrm>
            <a:off x="6775966" y="6821798"/>
            <a:ext cx="2977634" cy="448341"/>
          </a:xfrm>
          <a:custGeom>
            <a:avLst/>
            <a:gdLst/>
            <a:ahLst/>
            <a:cxnLst/>
            <a:rect l="l" t="t" r="r" b="b"/>
            <a:pathLst>
              <a:path w="2977634" h="448341">
                <a:moveTo>
                  <a:pt x="0" y="0"/>
                </a:moveTo>
                <a:lnTo>
                  <a:pt x="2977634" y="0"/>
                </a:lnTo>
                <a:lnTo>
                  <a:pt x="2977634" y="448341"/>
                </a:lnTo>
                <a:lnTo>
                  <a:pt x="0" y="448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84549" b="-22865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1088" y="1756871"/>
            <a:ext cx="6625353" cy="930671"/>
            <a:chOff x="0" y="0"/>
            <a:chExt cx="8833804" cy="124089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833804" cy="1240894"/>
              <a:chOff x="0" y="0"/>
              <a:chExt cx="6683728" cy="9388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83728" cy="938871"/>
              </a:xfrm>
              <a:custGeom>
                <a:avLst/>
                <a:gdLst/>
                <a:ahLst/>
                <a:cxnLst/>
                <a:rect l="l" t="t" r="r" b="b"/>
                <a:pathLst>
                  <a:path w="6683728" h="938871">
                    <a:moveTo>
                      <a:pt x="6559268" y="938871"/>
                    </a:moveTo>
                    <a:lnTo>
                      <a:pt x="124460" y="938871"/>
                    </a:lnTo>
                    <a:cubicBezTo>
                      <a:pt x="55880" y="938871"/>
                      <a:pt x="0" y="882991"/>
                      <a:pt x="0" y="81441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559268" y="0"/>
                    </a:lnTo>
                    <a:cubicBezTo>
                      <a:pt x="6627848" y="0"/>
                      <a:pt x="6683728" y="55880"/>
                      <a:pt x="6683728" y="124460"/>
                    </a:cubicBezTo>
                    <a:lnTo>
                      <a:pt x="6683728" y="814411"/>
                    </a:lnTo>
                    <a:cubicBezTo>
                      <a:pt x="6683728" y="882991"/>
                      <a:pt x="6627848" y="938871"/>
                      <a:pt x="6559268" y="9388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427578" y="420422"/>
              <a:ext cx="7978647" cy="352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sz="1500">
                  <a:solidFill>
                    <a:srgbClr val="1C4F59"/>
                  </a:solidFill>
                  <a:latin typeface="Aileron"/>
                  <a:ea typeface="Aileron"/>
                  <a:cs typeface="Aileron"/>
                  <a:sym typeface="Aileron"/>
                </a:rPr>
                <a:t>Review the images below and decided if it is a WANT or a NEED?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6776737"/>
            <a:ext cx="9753600" cy="538463"/>
            <a:chOff x="0" y="0"/>
            <a:chExt cx="6555032" cy="3618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5032" cy="361881"/>
            </a:xfrm>
            <a:custGeom>
              <a:avLst/>
              <a:gdLst/>
              <a:ahLst/>
              <a:cxnLst/>
              <a:rect l="l" t="t" r="r" b="b"/>
              <a:pathLst>
                <a:path w="6555032" h="361881">
                  <a:moveTo>
                    <a:pt x="0" y="0"/>
                  </a:moveTo>
                  <a:lnTo>
                    <a:pt x="6555032" y="0"/>
                  </a:lnTo>
                  <a:lnTo>
                    <a:pt x="6555032" y="361881"/>
                  </a:lnTo>
                  <a:lnTo>
                    <a:pt x="0" y="361881"/>
                  </a:lnTo>
                  <a:close/>
                </a:path>
              </a:pathLst>
            </a:custGeom>
            <a:solidFill>
              <a:srgbClr val="F2EBD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984468">
            <a:off x="251875" y="5089007"/>
            <a:ext cx="617186" cy="1872339"/>
          </a:xfrm>
          <a:custGeom>
            <a:avLst/>
            <a:gdLst/>
            <a:ahLst/>
            <a:cxnLst/>
            <a:rect l="l" t="t" r="r" b="b"/>
            <a:pathLst>
              <a:path w="617186" h="1872339">
                <a:moveTo>
                  <a:pt x="0" y="0"/>
                </a:moveTo>
                <a:lnTo>
                  <a:pt x="617186" y="0"/>
                </a:lnTo>
                <a:lnTo>
                  <a:pt x="617186" y="1872339"/>
                </a:lnTo>
                <a:lnTo>
                  <a:pt x="0" y="1872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322712" y="5393516"/>
            <a:ext cx="2118408" cy="1395501"/>
          </a:xfrm>
          <a:custGeom>
            <a:avLst/>
            <a:gdLst/>
            <a:ahLst/>
            <a:cxnLst/>
            <a:rect l="l" t="t" r="r" b="b"/>
            <a:pathLst>
              <a:path w="2118408" h="1395501">
                <a:moveTo>
                  <a:pt x="0" y="0"/>
                </a:moveTo>
                <a:lnTo>
                  <a:pt x="2118408" y="0"/>
                </a:lnTo>
                <a:lnTo>
                  <a:pt x="2118408" y="1395501"/>
                </a:lnTo>
                <a:lnTo>
                  <a:pt x="0" y="13955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59236">
            <a:off x="2337490" y="5065106"/>
            <a:ext cx="1834912" cy="2230897"/>
          </a:xfrm>
          <a:custGeom>
            <a:avLst/>
            <a:gdLst/>
            <a:ahLst/>
            <a:cxnLst/>
            <a:rect l="l" t="t" r="r" b="b"/>
            <a:pathLst>
              <a:path w="1834912" h="2230897">
                <a:moveTo>
                  <a:pt x="0" y="0"/>
                </a:moveTo>
                <a:lnTo>
                  <a:pt x="1834912" y="0"/>
                </a:lnTo>
                <a:lnTo>
                  <a:pt x="1834912" y="2230897"/>
                </a:lnTo>
                <a:lnTo>
                  <a:pt x="0" y="2230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168802">
            <a:off x="840873" y="3914782"/>
            <a:ext cx="1705240" cy="948540"/>
          </a:xfrm>
          <a:custGeom>
            <a:avLst/>
            <a:gdLst/>
            <a:ahLst/>
            <a:cxnLst/>
            <a:rect l="l" t="t" r="r" b="b"/>
            <a:pathLst>
              <a:path w="1705240" h="948540">
                <a:moveTo>
                  <a:pt x="0" y="0"/>
                </a:moveTo>
                <a:lnTo>
                  <a:pt x="1705240" y="0"/>
                </a:lnTo>
                <a:lnTo>
                  <a:pt x="1705240" y="948540"/>
                </a:lnTo>
                <a:lnTo>
                  <a:pt x="0" y="9485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109973" y="3617707"/>
            <a:ext cx="1533653" cy="1775809"/>
          </a:xfrm>
          <a:custGeom>
            <a:avLst/>
            <a:gdLst/>
            <a:ahLst/>
            <a:cxnLst/>
            <a:rect l="l" t="t" r="r" b="b"/>
            <a:pathLst>
              <a:path w="1533653" h="1775809">
                <a:moveTo>
                  <a:pt x="0" y="0"/>
                </a:moveTo>
                <a:lnTo>
                  <a:pt x="1533654" y="0"/>
                </a:lnTo>
                <a:lnTo>
                  <a:pt x="1533654" y="1775809"/>
                </a:lnTo>
                <a:lnTo>
                  <a:pt x="0" y="1775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156441" y="5392388"/>
            <a:ext cx="1564124" cy="1485917"/>
          </a:xfrm>
          <a:custGeom>
            <a:avLst/>
            <a:gdLst/>
            <a:ahLst/>
            <a:cxnLst/>
            <a:rect l="l" t="t" r="r" b="b"/>
            <a:pathLst>
              <a:path w="1564124" h="1485917">
                <a:moveTo>
                  <a:pt x="0" y="0"/>
                </a:moveTo>
                <a:lnTo>
                  <a:pt x="1564123" y="0"/>
                </a:lnTo>
                <a:lnTo>
                  <a:pt x="1564123" y="1485917"/>
                </a:lnTo>
                <a:lnTo>
                  <a:pt x="0" y="1485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6791575" y="3657600"/>
            <a:ext cx="1781180" cy="1302488"/>
          </a:xfrm>
          <a:custGeom>
            <a:avLst/>
            <a:gdLst/>
            <a:ahLst/>
            <a:cxnLst/>
            <a:rect l="l" t="t" r="r" b="b"/>
            <a:pathLst>
              <a:path w="1781180" h="1302488">
                <a:moveTo>
                  <a:pt x="1781180" y="0"/>
                </a:moveTo>
                <a:lnTo>
                  <a:pt x="0" y="0"/>
                </a:lnTo>
                <a:lnTo>
                  <a:pt x="0" y="1302488"/>
                </a:lnTo>
                <a:lnTo>
                  <a:pt x="1781180" y="1302488"/>
                </a:lnTo>
                <a:lnTo>
                  <a:pt x="178118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180845" y="731520"/>
            <a:ext cx="7391910" cy="67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E6F8FA"/>
                </a:solidFill>
                <a:latin typeface="Poetsen"/>
                <a:ea typeface="Poetsen"/>
                <a:cs typeface="Poetsen"/>
                <a:sym typeface="Poetsen"/>
              </a:rPr>
              <a:t>Wants vs. Needs</a:t>
            </a:r>
          </a:p>
        </p:txBody>
      </p:sp>
      <p:sp>
        <p:nvSpPr>
          <p:cNvPr id="16" name="Freeform 16"/>
          <p:cNvSpPr/>
          <p:nvPr/>
        </p:nvSpPr>
        <p:spPr>
          <a:xfrm>
            <a:off x="6775966" y="6821798"/>
            <a:ext cx="2977634" cy="448341"/>
          </a:xfrm>
          <a:custGeom>
            <a:avLst/>
            <a:gdLst/>
            <a:ahLst/>
            <a:cxnLst/>
            <a:rect l="l" t="t" r="r" b="b"/>
            <a:pathLst>
              <a:path w="2977634" h="448341">
                <a:moveTo>
                  <a:pt x="0" y="0"/>
                </a:moveTo>
                <a:lnTo>
                  <a:pt x="2977634" y="0"/>
                </a:lnTo>
                <a:lnTo>
                  <a:pt x="2977634" y="448341"/>
                </a:lnTo>
                <a:lnTo>
                  <a:pt x="0" y="4483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84549" b="-22865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776737"/>
            <a:ext cx="9753600" cy="538463"/>
            <a:chOff x="0" y="0"/>
            <a:chExt cx="6555032" cy="36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1881"/>
            </a:xfrm>
            <a:custGeom>
              <a:avLst/>
              <a:gdLst/>
              <a:ahLst/>
              <a:cxnLst/>
              <a:rect l="l" t="t" r="r" b="b"/>
              <a:pathLst>
                <a:path w="6555032" h="361881">
                  <a:moveTo>
                    <a:pt x="0" y="0"/>
                  </a:moveTo>
                  <a:lnTo>
                    <a:pt x="6555032" y="0"/>
                  </a:lnTo>
                  <a:lnTo>
                    <a:pt x="6555032" y="361881"/>
                  </a:lnTo>
                  <a:lnTo>
                    <a:pt x="0" y="361881"/>
                  </a:lnTo>
                  <a:close/>
                </a:path>
              </a:pathLst>
            </a:custGeom>
            <a:solidFill>
              <a:srgbClr val="2EA7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891644" y="2405843"/>
            <a:ext cx="3970312" cy="3587983"/>
            <a:chOff x="0" y="0"/>
            <a:chExt cx="3682700" cy="3328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82700" cy="3328067"/>
            </a:xfrm>
            <a:custGeom>
              <a:avLst/>
              <a:gdLst/>
              <a:ahLst/>
              <a:cxnLst/>
              <a:rect l="l" t="t" r="r" b="b"/>
              <a:pathLst>
                <a:path w="3682700" h="3328067">
                  <a:moveTo>
                    <a:pt x="3558240" y="3328067"/>
                  </a:moveTo>
                  <a:lnTo>
                    <a:pt x="124460" y="3328067"/>
                  </a:lnTo>
                  <a:cubicBezTo>
                    <a:pt x="55880" y="3328067"/>
                    <a:pt x="0" y="3272187"/>
                    <a:pt x="0" y="32036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58240" y="0"/>
                  </a:lnTo>
                  <a:cubicBezTo>
                    <a:pt x="3626820" y="0"/>
                    <a:pt x="3682700" y="55880"/>
                    <a:pt x="3682700" y="124460"/>
                  </a:cubicBezTo>
                  <a:lnTo>
                    <a:pt x="3682700" y="3203607"/>
                  </a:lnTo>
                  <a:cubicBezTo>
                    <a:pt x="3682700" y="3272187"/>
                    <a:pt x="3626820" y="3328067"/>
                    <a:pt x="3558240" y="33280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6371345" y="2970486"/>
            <a:ext cx="2433482" cy="2339185"/>
          </a:xfrm>
          <a:custGeom>
            <a:avLst/>
            <a:gdLst/>
            <a:ahLst/>
            <a:cxnLst/>
            <a:rect l="l" t="t" r="r" b="b"/>
            <a:pathLst>
              <a:path w="2433482" h="2339185">
                <a:moveTo>
                  <a:pt x="0" y="0"/>
                </a:moveTo>
                <a:lnTo>
                  <a:pt x="2433482" y="0"/>
                </a:lnTo>
                <a:lnTo>
                  <a:pt x="2433482" y="2339184"/>
                </a:lnTo>
                <a:lnTo>
                  <a:pt x="0" y="2339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5237" y="1798694"/>
            <a:ext cx="2003947" cy="2003947"/>
          </a:xfrm>
          <a:custGeom>
            <a:avLst/>
            <a:gdLst/>
            <a:ahLst/>
            <a:cxnLst/>
            <a:rect l="l" t="t" r="r" b="b"/>
            <a:pathLst>
              <a:path w="2003947" h="2003947">
                <a:moveTo>
                  <a:pt x="0" y="0"/>
                </a:moveTo>
                <a:lnTo>
                  <a:pt x="2003947" y="0"/>
                </a:lnTo>
                <a:lnTo>
                  <a:pt x="2003947" y="2003948"/>
                </a:lnTo>
                <a:lnTo>
                  <a:pt x="0" y="20039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82255" y="5515236"/>
            <a:ext cx="1676139" cy="1676139"/>
          </a:xfrm>
          <a:custGeom>
            <a:avLst/>
            <a:gdLst/>
            <a:ahLst/>
            <a:cxnLst/>
            <a:rect l="l" t="t" r="r" b="b"/>
            <a:pathLst>
              <a:path w="1676139" h="1676139">
                <a:moveTo>
                  <a:pt x="0" y="0"/>
                </a:moveTo>
                <a:lnTo>
                  <a:pt x="1676138" y="0"/>
                </a:lnTo>
                <a:lnTo>
                  <a:pt x="1676138" y="1676139"/>
                </a:lnTo>
                <a:lnTo>
                  <a:pt x="0" y="16761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302293" y="543514"/>
            <a:ext cx="5149013" cy="95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en-US" sz="6347">
                <a:solidFill>
                  <a:srgbClr val="1C4F59"/>
                </a:solidFill>
                <a:latin typeface="Poetsen"/>
                <a:ea typeface="Poetsen"/>
                <a:cs typeface="Poetsen"/>
                <a:sym typeface="Poetsen"/>
              </a:rPr>
              <a:t>My Advice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82255" y="3215640"/>
            <a:ext cx="2989090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9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Career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82255" y="3983617"/>
            <a:ext cx="2989090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9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Education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82255" y="4749427"/>
            <a:ext cx="2989090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999">
                <a:solidFill>
                  <a:srgbClr val="1C4F59"/>
                </a:solidFill>
                <a:latin typeface="Aileron"/>
                <a:ea typeface="Aileron"/>
                <a:cs typeface="Aileron"/>
                <a:sym typeface="Aileron"/>
              </a:rPr>
              <a:t>Savings</a:t>
            </a:r>
          </a:p>
        </p:txBody>
      </p:sp>
      <p:sp>
        <p:nvSpPr>
          <p:cNvPr id="13" name="Freeform 13"/>
          <p:cNvSpPr/>
          <p:nvPr/>
        </p:nvSpPr>
        <p:spPr>
          <a:xfrm>
            <a:off x="6775966" y="6821798"/>
            <a:ext cx="2977634" cy="448341"/>
          </a:xfrm>
          <a:custGeom>
            <a:avLst/>
            <a:gdLst/>
            <a:ahLst/>
            <a:cxnLst/>
            <a:rect l="l" t="t" r="r" b="b"/>
            <a:pathLst>
              <a:path w="2977634" h="448341">
                <a:moveTo>
                  <a:pt x="0" y="0"/>
                </a:moveTo>
                <a:lnTo>
                  <a:pt x="2977634" y="0"/>
                </a:lnTo>
                <a:lnTo>
                  <a:pt x="2977634" y="448341"/>
                </a:lnTo>
                <a:lnTo>
                  <a:pt x="0" y="4483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84549" b="-22865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5afd901-c06f-404e-8f57-e4daedcf7a71}" enabled="1" method="Standard" siteId="{aad35369-5428-4912-860a-54708841c0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711</Words>
  <Application>Microsoft Office PowerPoint</Application>
  <PresentationFormat>Custom</PresentationFormat>
  <Paragraphs>107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Aileron</vt:lpstr>
      <vt:lpstr>Aileron Bold</vt:lpstr>
      <vt:lpstr>Poetsen</vt:lpstr>
      <vt:lpstr>Lato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GATI ES</dc:title>
  <dc:creator>JENNIFER CAMPBELL</dc:creator>
  <cp:lastModifiedBy>JENNIFER CAMPBELL</cp:lastModifiedBy>
  <cp:revision>2</cp:revision>
  <dcterms:created xsi:type="dcterms:W3CDTF">2006-08-16T00:00:00Z</dcterms:created>
  <dcterms:modified xsi:type="dcterms:W3CDTF">2024-10-31T00:15:16Z</dcterms:modified>
  <dc:identifier>DAFzsiVdrmE</dc:identifier>
</cp:coreProperties>
</file>