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753600" cy="7315200"/>
  <p:notesSz cx="6858000" cy="9144000"/>
  <p:embeddedFontLst>
    <p:embeddedFont>
      <p:font typeface="Aileron" panose="020B0604020202020204" charset="0"/>
      <p:regular r:id="rId12"/>
    </p:embeddedFont>
    <p:embeddedFont>
      <p:font typeface="Aileron Bold" panose="020B0604020202020204" charset="0"/>
      <p:regular r:id="rId13"/>
    </p:embeddedFont>
    <p:embeddedFont>
      <p:font typeface="Lato Bold" panose="020F0802020204030203" pitchFamily="34" charset="0"/>
      <p:regular r:id="rId14"/>
      <p:bold r:id="rId15"/>
    </p:embeddedFont>
    <p:embeddedFont>
      <p:font typeface="Poetsen"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9162" autoAdjust="0"/>
  </p:normalViewPr>
  <p:slideViewPr>
    <p:cSldViewPr>
      <p:cViewPr varScale="1">
        <p:scale>
          <a:sx n="44" d="100"/>
          <a:sy n="44" d="100"/>
        </p:scale>
        <p:origin x="249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what a credit union is. Read the defination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important part of Suncoast Credit Union DNA is giving back to our community and schools.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4006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 each question and have fun with it. Remember your audience.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dirty="0"/>
              <a:t>Interest</a:t>
            </a:r>
            <a:r>
              <a:rPr lang="en-US" dirty="0"/>
              <a:t> - connects with what you want to do, builds motivation to work hard and do well. </a:t>
            </a:r>
          </a:p>
          <a:p>
            <a:endParaRPr lang="en-US" dirty="0"/>
          </a:p>
          <a:p>
            <a:r>
              <a:rPr lang="en-US" b="1" dirty="0"/>
              <a:t>Skills</a:t>
            </a:r>
            <a:r>
              <a:rPr lang="en-US" dirty="0"/>
              <a:t> - these are the “tools” that allow you to do the work. Can be from education, training or from experience. </a:t>
            </a:r>
          </a:p>
          <a:p>
            <a:endParaRPr lang="en-US" dirty="0"/>
          </a:p>
          <a:p>
            <a:r>
              <a:rPr lang="en-US" dirty="0"/>
              <a:t>Those interest can help you cultivate the skills </a:t>
            </a:r>
          </a:p>
          <a:p>
            <a:endParaRPr lang="en-US" dirty="0"/>
          </a:p>
          <a:p>
            <a:r>
              <a:rPr lang="en-US" dirty="0"/>
              <a:t>Ask the class to tell you some of their interest.</a:t>
            </a:r>
          </a:p>
          <a:p>
            <a:r>
              <a:rPr lang="en-US" dirty="0"/>
              <a:t>Then use the interest and relate it to a skill. Explain that you need many of these skills when looking for a job/career. </a:t>
            </a:r>
          </a:p>
          <a:p>
            <a:endParaRPr lang="en-US" dirty="0"/>
          </a:p>
          <a:p>
            <a:r>
              <a:rPr lang="en-US" dirty="0"/>
              <a:t>Example- </a:t>
            </a:r>
          </a:p>
          <a:p>
            <a:endParaRPr lang="en-US" dirty="0"/>
          </a:p>
          <a:p>
            <a:r>
              <a:rPr lang="en-US" dirty="0"/>
              <a:t>Student says “Sports” that can translate to collaboration skill and problem solver. Players must utilize the team to be successful in a game and need good problem-solving skills to adapt to the changing situations.</a:t>
            </a:r>
          </a:p>
          <a:p>
            <a:endParaRPr lang="en-US" dirty="0"/>
          </a:p>
          <a:p>
            <a:r>
              <a:rPr lang="en-US" dirty="0"/>
              <a:t>Student says “Drawing or doing Make-up” that requires creativity and being self-motivated. The person needs to be self-motivated and know it will require lots of practice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Answer each question and be creative. Remember your audience!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 is important to save at all ages.</a:t>
            </a:r>
          </a:p>
          <a:p>
            <a:endParaRPr lang="en-US" dirty="0"/>
          </a:p>
          <a:p>
            <a:r>
              <a:rPr lang="en-US" dirty="0"/>
              <a:t>Saving allows you to have the necessary funds for basic needs of life (ex. food and water) and fun things you want. Your wants may turn into a goal since it may require a little time to save of for that item. </a:t>
            </a:r>
          </a:p>
          <a:p>
            <a:endParaRPr lang="en-US" dirty="0"/>
          </a:p>
          <a:p>
            <a:r>
              <a:rPr lang="en-US" dirty="0"/>
              <a:t>Ex: You want to go to Bush Garden for your birthday. The tickets may cost way more than you receive from your allowance or job, which means you’ll have to gather a few months of that money for when your birthday comes around. Which is savings!</a:t>
            </a:r>
          </a:p>
          <a:p>
            <a:endParaRPr lang="en-US" dirty="0"/>
          </a:p>
          <a:p>
            <a:r>
              <a:rPr lang="en-US" dirty="0"/>
              <a:t>You also need to save for emergencies. Life is unexpected, which means you should always have money put aside in case you need it. </a:t>
            </a:r>
          </a:p>
          <a:p>
            <a:endParaRPr lang="en-US" dirty="0"/>
          </a:p>
          <a:p>
            <a:r>
              <a:rPr lang="en-US" dirty="0"/>
              <a:t>Ex: </a:t>
            </a:r>
          </a:p>
          <a:p>
            <a:r>
              <a:rPr lang="en-US" dirty="0"/>
              <a:t>When you get your car, it may have a flat tire one day which will require you to take money from your emergency funds to pay for.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Review each stage and explain why saving is important in all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wrap up the presentation, share with the students some personal advice about Careers, Education, and Savings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26.sv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6.sv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svg"/><Relationship Id="rId9" Type="http://schemas.openxmlformats.org/officeDocument/2006/relationships/image" Target="../media/image44.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A7BD"/>
        </a:solidFill>
        <a:effectLst/>
      </p:bgPr>
    </p:bg>
    <p:spTree>
      <p:nvGrpSpPr>
        <p:cNvPr id="1" name=""/>
        <p:cNvGrpSpPr/>
        <p:nvPr/>
      </p:nvGrpSpPr>
      <p:grpSpPr>
        <a:xfrm>
          <a:off x="0" y="0"/>
          <a:ext cx="0" cy="0"/>
          <a:chOff x="0" y="0"/>
          <a:chExt cx="0" cy="0"/>
        </a:xfrm>
      </p:grpSpPr>
      <p:grpSp>
        <p:nvGrpSpPr>
          <p:cNvPr id="2" name="Group 2"/>
          <p:cNvGrpSpPr/>
          <p:nvPr/>
        </p:nvGrpSpPr>
        <p:grpSpPr>
          <a:xfrm>
            <a:off x="867100" y="785832"/>
            <a:ext cx="8017532" cy="5123271"/>
            <a:chOff x="0" y="0"/>
            <a:chExt cx="8732589" cy="5580199"/>
          </a:xfrm>
        </p:grpSpPr>
        <p:sp>
          <p:nvSpPr>
            <p:cNvPr id="3" name="Freeform 3"/>
            <p:cNvSpPr/>
            <p:nvPr/>
          </p:nvSpPr>
          <p:spPr>
            <a:xfrm>
              <a:off x="0" y="0"/>
              <a:ext cx="8732589" cy="5580199"/>
            </a:xfrm>
            <a:custGeom>
              <a:avLst/>
              <a:gdLst/>
              <a:ahLst/>
              <a:cxnLst/>
              <a:rect l="l" t="t" r="r" b="b"/>
              <a:pathLst>
                <a:path w="8732589" h="5580199">
                  <a:moveTo>
                    <a:pt x="8608130" y="5580199"/>
                  </a:moveTo>
                  <a:lnTo>
                    <a:pt x="124460" y="5580199"/>
                  </a:lnTo>
                  <a:cubicBezTo>
                    <a:pt x="55880" y="5580199"/>
                    <a:pt x="0" y="5524319"/>
                    <a:pt x="0" y="5455739"/>
                  </a:cubicBezTo>
                  <a:lnTo>
                    <a:pt x="0" y="124460"/>
                  </a:lnTo>
                  <a:cubicBezTo>
                    <a:pt x="0" y="55880"/>
                    <a:pt x="55880" y="0"/>
                    <a:pt x="124460" y="0"/>
                  </a:cubicBezTo>
                  <a:lnTo>
                    <a:pt x="8608130" y="0"/>
                  </a:lnTo>
                  <a:cubicBezTo>
                    <a:pt x="8676709" y="0"/>
                    <a:pt x="8732589" y="55880"/>
                    <a:pt x="8732589" y="124460"/>
                  </a:cubicBezTo>
                  <a:lnTo>
                    <a:pt x="8732589" y="5455739"/>
                  </a:lnTo>
                  <a:cubicBezTo>
                    <a:pt x="8732589" y="5524319"/>
                    <a:pt x="8676709" y="5580199"/>
                    <a:pt x="8608130" y="5580199"/>
                  </a:cubicBezTo>
                  <a:close/>
                </a:path>
              </a:pathLst>
            </a:custGeom>
            <a:solidFill>
              <a:srgbClr val="FFFFFF"/>
            </a:solidFill>
          </p:spPr>
          <p:txBody>
            <a:bodyPr/>
            <a:lstStyle/>
            <a:p>
              <a:endParaRPr lang="en-US"/>
            </a:p>
          </p:txBody>
        </p:sp>
      </p:grpSp>
      <p:grpSp>
        <p:nvGrpSpPr>
          <p:cNvPr id="4" name="Group 4"/>
          <p:cNvGrpSpPr/>
          <p:nvPr/>
        </p:nvGrpSpPr>
        <p:grpSpPr>
          <a:xfrm>
            <a:off x="0" y="6694934"/>
            <a:ext cx="9753600" cy="620266"/>
            <a:chOff x="0" y="0"/>
            <a:chExt cx="6555032" cy="416858"/>
          </a:xfrm>
        </p:grpSpPr>
        <p:sp>
          <p:nvSpPr>
            <p:cNvPr id="5" name="Freeform 5"/>
            <p:cNvSpPr/>
            <p:nvPr/>
          </p:nvSpPr>
          <p:spPr>
            <a:xfrm>
              <a:off x="0" y="0"/>
              <a:ext cx="6555032" cy="416858"/>
            </a:xfrm>
            <a:custGeom>
              <a:avLst/>
              <a:gdLst/>
              <a:ahLst/>
              <a:cxnLst/>
              <a:rect l="l" t="t" r="r" b="b"/>
              <a:pathLst>
                <a:path w="6555032" h="416858">
                  <a:moveTo>
                    <a:pt x="0" y="0"/>
                  </a:moveTo>
                  <a:lnTo>
                    <a:pt x="6555032" y="0"/>
                  </a:lnTo>
                  <a:lnTo>
                    <a:pt x="6555032" y="416858"/>
                  </a:lnTo>
                  <a:lnTo>
                    <a:pt x="0" y="416858"/>
                  </a:lnTo>
                  <a:close/>
                </a:path>
              </a:pathLst>
            </a:custGeom>
            <a:solidFill>
              <a:srgbClr val="F2EBDC"/>
            </a:solidFill>
          </p:spPr>
          <p:txBody>
            <a:bodyPr/>
            <a:lstStyle/>
            <a:p>
              <a:endParaRPr lang="en-US"/>
            </a:p>
          </p:txBody>
        </p:sp>
      </p:grpSp>
      <p:sp>
        <p:nvSpPr>
          <p:cNvPr id="6" name="Freeform 6"/>
          <p:cNvSpPr/>
          <p:nvPr/>
        </p:nvSpPr>
        <p:spPr>
          <a:xfrm rot="-851735">
            <a:off x="106541" y="269198"/>
            <a:ext cx="2508526" cy="1988577"/>
          </a:xfrm>
          <a:custGeom>
            <a:avLst/>
            <a:gdLst/>
            <a:ahLst/>
            <a:cxnLst/>
            <a:rect l="l" t="t" r="r" b="b"/>
            <a:pathLst>
              <a:path w="2508526" h="1988577">
                <a:moveTo>
                  <a:pt x="0" y="0"/>
                </a:moveTo>
                <a:lnTo>
                  <a:pt x="2508525" y="0"/>
                </a:lnTo>
                <a:lnTo>
                  <a:pt x="2508525" y="1988577"/>
                </a:lnTo>
                <a:lnTo>
                  <a:pt x="0" y="1988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1551160" y="2372105"/>
            <a:ext cx="6649413" cy="2026196"/>
          </a:xfrm>
          <a:prstGeom prst="rect">
            <a:avLst/>
          </a:prstGeom>
        </p:spPr>
        <p:txBody>
          <a:bodyPr lIns="0" tIns="0" rIns="0" bIns="0" rtlCol="0" anchor="t">
            <a:spAutoFit/>
          </a:bodyPr>
          <a:lstStyle/>
          <a:p>
            <a:pPr algn="ctr">
              <a:lnSpc>
                <a:spcPts val="6160"/>
              </a:lnSpc>
            </a:pPr>
            <a:r>
              <a:rPr lang="en-US" sz="5600" dirty="0">
                <a:solidFill>
                  <a:srgbClr val="F58A22"/>
                </a:solidFill>
                <a:latin typeface="Poetsen"/>
                <a:ea typeface="Poetsen"/>
                <a:cs typeface="Poetsen"/>
                <a:sym typeface="Poetsen"/>
              </a:rPr>
              <a:t>Great American Teach-In</a:t>
            </a:r>
          </a:p>
          <a:p>
            <a:pPr algn="ctr">
              <a:lnSpc>
                <a:spcPts val="3410"/>
              </a:lnSpc>
            </a:pPr>
            <a:r>
              <a:rPr lang="en-US" sz="3100" dirty="0">
                <a:solidFill>
                  <a:srgbClr val="FBD02C"/>
                </a:solidFill>
                <a:latin typeface="Poetsen"/>
                <a:ea typeface="Poetsen"/>
                <a:cs typeface="Poetsen"/>
                <a:sym typeface="Poetsen"/>
              </a:rPr>
              <a:t>Suncoast Credit Union</a:t>
            </a:r>
          </a:p>
        </p:txBody>
      </p:sp>
      <p:sp>
        <p:nvSpPr>
          <p:cNvPr id="8" name="Freeform 8"/>
          <p:cNvSpPr/>
          <p:nvPr/>
        </p:nvSpPr>
        <p:spPr>
          <a:xfrm>
            <a:off x="3823139" y="5052454"/>
            <a:ext cx="2105454" cy="2105454"/>
          </a:xfrm>
          <a:custGeom>
            <a:avLst/>
            <a:gdLst/>
            <a:ahLst/>
            <a:cxnLst/>
            <a:rect l="l" t="t" r="r" b="b"/>
            <a:pathLst>
              <a:path w="2105454" h="2105454">
                <a:moveTo>
                  <a:pt x="0" y="0"/>
                </a:moveTo>
                <a:lnTo>
                  <a:pt x="2105454" y="0"/>
                </a:lnTo>
                <a:lnTo>
                  <a:pt x="2105454" y="2105454"/>
                </a:lnTo>
                <a:lnTo>
                  <a:pt x="0" y="21054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6438436">
            <a:off x="7285000" y="4976823"/>
            <a:ext cx="2339558" cy="1839477"/>
          </a:xfrm>
          <a:custGeom>
            <a:avLst/>
            <a:gdLst/>
            <a:ahLst/>
            <a:cxnLst/>
            <a:rect l="l" t="t" r="r" b="b"/>
            <a:pathLst>
              <a:path w="2339558" h="1839477">
                <a:moveTo>
                  <a:pt x="0" y="0"/>
                </a:moveTo>
                <a:lnTo>
                  <a:pt x="2339557" y="0"/>
                </a:lnTo>
                <a:lnTo>
                  <a:pt x="2339557" y="1839477"/>
                </a:lnTo>
                <a:lnTo>
                  <a:pt x="0" y="18394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275022" y="4851322"/>
            <a:ext cx="1754152" cy="1597873"/>
          </a:xfrm>
          <a:custGeom>
            <a:avLst/>
            <a:gdLst/>
            <a:ahLst/>
            <a:cxnLst/>
            <a:rect l="l" t="t" r="r" b="b"/>
            <a:pathLst>
              <a:path w="1754152" h="1597873">
                <a:moveTo>
                  <a:pt x="0" y="0"/>
                </a:moveTo>
                <a:lnTo>
                  <a:pt x="1754152" y="0"/>
                </a:lnTo>
                <a:lnTo>
                  <a:pt x="1754152" y="1597873"/>
                </a:lnTo>
                <a:lnTo>
                  <a:pt x="0" y="1597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3033387" y="-8027"/>
            <a:ext cx="3684958" cy="859216"/>
          </a:xfrm>
          <a:custGeom>
            <a:avLst/>
            <a:gdLst/>
            <a:ahLst/>
            <a:cxnLst/>
            <a:rect l="l" t="t" r="r" b="b"/>
            <a:pathLst>
              <a:path w="3684958" h="859216">
                <a:moveTo>
                  <a:pt x="0" y="0"/>
                </a:moveTo>
                <a:lnTo>
                  <a:pt x="3684958" y="0"/>
                </a:lnTo>
                <a:lnTo>
                  <a:pt x="3684958" y="859216"/>
                </a:lnTo>
                <a:lnTo>
                  <a:pt x="0" y="859216"/>
                </a:lnTo>
                <a:lnTo>
                  <a:pt x="0" y="0"/>
                </a:lnTo>
                <a:close/>
              </a:path>
            </a:pathLst>
          </a:custGeom>
          <a:blipFill>
            <a:blip r:embed="rId10"/>
            <a:stretch>
              <a:fillRect t="-101461" b="-129941"/>
            </a:stretch>
          </a:blipFill>
        </p:spPr>
        <p:txBody>
          <a:bodyPr/>
          <a:lstStyle/>
          <a:p>
            <a:endParaRPr lang="en-US"/>
          </a:p>
        </p:txBody>
      </p:sp>
      <p:sp>
        <p:nvSpPr>
          <p:cNvPr id="12" name="Freeform 12"/>
          <p:cNvSpPr/>
          <p:nvPr/>
        </p:nvSpPr>
        <p:spPr>
          <a:xfrm>
            <a:off x="7331039" y="313458"/>
            <a:ext cx="2021547" cy="1907835"/>
          </a:xfrm>
          <a:custGeom>
            <a:avLst/>
            <a:gdLst/>
            <a:ahLst/>
            <a:cxnLst/>
            <a:rect l="l" t="t" r="r" b="b"/>
            <a:pathLst>
              <a:path w="2021547" h="1907835">
                <a:moveTo>
                  <a:pt x="0" y="0"/>
                </a:moveTo>
                <a:lnTo>
                  <a:pt x="2021547" y="0"/>
                </a:lnTo>
                <a:lnTo>
                  <a:pt x="2021547" y="1907835"/>
                </a:lnTo>
                <a:lnTo>
                  <a:pt x="0" y="19078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0" y="6776737"/>
            <a:ext cx="9753600" cy="538463"/>
            <a:chOff x="0" y="0"/>
            <a:chExt cx="6555032" cy="361881"/>
          </a:xfrm>
        </p:grpSpPr>
        <p:sp>
          <p:nvSpPr>
            <p:cNvPr id="3" name="Freeform 3"/>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059003"/>
            </a:solidFill>
          </p:spPr>
          <p:txBody>
            <a:bodyPr/>
            <a:lstStyle/>
            <a:p>
              <a:endParaRPr lang="en-US"/>
            </a:p>
          </p:txBody>
        </p:sp>
      </p:grpSp>
      <p:sp>
        <p:nvSpPr>
          <p:cNvPr id="4" name="Freeform 4"/>
          <p:cNvSpPr/>
          <p:nvPr/>
        </p:nvSpPr>
        <p:spPr>
          <a:xfrm rot="19915773">
            <a:off x="7330900" y="995202"/>
            <a:ext cx="2047820" cy="1554073"/>
          </a:xfrm>
          <a:custGeom>
            <a:avLst/>
            <a:gdLst/>
            <a:ahLst/>
            <a:cxnLst/>
            <a:rect l="l" t="t" r="r" b="b"/>
            <a:pathLst>
              <a:path w="1708633" h="1419719">
                <a:moveTo>
                  <a:pt x="0" y="0"/>
                </a:moveTo>
                <a:lnTo>
                  <a:pt x="1708633" y="0"/>
                </a:lnTo>
                <a:lnTo>
                  <a:pt x="1708633" y="1419719"/>
                </a:lnTo>
                <a:lnTo>
                  <a:pt x="0" y="1419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936115">
            <a:off x="807324" y="634561"/>
            <a:ext cx="1807681" cy="2207368"/>
          </a:xfrm>
          <a:custGeom>
            <a:avLst/>
            <a:gdLst/>
            <a:ahLst/>
            <a:cxnLst/>
            <a:rect l="l" t="t" r="r" b="b"/>
            <a:pathLst>
              <a:path w="1580864" h="2008026">
                <a:moveTo>
                  <a:pt x="0" y="0"/>
                </a:moveTo>
                <a:lnTo>
                  <a:pt x="1580864" y="0"/>
                </a:lnTo>
                <a:lnTo>
                  <a:pt x="1580864" y="2008026"/>
                </a:lnTo>
                <a:lnTo>
                  <a:pt x="0" y="2008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1905000" y="394817"/>
            <a:ext cx="5943600" cy="1546860"/>
          </a:xfrm>
          <a:prstGeom prst="rect">
            <a:avLst/>
          </a:prstGeom>
        </p:spPr>
        <p:txBody>
          <a:bodyPr lIns="0" tIns="0" rIns="0" bIns="0" rtlCol="0" anchor="t">
            <a:spAutoFit/>
          </a:bodyPr>
          <a:lstStyle/>
          <a:p>
            <a:pPr algn="ctr">
              <a:lnSpc>
                <a:spcPts val="6050"/>
              </a:lnSpc>
            </a:pPr>
            <a:r>
              <a:rPr lang="en-US" sz="5500" dirty="0">
                <a:solidFill>
                  <a:srgbClr val="FFFFFF"/>
                </a:solidFill>
                <a:latin typeface="Poetsen"/>
                <a:ea typeface="Poetsen"/>
                <a:cs typeface="Poetsen"/>
                <a:sym typeface="Poetsen"/>
              </a:rPr>
              <a:t>What is a </a:t>
            </a:r>
          </a:p>
          <a:p>
            <a:pPr algn="ctr">
              <a:lnSpc>
                <a:spcPts val="6050"/>
              </a:lnSpc>
            </a:pPr>
            <a:r>
              <a:rPr lang="en-US" sz="5500" dirty="0">
                <a:solidFill>
                  <a:srgbClr val="FFFFFF"/>
                </a:solidFill>
                <a:latin typeface="Poetsen"/>
                <a:ea typeface="Poetsen"/>
                <a:cs typeface="Poetsen"/>
                <a:sym typeface="Poetsen"/>
              </a:rPr>
              <a:t>Credit Union</a:t>
            </a:r>
          </a:p>
        </p:txBody>
      </p:sp>
      <p:sp>
        <p:nvSpPr>
          <p:cNvPr id="7" name="Freeform 7"/>
          <p:cNvSpPr/>
          <p:nvPr/>
        </p:nvSpPr>
        <p:spPr>
          <a:xfrm>
            <a:off x="4015074" y="5431345"/>
            <a:ext cx="1883855" cy="1883855"/>
          </a:xfrm>
          <a:custGeom>
            <a:avLst/>
            <a:gdLst/>
            <a:ahLst/>
            <a:cxnLst/>
            <a:rect l="l" t="t" r="r" b="b"/>
            <a:pathLst>
              <a:path w="1883855" h="1883855">
                <a:moveTo>
                  <a:pt x="0" y="0"/>
                </a:moveTo>
                <a:lnTo>
                  <a:pt x="1883855" y="0"/>
                </a:lnTo>
                <a:lnTo>
                  <a:pt x="1883855" y="1883855"/>
                </a:lnTo>
                <a:lnTo>
                  <a:pt x="0" y="18838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2001072" y="2777127"/>
            <a:ext cx="5751457" cy="2192655"/>
          </a:xfrm>
          <a:prstGeom prst="rect">
            <a:avLst/>
          </a:prstGeom>
        </p:spPr>
        <p:txBody>
          <a:bodyPr lIns="0" tIns="0" rIns="0" bIns="0" rtlCol="0" anchor="t">
            <a:spAutoFit/>
          </a:bodyPr>
          <a:lstStyle/>
          <a:p>
            <a:pPr algn="ctr">
              <a:lnSpc>
                <a:spcPts val="2549"/>
              </a:lnSpc>
            </a:pPr>
            <a:r>
              <a:rPr lang="en-US" sz="1699">
                <a:solidFill>
                  <a:srgbClr val="F58A22"/>
                </a:solidFill>
                <a:latin typeface="Aileron"/>
                <a:ea typeface="Aileron"/>
                <a:cs typeface="Aileron"/>
                <a:sym typeface="Aileron"/>
              </a:rPr>
              <a:t>Noun.</a:t>
            </a:r>
          </a:p>
          <a:p>
            <a:pPr marL="0" lvl="1" indent="0" algn="ctr">
              <a:lnSpc>
                <a:spcPts val="2549"/>
              </a:lnSpc>
              <a:spcBef>
                <a:spcPct val="0"/>
              </a:spcBef>
            </a:pPr>
            <a:r>
              <a:rPr lang="en-US" sz="1699" u="none" strike="noStrike">
                <a:solidFill>
                  <a:srgbClr val="1C4F59"/>
                </a:solidFill>
                <a:latin typeface="Aileron"/>
                <a:ea typeface="Aileron"/>
                <a:cs typeface="Aileron"/>
                <a:sym typeface="Aileron"/>
              </a:rPr>
              <a:t>Credit Unions like Suncoast are not-for-profit, financial cooperatives owned by their members--and they exist specifically to help meet the financial needs of those members. Credit Union Profits go back to members, which is why they get lower rates on loans, higher earnings on deposits and more free services. </a:t>
            </a:r>
          </a:p>
        </p:txBody>
      </p:sp>
      <p:sp>
        <p:nvSpPr>
          <p:cNvPr id="9" name="Freeform 9"/>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9"/>
            <a:stretch>
              <a:fillRect t="-184549" b="-228653"/>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F0F0"/>
        </a:solidFill>
        <a:effectLst/>
      </p:bgPr>
    </p:bg>
    <p:spTree>
      <p:nvGrpSpPr>
        <p:cNvPr id="1" name=""/>
        <p:cNvGrpSpPr/>
        <p:nvPr/>
      </p:nvGrpSpPr>
      <p:grpSpPr>
        <a:xfrm>
          <a:off x="0" y="0"/>
          <a:ext cx="0" cy="0"/>
          <a:chOff x="0" y="0"/>
          <a:chExt cx="0" cy="0"/>
        </a:xfrm>
      </p:grpSpPr>
      <p:grpSp>
        <p:nvGrpSpPr>
          <p:cNvPr id="2" name="Group 2"/>
          <p:cNvGrpSpPr/>
          <p:nvPr/>
        </p:nvGrpSpPr>
        <p:grpSpPr>
          <a:xfrm>
            <a:off x="5984111" y="1601469"/>
            <a:ext cx="2775572" cy="4112263"/>
            <a:chOff x="0" y="0"/>
            <a:chExt cx="2486802" cy="3684425"/>
          </a:xfrm>
        </p:grpSpPr>
        <p:sp>
          <p:nvSpPr>
            <p:cNvPr id="3" name="Freeform 3"/>
            <p:cNvSpPr/>
            <p:nvPr/>
          </p:nvSpPr>
          <p:spPr>
            <a:xfrm>
              <a:off x="0" y="0"/>
              <a:ext cx="2486803" cy="3684425"/>
            </a:xfrm>
            <a:custGeom>
              <a:avLst/>
              <a:gdLst/>
              <a:ahLst/>
              <a:cxnLst/>
              <a:rect l="l" t="t" r="r" b="b"/>
              <a:pathLst>
                <a:path w="2486803" h="3684425">
                  <a:moveTo>
                    <a:pt x="2362342" y="3684425"/>
                  </a:moveTo>
                  <a:lnTo>
                    <a:pt x="124460" y="3684425"/>
                  </a:lnTo>
                  <a:cubicBezTo>
                    <a:pt x="55880" y="3684425"/>
                    <a:pt x="0" y="3628545"/>
                    <a:pt x="0" y="3559965"/>
                  </a:cubicBezTo>
                  <a:lnTo>
                    <a:pt x="0" y="124460"/>
                  </a:lnTo>
                  <a:cubicBezTo>
                    <a:pt x="0" y="55880"/>
                    <a:pt x="55880" y="0"/>
                    <a:pt x="124460" y="0"/>
                  </a:cubicBezTo>
                  <a:lnTo>
                    <a:pt x="2362343" y="0"/>
                  </a:lnTo>
                  <a:cubicBezTo>
                    <a:pt x="2430923" y="0"/>
                    <a:pt x="2486803" y="55880"/>
                    <a:pt x="2486803" y="124460"/>
                  </a:cubicBezTo>
                  <a:lnTo>
                    <a:pt x="2486803" y="3559965"/>
                  </a:lnTo>
                  <a:cubicBezTo>
                    <a:pt x="2486803" y="3628545"/>
                    <a:pt x="2430923" y="3684425"/>
                    <a:pt x="2362343" y="3684425"/>
                  </a:cubicBezTo>
                  <a:close/>
                </a:path>
              </a:pathLst>
            </a:custGeom>
            <a:solidFill>
              <a:srgbClr val="FFFFFF"/>
            </a:solidFill>
          </p:spPr>
          <p:txBody>
            <a:bodyPr/>
            <a:lstStyle/>
            <a:p>
              <a:endParaRPr lang="en-US"/>
            </a:p>
          </p:txBody>
        </p:sp>
      </p:grpSp>
      <p:grpSp>
        <p:nvGrpSpPr>
          <p:cNvPr id="4" name="Group 4"/>
          <p:cNvGrpSpPr/>
          <p:nvPr/>
        </p:nvGrpSpPr>
        <p:grpSpPr>
          <a:xfrm>
            <a:off x="0" y="6776737"/>
            <a:ext cx="9753600" cy="538463"/>
            <a:chOff x="0" y="0"/>
            <a:chExt cx="6555032" cy="361881"/>
          </a:xfrm>
        </p:grpSpPr>
        <p:sp>
          <p:nvSpPr>
            <p:cNvPr id="5" name="Freeform 5"/>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2EA7BD"/>
            </a:solidFill>
          </p:spPr>
          <p:txBody>
            <a:bodyPr/>
            <a:lstStyle/>
            <a:p>
              <a:endParaRPr lang="en-US"/>
            </a:p>
          </p:txBody>
        </p:sp>
      </p:grpSp>
      <p:grpSp>
        <p:nvGrpSpPr>
          <p:cNvPr id="6" name="Group 6"/>
          <p:cNvGrpSpPr/>
          <p:nvPr/>
        </p:nvGrpSpPr>
        <p:grpSpPr>
          <a:xfrm>
            <a:off x="1708579" y="1080406"/>
            <a:ext cx="3445162" cy="5154388"/>
            <a:chOff x="0" y="0"/>
            <a:chExt cx="3053810" cy="4568878"/>
          </a:xfrm>
        </p:grpSpPr>
        <p:sp>
          <p:nvSpPr>
            <p:cNvPr id="7" name="Freeform 7"/>
            <p:cNvSpPr/>
            <p:nvPr/>
          </p:nvSpPr>
          <p:spPr>
            <a:xfrm>
              <a:off x="0" y="0"/>
              <a:ext cx="3053810" cy="4568878"/>
            </a:xfrm>
            <a:custGeom>
              <a:avLst/>
              <a:gdLst/>
              <a:ahLst/>
              <a:cxnLst/>
              <a:rect l="l" t="t" r="r" b="b"/>
              <a:pathLst>
                <a:path w="3053810" h="4568878">
                  <a:moveTo>
                    <a:pt x="2929350" y="4568878"/>
                  </a:moveTo>
                  <a:lnTo>
                    <a:pt x="124460" y="4568878"/>
                  </a:lnTo>
                  <a:cubicBezTo>
                    <a:pt x="55880" y="4568878"/>
                    <a:pt x="0" y="4512998"/>
                    <a:pt x="0" y="4444417"/>
                  </a:cubicBezTo>
                  <a:lnTo>
                    <a:pt x="0" y="124460"/>
                  </a:lnTo>
                  <a:cubicBezTo>
                    <a:pt x="0" y="55880"/>
                    <a:pt x="55880" y="0"/>
                    <a:pt x="124460" y="0"/>
                  </a:cubicBezTo>
                  <a:lnTo>
                    <a:pt x="2929350" y="0"/>
                  </a:lnTo>
                  <a:cubicBezTo>
                    <a:pt x="2997930" y="0"/>
                    <a:pt x="3053810" y="55880"/>
                    <a:pt x="3053810" y="124460"/>
                  </a:cubicBezTo>
                  <a:lnTo>
                    <a:pt x="3053810" y="4444418"/>
                  </a:lnTo>
                  <a:cubicBezTo>
                    <a:pt x="3053810" y="4512998"/>
                    <a:pt x="2997930" y="4568878"/>
                    <a:pt x="2929350" y="4568878"/>
                  </a:cubicBezTo>
                  <a:close/>
                </a:path>
              </a:pathLst>
            </a:custGeom>
            <a:solidFill>
              <a:srgbClr val="FFFFFF"/>
            </a:solidFill>
          </p:spPr>
          <p:txBody>
            <a:bodyPr/>
            <a:lstStyle/>
            <a:p>
              <a:endParaRPr lang="en-US"/>
            </a:p>
          </p:txBody>
        </p:sp>
      </p:grpSp>
      <p:sp>
        <p:nvSpPr>
          <p:cNvPr id="8" name="Freeform 8"/>
          <p:cNvSpPr/>
          <p:nvPr/>
        </p:nvSpPr>
        <p:spPr>
          <a:xfrm>
            <a:off x="7008270" y="4002983"/>
            <a:ext cx="727254" cy="593621"/>
          </a:xfrm>
          <a:custGeom>
            <a:avLst/>
            <a:gdLst/>
            <a:ahLst/>
            <a:cxnLst/>
            <a:rect l="l" t="t" r="r" b="b"/>
            <a:pathLst>
              <a:path w="727254" h="593621">
                <a:moveTo>
                  <a:pt x="0" y="0"/>
                </a:moveTo>
                <a:lnTo>
                  <a:pt x="727255" y="0"/>
                </a:lnTo>
                <a:lnTo>
                  <a:pt x="727255" y="593622"/>
                </a:lnTo>
                <a:lnTo>
                  <a:pt x="0" y="5936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4788730" y="3312217"/>
            <a:ext cx="1371248" cy="690766"/>
          </a:xfrm>
          <a:custGeom>
            <a:avLst/>
            <a:gdLst/>
            <a:ahLst/>
            <a:cxnLst/>
            <a:rect l="l" t="t" r="r" b="b"/>
            <a:pathLst>
              <a:path w="1371248" h="690766">
                <a:moveTo>
                  <a:pt x="0" y="0"/>
                </a:moveTo>
                <a:lnTo>
                  <a:pt x="1371248" y="0"/>
                </a:lnTo>
                <a:lnTo>
                  <a:pt x="1371248" y="690766"/>
                </a:lnTo>
                <a:lnTo>
                  <a:pt x="0" y="6907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rot="-5400000">
            <a:off x="-877670" y="3200200"/>
            <a:ext cx="6163497" cy="914799"/>
          </a:xfrm>
          <a:prstGeom prst="rect">
            <a:avLst/>
          </a:prstGeom>
        </p:spPr>
        <p:txBody>
          <a:bodyPr lIns="0" tIns="0" rIns="0" bIns="0" rtlCol="0" anchor="t">
            <a:spAutoFit/>
          </a:bodyPr>
          <a:lstStyle/>
          <a:p>
            <a:pPr marL="0" lvl="0" indent="0" algn="ctr">
              <a:lnSpc>
                <a:spcPts val="7184"/>
              </a:lnSpc>
              <a:spcBef>
                <a:spcPct val="0"/>
              </a:spcBef>
            </a:pPr>
            <a:r>
              <a:rPr lang="en-US" sz="6302" b="1">
                <a:solidFill>
                  <a:srgbClr val="1C4F59"/>
                </a:solidFill>
                <a:latin typeface="Aileron Bold"/>
                <a:ea typeface="Aileron Bold"/>
                <a:cs typeface="Aileron Bold"/>
                <a:sym typeface="Aileron Bold"/>
              </a:rPr>
              <a:t> Foundation</a:t>
            </a:r>
          </a:p>
        </p:txBody>
      </p:sp>
      <p:sp>
        <p:nvSpPr>
          <p:cNvPr id="11" name="TextBox 11"/>
          <p:cNvSpPr txBox="1"/>
          <p:nvPr/>
        </p:nvSpPr>
        <p:spPr>
          <a:xfrm>
            <a:off x="6325822" y="1983085"/>
            <a:ext cx="2092151" cy="1329132"/>
          </a:xfrm>
          <a:prstGeom prst="rect">
            <a:avLst/>
          </a:prstGeom>
        </p:spPr>
        <p:txBody>
          <a:bodyPr lIns="0" tIns="0" rIns="0" bIns="0" rtlCol="0" anchor="t">
            <a:spAutoFit/>
          </a:bodyPr>
          <a:lstStyle/>
          <a:p>
            <a:pPr algn="ctr">
              <a:lnSpc>
                <a:spcPts val="2310"/>
              </a:lnSpc>
            </a:pPr>
            <a:r>
              <a:rPr lang="en-US" sz="2026" b="1">
                <a:solidFill>
                  <a:srgbClr val="1C4F59"/>
                </a:solidFill>
                <a:latin typeface="Aileron Bold"/>
                <a:ea typeface="Aileron Bold"/>
                <a:cs typeface="Aileron Bold"/>
                <a:sym typeface="Aileron Bold"/>
              </a:rPr>
              <a:t>OVER </a:t>
            </a:r>
          </a:p>
          <a:p>
            <a:pPr marL="0" lvl="0" indent="0" algn="ctr">
              <a:lnSpc>
                <a:spcPts val="2082"/>
              </a:lnSpc>
              <a:spcBef>
                <a:spcPct val="0"/>
              </a:spcBef>
            </a:pPr>
            <a:r>
              <a:rPr lang="en-US" sz="1826" b="1">
                <a:solidFill>
                  <a:srgbClr val="2EA7BD"/>
                </a:solidFill>
                <a:latin typeface="Aileron Bold"/>
                <a:ea typeface="Aileron Bold"/>
                <a:cs typeface="Aileron Bold"/>
                <a:sym typeface="Aileron Bold"/>
              </a:rPr>
              <a:t>$45 Million</a:t>
            </a:r>
            <a:r>
              <a:rPr lang="en-US" sz="1826" b="1">
                <a:solidFill>
                  <a:srgbClr val="1C4F59"/>
                </a:solidFill>
                <a:latin typeface="Aileron Bold"/>
                <a:ea typeface="Aileron Bold"/>
                <a:cs typeface="Aileron Bold"/>
                <a:sym typeface="Aileron Bold"/>
              </a:rPr>
              <a:t> donated back to local communities since </a:t>
            </a:r>
            <a:r>
              <a:rPr lang="en-US" sz="1826" b="1">
                <a:solidFill>
                  <a:srgbClr val="2EA7BD"/>
                </a:solidFill>
                <a:latin typeface="Aileron Bold"/>
                <a:ea typeface="Aileron Bold"/>
                <a:cs typeface="Aileron Bold"/>
                <a:sym typeface="Aileron Bold"/>
              </a:rPr>
              <a:t>1990 </a:t>
            </a:r>
          </a:p>
        </p:txBody>
      </p:sp>
      <p:sp>
        <p:nvSpPr>
          <p:cNvPr id="12" name="TextBox 12"/>
          <p:cNvSpPr txBox="1"/>
          <p:nvPr/>
        </p:nvSpPr>
        <p:spPr>
          <a:xfrm>
            <a:off x="6325822" y="4705954"/>
            <a:ext cx="2092151" cy="686571"/>
          </a:xfrm>
          <a:prstGeom prst="rect">
            <a:avLst/>
          </a:prstGeom>
        </p:spPr>
        <p:txBody>
          <a:bodyPr lIns="0" tIns="0" rIns="0" bIns="0" rtlCol="0" anchor="t">
            <a:spAutoFit/>
          </a:bodyPr>
          <a:lstStyle/>
          <a:p>
            <a:pPr marL="0" lvl="0" indent="0" algn="ctr">
              <a:lnSpc>
                <a:spcPts val="1540"/>
              </a:lnSpc>
              <a:spcBef>
                <a:spcPct val="0"/>
              </a:spcBef>
            </a:pPr>
            <a:r>
              <a:rPr lang="en-US" sz="1351" b="1">
                <a:solidFill>
                  <a:srgbClr val="1C4F59"/>
                </a:solidFill>
                <a:latin typeface="Aileron Bold"/>
                <a:ea typeface="Aileron Bold"/>
                <a:cs typeface="Aileron Bold"/>
                <a:sym typeface="Aileron Bold"/>
              </a:rPr>
              <a:t>Giving back t</a:t>
            </a:r>
            <a:r>
              <a:rPr lang="en-US" sz="1351" b="1" u="none" strike="noStrike">
                <a:solidFill>
                  <a:srgbClr val="1C4F59"/>
                </a:solidFill>
                <a:latin typeface="Aileron Bold"/>
                <a:ea typeface="Aileron Bold"/>
                <a:cs typeface="Aileron Bold"/>
                <a:sym typeface="Aileron Bold"/>
              </a:rPr>
              <a:t>o over</a:t>
            </a:r>
          </a:p>
          <a:p>
            <a:pPr marL="0" lvl="0" indent="0" algn="ctr">
              <a:lnSpc>
                <a:spcPts val="2452"/>
              </a:lnSpc>
              <a:spcBef>
                <a:spcPct val="0"/>
              </a:spcBef>
            </a:pPr>
            <a:r>
              <a:rPr lang="en-US" sz="2151" b="1" u="none" strike="noStrike">
                <a:solidFill>
                  <a:srgbClr val="2EA7BD"/>
                </a:solidFill>
                <a:latin typeface="Aileron Bold"/>
                <a:ea typeface="Aileron Bold"/>
                <a:cs typeface="Aileron Bold"/>
                <a:sym typeface="Aileron Bold"/>
              </a:rPr>
              <a:t>413,476</a:t>
            </a:r>
          </a:p>
          <a:p>
            <a:pPr marL="0" lvl="0" indent="0" algn="ctr">
              <a:lnSpc>
                <a:spcPts val="1540"/>
              </a:lnSpc>
              <a:spcBef>
                <a:spcPct val="0"/>
              </a:spcBef>
            </a:pPr>
            <a:r>
              <a:rPr lang="en-US" sz="1351" b="1" u="none" strike="noStrike">
                <a:solidFill>
                  <a:srgbClr val="1C4F59"/>
                </a:solidFill>
                <a:latin typeface="Aileron Bold"/>
                <a:ea typeface="Aileron Bold"/>
                <a:cs typeface="Aileron Bold"/>
                <a:sym typeface="Aileron Bold"/>
              </a:rPr>
              <a:t>Children &amp; Students</a:t>
            </a:r>
          </a:p>
        </p:txBody>
      </p:sp>
      <p:sp>
        <p:nvSpPr>
          <p:cNvPr id="13" name="TextBox 13"/>
          <p:cNvSpPr txBox="1"/>
          <p:nvPr/>
        </p:nvSpPr>
        <p:spPr>
          <a:xfrm rot="-5400000">
            <a:off x="-589098" y="3270686"/>
            <a:ext cx="3821525" cy="773829"/>
          </a:xfrm>
          <a:prstGeom prst="rect">
            <a:avLst/>
          </a:prstGeom>
        </p:spPr>
        <p:txBody>
          <a:bodyPr lIns="0" tIns="0" rIns="0" bIns="0" rtlCol="0" anchor="t">
            <a:spAutoFit/>
          </a:bodyPr>
          <a:lstStyle/>
          <a:p>
            <a:pPr marL="0" lvl="0" indent="0" algn="ctr">
              <a:lnSpc>
                <a:spcPts val="6044"/>
              </a:lnSpc>
              <a:spcBef>
                <a:spcPct val="0"/>
              </a:spcBef>
            </a:pPr>
            <a:r>
              <a:rPr lang="en-US" sz="5302">
                <a:solidFill>
                  <a:srgbClr val="F58A22"/>
                </a:solidFill>
                <a:latin typeface="Aileron"/>
                <a:ea typeface="Aileron"/>
                <a:cs typeface="Aileron"/>
                <a:sym typeface="Aileron"/>
              </a:rPr>
              <a:t>SUNCOAST</a:t>
            </a:r>
          </a:p>
        </p:txBody>
      </p:sp>
      <p:sp>
        <p:nvSpPr>
          <p:cNvPr id="14" name="TextBox 14"/>
          <p:cNvSpPr txBox="1"/>
          <p:nvPr/>
        </p:nvSpPr>
        <p:spPr>
          <a:xfrm>
            <a:off x="2930617" y="2125987"/>
            <a:ext cx="1858113" cy="3135630"/>
          </a:xfrm>
          <a:prstGeom prst="rect">
            <a:avLst/>
          </a:prstGeom>
        </p:spPr>
        <p:txBody>
          <a:bodyPr lIns="0" tIns="0" rIns="0" bIns="0" rtlCol="0" anchor="t">
            <a:spAutoFit/>
          </a:bodyPr>
          <a:lstStyle/>
          <a:p>
            <a:pPr marL="0" lvl="1" indent="0" algn="ctr">
              <a:lnSpc>
                <a:spcPts val="2519"/>
              </a:lnSpc>
              <a:spcBef>
                <a:spcPct val="0"/>
              </a:spcBef>
            </a:pPr>
            <a:r>
              <a:rPr lang="en-US" sz="1799">
                <a:solidFill>
                  <a:srgbClr val="1C4F59"/>
                </a:solidFill>
                <a:latin typeface="Aileron"/>
                <a:ea typeface="Aileron"/>
                <a:cs typeface="Aileron"/>
                <a:sym typeface="Aileron"/>
              </a:rPr>
              <a:t>Our Suncoast Credit Union Foundation bridges the gap between us and our community to make a positive difference in the lives of those we serve.</a:t>
            </a:r>
          </a:p>
        </p:txBody>
      </p:sp>
      <p:sp>
        <p:nvSpPr>
          <p:cNvPr id="15" name="Freeform 15"/>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7"/>
            <a:stretch>
              <a:fillRect t="-184549" b="-228653"/>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BDC"/>
        </a:solidFill>
        <a:effectLst/>
      </p:bgPr>
    </p:bg>
    <p:spTree>
      <p:nvGrpSpPr>
        <p:cNvPr id="1" name=""/>
        <p:cNvGrpSpPr/>
        <p:nvPr/>
      </p:nvGrpSpPr>
      <p:grpSpPr>
        <a:xfrm>
          <a:off x="0" y="0"/>
          <a:ext cx="0" cy="0"/>
          <a:chOff x="0" y="0"/>
          <a:chExt cx="0" cy="0"/>
        </a:xfrm>
      </p:grpSpPr>
      <p:grpSp>
        <p:nvGrpSpPr>
          <p:cNvPr id="2" name="Group 2"/>
          <p:cNvGrpSpPr/>
          <p:nvPr/>
        </p:nvGrpSpPr>
        <p:grpSpPr>
          <a:xfrm>
            <a:off x="0" y="414853"/>
            <a:ext cx="9753600" cy="1347037"/>
            <a:chOff x="0" y="0"/>
            <a:chExt cx="6555032" cy="881274"/>
          </a:xfrm>
        </p:grpSpPr>
        <p:sp>
          <p:nvSpPr>
            <p:cNvPr id="3" name="Freeform 3"/>
            <p:cNvSpPr/>
            <p:nvPr/>
          </p:nvSpPr>
          <p:spPr>
            <a:xfrm>
              <a:off x="0" y="0"/>
              <a:ext cx="6555032" cy="881274"/>
            </a:xfrm>
            <a:custGeom>
              <a:avLst/>
              <a:gdLst/>
              <a:ahLst/>
              <a:cxnLst/>
              <a:rect l="l" t="t" r="r" b="b"/>
              <a:pathLst>
                <a:path w="6555032" h="881274">
                  <a:moveTo>
                    <a:pt x="0" y="0"/>
                  </a:moveTo>
                  <a:lnTo>
                    <a:pt x="6555032" y="0"/>
                  </a:lnTo>
                  <a:lnTo>
                    <a:pt x="6555032" y="881274"/>
                  </a:lnTo>
                  <a:lnTo>
                    <a:pt x="0" y="881274"/>
                  </a:lnTo>
                  <a:close/>
                </a:path>
              </a:pathLst>
            </a:custGeom>
            <a:solidFill>
              <a:srgbClr val="F58A22"/>
            </a:solidFill>
          </p:spPr>
          <p:txBody>
            <a:bodyPr/>
            <a:lstStyle/>
            <a:p>
              <a:endParaRPr lang="en-US"/>
            </a:p>
          </p:txBody>
        </p:sp>
      </p:grpSp>
      <p:sp>
        <p:nvSpPr>
          <p:cNvPr id="4" name="TextBox 4"/>
          <p:cNvSpPr txBox="1"/>
          <p:nvPr/>
        </p:nvSpPr>
        <p:spPr>
          <a:xfrm>
            <a:off x="3279003" y="745471"/>
            <a:ext cx="3195594" cy="685800"/>
          </a:xfrm>
          <a:prstGeom prst="rect">
            <a:avLst/>
          </a:prstGeom>
        </p:spPr>
        <p:txBody>
          <a:bodyPr lIns="0" tIns="0" rIns="0" bIns="0" rtlCol="0" anchor="t">
            <a:spAutoFit/>
          </a:bodyPr>
          <a:lstStyle/>
          <a:p>
            <a:pPr algn="ctr">
              <a:lnSpc>
                <a:spcPts val="5400"/>
              </a:lnSpc>
            </a:pPr>
            <a:r>
              <a:rPr lang="en-US" sz="4500">
                <a:solidFill>
                  <a:srgbClr val="1C4F59"/>
                </a:solidFill>
                <a:latin typeface="Poetsen"/>
                <a:ea typeface="Poetsen"/>
                <a:cs typeface="Poetsen"/>
                <a:sym typeface="Poetsen"/>
              </a:rPr>
              <a:t>Who </a:t>
            </a:r>
            <a:r>
              <a:rPr lang="en-US" sz="4500">
                <a:solidFill>
                  <a:srgbClr val="FEFEFD"/>
                </a:solidFill>
                <a:latin typeface="Poetsen"/>
                <a:ea typeface="Poetsen"/>
                <a:cs typeface="Poetsen"/>
                <a:sym typeface="Poetsen"/>
              </a:rPr>
              <a:t>Am I?</a:t>
            </a:r>
          </a:p>
        </p:txBody>
      </p:sp>
      <p:sp>
        <p:nvSpPr>
          <p:cNvPr id="5" name="TextBox 5"/>
          <p:cNvSpPr txBox="1"/>
          <p:nvPr/>
        </p:nvSpPr>
        <p:spPr>
          <a:xfrm>
            <a:off x="2302904" y="2959560"/>
            <a:ext cx="5147792" cy="2396491"/>
          </a:xfrm>
          <a:prstGeom prst="rect">
            <a:avLst/>
          </a:prstGeom>
        </p:spPr>
        <p:txBody>
          <a:bodyPr lIns="0" tIns="0" rIns="0" bIns="0" rtlCol="0" anchor="t">
            <a:spAutoFit/>
          </a:bodyPr>
          <a:lstStyle/>
          <a:p>
            <a:pPr algn="ctr">
              <a:lnSpc>
                <a:spcPts val="3299"/>
              </a:lnSpc>
            </a:pPr>
            <a:r>
              <a:rPr lang="en-US" sz="2199">
                <a:solidFill>
                  <a:srgbClr val="1C4F59"/>
                </a:solidFill>
                <a:latin typeface="Aileron"/>
                <a:ea typeface="Aileron"/>
                <a:cs typeface="Aileron"/>
                <a:sym typeface="Aileron"/>
              </a:rPr>
              <a:t>Fun Fact about </a:t>
            </a:r>
            <a:r>
              <a:rPr lang="en-US" sz="2199">
                <a:solidFill>
                  <a:srgbClr val="F58A22"/>
                </a:solidFill>
                <a:latin typeface="Aileron"/>
                <a:ea typeface="Aileron"/>
                <a:cs typeface="Aileron"/>
                <a:sym typeface="Aileron"/>
              </a:rPr>
              <a:t>me</a:t>
            </a:r>
            <a:r>
              <a:rPr lang="en-US" sz="2199">
                <a:solidFill>
                  <a:srgbClr val="1C4F59"/>
                </a:solidFill>
                <a:latin typeface="Aileron"/>
                <a:ea typeface="Aileron"/>
                <a:cs typeface="Aileron"/>
                <a:sym typeface="Aileron"/>
              </a:rPr>
              <a:t>?</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What was my favorite </a:t>
            </a:r>
            <a:r>
              <a:rPr lang="en-US" sz="2199">
                <a:solidFill>
                  <a:srgbClr val="F58A22"/>
                </a:solidFill>
                <a:latin typeface="Aileron"/>
                <a:ea typeface="Aileron"/>
                <a:cs typeface="Aileron"/>
                <a:sym typeface="Aileron"/>
              </a:rPr>
              <a:t>subject</a:t>
            </a:r>
            <a:r>
              <a:rPr lang="en-US" sz="2199">
                <a:solidFill>
                  <a:srgbClr val="1C4F59"/>
                </a:solidFill>
                <a:latin typeface="Aileron"/>
                <a:ea typeface="Aileron"/>
                <a:cs typeface="Aileron"/>
                <a:sym typeface="Aileron"/>
              </a:rPr>
              <a:t> in school?</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What did I want to be when I </a:t>
            </a:r>
            <a:r>
              <a:rPr lang="en-US" sz="2199">
                <a:solidFill>
                  <a:srgbClr val="F58A22"/>
                </a:solidFill>
                <a:latin typeface="Aileron"/>
                <a:ea typeface="Aileron"/>
                <a:cs typeface="Aileron"/>
                <a:sym typeface="Aileron"/>
              </a:rPr>
              <a:t>grew up</a:t>
            </a:r>
            <a:r>
              <a:rPr lang="en-US" sz="2199">
                <a:solidFill>
                  <a:srgbClr val="1C4F59"/>
                </a:solidFill>
                <a:latin typeface="Aileron"/>
                <a:ea typeface="Aileron"/>
                <a:cs typeface="Aileron"/>
                <a:sym typeface="Aileron"/>
              </a:rPr>
              <a:t>?</a:t>
            </a:r>
          </a:p>
          <a:p>
            <a:pPr algn="ctr">
              <a:lnSpc>
                <a:spcPts val="2999"/>
              </a:lnSpc>
            </a:pPr>
            <a:endParaRPr lang="en-US" sz="2199">
              <a:solidFill>
                <a:srgbClr val="1C4F59"/>
              </a:solidFill>
              <a:latin typeface="Aileron"/>
              <a:ea typeface="Aileron"/>
              <a:cs typeface="Aileron"/>
              <a:sym typeface="Aileron"/>
            </a:endParaRPr>
          </a:p>
        </p:txBody>
      </p:sp>
      <p:grpSp>
        <p:nvGrpSpPr>
          <p:cNvPr id="6" name="Group 6"/>
          <p:cNvGrpSpPr/>
          <p:nvPr/>
        </p:nvGrpSpPr>
        <p:grpSpPr>
          <a:xfrm>
            <a:off x="7157170" y="1189212"/>
            <a:ext cx="2449875" cy="4936775"/>
            <a:chOff x="0" y="0"/>
            <a:chExt cx="3266500" cy="6582367"/>
          </a:xfrm>
        </p:grpSpPr>
        <p:sp>
          <p:nvSpPr>
            <p:cNvPr id="7" name="Freeform 7"/>
            <p:cNvSpPr/>
            <p:nvPr/>
          </p:nvSpPr>
          <p:spPr>
            <a:xfrm>
              <a:off x="0" y="0"/>
              <a:ext cx="3266500" cy="6582367"/>
            </a:xfrm>
            <a:custGeom>
              <a:avLst/>
              <a:gdLst/>
              <a:ahLst/>
              <a:cxnLst/>
              <a:rect l="l" t="t" r="r" b="b"/>
              <a:pathLst>
                <a:path w="3266500" h="6582367">
                  <a:moveTo>
                    <a:pt x="0" y="0"/>
                  </a:moveTo>
                  <a:lnTo>
                    <a:pt x="3266500" y="0"/>
                  </a:lnTo>
                  <a:lnTo>
                    <a:pt x="3266500" y="6582367"/>
                  </a:lnTo>
                  <a:lnTo>
                    <a:pt x="0" y="65823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98253" y="2424609"/>
              <a:ext cx="769006" cy="730668"/>
            </a:xfrm>
            <a:custGeom>
              <a:avLst/>
              <a:gdLst/>
              <a:ahLst/>
              <a:cxnLst/>
              <a:rect l="l" t="t" r="r" b="b"/>
              <a:pathLst>
                <a:path w="769006" h="730668">
                  <a:moveTo>
                    <a:pt x="0" y="0"/>
                  </a:moveTo>
                  <a:lnTo>
                    <a:pt x="769006" y="0"/>
                  </a:lnTo>
                  <a:lnTo>
                    <a:pt x="769006" y="730669"/>
                  </a:lnTo>
                  <a:lnTo>
                    <a:pt x="0" y="730669"/>
                  </a:lnTo>
                  <a:lnTo>
                    <a:pt x="0" y="0"/>
                  </a:lnTo>
                  <a:close/>
                </a:path>
              </a:pathLst>
            </a:custGeom>
            <a:blipFill>
              <a:blip r:embed="rId5"/>
              <a:stretch>
                <a:fillRect l="-67519" t="-12253" r="-66932" b="-11122"/>
              </a:stretch>
            </a:blipFill>
          </p:spPr>
          <p:txBody>
            <a:bodyPr/>
            <a:lstStyle/>
            <a:p>
              <a:endParaRPr lang="en-US"/>
            </a:p>
          </p:txBody>
        </p:sp>
      </p:grpSp>
      <p:sp>
        <p:nvSpPr>
          <p:cNvPr id="9" name="Freeform 9"/>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6"/>
            <a:stretch>
              <a:fillRect t="-184549" b="-228653"/>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A7BD"/>
        </a:solidFill>
        <a:effectLst/>
      </p:bgPr>
    </p:bg>
    <p:spTree>
      <p:nvGrpSpPr>
        <p:cNvPr id="1" name=""/>
        <p:cNvGrpSpPr/>
        <p:nvPr/>
      </p:nvGrpSpPr>
      <p:grpSpPr>
        <a:xfrm>
          <a:off x="0" y="0"/>
          <a:ext cx="0" cy="0"/>
          <a:chOff x="0" y="0"/>
          <a:chExt cx="0" cy="0"/>
        </a:xfrm>
      </p:grpSpPr>
      <p:grpSp>
        <p:nvGrpSpPr>
          <p:cNvPr id="2" name="Group 2"/>
          <p:cNvGrpSpPr/>
          <p:nvPr/>
        </p:nvGrpSpPr>
        <p:grpSpPr>
          <a:xfrm>
            <a:off x="799465" y="2088524"/>
            <a:ext cx="3947480" cy="4193351"/>
            <a:chOff x="0" y="0"/>
            <a:chExt cx="3982260" cy="4230298"/>
          </a:xfrm>
        </p:grpSpPr>
        <p:sp>
          <p:nvSpPr>
            <p:cNvPr id="3" name="Freeform 3"/>
            <p:cNvSpPr/>
            <p:nvPr/>
          </p:nvSpPr>
          <p:spPr>
            <a:xfrm>
              <a:off x="0" y="0"/>
              <a:ext cx="3982260" cy="4230299"/>
            </a:xfrm>
            <a:custGeom>
              <a:avLst/>
              <a:gdLst/>
              <a:ahLst/>
              <a:cxnLst/>
              <a:rect l="l" t="t" r="r" b="b"/>
              <a:pathLst>
                <a:path w="3982260" h="4230299">
                  <a:moveTo>
                    <a:pt x="3857800" y="4230298"/>
                  </a:moveTo>
                  <a:lnTo>
                    <a:pt x="124460" y="4230298"/>
                  </a:lnTo>
                  <a:cubicBezTo>
                    <a:pt x="55880" y="4230298"/>
                    <a:pt x="0" y="4174418"/>
                    <a:pt x="0" y="4105839"/>
                  </a:cubicBezTo>
                  <a:lnTo>
                    <a:pt x="0" y="124460"/>
                  </a:lnTo>
                  <a:cubicBezTo>
                    <a:pt x="0" y="55880"/>
                    <a:pt x="55880" y="0"/>
                    <a:pt x="124460" y="0"/>
                  </a:cubicBezTo>
                  <a:lnTo>
                    <a:pt x="3857801" y="0"/>
                  </a:lnTo>
                  <a:cubicBezTo>
                    <a:pt x="3926380" y="0"/>
                    <a:pt x="3982260" y="55880"/>
                    <a:pt x="3982260" y="124460"/>
                  </a:cubicBezTo>
                  <a:lnTo>
                    <a:pt x="3982260" y="4105839"/>
                  </a:lnTo>
                  <a:cubicBezTo>
                    <a:pt x="3982260" y="4174418"/>
                    <a:pt x="3926380" y="4230299"/>
                    <a:pt x="3857801" y="4230299"/>
                  </a:cubicBezTo>
                  <a:close/>
                </a:path>
              </a:pathLst>
            </a:custGeom>
            <a:solidFill>
              <a:srgbClr val="FFFFFF"/>
            </a:solidFill>
          </p:spPr>
          <p:txBody>
            <a:bodyPr/>
            <a:lstStyle/>
            <a:p>
              <a:endParaRPr lang="en-US"/>
            </a:p>
          </p:txBody>
        </p:sp>
      </p:grpSp>
      <p:grpSp>
        <p:nvGrpSpPr>
          <p:cNvPr id="4" name="Group 4"/>
          <p:cNvGrpSpPr/>
          <p:nvPr/>
        </p:nvGrpSpPr>
        <p:grpSpPr>
          <a:xfrm>
            <a:off x="0" y="6776737"/>
            <a:ext cx="9753600" cy="538463"/>
            <a:chOff x="0" y="0"/>
            <a:chExt cx="6555032" cy="361881"/>
          </a:xfrm>
        </p:grpSpPr>
        <p:sp>
          <p:nvSpPr>
            <p:cNvPr id="5" name="Freeform 5"/>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F58A22"/>
            </a:solidFill>
          </p:spPr>
          <p:txBody>
            <a:bodyPr/>
            <a:lstStyle/>
            <a:p>
              <a:endParaRPr lang="en-US"/>
            </a:p>
          </p:txBody>
        </p:sp>
      </p:grpSp>
      <p:sp>
        <p:nvSpPr>
          <p:cNvPr id="6" name="Freeform 6"/>
          <p:cNvSpPr/>
          <p:nvPr/>
        </p:nvSpPr>
        <p:spPr>
          <a:xfrm flipH="1">
            <a:off x="214621" y="5057461"/>
            <a:ext cx="1340529" cy="1526219"/>
          </a:xfrm>
          <a:custGeom>
            <a:avLst/>
            <a:gdLst/>
            <a:ahLst/>
            <a:cxnLst/>
            <a:rect l="l" t="t" r="r" b="b"/>
            <a:pathLst>
              <a:path w="1340529" h="1526219">
                <a:moveTo>
                  <a:pt x="1340529" y="0"/>
                </a:moveTo>
                <a:lnTo>
                  <a:pt x="0" y="0"/>
                </a:lnTo>
                <a:lnTo>
                  <a:pt x="0" y="1526219"/>
                </a:lnTo>
                <a:lnTo>
                  <a:pt x="1340529" y="1526219"/>
                </a:lnTo>
                <a:lnTo>
                  <a:pt x="134052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444711" y="474300"/>
            <a:ext cx="2656988" cy="673799"/>
          </a:xfrm>
          <a:prstGeom prst="rect">
            <a:avLst/>
          </a:prstGeom>
        </p:spPr>
        <p:txBody>
          <a:bodyPr lIns="0" tIns="0" rIns="0" bIns="0" rtlCol="0" anchor="t">
            <a:spAutoFit/>
          </a:bodyPr>
          <a:lstStyle/>
          <a:p>
            <a:pPr algn="ctr">
              <a:lnSpc>
                <a:spcPts val="5400"/>
              </a:lnSpc>
            </a:pPr>
            <a:r>
              <a:rPr lang="en-US" sz="4500">
                <a:solidFill>
                  <a:srgbClr val="1C4F59"/>
                </a:solidFill>
                <a:latin typeface="Poetsen"/>
                <a:ea typeface="Poetsen"/>
                <a:cs typeface="Poetsen"/>
                <a:sym typeface="Poetsen"/>
              </a:rPr>
              <a:t>Interest</a:t>
            </a:r>
          </a:p>
        </p:txBody>
      </p:sp>
      <p:sp>
        <p:nvSpPr>
          <p:cNvPr id="8" name="TextBox 8"/>
          <p:cNvSpPr txBox="1"/>
          <p:nvPr/>
        </p:nvSpPr>
        <p:spPr>
          <a:xfrm>
            <a:off x="6020977" y="474300"/>
            <a:ext cx="1918837" cy="673799"/>
          </a:xfrm>
          <a:prstGeom prst="rect">
            <a:avLst/>
          </a:prstGeom>
        </p:spPr>
        <p:txBody>
          <a:bodyPr lIns="0" tIns="0" rIns="0" bIns="0" rtlCol="0" anchor="t">
            <a:spAutoFit/>
          </a:bodyPr>
          <a:lstStyle/>
          <a:p>
            <a:pPr algn="ctr">
              <a:lnSpc>
                <a:spcPts val="5400"/>
              </a:lnSpc>
            </a:pPr>
            <a:r>
              <a:rPr lang="en-US" sz="4500">
                <a:solidFill>
                  <a:srgbClr val="1C4F59"/>
                </a:solidFill>
                <a:latin typeface="Poetsen"/>
                <a:ea typeface="Poetsen"/>
                <a:cs typeface="Poetsen"/>
                <a:sym typeface="Poetsen"/>
              </a:rPr>
              <a:t>Skills</a:t>
            </a:r>
          </a:p>
        </p:txBody>
      </p:sp>
      <p:sp>
        <p:nvSpPr>
          <p:cNvPr id="9" name="Freeform 9"/>
          <p:cNvSpPr/>
          <p:nvPr/>
        </p:nvSpPr>
        <p:spPr>
          <a:xfrm rot="745433">
            <a:off x="1254453" y="2958898"/>
            <a:ext cx="3149079" cy="1780661"/>
          </a:xfrm>
          <a:custGeom>
            <a:avLst/>
            <a:gdLst/>
            <a:ahLst/>
            <a:cxnLst/>
            <a:rect l="l" t="t" r="r" b="b"/>
            <a:pathLst>
              <a:path w="3149079" h="1780661">
                <a:moveTo>
                  <a:pt x="0" y="0"/>
                </a:moveTo>
                <a:lnTo>
                  <a:pt x="3149079" y="0"/>
                </a:lnTo>
                <a:lnTo>
                  <a:pt x="3149079" y="1780662"/>
                </a:lnTo>
                <a:lnTo>
                  <a:pt x="0" y="17806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099776" y="1276167"/>
            <a:ext cx="3346857" cy="493359"/>
          </a:xfrm>
          <a:prstGeom prst="rect">
            <a:avLst/>
          </a:prstGeom>
        </p:spPr>
        <p:txBody>
          <a:bodyPr lIns="0" tIns="0" rIns="0" bIns="0" rtlCol="0" anchor="t">
            <a:spAutoFit/>
          </a:bodyPr>
          <a:lstStyle/>
          <a:p>
            <a:pPr algn="ctr">
              <a:lnSpc>
                <a:spcPts val="1951"/>
              </a:lnSpc>
            </a:pPr>
            <a:r>
              <a:rPr lang="en-US" sz="1300">
                <a:solidFill>
                  <a:srgbClr val="1C4F59"/>
                </a:solidFill>
                <a:latin typeface="Aileron"/>
                <a:ea typeface="Aileron"/>
                <a:cs typeface="Aileron"/>
                <a:sym typeface="Aileron"/>
              </a:rPr>
              <a:t>Connects with what you want to do, builds motivation to work hard and do well.</a:t>
            </a:r>
          </a:p>
        </p:txBody>
      </p:sp>
      <p:sp>
        <p:nvSpPr>
          <p:cNvPr id="11" name="TextBox 11"/>
          <p:cNvSpPr txBox="1"/>
          <p:nvPr/>
        </p:nvSpPr>
        <p:spPr>
          <a:xfrm>
            <a:off x="5339766" y="1152342"/>
            <a:ext cx="3281258" cy="487185"/>
          </a:xfrm>
          <a:prstGeom prst="rect">
            <a:avLst/>
          </a:prstGeom>
        </p:spPr>
        <p:txBody>
          <a:bodyPr lIns="0" tIns="0" rIns="0" bIns="0" rtlCol="0" anchor="t">
            <a:spAutoFit/>
          </a:bodyPr>
          <a:lstStyle/>
          <a:p>
            <a:pPr algn="ctr">
              <a:lnSpc>
                <a:spcPts val="1951"/>
              </a:lnSpc>
            </a:pPr>
            <a:r>
              <a:rPr lang="en-US" sz="1300" dirty="0">
                <a:solidFill>
                  <a:srgbClr val="1C4F59"/>
                </a:solidFill>
                <a:latin typeface="Aileron"/>
                <a:ea typeface="Aileron"/>
                <a:cs typeface="Aileron"/>
                <a:sym typeface="Aileron"/>
              </a:rPr>
              <a:t>Tools that allow you to do the work. Can be from education, training, or experience.</a:t>
            </a:r>
          </a:p>
        </p:txBody>
      </p:sp>
      <p:grpSp>
        <p:nvGrpSpPr>
          <p:cNvPr id="12" name="Group 12"/>
          <p:cNvGrpSpPr/>
          <p:nvPr/>
        </p:nvGrpSpPr>
        <p:grpSpPr>
          <a:xfrm>
            <a:off x="5006655" y="2088524"/>
            <a:ext cx="3947480" cy="4193351"/>
            <a:chOff x="0" y="0"/>
            <a:chExt cx="5263306" cy="5591135"/>
          </a:xfrm>
        </p:grpSpPr>
        <p:grpSp>
          <p:nvGrpSpPr>
            <p:cNvPr id="13" name="Group 13"/>
            <p:cNvGrpSpPr/>
            <p:nvPr/>
          </p:nvGrpSpPr>
          <p:grpSpPr>
            <a:xfrm>
              <a:off x="0" y="0"/>
              <a:ext cx="5263306" cy="5591135"/>
              <a:chOff x="0" y="0"/>
              <a:chExt cx="3982260" cy="4230298"/>
            </a:xfrm>
          </p:grpSpPr>
          <p:sp>
            <p:nvSpPr>
              <p:cNvPr id="14" name="Freeform 14"/>
              <p:cNvSpPr/>
              <p:nvPr/>
            </p:nvSpPr>
            <p:spPr>
              <a:xfrm>
                <a:off x="0" y="0"/>
                <a:ext cx="3982260" cy="4230299"/>
              </a:xfrm>
              <a:custGeom>
                <a:avLst/>
                <a:gdLst/>
                <a:ahLst/>
                <a:cxnLst/>
                <a:rect l="l" t="t" r="r" b="b"/>
                <a:pathLst>
                  <a:path w="3982260" h="4230299">
                    <a:moveTo>
                      <a:pt x="3857800" y="4230298"/>
                    </a:moveTo>
                    <a:lnTo>
                      <a:pt x="124460" y="4230298"/>
                    </a:lnTo>
                    <a:cubicBezTo>
                      <a:pt x="55880" y="4230298"/>
                      <a:pt x="0" y="4174418"/>
                      <a:pt x="0" y="4105839"/>
                    </a:cubicBezTo>
                    <a:lnTo>
                      <a:pt x="0" y="124460"/>
                    </a:lnTo>
                    <a:cubicBezTo>
                      <a:pt x="0" y="55880"/>
                      <a:pt x="55880" y="0"/>
                      <a:pt x="124460" y="0"/>
                    </a:cubicBezTo>
                    <a:lnTo>
                      <a:pt x="3857801" y="0"/>
                    </a:lnTo>
                    <a:cubicBezTo>
                      <a:pt x="3926380" y="0"/>
                      <a:pt x="3982260" y="55880"/>
                      <a:pt x="3982260" y="124460"/>
                    </a:cubicBezTo>
                    <a:lnTo>
                      <a:pt x="3982260" y="4105839"/>
                    </a:lnTo>
                    <a:cubicBezTo>
                      <a:pt x="3982260" y="4174418"/>
                      <a:pt x="3926380" y="4230299"/>
                      <a:pt x="3857801" y="4230299"/>
                    </a:cubicBezTo>
                    <a:close/>
                  </a:path>
                </a:pathLst>
              </a:custGeom>
              <a:solidFill>
                <a:srgbClr val="FFFFFF"/>
              </a:solidFill>
            </p:spPr>
            <p:txBody>
              <a:bodyPr/>
              <a:lstStyle/>
              <a:p>
                <a:endParaRPr lang="en-US"/>
              </a:p>
            </p:txBody>
          </p:sp>
        </p:grpSp>
        <p:sp>
          <p:nvSpPr>
            <p:cNvPr id="15" name="Freeform 15"/>
            <p:cNvSpPr/>
            <p:nvPr/>
          </p:nvSpPr>
          <p:spPr>
            <a:xfrm>
              <a:off x="713001" y="355788"/>
              <a:ext cx="3837304" cy="4879559"/>
            </a:xfrm>
            <a:custGeom>
              <a:avLst/>
              <a:gdLst/>
              <a:ahLst/>
              <a:cxnLst/>
              <a:rect l="l" t="t" r="r" b="b"/>
              <a:pathLst>
                <a:path w="3837304" h="4879559">
                  <a:moveTo>
                    <a:pt x="0" y="0"/>
                  </a:moveTo>
                  <a:lnTo>
                    <a:pt x="3837304" y="0"/>
                  </a:lnTo>
                  <a:lnTo>
                    <a:pt x="3837304" y="4879559"/>
                  </a:lnTo>
                  <a:lnTo>
                    <a:pt x="0" y="4879559"/>
                  </a:lnTo>
                  <a:lnTo>
                    <a:pt x="0" y="0"/>
                  </a:lnTo>
                  <a:close/>
                </a:path>
              </a:pathLst>
            </a:custGeom>
            <a:blipFill>
              <a:blip r:embed="rId7"/>
              <a:stretch>
                <a:fillRect l="-99999" t="-32893" b="-1720"/>
              </a:stretch>
            </a:blipFill>
          </p:spPr>
          <p:txBody>
            <a:bodyPr/>
            <a:lstStyle/>
            <a:p>
              <a:endParaRPr lang="en-US"/>
            </a:p>
          </p:txBody>
        </p:sp>
        <p:sp>
          <p:nvSpPr>
            <p:cNvPr id="16" name="TextBox 16"/>
            <p:cNvSpPr txBox="1"/>
            <p:nvPr/>
          </p:nvSpPr>
          <p:spPr>
            <a:xfrm>
              <a:off x="1685007" y="1480541"/>
              <a:ext cx="1893292" cy="298873"/>
            </a:xfrm>
            <a:prstGeom prst="rect">
              <a:avLst/>
            </a:prstGeom>
          </p:spPr>
          <p:txBody>
            <a:bodyPr lIns="0" tIns="0" rIns="0" bIns="0" rtlCol="0" anchor="t">
              <a:spAutoFit/>
            </a:bodyPr>
            <a:lstStyle/>
            <a:p>
              <a:pPr algn="ctr">
                <a:lnSpc>
                  <a:spcPts val="1820"/>
                </a:lnSpc>
              </a:pPr>
              <a:r>
                <a:rPr lang="en-US" sz="1300" b="1">
                  <a:solidFill>
                    <a:srgbClr val="256254"/>
                  </a:solidFill>
                  <a:latin typeface="Lato Bold"/>
                  <a:ea typeface="Lato Bold"/>
                  <a:cs typeface="Lato Bold"/>
                  <a:sym typeface="Lato Bold"/>
                </a:rPr>
                <a:t>Collaboration skills</a:t>
              </a:r>
            </a:p>
          </p:txBody>
        </p:sp>
      </p:grpSp>
      <p:sp>
        <p:nvSpPr>
          <p:cNvPr id="17" name="Freeform 17"/>
          <p:cNvSpPr/>
          <p:nvPr/>
        </p:nvSpPr>
        <p:spPr>
          <a:xfrm>
            <a:off x="8326056" y="1546659"/>
            <a:ext cx="1256159" cy="1332794"/>
          </a:xfrm>
          <a:custGeom>
            <a:avLst/>
            <a:gdLst/>
            <a:ahLst/>
            <a:cxnLst/>
            <a:rect l="l" t="t" r="r" b="b"/>
            <a:pathLst>
              <a:path w="1256159" h="1332794">
                <a:moveTo>
                  <a:pt x="0" y="0"/>
                </a:moveTo>
                <a:lnTo>
                  <a:pt x="1256158" y="0"/>
                </a:lnTo>
                <a:lnTo>
                  <a:pt x="1256158" y="1332794"/>
                </a:lnTo>
                <a:lnTo>
                  <a:pt x="0" y="13327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10"/>
            <a:stretch>
              <a:fillRect t="-184549" b="-228653"/>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8A22"/>
        </a:solidFill>
        <a:effectLst/>
      </p:bgPr>
    </p:bg>
    <p:spTree>
      <p:nvGrpSpPr>
        <p:cNvPr id="1" name=""/>
        <p:cNvGrpSpPr/>
        <p:nvPr/>
      </p:nvGrpSpPr>
      <p:grpSpPr>
        <a:xfrm>
          <a:off x="0" y="0"/>
          <a:ext cx="0" cy="0"/>
          <a:chOff x="0" y="0"/>
          <a:chExt cx="0" cy="0"/>
        </a:xfrm>
      </p:grpSpPr>
      <p:sp>
        <p:nvSpPr>
          <p:cNvPr id="2" name="TextBox 2"/>
          <p:cNvSpPr txBox="1"/>
          <p:nvPr/>
        </p:nvSpPr>
        <p:spPr>
          <a:xfrm>
            <a:off x="2060026" y="1579627"/>
            <a:ext cx="5943600" cy="4888231"/>
          </a:xfrm>
          <a:prstGeom prst="rect">
            <a:avLst/>
          </a:prstGeom>
        </p:spPr>
        <p:txBody>
          <a:bodyPr lIns="0" tIns="0" rIns="0" bIns="0" rtlCol="0" anchor="t">
            <a:spAutoFit/>
          </a:bodyPr>
          <a:lstStyle/>
          <a:p>
            <a:pPr algn="ctr">
              <a:lnSpc>
                <a:spcPts val="3299"/>
              </a:lnSpc>
            </a:pPr>
            <a:r>
              <a:rPr lang="en-US" sz="2199">
                <a:solidFill>
                  <a:srgbClr val="1C4F59"/>
                </a:solidFill>
                <a:latin typeface="Aileron"/>
                <a:ea typeface="Aileron"/>
                <a:cs typeface="Aileron"/>
                <a:sym typeface="Aileron"/>
              </a:rPr>
              <a:t>What has been my </a:t>
            </a:r>
            <a:r>
              <a:rPr lang="en-US" sz="2199">
                <a:solidFill>
                  <a:srgbClr val="FFFFFF"/>
                </a:solidFill>
                <a:latin typeface="Aileron"/>
                <a:ea typeface="Aileron"/>
                <a:cs typeface="Aileron"/>
                <a:sym typeface="Aileron"/>
              </a:rPr>
              <a:t>career journey</a:t>
            </a:r>
            <a:r>
              <a:rPr lang="en-US" sz="2199">
                <a:solidFill>
                  <a:srgbClr val="1C4F59"/>
                </a:solidFill>
                <a:latin typeface="Aileron"/>
                <a:ea typeface="Aileron"/>
                <a:cs typeface="Aileron"/>
                <a:sym typeface="Aileron"/>
              </a:rPr>
              <a:t>?</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How long have I worked  at </a:t>
            </a:r>
            <a:r>
              <a:rPr lang="en-US" sz="2199">
                <a:solidFill>
                  <a:srgbClr val="FFFFFF"/>
                </a:solidFill>
                <a:latin typeface="Aileron"/>
                <a:ea typeface="Aileron"/>
                <a:cs typeface="Aileron"/>
                <a:sym typeface="Aileron"/>
              </a:rPr>
              <a:t>Suncoast</a:t>
            </a:r>
            <a:r>
              <a:rPr lang="en-US" sz="2199">
                <a:solidFill>
                  <a:srgbClr val="1C4F59"/>
                </a:solidFill>
                <a:latin typeface="Aileron"/>
                <a:ea typeface="Aileron"/>
                <a:cs typeface="Aileron"/>
                <a:sym typeface="Aileron"/>
              </a:rPr>
              <a:t>?</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What does a </a:t>
            </a:r>
            <a:r>
              <a:rPr lang="en-US" sz="2199">
                <a:solidFill>
                  <a:srgbClr val="FFFFFF"/>
                </a:solidFill>
                <a:latin typeface="Aileron"/>
                <a:ea typeface="Aileron"/>
                <a:cs typeface="Aileron"/>
                <a:sym typeface="Aileron"/>
              </a:rPr>
              <a:t>day </a:t>
            </a:r>
            <a:r>
              <a:rPr lang="en-US" sz="2199">
                <a:solidFill>
                  <a:srgbClr val="1C4F59"/>
                </a:solidFill>
                <a:latin typeface="Aileron"/>
                <a:ea typeface="Aileron"/>
                <a:cs typeface="Aileron"/>
                <a:sym typeface="Aileron"/>
              </a:rPr>
              <a:t>in my Job look like?</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What is the </a:t>
            </a:r>
            <a:r>
              <a:rPr lang="en-US" sz="2199">
                <a:solidFill>
                  <a:srgbClr val="FFFFFF"/>
                </a:solidFill>
                <a:latin typeface="Aileron"/>
                <a:ea typeface="Aileron"/>
                <a:cs typeface="Aileron"/>
                <a:sym typeface="Aileron"/>
              </a:rPr>
              <a:t>favorite </a:t>
            </a:r>
            <a:r>
              <a:rPr lang="en-US" sz="2199">
                <a:solidFill>
                  <a:srgbClr val="1C4F59"/>
                </a:solidFill>
                <a:latin typeface="Aileron"/>
                <a:ea typeface="Aileron"/>
                <a:cs typeface="Aileron"/>
                <a:sym typeface="Aileron"/>
              </a:rPr>
              <a:t>part of my work?</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What was the </a:t>
            </a:r>
            <a:r>
              <a:rPr lang="en-US" sz="2199">
                <a:solidFill>
                  <a:srgbClr val="FFFFFF"/>
                </a:solidFill>
                <a:latin typeface="Aileron"/>
                <a:ea typeface="Aileron"/>
                <a:cs typeface="Aileron"/>
                <a:sym typeface="Aileron"/>
              </a:rPr>
              <a:t>hardest </a:t>
            </a:r>
            <a:r>
              <a:rPr lang="en-US" sz="2199">
                <a:solidFill>
                  <a:srgbClr val="1C4F59"/>
                </a:solidFill>
                <a:latin typeface="Aileron"/>
                <a:ea typeface="Aileron"/>
                <a:cs typeface="Aileron"/>
                <a:sym typeface="Aileron"/>
              </a:rPr>
              <a:t>part of my job to learn?</a:t>
            </a:r>
          </a:p>
          <a:p>
            <a:pPr algn="ctr">
              <a:lnSpc>
                <a:spcPts val="3299"/>
              </a:lnSpc>
            </a:pPr>
            <a:endParaRPr lang="en-US" sz="2199">
              <a:solidFill>
                <a:srgbClr val="1C4F59"/>
              </a:solidFill>
              <a:latin typeface="Aileron"/>
              <a:ea typeface="Aileron"/>
              <a:cs typeface="Aileron"/>
              <a:sym typeface="Aileron"/>
            </a:endParaRPr>
          </a:p>
          <a:p>
            <a:pPr algn="ctr">
              <a:lnSpc>
                <a:spcPts val="3299"/>
              </a:lnSpc>
            </a:pPr>
            <a:r>
              <a:rPr lang="en-US" sz="2199">
                <a:solidFill>
                  <a:srgbClr val="1C4F59"/>
                </a:solidFill>
                <a:latin typeface="Aileron"/>
                <a:ea typeface="Aileron"/>
                <a:cs typeface="Aileron"/>
                <a:sym typeface="Aileron"/>
              </a:rPr>
              <a:t>Why is my job </a:t>
            </a:r>
            <a:r>
              <a:rPr lang="en-US" sz="2199">
                <a:solidFill>
                  <a:srgbClr val="FFFFFF"/>
                </a:solidFill>
                <a:latin typeface="Aileron"/>
                <a:ea typeface="Aileron"/>
                <a:cs typeface="Aileron"/>
                <a:sym typeface="Aileron"/>
              </a:rPr>
              <a:t>important</a:t>
            </a:r>
            <a:r>
              <a:rPr lang="en-US" sz="2199">
                <a:solidFill>
                  <a:srgbClr val="1C4F59"/>
                </a:solidFill>
                <a:latin typeface="Aileron"/>
                <a:ea typeface="Aileron"/>
                <a:cs typeface="Aileron"/>
                <a:sym typeface="Aileron"/>
              </a:rPr>
              <a:t>?</a:t>
            </a:r>
          </a:p>
          <a:p>
            <a:pPr algn="ctr">
              <a:lnSpc>
                <a:spcPts val="3299"/>
              </a:lnSpc>
            </a:pPr>
            <a:endParaRPr lang="en-US" sz="2199">
              <a:solidFill>
                <a:srgbClr val="1C4F59"/>
              </a:solidFill>
              <a:latin typeface="Aileron"/>
              <a:ea typeface="Aileron"/>
              <a:cs typeface="Aileron"/>
              <a:sym typeface="Aileron"/>
            </a:endParaRPr>
          </a:p>
        </p:txBody>
      </p:sp>
      <p:grpSp>
        <p:nvGrpSpPr>
          <p:cNvPr id="3" name="Group 3"/>
          <p:cNvGrpSpPr/>
          <p:nvPr/>
        </p:nvGrpSpPr>
        <p:grpSpPr>
          <a:xfrm>
            <a:off x="0" y="6776737"/>
            <a:ext cx="9753600" cy="538463"/>
            <a:chOff x="0" y="0"/>
            <a:chExt cx="6555032" cy="361881"/>
          </a:xfrm>
        </p:grpSpPr>
        <p:sp>
          <p:nvSpPr>
            <p:cNvPr id="4" name="Freeform 4"/>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F2EBDC"/>
            </a:solidFill>
          </p:spPr>
          <p:txBody>
            <a:bodyPr/>
            <a:lstStyle/>
            <a:p>
              <a:endParaRPr lang="en-US"/>
            </a:p>
          </p:txBody>
        </p:sp>
      </p:grpSp>
      <p:sp>
        <p:nvSpPr>
          <p:cNvPr id="5" name="Freeform 5"/>
          <p:cNvSpPr/>
          <p:nvPr/>
        </p:nvSpPr>
        <p:spPr>
          <a:xfrm rot="5400000">
            <a:off x="-299118" y="-286807"/>
            <a:ext cx="2798761" cy="2200526"/>
          </a:xfrm>
          <a:custGeom>
            <a:avLst/>
            <a:gdLst/>
            <a:ahLst/>
            <a:cxnLst/>
            <a:rect l="l" t="t" r="r" b="b"/>
            <a:pathLst>
              <a:path w="2798761" h="2200526">
                <a:moveTo>
                  <a:pt x="0" y="0"/>
                </a:moveTo>
                <a:lnTo>
                  <a:pt x="2798762" y="0"/>
                </a:lnTo>
                <a:lnTo>
                  <a:pt x="2798762" y="2200526"/>
                </a:lnTo>
                <a:lnTo>
                  <a:pt x="0" y="22005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7275988" y="4759931"/>
            <a:ext cx="2774093" cy="2181131"/>
          </a:xfrm>
          <a:custGeom>
            <a:avLst/>
            <a:gdLst/>
            <a:ahLst/>
            <a:cxnLst/>
            <a:rect l="l" t="t" r="r" b="b"/>
            <a:pathLst>
              <a:path w="2774093" h="2181131">
                <a:moveTo>
                  <a:pt x="0" y="0"/>
                </a:moveTo>
                <a:lnTo>
                  <a:pt x="2774093" y="0"/>
                </a:lnTo>
                <a:lnTo>
                  <a:pt x="2774093" y="2181130"/>
                </a:lnTo>
                <a:lnTo>
                  <a:pt x="0" y="218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2060026" y="452141"/>
            <a:ext cx="5943600" cy="779780"/>
          </a:xfrm>
          <a:prstGeom prst="rect">
            <a:avLst/>
          </a:prstGeom>
        </p:spPr>
        <p:txBody>
          <a:bodyPr lIns="0" tIns="0" rIns="0" bIns="0" rtlCol="0" anchor="t">
            <a:spAutoFit/>
          </a:bodyPr>
          <a:lstStyle/>
          <a:p>
            <a:pPr algn="ctr">
              <a:lnSpc>
                <a:spcPts val="6050"/>
              </a:lnSpc>
            </a:pPr>
            <a:r>
              <a:rPr lang="en-US" sz="5500">
                <a:solidFill>
                  <a:srgbClr val="FFFFFF"/>
                </a:solidFill>
                <a:latin typeface="Poetsen"/>
                <a:ea typeface="Poetsen"/>
                <a:cs typeface="Poetsen"/>
                <a:sym typeface="Poetsen"/>
              </a:rPr>
              <a:t>My Job</a:t>
            </a:r>
          </a:p>
        </p:txBody>
      </p:sp>
      <p:sp>
        <p:nvSpPr>
          <p:cNvPr id="8" name="Freeform 8"/>
          <p:cNvSpPr/>
          <p:nvPr/>
        </p:nvSpPr>
        <p:spPr>
          <a:xfrm>
            <a:off x="0"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5"/>
            <a:stretch>
              <a:fillRect t="-184549" b="-228653"/>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367212" y="2429264"/>
            <a:ext cx="2465083" cy="3528956"/>
            <a:chOff x="0" y="0"/>
            <a:chExt cx="2486802" cy="3560049"/>
          </a:xfrm>
        </p:grpSpPr>
        <p:sp>
          <p:nvSpPr>
            <p:cNvPr id="3" name="Freeform 3"/>
            <p:cNvSpPr/>
            <p:nvPr/>
          </p:nvSpPr>
          <p:spPr>
            <a:xfrm>
              <a:off x="0" y="0"/>
              <a:ext cx="2486803" cy="3560049"/>
            </a:xfrm>
            <a:custGeom>
              <a:avLst/>
              <a:gdLst/>
              <a:ahLst/>
              <a:cxnLst/>
              <a:rect l="l" t="t" r="r" b="b"/>
              <a:pathLst>
                <a:path w="2486803" h="3560049">
                  <a:moveTo>
                    <a:pt x="2362342" y="3560049"/>
                  </a:moveTo>
                  <a:lnTo>
                    <a:pt x="124460" y="3560049"/>
                  </a:lnTo>
                  <a:cubicBezTo>
                    <a:pt x="55880" y="3560049"/>
                    <a:pt x="0" y="3504169"/>
                    <a:pt x="0" y="3435589"/>
                  </a:cubicBezTo>
                  <a:lnTo>
                    <a:pt x="0" y="124460"/>
                  </a:lnTo>
                  <a:cubicBezTo>
                    <a:pt x="0" y="55880"/>
                    <a:pt x="55880" y="0"/>
                    <a:pt x="124460" y="0"/>
                  </a:cubicBezTo>
                  <a:lnTo>
                    <a:pt x="2362343" y="0"/>
                  </a:lnTo>
                  <a:cubicBezTo>
                    <a:pt x="2430923" y="0"/>
                    <a:pt x="2486803" y="55880"/>
                    <a:pt x="2486803" y="124460"/>
                  </a:cubicBezTo>
                  <a:lnTo>
                    <a:pt x="2486803" y="3435589"/>
                  </a:lnTo>
                  <a:cubicBezTo>
                    <a:pt x="2486803" y="3504169"/>
                    <a:pt x="2430923" y="3560049"/>
                    <a:pt x="2362343" y="3560049"/>
                  </a:cubicBezTo>
                  <a:close/>
                </a:path>
              </a:pathLst>
            </a:custGeom>
            <a:solidFill>
              <a:srgbClr val="FFFFFF"/>
            </a:solidFill>
          </p:spPr>
          <p:txBody>
            <a:bodyPr/>
            <a:lstStyle/>
            <a:p>
              <a:endParaRPr lang="en-US"/>
            </a:p>
          </p:txBody>
        </p:sp>
      </p:grpSp>
      <p:grpSp>
        <p:nvGrpSpPr>
          <p:cNvPr id="4" name="Group 4"/>
          <p:cNvGrpSpPr/>
          <p:nvPr/>
        </p:nvGrpSpPr>
        <p:grpSpPr>
          <a:xfrm>
            <a:off x="0" y="6776737"/>
            <a:ext cx="9753600" cy="538463"/>
            <a:chOff x="0" y="0"/>
            <a:chExt cx="6555032" cy="361881"/>
          </a:xfrm>
        </p:grpSpPr>
        <p:sp>
          <p:nvSpPr>
            <p:cNvPr id="5" name="Freeform 5"/>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1C4F59"/>
            </a:solidFill>
          </p:spPr>
          <p:txBody>
            <a:bodyPr/>
            <a:lstStyle/>
            <a:p>
              <a:endParaRPr lang="en-US"/>
            </a:p>
          </p:txBody>
        </p:sp>
      </p:grpSp>
      <p:sp>
        <p:nvSpPr>
          <p:cNvPr id="6" name="Freeform 6"/>
          <p:cNvSpPr/>
          <p:nvPr/>
        </p:nvSpPr>
        <p:spPr>
          <a:xfrm>
            <a:off x="905140" y="2877449"/>
            <a:ext cx="1389228" cy="1316293"/>
          </a:xfrm>
          <a:custGeom>
            <a:avLst/>
            <a:gdLst/>
            <a:ahLst/>
            <a:cxnLst/>
            <a:rect l="l" t="t" r="r" b="b"/>
            <a:pathLst>
              <a:path w="1389228" h="1316293">
                <a:moveTo>
                  <a:pt x="0" y="0"/>
                </a:moveTo>
                <a:lnTo>
                  <a:pt x="1389227" y="0"/>
                </a:lnTo>
                <a:lnTo>
                  <a:pt x="1389227" y="1316293"/>
                </a:lnTo>
                <a:lnTo>
                  <a:pt x="0" y="13162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7111306" y="2429264"/>
            <a:ext cx="2465083" cy="3528956"/>
            <a:chOff x="0" y="0"/>
            <a:chExt cx="2486802" cy="3560049"/>
          </a:xfrm>
        </p:grpSpPr>
        <p:sp>
          <p:nvSpPr>
            <p:cNvPr id="8" name="Freeform 8"/>
            <p:cNvSpPr/>
            <p:nvPr/>
          </p:nvSpPr>
          <p:spPr>
            <a:xfrm>
              <a:off x="0" y="0"/>
              <a:ext cx="2486803" cy="3560049"/>
            </a:xfrm>
            <a:custGeom>
              <a:avLst/>
              <a:gdLst/>
              <a:ahLst/>
              <a:cxnLst/>
              <a:rect l="l" t="t" r="r" b="b"/>
              <a:pathLst>
                <a:path w="2486803" h="3560049">
                  <a:moveTo>
                    <a:pt x="2362342" y="3560049"/>
                  </a:moveTo>
                  <a:lnTo>
                    <a:pt x="124460" y="3560049"/>
                  </a:lnTo>
                  <a:cubicBezTo>
                    <a:pt x="55880" y="3560049"/>
                    <a:pt x="0" y="3504169"/>
                    <a:pt x="0" y="3435589"/>
                  </a:cubicBezTo>
                  <a:lnTo>
                    <a:pt x="0" y="124460"/>
                  </a:lnTo>
                  <a:cubicBezTo>
                    <a:pt x="0" y="55880"/>
                    <a:pt x="55880" y="0"/>
                    <a:pt x="124460" y="0"/>
                  </a:cubicBezTo>
                  <a:lnTo>
                    <a:pt x="2362343" y="0"/>
                  </a:lnTo>
                  <a:cubicBezTo>
                    <a:pt x="2430923" y="0"/>
                    <a:pt x="2486803" y="55880"/>
                    <a:pt x="2486803" y="124460"/>
                  </a:cubicBezTo>
                  <a:lnTo>
                    <a:pt x="2486803" y="3435589"/>
                  </a:lnTo>
                  <a:cubicBezTo>
                    <a:pt x="2486803" y="3504169"/>
                    <a:pt x="2430923" y="3560049"/>
                    <a:pt x="2362343" y="3560049"/>
                  </a:cubicBezTo>
                  <a:close/>
                </a:path>
              </a:pathLst>
            </a:custGeom>
            <a:solidFill>
              <a:srgbClr val="FFFFFF"/>
            </a:solidFill>
          </p:spPr>
          <p:txBody>
            <a:bodyPr/>
            <a:lstStyle/>
            <a:p>
              <a:endParaRPr lang="en-US"/>
            </a:p>
          </p:txBody>
        </p:sp>
      </p:grpSp>
      <p:sp>
        <p:nvSpPr>
          <p:cNvPr id="9" name="Freeform 9"/>
          <p:cNvSpPr/>
          <p:nvPr/>
        </p:nvSpPr>
        <p:spPr>
          <a:xfrm>
            <a:off x="7692755" y="2949234"/>
            <a:ext cx="1302186" cy="1279398"/>
          </a:xfrm>
          <a:custGeom>
            <a:avLst/>
            <a:gdLst/>
            <a:ahLst/>
            <a:cxnLst/>
            <a:rect l="l" t="t" r="r" b="b"/>
            <a:pathLst>
              <a:path w="1302186" h="1279398">
                <a:moveTo>
                  <a:pt x="0" y="0"/>
                </a:moveTo>
                <a:lnTo>
                  <a:pt x="1302186" y="0"/>
                </a:lnTo>
                <a:lnTo>
                  <a:pt x="1302186" y="1279398"/>
                </a:lnTo>
                <a:lnTo>
                  <a:pt x="0" y="1279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0" name="Group 10"/>
          <p:cNvGrpSpPr/>
          <p:nvPr/>
        </p:nvGrpSpPr>
        <p:grpSpPr>
          <a:xfrm>
            <a:off x="3741348" y="2429264"/>
            <a:ext cx="2465083" cy="3528956"/>
            <a:chOff x="0" y="0"/>
            <a:chExt cx="2486802" cy="3560049"/>
          </a:xfrm>
        </p:grpSpPr>
        <p:sp>
          <p:nvSpPr>
            <p:cNvPr id="11" name="Freeform 11"/>
            <p:cNvSpPr/>
            <p:nvPr/>
          </p:nvSpPr>
          <p:spPr>
            <a:xfrm>
              <a:off x="0" y="0"/>
              <a:ext cx="2486803" cy="3560049"/>
            </a:xfrm>
            <a:custGeom>
              <a:avLst/>
              <a:gdLst/>
              <a:ahLst/>
              <a:cxnLst/>
              <a:rect l="l" t="t" r="r" b="b"/>
              <a:pathLst>
                <a:path w="2486803" h="3560049">
                  <a:moveTo>
                    <a:pt x="2362342" y="3560049"/>
                  </a:moveTo>
                  <a:lnTo>
                    <a:pt x="124460" y="3560049"/>
                  </a:lnTo>
                  <a:cubicBezTo>
                    <a:pt x="55880" y="3560049"/>
                    <a:pt x="0" y="3504169"/>
                    <a:pt x="0" y="3435589"/>
                  </a:cubicBezTo>
                  <a:lnTo>
                    <a:pt x="0" y="124460"/>
                  </a:lnTo>
                  <a:cubicBezTo>
                    <a:pt x="0" y="55880"/>
                    <a:pt x="55880" y="0"/>
                    <a:pt x="124460" y="0"/>
                  </a:cubicBezTo>
                  <a:lnTo>
                    <a:pt x="2362343" y="0"/>
                  </a:lnTo>
                  <a:cubicBezTo>
                    <a:pt x="2430923" y="0"/>
                    <a:pt x="2486803" y="55880"/>
                    <a:pt x="2486803" y="124460"/>
                  </a:cubicBezTo>
                  <a:lnTo>
                    <a:pt x="2486803" y="3435589"/>
                  </a:lnTo>
                  <a:cubicBezTo>
                    <a:pt x="2486803" y="3504169"/>
                    <a:pt x="2430923" y="3560049"/>
                    <a:pt x="2362343" y="3560049"/>
                  </a:cubicBezTo>
                  <a:close/>
                </a:path>
              </a:pathLst>
            </a:custGeom>
            <a:solidFill>
              <a:srgbClr val="FFFFFF"/>
            </a:solidFill>
          </p:spPr>
          <p:txBody>
            <a:bodyPr/>
            <a:lstStyle/>
            <a:p>
              <a:endParaRPr lang="en-US"/>
            </a:p>
          </p:txBody>
        </p:sp>
      </p:grpSp>
      <p:sp>
        <p:nvSpPr>
          <p:cNvPr id="12" name="Freeform 12"/>
          <p:cNvSpPr/>
          <p:nvPr/>
        </p:nvSpPr>
        <p:spPr>
          <a:xfrm>
            <a:off x="4360179" y="4228632"/>
            <a:ext cx="1418916" cy="1455977"/>
          </a:xfrm>
          <a:custGeom>
            <a:avLst/>
            <a:gdLst/>
            <a:ahLst/>
            <a:cxnLst/>
            <a:rect l="l" t="t" r="r" b="b"/>
            <a:pathLst>
              <a:path w="1418916" h="1455977">
                <a:moveTo>
                  <a:pt x="0" y="0"/>
                </a:moveTo>
                <a:lnTo>
                  <a:pt x="1418916" y="0"/>
                </a:lnTo>
                <a:lnTo>
                  <a:pt x="1418916" y="1455977"/>
                </a:lnTo>
                <a:lnTo>
                  <a:pt x="0" y="14559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541748" y="4657257"/>
            <a:ext cx="2094700" cy="431673"/>
          </a:xfrm>
          <a:prstGeom prst="rect">
            <a:avLst/>
          </a:prstGeom>
        </p:spPr>
        <p:txBody>
          <a:bodyPr lIns="0" tIns="0" rIns="0" bIns="0" rtlCol="0" anchor="t">
            <a:spAutoFit/>
          </a:bodyPr>
          <a:lstStyle/>
          <a:p>
            <a:pPr marL="0" lvl="0" indent="0" algn="ctr">
              <a:lnSpc>
                <a:spcPts val="3305"/>
              </a:lnSpc>
              <a:spcBef>
                <a:spcPct val="0"/>
              </a:spcBef>
            </a:pPr>
            <a:r>
              <a:rPr lang="en-US" sz="2899" b="1">
                <a:solidFill>
                  <a:srgbClr val="1C4F59"/>
                </a:solidFill>
                <a:latin typeface="Aileron Bold"/>
                <a:ea typeface="Aileron Bold"/>
                <a:cs typeface="Aileron Bold"/>
                <a:sym typeface="Aileron Bold"/>
              </a:rPr>
              <a:t>Needs</a:t>
            </a:r>
          </a:p>
        </p:txBody>
      </p:sp>
      <p:sp>
        <p:nvSpPr>
          <p:cNvPr id="14" name="TextBox 14"/>
          <p:cNvSpPr txBox="1"/>
          <p:nvPr/>
        </p:nvSpPr>
        <p:spPr>
          <a:xfrm>
            <a:off x="7306980" y="4447707"/>
            <a:ext cx="2082092" cy="850773"/>
          </a:xfrm>
          <a:prstGeom prst="rect">
            <a:avLst/>
          </a:prstGeom>
        </p:spPr>
        <p:txBody>
          <a:bodyPr lIns="0" tIns="0" rIns="0" bIns="0" rtlCol="0" anchor="t">
            <a:spAutoFit/>
          </a:bodyPr>
          <a:lstStyle/>
          <a:p>
            <a:pPr marL="0" lvl="0" indent="0" algn="ctr">
              <a:lnSpc>
                <a:spcPts val="3305"/>
              </a:lnSpc>
              <a:spcBef>
                <a:spcPct val="0"/>
              </a:spcBef>
            </a:pPr>
            <a:r>
              <a:rPr lang="en-US" sz="2899" b="1">
                <a:solidFill>
                  <a:srgbClr val="1C4F59"/>
                </a:solidFill>
                <a:latin typeface="Aileron Bold"/>
                <a:ea typeface="Aileron Bold"/>
                <a:cs typeface="Aileron Bold"/>
                <a:sym typeface="Aileron Bold"/>
              </a:rPr>
              <a:t>For Emergency</a:t>
            </a:r>
          </a:p>
        </p:txBody>
      </p:sp>
      <p:sp>
        <p:nvSpPr>
          <p:cNvPr id="15" name="TextBox 15"/>
          <p:cNvSpPr txBox="1"/>
          <p:nvPr/>
        </p:nvSpPr>
        <p:spPr>
          <a:xfrm>
            <a:off x="1419532" y="959052"/>
            <a:ext cx="6928494" cy="673799"/>
          </a:xfrm>
          <a:prstGeom prst="rect">
            <a:avLst/>
          </a:prstGeom>
        </p:spPr>
        <p:txBody>
          <a:bodyPr lIns="0" tIns="0" rIns="0" bIns="0" rtlCol="0" anchor="t">
            <a:spAutoFit/>
          </a:bodyPr>
          <a:lstStyle/>
          <a:p>
            <a:pPr algn="ctr">
              <a:lnSpc>
                <a:spcPts val="5400"/>
              </a:lnSpc>
            </a:pPr>
            <a:r>
              <a:rPr lang="en-US" sz="4500">
                <a:solidFill>
                  <a:srgbClr val="F2EBDC"/>
                </a:solidFill>
                <a:latin typeface="Poetsen"/>
                <a:ea typeface="Poetsen"/>
                <a:cs typeface="Poetsen"/>
                <a:sym typeface="Poetsen"/>
              </a:rPr>
              <a:t>Why should YOU save?</a:t>
            </a:r>
          </a:p>
        </p:txBody>
      </p:sp>
      <p:sp>
        <p:nvSpPr>
          <p:cNvPr id="16" name="TextBox 16"/>
          <p:cNvSpPr txBox="1"/>
          <p:nvPr/>
        </p:nvSpPr>
        <p:spPr>
          <a:xfrm>
            <a:off x="3926540" y="2886974"/>
            <a:ext cx="2094700" cy="850773"/>
          </a:xfrm>
          <a:prstGeom prst="rect">
            <a:avLst/>
          </a:prstGeom>
        </p:spPr>
        <p:txBody>
          <a:bodyPr lIns="0" tIns="0" rIns="0" bIns="0" rtlCol="0" anchor="t">
            <a:spAutoFit/>
          </a:bodyPr>
          <a:lstStyle/>
          <a:p>
            <a:pPr marL="0" lvl="0" indent="0" algn="ctr">
              <a:lnSpc>
                <a:spcPts val="3305"/>
              </a:lnSpc>
              <a:spcBef>
                <a:spcPct val="0"/>
              </a:spcBef>
            </a:pPr>
            <a:r>
              <a:rPr lang="en-US" sz="2899" b="1">
                <a:solidFill>
                  <a:srgbClr val="1C4F59"/>
                </a:solidFill>
                <a:latin typeface="Aileron Bold"/>
                <a:ea typeface="Aileron Bold"/>
                <a:cs typeface="Aileron Bold"/>
                <a:sym typeface="Aileron Bold"/>
              </a:rPr>
              <a:t>Want and Goals</a:t>
            </a:r>
          </a:p>
        </p:txBody>
      </p:sp>
      <p:sp>
        <p:nvSpPr>
          <p:cNvPr id="17" name="Freeform 17"/>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9"/>
            <a:stretch>
              <a:fillRect t="-184549" b="-228653"/>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EA7BD"/>
        </a:solidFill>
        <a:effectLst/>
      </p:bgPr>
    </p:bg>
    <p:spTree>
      <p:nvGrpSpPr>
        <p:cNvPr id="1" name=""/>
        <p:cNvGrpSpPr/>
        <p:nvPr/>
      </p:nvGrpSpPr>
      <p:grpSpPr>
        <a:xfrm>
          <a:off x="0" y="0"/>
          <a:ext cx="0" cy="0"/>
          <a:chOff x="0" y="0"/>
          <a:chExt cx="0" cy="0"/>
        </a:xfrm>
      </p:grpSpPr>
      <p:grpSp>
        <p:nvGrpSpPr>
          <p:cNvPr id="2" name="Group 2"/>
          <p:cNvGrpSpPr/>
          <p:nvPr/>
        </p:nvGrpSpPr>
        <p:grpSpPr>
          <a:xfrm>
            <a:off x="0" y="6776737"/>
            <a:ext cx="9753600" cy="538463"/>
            <a:chOff x="0" y="0"/>
            <a:chExt cx="6555032" cy="361881"/>
          </a:xfrm>
        </p:grpSpPr>
        <p:sp>
          <p:nvSpPr>
            <p:cNvPr id="3" name="Freeform 3"/>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189F87"/>
            </a:solidFill>
          </p:spPr>
          <p:txBody>
            <a:bodyPr/>
            <a:lstStyle/>
            <a:p>
              <a:endParaRPr lang="en-US"/>
            </a:p>
          </p:txBody>
        </p:sp>
      </p:grpSp>
      <p:sp>
        <p:nvSpPr>
          <p:cNvPr id="4" name="Freeform 4"/>
          <p:cNvSpPr/>
          <p:nvPr/>
        </p:nvSpPr>
        <p:spPr>
          <a:xfrm>
            <a:off x="3607176" y="1687474"/>
            <a:ext cx="2539247" cy="2738404"/>
          </a:xfrm>
          <a:custGeom>
            <a:avLst/>
            <a:gdLst/>
            <a:ahLst/>
            <a:cxnLst/>
            <a:rect l="l" t="t" r="r" b="b"/>
            <a:pathLst>
              <a:path w="2539247" h="2738404">
                <a:moveTo>
                  <a:pt x="0" y="0"/>
                </a:moveTo>
                <a:lnTo>
                  <a:pt x="2539248" y="0"/>
                </a:lnTo>
                <a:lnTo>
                  <a:pt x="2539248" y="2738404"/>
                </a:lnTo>
                <a:lnTo>
                  <a:pt x="0" y="27384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642728" y="4456775"/>
            <a:ext cx="2400783" cy="971915"/>
            <a:chOff x="0" y="0"/>
            <a:chExt cx="6258987" cy="2533842"/>
          </a:xfrm>
        </p:grpSpPr>
        <p:sp>
          <p:nvSpPr>
            <p:cNvPr id="6" name="Freeform 6"/>
            <p:cNvSpPr/>
            <p:nvPr/>
          </p:nvSpPr>
          <p:spPr>
            <a:xfrm>
              <a:off x="0" y="0"/>
              <a:ext cx="6258987" cy="2533843"/>
            </a:xfrm>
            <a:custGeom>
              <a:avLst/>
              <a:gdLst/>
              <a:ahLst/>
              <a:cxnLst/>
              <a:rect l="l" t="t" r="r" b="b"/>
              <a:pathLst>
                <a:path w="6258987" h="2533843">
                  <a:moveTo>
                    <a:pt x="6134527" y="2533842"/>
                  </a:moveTo>
                  <a:lnTo>
                    <a:pt x="124460" y="2533842"/>
                  </a:lnTo>
                  <a:cubicBezTo>
                    <a:pt x="55880" y="2533842"/>
                    <a:pt x="0" y="2477963"/>
                    <a:pt x="0" y="2409382"/>
                  </a:cubicBezTo>
                  <a:lnTo>
                    <a:pt x="0" y="124460"/>
                  </a:lnTo>
                  <a:cubicBezTo>
                    <a:pt x="0" y="55880"/>
                    <a:pt x="55880" y="0"/>
                    <a:pt x="124460" y="0"/>
                  </a:cubicBezTo>
                  <a:lnTo>
                    <a:pt x="6134527" y="0"/>
                  </a:lnTo>
                  <a:cubicBezTo>
                    <a:pt x="6203107" y="0"/>
                    <a:pt x="6258987" y="55880"/>
                    <a:pt x="6258987" y="124460"/>
                  </a:cubicBezTo>
                  <a:lnTo>
                    <a:pt x="6258987" y="2409383"/>
                  </a:lnTo>
                  <a:cubicBezTo>
                    <a:pt x="6258987" y="2477963"/>
                    <a:pt x="6203107" y="2533843"/>
                    <a:pt x="6134527" y="2533843"/>
                  </a:cubicBezTo>
                  <a:close/>
                </a:path>
              </a:pathLst>
            </a:custGeom>
            <a:solidFill>
              <a:srgbClr val="FFFFFF"/>
            </a:solidFill>
          </p:spPr>
          <p:txBody>
            <a:bodyPr/>
            <a:lstStyle/>
            <a:p>
              <a:endParaRPr lang="en-US"/>
            </a:p>
          </p:txBody>
        </p:sp>
      </p:grpSp>
      <p:sp>
        <p:nvSpPr>
          <p:cNvPr id="7" name="Freeform 7"/>
          <p:cNvSpPr/>
          <p:nvPr/>
        </p:nvSpPr>
        <p:spPr>
          <a:xfrm>
            <a:off x="70525" y="4779270"/>
            <a:ext cx="915151" cy="1064130"/>
          </a:xfrm>
          <a:custGeom>
            <a:avLst/>
            <a:gdLst/>
            <a:ahLst/>
            <a:cxnLst/>
            <a:rect l="l" t="t" r="r" b="b"/>
            <a:pathLst>
              <a:path w="915151" h="1064130">
                <a:moveTo>
                  <a:pt x="0" y="0"/>
                </a:moveTo>
                <a:lnTo>
                  <a:pt x="915151" y="0"/>
                </a:lnTo>
                <a:lnTo>
                  <a:pt x="915151" y="1064129"/>
                </a:lnTo>
                <a:lnTo>
                  <a:pt x="0" y="1064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6535514" y="1630523"/>
            <a:ext cx="2648558" cy="2852307"/>
            <a:chOff x="0" y="0"/>
            <a:chExt cx="6091287" cy="6559879"/>
          </a:xfrm>
        </p:grpSpPr>
        <p:sp>
          <p:nvSpPr>
            <p:cNvPr id="9" name="Freeform 9"/>
            <p:cNvSpPr/>
            <p:nvPr/>
          </p:nvSpPr>
          <p:spPr>
            <a:xfrm>
              <a:off x="0" y="0"/>
              <a:ext cx="6091287" cy="6559879"/>
            </a:xfrm>
            <a:custGeom>
              <a:avLst/>
              <a:gdLst/>
              <a:ahLst/>
              <a:cxnLst/>
              <a:rect l="l" t="t" r="r" b="b"/>
              <a:pathLst>
                <a:path w="6091287" h="6559879">
                  <a:moveTo>
                    <a:pt x="5966826" y="6559879"/>
                  </a:moveTo>
                  <a:lnTo>
                    <a:pt x="124460" y="6559879"/>
                  </a:lnTo>
                  <a:cubicBezTo>
                    <a:pt x="55880" y="6559879"/>
                    <a:pt x="0" y="6503999"/>
                    <a:pt x="0" y="6435419"/>
                  </a:cubicBezTo>
                  <a:lnTo>
                    <a:pt x="0" y="124460"/>
                  </a:lnTo>
                  <a:cubicBezTo>
                    <a:pt x="0" y="55880"/>
                    <a:pt x="55880" y="0"/>
                    <a:pt x="124460" y="0"/>
                  </a:cubicBezTo>
                  <a:lnTo>
                    <a:pt x="5966827" y="0"/>
                  </a:lnTo>
                  <a:cubicBezTo>
                    <a:pt x="6035407" y="0"/>
                    <a:pt x="6091287" y="55880"/>
                    <a:pt x="6091287" y="124460"/>
                  </a:cubicBezTo>
                  <a:lnTo>
                    <a:pt x="6091287" y="6435419"/>
                  </a:lnTo>
                  <a:cubicBezTo>
                    <a:pt x="6091287" y="6503999"/>
                    <a:pt x="6035407" y="6559879"/>
                    <a:pt x="5966827" y="6559879"/>
                  </a:cubicBezTo>
                  <a:close/>
                </a:path>
              </a:pathLst>
            </a:custGeom>
            <a:solidFill>
              <a:srgbClr val="FFFFFF"/>
            </a:solidFill>
          </p:spPr>
          <p:txBody>
            <a:bodyPr/>
            <a:lstStyle/>
            <a:p>
              <a:endParaRPr lang="en-US"/>
            </a:p>
          </p:txBody>
        </p:sp>
      </p:grpSp>
      <p:sp>
        <p:nvSpPr>
          <p:cNvPr id="10" name="Freeform 10"/>
          <p:cNvSpPr/>
          <p:nvPr/>
        </p:nvSpPr>
        <p:spPr>
          <a:xfrm>
            <a:off x="8848628" y="3143686"/>
            <a:ext cx="801825" cy="549748"/>
          </a:xfrm>
          <a:custGeom>
            <a:avLst/>
            <a:gdLst/>
            <a:ahLst/>
            <a:cxnLst/>
            <a:rect l="l" t="t" r="r" b="b"/>
            <a:pathLst>
              <a:path w="801825" h="549748">
                <a:moveTo>
                  <a:pt x="0" y="0"/>
                </a:moveTo>
                <a:lnTo>
                  <a:pt x="801825" y="0"/>
                </a:lnTo>
                <a:lnTo>
                  <a:pt x="801825" y="549749"/>
                </a:lnTo>
                <a:lnTo>
                  <a:pt x="0" y="549749"/>
                </a:lnTo>
                <a:lnTo>
                  <a:pt x="0" y="0"/>
                </a:lnTo>
                <a:close/>
              </a:path>
            </a:pathLst>
          </a:custGeom>
          <a:blipFill>
            <a:blip r:embed="rId7"/>
            <a:stretch>
              <a:fillRect r="-7971"/>
            </a:stretch>
          </a:blipFill>
        </p:spPr>
        <p:txBody>
          <a:bodyPr/>
          <a:lstStyle/>
          <a:p>
            <a:endParaRPr lang="en-US"/>
          </a:p>
        </p:txBody>
      </p:sp>
      <p:grpSp>
        <p:nvGrpSpPr>
          <p:cNvPr id="11" name="Group 11"/>
          <p:cNvGrpSpPr/>
          <p:nvPr/>
        </p:nvGrpSpPr>
        <p:grpSpPr>
          <a:xfrm>
            <a:off x="1206668" y="2139716"/>
            <a:ext cx="2287910" cy="1659255"/>
            <a:chOff x="0" y="0"/>
            <a:chExt cx="5710885" cy="4141691"/>
          </a:xfrm>
        </p:grpSpPr>
        <p:sp>
          <p:nvSpPr>
            <p:cNvPr id="12" name="Freeform 12"/>
            <p:cNvSpPr/>
            <p:nvPr/>
          </p:nvSpPr>
          <p:spPr>
            <a:xfrm>
              <a:off x="0" y="0"/>
              <a:ext cx="5710886" cy="4141691"/>
            </a:xfrm>
            <a:custGeom>
              <a:avLst/>
              <a:gdLst/>
              <a:ahLst/>
              <a:cxnLst/>
              <a:rect l="l" t="t" r="r" b="b"/>
              <a:pathLst>
                <a:path w="5710886" h="4141691">
                  <a:moveTo>
                    <a:pt x="5586425" y="4141691"/>
                  </a:moveTo>
                  <a:lnTo>
                    <a:pt x="124460" y="4141691"/>
                  </a:lnTo>
                  <a:cubicBezTo>
                    <a:pt x="55880" y="4141691"/>
                    <a:pt x="0" y="4085811"/>
                    <a:pt x="0" y="4017231"/>
                  </a:cubicBezTo>
                  <a:lnTo>
                    <a:pt x="0" y="124460"/>
                  </a:lnTo>
                  <a:cubicBezTo>
                    <a:pt x="0" y="55880"/>
                    <a:pt x="55880" y="0"/>
                    <a:pt x="124460" y="0"/>
                  </a:cubicBezTo>
                  <a:lnTo>
                    <a:pt x="5586426" y="0"/>
                  </a:lnTo>
                  <a:cubicBezTo>
                    <a:pt x="5655006" y="0"/>
                    <a:pt x="5710886" y="55880"/>
                    <a:pt x="5710886" y="124460"/>
                  </a:cubicBezTo>
                  <a:lnTo>
                    <a:pt x="5710886" y="4017231"/>
                  </a:lnTo>
                  <a:cubicBezTo>
                    <a:pt x="5710886" y="4085811"/>
                    <a:pt x="5655006" y="4141691"/>
                    <a:pt x="5586426" y="4141691"/>
                  </a:cubicBezTo>
                  <a:close/>
                </a:path>
              </a:pathLst>
            </a:custGeom>
            <a:solidFill>
              <a:srgbClr val="FFFFFF"/>
            </a:solidFill>
          </p:spPr>
          <p:txBody>
            <a:bodyPr/>
            <a:lstStyle/>
            <a:p>
              <a:endParaRPr lang="en-US"/>
            </a:p>
          </p:txBody>
        </p:sp>
      </p:grpSp>
      <p:sp>
        <p:nvSpPr>
          <p:cNvPr id="13" name="Freeform 13"/>
          <p:cNvSpPr/>
          <p:nvPr/>
        </p:nvSpPr>
        <p:spPr>
          <a:xfrm rot="-992456">
            <a:off x="84331" y="2300054"/>
            <a:ext cx="1238647" cy="772465"/>
          </a:xfrm>
          <a:custGeom>
            <a:avLst/>
            <a:gdLst/>
            <a:ahLst/>
            <a:cxnLst/>
            <a:rect l="l" t="t" r="r" b="b"/>
            <a:pathLst>
              <a:path w="1238647" h="772465">
                <a:moveTo>
                  <a:pt x="0" y="0"/>
                </a:moveTo>
                <a:lnTo>
                  <a:pt x="1238647" y="0"/>
                </a:lnTo>
                <a:lnTo>
                  <a:pt x="1238647" y="772465"/>
                </a:lnTo>
                <a:lnTo>
                  <a:pt x="0" y="7724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4" name="Group 14"/>
          <p:cNvGrpSpPr/>
          <p:nvPr/>
        </p:nvGrpSpPr>
        <p:grpSpPr>
          <a:xfrm>
            <a:off x="3683942" y="5113169"/>
            <a:ext cx="2573966" cy="1349690"/>
            <a:chOff x="0" y="0"/>
            <a:chExt cx="5749006" cy="3014560"/>
          </a:xfrm>
        </p:grpSpPr>
        <p:sp>
          <p:nvSpPr>
            <p:cNvPr id="15" name="Freeform 15"/>
            <p:cNvSpPr/>
            <p:nvPr/>
          </p:nvSpPr>
          <p:spPr>
            <a:xfrm>
              <a:off x="0" y="0"/>
              <a:ext cx="5749006" cy="3014560"/>
            </a:xfrm>
            <a:custGeom>
              <a:avLst/>
              <a:gdLst/>
              <a:ahLst/>
              <a:cxnLst/>
              <a:rect l="l" t="t" r="r" b="b"/>
              <a:pathLst>
                <a:path w="5749006" h="3014560">
                  <a:moveTo>
                    <a:pt x="5624546" y="3014560"/>
                  </a:moveTo>
                  <a:lnTo>
                    <a:pt x="124460" y="3014560"/>
                  </a:lnTo>
                  <a:cubicBezTo>
                    <a:pt x="55880" y="3014560"/>
                    <a:pt x="0" y="2958680"/>
                    <a:pt x="0" y="2890100"/>
                  </a:cubicBezTo>
                  <a:lnTo>
                    <a:pt x="0" y="124460"/>
                  </a:lnTo>
                  <a:cubicBezTo>
                    <a:pt x="0" y="55880"/>
                    <a:pt x="55880" y="0"/>
                    <a:pt x="124460" y="0"/>
                  </a:cubicBezTo>
                  <a:lnTo>
                    <a:pt x="5624546" y="0"/>
                  </a:lnTo>
                  <a:cubicBezTo>
                    <a:pt x="5693126" y="0"/>
                    <a:pt x="5749006" y="55880"/>
                    <a:pt x="5749006" y="124460"/>
                  </a:cubicBezTo>
                  <a:lnTo>
                    <a:pt x="5749006" y="2890100"/>
                  </a:lnTo>
                  <a:cubicBezTo>
                    <a:pt x="5749006" y="2958680"/>
                    <a:pt x="5693126" y="3014560"/>
                    <a:pt x="5624546" y="3014560"/>
                  </a:cubicBezTo>
                  <a:close/>
                </a:path>
              </a:pathLst>
            </a:custGeom>
            <a:solidFill>
              <a:srgbClr val="FFFFFF"/>
            </a:solidFill>
          </p:spPr>
          <p:txBody>
            <a:bodyPr/>
            <a:lstStyle/>
            <a:p>
              <a:endParaRPr lang="en-US"/>
            </a:p>
          </p:txBody>
        </p:sp>
      </p:grpSp>
      <p:grpSp>
        <p:nvGrpSpPr>
          <p:cNvPr id="16" name="Group 16"/>
          <p:cNvGrpSpPr/>
          <p:nvPr/>
        </p:nvGrpSpPr>
        <p:grpSpPr>
          <a:xfrm>
            <a:off x="6898339" y="5005541"/>
            <a:ext cx="2414156" cy="1162747"/>
            <a:chOff x="0" y="0"/>
            <a:chExt cx="6258987" cy="3014560"/>
          </a:xfrm>
        </p:grpSpPr>
        <p:sp>
          <p:nvSpPr>
            <p:cNvPr id="17" name="Freeform 17"/>
            <p:cNvSpPr/>
            <p:nvPr/>
          </p:nvSpPr>
          <p:spPr>
            <a:xfrm>
              <a:off x="0" y="0"/>
              <a:ext cx="6258987" cy="3014560"/>
            </a:xfrm>
            <a:custGeom>
              <a:avLst/>
              <a:gdLst/>
              <a:ahLst/>
              <a:cxnLst/>
              <a:rect l="l" t="t" r="r" b="b"/>
              <a:pathLst>
                <a:path w="6258987" h="3014560">
                  <a:moveTo>
                    <a:pt x="6134527" y="3014560"/>
                  </a:moveTo>
                  <a:lnTo>
                    <a:pt x="124460" y="3014560"/>
                  </a:lnTo>
                  <a:cubicBezTo>
                    <a:pt x="55880" y="3014560"/>
                    <a:pt x="0" y="2958680"/>
                    <a:pt x="0" y="2890100"/>
                  </a:cubicBezTo>
                  <a:lnTo>
                    <a:pt x="0" y="124460"/>
                  </a:lnTo>
                  <a:cubicBezTo>
                    <a:pt x="0" y="55880"/>
                    <a:pt x="55880" y="0"/>
                    <a:pt x="124460" y="0"/>
                  </a:cubicBezTo>
                  <a:lnTo>
                    <a:pt x="6134527" y="0"/>
                  </a:lnTo>
                  <a:cubicBezTo>
                    <a:pt x="6203107" y="0"/>
                    <a:pt x="6258987" y="55880"/>
                    <a:pt x="6258987" y="124460"/>
                  </a:cubicBezTo>
                  <a:lnTo>
                    <a:pt x="6258987" y="2890100"/>
                  </a:lnTo>
                  <a:cubicBezTo>
                    <a:pt x="6258987" y="2958680"/>
                    <a:pt x="6203107" y="3014560"/>
                    <a:pt x="6134527" y="3014560"/>
                  </a:cubicBezTo>
                  <a:close/>
                </a:path>
              </a:pathLst>
            </a:custGeom>
            <a:solidFill>
              <a:srgbClr val="FFFFFF"/>
            </a:solidFill>
          </p:spPr>
          <p:txBody>
            <a:bodyPr/>
            <a:lstStyle/>
            <a:p>
              <a:endParaRPr lang="en-US"/>
            </a:p>
          </p:txBody>
        </p:sp>
      </p:grpSp>
      <p:sp>
        <p:nvSpPr>
          <p:cNvPr id="18" name="Freeform 18"/>
          <p:cNvSpPr/>
          <p:nvPr/>
        </p:nvSpPr>
        <p:spPr>
          <a:xfrm>
            <a:off x="3924778" y="6238552"/>
            <a:ext cx="952022" cy="946829"/>
          </a:xfrm>
          <a:custGeom>
            <a:avLst/>
            <a:gdLst/>
            <a:ahLst/>
            <a:cxnLst/>
            <a:rect l="l" t="t" r="r" b="b"/>
            <a:pathLst>
              <a:path w="952022" h="946829">
                <a:moveTo>
                  <a:pt x="0" y="0"/>
                </a:moveTo>
                <a:lnTo>
                  <a:pt x="952022" y="0"/>
                </a:lnTo>
                <a:lnTo>
                  <a:pt x="952022" y="946829"/>
                </a:lnTo>
                <a:lnTo>
                  <a:pt x="0" y="9468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a:off x="8382056" y="5922078"/>
            <a:ext cx="1152720" cy="632948"/>
          </a:xfrm>
          <a:custGeom>
            <a:avLst/>
            <a:gdLst/>
            <a:ahLst/>
            <a:cxnLst/>
            <a:rect l="l" t="t" r="r" b="b"/>
            <a:pathLst>
              <a:path w="1152720" h="632948">
                <a:moveTo>
                  <a:pt x="0" y="0"/>
                </a:moveTo>
                <a:lnTo>
                  <a:pt x="1152720" y="0"/>
                </a:lnTo>
                <a:lnTo>
                  <a:pt x="1152720" y="632948"/>
                </a:lnTo>
                <a:lnTo>
                  <a:pt x="0" y="6329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TextBox 20"/>
          <p:cNvSpPr txBox="1"/>
          <p:nvPr/>
        </p:nvSpPr>
        <p:spPr>
          <a:xfrm>
            <a:off x="688829" y="4149782"/>
            <a:ext cx="2189627" cy="240792"/>
          </a:xfrm>
          <a:prstGeom prst="rect">
            <a:avLst/>
          </a:prstGeom>
        </p:spPr>
        <p:txBody>
          <a:bodyPr lIns="0" tIns="0" rIns="0" bIns="0" rtlCol="0" anchor="t">
            <a:spAutoFit/>
          </a:bodyPr>
          <a:lstStyle/>
          <a:p>
            <a:pPr algn="ctr">
              <a:lnSpc>
                <a:spcPts val="1823"/>
              </a:lnSpc>
            </a:pPr>
            <a:r>
              <a:rPr lang="en-US" sz="1599" b="1">
                <a:solidFill>
                  <a:srgbClr val="1C4F59"/>
                </a:solidFill>
                <a:latin typeface="Aileron Bold"/>
                <a:ea typeface="Aileron Bold"/>
                <a:cs typeface="Aileron Bold"/>
                <a:sym typeface="Aileron Bold"/>
              </a:rPr>
              <a:t>When you are born</a:t>
            </a:r>
          </a:p>
        </p:txBody>
      </p:sp>
      <p:sp>
        <p:nvSpPr>
          <p:cNvPr id="21" name="TextBox 21"/>
          <p:cNvSpPr txBox="1"/>
          <p:nvPr/>
        </p:nvSpPr>
        <p:spPr>
          <a:xfrm>
            <a:off x="748306" y="4535931"/>
            <a:ext cx="2189627" cy="836295"/>
          </a:xfrm>
          <a:prstGeom prst="rect">
            <a:avLst/>
          </a:prstGeom>
        </p:spPr>
        <p:txBody>
          <a:bodyPr lIns="0" tIns="0" rIns="0" bIns="0" rtlCol="0" anchor="t">
            <a:spAutoFit/>
          </a:bodyPr>
          <a:lstStyle/>
          <a:p>
            <a:pPr algn="ctr">
              <a:lnSpc>
                <a:spcPts val="1679"/>
              </a:lnSpc>
            </a:pPr>
            <a:r>
              <a:rPr lang="en-US" sz="1200">
                <a:solidFill>
                  <a:srgbClr val="F58A22"/>
                </a:solidFill>
                <a:latin typeface="Aileron"/>
                <a:ea typeface="Aileron"/>
                <a:cs typeface="Aileron"/>
                <a:sym typeface="Aileron"/>
              </a:rPr>
              <a:t>Open a savings account</a:t>
            </a:r>
            <a:r>
              <a:rPr lang="en-US" sz="1200">
                <a:solidFill>
                  <a:srgbClr val="1C4F59"/>
                </a:solidFill>
                <a:latin typeface="Aileron"/>
                <a:ea typeface="Aileron"/>
                <a:cs typeface="Aileron"/>
                <a:sym typeface="Aileron"/>
              </a:rPr>
              <a:t> - Starts building a habit of putting money away for your wants and goals. </a:t>
            </a:r>
          </a:p>
        </p:txBody>
      </p:sp>
      <p:sp>
        <p:nvSpPr>
          <p:cNvPr id="22" name="TextBox 22"/>
          <p:cNvSpPr txBox="1"/>
          <p:nvPr/>
        </p:nvSpPr>
        <p:spPr>
          <a:xfrm>
            <a:off x="6716639" y="1227806"/>
            <a:ext cx="2305441" cy="240792"/>
          </a:xfrm>
          <a:prstGeom prst="rect">
            <a:avLst/>
          </a:prstGeom>
        </p:spPr>
        <p:txBody>
          <a:bodyPr lIns="0" tIns="0" rIns="0" bIns="0" rtlCol="0" anchor="t">
            <a:spAutoFit/>
          </a:bodyPr>
          <a:lstStyle/>
          <a:p>
            <a:pPr algn="ctr">
              <a:lnSpc>
                <a:spcPts val="1823"/>
              </a:lnSpc>
            </a:pPr>
            <a:r>
              <a:rPr lang="en-US" sz="1599" b="1">
                <a:solidFill>
                  <a:srgbClr val="1C4F59"/>
                </a:solidFill>
                <a:latin typeface="Aileron Bold"/>
                <a:ea typeface="Aileron Bold"/>
                <a:cs typeface="Aileron Bold"/>
                <a:sym typeface="Aileron Bold"/>
              </a:rPr>
              <a:t>14-18 years old</a:t>
            </a:r>
          </a:p>
        </p:txBody>
      </p:sp>
      <p:sp>
        <p:nvSpPr>
          <p:cNvPr id="23" name="TextBox 23"/>
          <p:cNvSpPr txBox="1"/>
          <p:nvPr/>
        </p:nvSpPr>
        <p:spPr>
          <a:xfrm>
            <a:off x="6778726" y="1681266"/>
            <a:ext cx="2305441" cy="2722245"/>
          </a:xfrm>
          <a:prstGeom prst="rect">
            <a:avLst/>
          </a:prstGeom>
        </p:spPr>
        <p:txBody>
          <a:bodyPr lIns="0" tIns="0" rIns="0" bIns="0" rtlCol="0" anchor="t">
            <a:spAutoFit/>
          </a:bodyPr>
          <a:lstStyle/>
          <a:p>
            <a:pPr algn="ctr">
              <a:lnSpc>
                <a:spcPts val="1679"/>
              </a:lnSpc>
            </a:pPr>
            <a:r>
              <a:rPr lang="en-US" sz="1199">
                <a:solidFill>
                  <a:srgbClr val="F58A22"/>
                </a:solidFill>
                <a:latin typeface="Aileron"/>
                <a:ea typeface="Aileron"/>
                <a:cs typeface="Aileron"/>
                <a:sym typeface="Aileron"/>
              </a:rPr>
              <a:t>High school experience</a:t>
            </a:r>
            <a:r>
              <a:rPr lang="en-US" sz="1199">
                <a:solidFill>
                  <a:srgbClr val="1C4F59"/>
                </a:solidFill>
                <a:latin typeface="Aileron"/>
                <a:ea typeface="Aileron"/>
                <a:cs typeface="Aileron"/>
                <a:sym typeface="Aileron"/>
              </a:rPr>
              <a:t> - Graduation cost, Grad Bash, yearbook, Homecoming, Prom.</a:t>
            </a:r>
          </a:p>
          <a:p>
            <a:pPr algn="ctr">
              <a:lnSpc>
                <a:spcPts val="1679"/>
              </a:lnSpc>
            </a:pPr>
            <a:endParaRPr lang="en-US" sz="1199">
              <a:solidFill>
                <a:srgbClr val="1C4F59"/>
              </a:solidFill>
              <a:latin typeface="Aileron"/>
              <a:ea typeface="Aileron"/>
              <a:cs typeface="Aileron"/>
              <a:sym typeface="Aileron"/>
            </a:endParaRPr>
          </a:p>
          <a:p>
            <a:pPr algn="ctr">
              <a:lnSpc>
                <a:spcPts val="1679"/>
              </a:lnSpc>
            </a:pPr>
            <a:r>
              <a:rPr lang="en-US" sz="1199">
                <a:solidFill>
                  <a:srgbClr val="F58A22"/>
                </a:solidFill>
                <a:latin typeface="Aileron"/>
                <a:ea typeface="Aileron"/>
                <a:cs typeface="Aileron"/>
                <a:sym typeface="Aileron"/>
              </a:rPr>
              <a:t>Learners permit</a:t>
            </a:r>
            <a:r>
              <a:rPr lang="en-US" sz="1199">
                <a:solidFill>
                  <a:srgbClr val="1C4F59"/>
                </a:solidFill>
                <a:latin typeface="Aileron"/>
                <a:ea typeface="Aileron"/>
                <a:cs typeface="Aileron"/>
                <a:sym typeface="Aileron"/>
              </a:rPr>
              <a:t>- Buying a car, which means having money for car payments, insurance, gas, and maintenance.</a:t>
            </a:r>
          </a:p>
          <a:p>
            <a:pPr algn="ctr">
              <a:lnSpc>
                <a:spcPts val="1679"/>
              </a:lnSpc>
            </a:pPr>
            <a:endParaRPr lang="en-US" sz="1199">
              <a:solidFill>
                <a:srgbClr val="1C4F59"/>
              </a:solidFill>
              <a:latin typeface="Aileron"/>
              <a:ea typeface="Aileron"/>
              <a:cs typeface="Aileron"/>
              <a:sym typeface="Aileron"/>
            </a:endParaRPr>
          </a:p>
          <a:p>
            <a:pPr algn="ctr">
              <a:lnSpc>
                <a:spcPts val="1679"/>
              </a:lnSpc>
            </a:pPr>
            <a:r>
              <a:rPr lang="en-US" sz="1199">
                <a:solidFill>
                  <a:srgbClr val="F58A22"/>
                </a:solidFill>
                <a:latin typeface="Aileron"/>
                <a:ea typeface="Aileron"/>
                <a:cs typeface="Aileron"/>
                <a:sym typeface="Aileron"/>
              </a:rPr>
              <a:t>Life after High School </a:t>
            </a:r>
            <a:r>
              <a:rPr lang="en-US" sz="1199">
                <a:solidFill>
                  <a:srgbClr val="1C4F59"/>
                </a:solidFill>
                <a:latin typeface="Aileron"/>
                <a:ea typeface="Aileron"/>
                <a:cs typeface="Aileron"/>
                <a:sym typeface="Aileron"/>
              </a:rPr>
              <a:t>- College? Technical career? Small business? Straight to the professional world?</a:t>
            </a:r>
          </a:p>
        </p:txBody>
      </p:sp>
      <p:sp>
        <p:nvSpPr>
          <p:cNvPr id="24" name="TextBox 24"/>
          <p:cNvSpPr txBox="1"/>
          <p:nvPr/>
        </p:nvSpPr>
        <p:spPr>
          <a:xfrm>
            <a:off x="1300053" y="1814670"/>
            <a:ext cx="2065780" cy="240792"/>
          </a:xfrm>
          <a:prstGeom prst="rect">
            <a:avLst/>
          </a:prstGeom>
        </p:spPr>
        <p:txBody>
          <a:bodyPr lIns="0" tIns="0" rIns="0" bIns="0" rtlCol="0" anchor="t">
            <a:spAutoFit/>
          </a:bodyPr>
          <a:lstStyle/>
          <a:p>
            <a:pPr algn="ctr">
              <a:lnSpc>
                <a:spcPts val="1823"/>
              </a:lnSpc>
            </a:pPr>
            <a:r>
              <a:rPr lang="en-US" sz="1599" b="1">
                <a:solidFill>
                  <a:srgbClr val="1C4F59"/>
                </a:solidFill>
                <a:latin typeface="Aileron Bold"/>
                <a:ea typeface="Aileron Bold"/>
                <a:cs typeface="Aileron Bold"/>
                <a:sym typeface="Aileron Bold"/>
              </a:rPr>
              <a:t>13 years old</a:t>
            </a:r>
          </a:p>
        </p:txBody>
      </p:sp>
      <p:sp>
        <p:nvSpPr>
          <p:cNvPr id="25" name="TextBox 25"/>
          <p:cNvSpPr txBox="1"/>
          <p:nvPr/>
        </p:nvSpPr>
        <p:spPr>
          <a:xfrm>
            <a:off x="1317734" y="2228490"/>
            <a:ext cx="2065780" cy="1464945"/>
          </a:xfrm>
          <a:prstGeom prst="rect">
            <a:avLst/>
          </a:prstGeom>
        </p:spPr>
        <p:txBody>
          <a:bodyPr lIns="0" tIns="0" rIns="0" bIns="0" rtlCol="0" anchor="t">
            <a:spAutoFit/>
          </a:bodyPr>
          <a:lstStyle/>
          <a:p>
            <a:pPr algn="ctr">
              <a:lnSpc>
                <a:spcPts val="1679"/>
              </a:lnSpc>
            </a:pPr>
            <a:r>
              <a:rPr lang="en-US" sz="1200">
                <a:solidFill>
                  <a:srgbClr val="F58A22"/>
                </a:solidFill>
                <a:latin typeface="Aileron"/>
                <a:ea typeface="Aileron"/>
                <a:cs typeface="Aileron"/>
                <a:sym typeface="Aileron"/>
              </a:rPr>
              <a:t>Open a checking account</a:t>
            </a:r>
            <a:r>
              <a:rPr lang="en-US" sz="1200">
                <a:solidFill>
                  <a:srgbClr val="1C4F59"/>
                </a:solidFill>
                <a:latin typeface="Aileron"/>
                <a:ea typeface="Aileron"/>
                <a:cs typeface="Aileron"/>
                <a:sym typeface="Aileron"/>
              </a:rPr>
              <a:t> - Helps you learn how to manage an account and debit card, building a budget, managing spending and saving habits, and checking transactions.</a:t>
            </a:r>
          </a:p>
        </p:txBody>
      </p:sp>
      <p:sp>
        <p:nvSpPr>
          <p:cNvPr id="26" name="TextBox 26"/>
          <p:cNvSpPr txBox="1"/>
          <p:nvPr/>
        </p:nvSpPr>
        <p:spPr>
          <a:xfrm>
            <a:off x="2332943" y="205504"/>
            <a:ext cx="5087714" cy="819150"/>
          </a:xfrm>
          <a:prstGeom prst="rect">
            <a:avLst/>
          </a:prstGeom>
        </p:spPr>
        <p:txBody>
          <a:bodyPr lIns="0" tIns="0" rIns="0" bIns="0" rtlCol="0" anchor="t">
            <a:spAutoFit/>
          </a:bodyPr>
          <a:lstStyle/>
          <a:p>
            <a:pPr algn="ctr">
              <a:lnSpc>
                <a:spcPts val="6423"/>
              </a:lnSpc>
            </a:pPr>
            <a:r>
              <a:rPr lang="en-US" sz="5353">
                <a:solidFill>
                  <a:srgbClr val="D7F7FF"/>
                </a:solidFill>
                <a:latin typeface="Poetsen"/>
                <a:ea typeface="Poetsen"/>
                <a:cs typeface="Poetsen"/>
                <a:sym typeface="Poetsen"/>
              </a:rPr>
              <a:t>Save At Any Age</a:t>
            </a:r>
          </a:p>
        </p:txBody>
      </p:sp>
      <p:sp>
        <p:nvSpPr>
          <p:cNvPr id="27" name="TextBox 27"/>
          <p:cNvSpPr txBox="1"/>
          <p:nvPr/>
        </p:nvSpPr>
        <p:spPr>
          <a:xfrm>
            <a:off x="3819213" y="4779270"/>
            <a:ext cx="2115175" cy="240792"/>
          </a:xfrm>
          <a:prstGeom prst="rect">
            <a:avLst/>
          </a:prstGeom>
        </p:spPr>
        <p:txBody>
          <a:bodyPr lIns="0" tIns="0" rIns="0" bIns="0" rtlCol="0" anchor="t">
            <a:spAutoFit/>
          </a:bodyPr>
          <a:lstStyle/>
          <a:p>
            <a:pPr algn="ctr">
              <a:lnSpc>
                <a:spcPts val="1823"/>
              </a:lnSpc>
            </a:pPr>
            <a:r>
              <a:rPr lang="en-US" sz="1599" b="1">
                <a:solidFill>
                  <a:srgbClr val="1C4F59"/>
                </a:solidFill>
                <a:latin typeface="Aileron Bold"/>
                <a:ea typeface="Aileron Bold"/>
                <a:cs typeface="Aileron Bold"/>
                <a:sym typeface="Aileron Bold"/>
              </a:rPr>
              <a:t>First job</a:t>
            </a:r>
          </a:p>
        </p:txBody>
      </p:sp>
      <p:sp>
        <p:nvSpPr>
          <p:cNvPr id="28" name="TextBox 28"/>
          <p:cNvSpPr txBox="1"/>
          <p:nvPr/>
        </p:nvSpPr>
        <p:spPr>
          <a:xfrm>
            <a:off x="3874107" y="5146029"/>
            <a:ext cx="2115175" cy="1255395"/>
          </a:xfrm>
          <a:prstGeom prst="rect">
            <a:avLst/>
          </a:prstGeom>
        </p:spPr>
        <p:txBody>
          <a:bodyPr lIns="0" tIns="0" rIns="0" bIns="0" rtlCol="0" anchor="t">
            <a:spAutoFit/>
          </a:bodyPr>
          <a:lstStyle/>
          <a:p>
            <a:pPr algn="ctr">
              <a:lnSpc>
                <a:spcPts val="1679"/>
              </a:lnSpc>
            </a:pPr>
            <a:r>
              <a:rPr lang="en-US" sz="1199">
                <a:solidFill>
                  <a:srgbClr val="1C4F59"/>
                </a:solidFill>
                <a:latin typeface="Aileron"/>
                <a:ea typeface="Aileron"/>
                <a:cs typeface="Aileron"/>
                <a:sym typeface="Aileron"/>
              </a:rPr>
              <a:t>As soon as you get a job you should start </a:t>
            </a:r>
            <a:r>
              <a:rPr lang="en-US" sz="1199">
                <a:solidFill>
                  <a:srgbClr val="F58A22"/>
                </a:solidFill>
                <a:latin typeface="Aileron"/>
                <a:ea typeface="Aileron"/>
                <a:cs typeface="Aileron"/>
                <a:sym typeface="Aileron"/>
              </a:rPr>
              <a:t>saving for retirement</a:t>
            </a:r>
            <a:r>
              <a:rPr lang="en-US" sz="1199">
                <a:solidFill>
                  <a:srgbClr val="1C4F59"/>
                </a:solidFill>
                <a:latin typeface="Aileron"/>
                <a:ea typeface="Aileron"/>
                <a:cs typeface="Aileron"/>
                <a:sym typeface="Aileron"/>
              </a:rPr>
              <a:t>. If you don’t want to work for the rest of your life it is important to put money away for later life. </a:t>
            </a:r>
          </a:p>
        </p:txBody>
      </p:sp>
      <p:sp>
        <p:nvSpPr>
          <p:cNvPr id="29" name="TextBox 29"/>
          <p:cNvSpPr txBox="1"/>
          <p:nvPr/>
        </p:nvSpPr>
        <p:spPr>
          <a:xfrm>
            <a:off x="7041839" y="5056996"/>
            <a:ext cx="2090029" cy="1045845"/>
          </a:xfrm>
          <a:prstGeom prst="rect">
            <a:avLst/>
          </a:prstGeom>
        </p:spPr>
        <p:txBody>
          <a:bodyPr lIns="0" tIns="0" rIns="0" bIns="0" rtlCol="0" anchor="t">
            <a:spAutoFit/>
          </a:bodyPr>
          <a:lstStyle/>
          <a:p>
            <a:pPr algn="ctr">
              <a:lnSpc>
                <a:spcPts val="1679"/>
              </a:lnSpc>
            </a:pPr>
            <a:r>
              <a:rPr lang="en-US" sz="1200">
                <a:solidFill>
                  <a:srgbClr val="1C4F59"/>
                </a:solidFill>
                <a:latin typeface="Aileron"/>
                <a:ea typeface="Aileron"/>
                <a:cs typeface="Aileron"/>
                <a:sym typeface="Aileron"/>
              </a:rPr>
              <a:t>The door opens to </a:t>
            </a:r>
            <a:r>
              <a:rPr lang="en-US" sz="1200">
                <a:solidFill>
                  <a:srgbClr val="F58A22"/>
                </a:solidFill>
                <a:latin typeface="Aileron"/>
                <a:ea typeface="Aileron"/>
                <a:cs typeface="Aileron"/>
                <a:sym typeface="Aileron"/>
              </a:rPr>
              <a:t>credit</a:t>
            </a:r>
            <a:r>
              <a:rPr lang="en-US" sz="1200">
                <a:solidFill>
                  <a:srgbClr val="1C4F59"/>
                </a:solidFill>
                <a:latin typeface="Aileron"/>
                <a:ea typeface="Aileron"/>
                <a:cs typeface="Aileron"/>
                <a:sym typeface="Aileron"/>
              </a:rPr>
              <a:t>. You can start building credit to achieve higher goals- Buying a car, better car, open a business</a:t>
            </a:r>
          </a:p>
        </p:txBody>
      </p:sp>
      <p:sp>
        <p:nvSpPr>
          <p:cNvPr id="30" name="TextBox 30"/>
          <p:cNvSpPr txBox="1"/>
          <p:nvPr/>
        </p:nvSpPr>
        <p:spPr>
          <a:xfrm>
            <a:off x="6996220" y="4644754"/>
            <a:ext cx="2090029" cy="240792"/>
          </a:xfrm>
          <a:prstGeom prst="rect">
            <a:avLst/>
          </a:prstGeom>
        </p:spPr>
        <p:txBody>
          <a:bodyPr lIns="0" tIns="0" rIns="0" bIns="0" rtlCol="0" anchor="t">
            <a:spAutoFit/>
          </a:bodyPr>
          <a:lstStyle/>
          <a:p>
            <a:pPr algn="ctr">
              <a:lnSpc>
                <a:spcPts val="1823"/>
              </a:lnSpc>
            </a:pPr>
            <a:r>
              <a:rPr lang="en-US" sz="1599" b="1">
                <a:solidFill>
                  <a:srgbClr val="1C4F59"/>
                </a:solidFill>
                <a:latin typeface="Aileron Bold"/>
                <a:ea typeface="Aileron Bold"/>
                <a:cs typeface="Aileron Bold"/>
                <a:sym typeface="Aileron Bold"/>
              </a:rPr>
              <a:t>18-21 years old</a:t>
            </a:r>
          </a:p>
        </p:txBody>
      </p:sp>
      <p:sp>
        <p:nvSpPr>
          <p:cNvPr id="31" name="Freeform 31"/>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14"/>
            <a:stretch>
              <a:fillRect t="-184549" b="-228653"/>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0" y="6776737"/>
            <a:ext cx="9753600" cy="538463"/>
            <a:chOff x="0" y="0"/>
            <a:chExt cx="6555032" cy="361881"/>
          </a:xfrm>
        </p:grpSpPr>
        <p:sp>
          <p:nvSpPr>
            <p:cNvPr id="3" name="Freeform 3"/>
            <p:cNvSpPr/>
            <p:nvPr/>
          </p:nvSpPr>
          <p:spPr>
            <a:xfrm>
              <a:off x="0" y="0"/>
              <a:ext cx="6555032" cy="361881"/>
            </a:xfrm>
            <a:custGeom>
              <a:avLst/>
              <a:gdLst/>
              <a:ahLst/>
              <a:cxnLst/>
              <a:rect l="l" t="t" r="r" b="b"/>
              <a:pathLst>
                <a:path w="6555032" h="361881">
                  <a:moveTo>
                    <a:pt x="0" y="0"/>
                  </a:moveTo>
                  <a:lnTo>
                    <a:pt x="6555032" y="0"/>
                  </a:lnTo>
                  <a:lnTo>
                    <a:pt x="6555032" y="361881"/>
                  </a:lnTo>
                  <a:lnTo>
                    <a:pt x="0" y="361881"/>
                  </a:lnTo>
                  <a:close/>
                </a:path>
              </a:pathLst>
            </a:custGeom>
            <a:solidFill>
              <a:srgbClr val="2EA7BD"/>
            </a:solidFill>
          </p:spPr>
          <p:txBody>
            <a:bodyPr/>
            <a:lstStyle/>
            <a:p>
              <a:endParaRPr lang="en-US"/>
            </a:p>
          </p:txBody>
        </p:sp>
      </p:grpSp>
      <p:grpSp>
        <p:nvGrpSpPr>
          <p:cNvPr id="4" name="Group 4"/>
          <p:cNvGrpSpPr/>
          <p:nvPr/>
        </p:nvGrpSpPr>
        <p:grpSpPr>
          <a:xfrm>
            <a:off x="2891644" y="2405843"/>
            <a:ext cx="3970312" cy="3587983"/>
            <a:chOff x="0" y="0"/>
            <a:chExt cx="3682700" cy="3328067"/>
          </a:xfrm>
        </p:grpSpPr>
        <p:sp>
          <p:nvSpPr>
            <p:cNvPr id="5" name="Freeform 5"/>
            <p:cNvSpPr/>
            <p:nvPr/>
          </p:nvSpPr>
          <p:spPr>
            <a:xfrm>
              <a:off x="0" y="0"/>
              <a:ext cx="3682700" cy="3328067"/>
            </a:xfrm>
            <a:custGeom>
              <a:avLst/>
              <a:gdLst/>
              <a:ahLst/>
              <a:cxnLst/>
              <a:rect l="l" t="t" r="r" b="b"/>
              <a:pathLst>
                <a:path w="3682700" h="3328067">
                  <a:moveTo>
                    <a:pt x="3558240" y="3328067"/>
                  </a:moveTo>
                  <a:lnTo>
                    <a:pt x="124460" y="3328067"/>
                  </a:lnTo>
                  <a:cubicBezTo>
                    <a:pt x="55880" y="3328067"/>
                    <a:pt x="0" y="3272187"/>
                    <a:pt x="0" y="3203607"/>
                  </a:cubicBezTo>
                  <a:lnTo>
                    <a:pt x="0" y="124460"/>
                  </a:lnTo>
                  <a:cubicBezTo>
                    <a:pt x="0" y="55880"/>
                    <a:pt x="55880" y="0"/>
                    <a:pt x="124460" y="0"/>
                  </a:cubicBezTo>
                  <a:lnTo>
                    <a:pt x="3558240" y="0"/>
                  </a:lnTo>
                  <a:cubicBezTo>
                    <a:pt x="3626820" y="0"/>
                    <a:pt x="3682700" y="55880"/>
                    <a:pt x="3682700" y="124460"/>
                  </a:cubicBezTo>
                  <a:lnTo>
                    <a:pt x="3682700" y="3203607"/>
                  </a:lnTo>
                  <a:cubicBezTo>
                    <a:pt x="3682700" y="3272187"/>
                    <a:pt x="3626820" y="3328067"/>
                    <a:pt x="3558240" y="3328067"/>
                  </a:cubicBezTo>
                  <a:close/>
                </a:path>
              </a:pathLst>
            </a:custGeom>
            <a:solidFill>
              <a:srgbClr val="FFFFFF"/>
            </a:solidFill>
          </p:spPr>
          <p:txBody>
            <a:bodyPr/>
            <a:lstStyle/>
            <a:p>
              <a:endParaRPr lang="en-US"/>
            </a:p>
          </p:txBody>
        </p:sp>
      </p:grpSp>
      <p:sp>
        <p:nvSpPr>
          <p:cNvPr id="6" name="Freeform 6"/>
          <p:cNvSpPr/>
          <p:nvPr/>
        </p:nvSpPr>
        <p:spPr>
          <a:xfrm>
            <a:off x="6371345" y="2970486"/>
            <a:ext cx="2433482" cy="2339185"/>
          </a:xfrm>
          <a:custGeom>
            <a:avLst/>
            <a:gdLst/>
            <a:ahLst/>
            <a:cxnLst/>
            <a:rect l="l" t="t" r="r" b="b"/>
            <a:pathLst>
              <a:path w="2433482" h="2339185">
                <a:moveTo>
                  <a:pt x="0" y="0"/>
                </a:moveTo>
                <a:lnTo>
                  <a:pt x="2433482" y="0"/>
                </a:lnTo>
                <a:lnTo>
                  <a:pt x="2433482" y="2339184"/>
                </a:lnTo>
                <a:lnTo>
                  <a:pt x="0" y="23391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475237" y="1798694"/>
            <a:ext cx="2003947" cy="2003947"/>
          </a:xfrm>
          <a:custGeom>
            <a:avLst/>
            <a:gdLst/>
            <a:ahLst/>
            <a:cxnLst/>
            <a:rect l="l" t="t" r="r" b="b"/>
            <a:pathLst>
              <a:path w="2003947" h="2003947">
                <a:moveTo>
                  <a:pt x="0" y="0"/>
                </a:moveTo>
                <a:lnTo>
                  <a:pt x="2003947" y="0"/>
                </a:lnTo>
                <a:lnTo>
                  <a:pt x="2003947" y="2003948"/>
                </a:lnTo>
                <a:lnTo>
                  <a:pt x="0" y="2003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3382255" y="5515236"/>
            <a:ext cx="1676139" cy="1676139"/>
          </a:xfrm>
          <a:custGeom>
            <a:avLst/>
            <a:gdLst/>
            <a:ahLst/>
            <a:cxnLst/>
            <a:rect l="l" t="t" r="r" b="b"/>
            <a:pathLst>
              <a:path w="1676139" h="1676139">
                <a:moveTo>
                  <a:pt x="0" y="0"/>
                </a:moveTo>
                <a:lnTo>
                  <a:pt x="1676138" y="0"/>
                </a:lnTo>
                <a:lnTo>
                  <a:pt x="1676138" y="1676139"/>
                </a:lnTo>
                <a:lnTo>
                  <a:pt x="0" y="1676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2302293" y="543514"/>
            <a:ext cx="5149013" cy="959906"/>
          </a:xfrm>
          <a:prstGeom prst="rect">
            <a:avLst/>
          </a:prstGeom>
        </p:spPr>
        <p:txBody>
          <a:bodyPr lIns="0" tIns="0" rIns="0" bIns="0" rtlCol="0" anchor="t">
            <a:spAutoFit/>
          </a:bodyPr>
          <a:lstStyle/>
          <a:p>
            <a:pPr algn="ctr">
              <a:lnSpc>
                <a:spcPts val="7616"/>
              </a:lnSpc>
            </a:pPr>
            <a:r>
              <a:rPr lang="en-US" sz="6347">
                <a:solidFill>
                  <a:srgbClr val="1C4F59"/>
                </a:solidFill>
                <a:latin typeface="Poetsen"/>
                <a:ea typeface="Poetsen"/>
                <a:cs typeface="Poetsen"/>
                <a:sym typeface="Poetsen"/>
              </a:rPr>
              <a:t>My Advice</a:t>
            </a:r>
          </a:p>
        </p:txBody>
      </p:sp>
      <p:sp>
        <p:nvSpPr>
          <p:cNvPr id="10" name="TextBox 10"/>
          <p:cNvSpPr txBox="1"/>
          <p:nvPr/>
        </p:nvSpPr>
        <p:spPr>
          <a:xfrm>
            <a:off x="3382255" y="3215640"/>
            <a:ext cx="2989090" cy="441960"/>
          </a:xfrm>
          <a:prstGeom prst="rect">
            <a:avLst/>
          </a:prstGeom>
        </p:spPr>
        <p:txBody>
          <a:bodyPr lIns="0" tIns="0" rIns="0" bIns="0" rtlCol="0" anchor="t">
            <a:spAutoFit/>
          </a:bodyPr>
          <a:lstStyle/>
          <a:p>
            <a:pPr algn="ctr">
              <a:lnSpc>
                <a:spcPts val="3419"/>
              </a:lnSpc>
            </a:pPr>
            <a:r>
              <a:rPr lang="en-US" sz="2999">
                <a:solidFill>
                  <a:srgbClr val="1C4F59"/>
                </a:solidFill>
                <a:latin typeface="Aileron"/>
                <a:ea typeface="Aileron"/>
                <a:cs typeface="Aileron"/>
                <a:sym typeface="Aileron"/>
              </a:rPr>
              <a:t>Career</a:t>
            </a:r>
          </a:p>
        </p:txBody>
      </p:sp>
      <p:sp>
        <p:nvSpPr>
          <p:cNvPr id="11" name="TextBox 11"/>
          <p:cNvSpPr txBox="1"/>
          <p:nvPr/>
        </p:nvSpPr>
        <p:spPr>
          <a:xfrm>
            <a:off x="3382255" y="3983617"/>
            <a:ext cx="2989090" cy="441960"/>
          </a:xfrm>
          <a:prstGeom prst="rect">
            <a:avLst/>
          </a:prstGeom>
        </p:spPr>
        <p:txBody>
          <a:bodyPr lIns="0" tIns="0" rIns="0" bIns="0" rtlCol="0" anchor="t">
            <a:spAutoFit/>
          </a:bodyPr>
          <a:lstStyle/>
          <a:p>
            <a:pPr algn="ctr">
              <a:lnSpc>
                <a:spcPts val="3419"/>
              </a:lnSpc>
            </a:pPr>
            <a:r>
              <a:rPr lang="en-US" sz="2999">
                <a:solidFill>
                  <a:srgbClr val="1C4F59"/>
                </a:solidFill>
                <a:latin typeface="Aileron"/>
                <a:ea typeface="Aileron"/>
                <a:cs typeface="Aileron"/>
                <a:sym typeface="Aileron"/>
              </a:rPr>
              <a:t>Education</a:t>
            </a:r>
          </a:p>
        </p:txBody>
      </p:sp>
      <p:sp>
        <p:nvSpPr>
          <p:cNvPr id="12" name="TextBox 12"/>
          <p:cNvSpPr txBox="1"/>
          <p:nvPr/>
        </p:nvSpPr>
        <p:spPr>
          <a:xfrm>
            <a:off x="3382255" y="4749427"/>
            <a:ext cx="2989090" cy="441960"/>
          </a:xfrm>
          <a:prstGeom prst="rect">
            <a:avLst/>
          </a:prstGeom>
        </p:spPr>
        <p:txBody>
          <a:bodyPr lIns="0" tIns="0" rIns="0" bIns="0" rtlCol="0" anchor="t">
            <a:spAutoFit/>
          </a:bodyPr>
          <a:lstStyle/>
          <a:p>
            <a:pPr algn="ctr">
              <a:lnSpc>
                <a:spcPts val="3419"/>
              </a:lnSpc>
            </a:pPr>
            <a:r>
              <a:rPr lang="en-US" sz="2999">
                <a:solidFill>
                  <a:srgbClr val="1C4F59"/>
                </a:solidFill>
                <a:latin typeface="Aileron"/>
                <a:ea typeface="Aileron"/>
                <a:cs typeface="Aileron"/>
                <a:sym typeface="Aileron"/>
              </a:rPr>
              <a:t>Savings</a:t>
            </a:r>
          </a:p>
        </p:txBody>
      </p:sp>
      <p:sp>
        <p:nvSpPr>
          <p:cNvPr id="13" name="Freeform 13"/>
          <p:cNvSpPr/>
          <p:nvPr/>
        </p:nvSpPr>
        <p:spPr>
          <a:xfrm>
            <a:off x="6775966" y="6821798"/>
            <a:ext cx="2977634" cy="448341"/>
          </a:xfrm>
          <a:custGeom>
            <a:avLst/>
            <a:gdLst/>
            <a:ahLst/>
            <a:cxnLst/>
            <a:rect l="l" t="t" r="r" b="b"/>
            <a:pathLst>
              <a:path w="2977634" h="448341">
                <a:moveTo>
                  <a:pt x="0" y="0"/>
                </a:moveTo>
                <a:lnTo>
                  <a:pt x="2977634" y="0"/>
                </a:lnTo>
                <a:lnTo>
                  <a:pt x="2977634" y="448341"/>
                </a:lnTo>
                <a:lnTo>
                  <a:pt x="0" y="448341"/>
                </a:lnTo>
                <a:lnTo>
                  <a:pt x="0" y="0"/>
                </a:lnTo>
                <a:close/>
              </a:path>
            </a:pathLst>
          </a:custGeom>
          <a:blipFill>
            <a:blip r:embed="rId9"/>
            <a:stretch>
              <a:fillRect t="-184549" b="-228653"/>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5afd901-c06f-404e-8f57-e4daedcf7a71}" enabled="1" method="Standard" siteId="{aad35369-5428-4912-860a-54708841c01d}" contentBits="0" removed="0"/>
</clbl:labelList>
</file>

<file path=docProps/app.xml><?xml version="1.0" encoding="utf-8"?>
<Properties xmlns="http://schemas.openxmlformats.org/officeDocument/2006/extended-properties" xmlns:vt="http://schemas.openxmlformats.org/officeDocument/2006/docPropsVTypes">
  <TotalTime>23</TotalTime>
  <Words>863</Words>
  <Application>Microsoft Office PowerPoint</Application>
  <PresentationFormat>Custom</PresentationFormat>
  <Paragraphs>105</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Aileron</vt:lpstr>
      <vt:lpstr>Aileron Bold</vt:lpstr>
      <vt:lpstr>Poetsen</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GATI MS &amp; HS</dc:title>
  <dc:creator>JENNIFER CAMPBELL</dc:creator>
  <cp:lastModifiedBy>JENNIFER CAMPBELL</cp:lastModifiedBy>
  <cp:revision>2</cp:revision>
  <dcterms:created xsi:type="dcterms:W3CDTF">2006-08-16T00:00:00Z</dcterms:created>
  <dcterms:modified xsi:type="dcterms:W3CDTF">2024-10-31T00:14:32Z</dcterms:modified>
  <dc:identifier>DAGVFaB5RiY</dc:identifier>
</cp:coreProperties>
</file>