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harts/chart4.xml" ContentType="application/vnd.openxmlformats-officedocument.drawingml.chart+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media/image51.jpg" ContentType="image/jpg"/>
  <Override PartName="/ppt/media/image52.jpg" ContentType="image/jpg"/>
  <Override PartName="/ppt/media/image53.jpg" ContentType="image/jpg"/>
  <Override PartName="/ppt/media/image68.jpg" ContentType="image/jpg"/>
  <Override PartName="/ppt/media/image72.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48" r:id="rId5"/>
    <p:sldMasterId id="2147483857" r:id="rId6"/>
    <p:sldMasterId id="2147483882" r:id="rId7"/>
    <p:sldMasterId id="2147483917" r:id="rId8"/>
  </p:sldMasterIdLst>
  <p:notesMasterIdLst>
    <p:notesMasterId r:id="rId128"/>
  </p:notesMasterIdLst>
  <p:sldIdLst>
    <p:sldId id="264" r:id="rId9"/>
    <p:sldId id="292" r:id="rId10"/>
    <p:sldId id="295" r:id="rId11"/>
    <p:sldId id="296" r:id="rId12"/>
    <p:sldId id="297" r:id="rId13"/>
    <p:sldId id="302" r:id="rId14"/>
    <p:sldId id="374" r:id="rId15"/>
    <p:sldId id="375" r:id="rId16"/>
    <p:sldId id="376" r:id="rId17"/>
    <p:sldId id="377" r:id="rId18"/>
    <p:sldId id="378" r:id="rId19"/>
    <p:sldId id="379" r:id="rId20"/>
    <p:sldId id="380" r:id="rId21"/>
    <p:sldId id="381" r:id="rId22"/>
    <p:sldId id="382" r:id="rId23"/>
    <p:sldId id="383" r:id="rId24"/>
    <p:sldId id="384" r:id="rId25"/>
    <p:sldId id="385" r:id="rId26"/>
    <p:sldId id="386" r:id="rId27"/>
    <p:sldId id="387" r:id="rId28"/>
    <p:sldId id="388" r:id="rId29"/>
    <p:sldId id="441" r:id="rId30"/>
    <p:sldId id="442" r:id="rId31"/>
    <p:sldId id="392" r:id="rId32"/>
    <p:sldId id="393" r:id="rId33"/>
    <p:sldId id="394" r:id="rId34"/>
    <p:sldId id="395" r:id="rId35"/>
    <p:sldId id="396" r:id="rId36"/>
    <p:sldId id="397" r:id="rId37"/>
    <p:sldId id="398" r:id="rId38"/>
    <p:sldId id="399" r:id="rId39"/>
    <p:sldId id="400" r:id="rId40"/>
    <p:sldId id="305" r:id="rId41"/>
    <p:sldId id="347" r:id="rId42"/>
    <p:sldId id="348" r:id="rId43"/>
    <p:sldId id="349" r:id="rId44"/>
    <p:sldId id="350" r:id="rId45"/>
    <p:sldId id="351" r:id="rId46"/>
    <p:sldId id="352" r:id="rId47"/>
    <p:sldId id="353" r:id="rId48"/>
    <p:sldId id="306" r:id="rId49"/>
    <p:sldId id="307" r:id="rId50"/>
    <p:sldId id="310" r:id="rId51"/>
    <p:sldId id="308" r:id="rId52"/>
    <p:sldId id="358" r:id="rId53"/>
    <p:sldId id="359" r:id="rId54"/>
    <p:sldId id="360" r:id="rId55"/>
    <p:sldId id="361" r:id="rId56"/>
    <p:sldId id="362" r:id="rId57"/>
    <p:sldId id="363" r:id="rId58"/>
    <p:sldId id="364" r:id="rId59"/>
    <p:sldId id="365" r:id="rId60"/>
    <p:sldId id="366" r:id="rId61"/>
    <p:sldId id="367" r:id="rId62"/>
    <p:sldId id="368" r:id="rId63"/>
    <p:sldId id="369" r:id="rId64"/>
    <p:sldId id="370" r:id="rId65"/>
    <p:sldId id="371" r:id="rId66"/>
    <p:sldId id="372" r:id="rId67"/>
    <p:sldId id="373" r:id="rId68"/>
    <p:sldId id="309" r:id="rId69"/>
    <p:sldId id="312" r:id="rId70"/>
    <p:sldId id="412" r:id="rId71"/>
    <p:sldId id="413" r:id="rId72"/>
    <p:sldId id="414" r:id="rId73"/>
    <p:sldId id="415" r:id="rId74"/>
    <p:sldId id="416" r:id="rId75"/>
    <p:sldId id="417" r:id="rId76"/>
    <p:sldId id="418" r:id="rId77"/>
    <p:sldId id="419" r:id="rId78"/>
    <p:sldId id="420" r:id="rId79"/>
    <p:sldId id="421" r:id="rId80"/>
    <p:sldId id="422" r:id="rId81"/>
    <p:sldId id="423" r:id="rId82"/>
    <p:sldId id="424" r:id="rId83"/>
    <p:sldId id="425" r:id="rId84"/>
    <p:sldId id="426" r:id="rId85"/>
    <p:sldId id="427" r:id="rId86"/>
    <p:sldId id="428" r:id="rId87"/>
    <p:sldId id="429" r:id="rId88"/>
    <p:sldId id="430" r:id="rId89"/>
    <p:sldId id="431" r:id="rId90"/>
    <p:sldId id="432" r:id="rId91"/>
    <p:sldId id="315" r:id="rId92"/>
    <p:sldId id="316" r:id="rId93"/>
    <p:sldId id="317" r:id="rId94"/>
    <p:sldId id="409" r:id="rId95"/>
    <p:sldId id="410" r:id="rId96"/>
    <p:sldId id="411" r:id="rId97"/>
    <p:sldId id="318" r:id="rId98"/>
    <p:sldId id="319" r:id="rId99"/>
    <p:sldId id="433" r:id="rId100"/>
    <p:sldId id="434" r:id="rId101"/>
    <p:sldId id="435" r:id="rId102"/>
    <p:sldId id="436" r:id="rId103"/>
    <p:sldId id="437" r:id="rId104"/>
    <p:sldId id="438" r:id="rId105"/>
    <p:sldId id="439" r:id="rId106"/>
    <p:sldId id="440" r:id="rId107"/>
    <p:sldId id="320" r:id="rId108"/>
    <p:sldId id="401" r:id="rId109"/>
    <p:sldId id="402" r:id="rId110"/>
    <p:sldId id="403" r:id="rId111"/>
    <p:sldId id="404" r:id="rId112"/>
    <p:sldId id="405" r:id="rId113"/>
    <p:sldId id="406" r:id="rId114"/>
    <p:sldId id="407" r:id="rId115"/>
    <p:sldId id="408" r:id="rId116"/>
    <p:sldId id="321" r:id="rId117"/>
    <p:sldId id="443" r:id="rId118"/>
    <p:sldId id="444" r:id="rId119"/>
    <p:sldId id="445" r:id="rId120"/>
    <p:sldId id="446" r:id="rId121"/>
    <p:sldId id="447" r:id="rId122"/>
    <p:sldId id="448" r:id="rId123"/>
    <p:sldId id="449" r:id="rId124"/>
    <p:sldId id="322" r:id="rId125"/>
    <p:sldId id="328" r:id="rId126"/>
    <p:sldId id="329" r:id="rId1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tch, Eric [UCH]" initials="TE[" lastIdx="1" clrIdx="0">
    <p:extLst>
      <p:ext uri="{19B8F6BF-5375-455C-9EA6-DF929625EA0E}">
        <p15:presenceInfo xmlns:p15="http://schemas.microsoft.com/office/powerpoint/2012/main" userId="S-1-5-21-839522115-1409082233-1417001333-876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1"/>
    <p:restoredTop sz="77752" autoAdjust="0"/>
  </p:normalViewPr>
  <p:slideViewPr>
    <p:cSldViewPr snapToGrid="0">
      <p:cViewPr varScale="1">
        <p:scale>
          <a:sx n="62" d="100"/>
          <a:sy n="62" d="100"/>
        </p:scale>
        <p:origin x="1608" y="43"/>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commentAuthors" Target="commentAuthor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presProps" Target="pres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theme" Target="theme/theme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4.bin"/><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5.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707509881422925E-2"/>
          <c:y val="0.24927325581395349"/>
          <c:w val="0.88458498023715415"/>
          <c:h val="0.57267441860465118"/>
        </c:manualLayout>
      </c:layout>
      <c:barChart>
        <c:barDir val="col"/>
        <c:grouping val="clustered"/>
        <c:varyColors val="0"/>
        <c:ser>
          <c:idx val="0"/>
          <c:order val="0"/>
          <c:spPr>
            <a:solidFill>
              <a:srgbClr val="C0C0C0"/>
            </a:solidFill>
            <a:ln>
              <a:noFill/>
            </a:ln>
          </c:spPr>
          <c:invertIfNegative val="0"/>
          <c:dLbls>
            <c:dLbl>
              <c:idx val="0"/>
              <c:layout>
                <c:manualLayout>
                  <c:x val="0"/>
                  <c:y val="-0.15334302325581395"/>
                </c:manualLayout>
              </c:layout>
              <c:numFmt formatCode="#,##0;&quot;-&quot;#,##0" sourceLinked="0"/>
              <c:spPr>
                <a:noFill/>
                <a:ln>
                  <a:noFill/>
                </a:ln>
              </c:spPr>
              <c:txPr>
                <a:bodyPr wrap="none"/>
                <a:lstStyle/>
                <a:p>
                  <a:pPr>
                    <a:defRPr sz="1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BD5-4D40-B4C0-0E7755FBFC9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3</c:v>
                </c:pt>
              </c:numCache>
            </c:numRef>
          </c:val>
          <c:extLst>
            <c:ext xmlns:c16="http://schemas.microsoft.com/office/drawing/2014/chart" uri="{C3380CC4-5D6E-409C-BE32-E72D297353CC}">
              <c16:uniqueId val="{00000001-5BD5-4D40-B4C0-0E7755FBFC98}"/>
            </c:ext>
          </c:extLst>
        </c:ser>
        <c:ser>
          <c:idx val="1"/>
          <c:order val="1"/>
          <c:spPr>
            <a:solidFill>
              <a:schemeClr val="accent1"/>
            </a:solidFill>
            <a:ln>
              <a:noFill/>
            </a:ln>
          </c:spPr>
          <c:invertIfNegative val="0"/>
          <c:dLbls>
            <c:dLbl>
              <c:idx val="0"/>
              <c:layout>
                <c:manualLayout>
                  <c:x val="0"/>
                  <c:y val="-0.35828488372093026"/>
                </c:manualLayout>
              </c:layout>
              <c:numFmt formatCode="#,##0;&quot;-&quot;#,##0" sourceLinked="0"/>
              <c:spPr>
                <a:noFill/>
                <a:ln>
                  <a:noFill/>
                </a:ln>
              </c:spPr>
              <c:txPr>
                <a:bodyPr wrap="none"/>
                <a:lstStyle/>
                <a:p>
                  <a:pPr>
                    <a:defRPr sz="1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BD5-4D40-B4C0-0E7755FBFC9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10</c:v>
                </c:pt>
              </c:numCache>
            </c:numRef>
          </c:val>
          <c:extLst>
            <c:ext xmlns:c16="http://schemas.microsoft.com/office/drawing/2014/chart" uri="{C3380CC4-5D6E-409C-BE32-E72D297353CC}">
              <c16:uniqueId val="{00000003-5BD5-4D40-B4C0-0E7755FBFC98}"/>
            </c:ext>
          </c:extLst>
        </c:ser>
        <c:dLbls>
          <c:showLegendKey val="0"/>
          <c:showVal val="0"/>
          <c:showCatName val="0"/>
          <c:showSerName val="0"/>
          <c:showPercent val="0"/>
          <c:showBubbleSize val="0"/>
        </c:dLbls>
        <c:gapWidth val="80"/>
        <c:axId val="577211368"/>
        <c:axId val="1"/>
      </c:barChart>
      <c:catAx>
        <c:axId val="57721136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
          <c:min val="0"/>
        </c:scaling>
        <c:delete val="1"/>
        <c:axPos val="l"/>
        <c:numFmt formatCode="General" sourceLinked="1"/>
        <c:majorTickMark val="out"/>
        <c:minorTickMark val="none"/>
        <c:tickLblPos val="nextTo"/>
        <c:crossAx val="577211368"/>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887323943661973E-2"/>
          <c:y val="0.13026965438663121"/>
          <c:w val="0.95422535211267601"/>
          <c:h val="0.77668059248006072"/>
        </c:manualLayout>
      </c:layout>
      <c:barChart>
        <c:barDir val="col"/>
        <c:grouping val="clustered"/>
        <c:varyColors val="0"/>
        <c:ser>
          <c:idx val="0"/>
          <c:order val="0"/>
          <c:spPr>
            <a:solidFill>
              <a:srgbClr val="C0C0C0"/>
            </a:solidFill>
            <a:ln>
              <a:noFill/>
            </a:ln>
          </c:spPr>
          <c:invertIfNegative val="0"/>
          <c:dLbls>
            <c:dLbl>
              <c:idx val="0"/>
              <c:layout>
                <c:manualLayout>
                  <c:x val="0"/>
                  <c:y val="-0.2833270034181542"/>
                </c:manualLayout>
              </c:layout>
              <c:numFmt formatCode="#,##0.0&quot;%&quot;;&quot;-&quot;#,##0.0&quot;%&quot;" sourceLinked="0"/>
              <c:spPr>
                <a:noFill/>
                <a:ln>
                  <a:noFill/>
                </a:ln>
              </c:spPr>
              <c:txPr>
                <a:bodyPr wrap="none"/>
                <a:lstStyle/>
                <a:p>
                  <a:pPr>
                    <a:defRPr sz="1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E19-40AC-99D6-16290382A2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5.7</c:v>
                </c:pt>
              </c:numCache>
            </c:numRef>
          </c:val>
          <c:extLst>
            <c:ext xmlns:c16="http://schemas.microsoft.com/office/drawing/2014/chart" uri="{C3380CC4-5D6E-409C-BE32-E72D297353CC}">
              <c16:uniqueId val="{00000001-9E19-40AC-99D6-16290382A2EF}"/>
            </c:ext>
          </c:extLst>
        </c:ser>
        <c:ser>
          <c:idx val="1"/>
          <c:order val="1"/>
          <c:spPr>
            <a:solidFill>
              <a:schemeClr val="accent1"/>
            </a:solidFill>
            <a:ln>
              <a:noFill/>
            </a:ln>
          </c:spPr>
          <c:invertIfNegative val="0"/>
          <c:dLbls>
            <c:dLbl>
              <c:idx val="0"/>
              <c:layout>
                <c:manualLayout>
                  <c:x val="0"/>
                  <c:y val="-0.42612988985947586"/>
                </c:manualLayout>
              </c:layout>
              <c:numFmt formatCode="#,##0.0&quot;%&quot;;&quot;-&quot;#,##0.0&quot;%&quot;" sourceLinked="0"/>
              <c:spPr>
                <a:noFill/>
                <a:ln>
                  <a:noFill/>
                </a:ln>
              </c:spPr>
              <c:txPr>
                <a:bodyPr wrap="none"/>
                <a:lstStyle/>
                <a:p>
                  <a:pPr>
                    <a:defRPr sz="1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E19-40AC-99D6-16290382A2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9</c:v>
                </c:pt>
              </c:numCache>
            </c:numRef>
          </c:val>
          <c:extLst>
            <c:ext xmlns:c16="http://schemas.microsoft.com/office/drawing/2014/chart" uri="{C3380CC4-5D6E-409C-BE32-E72D297353CC}">
              <c16:uniqueId val="{00000003-9E19-40AC-99D6-16290382A2EF}"/>
            </c:ext>
          </c:extLst>
        </c:ser>
        <c:dLbls>
          <c:showLegendKey val="0"/>
          <c:showVal val="0"/>
          <c:showCatName val="0"/>
          <c:showSerName val="0"/>
          <c:showPercent val="0"/>
          <c:showBubbleSize val="0"/>
        </c:dLbls>
        <c:gapWidth val="80"/>
        <c:axId val="577740960"/>
        <c:axId val="1"/>
      </c:barChart>
      <c:catAx>
        <c:axId val="57774096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
          <c:min val="0"/>
        </c:scaling>
        <c:delete val="1"/>
        <c:axPos val="l"/>
        <c:numFmt formatCode="General" sourceLinked="1"/>
        <c:majorTickMark val="out"/>
        <c:minorTickMark val="none"/>
        <c:tickLblPos val="nextTo"/>
        <c:crossAx val="577740960"/>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394169397964468E-2"/>
          <c:y val="9.5852895148669792E-2"/>
          <c:w val="0.89563567362428842"/>
          <c:h val="0.80829420970266042"/>
        </c:manualLayout>
      </c:layout>
      <c:barChart>
        <c:barDir val="col"/>
        <c:grouping val="stacked"/>
        <c:varyColors val="0"/>
        <c:ser>
          <c:idx val="0"/>
          <c:order val="0"/>
          <c:spPr>
            <a:solidFill>
              <a:schemeClr val="accent1"/>
            </a:solidFill>
            <a:ln>
              <a:noFill/>
            </a:ln>
          </c:spPr>
          <c:invertIfNegative val="0"/>
          <c:dLbls>
            <c:dLbl>
              <c:idx val="0"/>
              <c:layout>
                <c:manualLayout>
                  <c:x val="0"/>
                  <c:y val="-0.20735524256651017"/>
                </c:manualLayout>
              </c:layout>
              <c:numFmt formatCode="&quot;$&quot;#,##0.0&quot;B&quot;;&quot;-&quot;&quot;$&quot;#,##0.0&quot;B&quot;" sourceLinked="0"/>
              <c:spPr>
                <a:noFill/>
                <a:ln>
                  <a:noFill/>
                </a:ln>
              </c:spPr>
              <c:txPr>
                <a:bodyPr wrap="none"/>
                <a:lstStyle/>
                <a:p>
                  <a:pPr>
                    <a:defRPr sz="1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CCF-400F-A1C9-B475CE05F9BC}"/>
                </c:ext>
              </c:extLst>
            </c:dLbl>
            <c:dLbl>
              <c:idx val="1"/>
              <c:layout>
                <c:manualLayout>
                  <c:x val="0"/>
                  <c:y val="-0.22730829420970267"/>
                </c:manualLayout>
              </c:layout>
              <c:numFmt formatCode="&quot;$&quot;#,##0.0&quot;B&quot;;&quot;-&quot;&quot;$&quot;#,##0.0&quot;B&quot;" sourceLinked="0"/>
              <c:spPr>
                <a:noFill/>
                <a:ln>
                  <a:noFill/>
                </a:ln>
              </c:spPr>
              <c:txPr>
                <a:bodyPr wrap="none"/>
                <a:lstStyle/>
                <a:p>
                  <a:pPr>
                    <a:defRPr sz="1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CCF-400F-A1C9-B475CE05F9BC}"/>
                </c:ext>
              </c:extLst>
            </c:dLbl>
            <c:dLbl>
              <c:idx val="2"/>
              <c:layout>
                <c:manualLayout>
                  <c:x val="0"/>
                  <c:y val="-0.24100156494522693"/>
                </c:manualLayout>
              </c:layout>
              <c:numFmt formatCode="&quot;$&quot;#,##0.0&quot;B&quot;;&quot;-&quot;&quot;$&quot;#,##0.0&quot;B&quot;" sourceLinked="0"/>
              <c:spPr>
                <a:noFill/>
                <a:ln>
                  <a:noFill/>
                </a:ln>
              </c:spPr>
              <c:txPr>
                <a:bodyPr wrap="none"/>
                <a:lstStyle/>
                <a:p>
                  <a:pPr>
                    <a:defRPr sz="1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CCF-400F-A1C9-B475CE05F9BC}"/>
                </c:ext>
              </c:extLst>
            </c:dLbl>
            <c:dLbl>
              <c:idx val="3"/>
              <c:layout>
                <c:manualLayout>
                  <c:x val="0"/>
                  <c:y val="-0.29460093896713613"/>
                </c:manualLayout>
              </c:layout>
              <c:numFmt formatCode="&quot;$&quot;#,##0.0&quot;B&quot;;&quot;-&quot;&quot;$&quot;#,##0.0&quot;B&quot;" sourceLinked="0"/>
              <c:spPr>
                <a:noFill/>
                <a:ln>
                  <a:noFill/>
                </a:ln>
              </c:spPr>
              <c:txPr>
                <a:bodyPr wrap="none"/>
                <a:lstStyle/>
                <a:p>
                  <a:pPr>
                    <a:defRPr sz="1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CCF-400F-A1C9-B475CE05F9BC}"/>
                </c:ext>
              </c:extLst>
            </c:dLbl>
            <c:dLbl>
              <c:idx val="4"/>
              <c:layout>
                <c:manualLayout>
                  <c:x val="0"/>
                  <c:y val="-0.35015649452269171"/>
                </c:manualLayout>
              </c:layout>
              <c:numFmt formatCode="&quot;$&quot;#,##0.0&quot;B&quot;;&quot;-&quot;&quot;$&quot;#,##0.0&quot;B&quot;" sourceLinked="0"/>
              <c:spPr>
                <a:noFill/>
                <a:ln>
                  <a:noFill/>
                </a:ln>
              </c:spPr>
              <c:txPr>
                <a:bodyPr wrap="none"/>
                <a:lstStyle/>
                <a:p>
                  <a:pPr>
                    <a:defRPr sz="1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CCF-400F-A1C9-B475CE05F9BC}"/>
                </c:ext>
              </c:extLst>
            </c:dLbl>
            <c:dLbl>
              <c:idx val="5"/>
              <c:layout>
                <c:manualLayout>
                  <c:x val="0"/>
                  <c:y val="-0.39593114241001565"/>
                </c:manualLayout>
              </c:layout>
              <c:numFmt formatCode="&quot;$&quot;#,##0.0&quot;B&quot;;&quot;-&quot;&quot;$&quot;#,##0.0&quot;B&quot;" sourceLinked="0"/>
              <c:spPr>
                <a:noFill/>
                <a:ln>
                  <a:noFill/>
                </a:ln>
              </c:spPr>
              <c:txPr>
                <a:bodyPr wrap="none"/>
                <a:lstStyle/>
                <a:p>
                  <a:pPr>
                    <a:defRPr sz="1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CCF-400F-A1C9-B475CE05F9B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2.5</c:v>
                </c:pt>
                <c:pt idx="1">
                  <c:v>2.8</c:v>
                </c:pt>
                <c:pt idx="2">
                  <c:v>3</c:v>
                </c:pt>
                <c:pt idx="3">
                  <c:v>3.8</c:v>
                </c:pt>
                <c:pt idx="4">
                  <c:v>4.6239999999999997</c:v>
                </c:pt>
                <c:pt idx="5">
                  <c:v>5.3</c:v>
                </c:pt>
              </c:numCache>
            </c:numRef>
          </c:val>
          <c:extLst>
            <c:ext xmlns:c16="http://schemas.microsoft.com/office/drawing/2014/chart" uri="{C3380CC4-5D6E-409C-BE32-E72D297353CC}">
              <c16:uniqueId val="{00000006-CCCF-400F-A1C9-B475CE05F9BC}"/>
            </c:ext>
          </c:extLst>
        </c:ser>
        <c:dLbls>
          <c:showLegendKey val="0"/>
          <c:showVal val="0"/>
          <c:showCatName val="0"/>
          <c:showSerName val="0"/>
          <c:showPercent val="0"/>
          <c:showBubbleSize val="0"/>
        </c:dLbls>
        <c:gapWidth val="80"/>
        <c:overlap val="100"/>
        <c:axId val="1993321663"/>
        <c:axId val="1"/>
      </c:barChart>
      <c:catAx>
        <c:axId val="199332166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
          <c:min val="0"/>
        </c:scaling>
        <c:delete val="0"/>
        <c:axPos val="l"/>
        <c:majorGridlines>
          <c:spPr>
            <a:ln>
              <a:noFill/>
            </a:ln>
          </c:spPr>
        </c:majorGridlines>
        <c:numFmt formatCode="&quot;$&quot;#,##0&quot;B&quot;;&quot;-&quot;&quot;$&quot;#,##0&quot;B&quot;" sourceLinked="0"/>
        <c:majorTickMark val="out"/>
        <c:minorTickMark val="none"/>
        <c:tickLblPos val="nextTo"/>
        <c:spPr>
          <a:ln w="9525" cmpd="sng" algn="ctr">
            <a:solidFill>
              <a:schemeClr val="tx1"/>
            </a:solidFill>
            <a:prstDash val="solid"/>
          </a:ln>
        </c:spPr>
        <c:txPr>
          <a:bodyPr wrap="none"/>
          <a:lstStyle/>
          <a:p>
            <a:pPr>
              <a:defRPr sz="2000" b="1" kern="1200">
                <a:solidFill>
                  <a:schemeClr val="tx1"/>
                </a:solidFill>
                <a:latin typeface="+mn-lt"/>
                <a:ea typeface="+mn-ea"/>
                <a:cs typeface="+mn-cs"/>
              </a:defRPr>
            </a:pPr>
            <a:endParaRPr lang="en-US"/>
          </a:p>
        </c:txPr>
        <c:crossAx val="1993321663"/>
        <c:crosses val="min"/>
        <c:crossBetween val="between"/>
        <c:majorUnit val="1"/>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3666612143699583E-2"/>
          <c:w val="1"/>
          <c:h val="0.98468285131554412"/>
        </c:manualLayout>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rgbClr val="00B050"/>
              </a:solidFill>
            </c:spPr>
            <c:extLst>
              <c:ext xmlns:c16="http://schemas.microsoft.com/office/drawing/2014/chart" uri="{C3380CC4-5D6E-409C-BE32-E72D297353CC}">
                <c16:uniqueId val="{00000001-264E-475C-B2E8-746098C23FC6}"/>
              </c:ext>
            </c:extLst>
          </c:dPt>
          <c:dPt>
            <c:idx val="1"/>
            <c:invertIfNegative val="0"/>
            <c:bubble3D val="0"/>
            <c:spPr>
              <a:solidFill>
                <a:srgbClr val="00B050"/>
              </a:solidFill>
            </c:spPr>
            <c:extLst>
              <c:ext xmlns:c16="http://schemas.microsoft.com/office/drawing/2014/chart" uri="{C3380CC4-5D6E-409C-BE32-E72D297353CC}">
                <c16:uniqueId val="{00000003-264E-475C-B2E8-746098C23FC6}"/>
              </c:ext>
            </c:extLst>
          </c:dPt>
          <c:dPt>
            <c:idx val="2"/>
            <c:invertIfNegative val="0"/>
            <c:bubble3D val="0"/>
            <c:spPr>
              <a:solidFill>
                <a:schemeClr val="accent1">
                  <a:lumMod val="20000"/>
                  <a:lumOff val="80000"/>
                </a:schemeClr>
              </a:solidFill>
            </c:spPr>
            <c:extLst>
              <c:ext xmlns:c16="http://schemas.microsoft.com/office/drawing/2014/chart" uri="{C3380CC4-5D6E-409C-BE32-E72D297353CC}">
                <c16:uniqueId val="{00000005-264E-475C-B2E8-746098C23FC6}"/>
              </c:ext>
            </c:extLst>
          </c:dPt>
          <c:dPt>
            <c:idx val="4"/>
            <c:invertIfNegative val="0"/>
            <c:bubble3D val="0"/>
            <c:spPr>
              <a:solidFill>
                <a:schemeClr val="accent1">
                  <a:lumMod val="20000"/>
                  <a:lumOff val="80000"/>
                </a:schemeClr>
              </a:solidFill>
            </c:spPr>
            <c:extLst>
              <c:ext xmlns:c16="http://schemas.microsoft.com/office/drawing/2014/chart" uri="{C3380CC4-5D6E-409C-BE32-E72D297353CC}">
                <c16:uniqueId val="{00000007-264E-475C-B2E8-746098C23FC6}"/>
              </c:ext>
            </c:extLst>
          </c:dPt>
          <c:dPt>
            <c:idx val="5"/>
            <c:invertIfNegative val="0"/>
            <c:bubble3D val="0"/>
            <c:spPr>
              <a:solidFill>
                <a:schemeClr val="accent1">
                  <a:lumMod val="20000"/>
                  <a:lumOff val="80000"/>
                </a:schemeClr>
              </a:solidFill>
            </c:spPr>
            <c:extLst>
              <c:ext xmlns:c16="http://schemas.microsoft.com/office/drawing/2014/chart" uri="{C3380CC4-5D6E-409C-BE32-E72D297353CC}">
                <c16:uniqueId val="{00000009-264E-475C-B2E8-746098C23FC6}"/>
              </c:ext>
            </c:extLst>
          </c:dPt>
          <c:dPt>
            <c:idx val="6"/>
            <c:invertIfNegative val="0"/>
            <c:bubble3D val="0"/>
            <c:spPr>
              <a:solidFill>
                <a:schemeClr val="accent1">
                  <a:lumMod val="20000"/>
                  <a:lumOff val="80000"/>
                </a:schemeClr>
              </a:solidFill>
            </c:spPr>
            <c:extLst>
              <c:ext xmlns:c16="http://schemas.microsoft.com/office/drawing/2014/chart" uri="{C3380CC4-5D6E-409C-BE32-E72D297353CC}">
                <c16:uniqueId val="{0000000B-264E-475C-B2E8-746098C23FC6}"/>
              </c:ext>
            </c:extLst>
          </c:dPt>
          <c:dPt>
            <c:idx val="7"/>
            <c:invertIfNegative val="0"/>
            <c:bubble3D val="0"/>
            <c:spPr>
              <a:solidFill>
                <a:schemeClr val="accent1">
                  <a:lumMod val="20000"/>
                  <a:lumOff val="80000"/>
                </a:schemeClr>
              </a:solidFill>
            </c:spPr>
            <c:extLst>
              <c:ext xmlns:c16="http://schemas.microsoft.com/office/drawing/2014/chart" uri="{C3380CC4-5D6E-409C-BE32-E72D297353CC}">
                <c16:uniqueId val="{0000000D-264E-475C-B2E8-746098C23FC6}"/>
              </c:ext>
            </c:extLst>
          </c:dPt>
          <c:dPt>
            <c:idx val="8"/>
            <c:invertIfNegative val="0"/>
            <c:bubble3D val="0"/>
            <c:spPr>
              <a:solidFill>
                <a:schemeClr val="accent1">
                  <a:lumMod val="20000"/>
                  <a:lumOff val="80000"/>
                </a:schemeClr>
              </a:solidFill>
            </c:spPr>
            <c:extLst>
              <c:ext xmlns:c16="http://schemas.microsoft.com/office/drawing/2014/chart" uri="{C3380CC4-5D6E-409C-BE32-E72D297353CC}">
                <c16:uniqueId val="{0000000F-264E-475C-B2E8-746098C23FC6}"/>
              </c:ext>
            </c:extLst>
          </c:dPt>
          <c:dPt>
            <c:idx val="9"/>
            <c:invertIfNegative val="0"/>
            <c:bubble3D val="0"/>
            <c:spPr>
              <a:solidFill>
                <a:srgbClr val="FFB3B3"/>
              </a:solidFill>
            </c:spPr>
            <c:extLst>
              <c:ext xmlns:c16="http://schemas.microsoft.com/office/drawing/2014/chart" uri="{C3380CC4-5D6E-409C-BE32-E72D297353CC}">
                <c16:uniqueId val="{00000011-264E-475C-B2E8-746098C23FC6}"/>
              </c:ext>
            </c:extLst>
          </c:dPt>
          <c:dPt>
            <c:idx val="12"/>
            <c:invertIfNegative val="0"/>
            <c:bubble3D val="0"/>
            <c:spPr>
              <a:solidFill>
                <a:srgbClr val="FFB3B3"/>
              </a:solidFill>
            </c:spPr>
            <c:extLst>
              <c:ext xmlns:c16="http://schemas.microsoft.com/office/drawing/2014/chart" uri="{C3380CC4-5D6E-409C-BE32-E72D297353CC}">
                <c16:uniqueId val="{00000013-264E-475C-B2E8-746098C23FC6}"/>
              </c:ext>
            </c:extLst>
          </c:dPt>
          <c:cat>
            <c:numRef>
              <c:f>Sheet1!$A$2:$A$14</c:f>
              <c:numCache>
                <c:formatCode>General</c:formatCode>
                <c:ptCount val="13"/>
                <c:pt idx="0">
                  <c:v>2012</c:v>
                </c:pt>
                <c:pt idx="1">
                  <c:v>2013</c:v>
                </c:pt>
                <c:pt idx="2">
                  <c:v>2014</c:v>
                </c:pt>
                <c:pt idx="3">
                  <c:v>2015</c:v>
                </c:pt>
                <c:pt idx="4">
                  <c:v>2016</c:v>
                </c:pt>
                <c:pt idx="5">
                  <c:v>2017</c:v>
                </c:pt>
                <c:pt idx="6">
                  <c:v>2018</c:v>
                </c:pt>
                <c:pt idx="7">
                  <c:v>2019</c:v>
                </c:pt>
                <c:pt idx="8">
                  <c:v>2020</c:v>
                </c:pt>
                <c:pt idx="9">
                  <c:v>2022</c:v>
                </c:pt>
                <c:pt idx="10">
                  <c:v>2023</c:v>
                </c:pt>
                <c:pt idx="11">
                  <c:v>2024</c:v>
                </c:pt>
                <c:pt idx="12">
                  <c:v>2025</c:v>
                </c:pt>
              </c:numCache>
            </c:numRef>
          </c:cat>
          <c:val>
            <c:numRef>
              <c:f>Sheet1!$B$2:$B$14</c:f>
              <c:numCache>
                <c:formatCode>General</c:formatCode>
                <c:ptCount val="13"/>
                <c:pt idx="0">
                  <c:v>14</c:v>
                </c:pt>
                <c:pt idx="1">
                  <c:v>52</c:v>
                </c:pt>
                <c:pt idx="2">
                  <c:v>-31</c:v>
                </c:pt>
                <c:pt idx="3">
                  <c:v>0</c:v>
                </c:pt>
                <c:pt idx="4">
                  <c:v>-31</c:v>
                </c:pt>
                <c:pt idx="5">
                  <c:v>-100</c:v>
                </c:pt>
                <c:pt idx="6">
                  <c:v>-20</c:v>
                </c:pt>
                <c:pt idx="7">
                  <c:v>-370</c:v>
                </c:pt>
                <c:pt idx="8">
                  <c:v>-22</c:v>
                </c:pt>
                <c:pt idx="9">
                  <c:v>-16</c:v>
                </c:pt>
                <c:pt idx="10">
                  <c:v>0</c:v>
                </c:pt>
                <c:pt idx="11">
                  <c:v>0</c:v>
                </c:pt>
                <c:pt idx="12">
                  <c:v>-137</c:v>
                </c:pt>
              </c:numCache>
            </c:numRef>
          </c:val>
          <c:extLst>
            <c:ext xmlns:c16="http://schemas.microsoft.com/office/drawing/2014/chart" uri="{C3380CC4-5D6E-409C-BE32-E72D297353CC}">
              <c16:uniqueId val="{00000014-264E-475C-B2E8-746098C23FC6}"/>
            </c:ext>
          </c:extLst>
        </c:ser>
        <c:dLbls>
          <c:showLegendKey val="0"/>
          <c:showVal val="0"/>
          <c:showCatName val="0"/>
          <c:showSerName val="0"/>
          <c:showPercent val="0"/>
          <c:showBubbleSize val="0"/>
        </c:dLbls>
        <c:gapWidth val="150"/>
        <c:axId val="230413824"/>
        <c:axId val="230415360"/>
      </c:barChart>
      <c:catAx>
        <c:axId val="230413824"/>
        <c:scaling>
          <c:orientation val="minMax"/>
        </c:scaling>
        <c:delete val="0"/>
        <c:axPos val="b"/>
        <c:numFmt formatCode="General" sourceLinked="1"/>
        <c:majorTickMark val="out"/>
        <c:minorTickMark val="none"/>
        <c:tickLblPos val="nextTo"/>
        <c:txPr>
          <a:bodyPr/>
          <a:lstStyle/>
          <a:p>
            <a:pPr>
              <a:defRPr sz="1600" b="1">
                <a:solidFill>
                  <a:schemeClr val="tx1"/>
                </a:solidFill>
              </a:defRPr>
            </a:pPr>
            <a:endParaRPr lang="en-US"/>
          </a:p>
        </c:txPr>
        <c:crossAx val="230415360"/>
        <c:crosses val="autoZero"/>
        <c:auto val="1"/>
        <c:lblAlgn val="ctr"/>
        <c:lblOffset val="100"/>
        <c:noMultiLvlLbl val="0"/>
      </c:catAx>
      <c:valAx>
        <c:axId val="230415360"/>
        <c:scaling>
          <c:orientation val="minMax"/>
        </c:scaling>
        <c:delete val="1"/>
        <c:axPos val="l"/>
        <c:numFmt formatCode="General" sourceLinked="1"/>
        <c:majorTickMark val="out"/>
        <c:minorTickMark val="none"/>
        <c:tickLblPos val="nextTo"/>
        <c:crossAx val="23041382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700" baseline="0" dirty="0"/>
              <a:t>Inpatient Drug Cost/Inpatient Admissions and Observations</a:t>
            </a:r>
          </a:p>
        </c:rich>
      </c:tx>
      <c:layout>
        <c:manualLayout>
          <c:xMode val="edge"/>
          <c:yMode val="edge"/>
          <c:x val="0.12183232572013519"/>
          <c:y val="5.3124999999999999E-2"/>
        </c:manualLayout>
      </c:layout>
      <c:overlay val="0"/>
    </c:title>
    <c:autoTitleDeleted val="0"/>
    <c:plotArea>
      <c:layout>
        <c:manualLayout>
          <c:layoutTarget val="inner"/>
          <c:xMode val="edge"/>
          <c:yMode val="edge"/>
          <c:x val="0.16344996719160104"/>
          <c:y val="0.22339837598425197"/>
          <c:w val="0.80738336614173223"/>
          <c:h val="0.5301899606299213"/>
        </c:manualLayout>
      </c:layout>
      <c:barChart>
        <c:barDir val="col"/>
        <c:grouping val="stacked"/>
        <c:varyColors val="0"/>
        <c:ser>
          <c:idx val="0"/>
          <c:order val="0"/>
          <c:tx>
            <c:strRef>
              <c:f>Sheet1!$B$1</c:f>
              <c:strCache>
                <c:ptCount val="1"/>
                <c:pt idx="0">
                  <c:v>Drug Cost/Adj. Admission</c:v>
                </c:pt>
              </c:strCache>
            </c:strRef>
          </c:tx>
          <c:spPr>
            <a:solidFill>
              <a:schemeClr val="accent2"/>
            </a:solidFill>
          </c:spPr>
          <c:invertIfNegative val="0"/>
          <c:dLbls>
            <c:dLbl>
              <c:idx val="0"/>
              <c:layout>
                <c:manualLayout>
                  <c:x val="-2.0833333333333715E-3"/>
                  <c:y val="-0.241728592519685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E9-4607-9B27-3A035CB4D39C}"/>
                </c:ext>
              </c:extLst>
            </c:dLbl>
            <c:dLbl>
              <c:idx val="1"/>
              <c:layout>
                <c:manualLayout>
                  <c:x val="-6.2501640419947505E-3"/>
                  <c:y val="-0.254651328740157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E9-4607-9B27-3A035CB4D39C}"/>
                </c:ext>
              </c:extLst>
            </c:dLbl>
            <c:dLbl>
              <c:idx val="2"/>
              <c:layout>
                <c:manualLayout>
                  <c:x val="-6.2500000000000003E-3"/>
                  <c:y val="-0.2593009350393700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E9-4607-9B27-3A035CB4D39C}"/>
                </c:ext>
              </c:extLst>
            </c:dLbl>
            <c:dLbl>
              <c:idx val="3"/>
              <c:layout>
                <c:manualLayout>
                  <c:x val="-1.0416666666666742E-2"/>
                  <c:y val="-0.297749753937007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E9-4607-9B27-3A035CB4D39C}"/>
                </c:ext>
              </c:extLst>
            </c:dLbl>
            <c:dLbl>
              <c:idx val="4"/>
              <c:layout>
                <c:manualLayout>
                  <c:x val="-6.2500000000000003E-3"/>
                  <c:y val="-0.2722453248031496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E9-4607-9B27-3A035CB4D39C}"/>
                </c:ext>
              </c:extLst>
            </c:dLbl>
            <c:dLbl>
              <c:idx val="5"/>
              <c:layout>
                <c:manualLayout>
                  <c:x val="-8.3333333333333332E-3"/>
                  <c:y val="-0.272234744094488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E9-4607-9B27-3A035CB4D39C}"/>
                </c:ext>
              </c:extLst>
            </c:dLbl>
            <c:dLbl>
              <c:idx val="6"/>
              <c:layout>
                <c:manualLayout>
                  <c:x val="4.1666666666666666E-3"/>
                  <c:y val="-0.2872920767716535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E9-4607-9B27-3A035CB4D39C}"/>
                </c:ext>
              </c:extLst>
            </c:dLbl>
            <c:dLbl>
              <c:idx val="7"/>
              <c:layout>
                <c:manualLayout>
                  <c:x val="0"/>
                  <c:y val="-0.2730334645669291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E9-4607-9B27-3A035CB4D39C}"/>
                </c:ext>
              </c:extLst>
            </c:dLbl>
            <c:dLbl>
              <c:idx val="8"/>
              <c:layout>
                <c:manualLayout>
                  <c:x val="-2.083333333333486E-3"/>
                  <c:y val="-0.296970226377952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2E9-4607-9B27-3A035CB4D39C}"/>
                </c:ext>
              </c:extLst>
            </c:dLbl>
            <c:dLbl>
              <c:idx val="9"/>
              <c:layout>
                <c:manualLayout>
                  <c:x val="-1.1954919948590836E-16"/>
                  <c:y val="-0.264291197066765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3A-4C2F-8C28-CA5493A10A67}"/>
                </c:ext>
              </c:extLst>
            </c:dLbl>
            <c:numFmt formatCode="&quot;$&quot;#,##0" sourceLinked="0"/>
            <c:spPr>
              <a:noFill/>
              <a:ln>
                <a:noFill/>
              </a:ln>
              <a:effectLst/>
            </c:spPr>
            <c:txPr>
              <a:bodyPr/>
              <a:lstStyle/>
              <a:p>
                <a:pPr>
                  <a:defRPr sz="1200" b="1" baseline="0">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 '16</c:v>
                </c:pt>
                <c:pt idx="1">
                  <c:v> '17</c:v>
                </c:pt>
                <c:pt idx="2">
                  <c:v> '18</c:v>
                </c:pt>
                <c:pt idx="3">
                  <c:v> '19</c:v>
                </c:pt>
                <c:pt idx="4">
                  <c:v> '20</c:v>
                </c:pt>
                <c:pt idx="5">
                  <c:v> '21</c:v>
                </c:pt>
                <c:pt idx="6">
                  <c:v>22 May YTD</c:v>
                </c:pt>
                <c:pt idx="7">
                  <c:v>23 May YTD</c:v>
                </c:pt>
                <c:pt idx="8">
                  <c:v>24 Jun YTD</c:v>
                </c:pt>
                <c:pt idx="9">
                  <c:v>25 May YTD</c:v>
                </c:pt>
              </c:strCache>
            </c:strRef>
          </c:cat>
          <c:val>
            <c:numRef>
              <c:f>Sheet1!$B$2:$B$11</c:f>
              <c:numCache>
                <c:formatCode>_("$"* #,##0.00_);_("$"* \(#,##0.00\);_("$"* "-"??_);_(@_)</c:formatCode>
                <c:ptCount val="10"/>
                <c:pt idx="0">
                  <c:v>1142.5145867757401</c:v>
                </c:pt>
                <c:pt idx="1">
                  <c:v>1176.5558200366204</c:v>
                </c:pt>
                <c:pt idx="2">
                  <c:v>1253.1268849373898</c:v>
                </c:pt>
                <c:pt idx="3">
                  <c:v>1371.7627939142462</c:v>
                </c:pt>
                <c:pt idx="4" formatCode="&quot;$&quot;#,##0.00_);[Red]\(&quot;$&quot;#,##0.00\)">
                  <c:v>1299.4662251981686</c:v>
                </c:pt>
                <c:pt idx="5" formatCode="&quot;$&quot;#,##0.00_);[Red]\(&quot;$&quot;#,##0.00\)">
                  <c:v>1400.1454093705631</c:v>
                </c:pt>
                <c:pt idx="6" formatCode="&quot;$&quot;#,##0.00_);[Red]\(&quot;$&quot;#,##0.00\)">
                  <c:v>1424.1058791236212</c:v>
                </c:pt>
                <c:pt idx="7" formatCode="&quot;$&quot;#,##0.00_);[Red]\(&quot;$&quot;#,##0.00\)">
                  <c:v>1281.9101007180377</c:v>
                </c:pt>
                <c:pt idx="8" formatCode="&quot;$&quot;#,##0.00_);[Red]\(&quot;$&quot;#,##0.00\)">
                  <c:v>1355.2788619129826</c:v>
                </c:pt>
                <c:pt idx="9" formatCode="&quot;$&quot;#,##0.00_);[Red]\(&quot;$&quot;#,##0.00\)">
                  <c:v>1270.3558607368323</c:v>
                </c:pt>
              </c:numCache>
            </c:numRef>
          </c:val>
          <c:extLst>
            <c:ext xmlns:c16="http://schemas.microsoft.com/office/drawing/2014/chart" uri="{C3380CC4-5D6E-409C-BE32-E72D297353CC}">
              <c16:uniqueId val="{00000009-32E9-4607-9B27-3A035CB4D39C}"/>
            </c:ext>
          </c:extLst>
        </c:ser>
        <c:dLbls>
          <c:showLegendKey val="0"/>
          <c:showVal val="0"/>
          <c:showCatName val="0"/>
          <c:showSerName val="0"/>
          <c:showPercent val="0"/>
          <c:showBubbleSize val="0"/>
        </c:dLbls>
        <c:gapWidth val="150"/>
        <c:overlap val="100"/>
        <c:axId val="65992960"/>
        <c:axId val="70672384"/>
      </c:barChart>
      <c:catAx>
        <c:axId val="65992960"/>
        <c:scaling>
          <c:orientation val="minMax"/>
        </c:scaling>
        <c:delete val="0"/>
        <c:axPos val="b"/>
        <c:numFmt formatCode="General" sourceLinked="0"/>
        <c:majorTickMark val="out"/>
        <c:minorTickMark val="none"/>
        <c:tickLblPos val="nextTo"/>
        <c:crossAx val="70672384"/>
        <c:crossesAt val="0"/>
        <c:auto val="1"/>
        <c:lblAlgn val="ctr"/>
        <c:lblOffset val="100"/>
        <c:noMultiLvlLbl val="0"/>
      </c:catAx>
      <c:valAx>
        <c:axId val="70672384"/>
        <c:scaling>
          <c:orientation val="minMax"/>
          <c:min val="0"/>
        </c:scaling>
        <c:delete val="0"/>
        <c:axPos val="l"/>
        <c:majorGridlines/>
        <c:numFmt formatCode="_(&quot;$&quot;* #,##0_);_(&quot;$&quot;* \(#,##0\);_(&quot;$&quot;* &quot;-&quot;_);_(@_)" sourceLinked="0"/>
        <c:majorTickMark val="out"/>
        <c:minorTickMark val="none"/>
        <c:tickLblPos val="nextTo"/>
        <c:crossAx val="659929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Arial Black" panose="020B0A04020102020204" pitchFamily="34" charset="0"/>
                <a:ea typeface="+mn-ea"/>
                <a:cs typeface="+mn-cs"/>
              </a:defRPr>
            </a:pPr>
            <a:r>
              <a:rPr lang="en-US" dirty="0">
                <a:latin typeface="Arial Black" panose="020B0A04020102020204" pitchFamily="34" charset="0"/>
              </a:rPr>
              <a:t>CCD 3W-Total Orders per month</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title>
    <c:autoTitleDeleted val="0"/>
    <c:plotArea>
      <c:layout/>
      <c:lineChart>
        <c:grouping val="stacked"/>
        <c:varyColors val="0"/>
        <c:ser>
          <c:idx val="0"/>
          <c:order val="0"/>
          <c:tx>
            <c:strRef>
              <c:f>'[CCD 3W raw data for Bob.xlsx]Sheet1'!$I$1</c:f>
              <c:strCache>
                <c:ptCount val="1"/>
                <c:pt idx="0">
                  <c:v>Total orders per month</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'[CCD 3W raw data for Bob.xlsx]Sheet1'!$H$2:$H$32</c:f>
              <c:numCache>
                <c:formatCode>mmm\-yy</c:formatCode>
                <c:ptCount val="31"/>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45658</c:v>
                </c:pt>
                <c:pt idx="25">
                  <c:v>45689</c:v>
                </c:pt>
                <c:pt idx="26">
                  <c:v>45717</c:v>
                </c:pt>
                <c:pt idx="27">
                  <c:v>45748</c:v>
                </c:pt>
                <c:pt idx="28">
                  <c:v>45778</c:v>
                </c:pt>
                <c:pt idx="29">
                  <c:v>45809</c:v>
                </c:pt>
                <c:pt idx="30">
                  <c:v>45839</c:v>
                </c:pt>
              </c:numCache>
            </c:numRef>
          </c:cat>
          <c:val>
            <c:numRef>
              <c:f>'[CCD 3W raw data for Bob.xlsx]Sheet1'!$I$2:$I$32</c:f>
              <c:numCache>
                <c:formatCode>#,##0</c:formatCode>
                <c:ptCount val="31"/>
                <c:pt idx="0">
                  <c:v>2140</c:v>
                </c:pt>
                <c:pt idx="1">
                  <c:v>1991</c:v>
                </c:pt>
                <c:pt idx="2">
                  <c:v>2187</c:v>
                </c:pt>
                <c:pt idx="3">
                  <c:v>1861</c:v>
                </c:pt>
                <c:pt idx="4">
                  <c:v>2001</c:v>
                </c:pt>
                <c:pt idx="5">
                  <c:v>1861</c:v>
                </c:pt>
                <c:pt idx="6">
                  <c:v>1902</c:v>
                </c:pt>
                <c:pt idx="7">
                  <c:v>2241</c:v>
                </c:pt>
                <c:pt idx="8">
                  <c:v>1655</c:v>
                </c:pt>
                <c:pt idx="9">
                  <c:v>2006</c:v>
                </c:pt>
                <c:pt idx="10">
                  <c:v>2172</c:v>
                </c:pt>
                <c:pt idx="11">
                  <c:v>2173</c:v>
                </c:pt>
                <c:pt idx="12">
                  <c:v>1739</c:v>
                </c:pt>
                <c:pt idx="13">
                  <c:v>1634</c:v>
                </c:pt>
                <c:pt idx="14">
                  <c:v>1800</c:v>
                </c:pt>
                <c:pt idx="15">
                  <c:v>1806</c:v>
                </c:pt>
                <c:pt idx="16">
                  <c:v>1780</c:v>
                </c:pt>
                <c:pt idx="17">
                  <c:v>1644</c:v>
                </c:pt>
                <c:pt idx="18">
                  <c:v>1872</c:v>
                </c:pt>
                <c:pt idx="19">
                  <c:v>1891</c:v>
                </c:pt>
                <c:pt idx="20">
                  <c:v>1843</c:v>
                </c:pt>
                <c:pt idx="21">
                  <c:v>1777</c:v>
                </c:pt>
                <c:pt idx="22">
                  <c:v>1336</c:v>
                </c:pt>
                <c:pt idx="23">
                  <c:v>1167</c:v>
                </c:pt>
                <c:pt idx="24">
                  <c:v>1476</c:v>
                </c:pt>
                <c:pt idx="25">
                  <c:v>1136</c:v>
                </c:pt>
                <c:pt idx="26">
                  <c:v>1064</c:v>
                </c:pt>
                <c:pt idx="27">
                  <c:v>1276</c:v>
                </c:pt>
                <c:pt idx="28">
                  <c:v>1290</c:v>
                </c:pt>
                <c:pt idx="29" formatCode="General">
                  <c:v>973</c:v>
                </c:pt>
                <c:pt idx="30">
                  <c:v>1339</c:v>
                </c:pt>
              </c:numCache>
            </c:numRef>
          </c:val>
          <c:smooth val="0"/>
          <c:extLst>
            <c:ext xmlns:c16="http://schemas.microsoft.com/office/drawing/2014/chart" uri="{C3380CC4-5D6E-409C-BE32-E72D297353CC}">
              <c16:uniqueId val="{00000000-14CD-4498-9080-9FB3EE15389C}"/>
            </c:ext>
          </c:extLst>
        </c:ser>
        <c:dLbls>
          <c:showLegendKey val="0"/>
          <c:showVal val="0"/>
          <c:showCatName val="0"/>
          <c:showSerName val="0"/>
          <c:showPercent val="0"/>
          <c:showBubbleSize val="0"/>
        </c:dLbls>
        <c:smooth val="0"/>
        <c:axId val="727159592"/>
        <c:axId val="727165824"/>
      </c:lineChart>
      <c:dateAx>
        <c:axId val="727159592"/>
        <c:scaling>
          <c:orientation val="minMax"/>
        </c:scaling>
        <c:delete val="0"/>
        <c:axPos val="b"/>
        <c:numFmt formatCode="mmm\-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7165824"/>
        <c:crosses val="autoZero"/>
        <c:auto val="1"/>
        <c:lblOffset val="100"/>
        <c:baseTimeUnit val="months"/>
      </c:dateAx>
      <c:valAx>
        <c:axId val="727165824"/>
        <c:scaling>
          <c:orientation val="minMax"/>
        </c:scaling>
        <c:delete val="0"/>
        <c:axPos val="l"/>
        <c:majorGridlines>
          <c:spPr>
            <a:ln w="9525" cap="flat" cmpd="sng" algn="ctr">
              <a:solidFill>
                <a:schemeClr val="accent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7159592"/>
        <c:crosses val="autoZero"/>
        <c:crossBetween val="between"/>
      </c:valAx>
      <c:spPr>
        <a:noFill/>
        <a:ln>
          <a:noFill/>
        </a:ln>
        <a:effectLst/>
      </c:spPr>
    </c:plotArea>
    <c:plotVisOnly val="1"/>
    <c:dispBlanksAs val="zero"/>
    <c:showDLblsOverMax val="0"/>
  </c:chart>
  <c:spPr>
    <a:noFill/>
    <a:ln>
      <a:solidFill>
        <a:schemeClr val="accent1"/>
      </a:solidFill>
    </a:ln>
    <a:effectLst>
      <a:outerShdw blurRad="50800" dist="38100" dir="13500000" algn="br" rotWithShape="0">
        <a:prstClr val="black">
          <a:alpha val="40000"/>
        </a:prstClr>
      </a:outerShd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latin typeface="Arial Black" panose="020B0A04020102020204" pitchFamily="34" charset="0"/>
              </a:rPr>
              <a:t>CCD 3W-Total StockOuts per month</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'[CCD 3W raw data for Bob.xlsx]Sheet1'!$C$1</c:f>
              <c:strCache>
                <c:ptCount val="1"/>
                <c:pt idx="0">
                  <c:v>Total StockOuts</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delete val="1"/>
          </c:dLbls>
          <c:cat>
            <c:numRef>
              <c:f>'[CCD 3W raw data for Bob.xlsx]Sheet1'!$B$2:$B$32</c:f>
              <c:numCache>
                <c:formatCode>mmm\-yy</c:formatCode>
                <c:ptCount val="31"/>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45658</c:v>
                </c:pt>
                <c:pt idx="25">
                  <c:v>45689</c:v>
                </c:pt>
                <c:pt idx="26">
                  <c:v>45717</c:v>
                </c:pt>
                <c:pt idx="27">
                  <c:v>45748</c:v>
                </c:pt>
                <c:pt idx="28">
                  <c:v>45778</c:v>
                </c:pt>
                <c:pt idx="29">
                  <c:v>45809</c:v>
                </c:pt>
                <c:pt idx="30">
                  <c:v>45839</c:v>
                </c:pt>
              </c:numCache>
            </c:numRef>
          </c:cat>
          <c:val>
            <c:numRef>
              <c:f>'[CCD 3W raw data for Bob.xlsx]Sheet1'!$C$2:$C$32</c:f>
              <c:numCache>
                <c:formatCode>General</c:formatCode>
                <c:ptCount val="31"/>
                <c:pt idx="0">
                  <c:v>380</c:v>
                </c:pt>
                <c:pt idx="1">
                  <c:v>316</c:v>
                </c:pt>
                <c:pt idx="2">
                  <c:v>401</c:v>
                </c:pt>
                <c:pt idx="3">
                  <c:v>350</c:v>
                </c:pt>
                <c:pt idx="4">
                  <c:v>400</c:v>
                </c:pt>
                <c:pt idx="5">
                  <c:v>349</c:v>
                </c:pt>
                <c:pt idx="6">
                  <c:v>452</c:v>
                </c:pt>
                <c:pt idx="7">
                  <c:v>424</c:v>
                </c:pt>
                <c:pt idx="8">
                  <c:v>331</c:v>
                </c:pt>
                <c:pt idx="9">
                  <c:v>284</c:v>
                </c:pt>
                <c:pt idx="10">
                  <c:v>352</c:v>
                </c:pt>
                <c:pt idx="11">
                  <c:v>343</c:v>
                </c:pt>
                <c:pt idx="12">
                  <c:v>346</c:v>
                </c:pt>
                <c:pt idx="13">
                  <c:v>263</c:v>
                </c:pt>
                <c:pt idx="14">
                  <c:v>289</c:v>
                </c:pt>
                <c:pt idx="15">
                  <c:v>240</c:v>
                </c:pt>
                <c:pt idx="16">
                  <c:v>222</c:v>
                </c:pt>
                <c:pt idx="17">
                  <c:v>165</c:v>
                </c:pt>
                <c:pt idx="18">
                  <c:v>201</c:v>
                </c:pt>
                <c:pt idx="19">
                  <c:v>246</c:v>
                </c:pt>
                <c:pt idx="20">
                  <c:v>176</c:v>
                </c:pt>
                <c:pt idx="21">
                  <c:v>217</c:v>
                </c:pt>
                <c:pt idx="22">
                  <c:v>173</c:v>
                </c:pt>
                <c:pt idx="23">
                  <c:v>150</c:v>
                </c:pt>
                <c:pt idx="24">
                  <c:v>167</c:v>
                </c:pt>
                <c:pt idx="25">
                  <c:v>84</c:v>
                </c:pt>
                <c:pt idx="26">
                  <c:v>148</c:v>
                </c:pt>
                <c:pt idx="27">
                  <c:v>146</c:v>
                </c:pt>
                <c:pt idx="28">
                  <c:v>141</c:v>
                </c:pt>
                <c:pt idx="29">
                  <c:v>108</c:v>
                </c:pt>
                <c:pt idx="30">
                  <c:v>118</c:v>
                </c:pt>
              </c:numCache>
            </c:numRef>
          </c:val>
          <c:smooth val="0"/>
          <c:extLst>
            <c:ext xmlns:c16="http://schemas.microsoft.com/office/drawing/2014/chart" uri="{C3380CC4-5D6E-409C-BE32-E72D297353CC}">
              <c16:uniqueId val="{00000000-EC31-4DF7-82B2-2BDEA1D38AFD}"/>
            </c:ext>
          </c:extLst>
        </c:ser>
        <c:dLbls>
          <c:dLblPos val="ctr"/>
          <c:showLegendKey val="0"/>
          <c:showVal val="1"/>
          <c:showCatName val="0"/>
          <c:showSerName val="0"/>
          <c:showPercent val="0"/>
          <c:showBubbleSize val="0"/>
        </c:dLbls>
        <c:smooth val="0"/>
        <c:axId val="978735136"/>
        <c:axId val="978733168"/>
      </c:lineChart>
      <c:dateAx>
        <c:axId val="978735136"/>
        <c:scaling>
          <c:orientation val="minMax"/>
        </c:scaling>
        <c:delete val="0"/>
        <c:axPos val="b"/>
        <c:numFmt formatCode="mmm\-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8733168"/>
        <c:crosses val="autoZero"/>
        <c:auto val="1"/>
        <c:lblOffset val="100"/>
        <c:baseTimeUnit val="months"/>
      </c:dateAx>
      <c:valAx>
        <c:axId val="978733168"/>
        <c:scaling>
          <c:orientation val="minMax"/>
        </c:scaling>
        <c:delete val="0"/>
        <c:axPos val="l"/>
        <c:majorGridlines>
          <c:spPr>
            <a:ln w="9525" cap="flat" cmpd="sng" algn="ctr">
              <a:solidFill>
                <a:schemeClr val="accent1"/>
              </a:solidFill>
              <a:round/>
            </a:ln>
            <a:effectLst>
              <a:outerShdw blurRad="50800" dist="38100" dir="2700000" algn="tl" rotWithShape="0">
                <a:prstClr val="black">
                  <a:alpha val="40000"/>
                </a:prstClr>
              </a:outerShdw>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8735136"/>
        <c:crosses val="autoZero"/>
        <c:crossBetween val="between"/>
      </c:valAx>
      <c:spPr>
        <a:noFill/>
        <a:ln>
          <a:noFill/>
        </a:ln>
        <a:effectLst/>
      </c:spPr>
    </c:plotArea>
    <c:plotVisOnly val="1"/>
    <c:dispBlanksAs val="zero"/>
    <c:showDLblsOverMax val="0"/>
  </c:chart>
  <c:spPr>
    <a:noFill/>
    <a:ln>
      <a:solidFill>
        <a:schemeClr val="accent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18.jpg"/><Relationship Id="rId7" Type="http://schemas.openxmlformats.org/officeDocument/2006/relationships/image" Target="../media/image122.jfif"/><Relationship Id="rId2" Type="http://schemas.openxmlformats.org/officeDocument/2006/relationships/image" Target="../media/image117.png"/><Relationship Id="rId1" Type="http://schemas.openxmlformats.org/officeDocument/2006/relationships/image" Target="../media/image116.png"/><Relationship Id="rId6" Type="http://schemas.openxmlformats.org/officeDocument/2006/relationships/image" Target="../media/image121.jpeg"/><Relationship Id="rId5" Type="http://schemas.openxmlformats.org/officeDocument/2006/relationships/image" Target="../media/image120.jpg"/><Relationship Id="rId4" Type="http://schemas.openxmlformats.org/officeDocument/2006/relationships/image" Target="../media/image1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8.jpg"/><Relationship Id="rId7" Type="http://schemas.openxmlformats.org/officeDocument/2006/relationships/image" Target="../media/image122.jfif"/><Relationship Id="rId2" Type="http://schemas.openxmlformats.org/officeDocument/2006/relationships/image" Target="../media/image117.png"/><Relationship Id="rId1" Type="http://schemas.openxmlformats.org/officeDocument/2006/relationships/image" Target="../media/image116.png"/><Relationship Id="rId6" Type="http://schemas.openxmlformats.org/officeDocument/2006/relationships/image" Target="../media/image121.jpeg"/><Relationship Id="rId5" Type="http://schemas.openxmlformats.org/officeDocument/2006/relationships/image" Target="../media/image120.jpg"/><Relationship Id="rId4" Type="http://schemas.openxmlformats.org/officeDocument/2006/relationships/image" Target="../media/image1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A709B-143F-453F-8EC7-CD3B01B26F20}"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AE1DC995-8E14-4B2C-8D10-9C6F5ECD9DB3}">
      <dgm:prSet phldrT="[Text]" custT="1"/>
      <dgm:spPr/>
      <dgm:t>
        <a:bodyPr/>
        <a:lstStyle/>
        <a:p>
          <a:r>
            <a:rPr lang="en-US" sz="3600" b="1" u="sng" dirty="0"/>
            <a:t>Payor Agnostic</a:t>
          </a:r>
        </a:p>
      </dgm:t>
    </dgm:pt>
    <dgm:pt modelId="{3658E9A7-E4E7-4AAB-9169-464547EFF034}" type="parTrans" cxnId="{BAD3ED72-A7C5-4D7A-BC26-62CD9CE2186E}">
      <dgm:prSet/>
      <dgm:spPr/>
      <dgm:t>
        <a:bodyPr/>
        <a:lstStyle/>
        <a:p>
          <a:endParaRPr lang="en-US"/>
        </a:p>
      </dgm:t>
    </dgm:pt>
    <dgm:pt modelId="{76D6215D-ABFE-4C64-A91A-7F2986B92D43}" type="sibTrans" cxnId="{BAD3ED72-A7C5-4D7A-BC26-62CD9CE2186E}">
      <dgm:prSet/>
      <dgm:spPr/>
      <dgm:t>
        <a:bodyPr/>
        <a:lstStyle/>
        <a:p>
          <a:endParaRPr lang="en-US"/>
        </a:p>
      </dgm:t>
    </dgm:pt>
    <dgm:pt modelId="{75A99378-C699-437E-AAC0-60F8CC69323C}">
      <dgm:prSet phldrT="[Text]" custT="1"/>
      <dgm:spPr/>
      <dgm:t>
        <a:bodyPr/>
        <a:lstStyle/>
        <a:p>
          <a:r>
            <a:rPr lang="en-US" sz="2000" dirty="0">
              <a:solidFill>
                <a:srgbClr val="FF0000"/>
              </a:solidFill>
            </a:rPr>
            <a:t>Focus: Cost &gt; Margin</a:t>
          </a:r>
        </a:p>
      </dgm:t>
    </dgm:pt>
    <dgm:pt modelId="{19FF5D70-0D1F-489C-BAF3-89B1F678825E}" type="parTrans" cxnId="{581B273B-6579-4A8B-8AFF-7AC7BA11D7B9}">
      <dgm:prSet/>
      <dgm:spPr/>
      <dgm:t>
        <a:bodyPr/>
        <a:lstStyle/>
        <a:p>
          <a:endParaRPr lang="en-US"/>
        </a:p>
      </dgm:t>
    </dgm:pt>
    <dgm:pt modelId="{D3BDAA3F-B411-488C-95BB-B35D19E621F3}" type="sibTrans" cxnId="{581B273B-6579-4A8B-8AFF-7AC7BA11D7B9}">
      <dgm:prSet/>
      <dgm:spPr/>
      <dgm:t>
        <a:bodyPr/>
        <a:lstStyle/>
        <a:p>
          <a:endParaRPr lang="en-US"/>
        </a:p>
      </dgm:t>
    </dgm:pt>
    <dgm:pt modelId="{5147FE09-BF6D-4AB1-A769-784378909119}">
      <dgm:prSet phldrT="[Text]" custT="1"/>
      <dgm:spPr/>
      <dgm:t>
        <a:bodyPr/>
        <a:lstStyle/>
        <a:p>
          <a:r>
            <a:rPr lang="en-US" sz="3600" b="1" u="sng" dirty="0"/>
            <a:t>Payor Adaptive</a:t>
          </a:r>
        </a:p>
      </dgm:t>
    </dgm:pt>
    <dgm:pt modelId="{6CA66DF2-A535-4A64-B5AA-7E9D9E8D631F}" type="parTrans" cxnId="{6E752B4A-5F7F-4EF3-A80B-5D405A0171AC}">
      <dgm:prSet/>
      <dgm:spPr/>
      <dgm:t>
        <a:bodyPr/>
        <a:lstStyle/>
        <a:p>
          <a:endParaRPr lang="en-US"/>
        </a:p>
      </dgm:t>
    </dgm:pt>
    <dgm:pt modelId="{9FEA3551-3263-4F9A-B651-B8B0B995019C}" type="sibTrans" cxnId="{6E752B4A-5F7F-4EF3-A80B-5D405A0171AC}">
      <dgm:prSet/>
      <dgm:spPr/>
      <dgm:t>
        <a:bodyPr/>
        <a:lstStyle/>
        <a:p>
          <a:endParaRPr lang="en-US"/>
        </a:p>
      </dgm:t>
    </dgm:pt>
    <dgm:pt modelId="{CD94F05D-405A-4BF8-80B7-35ABC1F4CD83}">
      <dgm:prSet phldrT="[Text]" custT="1"/>
      <dgm:spPr/>
      <dgm:t>
        <a:bodyPr/>
        <a:lstStyle/>
        <a:p>
          <a:r>
            <a:rPr lang="en-US" sz="1800" b="0" dirty="0">
              <a:solidFill>
                <a:srgbClr val="00B050"/>
              </a:solidFill>
            </a:rPr>
            <a:t>Focus: Margin &gt; Cost</a:t>
          </a:r>
        </a:p>
      </dgm:t>
    </dgm:pt>
    <dgm:pt modelId="{986463C4-4274-4960-8590-C9AB83DFC3AF}" type="parTrans" cxnId="{0DE755F2-EFC6-4599-9117-88FCD391EB29}">
      <dgm:prSet/>
      <dgm:spPr/>
      <dgm:t>
        <a:bodyPr/>
        <a:lstStyle/>
        <a:p>
          <a:endParaRPr lang="en-US"/>
        </a:p>
      </dgm:t>
    </dgm:pt>
    <dgm:pt modelId="{FA40967D-F0DA-4FED-A8B4-46A4D62A1A5F}" type="sibTrans" cxnId="{0DE755F2-EFC6-4599-9117-88FCD391EB29}">
      <dgm:prSet/>
      <dgm:spPr/>
      <dgm:t>
        <a:bodyPr/>
        <a:lstStyle/>
        <a:p>
          <a:endParaRPr lang="en-US"/>
        </a:p>
      </dgm:t>
    </dgm:pt>
    <dgm:pt modelId="{EAB6E94B-7FFA-4554-91A8-A599439D9C42}">
      <dgm:prSet phldrT="[Text]" custT="1"/>
      <dgm:spPr/>
      <dgm:t>
        <a:bodyPr/>
        <a:lstStyle/>
        <a:p>
          <a:r>
            <a:rPr lang="en-US" sz="2000" dirty="0">
              <a:solidFill>
                <a:srgbClr val="FF0000"/>
              </a:solidFill>
            </a:rPr>
            <a:t>Payor preferences</a:t>
          </a:r>
        </a:p>
      </dgm:t>
    </dgm:pt>
    <dgm:pt modelId="{B214A8DD-D5EC-4787-B0AE-369B8AEC9F79}" type="parTrans" cxnId="{C4C9B9FB-6791-48B9-A26D-17494EFA8D36}">
      <dgm:prSet/>
      <dgm:spPr/>
      <dgm:t>
        <a:bodyPr/>
        <a:lstStyle/>
        <a:p>
          <a:endParaRPr lang="en-US"/>
        </a:p>
      </dgm:t>
    </dgm:pt>
    <dgm:pt modelId="{A2CAC09D-4E33-4249-9D59-9F2CE1EE7FE6}" type="sibTrans" cxnId="{C4C9B9FB-6791-48B9-A26D-17494EFA8D36}">
      <dgm:prSet/>
      <dgm:spPr/>
      <dgm:t>
        <a:bodyPr/>
        <a:lstStyle/>
        <a:p>
          <a:endParaRPr lang="en-US"/>
        </a:p>
      </dgm:t>
    </dgm:pt>
    <dgm:pt modelId="{93650B05-A9B6-4D61-A481-2DA9F73484B3}">
      <dgm:prSet phldrT="[Text]" custT="1"/>
      <dgm:spPr/>
      <dgm:t>
        <a:bodyPr/>
        <a:lstStyle/>
        <a:p>
          <a:r>
            <a:rPr lang="en-US" sz="2000" dirty="0">
              <a:solidFill>
                <a:srgbClr val="00B050"/>
              </a:solidFill>
            </a:rPr>
            <a:t>Simplifies Inventory (?)</a:t>
          </a:r>
        </a:p>
      </dgm:t>
    </dgm:pt>
    <dgm:pt modelId="{7C8305EA-C912-4C14-8940-E18E9FEA537F}" type="parTrans" cxnId="{45910CB4-CB7F-4B38-BB2E-24F3FBFAAD6F}">
      <dgm:prSet/>
      <dgm:spPr/>
      <dgm:t>
        <a:bodyPr/>
        <a:lstStyle/>
        <a:p>
          <a:endParaRPr lang="en-US"/>
        </a:p>
      </dgm:t>
    </dgm:pt>
    <dgm:pt modelId="{501591CA-F2A9-42E2-9079-6064025D22FD}" type="sibTrans" cxnId="{45910CB4-CB7F-4B38-BB2E-24F3FBFAAD6F}">
      <dgm:prSet/>
      <dgm:spPr/>
      <dgm:t>
        <a:bodyPr/>
        <a:lstStyle/>
        <a:p>
          <a:endParaRPr lang="en-US"/>
        </a:p>
      </dgm:t>
    </dgm:pt>
    <dgm:pt modelId="{A31876C7-BD37-43B1-B488-26760A3BEB73}">
      <dgm:prSet phldrT="[Text]" custT="1"/>
      <dgm:spPr/>
      <dgm:t>
        <a:bodyPr/>
        <a:lstStyle/>
        <a:p>
          <a:r>
            <a:rPr lang="en-US" sz="1800" b="0" dirty="0">
              <a:solidFill>
                <a:srgbClr val="FF0000"/>
              </a:solidFill>
            </a:rPr>
            <a:t>Complicates Inventory</a:t>
          </a:r>
        </a:p>
      </dgm:t>
    </dgm:pt>
    <dgm:pt modelId="{6FA5A5DC-779D-4C08-B5FD-CDB32EAAB644}" type="parTrans" cxnId="{2C22B588-D951-4065-BDF6-523E89B73650}">
      <dgm:prSet/>
      <dgm:spPr/>
      <dgm:t>
        <a:bodyPr/>
        <a:lstStyle/>
        <a:p>
          <a:endParaRPr lang="en-US"/>
        </a:p>
      </dgm:t>
    </dgm:pt>
    <dgm:pt modelId="{121B6902-AB02-4A7F-80FE-1E4FD991CC2C}" type="sibTrans" cxnId="{2C22B588-D951-4065-BDF6-523E89B73650}">
      <dgm:prSet/>
      <dgm:spPr/>
      <dgm:t>
        <a:bodyPr/>
        <a:lstStyle/>
        <a:p>
          <a:endParaRPr lang="en-US"/>
        </a:p>
      </dgm:t>
    </dgm:pt>
    <dgm:pt modelId="{F100EFBD-0AFB-441C-ABD0-AD408C394E0B}">
      <dgm:prSet phldrT="[Text]" custT="1"/>
      <dgm:spPr/>
      <dgm:t>
        <a:bodyPr/>
        <a:lstStyle/>
        <a:p>
          <a:r>
            <a:rPr lang="en-US" sz="2000" dirty="0">
              <a:solidFill>
                <a:srgbClr val="00B050"/>
              </a:solidFill>
            </a:rPr>
            <a:t>Simplifies pre-authorization</a:t>
          </a:r>
        </a:p>
      </dgm:t>
    </dgm:pt>
    <dgm:pt modelId="{21650431-6CAA-4038-9F56-76ED0DAC4065}" type="parTrans" cxnId="{C5B750FD-3A4E-435C-B6D8-6FEDD8F5C656}">
      <dgm:prSet/>
      <dgm:spPr/>
      <dgm:t>
        <a:bodyPr/>
        <a:lstStyle/>
        <a:p>
          <a:endParaRPr lang="en-US"/>
        </a:p>
      </dgm:t>
    </dgm:pt>
    <dgm:pt modelId="{0CE9071B-6FC3-47F1-B090-B14263EED8EF}" type="sibTrans" cxnId="{C5B750FD-3A4E-435C-B6D8-6FEDD8F5C656}">
      <dgm:prSet/>
      <dgm:spPr/>
      <dgm:t>
        <a:bodyPr/>
        <a:lstStyle/>
        <a:p>
          <a:endParaRPr lang="en-US"/>
        </a:p>
      </dgm:t>
    </dgm:pt>
    <dgm:pt modelId="{F7D7034A-4501-4DE8-AB08-6D8BF3B9AE49}">
      <dgm:prSet phldrT="[Text]" custT="1"/>
      <dgm:spPr/>
      <dgm:t>
        <a:bodyPr/>
        <a:lstStyle/>
        <a:p>
          <a:r>
            <a:rPr lang="en-US" sz="1800" b="0" dirty="0">
              <a:solidFill>
                <a:srgbClr val="00B050"/>
              </a:solidFill>
            </a:rPr>
            <a:t>Payor preferences</a:t>
          </a:r>
        </a:p>
      </dgm:t>
    </dgm:pt>
    <dgm:pt modelId="{3BBEC959-B5EC-421A-9D1F-766CD50B1C46}" type="sibTrans" cxnId="{4FE002A7-589C-4716-87C4-003B38F5F700}">
      <dgm:prSet/>
      <dgm:spPr/>
      <dgm:t>
        <a:bodyPr/>
        <a:lstStyle/>
        <a:p>
          <a:endParaRPr lang="en-US"/>
        </a:p>
      </dgm:t>
    </dgm:pt>
    <dgm:pt modelId="{C1656950-271F-4B4E-861B-A4C884E55705}" type="parTrans" cxnId="{4FE002A7-589C-4716-87C4-003B38F5F700}">
      <dgm:prSet/>
      <dgm:spPr/>
      <dgm:t>
        <a:bodyPr/>
        <a:lstStyle/>
        <a:p>
          <a:endParaRPr lang="en-US"/>
        </a:p>
      </dgm:t>
    </dgm:pt>
    <dgm:pt modelId="{D683E14F-734C-4E27-B774-DDA27EF51436}">
      <dgm:prSet phldrT="[Text]" custT="1"/>
      <dgm:spPr/>
      <dgm:t>
        <a:bodyPr/>
        <a:lstStyle/>
        <a:p>
          <a:r>
            <a:rPr lang="en-US" sz="1800" b="0" dirty="0">
              <a:solidFill>
                <a:srgbClr val="FF0000"/>
              </a:solidFill>
            </a:rPr>
            <a:t>Complicates pre-authorization</a:t>
          </a:r>
        </a:p>
      </dgm:t>
    </dgm:pt>
    <dgm:pt modelId="{45A70C4A-0B25-4C26-AE15-5C50892906FB}" type="parTrans" cxnId="{204CC61D-DC99-467B-B74E-132C5BB874A6}">
      <dgm:prSet/>
      <dgm:spPr/>
      <dgm:t>
        <a:bodyPr/>
        <a:lstStyle/>
        <a:p>
          <a:endParaRPr lang="en-US"/>
        </a:p>
      </dgm:t>
    </dgm:pt>
    <dgm:pt modelId="{2860A9C8-897E-438C-8014-CB63AB92F41B}" type="sibTrans" cxnId="{204CC61D-DC99-467B-B74E-132C5BB874A6}">
      <dgm:prSet/>
      <dgm:spPr/>
      <dgm:t>
        <a:bodyPr/>
        <a:lstStyle/>
        <a:p>
          <a:endParaRPr lang="en-US"/>
        </a:p>
      </dgm:t>
    </dgm:pt>
    <dgm:pt modelId="{E5D11D38-61F3-407D-8FF4-2911D07FF41E}" type="pres">
      <dgm:prSet presAssocID="{FC7A709B-143F-453F-8EC7-CD3B01B26F20}" presName="cycle" presStyleCnt="0">
        <dgm:presLayoutVars>
          <dgm:dir/>
          <dgm:resizeHandles val="exact"/>
        </dgm:presLayoutVars>
      </dgm:prSet>
      <dgm:spPr/>
    </dgm:pt>
    <dgm:pt modelId="{6BFDE8ED-330D-4328-A2F7-011EB1A71CBE}" type="pres">
      <dgm:prSet presAssocID="{AE1DC995-8E14-4B2C-8D10-9C6F5ECD9DB3}" presName="arrow" presStyleLbl="node1" presStyleIdx="0" presStyleCnt="2" custScaleX="107655" custScaleY="92736">
        <dgm:presLayoutVars>
          <dgm:bulletEnabled val="1"/>
        </dgm:presLayoutVars>
      </dgm:prSet>
      <dgm:spPr/>
    </dgm:pt>
    <dgm:pt modelId="{588A4697-38C3-4998-B863-37445A98F4AA}" type="pres">
      <dgm:prSet presAssocID="{5147FE09-BF6D-4AB1-A769-784378909119}" presName="arrow" presStyleLbl="node1" presStyleIdx="1" presStyleCnt="2" custScaleX="107655" custScaleY="95268">
        <dgm:presLayoutVars>
          <dgm:bulletEnabled val="1"/>
        </dgm:presLayoutVars>
      </dgm:prSet>
      <dgm:spPr/>
    </dgm:pt>
  </dgm:ptLst>
  <dgm:cxnLst>
    <dgm:cxn modelId="{01DFDF15-A316-4579-8A1D-8918A07E2DD6}" type="presOf" srcId="{A31876C7-BD37-43B1-B488-26760A3BEB73}" destId="{588A4697-38C3-4998-B863-37445A98F4AA}" srcOrd="0" destOrd="3" presId="urn:microsoft.com/office/officeart/2005/8/layout/arrow1"/>
    <dgm:cxn modelId="{95E04618-E791-409B-802B-1C44B65DDD99}" type="presOf" srcId="{AE1DC995-8E14-4B2C-8D10-9C6F5ECD9DB3}" destId="{6BFDE8ED-330D-4328-A2F7-011EB1A71CBE}" srcOrd="0" destOrd="0" presId="urn:microsoft.com/office/officeart/2005/8/layout/arrow1"/>
    <dgm:cxn modelId="{204CC61D-DC99-467B-B74E-132C5BB874A6}" srcId="{5147FE09-BF6D-4AB1-A769-784378909119}" destId="{D683E14F-734C-4E27-B774-DDA27EF51436}" srcOrd="1" destOrd="0" parTransId="{45A70C4A-0B25-4C26-AE15-5C50892906FB}" sibTransId="{2860A9C8-897E-438C-8014-CB63AB92F41B}"/>
    <dgm:cxn modelId="{54566826-0451-46E0-BED1-40AC7FE60036}" type="presOf" srcId="{FC7A709B-143F-453F-8EC7-CD3B01B26F20}" destId="{E5D11D38-61F3-407D-8FF4-2911D07FF41E}" srcOrd="0" destOrd="0" presId="urn:microsoft.com/office/officeart/2005/8/layout/arrow1"/>
    <dgm:cxn modelId="{62738E32-ED77-4779-A0B9-A1B88369AA27}" type="presOf" srcId="{D683E14F-734C-4E27-B774-DDA27EF51436}" destId="{588A4697-38C3-4998-B863-37445A98F4AA}" srcOrd="0" destOrd="2" presId="urn:microsoft.com/office/officeart/2005/8/layout/arrow1"/>
    <dgm:cxn modelId="{581B273B-6579-4A8B-8AFF-7AC7BA11D7B9}" srcId="{AE1DC995-8E14-4B2C-8D10-9C6F5ECD9DB3}" destId="{75A99378-C699-437E-AAC0-60F8CC69323C}" srcOrd="0" destOrd="0" parTransId="{19FF5D70-0D1F-489C-BAF3-89B1F678825E}" sibTransId="{D3BDAA3F-B411-488C-95BB-B35D19E621F3}"/>
    <dgm:cxn modelId="{6E752B4A-5F7F-4EF3-A80B-5D405A0171AC}" srcId="{FC7A709B-143F-453F-8EC7-CD3B01B26F20}" destId="{5147FE09-BF6D-4AB1-A769-784378909119}" srcOrd="1" destOrd="0" parTransId="{6CA66DF2-A535-4A64-B5AA-7E9D9E8D631F}" sibTransId="{9FEA3551-3263-4F9A-B651-B8B0B995019C}"/>
    <dgm:cxn modelId="{93E39250-BC27-4088-ADF4-AEA453B2CD53}" type="presOf" srcId="{F7D7034A-4501-4DE8-AB08-6D8BF3B9AE49}" destId="{588A4697-38C3-4998-B863-37445A98F4AA}" srcOrd="0" destOrd="4" presId="urn:microsoft.com/office/officeart/2005/8/layout/arrow1"/>
    <dgm:cxn modelId="{BAD3ED72-A7C5-4D7A-BC26-62CD9CE2186E}" srcId="{FC7A709B-143F-453F-8EC7-CD3B01B26F20}" destId="{AE1DC995-8E14-4B2C-8D10-9C6F5ECD9DB3}" srcOrd="0" destOrd="0" parTransId="{3658E9A7-E4E7-4AAB-9169-464547EFF034}" sibTransId="{76D6215D-ABFE-4C64-A91A-7F2986B92D43}"/>
    <dgm:cxn modelId="{2C22B588-D951-4065-BDF6-523E89B73650}" srcId="{5147FE09-BF6D-4AB1-A769-784378909119}" destId="{A31876C7-BD37-43B1-B488-26760A3BEB73}" srcOrd="2" destOrd="0" parTransId="{6FA5A5DC-779D-4C08-B5FD-CDB32EAAB644}" sibTransId="{121B6902-AB02-4A7F-80FE-1E4FD991CC2C}"/>
    <dgm:cxn modelId="{5DEA758B-AF54-429C-A827-C1E675523137}" type="presOf" srcId="{93650B05-A9B6-4D61-A481-2DA9F73484B3}" destId="{6BFDE8ED-330D-4328-A2F7-011EB1A71CBE}" srcOrd="0" destOrd="3" presId="urn:microsoft.com/office/officeart/2005/8/layout/arrow1"/>
    <dgm:cxn modelId="{F3356AA1-E516-4CA8-A5E0-DAFEBF3320CF}" type="presOf" srcId="{F100EFBD-0AFB-441C-ABD0-AD408C394E0B}" destId="{6BFDE8ED-330D-4328-A2F7-011EB1A71CBE}" srcOrd="0" destOrd="2" presId="urn:microsoft.com/office/officeart/2005/8/layout/arrow1"/>
    <dgm:cxn modelId="{4FE002A7-589C-4716-87C4-003B38F5F700}" srcId="{5147FE09-BF6D-4AB1-A769-784378909119}" destId="{F7D7034A-4501-4DE8-AB08-6D8BF3B9AE49}" srcOrd="3" destOrd="0" parTransId="{C1656950-271F-4B4E-861B-A4C884E55705}" sibTransId="{3BBEC959-B5EC-421A-9D1F-766CD50B1C46}"/>
    <dgm:cxn modelId="{92DC73AE-D209-484A-B550-2B1CFD15FDD3}" type="presOf" srcId="{5147FE09-BF6D-4AB1-A769-784378909119}" destId="{588A4697-38C3-4998-B863-37445A98F4AA}" srcOrd="0" destOrd="0" presId="urn:microsoft.com/office/officeart/2005/8/layout/arrow1"/>
    <dgm:cxn modelId="{45910CB4-CB7F-4B38-BB2E-24F3FBFAAD6F}" srcId="{AE1DC995-8E14-4B2C-8D10-9C6F5ECD9DB3}" destId="{93650B05-A9B6-4D61-A481-2DA9F73484B3}" srcOrd="2" destOrd="0" parTransId="{7C8305EA-C912-4C14-8940-E18E9FEA537F}" sibTransId="{501591CA-F2A9-42E2-9079-6064025D22FD}"/>
    <dgm:cxn modelId="{C26756D0-02FD-4216-9973-C6C6300AD7BE}" type="presOf" srcId="{EAB6E94B-7FFA-4554-91A8-A599439D9C42}" destId="{6BFDE8ED-330D-4328-A2F7-011EB1A71CBE}" srcOrd="0" destOrd="4" presId="urn:microsoft.com/office/officeart/2005/8/layout/arrow1"/>
    <dgm:cxn modelId="{C2BBD8D2-F973-4428-B305-5187E8C5CC3E}" type="presOf" srcId="{CD94F05D-405A-4BF8-80B7-35ABC1F4CD83}" destId="{588A4697-38C3-4998-B863-37445A98F4AA}" srcOrd="0" destOrd="1" presId="urn:microsoft.com/office/officeart/2005/8/layout/arrow1"/>
    <dgm:cxn modelId="{9BCE72E1-690C-4A4B-AFE5-2772B60DF512}" type="presOf" srcId="{75A99378-C699-437E-AAC0-60F8CC69323C}" destId="{6BFDE8ED-330D-4328-A2F7-011EB1A71CBE}" srcOrd="0" destOrd="1" presId="urn:microsoft.com/office/officeart/2005/8/layout/arrow1"/>
    <dgm:cxn modelId="{0DE755F2-EFC6-4599-9117-88FCD391EB29}" srcId="{5147FE09-BF6D-4AB1-A769-784378909119}" destId="{CD94F05D-405A-4BF8-80B7-35ABC1F4CD83}" srcOrd="0" destOrd="0" parTransId="{986463C4-4274-4960-8590-C9AB83DFC3AF}" sibTransId="{FA40967D-F0DA-4FED-A8B4-46A4D62A1A5F}"/>
    <dgm:cxn modelId="{C4C9B9FB-6791-48B9-A26D-17494EFA8D36}" srcId="{AE1DC995-8E14-4B2C-8D10-9C6F5ECD9DB3}" destId="{EAB6E94B-7FFA-4554-91A8-A599439D9C42}" srcOrd="3" destOrd="0" parTransId="{B214A8DD-D5EC-4787-B0AE-369B8AEC9F79}" sibTransId="{A2CAC09D-4E33-4249-9D59-9F2CE1EE7FE6}"/>
    <dgm:cxn modelId="{C5B750FD-3A4E-435C-B6D8-6FEDD8F5C656}" srcId="{AE1DC995-8E14-4B2C-8D10-9C6F5ECD9DB3}" destId="{F100EFBD-0AFB-441C-ABD0-AD408C394E0B}" srcOrd="1" destOrd="0" parTransId="{21650431-6CAA-4038-9F56-76ED0DAC4065}" sibTransId="{0CE9071B-6FC3-47F1-B090-B14263EED8EF}"/>
    <dgm:cxn modelId="{38B70B27-3B05-4B4A-ACDB-9F9FB9875703}" type="presParOf" srcId="{E5D11D38-61F3-407D-8FF4-2911D07FF41E}" destId="{6BFDE8ED-330D-4328-A2F7-011EB1A71CBE}" srcOrd="0" destOrd="0" presId="urn:microsoft.com/office/officeart/2005/8/layout/arrow1"/>
    <dgm:cxn modelId="{EF64CFBF-8194-4602-814E-0516E560DB85}" type="presParOf" srcId="{E5D11D38-61F3-407D-8FF4-2911D07FF41E}" destId="{588A4697-38C3-4998-B863-37445A98F4AA}"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0A43B1-1074-477A-A475-72871A54BCAD}"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8D65D769-C60B-403A-B9D7-39E105AB5FFA}">
      <dgm:prSet phldrT="[Text]" custT="1"/>
      <dgm:spPr/>
      <dgm:t>
        <a:bodyPr/>
        <a:lstStyle/>
        <a:p>
          <a:r>
            <a:rPr lang="en-US" sz="1600" dirty="0"/>
            <a:t>M&amp;A Activity</a:t>
          </a:r>
        </a:p>
      </dgm:t>
    </dgm:pt>
    <dgm:pt modelId="{745FF949-0547-4414-BF1D-3B3F63C43E35}" type="parTrans" cxnId="{9F7F304F-B6AB-4975-84B6-254830966AEB}">
      <dgm:prSet/>
      <dgm:spPr/>
      <dgm:t>
        <a:bodyPr/>
        <a:lstStyle/>
        <a:p>
          <a:endParaRPr lang="en-US" sz="1600"/>
        </a:p>
      </dgm:t>
    </dgm:pt>
    <dgm:pt modelId="{292CD457-7738-428D-8AB9-D6E4CA109078}" type="sibTrans" cxnId="{9F7F304F-B6AB-4975-84B6-254830966AEB}">
      <dgm:prSet/>
      <dgm:spPr/>
      <dgm:t>
        <a:bodyPr/>
        <a:lstStyle/>
        <a:p>
          <a:endParaRPr lang="en-US" sz="1600"/>
        </a:p>
      </dgm:t>
    </dgm:pt>
    <dgm:pt modelId="{074B58B1-1C09-48EA-9884-D12B5542541D}">
      <dgm:prSet phldrT="[Text]" custT="1"/>
      <dgm:spPr/>
      <dgm:t>
        <a:bodyPr/>
        <a:lstStyle/>
        <a:p>
          <a:r>
            <a:rPr lang="en-US" sz="1600" dirty="0"/>
            <a:t>Credit Warning</a:t>
          </a:r>
        </a:p>
      </dgm:t>
    </dgm:pt>
    <dgm:pt modelId="{9BED8CCC-C96C-46C8-A93E-7C26BE342CA5}" type="parTrans" cxnId="{EFD80346-0A37-4C1B-A02E-9A0A7FF29F97}">
      <dgm:prSet/>
      <dgm:spPr/>
      <dgm:t>
        <a:bodyPr/>
        <a:lstStyle/>
        <a:p>
          <a:endParaRPr lang="en-US" sz="1600"/>
        </a:p>
      </dgm:t>
    </dgm:pt>
    <dgm:pt modelId="{8AB64DC2-4C39-49E3-BE6E-CAA8F6A5DAC5}" type="sibTrans" cxnId="{EFD80346-0A37-4C1B-A02E-9A0A7FF29F97}">
      <dgm:prSet/>
      <dgm:spPr/>
      <dgm:t>
        <a:bodyPr/>
        <a:lstStyle/>
        <a:p>
          <a:endParaRPr lang="en-US" sz="1600"/>
        </a:p>
      </dgm:t>
    </dgm:pt>
    <dgm:pt modelId="{6934CA80-D9C9-42C3-8DD4-6CAA61EF57AA}">
      <dgm:prSet phldrT="[Text]" custT="1"/>
      <dgm:spPr/>
      <dgm:t>
        <a:bodyPr/>
        <a:lstStyle/>
        <a:p>
          <a:r>
            <a:rPr lang="en-US" sz="1600" dirty="0"/>
            <a:t>Purchasing Team</a:t>
          </a:r>
        </a:p>
      </dgm:t>
    </dgm:pt>
    <dgm:pt modelId="{CADFF348-CCB6-415F-ABBF-D1CBCCBD78CF}" type="parTrans" cxnId="{5759E157-97F3-4175-9043-BDAE2006F3F9}">
      <dgm:prSet/>
      <dgm:spPr/>
      <dgm:t>
        <a:bodyPr/>
        <a:lstStyle/>
        <a:p>
          <a:endParaRPr lang="en-US" sz="1600"/>
        </a:p>
      </dgm:t>
    </dgm:pt>
    <dgm:pt modelId="{08012A13-D360-467E-AA9C-F6A8C4F11892}" type="sibTrans" cxnId="{5759E157-97F3-4175-9043-BDAE2006F3F9}">
      <dgm:prSet/>
      <dgm:spPr/>
      <dgm:t>
        <a:bodyPr/>
        <a:lstStyle/>
        <a:p>
          <a:endParaRPr lang="en-US" sz="1600"/>
        </a:p>
      </dgm:t>
    </dgm:pt>
    <dgm:pt modelId="{FB8A687A-3C01-496B-9958-8EE13CE1C091}">
      <dgm:prSet phldrT="[Text]" custT="1"/>
      <dgm:spPr/>
      <dgm:t>
        <a:bodyPr/>
        <a:lstStyle/>
        <a:p>
          <a:r>
            <a:rPr lang="en-US" sz="1600" dirty="0"/>
            <a:t>PO confirmations</a:t>
          </a:r>
        </a:p>
      </dgm:t>
    </dgm:pt>
    <dgm:pt modelId="{6EA65054-F19C-446F-9D2E-D307380527F9}" type="parTrans" cxnId="{5DAACB37-B066-4C6E-9AF9-C7AD252EFA36}">
      <dgm:prSet/>
      <dgm:spPr/>
      <dgm:t>
        <a:bodyPr/>
        <a:lstStyle/>
        <a:p>
          <a:endParaRPr lang="en-US" sz="1600"/>
        </a:p>
      </dgm:t>
    </dgm:pt>
    <dgm:pt modelId="{B0C16F1B-1B31-44BD-8FBC-A954D160E8F3}" type="sibTrans" cxnId="{5DAACB37-B066-4C6E-9AF9-C7AD252EFA36}">
      <dgm:prSet/>
      <dgm:spPr/>
      <dgm:t>
        <a:bodyPr/>
        <a:lstStyle/>
        <a:p>
          <a:endParaRPr lang="en-US" sz="1600"/>
        </a:p>
      </dgm:t>
    </dgm:pt>
    <dgm:pt modelId="{6068D5E9-0F8C-410A-87A1-B9BC47B79852}">
      <dgm:prSet phldrT="[Text]" custT="1"/>
      <dgm:spPr/>
      <dgm:t>
        <a:bodyPr/>
        <a:lstStyle/>
        <a:p>
          <a:r>
            <a:rPr lang="en-US" sz="1600" dirty="0"/>
            <a:t>Master Data Management</a:t>
          </a:r>
        </a:p>
      </dgm:t>
    </dgm:pt>
    <dgm:pt modelId="{08BA7144-BAE8-45E0-84CA-E2E38C6B34B0}" type="parTrans" cxnId="{82DA2D06-C5A4-4498-BFF1-D7D854C579EA}">
      <dgm:prSet/>
      <dgm:spPr/>
      <dgm:t>
        <a:bodyPr/>
        <a:lstStyle/>
        <a:p>
          <a:endParaRPr lang="en-US" sz="1600"/>
        </a:p>
      </dgm:t>
    </dgm:pt>
    <dgm:pt modelId="{9E0FFDCD-53D9-4110-9820-A2DCC40811AE}" type="sibTrans" cxnId="{82DA2D06-C5A4-4498-BFF1-D7D854C579EA}">
      <dgm:prSet/>
      <dgm:spPr/>
      <dgm:t>
        <a:bodyPr/>
        <a:lstStyle/>
        <a:p>
          <a:endParaRPr lang="en-US" sz="1600"/>
        </a:p>
      </dgm:t>
    </dgm:pt>
    <dgm:pt modelId="{ADBA7523-5C50-48A7-BB4A-95F1C34EC5B9}">
      <dgm:prSet phldrT="[Text]" custT="1"/>
      <dgm:spPr/>
      <dgm:t>
        <a:bodyPr/>
        <a:lstStyle/>
        <a:p>
          <a:r>
            <a:rPr lang="en-US" sz="1600" dirty="0"/>
            <a:t>M&amp;A Activity</a:t>
          </a:r>
        </a:p>
      </dgm:t>
    </dgm:pt>
    <dgm:pt modelId="{98F981A6-9099-4D54-99E4-5DE1790A9786}" type="parTrans" cxnId="{54B76A74-3FDE-42DC-8AEE-1322B581921E}">
      <dgm:prSet/>
      <dgm:spPr/>
      <dgm:t>
        <a:bodyPr/>
        <a:lstStyle/>
        <a:p>
          <a:endParaRPr lang="en-US" sz="1600"/>
        </a:p>
      </dgm:t>
    </dgm:pt>
    <dgm:pt modelId="{3742B40C-8FB6-4C0B-93EE-6E01D4EDA1C1}" type="sibTrans" cxnId="{54B76A74-3FDE-42DC-8AEE-1322B581921E}">
      <dgm:prSet/>
      <dgm:spPr/>
      <dgm:t>
        <a:bodyPr/>
        <a:lstStyle/>
        <a:p>
          <a:endParaRPr lang="en-US" sz="1600"/>
        </a:p>
      </dgm:t>
    </dgm:pt>
    <dgm:pt modelId="{A85D0E91-96C2-4820-9383-751F1644C92E}">
      <dgm:prSet phldrT="[Text]" custT="1"/>
      <dgm:spPr/>
      <dgm:t>
        <a:bodyPr/>
        <a:lstStyle/>
        <a:p>
          <a:r>
            <a:rPr lang="en-US" sz="1600" dirty="0"/>
            <a:t>Perfect PO</a:t>
          </a:r>
        </a:p>
      </dgm:t>
    </dgm:pt>
    <dgm:pt modelId="{3458AC40-9C13-4D39-841F-E07A015C9975}" type="parTrans" cxnId="{D3E8C6B8-D03A-462B-A169-4D15C2280EF8}">
      <dgm:prSet/>
      <dgm:spPr/>
      <dgm:t>
        <a:bodyPr/>
        <a:lstStyle/>
        <a:p>
          <a:endParaRPr lang="en-US" sz="1600"/>
        </a:p>
      </dgm:t>
    </dgm:pt>
    <dgm:pt modelId="{3E0EDFEB-2C69-44EB-B22F-43FAB7BA47F0}" type="sibTrans" cxnId="{D3E8C6B8-D03A-462B-A169-4D15C2280EF8}">
      <dgm:prSet/>
      <dgm:spPr/>
      <dgm:t>
        <a:bodyPr/>
        <a:lstStyle/>
        <a:p>
          <a:endParaRPr lang="en-US" sz="1600"/>
        </a:p>
      </dgm:t>
    </dgm:pt>
    <dgm:pt modelId="{AD7350DA-4821-4960-BEB9-5B1DFDADE0E6}">
      <dgm:prSet phldrT="[Text]" custT="1"/>
      <dgm:spPr/>
      <dgm:t>
        <a:bodyPr/>
        <a:lstStyle/>
        <a:p>
          <a:r>
            <a:rPr lang="en-US" sz="1600" dirty="0"/>
            <a:t>GHX Changes</a:t>
          </a:r>
        </a:p>
      </dgm:t>
    </dgm:pt>
    <dgm:pt modelId="{46314172-772F-4BB5-9BE7-23691856F684}" type="sibTrans" cxnId="{364D17D1-83A3-411D-A157-E63AEFDBEADF}">
      <dgm:prSet/>
      <dgm:spPr/>
      <dgm:t>
        <a:bodyPr/>
        <a:lstStyle/>
        <a:p>
          <a:endParaRPr lang="en-US" sz="1600"/>
        </a:p>
      </dgm:t>
    </dgm:pt>
    <dgm:pt modelId="{9C9FC9CC-78A4-4F12-92BB-93FD428FFEA3}" type="parTrans" cxnId="{364D17D1-83A3-411D-A157-E63AEFDBEADF}">
      <dgm:prSet/>
      <dgm:spPr/>
      <dgm:t>
        <a:bodyPr/>
        <a:lstStyle/>
        <a:p>
          <a:endParaRPr lang="en-US" sz="1600"/>
        </a:p>
      </dgm:t>
    </dgm:pt>
    <dgm:pt modelId="{5D5654D4-73C4-4CE5-AEEB-171877142908}">
      <dgm:prSet phldrT="[Text]" custT="1"/>
      <dgm:spPr/>
      <dgm:t>
        <a:bodyPr/>
        <a:lstStyle/>
        <a:p>
          <a:r>
            <a:rPr lang="en-US" sz="1600" dirty="0"/>
            <a:t>New Site go-live</a:t>
          </a:r>
        </a:p>
      </dgm:t>
    </dgm:pt>
    <dgm:pt modelId="{C899814B-8AEE-4BB4-B469-3268E005DE66}" type="parTrans" cxnId="{194CC543-6D3F-4918-99C5-34C5BB925742}">
      <dgm:prSet/>
      <dgm:spPr/>
      <dgm:t>
        <a:bodyPr/>
        <a:lstStyle/>
        <a:p>
          <a:endParaRPr lang="en-US"/>
        </a:p>
      </dgm:t>
    </dgm:pt>
    <dgm:pt modelId="{5637BBA1-452A-41A4-B436-7FC59D46C169}" type="sibTrans" cxnId="{194CC543-6D3F-4918-99C5-34C5BB925742}">
      <dgm:prSet/>
      <dgm:spPr/>
      <dgm:t>
        <a:bodyPr/>
        <a:lstStyle/>
        <a:p>
          <a:endParaRPr lang="en-US"/>
        </a:p>
      </dgm:t>
    </dgm:pt>
    <dgm:pt modelId="{F3F6136C-5741-464D-B835-31D7BE8C011C}">
      <dgm:prSet phldrT="[Text]" custT="1"/>
      <dgm:spPr/>
      <dgm:t>
        <a:bodyPr/>
        <a:lstStyle/>
        <a:p>
          <a:r>
            <a:rPr lang="en-US" sz="1600" dirty="0"/>
            <a:t>P2P Downtime</a:t>
          </a:r>
        </a:p>
      </dgm:t>
    </dgm:pt>
    <dgm:pt modelId="{39AE1335-608E-428A-8B37-ECC8FF1E3BC0}" type="parTrans" cxnId="{BB42D02E-A564-490C-BE45-96098F5C4CF0}">
      <dgm:prSet/>
      <dgm:spPr/>
      <dgm:t>
        <a:bodyPr/>
        <a:lstStyle/>
        <a:p>
          <a:endParaRPr lang="en-US"/>
        </a:p>
      </dgm:t>
    </dgm:pt>
    <dgm:pt modelId="{BF081167-CF95-4CF3-A3EF-43BEABEEBF0A}" type="sibTrans" cxnId="{BB42D02E-A564-490C-BE45-96098F5C4CF0}">
      <dgm:prSet/>
      <dgm:spPr/>
      <dgm:t>
        <a:bodyPr/>
        <a:lstStyle/>
        <a:p>
          <a:endParaRPr lang="en-US"/>
        </a:p>
      </dgm:t>
    </dgm:pt>
    <dgm:pt modelId="{1DB9EA26-E843-4BE4-8CF8-5F86C448EC88}" type="pres">
      <dgm:prSet presAssocID="{310A43B1-1074-477A-A475-72871A54BCAD}" presName="layout" presStyleCnt="0">
        <dgm:presLayoutVars>
          <dgm:chMax/>
          <dgm:chPref/>
          <dgm:dir/>
          <dgm:resizeHandles/>
        </dgm:presLayoutVars>
      </dgm:prSet>
      <dgm:spPr/>
    </dgm:pt>
    <dgm:pt modelId="{7DFAC007-30B3-49B1-BCE2-0EFF6CFF0592}" type="pres">
      <dgm:prSet presAssocID="{6934CA80-D9C9-42C3-8DD4-6CAA61EF57AA}" presName="root" presStyleCnt="0">
        <dgm:presLayoutVars>
          <dgm:chMax/>
          <dgm:chPref/>
        </dgm:presLayoutVars>
      </dgm:prSet>
      <dgm:spPr/>
    </dgm:pt>
    <dgm:pt modelId="{D7D5960C-803D-4BEB-86AA-351A0D72DAB8}" type="pres">
      <dgm:prSet presAssocID="{6934CA80-D9C9-42C3-8DD4-6CAA61EF57AA}" presName="rootComposite" presStyleCnt="0">
        <dgm:presLayoutVars/>
      </dgm:prSet>
      <dgm:spPr/>
    </dgm:pt>
    <dgm:pt modelId="{E86D7407-2931-4594-801E-10367D988CF5}" type="pres">
      <dgm:prSet presAssocID="{6934CA80-D9C9-42C3-8DD4-6CAA61EF57AA}" presName="ParentAccent" presStyleLbl="alignNode1" presStyleIdx="0" presStyleCnt="2"/>
      <dgm:spPr/>
    </dgm:pt>
    <dgm:pt modelId="{07881C1B-2F35-41C1-BEAF-BC8FF8B71CA0}" type="pres">
      <dgm:prSet presAssocID="{6934CA80-D9C9-42C3-8DD4-6CAA61EF57AA}" presName="ParentSmallAccent" presStyleLbl="fgAcc1" presStyleIdx="0" presStyleCnt="2" custLinFactY="100000" custLinFactNeighborX="-12539" custLinFactNeighborY="130765"/>
      <dgm:spPr/>
    </dgm:pt>
    <dgm:pt modelId="{8FA4A530-C948-4877-9701-0CF4263AC3C2}" type="pres">
      <dgm:prSet presAssocID="{6934CA80-D9C9-42C3-8DD4-6CAA61EF57AA}" presName="Parent" presStyleLbl="revTx" presStyleIdx="0" presStyleCnt="10">
        <dgm:presLayoutVars>
          <dgm:chMax/>
          <dgm:chPref val="4"/>
          <dgm:bulletEnabled val="1"/>
        </dgm:presLayoutVars>
      </dgm:prSet>
      <dgm:spPr/>
    </dgm:pt>
    <dgm:pt modelId="{FCEE06D5-AE8A-497C-9B1F-C82B4FE0A6C9}" type="pres">
      <dgm:prSet presAssocID="{6934CA80-D9C9-42C3-8DD4-6CAA61EF57AA}" presName="childShape" presStyleCnt="0">
        <dgm:presLayoutVars>
          <dgm:chMax val="0"/>
          <dgm:chPref val="0"/>
        </dgm:presLayoutVars>
      </dgm:prSet>
      <dgm:spPr/>
    </dgm:pt>
    <dgm:pt modelId="{C9C9C59E-3270-493F-B203-D88660E6C125}" type="pres">
      <dgm:prSet presAssocID="{8D65D769-C60B-403A-B9D7-39E105AB5FFA}" presName="childComposite" presStyleCnt="0">
        <dgm:presLayoutVars>
          <dgm:chMax val="0"/>
          <dgm:chPref val="0"/>
        </dgm:presLayoutVars>
      </dgm:prSet>
      <dgm:spPr/>
    </dgm:pt>
    <dgm:pt modelId="{1E1D08E5-0C94-4892-8177-07CC39011A54}" type="pres">
      <dgm:prSet presAssocID="{8D65D769-C60B-403A-B9D7-39E105AB5FFA}" presName="ChildAccent" presStyleLbl="solidFgAcc1" presStyleIdx="0" presStyleCnt="8" custLinFactNeighborX="-6270" custLinFactNeighborY="-6270"/>
      <dgm:spPr/>
    </dgm:pt>
    <dgm:pt modelId="{39F65BE3-81D4-4F80-82A2-367A678AB080}" type="pres">
      <dgm:prSet presAssocID="{8D65D769-C60B-403A-B9D7-39E105AB5FFA}" presName="Child" presStyleLbl="revTx" presStyleIdx="1" presStyleCnt="10">
        <dgm:presLayoutVars>
          <dgm:chMax val="0"/>
          <dgm:chPref val="0"/>
          <dgm:bulletEnabled val="1"/>
        </dgm:presLayoutVars>
      </dgm:prSet>
      <dgm:spPr/>
    </dgm:pt>
    <dgm:pt modelId="{F68ABC2C-16D6-469B-A6CE-F01A5AF6CF06}" type="pres">
      <dgm:prSet presAssocID="{FB8A687A-3C01-496B-9958-8EE13CE1C091}" presName="childComposite" presStyleCnt="0">
        <dgm:presLayoutVars>
          <dgm:chMax val="0"/>
          <dgm:chPref val="0"/>
        </dgm:presLayoutVars>
      </dgm:prSet>
      <dgm:spPr/>
    </dgm:pt>
    <dgm:pt modelId="{B9F5AACA-CA13-4BE2-8A61-A13052AC3604}" type="pres">
      <dgm:prSet presAssocID="{FB8A687A-3C01-496B-9958-8EE13CE1C091}" presName="ChildAccent" presStyleLbl="solidFgAcc1" presStyleIdx="1" presStyleCnt="8"/>
      <dgm:spPr/>
    </dgm:pt>
    <dgm:pt modelId="{2FA7E529-A014-4839-854B-40FD6641C818}" type="pres">
      <dgm:prSet presAssocID="{FB8A687A-3C01-496B-9958-8EE13CE1C091}" presName="Child" presStyleLbl="revTx" presStyleIdx="2" presStyleCnt="10">
        <dgm:presLayoutVars>
          <dgm:chMax val="0"/>
          <dgm:chPref val="0"/>
          <dgm:bulletEnabled val="1"/>
        </dgm:presLayoutVars>
      </dgm:prSet>
      <dgm:spPr/>
    </dgm:pt>
    <dgm:pt modelId="{5DF691BB-57BA-4CF1-B49C-D59C3C3516E7}" type="pres">
      <dgm:prSet presAssocID="{074B58B1-1C09-48EA-9884-D12B5542541D}" presName="childComposite" presStyleCnt="0">
        <dgm:presLayoutVars>
          <dgm:chMax val="0"/>
          <dgm:chPref val="0"/>
        </dgm:presLayoutVars>
      </dgm:prSet>
      <dgm:spPr/>
    </dgm:pt>
    <dgm:pt modelId="{79DFADDF-BC52-47C9-8AE7-E6AB938AE161}" type="pres">
      <dgm:prSet presAssocID="{074B58B1-1C09-48EA-9884-D12B5542541D}" presName="ChildAccent" presStyleLbl="solidFgAcc1" presStyleIdx="2" presStyleCnt="8"/>
      <dgm:spPr/>
    </dgm:pt>
    <dgm:pt modelId="{FD81D240-67BC-488B-BB5C-321C3F3623D6}" type="pres">
      <dgm:prSet presAssocID="{074B58B1-1C09-48EA-9884-D12B5542541D}" presName="Child" presStyleLbl="revTx" presStyleIdx="3" presStyleCnt="10">
        <dgm:presLayoutVars>
          <dgm:chMax val="0"/>
          <dgm:chPref val="0"/>
          <dgm:bulletEnabled val="1"/>
        </dgm:presLayoutVars>
      </dgm:prSet>
      <dgm:spPr/>
    </dgm:pt>
    <dgm:pt modelId="{61DFB4BA-1EDC-484A-A49F-742DE1BF4C34}" type="pres">
      <dgm:prSet presAssocID="{6068D5E9-0F8C-410A-87A1-B9BC47B79852}" presName="root" presStyleCnt="0">
        <dgm:presLayoutVars>
          <dgm:chMax/>
          <dgm:chPref/>
        </dgm:presLayoutVars>
      </dgm:prSet>
      <dgm:spPr/>
    </dgm:pt>
    <dgm:pt modelId="{04F8AC14-F3A1-4EA9-B2FF-0E6A23348839}" type="pres">
      <dgm:prSet presAssocID="{6068D5E9-0F8C-410A-87A1-B9BC47B79852}" presName="rootComposite" presStyleCnt="0">
        <dgm:presLayoutVars/>
      </dgm:prSet>
      <dgm:spPr/>
    </dgm:pt>
    <dgm:pt modelId="{C5ACABF5-EF9D-40E7-8C4F-C4F7724EB9E7}" type="pres">
      <dgm:prSet presAssocID="{6068D5E9-0F8C-410A-87A1-B9BC47B79852}" presName="ParentAccent" presStyleLbl="alignNode1" presStyleIdx="1" presStyleCnt="2"/>
      <dgm:spPr/>
    </dgm:pt>
    <dgm:pt modelId="{DA61CF45-7399-4C30-ACAD-7CA9A28090DB}" type="pres">
      <dgm:prSet presAssocID="{6068D5E9-0F8C-410A-87A1-B9BC47B79852}" presName="ParentSmallAccent" presStyleLbl="fgAcc1" presStyleIdx="1" presStyleCnt="2" custLinFactY="100000" custLinFactNeighborY="130765"/>
      <dgm:spPr/>
    </dgm:pt>
    <dgm:pt modelId="{4937EAB3-1FB9-4339-954D-2CE6DCB673D8}" type="pres">
      <dgm:prSet presAssocID="{6068D5E9-0F8C-410A-87A1-B9BC47B79852}" presName="Parent" presStyleLbl="revTx" presStyleIdx="4" presStyleCnt="10">
        <dgm:presLayoutVars>
          <dgm:chMax/>
          <dgm:chPref val="4"/>
          <dgm:bulletEnabled val="1"/>
        </dgm:presLayoutVars>
      </dgm:prSet>
      <dgm:spPr/>
    </dgm:pt>
    <dgm:pt modelId="{1A40A783-42C1-4343-A92C-DD6351D6E617}" type="pres">
      <dgm:prSet presAssocID="{6068D5E9-0F8C-410A-87A1-B9BC47B79852}" presName="childShape" presStyleCnt="0">
        <dgm:presLayoutVars>
          <dgm:chMax val="0"/>
          <dgm:chPref val="0"/>
        </dgm:presLayoutVars>
      </dgm:prSet>
      <dgm:spPr/>
    </dgm:pt>
    <dgm:pt modelId="{8781A00C-BB75-4D5E-82DA-559FA07CB6F9}" type="pres">
      <dgm:prSet presAssocID="{ADBA7523-5C50-48A7-BB4A-95F1C34EC5B9}" presName="childComposite" presStyleCnt="0">
        <dgm:presLayoutVars>
          <dgm:chMax val="0"/>
          <dgm:chPref val="0"/>
        </dgm:presLayoutVars>
      </dgm:prSet>
      <dgm:spPr/>
    </dgm:pt>
    <dgm:pt modelId="{96C33CE0-9016-4889-A627-AE48E4917F5E}" type="pres">
      <dgm:prSet presAssocID="{ADBA7523-5C50-48A7-BB4A-95F1C34EC5B9}" presName="ChildAccent" presStyleLbl="solidFgAcc1" presStyleIdx="3" presStyleCnt="8"/>
      <dgm:spPr/>
    </dgm:pt>
    <dgm:pt modelId="{4B17A118-B35E-48CA-AA5D-C15E8940B0AC}" type="pres">
      <dgm:prSet presAssocID="{ADBA7523-5C50-48A7-BB4A-95F1C34EC5B9}" presName="Child" presStyleLbl="revTx" presStyleIdx="5" presStyleCnt="10">
        <dgm:presLayoutVars>
          <dgm:chMax val="0"/>
          <dgm:chPref val="0"/>
          <dgm:bulletEnabled val="1"/>
        </dgm:presLayoutVars>
      </dgm:prSet>
      <dgm:spPr/>
    </dgm:pt>
    <dgm:pt modelId="{6A79F9DE-8F8F-4103-B688-AA3AE5303633}" type="pres">
      <dgm:prSet presAssocID="{F3F6136C-5741-464D-B835-31D7BE8C011C}" presName="childComposite" presStyleCnt="0">
        <dgm:presLayoutVars>
          <dgm:chMax val="0"/>
          <dgm:chPref val="0"/>
        </dgm:presLayoutVars>
      </dgm:prSet>
      <dgm:spPr/>
    </dgm:pt>
    <dgm:pt modelId="{495B4E88-2366-4779-8DEB-BE1183162243}" type="pres">
      <dgm:prSet presAssocID="{F3F6136C-5741-464D-B835-31D7BE8C011C}" presName="ChildAccent" presStyleLbl="solidFgAcc1" presStyleIdx="4" presStyleCnt="8"/>
      <dgm:spPr/>
    </dgm:pt>
    <dgm:pt modelId="{AF2F01D8-23CF-47D2-83E2-CB6CEBDC3A53}" type="pres">
      <dgm:prSet presAssocID="{F3F6136C-5741-464D-B835-31D7BE8C011C}" presName="Child" presStyleLbl="revTx" presStyleIdx="6" presStyleCnt="10">
        <dgm:presLayoutVars>
          <dgm:chMax val="0"/>
          <dgm:chPref val="0"/>
          <dgm:bulletEnabled val="1"/>
        </dgm:presLayoutVars>
      </dgm:prSet>
      <dgm:spPr/>
    </dgm:pt>
    <dgm:pt modelId="{6CADA802-E2BC-40E7-A323-5A9274896FDB}" type="pres">
      <dgm:prSet presAssocID="{AD7350DA-4821-4960-BEB9-5B1DFDADE0E6}" presName="childComposite" presStyleCnt="0">
        <dgm:presLayoutVars>
          <dgm:chMax val="0"/>
          <dgm:chPref val="0"/>
        </dgm:presLayoutVars>
      </dgm:prSet>
      <dgm:spPr/>
    </dgm:pt>
    <dgm:pt modelId="{7B7B1D54-8D66-4BEA-920F-967C7E628838}" type="pres">
      <dgm:prSet presAssocID="{AD7350DA-4821-4960-BEB9-5B1DFDADE0E6}" presName="ChildAccent" presStyleLbl="solidFgAcc1" presStyleIdx="5" presStyleCnt="8"/>
      <dgm:spPr/>
    </dgm:pt>
    <dgm:pt modelId="{6A574DB9-BFE0-42CB-9EBB-8DF74BA7A60C}" type="pres">
      <dgm:prSet presAssocID="{AD7350DA-4821-4960-BEB9-5B1DFDADE0E6}" presName="Child" presStyleLbl="revTx" presStyleIdx="7" presStyleCnt="10">
        <dgm:presLayoutVars>
          <dgm:chMax val="0"/>
          <dgm:chPref val="0"/>
          <dgm:bulletEnabled val="1"/>
        </dgm:presLayoutVars>
      </dgm:prSet>
      <dgm:spPr/>
    </dgm:pt>
    <dgm:pt modelId="{0F29F153-792D-4B03-9FA4-2213277E8B55}" type="pres">
      <dgm:prSet presAssocID="{5D5654D4-73C4-4CE5-AEEB-171877142908}" presName="childComposite" presStyleCnt="0">
        <dgm:presLayoutVars>
          <dgm:chMax val="0"/>
          <dgm:chPref val="0"/>
        </dgm:presLayoutVars>
      </dgm:prSet>
      <dgm:spPr/>
    </dgm:pt>
    <dgm:pt modelId="{095537A4-B0B4-4595-BE9D-2FE345B191FD}" type="pres">
      <dgm:prSet presAssocID="{5D5654D4-73C4-4CE5-AEEB-171877142908}" presName="ChildAccent" presStyleLbl="solidFgAcc1" presStyleIdx="6" presStyleCnt="8"/>
      <dgm:spPr/>
    </dgm:pt>
    <dgm:pt modelId="{BE357A12-E06D-44C6-85AA-11C7E1EDF82D}" type="pres">
      <dgm:prSet presAssocID="{5D5654D4-73C4-4CE5-AEEB-171877142908}" presName="Child" presStyleLbl="revTx" presStyleIdx="8" presStyleCnt="10">
        <dgm:presLayoutVars>
          <dgm:chMax val="0"/>
          <dgm:chPref val="0"/>
          <dgm:bulletEnabled val="1"/>
        </dgm:presLayoutVars>
      </dgm:prSet>
      <dgm:spPr/>
    </dgm:pt>
    <dgm:pt modelId="{592364E0-2088-40A8-A607-1B2880967AF6}" type="pres">
      <dgm:prSet presAssocID="{A85D0E91-96C2-4820-9383-751F1644C92E}" presName="childComposite" presStyleCnt="0">
        <dgm:presLayoutVars>
          <dgm:chMax val="0"/>
          <dgm:chPref val="0"/>
        </dgm:presLayoutVars>
      </dgm:prSet>
      <dgm:spPr/>
    </dgm:pt>
    <dgm:pt modelId="{4DAC8F2A-D6CF-428B-8DF0-B2175ADFD105}" type="pres">
      <dgm:prSet presAssocID="{A85D0E91-96C2-4820-9383-751F1644C92E}" presName="ChildAccent" presStyleLbl="solidFgAcc1" presStyleIdx="7" presStyleCnt="8"/>
      <dgm:spPr/>
    </dgm:pt>
    <dgm:pt modelId="{7AA08924-54BC-434F-9A57-ECF89511E84B}" type="pres">
      <dgm:prSet presAssocID="{A85D0E91-96C2-4820-9383-751F1644C92E}" presName="Child" presStyleLbl="revTx" presStyleIdx="9" presStyleCnt="10">
        <dgm:presLayoutVars>
          <dgm:chMax val="0"/>
          <dgm:chPref val="0"/>
          <dgm:bulletEnabled val="1"/>
        </dgm:presLayoutVars>
      </dgm:prSet>
      <dgm:spPr/>
    </dgm:pt>
  </dgm:ptLst>
  <dgm:cxnLst>
    <dgm:cxn modelId="{82DA2D06-C5A4-4498-BFF1-D7D854C579EA}" srcId="{310A43B1-1074-477A-A475-72871A54BCAD}" destId="{6068D5E9-0F8C-410A-87A1-B9BC47B79852}" srcOrd="1" destOrd="0" parTransId="{08BA7144-BAE8-45E0-84CA-E2E38C6B34B0}" sibTransId="{9E0FFDCD-53D9-4110-9820-A2DCC40811AE}"/>
    <dgm:cxn modelId="{0AE14806-BDC7-4C71-97B2-E0FE163AF775}" type="presOf" srcId="{6068D5E9-0F8C-410A-87A1-B9BC47B79852}" destId="{4937EAB3-1FB9-4339-954D-2CE6DCB673D8}" srcOrd="0" destOrd="0" presId="urn:microsoft.com/office/officeart/2008/layout/SquareAccentList"/>
    <dgm:cxn modelId="{BB42D02E-A564-490C-BE45-96098F5C4CF0}" srcId="{6068D5E9-0F8C-410A-87A1-B9BC47B79852}" destId="{F3F6136C-5741-464D-B835-31D7BE8C011C}" srcOrd="1" destOrd="0" parTransId="{39AE1335-608E-428A-8B37-ECC8FF1E3BC0}" sibTransId="{BF081167-CF95-4CF3-A3EF-43BEABEEBF0A}"/>
    <dgm:cxn modelId="{5DAACB37-B066-4C6E-9AF9-C7AD252EFA36}" srcId="{6934CA80-D9C9-42C3-8DD4-6CAA61EF57AA}" destId="{FB8A687A-3C01-496B-9958-8EE13CE1C091}" srcOrd="1" destOrd="0" parTransId="{6EA65054-F19C-446F-9D2E-D307380527F9}" sibTransId="{B0C16F1B-1B31-44BD-8FBC-A954D160E8F3}"/>
    <dgm:cxn modelId="{194CC543-6D3F-4918-99C5-34C5BB925742}" srcId="{6068D5E9-0F8C-410A-87A1-B9BC47B79852}" destId="{5D5654D4-73C4-4CE5-AEEB-171877142908}" srcOrd="3" destOrd="0" parTransId="{C899814B-8AEE-4BB4-B469-3268E005DE66}" sibTransId="{5637BBA1-452A-41A4-B436-7FC59D46C169}"/>
    <dgm:cxn modelId="{EFD80346-0A37-4C1B-A02E-9A0A7FF29F97}" srcId="{6934CA80-D9C9-42C3-8DD4-6CAA61EF57AA}" destId="{074B58B1-1C09-48EA-9884-D12B5542541D}" srcOrd="2" destOrd="0" parTransId="{9BED8CCC-C96C-46C8-A93E-7C26BE342CA5}" sibTransId="{8AB64DC2-4C39-49E3-BE6E-CAA8F6A5DAC5}"/>
    <dgm:cxn modelId="{CF8F986A-562B-4E46-A5EB-DD11C26D257C}" type="presOf" srcId="{A85D0E91-96C2-4820-9383-751F1644C92E}" destId="{7AA08924-54BC-434F-9A57-ECF89511E84B}" srcOrd="0" destOrd="0" presId="urn:microsoft.com/office/officeart/2008/layout/SquareAccentList"/>
    <dgm:cxn modelId="{9F7F304F-B6AB-4975-84B6-254830966AEB}" srcId="{6934CA80-D9C9-42C3-8DD4-6CAA61EF57AA}" destId="{8D65D769-C60B-403A-B9D7-39E105AB5FFA}" srcOrd="0" destOrd="0" parTransId="{745FF949-0547-4414-BF1D-3B3F63C43E35}" sibTransId="{292CD457-7738-428D-8AB9-D6E4CA109078}"/>
    <dgm:cxn modelId="{54B76A74-3FDE-42DC-8AEE-1322B581921E}" srcId="{6068D5E9-0F8C-410A-87A1-B9BC47B79852}" destId="{ADBA7523-5C50-48A7-BB4A-95F1C34EC5B9}" srcOrd="0" destOrd="0" parTransId="{98F981A6-9099-4D54-99E4-5DE1790A9786}" sibTransId="{3742B40C-8FB6-4C0B-93EE-6E01D4EDA1C1}"/>
    <dgm:cxn modelId="{0389DB55-EEE4-4454-97AF-6C31B79654FD}" type="presOf" srcId="{F3F6136C-5741-464D-B835-31D7BE8C011C}" destId="{AF2F01D8-23CF-47D2-83E2-CB6CEBDC3A53}" srcOrd="0" destOrd="0" presId="urn:microsoft.com/office/officeart/2008/layout/SquareAccentList"/>
    <dgm:cxn modelId="{5759E157-97F3-4175-9043-BDAE2006F3F9}" srcId="{310A43B1-1074-477A-A475-72871A54BCAD}" destId="{6934CA80-D9C9-42C3-8DD4-6CAA61EF57AA}" srcOrd="0" destOrd="0" parTransId="{CADFF348-CCB6-415F-ABBF-D1CBCCBD78CF}" sibTransId="{08012A13-D360-467E-AA9C-F6A8C4F11892}"/>
    <dgm:cxn modelId="{1ED50A7E-0149-4F28-B0A8-37DD671AA2FC}" type="presOf" srcId="{5D5654D4-73C4-4CE5-AEEB-171877142908}" destId="{BE357A12-E06D-44C6-85AA-11C7E1EDF82D}" srcOrd="0" destOrd="0" presId="urn:microsoft.com/office/officeart/2008/layout/SquareAccentList"/>
    <dgm:cxn modelId="{8BC8BD85-1366-4211-83BE-D1EA46D342CD}" type="presOf" srcId="{AD7350DA-4821-4960-BEB9-5B1DFDADE0E6}" destId="{6A574DB9-BFE0-42CB-9EBB-8DF74BA7A60C}" srcOrd="0" destOrd="0" presId="urn:microsoft.com/office/officeart/2008/layout/SquareAccentList"/>
    <dgm:cxn modelId="{32AA348C-C8C3-4448-BF48-945B6AF7DD13}" type="presOf" srcId="{6934CA80-D9C9-42C3-8DD4-6CAA61EF57AA}" destId="{8FA4A530-C948-4877-9701-0CF4263AC3C2}" srcOrd="0" destOrd="0" presId="urn:microsoft.com/office/officeart/2008/layout/SquareAccentList"/>
    <dgm:cxn modelId="{CDB1138D-CABD-4E48-A451-AE4EDDB11AEB}" type="presOf" srcId="{FB8A687A-3C01-496B-9958-8EE13CE1C091}" destId="{2FA7E529-A014-4839-854B-40FD6641C818}" srcOrd="0" destOrd="0" presId="urn:microsoft.com/office/officeart/2008/layout/SquareAccentList"/>
    <dgm:cxn modelId="{ECF1E294-CCAD-4D57-9FB9-E98AE6933EBC}" type="presOf" srcId="{310A43B1-1074-477A-A475-72871A54BCAD}" destId="{1DB9EA26-E843-4BE4-8CF8-5F86C448EC88}" srcOrd="0" destOrd="0" presId="urn:microsoft.com/office/officeart/2008/layout/SquareAccentList"/>
    <dgm:cxn modelId="{57CEEF97-F74B-462B-910B-FB623A32A816}" type="presOf" srcId="{074B58B1-1C09-48EA-9884-D12B5542541D}" destId="{FD81D240-67BC-488B-BB5C-321C3F3623D6}" srcOrd="0" destOrd="0" presId="urn:microsoft.com/office/officeart/2008/layout/SquareAccentList"/>
    <dgm:cxn modelId="{D3E8C6B8-D03A-462B-A169-4D15C2280EF8}" srcId="{6068D5E9-0F8C-410A-87A1-B9BC47B79852}" destId="{A85D0E91-96C2-4820-9383-751F1644C92E}" srcOrd="4" destOrd="0" parTransId="{3458AC40-9C13-4D39-841F-E07A015C9975}" sibTransId="{3E0EDFEB-2C69-44EB-B22F-43FAB7BA47F0}"/>
    <dgm:cxn modelId="{461FBFB9-AE15-4B2F-96AA-4F14B8893D00}" type="presOf" srcId="{ADBA7523-5C50-48A7-BB4A-95F1C34EC5B9}" destId="{4B17A118-B35E-48CA-AA5D-C15E8940B0AC}" srcOrd="0" destOrd="0" presId="urn:microsoft.com/office/officeart/2008/layout/SquareAccentList"/>
    <dgm:cxn modelId="{364D17D1-83A3-411D-A157-E63AEFDBEADF}" srcId="{6068D5E9-0F8C-410A-87A1-B9BC47B79852}" destId="{AD7350DA-4821-4960-BEB9-5B1DFDADE0E6}" srcOrd="2" destOrd="0" parTransId="{9C9FC9CC-78A4-4F12-92BB-93FD428FFEA3}" sibTransId="{46314172-772F-4BB5-9BE7-23691856F684}"/>
    <dgm:cxn modelId="{8F64DDD7-2E33-47C6-B861-17BACD13346E}" type="presOf" srcId="{8D65D769-C60B-403A-B9D7-39E105AB5FFA}" destId="{39F65BE3-81D4-4F80-82A2-367A678AB080}" srcOrd="0" destOrd="0" presId="urn:microsoft.com/office/officeart/2008/layout/SquareAccentList"/>
    <dgm:cxn modelId="{07237587-6743-4774-AD4C-C8EFFB5A0001}" type="presParOf" srcId="{1DB9EA26-E843-4BE4-8CF8-5F86C448EC88}" destId="{7DFAC007-30B3-49B1-BCE2-0EFF6CFF0592}" srcOrd="0" destOrd="0" presId="urn:microsoft.com/office/officeart/2008/layout/SquareAccentList"/>
    <dgm:cxn modelId="{72C50A47-B133-4290-BBB7-C3906820722F}" type="presParOf" srcId="{7DFAC007-30B3-49B1-BCE2-0EFF6CFF0592}" destId="{D7D5960C-803D-4BEB-86AA-351A0D72DAB8}" srcOrd="0" destOrd="0" presId="urn:microsoft.com/office/officeart/2008/layout/SquareAccentList"/>
    <dgm:cxn modelId="{3B53446C-AEA8-44BA-9C22-D07BFB7140BF}" type="presParOf" srcId="{D7D5960C-803D-4BEB-86AA-351A0D72DAB8}" destId="{E86D7407-2931-4594-801E-10367D988CF5}" srcOrd="0" destOrd="0" presId="urn:microsoft.com/office/officeart/2008/layout/SquareAccentList"/>
    <dgm:cxn modelId="{21C8314F-203B-42C3-AAC7-C5D81F4FAEAF}" type="presParOf" srcId="{D7D5960C-803D-4BEB-86AA-351A0D72DAB8}" destId="{07881C1B-2F35-41C1-BEAF-BC8FF8B71CA0}" srcOrd="1" destOrd="0" presId="urn:microsoft.com/office/officeart/2008/layout/SquareAccentList"/>
    <dgm:cxn modelId="{B53E6784-ED22-48DA-B001-C62FAB33377E}" type="presParOf" srcId="{D7D5960C-803D-4BEB-86AA-351A0D72DAB8}" destId="{8FA4A530-C948-4877-9701-0CF4263AC3C2}" srcOrd="2" destOrd="0" presId="urn:microsoft.com/office/officeart/2008/layout/SquareAccentList"/>
    <dgm:cxn modelId="{DC7DC707-FF53-44F8-A4F7-E155F5D58702}" type="presParOf" srcId="{7DFAC007-30B3-49B1-BCE2-0EFF6CFF0592}" destId="{FCEE06D5-AE8A-497C-9B1F-C82B4FE0A6C9}" srcOrd="1" destOrd="0" presId="urn:microsoft.com/office/officeart/2008/layout/SquareAccentList"/>
    <dgm:cxn modelId="{301CFC64-98B5-454C-BD8A-C84DC761B915}" type="presParOf" srcId="{FCEE06D5-AE8A-497C-9B1F-C82B4FE0A6C9}" destId="{C9C9C59E-3270-493F-B203-D88660E6C125}" srcOrd="0" destOrd="0" presId="urn:microsoft.com/office/officeart/2008/layout/SquareAccentList"/>
    <dgm:cxn modelId="{94D0EC94-1228-43ED-862C-313A56612CA8}" type="presParOf" srcId="{C9C9C59E-3270-493F-B203-D88660E6C125}" destId="{1E1D08E5-0C94-4892-8177-07CC39011A54}" srcOrd="0" destOrd="0" presId="urn:microsoft.com/office/officeart/2008/layout/SquareAccentList"/>
    <dgm:cxn modelId="{A8CDEDBF-096A-465B-B56B-16559FF0F031}" type="presParOf" srcId="{C9C9C59E-3270-493F-B203-D88660E6C125}" destId="{39F65BE3-81D4-4F80-82A2-367A678AB080}" srcOrd="1" destOrd="0" presId="urn:microsoft.com/office/officeart/2008/layout/SquareAccentList"/>
    <dgm:cxn modelId="{AA0A535F-55B0-456C-AA9D-4F2EF4357350}" type="presParOf" srcId="{FCEE06D5-AE8A-497C-9B1F-C82B4FE0A6C9}" destId="{F68ABC2C-16D6-469B-A6CE-F01A5AF6CF06}" srcOrd="1" destOrd="0" presId="urn:microsoft.com/office/officeart/2008/layout/SquareAccentList"/>
    <dgm:cxn modelId="{998D1284-CB0D-4CC1-A576-DCF8A74D84E9}" type="presParOf" srcId="{F68ABC2C-16D6-469B-A6CE-F01A5AF6CF06}" destId="{B9F5AACA-CA13-4BE2-8A61-A13052AC3604}" srcOrd="0" destOrd="0" presId="urn:microsoft.com/office/officeart/2008/layout/SquareAccentList"/>
    <dgm:cxn modelId="{94098D9D-2BF0-443E-A11C-5C7514A3C18F}" type="presParOf" srcId="{F68ABC2C-16D6-469B-A6CE-F01A5AF6CF06}" destId="{2FA7E529-A014-4839-854B-40FD6641C818}" srcOrd="1" destOrd="0" presId="urn:microsoft.com/office/officeart/2008/layout/SquareAccentList"/>
    <dgm:cxn modelId="{7664231A-30C6-4D25-B54B-F652FFEDF080}" type="presParOf" srcId="{FCEE06D5-AE8A-497C-9B1F-C82B4FE0A6C9}" destId="{5DF691BB-57BA-4CF1-B49C-D59C3C3516E7}" srcOrd="2" destOrd="0" presId="urn:microsoft.com/office/officeart/2008/layout/SquareAccentList"/>
    <dgm:cxn modelId="{0D620DDF-879F-4FFF-9668-73F532BD3A34}" type="presParOf" srcId="{5DF691BB-57BA-4CF1-B49C-D59C3C3516E7}" destId="{79DFADDF-BC52-47C9-8AE7-E6AB938AE161}" srcOrd="0" destOrd="0" presId="urn:microsoft.com/office/officeart/2008/layout/SquareAccentList"/>
    <dgm:cxn modelId="{DCBA0970-85F3-4F0A-BC95-3017BB54F1E3}" type="presParOf" srcId="{5DF691BB-57BA-4CF1-B49C-D59C3C3516E7}" destId="{FD81D240-67BC-488B-BB5C-321C3F3623D6}" srcOrd="1" destOrd="0" presId="urn:microsoft.com/office/officeart/2008/layout/SquareAccentList"/>
    <dgm:cxn modelId="{42824CC6-2E63-481F-99D2-AB4977CD55D2}" type="presParOf" srcId="{1DB9EA26-E843-4BE4-8CF8-5F86C448EC88}" destId="{61DFB4BA-1EDC-484A-A49F-742DE1BF4C34}" srcOrd="1" destOrd="0" presId="urn:microsoft.com/office/officeart/2008/layout/SquareAccentList"/>
    <dgm:cxn modelId="{F3C7D75A-E13D-4A23-A367-FF5E0779A481}" type="presParOf" srcId="{61DFB4BA-1EDC-484A-A49F-742DE1BF4C34}" destId="{04F8AC14-F3A1-4EA9-B2FF-0E6A23348839}" srcOrd="0" destOrd="0" presId="urn:microsoft.com/office/officeart/2008/layout/SquareAccentList"/>
    <dgm:cxn modelId="{74236568-66D0-466F-9641-AE6DE7F02E6E}" type="presParOf" srcId="{04F8AC14-F3A1-4EA9-B2FF-0E6A23348839}" destId="{C5ACABF5-EF9D-40E7-8C4F-C4F7724EB9E7}" srcOrd="0" destOrd="0" presId="urn:microsoft.com/office/officeart/2008/layout/SquareAccentList"/>
    <dgm:cxn modelId="{9B1170E1-E0B3-41BB-BA3C-71753BA9E137}" type="presParOf" srcId="{04F8AC14-F3A1-4EA9-B2FF-0E6A23348839}" destId="{DA61CF45-7399-4C30-ACAD-7CA9A28090DB}" srcOrd="1" destOrd="0" presId="urn:microsoft.com/office/officeart/2008/layout/SquareAccentList"/>
    <dgm:cxn modelId="{356CB201-DF5A-4AB2-982F-181ECDCD517D}" type="presParOf" srcId="{04F8AC14-F3A1-4EA9-B2FF-0E6A23348839}" destId="{4937EAB3-1FB9-4339-954D-2CE6DCB673D8}" srcOrd="2" destOrd="0" presId="urn:microsoft.com/office/officeart/2008/layout/SquareAccentList"/>
    <dgm:cxn modelId="{0E1F474A-4836-4334-B6D6-731EA13C0F98}" type="presParOf" srcId="{61DFB4BA-1EDC-484A-A49F-742DE1BF4C34}" destId="{1A40A783-42C1-4343-A92C-DD6351D6E617}" srcOrd="1" destOrd="0" presId="urn:microsoft.com/office/officeart/2008/layout/SquareAccentList"/>
    <dgm:cxn modelId="{602813E4-1FF4-4DC1-A27B-4BB86E30295B}" type="presParOf" srcId="{1A40A783-42C1-4343-A92C-DD6351D6E617}" destId="{8781A00C-BB75-4D5E-82DA-559FA07CB6F9}" srcOrd="0" destOrd="0" presId="urn:microsoft.com/office/officeart/2008/layout/SquareAccentList"/>
    <dgm:cxn modelId="{D0A8FD99-9640-4B7A-8161-D495829B7A0C}" type="presParOf" srcId="{8781A00C-BB75-4D5E-82DA-559FA07CB6F9}" destId="{96C33CE0-9016-4889-A627-AE48E4917F5E}" srcOrd="0" destOrd="0" presId="urn:microsoft.com/office/officeart/2008/layout/SquareAccentList"/>
    <dgm:cxn modelId="{7EC4A0AA-7139-4FCE-95BF-0E1F84C9AE8D}" type="presParOf" srcId="{8781A00C-BB75-4D5E-82DA-559FA07CB6F9}" destId="{4B17A118-B35E-48CA-AA5D-C15E8940B0AC}" srcOrd="1" destOrd="0" presId="urn:microsoft.com/office/officeart/2008/layout/SquareAccentList"/>
    <dgm:cxn modelId="{C0CBD82F-4CD8-4FFA-81B0-5BF738288DB8}" type="presParOf" srcId="{1A40A783-42C1-4343-A92C-DD6351D6E617}" destId="{6A79F9DE-8F8F-4103-B688-AA3AE5303633}" srcOrd="1" destOrd="0" presId="urn:microsoft.com/office/officeart/2008/layout/SquareAccentList"/>
    <dgm:cxn modelId="{F039FA60-D993-4EB0-9E6C-ED4ABB49A2A2}" type="presParOf" srcId="{6A79F9DE-8F8F-4103-B688-AA3AE5303633}" destId="{495B4E88-2366-4779-8DEB-BE1183162243}" srcOrd="0" destOrd="0" presId="urn:microsoft.com/office/officeart/2008/layout/SquareAccentList"/>
    <dgm:cxn modelId="{EBFBEE63-AD02-4E8F-A1D7-17A3FAF8193D}" type="presParOf" srcId="{6A79F9DE-8F8F-4103-B688-AA3AE5303633}" destId="{AF2F01D8-23CF-47D2-83E2-CB6CEBDC3A53}" srcOrd="1" destOrd="0" presId="urn:microsoft.com/office/officeart/2008/layout/SquareAccentList"/>
    <dgm:cxn modelId="{F6B6BA03-D97F-405B-B94E-07479D4CC85F}" type="presParOf" srcId="{1A40A783-42C1-4343-A92C-DD6351D6E617}" destId="{6CADA802-E2BC-40E7-A323-5A9274896FDB}" srcOrd="2" destOrd="0" presId="urn:microsoft.com/office/officeart/2008/layout/SquareAccentList"/>
    <dgm:cxn modelId="{3EB85CE0-CB1C-466B-A387-4A4FEAF0CC4E}" type="presParOf" srcId="{6CADA802-E2BC-40E7-A323-5A9274896FDB}" destId="{7B7B1D54-8D66-4BEA-920F-967C7E628838}" srcOrd="0" destOrd="0" presId="urn:microsoft.com/office/officeart/2008/layout/SquareAccentList"/>
    <dgm:cxn modelId="{D03A8203-17D6-48F4-AD32-5C5298342FAA}" type="presParOf" srcId="{6CADA802-E2BC-40E7-A323-5A9274896FDB}" destId="{6A574DB9-BFE0-42CB-9EBB-8DF74BA7A60C}" srcOrd="1" destOrd="0" presId="urn:microsoft.com/office/officeart/2008/layout/SquareAccentList"/>
    <dgm:cxn modelId="{36BFDAEC-6796-468C-B790-76A16E981E38}" type="presParOf" srcId="{1A40A783-42C1-4343-A92C-DD6351D6E617}" destId="{0F29F153-792D-4B03-9FA4-2213277E8B55}" srcOrd="3" destOrd="0" presId="urn:microsoft.com/office/officeart/2008/layout/SquareAccentList"/>
    <dgm:cxn modelId="{91C772A1-16E2-47F0-BFD8-53FBC9FD1DBC}" type="presParOf" srcId="{0F29F153-792D-4B03-9FA4-2213277E8B55}" destId="{095537A4-B0B4-4595-BE9D-2FE345B191FD}" srcOrd="0" destOrd="0" presId="urn:microsoft.com/office/officeart/2008/layout/SquareAccentList"/>
    <dgm:cxn modelId="{C0EFE86C-6443-43F0-9BC4-14CFD4101711}" type="presParOf" srcId="{0F29F153-792D-4B03-9FA4-2213277E8B55}" destId="{BE357A12-E06D-44C6-85AA-11C7E1EDF82D}" srcOrd="1" destOrd="0" presId="urn:microsoft.com/office/officeart/2008/layout/SquareAccentList"/>
    <dgm:cxn modelId="{2AB7CB88-E8B7-4385-90B1-8DB9FE626E7E}" type="presParOf" srcId="{1A40A783-42C1-4343-A92C-DD6351D6E617}" destId="{592364E0-2088-40A8-A607-1B2880967AF6}" srcOrd="4" destOrd="0" presId="urn:microsoft.com/office/officeart/2008/layout/SquareAccentList"/>
    <dgm:cxn modelId="{A354F716-37B2-4C71-BEE2-BA86BFFF2E3B}" type="presParOf" srcId="{592364E0-2088-40A8-A607-1B2880967AF6}" destId="{4DAC8F2A-D6CF-428B-8DF0-B2175ADFD105}" srcOrd="0" destOrd="0" presId="urn:microsoft.com/office/officeart/2008/layout/SquareAccentList"/>
    <dgm:cxn modelId="{2C940E14-394B-4D42-B8FE-92FDBDEA1701}" type="presParOf" srcId="{592364E0-2088-40A8-A607-1B2880967AF6}" destId="{7AA08924-54BC-434F-9A57-ECF89511E84B}"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ABCFFB-46D3-441C-8006-F4438DAA8B53}"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en-US"/>
        </a:p>
      </dgm:t>
    </dgm:pt>
    <dgm:pt modelId="{EEEADDBA-D099-46CA-B518-FDC14A41C5E8}">
      <dgm:prSet phldrT="[Text]" custT="1"/>
      <dgm:spPr/>
      <dgm:t>
        <a:bodyPr/>
        <a:lstStyle/>
        <a:p>
          <a:r>
            <a:rPr lang="en-US" sz="1000" b="1" dirty="0"/>
            <a:t>Eric Tritch</a:t>
          </a:r>
        </a:p>
        <a:p>
          <a:r>
            <a:rPr lang="en-US" sz="800" dirty="0"/>
            <a:t> Senior Vice President – Supply Chain</a:t>
          </a:r>
        </a:p>
      </dgm:t>
    </dgm:pt>
    <dgm:pt modelId="{9AA5ABAF-592C-4E7B-ACC3-98E1B3219043}" type="parTrans" cxnId="{FCF6906B-6ED0-4C9A-BF8A-CE65750D0507}">
      <dgm:prSet/>
      <dgm:spPr/>
      <dgm:t>
        <a:bodyPr/>
        <a:lstStyle/>
        <a:p>
          <a:endParaRPr lang="en-US"/>
        </a:p>
      </dgm:t>
    </dgm:pt>
    <dgm:pt modelId="{2D6C8A30-EB62-4C22-8E4B-0E5BDC607AE2}" type="sibTrans" cxnId="{FCF6906B-6ED0-4C9A-BF8A-CE65750D0507}">
      <dgm:prSet/>
      <dgm:spPr/>
      <dgm:t>
        <a:bodyPr/>
        <a:lstStyle/>
        <a:p>
          <a:endParaRPr lang="en-US"/>
        </a:p>
      </dgm:t>
    </dgm:pt>
    <dgm:pt modelId="{79955F84-5305-4CE8-BE05-9FA591F3F56C}">
      <dgm:prSet phldrT="[Text]" custT="1"/>
      <dgm:spPr>
        <a:solidFill>
          <a:srgbClr val="800000">
            <a:hueOff val="0"/>
            <a:satOff val="0"/>
            <a:lumOff val="0"/>
            <a:alphaOff val="0"/>
          </a:srgbClr>
        </a:solidFill>
        <a:ln w="38100" cap="flat" cmpd="sng" algn="ctr">
          <a:solidFill>
            <a:prstClr val="white">
              <a:hueOff val="0"/>
              <a:satOff val="0"/>
              <a:lumOff val="0"/>
              <a:alphaOff val="0"/>
            </a:prstClr>
          </a:solidFill>
          <a:prstDash val="solid"/>
        </a:ln>
        <a:effectLst/>
      </dgm:spPr>
      <dgm:t>
        <a:bodyPr spcFirstLastPara="0" vert="horz" wrap="square" lIns="6350" tIns="6350" rIns="6350" bIns="6350" numCol="1" spcCol="1270" anchor="ctr" anchorCtr="0"/>
        <a:lstStyle/>
        <a:p>
          <a:r>
            <a:rPr lang="en-US" sz="1050" b="1" kern="1200" dirty="0"/>
            <a:t>Anurag Jaiswal</a:t>
          </a:r>
        </a:p>
        <a:p>
          <a:r>
            <a:rPr lang="en-US" sz="800" kern="1200" dirty="0">
              <a:solidFill>
                <a:prstClr val="white"/>
              </a:solidFill>
              <a:latin typeface="Arial" panose="020B0604020202020204"/>
              <a:ea typeface="+mn-ea"/>
              <a:cs typeface="+mn-cs"/>
            </a:rPr>
            <a:t>Executive Director </a:t>
          </a:r>
          <a:r>
            <a:rPr lang="en-US" sz="800" kern="1200" dirty="0"/>
            <a:t>– </a:t>
          </a:r>
        </a:p>
        <a:p>
          <a:r>
            <a:rPr lang="en-US" sz="800" kern="1200" dirty="0"/>
            <a:t>Supply Chain Systems &amp; Analytics</a:t>
          </a:r>
          <a:endParaRPr lang="en-US" sz="800" kern="1200" dirty="0">
            <a:solidFill>
              <a:prstClr val="white"/>
            </a:solidFill>
            <a:latin typeface="Arial" panose="020B0604020202020204"/>
            <a:ea typeface="+mn-ea"/>
            <a:cs typeface="+mn-cs"/>
          </a:endParaRPr>
        </a:p>
      </dgm:t>
    </dgm:pt>
    <dgm:pt modelId="{E1197F12-B27C-4B5D-88CD-80B63A101D29}" type="parTrans" cxnId="{3AC91A5B-4D16-42BF-BBDC-5349106605AB}">
      <dgm:prSet/>
      <dgm:spPr/>
      <dgm:t>
        <a:bodyPr/>
        <a:lstStyle/>
        <a:p>
          <a:endParaRPr lang="en-US"/>
        </a:p>
      </dgm:t>
    </dgm:pt>
    <dgm:pt modelId="{5085D8D2-B5BC-4E42-A81B-3D1069958860}" type="sibTrans" cxnId="{3AC91A5B-4D16-42BF-BBDC-5349106605AB}">
      <dgm:prSet/>
      <dgm:spPr/>
      <dgm:t>
        <a:bodyPr/>
        <a:lstStyle/>
        <a:p>
          <a:endParaRPr lang="en-US"/>
        </a:p>
      </dgm:t>
    </dgm:pt>
    <dgm:pt modelId="{C252FC10-CD94-4C7E-90DC-0CCDDE7A44CD}">
      <dgm:prSet phldrT="[Text]" custT="1"/>
      <dgm:spPr/>
      <dgm:t>
        <a:bodyPr/>
        <a:lstStyle/>
        <a:p>
          <a:r>
            <a:rPr lang="en-US" sz="1000" b="1" dirty="0"/>
            <a:t>Nancy Olmos       </a:t>
          </a:r>
        </a:p>
        <a:p>
          <a:r>
            <a:rPr lang="en-US" sz="800" b="0" i="0" dirty="0"/>
            <a:t>Director, Supply Chain Purchasing</a:t>
          </a:r>
          <a:endParaRPr lang="en-US" sz="900" dirty="0"/>
        </a:p>
      </dgm:t>
    </dgm:pt>
    <dgm:pt modelId="{BB1AD814-CB49-4988-9B9E-A5553C721839}" type="parTrans" cxnId="{56857075-21FE-45B8-91B9-C7332AF1B2BC}">
      <dgm:prSet/>
      <dgm:spPr/>
      <dgm:t>
        <a:bodyPr/>
        <a:lstStyle/>
        <a:p>
          <a:endParaRPr lang="en-US"/>
        </a:p>
      </dgm:t>
    </dgm:pt>
    <dgm:pt modelId="{123F53E2-D278-42C8-8914-EB9B9B3891E7}" type="sibTrans" cxnId="{56857075-21FE-45B8-91B9-C7332AF1B2BC}">
      <dgm:prSet/>
      <dgm:spPr/>
      <dgm:t>
        <a:bodyPr/>
        <a:lstStyle/>
        <a:p>
          <a:endParaRPr lang="en-US"/>
        </a:p>
      </dgm:t>
    </dgm:pt>
    <dgm:pt modelId="{14F32D9E-68E2-4129-B7B4-B00F82426091}">
      <dgm:prSet phldrT="[Text]" custT="1"/>
      <dgm:spPr/>
      <dgm:t>
        <a:bodyPr/>
        <a:lstStyle/>
        <a:p>
          <a:r>
            <a:rPr lang="en-US" sz="1000" b="1" dirty="0"/>
            <a:t>Edward Anderson </a:t>
          </a:r>
        </a:p>
        <a:p>
          <a:r>
            <a:rPr lang="en-US" sz="800" dirty="0"/>
            <a:t>Specialty Buyer</a:t>
          </a:r>
          <a:endParaRPr lang="en-US" sz="1000" dirty="0"/>
        </a:p>
      </dgm:t>
    </dgm:pt>
    <dgm:pt modelId="{54123467-4C8F-4FEC-B53B-39353EE491BC}" type="parTrans" cxnId="{D750181A-D6EE-4737-BB72-99CD64AD16FA}">
      <dgm:prSet/>
      <dgm:spPr/>
      <dgm:t>
        <a:bodyPr/>
        <a:lstStyle/>
        <a:p>
          <a:endParaRPr lang="en-US"/>
        </a:p>
      </dgm:t>
    </dgm:pt>
    <dgm:pt modelId="{44D2B271-2C51-415E-98BA-FF3E0939D86E}" type="sibTrans" cxnId="{D750181A-D6EE-4737-BB72-99CD64AD16FA}">
      <dgm:prSet/>
      <dgm:spPr/>
      <dgm:t>
        <a:bodyPr/>
        <a:lstStyle/>
        <a:p>
          <a:endParaRPr lang="en-US"/>
        </a:p>
      </dgm:t>
    </dgm:pt>
    <dgm:pt modelId="{7423B6CD-D8D0-4FB1-AAED-B0300783E341}">
      <dgm:prSet phldrT="[Text]" custT="1"/>
      <dgm:spPr/>
      <dgm:t>
        <a:bodyPr/>
        <a:lstStyle/>
        <a:p>
          <a:r>
            <a:rPr lang="en-US" sz="1000" b="1" dirty="0"/>
            <a:t>Keith Kissinger </a:t>
          </a:r>
        </a:p>
        <a:p>
          <a:r>
            <a:rPr lang="en-US" sz="800" b="0" i="0" dirty="0"/>
            <a:t>Supervisor, Purchasing</a:t>
          </a:r>
          <a:endParaRPr lang="en-US" sz="1000" dirty="0"/>
        </a:p>
      </dgm:t>
    </dgm:pt>
    <dgm:pt modelId="{92CE74E9-395F-464D-A4FC-08DEB68E4F9B}" type="parTrans" cxnId="{4093DBB6-C22F-4960-AA6C-8DD280186C49}">
      <dgm:prSet/>
      <dgm:spPr/>
      <dgm:t>
        <a:bodyPr/>
        <a:lstStyle/>
        <a:p>
          <a:endParaRPr lang="en-US"/>
        </a:p>
      </dgm:t>
    </dgm:pt>
    <dgm:pt modelId="{A1F00373-76C2-4234-AC43-1081D4227322}" type="sibTrans" cxnId="{4093DBB6-C22F-4960-AA6C-8DD280186C49}">
      <dgm:prSet/>
      <dgm:spPr/>
      <dgm:t>
        <a:bodyPr/>
        <a:lstStyle/>
        <a:p>
          <a:endParaRPr lang="en-US"/>
        </a:p>
      </dgm:t>
    </dgm:pt>
    <dgm:pt modelId="{BE2375A0-300C-42E7-9459-033051CBB304}">
      <dgm:prSet phldrT="[Text]" custT="1"/>
      <dgm:spPr/>
      <dgm:t>
        <a:bodyPr/>
        <a:lstStyle/>
        <a:p>
          <a:r>
            <a:rPr lang="en-US" sz="1000" b="1" dirty="0"/>
            <a:t>Mark Lukasick </a:t>
          </a:r>
        </a:p>
        <a:p>
          <a:r>
            <a:rPr lang="en-US" sz="800" b="0" i="0" dirty="0"/>
            <a:t>Specialty Buyer</a:t>
          </a:r>
          <a:endParaRPr lang="en-US" sz="1000" dirty="0"/>
        </a:p>
      </dgm:t>
    </dgm:pt>
    <dgm:pt modelId="{11DC6B51-8D74-4C4F-B511-7DDB8C2E2C06}" type="parTrans" cxnId="{186A28E2-1C6F-4134-B340-62258584379A}">
      <dgm:prSet/>
      <dgm:spPr/>
      <dgm:t>
        <a:bodyPr/>
        <a:lstStyle/>
        <a:p>
          <a:endParaRPr lang="en-US"/>
        </a:p>
      </dgm:t>
    </dgm:pt>
    <dgm:pt modelId="{8F230373-5C77-4F95-8075-5D9E3A7D6219}" type="sibTrans" cxnId="{186A28E2-1C6F-4134-B340-62258584379A}">
      <dgm:prSet/>
      <dgm:spPr/>
      <dgm:t>
        <a:bodyPr/>
        <a:lstStyle/>
        <a:p>
          <a:endParaRPr lang="en-US"/>
        </a:p>
      </dgm:t>
    </dgm:pt>
    <dgm:pt modelId="{B3B6DC9E-693A-4AC0-9235-04DCBC2A10B7}">
      <dgm:prSet phldrT="[Text]" custT="1"/>
      <dgm:spPr/>
      <dgm:t>
        <a:bodyPr/>
        <a:lstStyle/>
        <a:p>
          <a:r>
            <a:rPr lang="en-US" sz="1000" b="1" dirty="0"/>
            <a:t>Mike Lively   </a:t>
          </a:r>
        </a:p>
        <a:p>
          <a:r>
            <a:rPr lang="en-US" sz="800" b="0" i="0" dirty="0"/>
            <a:t>Supervisor, Purchasing</a:t>
          </a:r>
          <a:endParaRPr lang="en-US" sz="1000" dirty="0"/>
        </a:p>
      </dgm:t>
    </dgm:pt>
    <dgm:pt modelId="{50A9C055-7C71-4B18-8F68-97B274151DE3}" type="parTrans" cxnId="{4F68A05E-3C48-424E-A49F-BD19BA9C1847}">
      <dgm:prSet/>
      <dgm:spPr/>
      <dgm:t>
        <a:bodyPr/>
        <a:lstStyle/>
        <a:p>
          <a:endParaRPr lang="en-US"/>
        </a:p>
      </dgm:t>
    </dgm:pt>
    <dgm:pt modelId="{3102FD84-402D-43C7-8048-3AF2BE93ED93}" type="sibTrans" cxnId="{4F68A05E-3C48-424E-A49F-BD19BA9C1847}">
      <dgm:prSet/>
      <dgm:spPr/>
      <dgm:t>
        <a:bodyPr/>
        <a:lstStyle/>
        <a:p>
          <a:endParaRPr lang="en-US"/>
        </a:p>
      </dgm:t>
    </dgm:pt>
    <dgm:pt modelId="{66578DA1-61C4-405D-B76D-6E3AA758A184}">
      <dgm:prSet phldrT="[Text]" custT="1"/>
      <dgm:spPr/>
      <dgm:t>
        <a:bodyPr/>
        <a:lstStyle/>
        <a:p>
          <a:r>
            <a:rPr lang="en-US" sz="950" b="1" dirty="0"/>
            <a:t>Alberto Rocha-Perez       </a:t>
          </a:r>
        </a:p>
        <a:p>
          <a:r>
            <a:rPr lang="en-US" sz="800" b="0" i="0" dirty="0"/>
            <a:t>Specialty Buyer</a:t>
          </a:r>
          <a:endParaRPr lang="en-US" sz="1000" dirty="0"/>
        </a:p>
      </dgm:t>
    </dgm:pt>
    <dgm:pt modelId="{D2CF7222-5934-49F9-879E-9A29581D650A}" type="parTrans" cxnId="{D0CEF79F-9FA9-4E42-B004-BF8B822A1231}">
      <dgm:prSet/>
      <dgm:spPr/>
      <dgm:t>
        <a:bodyPr/>
        <a:lstStyle/>
        <a:p>
          <a:endParaRPr lang="en-US"/>
        </a:p>
      </dgm:t>
    </dgm:pt>
    <dgm:pt modelId="{098C7FE2-DBBE-4379-99C5-3EC0AE03F02D}" type="sibTrans" cxnId="{D0CEF79F-9FA9-4E42-B004-BF8B822A1231}">
      <dgm:prSet/>
      <dgm:spPr/>
      <dgm:t>
        <a:bodyPr/>
        <a:lstStyle/>
        <a:p>
          <a:endParaRPr lang="en-US"/>
        </a:p>
      </dgm:t>
    </dgm:pt>
    <dgm:pt modelId="{B8FA1DFD-D97D-483C-9241-1754ADC2974C}">
      <dgm:prSet phldrT="[Text]" custT="1"/>
      <dgm:spPr/>
      <dgm:t>
        <a:bodyPr/>
        <a:lstStyle/>
        <a:p>
          <a:r>
            <a:rPr lang="en-US" sz="1000" b="1" dirty="0"/>
            <a:t>Byron Ealy </a:t>
          </a:r>
        </a:p>
        <a:p>
          <a:r>
            <a:rPr lang="en-US" sz="800" b="0" i="0" dirty="0"/>
            <a:t>Specialty Buyer</a:t>
          </a:r>
          <a:endParaRPr lang="en-US" sz="900" dirty="0"/>
        </a:p>
      </dgm:t>
    </dgm:pt>
    <dgm:pt modelId="{EECE6AFF-ED78-46BF-ACCF-7867BB2476E7}" type="parTrans" cxnId="{4497B5A1-DDF0-43D5-8890-27DABF3FE044}">
      <dgm:prSet/>
      <dgm:spPr/>
      <dgm:t>
        <a:bodyPr/>
        <a:lstStyle/>
        <a:p>
          <a:endParaRPr lang="en-US"/>
        </a:p>
      </dgm:t>
    </dgm:pt>
    <dgm:pt modelId="{8ACE88FA-842F-4FAC-867E-5C3D7AECD0FB}" type="sibTrans" cxnId="{4497B5A1-DDF0-43D5-8890-27DABF3FE044}">
      <dgm:prSet/>
      <dgm:spPr/>
      <dgm:t>
        <a:bodyPr/>
        <a:lstStyle/>
        <a:p>
          <a:endParaRPr lang="en-US"/>
        </a:p>
      </dgm:t>
    </dgm:pt>
    <dgm:pt modelId="{5E37C9FA-CEF3-4F88-9E67-B5E3BF077544}">
      <dgm:prSet phldrT="[Text]" custT="1"/>
      <dgm:spPr/>
      <dgm:t>
        <a:bodyPr/>
        <a:lstStyle/>
        <a:p>
          <a:r>
            <a:rPr lang="en-US" sz="1050" b="1" dirty="0"/>
            <a:t>Michelle Cox </a:t>
          </a:r>
        </a:p>
        <a:p>
          <a:r>
            <a:rPr lang="en-US" sz="800" b="0" i="0" dirty="0"/>
            <a:t>Specialty Buyer</a:t>
          </a:r>
          <a:endParaRPr lang="en-US" sz="1200" dirty="0"/>
        </a:p>
      </dgm:t>
    </dgm:pt>
    <dgm:pt modelId="{5DA01EDE-BC2A-4C12-A316-E88E7C760820}" type="parTrans" cxnId="{D21246D3-3EE1-470D-88E0-91938F3D18F2}">
      <dgm:prSet/>
      <dgm:spPr/>
      <dgm:t>
        <a:bodyPr/>
        <a:lstStyle/>
        <a:p>
          <a:endParaRPr lang="en-US"/>
        </a:p>
      </dgm:t>
    </dgm:pt>
    <dgm:pt modelId="{311073A1-DB15-4E3A-B715-2EC4822C10F6}" type="sibTrans" cxnId="{D21246D3-3EE1-470D-88E0-91938F3D18F2}">
      <dgm:prSet/>
      <dgm:spPr/>
      <dgm:t>
        <a:bodyPr/>
        <a:lstStyle/>
        <a:p>
          <a:endParaRPr lang="en-US"/>
        </a:p>
      </dgm:t>
    </dgm:pt>
    <dgm:pt modelId="{71355BED-8559-4437-AB16-837259EAC975}" type="pres">
      <dgm:prSet presAssocID="{9FABCFFB-46D3-441C-8006-F4438DAA8B53}" presName="hierChild1" presStyleCnt="0">
        <dgm:presLayoutVars>
          <dgm:orgChart val="1"/>
          <dgm:chPref val="1"/>
          <dgm:dir/>
          <dgm:animOne val="branch"/>
          <dgm:animLvl val="lvl"/>
          <dgm:resizeHandles/>
        </dgm:presLayoutVars>
      </dgm:prSet>
      <dgm:spPr/>
    </dgm:pt>
    <dgm:pt modelId="{4E31A74C-13A5-494B-AC69-E8DD0E781DD7}" type="pres">
      <dgm:prSet presAssocID="{EEEADDBA-D099-46CA-B518-FDC14A41C5E8}" presName="hierRoot1" presStyleCnt="0">
        <dgm:presLayoutVars>
          <dgm:hierBranch val="init"/>
        </dgm:presLayoutVars>
      </dgm:prSet>
      <dgm:spPr/>
    </dgm:pt>
    <dgm:pt modelId="{070C266A-BE0E-4DD6-868F-43F46D7FDA35}" type="pres">
      <dgm:prSet presAssocID="{EEEADDBA-D099-46CA-B518-FDC14A41C5E8}" presName="rootComposite1" presStyleCnt="0"/>
      <dgm:spPr/>
    </dgm:pt>
    <dgm:pt modelId="{63BE7D53-4E08-43B9-8416-3F759C6DBE7A}" type="pres">
      <dgm:prSet presAssocID="{EEEADDBA-D099-46CA-B518-FDC14A41C5E8}" presName="rootText1" presStyleLbl="node0" presStyleIdx="0" presStyleCnt="1" custScaleX="199416" custScaleY="92656">
        <dgm:presLayoutVars>
          <dgm:chPref val="3"/>
        </dgm:presLayoutVars>
      </dgm:prSet>
      <dgm:spPr/>
    </dgm:pt>
    <dgm:pt modelId="{838BD2FE-9220-465E-B7EB-2860EB7F12FB}" type="pres">
      <dgm:prSet presAssocID="{EEEADDBA-D099-46CA-B518-FDC14A41C5E8}" presName="rootConnector1" presStyleLbl="node1" presStyleIdx="0" presStyleCnt="0"/>
      <dgm:spPr/>
    </dgm:pt>
    <dgm:pt modelId="{9D653CCE-4E71-4C89-9371-4C1B23321457}" type="pres">
      <dgm:prSet presAssocID="{EEEADDBA-D099-46CA-B518-FDC14A41C5E8}" presName="hierChild2" presStyleCnt="0"/>
      <dgm:spPr/>
    </dgm:pt>
    <dgm:pt modelId="{858CD760-AC84-4A05-A2E2-F9CBE9ABF1FB}" type="pres">
      <dgm:prSet presAssocID="{E1197F12-B27C-4B5D-88CD-80B63A101D29}" presName="Name37" presStyleLbl="parChTrans1D2" presStyleIdx="0" presStyleCnt="1"/>
      <dgm:spPr/>
    </dgm:pt>
    <dgm:pt modelId="{00A78019-60BC-423B-A7A3-6CC326BCF85B}" type="pres">
      <dgm:prSet presAssocID="{79955F84-5305-4CE8-BE05-9FA591F3F56C}" presName="hierRoot2" presStyleCnt="0">
        <dgm:presLayoutVars>
          <dgm:hierBranch val="init"/>
        </dgm:presLayoutVars>
      </dgm:prSet>
      <dgm:spPr/>
    </dgm:pt>
    <dgm:pt modelId="{B334C217-3B87-4268-AA6B-6B3866178415}" type="pres">
      <dgm:prSet presAssocID="{79955F84-5305-4CE8-BE05-9FA591F3F56C}" presName="rootComposite" presStyleCnt="0"/>
      <dgm:spPr/>
    </dgm:pt>
    <dgm:pt modelId="{D50D0759-DDBF-4AB8-B0D5-D5D9DB349C8C}" type="pres">
      <dgm:prSet presAssocID="{79955F84-5305-4CE8-BE05-9FA591F3F56C}" presName="rootText" presStyleLbl="node2" presStyleIdx="0" presStyleCnt="1" custScaleX="186277">
        <dgm:presLayoutVars>
          <dgm:chPref val="3"/>
        </dgm:presLayoutVars>
      </dgm:prSet>
      <dgm:spPr>
        <a:xfrm>
          <a:off x="1589848" y="662633"/>
          <a:ext cx="981761" cy="490880"/>
        </a:xfrm>
        <a:prstGeom prst="rect">
          <a:avLst/>
        </a:prstGeom>
      </dgm:spPr>
    </dgm:pt>
    <dgm:pt modelId="{A5F9C60D-91B2-4D60-A115-EFCED31BF5DA}" type="pres">
      <dgm:prSet presAssocID="{79955F84-5305-4CE8-BE05-9FA591F3F56C}" presName="rootConnector" presStyleLbl="node2" presStyleIdx="0" presStyleCnt="1"/>
      <dgm:spPr/>
    </dgm:pt>
    <dgm:pt modelId="{64F0584C-D644-4828-95E9-734E8EB30308}" type="pres">
      <dgm:prSet presAssocID="{79955F84-5305-4CE8-BE05-9FA591F3F56C}" presName="hierChild4" presStyleCnt="0"/>
      <dgm:spPr/>
    </dgm:pt>
    <dgm:pt modelId="{3FF24AB1-394C-4038-83F0-1C50B8267FE1}" type="pres">
      <dgm:prSet presAssocID="{BB1AD814-CB49-4988-9B9E-A5553C721839}" presName="Name37" presStyleLbl="parChTrans1D3" presStyleIdx="0" presStyleCnt="1"/>
      <dgm:spPr/>
    </dgm:pt>
    <dgm:pt modelId="{6F8E0876-C6A7-4736-8CDE-56AD057D87E6}" type="pres">
      <dgm:prSet presAssocID="{C252FC10-CD94-4C7E-90DC-0CCDDE7A44CD}" presName="hierRoot2" presStyleCnt="0">
        <dgm:presLayoutVars>
          <dgm:hierBranch val="init"/>
        </dgm:presLayoutVars>
      </dgm:prSet>
      <dgm:spPr/>
    </dgm:pt>
    <dgm:pt modelId="{1CB3565F-6263-4104-9DE4-77FEC066B7EF}" type="pres">
      <dgm:prSet presAssocID="{C252FC10-CD94-4C7E-90DC-0CCDDE7A44CD}" presName="rootComposite" presStyleCnt="0"/>
      <dgm:spPr/>
    </dgm:pt>
    <dgm:pt modelId="{0BE0EC7C-BC17-4F87-A930-933C782208EF}" type="pres">
      <dgm:prSet presAssocID="{C252FC10-CD94-4C7E-90DC-0CCDDE7A44CD}" presName="rootText" presStyleLbl="node3" presStyleIdx="0" presStyleCnt="1" custScaleX="186277">
        <dgm:presLayoutVars>
          <dgm:chPref val="3"/>
        </dgm:presLayoutVars>
      </dgm:prSet>
      <dgm:spPr/>
    </dgm:pt>
    <dgm:pt modelId="{5DF437FB-F145-46A3-BE66-DF0D7E92DB80}" type="pres">
      <dgm:prSet presAssocID="{C252FC10-CD94-4C7E-90DC-0CCDDE7A44CD}" presName="rootConnector" presStyleLbl="node3" presStyleIdx="0" presStyleCnt="1"/>
      <dgm:spPr/>
    </dgm:pt>
    <dgm:pt modelId="{6F57C447-C486-449C-8AFB-CA71EEEB36C0}" type="pres">
      <dgm:prSet presAssocID="{C252FC10-CD94-4C7E-90DC-0CCDDE7A44CD}" presName="hierChild4" presStyleCnt="0"/>
      <dgm:spPr/>
    </dgm:pt>
    <dgm:pt modelId="{F3CD22AD-1167-4554-B060-0E0B5AD47D13}" type="pres">
      <dgm:prSet presAssocID="{54123467-4C8F-4FEC-B53B-39353EE491BC}" presName="Name37" presStyleLbl="parChTrans1D4" presStyleIdx="0" presStyleCnt="7"/>
      <dgm:spPr/>
    </dgm:pt>
    <dgm:pt modelId="{B4F38F41-6962-49E7-9D7F-C714BE122489}" type="pres">
      <dgm:prSet presAssocID="{14F32D9E-68E2-4129-B7B4-B00F82426091}" presName="hierRoot2" presStyleCnt="0">
        <dgm:presLayoutVars>
          <dgm:hierBranch val="init"/>
        </dgm:presLayoutVars>
      </dgm:prSet>
      <dgm:spPr/>
    </dgm:pt>
    <dgm:pt modelId="{602EC7D4-D663-483B-90F7-4F7F2E4D075D}" type="pres">
      <dgm:prSet presAssocID="{14F32D9E-68E2-4129-B7B4-B00F82426091}" presName="rootComposite" presStyleCnt="0"/>
      <dgm:spPr/>
    </dgm:pt>
    <dgm:pt modelId="{E89E8EC7-60A7-4776-9B57-43A0A19064EB}" type="pres">
      <dgm:prSet presAssocID="{14F32D9E-68E2-4129-B7B4-B00F82426091}" presName="rootText" presStyleLbl="node4" presStyleIdx="0" presStyleCnt="7" custScaleX="130394">
        <dgm:presLayoutVars>
          <dgm:chPref val="3"/>
        </dgm:presLayoutVars>
      </dgm:prSet>
      <dgm:spPr/>
    </dgm:pt>
    <dgm:pt modelId="{310B25DB-8E2A-4E0D-8AFD-F5C4D256FCCF}" type="pres">
      <dgm:prSet presAssocID="{14F32D9E-68E2-4129-B7B4-B00F82426091}" presName="rootConnector" presStyleLbl="node4" presStyleIdx="0" presStyleCnt="7"/>
      <dgm:spPr/>
    </dgm:pt>
    <dgm:pt modelId="{07C81215-FF06-41DD-980C-97748BCA7AB6}" type="pres">
      <dgm:prSet presAssocID="{14F32D9E-68E2-4129-B7B4-B00F82426091}" presName="hierChild4" presStyleCnt="0"/>
      <dgm:spPr/>
    </dgm:pt>
    <dgm:pt modelId="{87DCC5B1-BC35-44C6-A9C8-6783D1933CA5}" type="pres">
      <dgm:prSet presAssocID="{14F32D9E-68E2-4129-B7B4-B00F82426091}" presName="hierChild5" presStyleCnt="0"/>
      <dgm:spPr/>
    </dgm:pt>
    <dgm:pt modelId="{551C6128-9BDF-4611-A986-7B8096BAB55A}" type="pres">
      <dgm:prSet presAssocID="{92CE74E9-395F-464D-A4FC-08DEB68E4F9B}" presName="Name37" presStyleLbl="parChTrans1D4" presStyleIdx="1" presStyleCnt="7"/>
      <dgm:spPr/>
    </dgm:pt>
    <dgm:pt modelId="{BF37839D-7BE0-4423-AFEE-B8A78B7399F6}" type="pres">
      <dgm:prSet presAssocID="{7423B6CD-D8D0-4FB1-AAED-B0300783E341}" presName="hierRoot2" presStyleCnt="0">
        <dgm:presLayoutVars>
          <dgm:hierBranch val="init"/>
        </dgm:presLayoutVars>
      </dgm:prSet>
      <dgm:spPr/>
    </dgm:pt>
    <dgm:pt modelId="{F508CF86-8EF9-4F15-ABF7-3739C4BD2C77}" type="pres">
      <dgm:prSet presAssocID="{7423B6CD-D8D0-4FB1-AAED-B0300783E341}" presName="rootComposite" presStyleCnt="0"/>
      <dgm:spPr/>
    </dgm:pt>
    <dgm:pt modelId="{E48C8C5A-F684-4660-ABB5-20CBC243CD57}" type="pres">
      <dgm:prSet presAssocID="{7423B6CD-D8D0-4FB1-AAED-B0300783E341}" presName="rootText" presStyleLbl="node4" presStyleIdx="1" presStyleCnt="7" custScaleX="121080" custLinFactNeighborX="-2410">
        <dgm:presLayoutVars>
          <dgm:chPref val="3"/>
        </dgm:presLayoutVars>
      </dgm:prSet>
      <dgm:spPr/>
    </dgm:pt>
    <dgm:pt modelId="{5E827A18-B993-4ACC-BEDA-5247B360EB57}" type="pres">
      <dgm:prSet presAssocID="{7423B6CD-D8D0-4FB1-AAED-B0300783E341}" presName="rootConnector" presStyleLbl="node4" presStyleIdx="1" presStyleCnt="7"/>
      <dgm:spPr/>
    </dgm:pt>
    <dgm:pt modelId="{553A2A22-4C98-4652-9623-E7A69A8C507C}" type="pres">
      <dgm:prSet presAssocID="{7423B6CD-D8D0-4FB1-AAED-B0300783E341}" presName="hierChild4" presStyleCnt="0"/>
      <dgm:spPr/>
    </dgm:pt>
    <dgm:pt modelId="{797658CA-B51E-4D46-8A44-7877CCE23F67}" type="pres">
      <dgm:prSet presAssocID="{11DC6B51-8D74-4C4F-B511-7DDB8C2E2C06}" presName="Name37" presStyleLbl="parChTrans1D4" presStyleIdx="2" presStyleCnt="7"/>
      <dgm:spPr/>
    </dgm:pt>
    <dgm:pt modelId="{8E45053E-518C-477B-8E08-C85ADCBE501C}" type="pres">
      <dgm:prSet presAssocID="{BE2375A0-300C-42E7-9459-033051CBB304}" presName="hierRoot2" presStyleCnt="0">
        <dgm:presLayoutVars>
          <dgm:hierBranch val="init"/>
        </dgm:presLayoutVars>
      </dgm:prSet>
      <dgm:spPr/>
    </dgm:pt>
    <dgm:pt modelId="{0DEB6DD0-7EA9-49B5-A6FE-0A697F039320}" type="pres">
      <dgm:prSet presAssocID="{BE2375A0-300C-42E7-9459-033051CBB304}" presName="rootComposite" presStyleCnt="0"/>
      <dgm:spPr/>
    </dgm:pt>
    <dgm:pt modelId="{831347DB-1D8C-4389-87B5-3E72D3BCCC51}" type="pres">
      <dgm:prSet presAssocID="{BE2375A0-300C-42E7-9459-033051CBB304}" presName="rootText" presStyleLbl="node4" presStyleIdx="2" presStyleCnt="7" custScaleX="102453">
        <dgm:presLayoutVars>
          <dgm:chPref val="3"/>
        </dgm:presLayoutVars>
      </dgm:prSet>
      <dgm:spPr/>
    </dgm:pt>
    <dgm:pt modelId="{534717EC-516D-42FD-ABB4-BE07CE0139D0}" type="pres">
      <dgm:prSet presAssocID="{BE2375A0-300C-42E7-9459-033051CBB304}" presName="rootConnector" presStyleLbl="node4" presStyleIdx="2" presStyleCnt="7"/>
      <dgm:spPr/>
    </dgm:pt>
    <dgm:pt modelId="{FAFA26C1-1741-4F51-A3BB-E638A40CE9A8}" type="pres">
      <dgm:prSet presAssocID="{BE2375A0-300C-42E7-9459-033051CBB304}" presName="hierChild4" presStyleCnt="0"/>
      <dgm:spPr/>
    </dgm:pt>
    <dgm:pt modelId="{36DC170A-8AEE-463B-AF77-A187762EEBB0}" type="pres">
      <dgm:prSet presAssocID="{BE2375A0-300C-42E7-9459-033051CBB304}" presName="hierChild5" presStyleCnt="0"/>
      <dgm:spPr/>
    </dgm:pt>
    <dgm:pt modelId="{023E9E4B-B623-455E-8CB5-F155BB75EBD8}" type="pres">
      <dgm:prSet presAssocID="{5DA01EDE-BC2A-4C12-A316-E88E7C760820}" presName="Name37" presStyleLbl="parChTrans1D4" presStyleIdx="3" presStyleCnt="7"/>
      <dgm:spPr/>
    </dgm:pt>
    <dgm:pt modelId="{028A105F-98F8-4F87-9622-50CAFBE1587D}" type="pres">
      <dgm:prSet presAssocID="{5E37C9FA-CEF3-4F88-9E67-B5E3BF077544}" presName="hierRoot2" presStyleCnt="0">
        <dgm:presLayoutVars>
          <dgm:hierBranch val="init"/>
        </dgm:presLayoutVars>
      </dgm:prSet>
      <dgm:spPr/>
    </dgm:pt>
    <dgm:pt modelId="{90F3A516-E6F7-423D-A099-679511B941B7}" type="pres">
      <dgm:prSet presAssocID="{5E37C9FA-CEF3-4F88-9E67-B5E3BF077544}" presName="rootComposite" presStyleCnt="0"/>
      <dgm:spPr/>
    </dgm:pt>
    <dgm:pt modelId="{371214C0-B5ED-418D-9446-554D18340E6B}" type="pres">
      <dgm:prSet presAssocID="{5E37C9FA-CEF3-4F88-9E67-B5E3BF077544}" presName="rootText" presStyleLbl="node4" presStyleIdx="3" presStyleCnt="7">
        <dgm:presLayoutVars>
          <dgm:chPref val="3"/>
        </dgm:presLayoutVars>
      </dgm:prSet>
      <dgm:spPr/>
    </dgm:pt>
    <dgm:pt modelId="{0538B778-E0E0-4991-A085-3A9F544D85A1}" type="pres">
      <dgm:prSet presAssocID="{5E37C9FA-CEF3-4F88-9E67-B5E3BF077544}" presName="rootConnector" presStyleLbl="node4" presStyleIdx="3" presStyleCnt="7"/>
      <dgm:spPr/>
    </dgm:pt>
    <dgm:pt modelId="{256DA809-2E47-417B-94DB-CABEBEE459F3}" type="pres">
      <dgm:prSet presAssocID="{5E37C9FA-CEF3-4F88-9E67-B5E3BF077544}" presName="hierChild4" presStyleCnt="0"/>
      <dgm:spPr/>
    </dgm:pt>
    <dgm:pt modelId="{5AB83809-4B39-4C20-A75D-B0311A27F3AD}" type="pres">
      <dgm:prSet presAssocID="{5E37C9FA-CEF3-4F88-9E67-B5E3BF077544}" presName="hierChild5" presStyleCnt="0"/>
      <dgm:spPr/>
    </dgm:pt>
    <dgm:pt modelId="{7A5CF929-3E1A-467D-B83C-A0F2098F80D2}" type="pres">
      <dgm:prSet presAssocID="{7423B6CD-D8D0-4FB1-AAED-B0300783E341}" presName="hierChild5" presStyleCnt="0"/>
      <dgm:spPr/>
    </dgm:pt>
    <dgm:pt modelId="{75965475-6EE5-43E5-B6FA-2A07FEBEC1A3}" type="pres">
      <dgm:prSet presAssocID="{50A9C055-7C71-4B18-8F68-97B274151DE3}" presName="Name37" presStyleLbl="parChTrans1D4" presStyleIdx="4" presStyleCnt="7"/>
      <dgm:spPr/>
    </dgm:pt>
    <dgm:pt modelId="{F7B11935-13EA-46AE-8822-86AE0FB4DB78}" type="pres">
      <dgm:prSet presAssocID="{B3B6DC9E-693A-4AC0-9235-04DCBC2A10B7}" presName="hierRoot2" presStyleCnt="0">
        <dgm:presLayoutVars>
          <dgm:hierBranch val="init"/>
        </dgm:presLayoutVars>
      </dgm:prSet>
      <dgm:spPr/>
    </dgm:pt>
    <dgm:pt modelId="{CCF0ECF5-23C7-42A1-A31F-020ED8C841C5}" type="pres">
      <dgm:prSet presAssocID="{B3B6DC9E-693A-4AC0-9235-04DCBC2A10B7}" presName="rootComposite" presStyleCnt="0"/>
      <dgm:spPr/>
    </dgm:pt>
    <dgm:pt modelId="{9E1F676D-8AC9-44C9-84B0-D8A5C7AEC42B}" type="pres">
      <dgm:prSet presAssocID="{B3B6DC9E-693A-4AC0-9235-04DCBC2A10B7}" presName="rootText" presStyleLbl="node4" presStyleIdx="4" presStyleCnt="7" custScaleX="121450">
        <dgm:presLayoutVars>
          <dgm:chPref val="3"/>
        </dgm:presLayoutVars>
      </dgm:prSet>
      <dgm:spPr/>
    </dgm:pt>
    <dgm:pt modelId="{9DF93C85-BFE3-4A2C-9317-B54794318C9A}" type="pres">
      <dgm:prSet presAssocID="{B3B6DC9E-693A-4AC0-9235-04DCBC2A10B7}" presName="rootConnector" presStyleLbl="node4" presStyleIdx="4" presStyleCnt="7"/>
      <dgm:spPr/>
    </dgm:pt>
    <dgm:pt modelId="{A0F7F307-0105-404D-B8B1-C60D8BDDEBFC}" type="pres">
      <dgm:prSet presAssocID="{B3B6DC9E-693A-4AC0-9235-04DCBC2A10B7}" presName="hierChild4" presStyleCnt="0"/>
      <dgm:spPr/>
    </dgm:pt>
    <dgm:pt modelId="{51106329-440F-435F-BB2D-40A8E43A9633}" type="pres">
      <dgm:prSet presAssocID="{D2CF7222-5934-49F9-879E-9A29581D650A}" presName="Name37" presStyleLbl="parChTrans1D4" presStyleIdx="5" presStyleCnt="7"/>
      <dgm:spPr/>
    </dgm:pt>
    <dgm:pt modelId="{5EE5C4B0-473B-46C0-AA6C-8A56B5518CE9}" type="pres">
      <dgm:prSet presAssocID="{66578DA1-61C4-405D-B76D-6E3AA758A184}" presName="hierRoot2" presStyleCnt="0">
        <dgm:presLayoutVars>
          <dgm:hierBranch val="init"/>
        </dgm:presLayoutVars>
      </dgm:prSet>
      <dgm:spPr/>
    </dgm:pt>
    <dgm:pt modelId="{C1D6E8D4-B4E6-4B08-954B-47E5D1551542}" type="pres">
      <dgm:prSet presAssocID="{66578DA1-61C4-405D-B76D-6E3AA758A184}" presName="rootComposite" presStyleCnt="0"/>
      <dgm:spPr/>
    </dgm:pt>
    <dgm:pt modelId="{A0FD7449-B009-464F-859D-2EC1BDE03C63}" type="pres">
      <dgm:prSet presAssocID="{66578DA1-61C4-405D-B76D-6E3AA758A184}" presName="rootText" presStyleLbl="node4" presStyleIdx="5" presStyleCnt="7" custScaleX="132573">
        <dgm:presLayoutVars>
          <dgm:chPref val="3"/>
        </dgm:presLayoutVars>
      </dgm:prSet>
      <dgm:spPr/>
    </dgm:pt>
    <dgm:pt modelId="{7427150D-ACB9-4D32-80F5-30C794813C6E}" type="pres">
      <dgm:prSet presAssocID="{66578DA1-61C4-405D-B76D-6E3AA758A184}" presName="rootConnector" presStyleLbl="node4" presStyleIdx="5" presStyleCnt="7"/>
      <dgm:spPr/>
    </dgm:pt>
    <dgm:pt modelId="{B9E70FCA-84F6-4DAD-9F8B-0FEB8274558B}" type="pres">
      <dgm:prSet presAssocID="{66578DA1-61C4-405D-B76D-6E3AA758A184}" presName="hierChild4" presStyleCnt="0"/>
      <dgm:spPr/>
    </dgm:pt>
    <dgm:pt modelId="{8FA50AFB-5D26-4018-9490-D1E0317A09D0}" type="pres">
      <dgm:prSet presAssocID="{66578DA1-61C4-405D-B76D-6E3AA758A184}" presName="hierChild5" presStyleCnt="0"/>
      <dgm:spPr/>
    </dgm:pt>
    <dgm:pt modelId="{E33C3DA8-E75C-4381-B78F-85BEC48CB140}" type="pres">
      <dgm:prSet presAssocID="{EECE6AFF-ED78-46BF-ACCF-7867BB2476E7}" presName="Name37" presStyleLbl="parChTrans1D4" presStyleIdx="6" presStyleCnt="7"/>
      <dgm:spPr/>
    </dgm:pt>
    <dgm:pt modelId="{23311B72-CD53-47B4-AC66-29629AA2995D}" type="pres">
      <dgm:prSet presAssocID="{B8FA1DFD-D97D-483C-9241-1754ADC2974C}" presName="hierRoot2" presStyleCnt="0">
        <dgm:presLayoutVars>
          <dgm:hierBranch val="init"/>
        </dgm:presLayoutVars>
      </dgm:prSet>
      <dgm:spPr/>
    </dgm:pt>
    <dgm:pt modelId="{F170A43F-F2EA-4052-A6AF-75A2F99E2D3B}" type="pres">
      <dgm:prSet presAssocID="{B8FA1DFD-D97D-483C-9241-1754ADC2974C}" presName="rootComposite" presStyleCnt="0"/>
      <dgm:spPr/>
    </dgm:pt>
    <dgm:pt modelId="{EB2B5EC7-AECA-4B03-8738-9FCE6F373E91}" type="pres">
      <dgm:prSet presAssocID="{B8FA1DFD-D97D-483C-9241-1754ADC2974C}" presName="rootText" presStyleLbl="node4" presStyleIdx="6" presStyleCnt="7" custScaleX="133503">
        <dgm:presLayoutVars>
          <dgm:chPref val="3"/>
        </dgm:presLayoutVars>
      </dgm:prSet>
      <dgm:spPr/>
    </dgm:pt>
    <dgm:pt modelId="{6DEB3023-2549-4BBF-8DA2-404F3740AE47}" type="pres">
      <dgm:prSet presAssocID="{B8FA1DFD-D97D-483C-9241-1754ADC2974C}" presName="rootConnector" presStyleLbl="node4" presStyleIdx="6" presStyleCnt="7"/>
      <dgm:spPr/>
    </dgm:pt>
    <dgm:pt modelId="{36DE0A83-C223-40C6-989E-F7CD965CB428}" type="pres">
      <dgm:prSet presAssocID="{B8FA1DFD-D97D-483C-9241-1754ADC2974C}" presName="hierChild4" presStyleCnt="0"/>
      <dgm:spPr/>
    </dgm:pt>
    <dgm:pt modelId="{C35E9C00-01F6-4A22-AFC0-8C91CD22C317}" type="pres">
      <dgm:prSet presAssocID="{B8FA1DFD-D97D-483C-9241-1754ADC2974C}" presName="hierChild5" presStyleCnt="0"/>
      <dgm:spPr/>
    </dgm:pt>
    <dgm:pt modelId="{FF3E5247-0052-4848-8ADE-47D9CD7A1522}" type="pres">
      <dgm:prSet presAssocID="{B3B6DC9E-693A-4AC0-9235-04DCBC2A10B7}" presName="hierChild5" presStyleCnt="0"/>
      <dgm:spPr/>
    </dgm:pt>
    <dgm:pt modelId="{FAD6416B-20BA-40BC-81A9-EC7847B175D8}" type="pres">
      <dgm:prSet presAssocID="{C252FC10-CD94-4C7E-90DC-0CCDDE7A44CD}" presName="hierChild5" presStyleCnt="0"/>
      <dgm:spPr/>
    </dgm:pt>
    <dgm:pt modelId="{1962F5C3-535D-48CF-9A6E-B4137AFACC88}" type="pres">
      <dgm:prSet presAssocID="{79955F84-5305-4CE8-BE05-9FA591F3F56C}" presName="hierChild5" presStyleCnt="0"/>
      <dgm:spPr/>
    </dgm:pt>
    <dgm:pt modelId="{A79488D0-3AC1-4124-BE47-8CE5583FE447}" type="pres">
      <dgm:prSet presAssocID="{EEEADDBA-D099-46CA-B518-FDC14A41C5E8}" presName="hierChild3" presStyleCnt="0"/>
      <dgm:spPr/>
    </dgm:pt>
  </dgm:ptLst>
  <dgm:cxnLst>
    <dgm:cxn modelId="{1AA70102-AC14-426B-9CE3-B1B3A37C3B1C}" type="presOf" srcId="{54123467-4C8F-4FEC-B53B-39353EE491BC}" destId="{F3CD22AD-1167-4554-B060-0E0B5AD47D13}" srcOrd="0" destOrd="0" presId="urn:microsoft.com/office/officeart/2005/8/layout/orgChart1"/>
    <dgm:cxn modelId="{D750181A-D6EE-4737-BB72-99CD64AD16FA}" srcId="{C252FC10-CD94-4C7E-90DC-0CCDDE7A44CD}" destId="{14F32D9E-68E2-4129-B7B4-B00F82426091}" srcOrd="0" destOrd="0" parTransId="{54123467-4C8F-4FEC-B53B-39353EE491BC}" sibTransId="{44D2B271-2C51-415E-98BA-FF3E0939D86E}"/>
    <dgm:cxn modelId="{8BA8F428-F88A-4FE7-80F5-FAE694CA4AC6}" type="presOf" srcId="{D2CF7222-5934-49F9-879E-9A29581D650A}" destId="{51106329-440F-435F-BB2D-40A8E43A9633}" srcOrd="0" destOrd="0" presId="urn:microsoft.com/office/officeart/2005/8/layout/orgChart1"/>
    <dgm:cxn modelId="{3B060C2F-A6A0-4B24-A862-D4F8B576C37E}" type="presOf" srcId="{14F32D9E-68E2-4129-B7B4-B00F82426091}" destId="{310B25DB-8E2A-4E0D-8AFD-F5C4D256FCCF}" srcOrd="1" destOrd="0" presId="urn:microsoft.com/office/officeart/2005/8/layout/orgChart1"/>
    <dgm:cxn modelId="{2C4E4A3A-303D-437E-963D-299E456F55F5}" type="presOf" srcId="{5E37C9FA-CEF3-4F88-9E67-B5E3BF077544}" destId="{371214C0-B5ED-418D-9446-554D18340E6B}" srcOrd="0" destOrd="0" presId="urn:microsoft.com/office/officeart/2005/8/layout/orgChart1"/>
    <dgm:cxn modelId="{2472193B-62EF-4E42-9B39-D7D4EE6FC7E8}" type="presOf" srcId="{BE2375A0-300C-42E7-9459-033051CBB304}" destId="{831347DB-1D8C-4389-87B5-3E72D3BCCC51}" srcOrd="0" destOrd="0" presId="urn:microsoft.com/office/officeart/2005/8/layout/orgChart1"/>
    <dgm:cxn modelId="{8E95DF3C-5B8F-49C3-8EAA-CAFA5523DB36}" type="presOf" srcId="{66578DA1-61C4-405D-B76D-6E3AA758A184}" destId="{7427150D-ACB9-4D32-80F5-30C794813C6E}" srcOrd="1" destOrd="0" presId="urn:microsoft.com/office/officeart/2005/8/layout/orgChart1"/>
    <dgm:cxn modelId="{B7E7DB40-B157-4DFD-983D-A9B557975AD3}" type="presOf" srcId="{7423B6CD-D8D0-4FB1-AAED-B0300783E341}" destId="{E48C8C5A-F684-4660-ABB5-20CBC243CD57}" srcOrd="0" destOrd="0" presId="urn:microsoft.com/office/officeart/2005/8/layout/orgChart1"/>
    <dgm:cxn modelId="{3AC91A5B-4D16-42BF-BBDC-5349106605AB}" srcId="{EEEADDBA-D099-46CA-B518-FDC14A41C5E8}" destId="{79955F84-5305-4CE8-BE05-9FA591F3F56C}" srcOrd="0" destOrd="0" parTransId="{E1197F12-B27C-4B5D-88CD-80B63A101D29}" sibTransId="{5085D8D2-B5BC-4E42-A81B-3D1069958860}"/>
    <dgm:cxn modelId="{A1D0635E-33BD-4DAA-A199-21B1571FB7CE}" type="presOf" srcId="{C252FC10-CD94-4C7E-90DC-0CCDDE7A44CD}" destId="{0BE0EC7C-BC17-4F87-A930-933C782208EF}" srcOrd="0" destOrd="0" presId="urn:microsoft.com/office/officeart/2005/8/layout/orgChart1"/>
    <dgm:cxn modelId="{4F68A05E-3C48-424E-A49F-BD19BA9C1847}" srcId="{C252FC10-CD94-4C7E-90DC-0CCDDE7A44CD}" destId="{B3B6DC9E-693A-4AC0-9235-04DCBC2A10B7}" srcOrd="2" destOrd="0" parTransId="{50A9C055-7C71-4B18-8F68-97B274151DE3}" sibTransId="{3102FD84-402D-43C7-8048-3AF2BE93ED93}"/>
    <dgm:cxn modelId="{FCF6906B-6ED0-4C9A-BF8A-CE65750D0507}" srcId="{9FABCFFB-46D3-441C-8006-F4438DAA8B53}" destId="{EEEADDBA-D099-46CA-B518-FDC14A41C5E8}" srcOrd="0" destOrd="0" parTransId="{9AA5ABAF-592C-4E7B-ACC3-98E1B3219043}" sibTransId="{2D6C8A30-EB62-4C22-8E4B-0E5BDC607AE2}"/>
    <dgm:cxn modelId="{7C210B6C-B51D-4CB7-8F1D-2FC67870076A}" type="presOf" srcId="{79955F84-5305-4CE8-BE05-9FA591F3F56C}" destId="{D50D0759-DDBF-4AB8-B0D5-D5D9DB349C8C}" srcOrd="0" destOrd="0" presId="urn:microsoft.com/office/officeart/2005/8/layout/orgChart1"/>
    <dgm:cxn modelId="{5BC71070-A6C6-48B0-AE16-214FEFC82D6D}" type="presOf" srcId="{5E37C9FA-CEF3-4F88-9E67-B5E3BF077544}" destId="{0538B778-E0E0-4991-A085-3A9F544D85A1}" srcOrd="1" destOrd="0" presId="urn:microsoft.com/office/officeart/2005/8/layout/orgChart1"/>
    <dgm:cxn modelId="{D1135654-9382-40C2-8542-AC4A9AE0BCB9}" type="presOf" srcId="{B3B6DC9E-693A-4AC0-9235-04DCBC2A10B7}" destId="{9E1F676D-8AC9-44C9-84B0-D8A5C7AEC42B}" srcOrd="0" destOrd="0" presId="urn:microsoft.com/office/officeart/2005/8/layout/orgChart1"/>
    <dgm:cxn modelId="{56857075-21FE-45B8-91B9-C7332AF1B2BC}" srcId="{79955F84-5305-4CE8-BE05-9FA591F3F56C}" destId="{C252FC10-CD94-4C7E-90DC-0CCDDE7A44CD}" srcOrd="0" destOrd="0" parTransId="{BB1AD814-CB49-4988-9B9E-A5553C721839}" sibTransId="{123F53E2-D278-42C8-8914-EB9B9B3891E7}"/>
    <dgm:cxn modelId="{0F49D975-331F-488C-B915-049D2ACBF8C0}" type="presOf" srcId="{B3B6DC9E-693A-4AC0-9235-04DCBC2A10B7}" destId="{9DF93C85-BFE3-4A2C-9317-B54794318C9A}" srcOrd="1" destOrd="0" presId="urn:microsoft.com/office/officeart/2005/8/layout/orgChart1"/>
    <dgm:cxn modelId="{8BA7FE59-BEBB-45CE-BA64-EC04A61F8C76}" type="presOf" srcId="{EECE6AFF-ED78-46BF-ACCF-7867BB2476E7}" destId="{E33C3DA8-E75C-4381-B78F-85BEC48CB140}" srcOrd="0" destOrd="0" presId="urn:microsoft.com/office/officeart/2005/8/layout/orgChart1"/>
    <dgm:cxn modelId="{78C1BF5A-C809-45D3-B2BD-9CB3CD02EAFA}" type="presOf" srcId="{E1197F12-B27C-4B5D-88CD-80B63A101D29}" destId="{858CD760-AC84-4A05-A2E2-F9CBE9ABF1FB}" srcOrd="0" destOrd="0" presId="urn:microsoft.com/office/officeart/2005/8/layout/orgChart1"/>
    <dgm:cxn modelId="{25FBE57C-FFDF-4B9E-8AFB-EC9CA23C540C}" type="presOf" srcId="{11DC6B51-8D74-4C4F-B511-7DDB8C2E2C06}" destId="{797658CA-B51E-4D46-8A44-7877CCE23F67}" srcOrd="0" destOrd="0" presId="urn:microsoft.com/office/officeart/2005/8/layout/orgChart1"/>
    <dgm:cxn modelId="{CC0B388E-EFA3-4A2F-A71E-585B38B273BC}" type="presOf" srcId="{66578DA1-61C4-405D-B76D-6E3AA758A184}" destId="{A0FD7449-B009-464F-859D-2EC1BDE03C63}" srcOrd="0" destOrd="0" presId="urn:microsoft.com/office/officeart/2005/8/layout/orgChart1"/>
    <dgm:cxn modelId="{6FCA5491-61B9-4053-947D-4C3D0C76A019}" type="presOf" srcId="{5DA01EDE-BC2A-4C12-A316-E88E7C760820}" destId="{023E9E4B-B623-455E-8CB5-F155BB75EBD8}" srcOrd="0" destOrd="0" presId="urn:microsoft.com/office/officeart/2005/8/layout/orgChart1"/>
    <dgm:cxn modelId="{91DAE992-A804-49DC-A66A-27BF862C4A99}" type="presOf" srcId="{EEEADDBA-D099-46CA-B518-FDC14A41C5E8}" destId="{63BE7D53-4E08-43B9-8416-3F759C6DBE7A}" srcOrd="0" destOrd="0" presId="urn:microsoft.com/office/officeart/2005/8/layout/orgChart1"/>
    <dgm:cxn modelId="{19BB609A-5E3C-4C83-B161-E315E586376A}" type="presOf" srcId="{50A9C055-7C71-4B18-8F68-97B274151DE3}" destId="{75965475-6EE5-43E5-B6FA-2A07FEBEC1A3}" srcOrd="0" destOrd="0" presId="urn:microsoft.com/office/officeart/2005/8/layout/orgChart1"/>
    <dgm:cxn modelId="{D0CEF79F-9FA9-4E42-B004-BF8B822A1231}" srcId="{B3B6DC9E-693A-4AC0-9235-04DCBC2A10B7}" destId="{66578DA1-61C4-405D-B76D-6E3AA758A184}" srcOrd="0" destOrd="0" parTransId="{D2CF7222-5934-49F9-879E-9A29581D650A}" sibTransId="{098C7FE2-DBBE-4379-99C5-3EC0AE03F02D}"/>
    <dgm:cxn modelId="{9C5721A0-6AFB-4247-82E1-B1AE1A53888F}" type="presOf" srcId="{B8FA1DFD-D97D-483C-9241-1754ADC2974C}" destId="{EB2B5EC7-AECA-4B03-8738-9FCE6F373E91}" srcOrd="0" destOrd="0" presId="urn:microsoft.com/office/officeart/2005/8/layout/orgChart1"/>
    <dgm:cxn modelId="{4497B5A1-DDF0-43D5-8890-27DABF3FE044}" srcId="{B3B6DC9E-693A-4AC0-9235-04DCBC2A10B7}" destId="{B8FA1DFD-D97D-483C-9241-1754ADC2974C}" srcOrd="1" destOrd="0" parTransId="{EECE6AFF-ED78-46BF-ACCF-7867BB2476E7}" sibTransId="{8ACE88FA-842F-4FAC-867E-5C3D7AECD0FB}"/>
    <dgm:cxn modelId="{BB1741AF-DB5A-44AD-90D2-E6AA9E5EE15F}" type="presOf" srcId="{92CE74E9-395F-464D-A4FC-08DEB68E4F9B}" destId="{551C6128-9BDF-4611-A986-7B8096BAB55A}" srcOrd="0" destOrd="0" presId="urn:microsoft.com/office/officeart/2005/8/layout/orgChart1"/>
    <dgm:cxn modelId="{4093DBB6-C22F-4960-AA6C-8DD280186C49}" srcId="{C252FC10-CD94-4C7E-90DC-0CCDDE7A44CD}" destId="{7423B6CD-D8D0-4FB1-AAED-B0300783E341}" srcOrd="1" destOrd="0" parTransId="{92CE74E9-395F-464D-A4FC-08DEB68E4F9B}" sibTransId="{A1F00373-76C2-4234-AC43-1081D4227322}"/>
    <dgm:cxn modelId="{F69460BD-7E6B-46B7-81B5-16DB4A1EDBA7}" type="presOf" srcId="{9FABCFFB-46D3-441C-8006-F4438DAA8B53}" destId="{71355BED-8559-4437-AB16-837259EAC975}" srcOrd="0" destOrd="0" presId="urn:microsoft.com/office/officeart/2005/8/layout/orgChart1"/>
    <dgm:cxn modelId="{C2C5E9C4-4FCF-49C9-B64F-1C2EB7D0E708}" type="presOf" srcId="{B8FA1DFD-D97D-483C-9241-1754ADC2974C}" destId="{6DEB3023-2549-4BBF-8DA2-404F3740AE47}" srcOrd="1" destOrd="0" presId="urn:microsoft.com/office/officeart/2005/8/layout/orgChart1"/>
    <dgm:cxn modelId="{35BCDEC5-E40B-4A8E-A554-409C0F12838E}" type="presOf" srcId="{C252FC10-CD94-4C7E-90DC-0CCDDE7A44CD}" destId="{5DF437FB-F145-46A3-BE66-DF0D7E92DB80}" srcOrd="1" destOrd="0" presId="urn:microsoft.com/office/officeart/2005/8/layout/orgChart1"/>
    <dgm:cxn modelId="{C9D218CC-5678-49C3-B6B3-C20783E1CFF7}" type="presOf" srcId="{EEEADDBA-D099-46CA-B518-FDC14A41C5E8}" destId="{838BD2FE-9220-465E-B7EB-2860EB7F12FB}" srcOrd="1" destOrd="0" presId="urn:microsoft.com/office/officeart/2005/8/layout/orgChart1"/>
    <dgm:cxn modelId="{9BC28FD2-AE19-4D4A-8795-09CF485F7AB1}" type="presOf" srcId="{14F32D9E-68E2-4129-B7B4-B00F82426091}" destId="{E89E8EC7-60A7-4776-9B57-43A0A19064EB}" srcOrd="0" destOrd="0" presId="urn:microsoft.com/office/officeart/2005/8/layout/orgChart1"/>
    <dgm:cxn modelId="{D21246D3-3EE1-470D-88E0-91938F3D18F2}" srcId="{7423B6CD-D8D0-4FB1-AAED-B0300783E341}" destId="{5E37C9FA-CEF3-4F88-9E67-B5E3BF077544}" srcOrd="1" destOrd="0" parTransId="{5DA01EDE-BC2A-4C12-A316-E88E7C760820}" sibTransId="{311073A1-DB15-4E3A-B715-2EC4822C10F6}"/>
    <dgm:cxn modelId="{186A28E2-1C6F-4134-B340-62258584379A}" srcId="{7423B6CD-D8D0-4FB1-AAED-B0300783E341}" destId="{BE2375A0-300C-42E7-9459-033051CBB304}" srcOrd="0" destOrd="0" parTransId="{11DC6B51-8D74-4C4F-B511-7DDB8C2E2C06}" sibTransId="{8F230373-5C77-4F95-8075-5D9E3A7D6219}"/>
    <dgm:cxn modelId="{AB753CEB-3C6C-4849-A998-9D34763C9B81}" type="presOf" srcId="{BB1AD814-CB49-4988-9B9E-A5553C721839}" destId="{3FF24AB1-394C-4038-83F0-1C50B8267FE1}" srcOrd="0" destOrd="0" presId="urn:microsoft.com/office/officeart/2005/8/layout/orgChart1"/>
    <dgm:cxn modelId="{86E6F2EB-B2B1-4378-9530-C0881B1FF19C}" type="presOf" srcId="{BE2375A0-300C-42E7-9459-033051CBB304}" destId="{534717EC-516D-42FD-ABB4-BE07CE0139D0}" srcOrd="1" destOrd="0" presId="urn:microsoft.com/office/officeart/2005/8/layout/orgChart1"/>
    <dgm:cxn modelId="{B9577CEF-5696-4493-86E8-64A5083C750B}" type="presOf" srcId="{79955F84-5305-4CE8-BE05-9FA591F3F56C}" destId="{A5F9C60D-91B2-4D60-A115-EFCED31BF5DA}" srcOrd="1" destOrd="0" presId="urn:microsoft.com/office/officeart/2005/8/layout/orgChart1"/>
    <dgm:cxn modelId="{D92893F7-C252-40B1-AFF4-F3F913C35174}" type="presOf" srcId="{7423B6CD-D8D0-4FB1-AAED-B0300783E341}" destId="{5E827A18-B993-4ACC-BEDA-5247B360EB57}" srcOrd="1" destOrd="0" presId="urn:microsoft.com/office/officeart/2005/8/layout/orgChart1"/>
    <dgm:cxn modelId="{995B36BF-22F9-498A-8381-E3FBCB47158F}" type="presParOf" srcId="{71355BED-8559-4437-AB16-837259EAC975}" destId="{4E31A74C-13A5-494B-AC69-E8DD0E781DD7}" srcOrd="0" destOrd="0" presId="urn:microsoft.com/office/officeart/2005/8/layout/orgChart1"/>
    <dgm:cxn modelId="{CCE6E021-AA1E-4350-AC40-49FC9E871443}" type="presParOf" srcId="{4E31A74C-13A5-494B-AC69-E8DD0E781DD7}" destId="{070C266A-BE0E-4DD6-868F-43F46D7FDA35}" srcOrd="0" destOrd="0" presId="urn:microsoft.com/office/officeart/2005/8/layout/orgChart1"/>
    <dgm:cxn modelId="{65638B9D-AFFF-4DCA-9123-6AB19CB5A3CC}" type="presParOf" srcId="{070C266A-BE0E-4DD6-868F-43F46D7FDA35}" destId="{63BE7D53-4E08-43B9-8416-3F759C6DBE7A}" srcOrd="0" destOrd="0" presId="urn:microsoft.com/office/officeart/2005/8/layout/orgChart1"/>
    <dgm:cxn modelId="{305784D9-FEAE-4DA2-9820-EF32B69CE039}" type="presParOf" srcId="{070C266A-BE0E-4DD6-868F-43F46D7FDA35}" destId="{838BD2FE-9220-465E-B7EB-2860EB7F12FB}" srcOrd="1" destOrd="0" presId="urn:microsoft.com/office/officeart/2005/8/layout/orgChart1"/>
    <dgm:cxn modelId="{5D48DA9E-7168-4CFB-9B16-6F596DF25BD5}" type="presParOf" srcId="{4E31A74C-13A5-494B-AC69-E8DD0E781DD7}" destId="{9D653CCE-4E71-4C89-9371-4C1B23321457}" srcOrd="1" destOrd="0" presId="urn:microsoft.com/office/officeart/2005/8/layout/orgChart1"/>
    <dgm:cxn modelId="{8113D567-E7D9-477B-9058-D61CB3A6E1E3}" type="presParOf" srcId="{9D653CCE-4E71-4C89-9371-4C1B23321457}" destId="{858CD760-AC84-4A05-A2E2-F9CBE9ABF1FB}" srcOrd="0" destOrd="0" presId="urn:microsoft.com/office/officeart/2005/8/layout/orgChart1"/>
    <dgm:cxn modelId="{D6D70203-4D70-4B6D-ACA0-A115997F8E8D}" type="presParOf" srcId="{9D653CCE-4E71-4C89-9371-4C1B23321457}" destId="{00A78019-60BC-423B-A7A3-6CC326BCF85B}" srcOrd="1" destOrd="0" presId="urn:microsoft.com/office/officeart/2005/8/layout/orgChart1"/>
    <dgm:cxn modelId="{C347181C-19D3-49C4-8D97-F91349AF16FD}" type="presParOf" srcId="{00A78019-60BC-423B-A7A3-6CC326BCF85B}" destId="{B334C217-3B87-4268-AA6B-6B3866178415}" srcOrd="0" destOrd="0" presId="urn:microsoft.com/office/officeart/2005/8/layout/orgChart1"/>
    <dgm:cxn modelId="{8808B38C-3DF0-4814-8283-E2E3B3ABEC0F}" type="presParOf" srcId="{B334C217-3B87-4268-AA6B-6B3866178415}" destId="{D50D0759-DDBF-4AB8-B0D5-D5D9DB349C8C}" srcOrd="0" destOrd="0" presId="urn:microsoft.com/office/officeart/2005/8/layout/orgChart1"/>
    <dgm:cxn modelId="{DE3AD630-3191-4D1B-90ED-C8A82721EC43}" type="presParOf" srcId="{B334C217-3B87-4268-AA6B-6B3866178415}" destId="{A5F9C60D-91B2-4D60-A115-EFCED31BF5DA}" srcOrd="1" destOrd="0" presId="urn:microsoft.com/office/officeart/2005/8/layout/orgChart1"/>
    <dgm:cxn modelId="{49403C64-D66B-4398-BF0C-3469BCBD1CD9}" type="presParOf" srcId="{00A78019-60BC-423B-A7A3-6CC326BCF85B}" destId="{64F0584C-D644-4828-95E9-734E8EB30308}" srcOrd="1" destOrd="0" presId="urn:microsoft.com/office/officeart/2005/8/layout/orgChart1"/>
    <dgm:cxn modelId="{A3EB65B7-428B-4ED5-A3D1-A96CEC94F08B}" type="presParOf" srcId="{64F0584C-D644-4828-95E9-734E8EB30308}" destId="{3FF24AB1-394C-4038-83F0-1C50B8267FE1}" srcOrd="0" destOrd="0" presId="urn:microsoft.com/office/officeart/2005/8/layout/orgChart1"/>
    <dgm:cxn modelId="{9169653F-BF21-4BFD-A25D-9507076518BD}" type="presParOf" srcId="{64F0584C-D644-4828-95E9-734E8EB30308}" destId="{6F8E0876-C6A7-4736-8CDE-56AD057D87E6}" srcOrd="1" destOrd="0" presId="urn:microsoft.com/office/officeart/2005/8/layout/orgChart1"/>
    <dgm:cxn modelId="{6DDFEC5E-6C8E-4DF3-BCEE-D38FAEAEF413}" type="presParOf" srcId="{6F8E0876-C6A7-4736-8CDE-56AD057D87E6}" destId="{1CB3565F-6263-4104-9DE4-77FEC066B7EF}" srcOrd="0" destOrd="0" presId="urn:microsoft.com/office/officeart/2005/8/layout/orgChart1"/>
    <dgm:cxn modelId="{F801B983-6F14-4D3D-8535-72ADBE0D373F}" type="presParOf" srcId="{1CB3565F-6263-4104-9DE4-77FEC066B7EF}" destId="{0BE0EC7C-BC17-4F87-A930-933C782208EF}" srcOrd="0" destOrd="0" presId="urn:microsoft.com/office/officeart/2005/8/layout/orgChart1"/>
    <dgm:cxn modelId="{5F9F93EF-4457-48FA-84DA-A5746AC23115}" type="presParOf" srcId="{1CB3565F-6263-4104-9DE4-77FEC066B7EF}" destId="{5DF437FB-F145-46A3-BE66-DF0D7E92DB80}" srcOrd="1" destOrd="0" presId="urn:microsoft.com/office/officeart/2005/8/layout/orgChart1"/>
    <dgm:cxn modelId="{408218B2-4E95-4D42-9DE6-18F050DD922C}" type="presParOf" srcId="{6F8E0876-C6A7-4736-8CDE-56AD057D87E6}" destId="{6F57C447-C486-449C-8AFB-CA71EEEB36C0}" srcOrd="1" destOrd="0" presId="urn:microsoft.com/office/officeart/2005/8/layout/orgChart1"/>
    <dgm:cxn modelId="{0326FBBC-34BE-41FE-B4E5-8C36DAED324F}" type="presParOf" srcId="{6F57C447-C486-449C-8AFB-CA71EEEB36C0}" destId="{F3CD22AD-1167-4554-B060-0E0B5AD47D13}" srcOrd="0" destOrd="0" presId="urn:microsoft.com/office/officeart/2005/8/layout/orgChart1"/>
    <dgm:cxn modelId="{97DE8880-8EBB-457D-8F4D-CC3910CC252F}" type="presParOf" srcId="{6F57C447-C486-449C-8AFB-CA71EEEB36C0}" destId="{B4F38F41-6962-49E7-9D7F-C714BE122489}" srcOrd="1" destOrd="0" presId="urn:microsoft.com/office/officeart/2005/8/layout/orgChart1"/>
    <dgm:cxn modelId="{EDE2962F-7709-4510-BB35-0C4262C7DF2F}" type="presParOf" srcId="{B4F38F41-6962-49E7-9D7F-C714BE122489}" destId="{602EC7D4-D663-483B-90F7-4F7F2E4D075D}" srcOrd="0" destOrd="0" presId="urn:microsoft.com/office/officeart/2005/8/layout/orgChart1"/>
    <dgm:cxn modelId="{34FAD844-84DA-414F-BD6A-1260D288BDF5}" type="presParOf" srcId="{602EC7D4-D663-483B-90F7-4F7F2E4D075D}" destId="{E89E8EC7-60A7-4776-9B57-43A0A19064EB}" srcOrd="0" destOrd="0" presId="urn:microsoft.com/office/officeart/2005/8/layout/orgChart1"/>
    <dgm:cxn modelId="{297A0C2E-756A-424A-AAF3-86D05394308E}" type="presParOf" srcId="{602EC7D4-D663-483B-90F7-4F7F2E4D075D}" destId="{310B25DB-8E2A-4E0D-8AFD-F5C4D256FCCF}" srcOrd="1" destOrd="0" presId="urn:microsoft.com/office/officeart/2005/8/layout/orgChart1"/>
    <dgm:cxn modelId="{19AAE484-9227-4269-A43C-5B5B39F2DD06}" type="presParOf" srcId="{B4F38F41-6962-49E7-9D7F-C714BE122489}" destId="{07C81215-FF06-41DD-980C-97748BCA7AB6}" srcOrd="1" destOrd="0" presId="urn:microsoft.com/office/officeart/2005/8/layout/orgChart1"/>
    <dgm:cxn modelId="{C9C55318-71BA-4BFA-B9A9-17CA7516927D}" type="presParOf" srcId="{B4F38F41-6962-49E7-9D7F-C714BE122489}" destId="{87DCC5B1-BC35-44C6-A9C8-6783D1933CA5}" srcOrd="2" destOrd="0" presId="urn:microsoft.com/office/officeart/2005/8/layout/orgChart1"/>
    <dgm:cxn modelId="{4BD30816-2710-418B-AC76-CAD869981719}" type="presParOf" srcId="{6F57C447-C486-449C-8AFB-CA71EEEB36C0}" destId="{551C6128-9BDF-4611-A986-7B8096BAB55A}" srcOrd="2" destOrd="0" presId="urn:microsoft.com/office/officeart/2005/8/layout/orgChart1"/>
    <dgm:cxn modelId="{9F1E42AF-DEF5-4821-AF96-E99D842AF062}" type="presParOf" srcId="{6F57C447-C486-449C-8AFB-CA71EEEB36C0}" destId="{BF37839D-7BE0-4423-AFEE-B8A78B7399F6}" srcOrd="3" destOrd="0" presId="urn:microsoft.com/office/officeart/2005/8/layout/orgChart1"/>
    <dgm:cxn modelId="{9C500B51-DD2E-4386-A7B5-913B9C5AD8B4}" type="presParOf" srcId="{BF37839D-7BE0-4423-AFEE-B8A78B7399F6}" destId="{F508CF86-8EF9-4F15-ABF7-3739C4BD2C77}" srcOrd="0" destOrd="0" presId="urn:microsoft.com/office/officeart/2005/8/layout/orgChart1"/>
    <dgm:cxn modelId="{ED47D245-B60A-498C-95C5-07D8C712B649}" type="presParOf" srcId="{F508CF86-8EF9-4F15-ABF7-3739C4BD2C77}" destId="{E48C8C5A-F684-4660-ABB5-20CBC243CD57}" srcOrd="0" destOrd="0" presId="urn:microsoft.com/office/officeart/2005/8/layout/orgChart1"/>
    <dgm:cxn modelId="{BD7E8AB1-4CAB-4E43-A0AE-FA45C2AC0510}" type="presParOf" srcId="{F508CF86-8EF9-4F15-ABF7-3739C4BD2C77}" destId="{5E827A18-B993-4ACC-BEDA-5247B360EB57}" srcOrd="1" destOrd="0" presId="urn:microsoft.com/office/officeart/2005/8/layout/orgChart1"/>
    <dgm:cxn modelId="{A97BC9AB-D55A-4DB5-BE51-6ACC2F41E784}" type="presParOf" srcId="{BF37839D-7BE0-4423-AFEE-B8A78B7399F6}" destId="{553A2A22-4C98-4652-9623-E7A69A8C507C}" srcOrd="1" destOrd="0" presId="urn:microsoft.com/office/officeart/2005/8/layout/orgChart1"/>
    <dgm:cxn modelId="{9F1F02DD-D640-424D-9ADA-AD4A77DB7677}" type="presParOf" srcId="{553A2A22-4C98-4652-9623-E7A69A8C507C}" destId="{797658CA-B51E-4D46-8A44-7877CCE23F67}" srcOrd="0" destOrd="0" presId="urn:microsoft.com/office/officeart/2005/8/layout/orgChart1"/>
    <dgm:cxn modelId="{360998B5-4DE4-4FB4-BEA2-B880690D0142}" type="presParOf" srcId="{553A2A22-4C98-4652-9623-E7A69A8C507C}" destId="{8E45053E-518C-477B-8E08-C85ADCBE501C}" srcOrd="1" destOrd="0" presId="urn:microsoft.com/office/officeart/2005/8/layout/orgChart1"/>
    <dgm:cxn modelId="{5059C3AA-D8CB-45D2-90C0-90DF274FB262}" type="presParOf" srcId="{8E45053E-518C-477B-8E08-C85ADCBE501C}" destId="{0DEB6DD0-7EA9-49B5-A6FE-0A697F039320}" srcOrd="0" destOrd="0" presId="urn:microsoft.com/office/officeart/2005/8/layout/orgChart1"/>
    <dgm:cxn modelId="{093132EF-F78D-44E1-B7B1-779E846F3527}" type="presParOf" srcId="{0DEB6DD0-7EA9-49B5-A6FE-0A697F039320}" destId="{831347DB-1D8C-4389-87B5-3E72D3BCCC51}" srcOrd="0" destOrd="0" presId="urn:microsoft.com/office/officeart/2005/8/layout/orgChart1"/>
    <dgm:cxn modelId="{5D435F9E-E114-4861-A980-673F24E04CBD}" type="presParOf" srcId="{0DEB6DD0-7EA9-49B5-A6FE-0A697F039320}" destId="{534717EC-516D-42FD-ABB4-BE07CE0139D0}" srcOrd="1" destOrd="0" presId="urn:microsoft.com/office/officeart/2005/8/layout/orgChart1"/>
    <dgm:cxn modelId="{44C3E770-5235-4C6F-B943-5AFED12C3751}" type="presParOf" srcId="{8E45053E-518C-477B-8E08-C85ADCBE501C}" destId="{FAFA26C1-1741-4F51-A3BB-E638A40CE9A8}" srcOrd="1" destOrd="0" presId="urn:microsoft.com/office/officeart/2005/8/layout/orgChart1"/>
    <dgm:cxn modelId="{81BE49B9-E8B6-4DED-80DE-73A9C91FC727}" type="presParOf" srcId="{8E45053E-518C-477B-8E08-C85ADCBE501C}" destId="{36DC170A-8AEE-463B-AF77-A187762EEBB0}" srcOrd="2" destOrd="0" presId="urn:microsoft.com/office/officeart/2005/8/layout/orgChart1"/>
    <dgm:cxn modelId="{8730BABB-5968-4083-9F09-340CE3A88F11}" type="presParOf" srcId="{553A2A22-4C98-4652-9623-E7A69A8C507C}" destId="{023E9E4B-B623-455E-8CB5-F155BB75EBD8}" srcOrd="2" destOrd="0" presId="urn:microsoft.com/office/officeart/2005/8/layout/orgChart1"/>
    <dgm:cxn modelId="{ACEE9394-F91B-4422-A7AF-52BA39F8D9FD}" type="presParOf" srcId="{553A2A22-4C98-4652-9623-E7A69A8C507C}" destId="{028A105F-98F8-4F87-9622-50CAFBE1587D}" srcOrd="3" destOrd="0" presId="urn:microsoft.com/office/officeart/2005/8/layout/orgChart1"/>
    <dgm:cxn modelId="{8355B658-4E87-48AA-ACAD-828AB0E36740}" type="presParOf" srcId="{028A105F-98F8-4F87-9622-50CAFBE1587D}" destId="{90F3A516-E6F7-423D-A099-679511B941B7}" srcOrd="0" destOrd="0" presId="urn:microsoft.com/office/officeart/2005/8/layout/orgChart1"/>
    <dgm:cxn modelId="{297390E0-50C8-4D7B-9026-06A450C1ADFF}" type="presParOf" srcId="{90F3A516-E6F7-423D-A099-679511B941B7}" destId="{371214C0-B5ED-418D-9446-554D18340E6B}" srcOrd="0" destOrd="0" presId="urn:microsoft.com/office/officeart/2005/8/layout/orgChart1"/>
    <dgm:cxn modelId="{36B0AF48-0BD2-4F9C-934A-19C81FF261D0}" type="presParOf" srcId="{90F3A516-E6F7-423D-A099-679511B941B7}" destId="{0538B778-E0E0-4991-A085-3A9F544D85A1}" srcOrd="1" destOrd="0" presId="urn:microsoft.com/office/officeart/2005/8/layout/orgChart1"/>
    <dgm:cxn modelId="{32D678D8-4CE4-4745-A210-7FB3DD0F1A47}" type="presParOf" srcId="{028A105F-98F8-4F87-9622-50CAFBE1587D}" destId="{256DA809-2E47-417B-94DB-CABEBEE459F3}" srcOrd="1" destOrd="0" presId="urn:microsoft.com/office/officeart/2005/8/layout/orgChart1"/>
    <dgm:cxn modelId="{C7D0C4B8-DEDE-414A-B460-252BC444094D}" type="presParOf" srcId="{028A105F-98F8-4F87-9622-50CAFBE1587D}" destId="{5AB83809-4B39-4C20-A75D-B0311A27F3AD}" srcOrd="2" destOrd="0" presId="urn:microsoft.com/office/officeart/2005/8/layout/orgChart1"/>
    <dgm:cxn modelId="{3D56FF37-2281-446F-A67D-987D6495DF44}" type="presParOf" srcId="{BF37839D-7BE0-4423-AFEE-B8A78B7399F6}" destId="{7A5CF929-3E1A-467D-B83C-A0F2098F80D2}" srcOrd="2" destOrd="0" presId="urn:microsoft.com/office/officeart/2005/8/layout/orgChart1"/>
    <dgm:cxn modelId="{20721965-02DD-4292-8BD2-D6C55ACF25FA}" type="presParOf" srcId="{6F57C447-C486-449C-8AFB-CA71EEEB36C0}" destId="{75965475-6EE5-43E5-B6FA-2A07FEBEC1A3}" srcOrd="4" destOrd="0" presId="urn:microsoft.com/office/officeart/2005/8/layout/orgChart1"/>
    <dgm:cxn modelId="{4885AB51-6C12-4E6C-94F0-A0C23C239991}" type="presParOf" srcId="{6F57C447-C486-449C-8AFB-CA71EEEB36C0}" destId="{F7B11935-13EA-46AE-8822-86AE0FB4DB78}" srcOrd="5" destOrd="0" presId="urn:microsoft.com/office/officeart/2005/8/layout/orgChart1"/>
    <dgm:cxn modelId="{6D997774-4C45-4CCF-9882-BADAE3AB21E7}" type="presParOf" srcId="{F7B11935-13EA-46AE-8822-86AE0FB4DB78}" destId="{CCF0ECF5-23C7-42A1-A31F-020ED8C841C5}" srcOrd="0" destOrd="0" presId="urn:microsoft.com/office/officeart/2005/8/layout/orgChart1"/>
    <dgm:cxn modelId="{A19DB3B6-4CDE-46FC-8DA9-7FA16A282A7B}" type="presParOf" srcId="{CCF0ECF5-23C7-42A1-A31F-020ED8C841C5}" destId="{9E1F676D-8AC9-44C9-84B0-D8A5C7AEC42B}" srcOrd="0" destOrd="0" presId="urn:microsoft.com/office/officeart/2005/8/layout/orgChart1"/>
    <dgm:cxn modelId="{1607C708-C5F4-4443-B6A0-C9258D529BEC}" type="presParOf" srcId="{CCF0ECF5-23C7-42A1-A31F-020ED8C841C5}" destId="{9DF93C85-BFE3-4A2C-9317-B54794318C9A}" srcOrd="1" destOrd="0" presId="urn:microsoft.com/office/officeart/2005/8/layout/orgChart1"/>
    <dgm:cxn modelId="{B7C7C472-D94A-4CB8-B3BD-16C07115980A}" type="presParOf" srcId="{F7B11935-13EA-46AE-8822-86AE0FB4DB78}" destId="{A0F7F307-0105-404D-B8B1-C60D8BDDEBFC}" srcOrd="1" destOrd="0" presId="urn:microsoft.com/office/officeart/2005/8/layout/orgChart1"/>
    <dgm:cxn modelId="{D71E86B6-37EC-4221-AD46-3108DB206D5F}" type="presParOf" srcId="{A0F7F307-0105-404D-B8B1-C60D8BDDEBFC}" destId="{51106329-440F-435F-BB2D-40A8E43A9633}" srcOrd="0" destOrd="0" presId="urn:microsoft.com/office/officeart/2005/8/layout/orgChart1"/>
    <dgm:cxn modelId="{E557C29C-292B-4058-B7FD-E0560CA53ED4}" type="presParOf" srcId="{A0F7F307-0105-404D-B8B1-C60D8BDDEBFC}" destId="{5EE5C4B0-473B-46C0-AA6C-8A56B5518CE9}" srcOrd="1" destOrd="0" presId="urn:microsoft.com/office/officeart/2005/8/layout/orgChart1"/>
    <dgm:cxn modelId="{4E94AE94-169E-4B91-A826-6D3DCFFD278F}" type="presParOf" srcId="{5EE5C4B0-473B-46C0-AA6C-8A56B5518CE9}" destId="{C1D6E8D4-B4E6-4B08-954B-47E5D1551542}" srcOrd="0" destOrd="0" presId="urn:microsoft.com/office/officeart/2005/8/layout/orgChart1"/>
    <dgm:cxn modelId="{71C1AC01-39CF-4ABD-8934-729E4A44F1F2}" type="presParOf" srcId="{C1D6E8D4-B4E6-4B08-954B-47E5D1551542}" destId="{A0FD7449-B009-464F-859D-2EC1BDE03C63}" srcOrd="0" destOrd="0" presId="urn:microsoft.com/office/officeart/2005/8/layout/orgChart1"/>
    <dgm:cxn modelId="{3BF05B90-C631-42DA-986A-F357D0C3BE11}" type="presParOf" srcId="{C1D6E8D4-B4E6-4B08-954B-47E5D1551542}" destId="{7427150D-ACB9-4D32-80F5-30C794813C6E}" srcOrd="1" destOrd="0" presId="urn:microsoft.com/office/officeart/2005/8/layout/orgChart1"/>
    <dgm:cxn modelId="{3E998900-50B2-4ACC-AC5F-9215F9BE0B51}" type="presParOf" srcId="{5EE5C4B0-473B-46C0-AA6C-8A56B5518CE9}" destId="{B9E70FCA-84F6-4DAD-9F8B-0FEB8274558B}" srcOrd="1" destOrd="0" presId="urn:microsoft.com/office/officeart/2005/8/layout/orgChart1"/>
    <dgm:cxn modelId="{8F761B8F-F155-44F8-B4EF-96BA0DE8E5D8}" type="presParOf" srcId="{5EE5C4B0-473B-46C0-AA6C-8A56B5518CE9}" destId="{8FA50AFB-5D26-4018-9490-D1E0317A09D0}" srcOrd="2" destOrd="0" presId="urn:microsoft.com/office/officeart/2005/8/layout/orgChart1"/>
    <dgm:cxn modelId="{4F85F996-E0D8-46AA-BD86-232D06398152}" type="presParOf" srcId="{A0F7F307-0105-404D-B8B1-C60D8BDDEBFC}" destId="{E33C3DA8-E75C-4381-B78F-85BEC48CB140}" srcOrd="2" destOrd="0" presId="urn:microsoft.com/office/officeart/2005/8/layout/orgChart1"/>
    <dgm:cxn modelId="{088F1004-72FF-475A-A3B5-3938F1193C2A}" type="presParOf" srcId="{A0F7F307-0105-404D-B8B1-C60D8BDDEBFC}" destId="{23311B72-CD53-47B4-AC66-29629AA2995D}" srcOrd="3" destOrd="0" presId="urn:microsoft.com/office/officeart/2005/8/layout/orgChart1"/>
    <dgm:cxn modelId="{FDF62EC9-63AD-4274-902D-D11106F139B0}" type="presParOf" srcId="{23311B72-CD53-47B4-AC66-29629AA2995D}" destId="{F170A43F-F2EA-4052-A6AF-75A2F99E2D3B}" srcOrd="0" destOrd="0" presId="urn:microsoft.com/office/officeart/2005/8/layout/orgChart1"/>
    <dgm:cxn modelId="{0CD00ADA-E604-4FF7-B14F-79DB04515E64}" type="presParOf" srcId="{F170A43F-F2EA-4052-A6AF-75A2F99E2D3B}" destId="{EB2B5EC7-AECA-4B03-8738-9FCE6F373E91}" srcOrd="0" destOrd="0" presId="urn:microsoft.com/office/officeart/2005/8/layout/orgChart1"/>
    <dgm:cxn modelId="{F598781A-2BAE-4E28-B629-BE36FFAB1D2C}" type="presParOf" srcId="{F170A43F-F2EA-4052-A6AF-75A2F99E2D3B}" destId="{6DEB3023-2549-4BBF-8DA2-404F3740AE47}" srcOrd="1" destOrd="0" presId="urn:microsoft.com/office/officeart/2005/8/layout/orgChart1"/>
    <dgm:cxn modelId="{E4FC6E9F-AA98-4FE4-8E3C-ED8C939B3AC4}" type="presParOf" srcId="{23311B72-CD53-47B4-AC66-29629AA2995D}" destId="{36DE0A83-C223-40C6-989E-F7CD965CB428}" srcOrd="1" destOrd="0" presId="urn:microsoft.com/office/officeart/2005/8/layout/orgChart1"/>
    <dgm:cxn modelId="{9D8DBEEC-E461-4393-8C41-295BE3C14C8E}" type="presParOf" srcId="{23311B72-CD53-47B4-AC66-29629AA2995D}" destId="{C35E9C00-01F6-4A22-AFC0-8C91CD22C317}" srcOrd="2" destOrd="0" presId="urn:microsoft.com/office/officeart/2005/8/layout/orgChart1"/>
    <dgm:cxn modelId="{E1FE9A68-3729-4F5B-A4C5-5EBFDD5F94CF}" type="presParOf" srcId="{F7B11935-13EA-46AE-8822-86AE0FB4DB78}" destId="{FF3E5247-0052-4848-8ADE-47D9CD7A1522}" srcOrd="2" destOrd="0" presId="urn:microsoft.com/office/officeart/2005/8/layout/orgChart1"/>
    <dgm:cxn modelId="{24CE4CB9-7A34-487E-A82C-4049F0788796}" type="presParOf" srcId="{6F8E0876-C6A7-4736-8CDE-56AD057D87E6}" destId="{FAD6416B-20BA-40BC-81A9-EC7847B175D8}" srcOrd="2" destOrd="0" presId="urn:microsoft.com/office/officeart/2005/8/layout/orgChart1"/>
    <dgm:cxn modelId="{790B1950-66A6-489D-B198-CB605C33C178}" type="presParOf" srcId="{00A78019-60BC-423B-A7A3-6CC326BCF85B}" destId="{1962F5C3-535D-48CF-9A6E-B4137AFACC88}" srcOrd="2" destOrd="0" presId="urn:microsoft.com/office/officeart/2005/8/layout/orgChart1"/>
    <dgm:cxn modelId="{01E8E9BE-3A16-47C6-BED0-9D0737C8D4D2}" type="presParOf" srcId="{4E31A74C-13A5-494B-AC69-E8DD0E781DD7}" destId="{A79488D0-3AC1-4124-BE47-8CE5583FE447}"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3321E0A-47EE-44A9-B20E-1A9DD0DED2F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E27B2D5-0387-44C6-8439-6EF3BEE0EFE2}">
      <dgm:prSet phldrT="[Text]"/>
      <dgm:spPr/>
      <dgm:t>
        <a:bodyPr/>
        <a:lstStyle/>
        <a:p>
          <a:r>
            <a:rPr lang="en-US" b="1" dirty="0"/>
            <a:t>Invoice Management</a:t>
          </a:r>
        </a:p>
      </dgm:t>
    </dgm:pt>
    <dgm:pt modelId="{C7AA6396-AA67-43E2-A856-2FEEA45DE6C1}" type="parTrans" cxnId="{B401FF4A-80E1-4EA6-B8DF-1BF693B5CDB8}">
      <dgm:prSet/>
      <dgm:spPr/>
      <dgm:t>
        <a:bodyPr/>
        <a:lstStyle/>
        <a:p>
          <a:endParaRPr lang="en-US"/>
        </a:p>
      </dgm:t>
    </dgm:pt>
    <dgm:pt modelId="{E6BF5632-4FFF-449D-9794-D6A21C9C36F7}" type="sibTrans" cxnId="{B401FF4A-80E1-4EA6-B8DF-1BF693B5CDB8}">
      <dgm:prSet/>
      <dgm:spPr/>
      <dgm:t>
        <a:bodyPr/>
        <a:lstStyle/>
        <a:p>
          <a:endParaRPr lang="en-US"/>
        </a:p>
      </dgm:t>
    </dgm:pt>
    <dgm:pt modelId="{F7E32AE4-A407-499C-9A95-0A0CA4CB2EC9}">
      <dgm:prSet phldrT="[Text]"/>
      <dgm:spPr/>
      <dgm:t>
        <a:bodyPr/>
        <a:lstStyle/>
        <a:p>
          <a:r>
            <a:rPr lang="en-US" dirty="0"/>
            <a:t>Invoice Processing Automation</a:t>
          </a:r>
        </a:p>
      </dgm:t>
    </dgm:pt>
    <dgm:pt modelId="{CDA7BF9E-9C4E-4BAE-BEEE-9342FBB3991D}" type="parTrans" cxnId="{DDC0FB4E-CC34-4865-945F-48B78CEBE020}">
      <dgm:prSet/>
      <dgm:spPr/>
      <dgm:t>
        <a:bodyPr/>
        <a:lstStyle/>
        <a:p>
          <a:endParaRPr lang="en-US"/>
        </a:p>
      </dgm:t>
    </dgm:pt>
    <dgm:pt modelId="{1A5F8D89-F3F8-48BA-9C89-31E6484D370E}" type="sibTrans" cxnId="{DDC0FB4E-CC34-4865-945F-48B78CEBE020}">
      <dgm:prSet/>
      <dgm:spPr/>
      <dgm:t>
        <a:bodyPr/>
        <a:lstStyle/>
        <a:p>
          <a:endParaRPr lang="en-US"/>
        </a:p>
      </dgm:t>
    </dgm:pt>
    <dgm:pt modelId="{E40E383D-F016-457D-BFD5-9C7BCCF15F64}">
      <dgm:prSet phldrT="[Text]"/>
      <dgm:spPr/>
      <dgm:t>
        <a:bodyPr/>
        <a:lstStyle/>
        <a:p>
          <a:r>
            <a:rPr lang="en-US" dirty="0"/>
            <a:t>Statement Reconciliation</a:t>
          </a:r>
        </a:p>
      </dgm:t>
    </dgm:pt>
    <dgm:pt modelId="{E71382E5-62F4-40FF-A98B-EAC36917536F}" type="parTrans" cxnId="{3B2CBF10-0877-4360-93B0-29CD6E12D5B0}">
      <dgm:prSet/>
      <dgm:spPr/>
      <dgm:t>
        <a:bodyPr/>
        <a:lstStyle/>
        <a:p>
          <a:endParaRPr lang="en-US"/>
        </a:p>
      </dgm:t>
    </dgm:pt>
    <dgm:pt modelId="{39F3157B-F625-4A75-9DA2-C0E1CCD0FC57}" type="sibTrans" cxnId="{3B2CBF10-0877-4360-93B0-29CD6E12D5B0}">
      <dgm:prSet/>
      <dgm:spPr/>
      <dgm:t>
        <a:bodyPr/>
        <a:lstStyle/>
        <a:p>
          <a:endParaRPr lang="en-US"/>
        </a:p>
      </dgm:t>
    </dgm:pt>
    <dgm:pt modelId="{C02867F3-046E-4E5B-B49C-B92D69B6623D}">
      <dgm:prSet phldrT="[Text]"/>
      <dgm:spPr/>
      <dgm:t>
        <a:bodyPr/>
        <a:lstStyle/>
        <a:p>
          <a:r>
            <a:rPr lang="en-US" b="1" dirty="0"/>
            <a:t>Payment Optimization</a:t>
          </a:r>
        </a:p>
      </dgm:t>
    </dgm:pt>
    <dgm:pt modelId="{6AAD5A8B-F058-4FD6-81E8-C99DF8EE3AD8}" type="parTrans" cxnId="{9AA1E716-1052-466E-AF06-DD535E0B93B8}">
      <dgm:prSet/>
      <dgm:spPr/>
      <dgm:t>
        <a:bodyPr/>
        <a:lstStyle/>
        <a:p>
          <a:endParaRPr lang="en-US"/>
        </a:p>
      </dgm:t>
    </dgm:pt>
    <dgm:pt modelId="{5B5BD12D-350A-4263-8F4C-78A5E94C968A}" type="sibTrans" cxnId="{9AA1E716-1052-466E-AF06-DD535E0B93B8}">
      <dgm:prSet/>
      <dgm:spPr/>
      <dgm:t>
        <a:bodyPr/>
        <a:lstStyle/>
        <a:p>
          <a:endParaRPr lang="en-US"/>
        </a:p>
      </dgm:t>
    </dgm:pt>
    <dgm:pt modelId="{CFE5D9D5-573B-4FA3-8A62-FEE49727E886}">
      <dgm:prSet phldrT="[Text]"/>
      <dgm:spPr/>
      <dgm:t>
        <a:bodyPr/>
        <a:lstStyle/>
        <a:p>
          <a:r>
            <a:rPr lang="en-US" dirty="0"/>
            <a:t>Preferred Payment Methods</a:t>
          </a:r>
        </a:p>
      </dgm:t>
    </dgm:pt>
    <dgm:pt modelId="{201A574C-9151-47BF-A6F5-E1FE58C9AC11}" type="parTrans" cxnId="{D6D0200B-F451-4A82-8F84-7AF6D84E380E}">
      <dgm:prSet/>
      <dgm:spPr/>
      <dgm:t>
        <a:bodyPr/>
        <a:lstStyle/>
        <a:p>
          <a:endParaRPr lang="en-US"/>
        </a:p>
      </dgm:t>
    </dgm:pt>
    <dgm:pt modelId="{CCA7F5DD-1541-4029-91BF-81B2B2598788}" type="sibTrans" cxnId="{D6D0200B-F451-4A82-8F84-7AF6D84E380E}">
      <dgm:prSet/>
      <dgm:spPr/>
      <dgm:t>
        <a:bodyPr/>
        <a:lstStyle/>
        <a:p>
          <a:endParaRPr lang="en-US"/>
        </a:p>
      </dgm:t>
    </dgm:pt>
    <dgm:pt modelId="{A70BF1A9-A928-406A-A851-719EFCCE5E8A}">
      <dgm:prSet phldrT="[Text]"/>
      <dgm:spPr/>
      <dgm:t>
        <a:bodyPr/>
        <a:lstStyle/>
        <a:p>
          <a:r>
            <a:rPr lang="en-US" dirty="0"/>
            <a:t>Payment Terms Improvement</a:t>
          </a:r>
        </a:p>
      </dgm:t>
    </dgm:pt>
    <dgm:pt modelId="{AE4CDEAA-F3E0-4C91-A3B7-275EDDD36345}" type="parTrans" cxnId="{E4CF0058-93F5-4B3C-98D6-43D1CA3CC713}">
      <dgm:prSet/>
      <dgm:spPr/>
      <dgm:t>
        <a:bodyPr/>
        <a:lstStyle/>
        <a:p>
          <a:endParaRPr lang="en-US"/>
        </a:p>
      </dgm:t>
    </dgm:pt>
    <dgm:pt modelId="{476B57E7-9C37-451E-8817-FA39BDF2C81C}" type="sibTrans" cxnId="{E4CF0058-93F5-4B3C-98D6-43D1CA3CC713}">
      <dgm:prSet/>
      <dgm:spPr/>
      <dgm:t>
        <a:bodyPr/>
        <a:lstStyle/>
        <a:p>
          <a:endParaRPr lang="en-US"/>
        </a:p>
      </dgm:t>
    </dgm:pt>
    <dgm:pt modelId="{82E2C728-2C8A-4C5C-B683-D21E8E0ACCBD}">
      <dgm:prSet phldrT="[Text]"/>
      <dgm:spPr/>
      <dgm:t>
        <a:bodyPr/>
        <a:lstStyle/>
        <a:p>
          <a:r>
            <a:rPr lang="en-US" b="1" dirty="0"/>
            <a:t>Vendor Master Management</a:t>
          </a:r>
        </a:p>
      </dgm:t>
    </dgm:pt>
    <dgm:pt modelId="{70C298DB-8100-4205-9921-FFBF1D6E3397}" type="parTrans" cxnId="{DD2B7CE4-0241-436C-9BB0-826FB1D3DFCC}">
      <dgm:prSet/>
      <dgm:spPr/>
      <dgm:t>
        <a:bodyPr/>
        <a:lstStyle/>
        <a:p>
          <a:endParaRPr lang="en-US"/>
        </a:p>
      </dgm:t>
    </dgm:pt>
    <dgm:pt modelId="{64907E08-2E1D-4F0F-8468-E417E532AE9F}" type="sibTrans" cxnId="{DD2B7CE4-0241-436C-9BB0-826FB1D3DFCC}">
      <dgm:prSet/>
      <dgm:spPr/>
      <dgm:t>
        <a:bodyPr/>
        <a:lstStyle/>
        <a:p>
          <a:endParaRPr lang="en-US"/>
        </a:p>
      </dgm:t>
    </dgm:pt>
    <dgm:pt modelId="{CCC795F2-148C-44CF-A2E7-AB98D6BB7976}">
      <dgm:prSet phldrT="[Text]"/>
      <dgm:spPr/>
      <dgm:t>
        <a:bodyPr/>
        <a:lstStyle/>
        <a:p>
          <a:r>
            <a:rPr lang="en-US" dirty="0"/>
            <a:t>Data Repository Integrity</a:t>
          </a:r>
        </a:p>
      </dgm:t>
    </dgm:pt>
    <dgm:pt modelId="{DE33108D-3AB8-4116-B7AE-9E14E71DA593}" type="parTrans" cxnId="{2CA87459-7CAE-4FE2-BA77-0E542D6BEEBB}">
      <dgm:prSet/>
      <dgm:spPr/>
      <dgm:t>
        <a:bodyPr/>
        <a:lstStyle/>
        <a:p>
          <a:endParaRPr lang="en-US"/>
        </a:p>
      </dgm:t>
    </dgm:pt>
    <dgm:pt modelId="{16FCD00D-3FD2-40B8-86E7-7710AF56452C}" type="sibTrans" cxnId="{2CA87459-7CAE-4FE2-BA77-0E542D6BEEBB}">
      <dgm:prSet/>
      <dgm:spPr/>
      <dgm:t>
        <a:bodyPr/>
        <a:lstStyle/>
        <a:p>
          <a:endParaRPr lang="en-US"/>
        </a:p>
      </dgm:t>
    </dgm:pt>
    <dgm:pt modelId="{1B14D26E-D15D-4E5A-989D-DEB369C44BBF}">
      <dgm:prSet phldrT="[Text]"/>
      <dgm:spPr/>
      <dgm:t>
        <a:bodyPr/>
        <a:lstStyle/>
        <a:p>
          <a:r>
            <a:rPr lang="en-US" dirty="0"/>
            <a:t>Life Cycle Management</a:t>
          </a:r>
        </a:p>
      </dgm:t>
    </dgm:pt>
    <dgm:pt modelId="{95E5D2D7-A696-4A99-A1BB-1FB7B8F11D98}" type="parTrans" cxnId="{BA90012A-F3D2-496D-97EA-03EC1EE7DC6F}">
      <dgm:prSet/>
      <dgm:spPr/>
      <dgm:t>
        <a:bodyPr/>
        <a:lstStyle/>
        <a:p>
          <a:endParaRPr lang="en-US"/>
        </a:p>
      </dgm:t>
    </dgm:pt>
    <dgm:pt modelId="{99DBDD3E-2DC8-40FA-B4C6-0711C8839759}" type="sibTrans" cxnId="{BA90012A-F3D2-496D-97EA-03EC1EE7DC6F}">
      <dgm:prSet/>
      <dgm:spPr/>
      <dgm:t>
        <a:bodyPr/>
        <a:lstStyle/>
        <a:p>
          <a:endParaRPr lang="en-US"/>
        </a:p>
      </dgm:t>
    </dgm:pt>
    <dgm:pt modelId="{5D53C598-F37A-4063-9DD7-CF8BDF0BE0D3}">
      <dgm:prSet phldrT="[Text]"/>
      <dgm:spPr/>
      <dgm:t>
        <a:bodyPr/>
        <a:lstStyle/>
        <a:p>
          <a:r>
            <a:rPr lang="en-US" b="1" dirty="0"/>
            <a:t>Compliance</a:t>
          </a:r>
        </a:p>
      </dgm:t>
    </dgm:pt>
    <dgm:pt modelId="{77971C6A-7230-4FE9-B310-7C62869ADBDE}" type="parTrans" cxnId="{605457B5-5ECA-420E-8571-8ABFE8AFC8A7}">
      <dgm:prSet/>
      <dgm:spPr/>
      <dgm:t>
        <a:bodyPr/>
        <a:lstStyle/>
        <a:p>
          <a:endParaRPr lang="en-US"/>
        </a:p>
      </dgm:t>
    </dgm:pt>
    <dgm:pt modelId="{1ECEFFEF-F01C-4C84-98A4-C7BFF5E8A721}" type="sibTrans" cxnId="{605457B5-5ECA-420E-8571-8ABFE8AFC8A7}">
      <dgm:prSet/>
      <dgm:spPr/>
      <dgm:t>
        <a:bodyPr/>
        <a:lstStyle/>
        <a:p>
          <a:endParaRPr lang="en-US"/>
        </a:p>
      </dgm:t>
    </dgm:pt>
    <dgm:pt modelId="{4FB5D9F3-C0AC-4E67-8E2D-B57B7A520947}">
      <dgm:prSet phldrT="[Text]"/>
      <dgm:spPr/>
      <dgm:t>
        <a:bodyPr/>
        <a:lstStyle/>
        <a:p>
          <a:r>
            <a:rPr lang="en-US" dirty="0"/>
            <a:t>Expense Reporting</a:t>
          </a:r>
        </a:p>
      </dgm:t>
    </dgm:pt>
    <dgm:pt modelId="{4C1086BA-9FE2-4B4C-9D70-C6FAA1375EF1}" type="parTrans" cxnId="{7D94A7E1-F292-4430-B091-A838038EEFAD}">
      <dgm:prSet/>
      <dgm:spPr/>
      <dgm:t>
        <a:bodyPr/>
        <a:lstStyle/>
        <a:p>
          <a:endParaRPr lang="en-US"/>
        </a:p>
      </dgm:t>
    </dgm:pt>
    <dgm:pt modelId="{4F4D29C4-C83B-4B6D-B82B-F804FEAEDF5E}" type="sibTrans" cxnId="{7D94A7E1-F292-4430-B091-A838038EEFAD}">
      <dgm:prSet/>
      <dgm:spPr/>
      <dgm:t>
        <a:bodyPr/>
        <a:lstStyle/>
        <a:p>
          <a:endParaRPr lang="en-US"/>
        </a:p>
      </dgm:t>
    </dgm:pt>
    <dgm:pt modelId="{573D5BDC-41DA-49A3-88BC-5C7383E7D9A0}">
      <dgm:prSet phldrT="[Text]"/>
      <dgm:spPr/>
      <dgm:t>
        <a:bodyPr/>
        <a:lstStyle/>
        <a:p>
          <a:r>
            <a:rPr lang="en-US" dirty="0"/>
            <a:t>Fraud &amp; Risk Mitigation</a:t>
          </a:r>
        </a:p>
      </dgm:t>
    </dgm:pt>
    <dgm:pt modelId="{8261491A-DC37-4372-A9A6-A7516AE34725}" type="parTrans" cxnId="{6646B016-23F1-4952-ACF6-F8AAAB4C46B5}">
      <dgm:prSet/>
      <dgm:spPr/>
      <dgm:t>
        <a:bodyPr/>
        <a:lstStyle/>
        <a:p>
          <a:endParaRPr lang="en-US"/>
        </a:p>
      </dgm:t>
    </dgm:pt>
    <dgm:pt modelId="{157E89E0-1381-44B0-BE6D-3F375F849BCE}" type="sibTrans" cxnId="{6646B016-23F1-4952-ACF6-F8AAAB4C46B5}">
      <dgm:prSet/>
      <dgm:spPr/>
      <dgm:t>
        <a:bodyPr/>
        <a:lstStyle/>
        <a:p>
          <a:endParaRPr lang="en-US"/>
        </a:p>
      </dgm:t>
    </dgm:pt>
    <dgm:pt modelId="{21E18C47-EDA6-4EB0-92CE-0321451A99BB}">
      <dgm:prSet phldrT="[Text]"/>
      <dgm:spPr/>
      <dgm:t>
        <a:bodyPr/>
        <a:lstStyle/>
        <a:p>
          <a:r>
            <a:rPr lang="en-US" dirty="0"/>
            <a:t>Process Improvement</a:t>
          </a:r>
        </a:p>
      </dgm:t>
    </dgm:pt>
    <dgm:pt modelId="{7560904E-A916-4EDE-BE2F-2AFF9ECB9810}" type="parTrans" cxnId="{2CDDD357-5BBF-4236-89C3-1D835CE9BDBC}">
      <dgm:prSet/>
      <dgm:spPr/>
      <dgm:t>
        <a:bodyPr/>
        <a:lstStyle/>
        <a:p>
          <a:endParaRPr lang="en-US"/>
        </a:p>
      </dgm:t>
    </dgm:pt>
    <dgm:pt modelId="{109B5D3F-80B4-4308-91A2-9BC04AA96336}" type="sibTrans" cxnId="{2CDDD357-5BBF-4236-89C3-1D835CE9BDBC}">
      <dgm:prSet/>
      <dgm:spPr/>
      <dgm:t>
        <a:bodyPr/>
        <a:lstStyle/>
        <a:p>
          <a:endParaRPr lang="en-US"/>
        </a:p>
      </dgm:t>
    </dgm:pt>
    <dgm:pt modelId="{11206431-4F13-48F5-86E5-C89DA345136F}">
      <dgm:prSet phldrT="[Text]"/>
      <dgm:spPr/>
      <dgm:t>
        <a:bodyPr/>
        <a:lstStyle/>
        <a:p>
          <a:r>
            <a:rPr lang="en-US" dirty="0"/>
            <a:t>Early Payment Discounts Utilization</a:t>
          </a:r>
        </a:p>
      </dgm:t>
    </dgm:pt>
    <dgm:pt modelId="{9B3CF6EA-6A47-406C-9B9A-451CC8C66212}" type="parTrans" cxnId="{22D042C0-0398-41DD-A4CD-B49825FD75DA}">
      <dgm:prSet/>
      <dgm:spPr/>
      <dgm:t>
        <a:bodyPr/>
        <a:lstStyle/>
        <a:p>
          <a:endParaRPr lang="en-US"/>
        </a:p>
      </dgm:t>
    </dgm:pt>
    <dgm:pt modelId="{7DCDBEC2-11EF-4910-8ED8-186CED834B30}" type="sibTrans" cxnId="{22D042C0-0398-41DD-A4CD-B49825FD75DA}">
      <dgm:prSet/>
      <dgm:spPr/>
      <dgm:t>
        <a:bodyPr/>
        <a:lstStyle/>
        <a:p>
          <a:endParaRPr lang="en-US"/>
        </a:p>
      </dgm:t>
    </dgm:pt>
    <dgm:pt modelId="{333CFACB-FB63-4A9C-B19A-601A61D8DA52}">
      <dgm:prSet phldrT="[Text]"/>
      <dgm:spPr/>
      <dgm:t>
        <a:bodyPr/>
        <a:lstStyle/>
        <a:p>
          <a:r>
            <a:rPr lang="en-US" dirty="0"/>
            <a:t>Duplicate Payment Prevention</a:t>
          </a:r>
        </a:p>
      </dgm:t>
    </dgm:pt>
    <dgm:pt modelId="{F179693F-51D9-4038-A512-1F1B29311706}" type="parTrans" cxnId="{F31C687C-9081-4D40-9313-C77D0CEFF5FA}">
      <dgm:prSet/>
      <dgm:spPr/>
      <dgm:t>
        <a:bodyPr/>
        <a:lstStyle/>
        <a:p>
          <a:endParaRPr lang="en-US"/>
        </a:p>
      </dgm:t>
    </dgm:pt>
    <dgm:pt modelId="{B34534AE-2F87-4530-AD13-FED5A2216A7E}" type="sibTrans" cxnId="{F31C687C-9081-4D40-9313-C77D0CEFF5FA}">
      <dgm:prSet/>
      <dgm:spPr/>
      <dgm:t>
        <a:bodyPr/>
        <a:lstStyle/>
        <a:p>
          <a:endParaRPr lang="en-US"/>
        </a:p>
      </dgm:t>
    </dgm:pt>
    <dgm:pt modelId="{09D5DF70-093D-432E-8405-59036DDAE7DF}">
      <dgm:prSet phldrT="[Text]"/>
      <dgm:spPr/>
      <dgm:t>
        <a:bodyPr/>
        <a:lstStyle/>
        <a:p>
          <a:r>
            <a:rPr lang="en-US" dirty="0"/>
            <a:t>Duplicate Invoice Prevention</a:t>
          </a:r>
        </a:p>
      </dgm:t>
    </dgm:pt>
    <dgm:pt modelId="{5EF83E23-A832-4D03-BE3B-65406FFAF45F}" type="parTrans" cxnId="{303F6B14-D5F2-45D9-BADD-63028DCA6D69}">
      <dgm:prSet/>
      <dgm:spPr/>
      <dgm:t>
        <a:bodyPr/>
        <a:lstStyle/>
        <a:p>
          <a:endParaRPr lang="en-US"/>
        </a:p>
      </dgm:t>
    </dgm:pt>
    <dgm:pt modelId="{E1B2D2BF-037D-44DE-8756-9972E0CC2EE7}" type="sibTrans" cxnId="{303F6B14-D5F2-45D9-BADD-63028DCA6D69}">
      <dgm:prSet/>
      <dgm:spPr/>
      <dgm:t>
        <a:bodyPr/>
        <a:lstStyle/>
        <a:p>
          <a:endParaRPr lang="en-US"/>
        </a:p>
      </dgm:t>
    </dgm:pt>
    <dgm:pt modelId="{49E1921D-D9A5-41D6-B3DF-855B707E3E7F}">
      <dgm:prSet phldrT="[Text]"/>
      <dgm:spPr/>
      <dgm:t>
        <a:bodyPr/>
        <a:lstStyle/>
        <a:p>
          <a:r>
            <a:rPr lang="en-US" b="0" dirty="0"/>
            <a:t>Exception Handling Workflow</a:t>
          </a:r>
        </a:p>
      </dgm:t>
    </dgm:pt>
    <dgm:pt modelId="{AB4CEC4E-8D25-4919-B4E9-097E0A76CB6C}" type="parTrans" cxnId="{E6C320DF-67E5-4DFE-AD74-8696F0162EDA}">
      <dgm:prSet/>
      <dgm:spPr/>
      <dgm:t>
        <a:bodyPr/>
        <a:lstStyle/>
        <a:p>
          <a:endParaRPr lang="en-US"/>
        </a:p>
      </dgm:t>
    </dgm:pt>
    <dgm:pt modelId="{BA01BF67-F82E-44C3-9F7B-6336CA8CCD87}" type="sibTrans" cxnId="{E6C320DF-67E5-4DFE-AD74-8696F0162EDA}">
      <dgm:prSet/>
      <dgm:spPr/>
      <dgm:t>
        <a:bodyPr/>
        <a:lstStyle/>
        <a:p>
          <a:endParaRPr lang="en-US"/>
        </a:p>
      </dgm:t>
    </dgm:pt>
    <dgm:pt modelId="{D2441457-E68A-4925-A55D-9EC72CE8EEDC}">
      <dgm:prSet phldrT="[Text]"/>
      <dgm:spPr/>
      <dgm:t>
        <a:bodyPr/>
        <a:lstStyle/>
        <a:p>
          <a:r>
            <a:rPr lang="en-US" dirty="0"/>
            <a:t>Vendor Onboarding &amp; Maintenance Standards</a:t>
          </a:r>
        </a:p>
      </dgm:t>
    </dgm:pt>
    <dgm:pt modelId="{9032E92A-F56C-4D67-9880-DFD071661392}" type="parTrans" cxnId="{97BD2B9D-9014-4C7C-AA09-F3A7A539520E}">
      <dgm:prSet/>
      <dgm:spPr/>
      <dgm:t>
        <a:bodyPr/>
        <a:lstStyle/>
        <a:p>
          <a:endParaRPr lang="en-US"/>
        </a:p>
      </dgm:t>
    </dgm:pt>
    <dgm:pt modelId="{671C3F8B-D0FC-414B-9E85-5D7FFC5DE884}" type="sibTrans" cxnId="{97BD2B9D-9014-4C7C-AA09-F3A7A539520E}">
      <dgm:prSet/>
      <dgm:spPr/>
      <dgm:t>
        <a:bodyPr/>
        <a:lstStyle/>
        <a:p>
          <a:endParaRPr lang="en-US"/>
        </a:p>
      </dgm:t>
    </dgm:pt>
    <dgm:pt modelId="{6CAED525-9F0D-462F-90C8-8A6594612908}">
      <dgm:prSet/>
      <dgm:spPr/>
      <dgm:t>
        <a:bodyPr/>
        <a:lstStyle/>
        <a:p>
          <a:r>
            <a:rPr lang="en-US" b="0" dirty="0"/>
            <a:t>Policy Adherence &amp; Audit Readiness</a:t>
          </a:r>
        </a:p>
      </dgm:t>
    </dgm:pt>
    <dgm:pt modelId="{58D38EE2-696A-485E-9326-AFBA08C02AEC}" type="parTrans" cxnId="{DFE67BDB-F3D6-45AD-998D-D0DBF970DC63}">
      <dgm:prSet/>
      <dgm:spPr/>
      <dgm:t>
        <a:bodyPr/>
        <a:lstStyle/>
        <a:p>
          <a:endParaRPr lang="en-US"/>
        </a:p>
      </dgm:t>
    </dgm:pt>
    <dgm:pt modelId="{3ED69E29-80E0-463C-AF08-A8C09969E093}" type="sibTrans" cxnId="{DFE67BDB-F3D6-45AD-998D-D0DBF970DC63}">
      <dgm:prSet/>
      <dgm:spPr/>
      <dgm:t>
        <a:bodyPr/>
        <a:lstStyle/>
        <a:p>
          <a:endParaRPr lang="en-US"/>
        </a:p>
      </dgm:t>
    </dgm:pt>
    <dgm:pt modelId="{5B05EADA-DBC3-4275-8CE3-AF1E2D70EFE4}">
      <dgm:prSet/>
      <dgm:spPr/>
      <dgm:t>
        <a:bodyPr/>
        <a:lstStyle/>
        <a:p>
          <a:pPr>
            <a:buFont typeface="Arial" panose="020B0604020202020204" pitchFamily="34" charset="0"/>
            <a:buChar char="•"/>
          </a:pPr>
          <a:r>
            <a:rPr lang="en-US" b="0" dirty="0"/>
            <a:t>Regulatory &amp; 1099 Tax Compliance Monitoring</a:t>
          </a:r>
        </a:p>
      </dgm:t>
    </dgm:pt>
    <dgm:pt modelId="{654A5C54-FAB9-4FFA-B85D-CEE8524A9E89}" type="parTrans" cxnId="{7A02C238-C2A0-4CE9-905F-54439ADE3305}">
      <dgm:prSet/>
      <dgm:spPr/>
      <dgm:t>
        <a:bodyPr/>
        <a:lstStyle/>
        <a:p>
          <a:endParaRPr lang="en-US"/>
        </a:p>
      </dgm:t>
    </dgm:pt>
    <dgm:pt modelId="{FAC0AAD5-48AA-4BD5-97AC-E25BFF0EF11A}" type="sibTrans" cxnId="{7A02C238-C2A0-4CE9-905F-54439ADE3305}">
      <dgm:prSet/>
      <dgm:spPr/>
      <dgm:t>
        <a:bodyPr/>
        <a:lstStyle/>
        <a:p>
          <a:endParaRPr lang="en-US"/>
        </a:p>
      </dgm:t>
    </dgm:pt>
    <dgm:pt modelId="{5354303F-AE03-4A02-8BBD-9942DFF84318}" type="pres">
      <dgm:prSet presAssocID="{53321E0A-47EE-44A9-B20E-1A9DD0DED2F9}" presName="theList" presStyleCnt="0">
        <dgm:presLayoutVars>
          <dgm:dir/>
          <dgm:animLvl val="lvl"/>
          <dgm:resizeHandles val="exact"/>
        </dgm:presLayoutVars>
      </dgm:prSet>
      <dgm:spPr/>
    </dgm:pt>
    <dgm:pt modelId="{C64BD484-A764-4C6F-A038-40A69545433C}" type="pres">
      <dgm:prSet presAssocID="{9E27B2D5-0387-44C6-8439-6EF3BEE0EFE2}" presName="compNode" presStyleCnt="0"/>
      <dgm:spPr/>
    </dgm:pt>
    <dgm:pt modelId="{19641F84-B975-45C3-B027-7757BD57D596}" type="pres">
      <dgm:prSet presAssocID="{9E27B2D5-0387-44C6-8439-6EF3BEE0EFE2}" presName="aNode" presStyleLbl="bgShp" presStyleIdx="0" presStyleCnt="4"/>
      <dgm:spPr/>
    </dgm:pt>
    <dgm:pt modelId="{EF79F8E6-D827-46C0-8182-4662FF41FF60}" type="pres">
      <dgm:prSet presAssocID="{9E27B2D5-0387-44C6-8439-6EF3BEE0EFE2}" presName="textNode" presStyleLbl="bgShp" presStyleIdx="0" presStyleCnt="4"/>
      <dgm:spPr/>
    </dgm:pt>
    <dgm:pt modelId="{41085098-0A22-4C89-B3F2-DA2CECEE8907}" type="pres">
      <dgm:prSet presAssocID="{9E27B2D5-0387-44C6-8439-6EF3BEE0EFE2}" presName="compChildNode" presStyleCnt="0"/>
      <dgm:spPr/>
    </dgm:pt>
    <dgm:pt modelId="{E66E4F20-E37A-4DCB-94FD-C5AC06C5F21A}" type="pres">
      <dgm:prSet presAssocID="{9E27B2D5-0387-44C6-8439-6EF3BEE0EFE2}" presName="theInnerList" presStyleCnt="0"/>
      <dgm:spPr/>
    </dgm:pt>
    <dgm:pt modelId="{7448AC02-9754-43DB-88EF-7BEE6884DD27}" type="pres">
      <dgm:prSet presAssocID="{F7E32AE4-A407-499C-9A95-0A0CA4CB2EC9}" presName="childNode" presStyleLbl="node1" presStyleIdx="0" presStyleCnt="16">
        <dgm:presLayoutVars>
          <dgm:bulletEnabled val="1"/>
        </dgm:presLayoutVars>
      </dgm:prSet>
      <dgm:spPr/>
    </dgm:pt>
    <dgm:pt modelId="{453A19EB-02A3-4DA7-8FF8-C7DAC5D629BD}" type="pres">
      <dgm:prSet presAssocID="{F7E32AE4-A407-499C-9A95-0A0CA4CB2EC9}" presName="aSpace2" presStyleCnt="0"/>
      <dgm:spPr/>
    </dgm:pt>
    <dgm:pt modelId="{6C44A11B-B312-48B0-A7C7-92DC6E5B023E}" type="pres">
      <dgm:prSet presAssocID="{E40E383D-F016-457D-BFD5-9C7BCCF15F64}" presName="childNode" presStyleLbl="node1" presStyleIdx="1" presStyleCnt="16">
        <dgm:presLayoutVars>
          <dgm:bulletEnabled val="1"/>
        </dgm:presLayoutVars>
      </dgm:prSet>
      <dgm:spPr/>
    </dgm:pt>
    <dgm:pt modelId="{F8F7FBE6-5368-4207-8371-53C08D0F7882}" type="pres">
      <dgm:prSet presAssocID="{E40E383D-F016-457D-BFD5-9C7BCCF15F64}" presName="aSpace2" presStyleCnt="0"/>
      <dgm:spPr/>
    </dgm:pt>
    <dgm:pt modelId="{DC63252E-C6BF-4496-9C50-587A5352E646}" type="pres">
      <dgm:prSet presAssocID="{49E1921D-D9A5-41D6-B3DF-855B707E3E7F}" presName="childNode" presStyleLbl="node1" presStyleIdx="2" presStyleCnt="16">
        <dgm:presLayoutVars>
          <dgm:bulletEnabled val="1"/>
        </dgm:presLayoutVars>
      </dgm:prSet>
      <dgm:spPr/>
    </dgm:pt>
    <dgm:pt modelId="{5B0DE5FD-2E45-4B8C-A3F7-1379F1095E2A}" type="pres">
      <dgm:prSet presAssocID="{49E1921D-D9A5-41D6-B3DF-855B707E3E7F}" presName="aSpace2" presStyleCnt="0"/>
      <dgm:spPr/>
    </dgm:pt>
    <dgm:pt modelId="{53C1FB53-B310-4B09-8550-EF7453BB00D8}" type="pres">
      <dgm:prSet presAssocID="{09D5DF70-093D-432E-8405-59036DDAE7DF}" presName="childNode" presStyleLbl="node1" presStyleIdx="3" presStyleCnt="16">
        <dgm:presLayoutVars>
          <dgm:bulletEnabled val="1"/>
        </dgm:presLayoutVars>
      </dgm:prSet>
      <dgm:spPr/>
    </dgm:pt>
    <dgm:pt modelId="{0078C29B-94EE-466E-AC13-BFD90E9F9C3F}" type="pres">
      <dgm:prSet presAssocID="{9E27B2D5-0387-44C6-8439-6EF3BEE0EFE2}" presName="aSpace" presStyleCnt="0"/>
      <dgm:spPr/>
    </dgm:pt>
    <dgm:pt modelId="{72D99279-CAFA-4347-94A8-BB05D03C0194}" type="pres">
      <dgm:prSet presAssocID="{C02867F3-046E-4E5B-B49C-B92D69B6623D}" presName="compNode" presStyleCnt="0"/>
      <dgm:spPr/>
    </dgm:pt>
    <dgm:pt modelId="{32687F83-93A2-4565-B411-156113C053A5}" type="pres">
      <dgm:prSet presAssocID="{C02867F3-046E-4E5B-B49C-B92D69B6623D}" presName="aNode" presStyleLbl="bgShp" presStyleIdx="1" presStyleCnt="4"/>
      <dgm:spPr/>
    </dgm:pt>
    <dgm:pt modelId="{2D3CE463-296A-45E7-8617-F3C5DB2AE504}" type="pres">
      <dgm:prSet presAssocID="{C02867F3-046E-4E5B-B49C-B92D69B6623D}" presName="textNode" presStyleLbl="bgShp" presStyleIdx="1" presStyleCnt="4"/>
      <dgm:spPr/>
    </dgm:pt>
    <dgm:pt modelId="{71DE687B-D63E-477B-8AC0-C67DAB6342BB}" type="pres">
      <dgm:prSet presAssocID="{C02867F3-046E-4E5B-B49C-B92D69B6623D}" presName="compChildNode" presStyleCnt="0"/>
      <dgm:spPr/>
    </dgm:pt>
    <dgm:pt modelId="{A561CF92-2309-4B34-820D-D4DD8A6E1942}" type="pres">
      <dgm:prSet presAssocID="{C02867F3-046E-4E5B-B49C-B92D69B6623D}" presName="theInnerList" presStyleCnt="0"/>
      <dgm:spPr/>
    </dgm:pt>
    <dgm:pt modelId="{8C11A3C2-FA57-475C-B239-A045ADF9006F}" type="pres">
      <dgm:prSet presAssocID="{CFE5D9D5-573B-4FA3-8A62-FEE49727E886}" presName="childNode" presStyleLbl="node1" presStyleIdx="4" presStyleCnt="16">
        <dgm:presLayoutVars>
          <dgm:bulletEnabled val="1"/>
        </dgm:presLayoutVars>
      </dgm:prSet>
      <dgm:spPr/>
    </dgm:pt>
    <dgm:pt modelId="{D0B788CD-6329-4235-9222-C8E450E5C19D}" type="pres">
      <dgm:prSet presAssocID="{CFE5D9D5-573B-4FA3-8A62-FEE49727E886}" presName="aSpace2" presStyleCnt="0"/>
      <dgm:spPr/>
    </dgm:pt>
    <dgm:pt modelId="{F4E889C5-8DE1-44F0-8028-841B66DD79CB}" type="pres">
      <dgm:prSet presAssocID="{A70BF1A9-A928-406A-A851-719EFCCE5E8A}" presName="childNode" presStyleLbl="node1" presStyleIdx="5" presStyleCnt="16">
        <dgm:presLayoutVars>
          <dgm:bulletEnabled val="1"/>
        </dgm:presLayoutVars>
      </dgm:prSet>
      <dgm:spPr/>
    </dgm:pt>
    <dgm:pt modelId="{E8B10EB1-B431-4A6C-AB4B-4D8EB4ACAFF5}" type="pres">
      <dgm:prSet presAssocID="{A70BF1A9-A928-406A-A851-719EFCCE5E8A}" presName="aSpace2" presStyleCnt="0"/>
      <dgm:spPr/>
    </dgm:pt>
    <dgm:pt modelId="{20D06182-06C2-4320-9F82-3BCA1A335B08}" type="pres">
      <dgm:prSet presAssocID="{333CFACB-FB63-4A9C-B19A-601A61D8DA52}" presName="childNode" presStyleLbl="node1" presStyleIdx="6" presStyleCnt="16">
        <dgm:presLayoutVars>
          <dgm:bulletEnabled val="1"/>
        </dgm:presLayoutVars>
      </dgm:prSet>
      <dgm:spPr/>
    </dgm:pt>
    <dgm:pt modelId="{9F32BBC3-BB95-4569-912B-8010CF3E937D}" type="pres">
      <dgm:prSet presAssocID="{333CFACB-FB63-4A9C-B19A-601A61D8DA52}" presName="aSpace2" presStyleCnt="0"/>
      <dgm:spPr/>
    </dgm:pt>
    <dgm:pt modelId="{8669E171-F88E-45B1-B3B1-3420ABD872EE}" type="pres">
      <dgm:prSet presAssocID="{11206431-4F13-48F5-86E5-C89DA345136F}" presName="childNode" presStyleLbl="node1" presStyleIdx="7" presStyleCnt="16">
        <dgm:presLayoutVars>
          <dgm:bulletEnabled val="1"/>
        </dgm:presLayoutVars>
      </dgm:prSet>
      <dgm:spPr/>
    </dgm:pt>
    <dgm:pt modelId="{95B3BB7C-15BC-4D11-8F44-C8DC2E017A5F}" type="pres">
      <dgm:prSet presAssocID="{C02867F3-046E-4E5B-B49C-B92D69B6623D}" presName="aSpace" presStyleCnt="0"/>
      <dgm:spPr/>
    </dgm:pt>
    <dgm:pt modelId="{AAD5747C-E2BD-4988-BAC7-D12C0211985A}" type="pres">
      <dgm:prSet presAssocID="{82E2C728-2C8A-4C5C-B683-D21E8E0ACCBD}" presName="compNode" presStyleCnt="0"/>
      <dgm:spPr/>
    </dgm:pt>
    <dgm:pt modelId="{81144E13-366D-4C70-ACB1-B88D3884E927}" type="pres">
      <dgm:prSet presAssocID="{82E2C728-2C8A-4C5C-B683-D21E8E0ACCBD}" presName="aNode" presStyleLbl="bgShp" presStyleIdx="2" presStyleCnt="4"/>
      <dgm:spPr/>
    </dgm:pt>
    <dgm:pt modelId="{5AA0ED7F-823C-4100-B8F6-53C6A08E24DC}" type="pres">
      <dgm:prSet presAssocID="{82E2C728-2C8A-4C5C-B683-D21E8E0ACCBD}" presName="textNode" presStyleLbl="bgShp" presStyleIdx="2" presStyleCnt="4"/>
      <dgm:spPr/>
    </dgm:pt>
    <dgm:pt modelId="{A92E1FE5-75B5-468D-BD92-7D029F753882}" type="pres">
      <dgm:prSet presAssocID="{82E2C728-2C8A-4C5C-B683-D21E8E0ACCBD}" presName="compChildNode" presStyleCnt="0"/>
      <dgm:spPr/>
    </dgm:pt>
    <dgm:pt modelId="{78B3E23F-FBE5-41FD-9DC9-FDA3E4259FE5}" type="pres">
      <dgm:prSet presAssocID="{82E2C728-2C8A-4C5C-B683-D21E8E0ACCBD}" presName="theInnerList" presStyleCnt="0"/>
      <dgm:spPr/>
    </dgm:pt>
    <dgm:pt modelId="{F112BA27-0DC4-419D-95F8-92D528638A45}" type="pres">
      <dgm:prSet presAssocID="{CCC795F2-148C-44CF-A2E7-AB98D6BB7976}" presName="childNode" presStyleLbl="node1" presStyleIdx="8" presStyleCnt="16">
        <dgm:presLayoutVars>
          <dgm:bulletEnabled val="1"/>
        </dgm:presLayoutVars>
      </dgm:prSet>
      <dgm:spPr/>
    </dgm:pt>
    <dgm:pt modelId="{9B794CAE-8AF2-4EE1-8BCD-B196943ED525}" type="pres">
      <dgm:prSet presAssocID="{CCC795F2-148C-44CF-A2E7-AB98D6BB7976}" presName="aSpace2" presStyleCnt="0"/>
      <dgm:spPr/>
    </dgm:pt>
    <dgm:pt modelId="{27C53EBF-8514-4633-B0FA-A0CED85DF8BE}" type="pres">
      <dgm:prSet presAssocID="{1B14D26E-D15D-4E5A-989D-DEB369C44BBF}" presName="childNode" presStyleLbl="node1" presStyleIdx="9" presStyleCnt="16">
        <dgm:presLayoutVars>
          <dgm:bulletEnabled val="1"/>
        </dgm:presLayoutVars>
      </dgm:prSet>
      <dgm:spPr/>
    </dgm:pt>
    <dgm:pt modelId="{7B246730-B9F9-4852-8E94-5804E2E08F94}" type="pres">
      <dgm:prSet presAssocID="{1B14D26E-D15D-4E5A-989D-DEB369C44BBF}" presName="aSpace2" presStyleCnt="0"/>
      <dgm:spPr/>
    </dgm:pt>
    <dgm:pt modelId="{4337185B-45BE-4383-9460-F62BD2E8EDFB}" type="pres">
      <dgm:prSet presAssocID="{573D5BDC-41DA-49A3-88BC-5C7383E7D9A0}" presName="childNode" presStyleLbl="node1" presStyleIdx="10" presStyleCnt="16">
        <dgm:presLayoutVars>
          <dgm:bulletEnabled val="1"/>
        </dgm:presLayoutVars>
      </dgm:prSet>
      <dgm:spPr/>
    </dgm:pt>
    <dgm:pt modelId="{45949AFD-7CF5-4A54-A5F0-57D108A70716}" type="pres">
      <dgm:prSet presAssocID="{573D5BDC-41DA-49A3-88BC-5C7383E7D9A0}" presName="aSpace2" presStyleCnt="0"/>
      <dgm:spPr/>
    </dgm:pt>
    <dgm:pt modelId="{960E6C18-7DA8-4F57-A813-CC579F5D8518}" type="pres">
      <dgm:prSet presAssocID="{D2441457-E68A-4925-A55D-9EC72CE8EEDC}" presName="childNode" presStyleLbl="node1" presStyleIdx="11" presStyleCnt="16">
        <dgm:presLayoutVars>
          <dgm:bulletEnabled val="1"/>
        </dgm:presLayoutVars>
      </dgm:prSet>
      <dgm:spPr/>
    </dgm:pt>
    <dgm:pt modelId="{2961F65F-2EE8-4638-A3BF-1D60DD7C0775}" type="pres">
      <dgm:prSet presAssocID="{82E2C728-2C8A-4C5C-B683-D21E8E0ACCBD}" presName="aSpace" presStyleCnt="0"/>
      <dgm:spPr/>
    </dgm:pt>
    <dgm:pt modelId="{B9E4732C-D447-495F-8613-75435197D938}" type="pres">
      <dgm:prSet presAssocID="{5D53C598-F37A-4063-9DD7-CF8BDF0BE0D3}" presName="compNode" presStyleCnt="0"/>
      <dgm:spPr/>
    </dgm:pt>
    <dgm:pt modelId="{23C40D5A-A1E2-4746-B918-A8E0DC20727F}" type="pres">
      <dgm:prSet presAssocID="{5D53C598-F37A-4063-9DD7-CF8BDF0BE0D3}" presName="aNode" presStyleLbl="bgShp" presStyleIdx="3" presStyleCnt="4"/>
      <dgm:spPr/>
    </dgm:pt>
    <dgm:pt modelId="{93D1A46B-1CBA-4CE4-BF84-2C58DB67E729}" type="pres">
      <dgm:prSet presAssocID="{5D53C598-F37A-4063-9DD7-CF8BDF0BE0D3}" presName="textNode" presStyleLbl="bgShp" presStyleIdx="3" presStyleCnt="4"/>
      <dgm:spPr/>
    </dgm:pt>
    <dgm:pt modelId="{75AD0C93-39C5-44E6-A892-DE609CEC4251}" type="pres">
      <dgm:prSet presAssocID="{5D53C598-F37A-4063-9DD7-CF8BDF0BE0D3}" presName="compChildNode" presStyleCnt="0"/>
      <dgm:spPr/>
    </dgm:pt>
    <dgm:pt modelId="{28BDA5CB-B6F4-4DBE-A9B3-16271BF205FB}" type="pres">
      <dgm:prSet presAssocID="{5D53C598-F37A-4063-9DD7-CF8BDF0BE0D3}" presName="theInnerList" presStyleCnt="0"/>
      <dgm:spPr/>
    </dgm:pt>
    <dgm:pt modelId="{14E11C1C-E948-4343-B5D5-C76B6D078356}" type="pres">
      <dgm:prSet presAssocID="{4FB5D9F3-C0AC-4E67-8E2D-B57B7A520947}" presName="childNode" presStyleLbl="node1" presStyleIdx="12" presStyleCnt="16">
        <dgm:presLayoutVars>
          <dgm:bulletEnabled val="1"/>
        </dgm:presLayoutVars>
      </dgm:prSet>
      <dgm:spPr/>
    </dgm:pt>
    <dgm:pt modelId="{097AEDBB-F297-4BFE-B523-A8A1DB74A20B}" type="pres">
      <dgm:prSet presAssocID="{4FB5D9F3-C0AC-4E67-8E2D-B57B7A520947}" presName="aSpace2" presStyleCnt="0"/>
      <dgm:spPr/>
    </dgm:pt>
    <dgm:pt modelId="{7D11FD57-9AE5-413E-87FF-84CA047D95D6}" type="pres">
      <dgm:prSet presAssocID="{21E18C47-EDA6-4EB0-92CE-0321451A99BB}" presName="childNode" presStyleLbl="node1" presStyleIdx="13" presStyleCnt="16">
        <dgm:presLayoutVars>
          <dgm:bulletEnabled val="1"/>
        </dgm:presLayoutVars>
      </dgm:prSet>
      <dgm:spPr/>
    </dgm:pt>
    <dgm:pt modelId="{F0F25AD0-6E4C-43F8-9612-A52E20BE561C}" type="pres">
      <dgm:prSet presAssocID="{21E18C47-EDA6-4EB0-92CE-0321451A99BB}" presName="aSpace2" presStyleCnt="0"/>
      <dgm:spPr/>
    </dgm:pt>
    <dgm:pt modelId="{DA30DF19-1968-4B49-9988-6FE7BD5F68DE}" type="pres">
      <dgm:prSet presAssocID="{6CAED525-9F0D-462F-90C8-8A6594612908}" presName="childNode" presStyleLbl="node1" presStyleIdx="14" presStyleCnt="16">
        <dgm:presLayoutVars>
          <dgm:bulletEnabled val="1"/>
        </dgm:presLayoutVars>
      </dgm:prSet>
      <dgm:spPr/>
    </dgm:pt>
    <dgm:pt modelId="{C375BF68-5B73-455A-856F-C2D5E0C42A82}" type="pres">
      <dgm:prSet presAssocID="{6CAED525-9F0D-462F-90C8-8A6594612908}" presName="aSpace2" presStyleCnt="0"/>
      <dgm:spPr/>
    </dgm:pt>
    <dgm:pt modelId="{5B120A4A-DCAB-4523-B578-2FD9938FF2C7}" type="pres">
      <dgm:prSet presAssocID="{5B05EADA-DBC3-4275-8CE3-AF1E2D70EFE4}" presName="childNode" presStyleLbl="node1" presStyleIdx="15" presStyleCnt="16">
        <dgm:presLayoutVars>
          <dgm:bulletEnabled val="1"/>
        </dgm:presLayoutVars>
      </dgm:prSet>
      <dgm:spPr/>
    </dgm:pt>
  </dgm:ptLst>
  <dgm:cxnLst>
    <dgm:cxn modelId="{D6D0200B-F451-4A82-8F84-7AF6D84E380E}" srcId="{C02867F3-046E-4E5B-B49C-B92D69B6623D}" destId="{CFE5D9D5-573B-4FA3-8A62-FEE49727E886}" srcOrd="0" destOrd="0" parTransId="{201A574C-9151-47BF-A6F5-E1FE58C9AC11}" sibTransId="{CCA7F5DD-1541-4029-91BF-81B2B2598788}"/>
    <dgm:cxn modelId="{C683E10E-1A50-49A7-8627-E68FF9D5B23B}" type="presOf" srcId="{6CAED525-9F0D-462F-90C8-8A6594612908}" destId="{DA30DF19-1968-4B49-9988-6FE7BD5F68DE}" srcOrd="0" destOrd="0" presId="urn:microsoft.com/office/officeart/2005/8/layout/lProcess2"/>
    <dgm:cxn modelId="{3B2CBF10-0877-4360-93B0-29CD6E12D5B0}" srcId="{9E27B2D5-0387-44C6-8439-6EF3BEE0EFE2}" destId="{E40E383D-F016-457D-BFD5-9C7BCCF15F64}" srcOrd="1" destOrd="0" parTransId="{E71382E5-62F4-40FF-A98B-EAC36917536F}" sibTransId="{39F3157B-F625-4A75-9DA2-C0E1CCD0FC57}"/>
    <dgm:cxn modelId="{303F6B14-D5F2-45D9-BADD-63028DCA6D69}" srcId="{9E27B2D5-0387-44C6-8439-6EF3BEE0EFE2}" destId="{09D5DF70-093D-432E-8405-59036DDAE7DF}" srcOrd="3" destOrd="0" parTransId="{5EF83E23-A832-4D03-BE3B-65406FFAF45F}" sibTransId="{E1B2D2BF-037D-44DE-8756-9972E0CC2EE7}"/>
    <dgm:cxn modelId="{6646B016-23F1-4952-ACF6-F8AAAB4C46B5}" srcId="{82E2C728-2C8A-4C5C-B683-D21E8E0ACCBD}" destId="{573D5BDC-41DA-49A3-88BC-5C7383E7D9A0}" srcOrd="2" destOrd="0" parTransId="{8261491A-DC37-4372-A9A6-A7516AE34725}" sibTransId="{157E89E0-1381-44B0-BE6D-3F375F849BCE}"/>
    <dgm:cxn modelId="{9AA1E716-1052-466E-AF06-DD535E0B93B8}" srcId="{53321E0A-47EE-44A9-B20E-1A9DD0DED2F9}" destId="{C02867F3-046E-4E5B-B49C-B92D69B6623D}" srcOrd="1" destOrd="0" parTransId="{6AAD5A8B-F058-4FD6-81E8-C99DF8EE3AD8}" sibTransId="{5B5BD12D-350A-4263-8F4C-78A5E94C968A}"/>
    <dgm:cxn modelId="{BA90012A-F3D2-496D-97EA-03EC1EE7DC6F}" srcId="{82E2C728-2C8A-4C5C-B683-D21E8E0ACCBD}" destId="{1B14D26E-D15D-4E5A-989D-DEB369C44BBF}" srcOrd="1" destOrd="0" parTransId="{95E5D2D7-A696-4A99-A1BB-1FB7B8F11D98}" sibTransId="{99DBDD3E-2DC8-40FA-B4C6-0711C8839759}"/>
    <dgm:cxn modelId="{247BD12B-72BA-472A-88B0-20AE7D31D3B1}" type="presOf" srcId="{11206431-4F13-48F5-86E5-C89DA345136F}" destId="{8669E171-F88E-45B1-B3B1-3420ABD872EE}" srcOrd="0" destOrd="0" presId="urn:microsoft.com/office/officeart/2005/8/layout/lProcess2"/>
    <dgm:cxn modelId="{8B19E62D-C4DD-4344-B8EA-B278F2700E83}" type="presOf" srcId="{9E27B2D5-0387-44C6-8439-6EF3BEE0EFE2}" destId="{EF79F8E6-D827-46C0-8182-4662FF41FF60}" srcOrd="1" destOrd="0" presId="urn:microsoft.com/office/officeart/2005/8/layout/lProcess2"/>
    <dgm:cxn modelId="{1484B92F-507F-47C1-A8E5-0D71141743FE}" type="presOf" srcId="{573D5BDC-41DA-49A3-88BC-5C7383E7D9A0}" destId="{4337185B-45BE-4383-9460-F62BD2E8EDFB}" srcOrd="0" destOrd="0" presId="urn:microsoft.com/office/officeart/2005/8/layout/lProcess2"/>
    <dgm:cxn modelId="{2A084D30-6C9F-4329-B6AF-A185A7A33FA4}" type="presOf" srcId="{333CFACB-FB63-4A9C-B19A-601A61D8DA52}" destId="{20D06182-06C2-4320-9F82-3BCA1A335B08}" srcOrd="0" destOrd="0" presId="urn:microsoft.com/office/officeart/2005/8/layout/lProcess2"/>
    <dgm:cxn modelId="{E7E78533-4412-474A-9479-63923B87E1B0}" type="presOf" srcId="{C02867F3-046E-4E5B-B49C-B92D69B6623D}" destId="{32687F83-93A2-4565-B411-156113C053A5}" srcOrd="0" destOrd="0" presId="urn:microsoft.com/office/officeart/2005/8/layout/lProcess2"/>
    <dgm:cxn modelId="{7A02C238-C2A0-4CE9-905F-54439ADE3305}" srcId="{5D53C598-F37A-4063-9DD7-CF8BDF0BE0D3}" destId="{5B05EADA-DBC3-4275-8CE3-AF1E2D70EFE4}" srcOrd="3" destOrd="0" parTransId="{654A5C54-FAB9-4FFA-B85D-CEE8524A9E89}" sibTransId="{FAC0AAD5-48AA-4BD5-97AC-E25BFF0EF11A}"/>
    <dgm:cxn modelId="{F3B5EE38-E932-48AE-B101-321582446168}" type="presOf" srcId="{53321E0A-47EE-44A9-B20E-1A9DD0DED2F9}" destId="{5354303F-AE03-4A02-8BBD-9942DFF84318}" srcOrd="0" destOrd="0" presId="urn:microsoft.com/office/officeart/2005/8/layout/lProcess2"/>
    <dgm:cxn modelId="{840D2D44-904E-49EC-90DB-429162CC1B2A}" type="presOf" srcId="{E40E383D-F016-457D-BFD5-9C7BCCF15F64}" destId="{6C44A11B-B312-48B0-A7C7-92DC6E5B023E}" srcOrd="0" destOrd="0" presId="urn:microsoft.com/office/officeart/2005/8/layout/lProcess2"/>
    <dgm:cxn modelId="{13FB9F46-DE2D-4117-8785-5F079DA56DDE}" type="presOf" srcId="{21E18C47-EDA6-4EB0-92CE-0321451A99BB}" destId="{7D11FD57-9AE5-413E-87FF-84CA047D95D6}" srcOrd="0" destOrd="0" presId="urn:microsoft.com/office/officeart/2005/8/layout/lProcess2"/>
    <dgm:cxn modelId="{3721B26A-574A-49DE-BCF5-8E71ECF5D4A4}" type="presOf" srcId="{CCC795F2-148C-44CF-A2E7-AB98D6BB7976}" destId="{F112BA27-0DC4-419D-95F8-92D528638A45}" srcOrd="0" destOrd="0" presId="urn:microsoft.com/office/officeart/2005/8/layout/lProcess2"/>
    <dgm:cxn modelId="{B401FF4A-80E1-4EA6-B8DF-1BF693B5CDB8}" srcId="{53321E0A-47EE-44A9-B20E-1A9DD0DED2F9}" destId="{9E27B2D5-0387-44C6-8439-6EF3BEE0EFE2}" srcOrd="0" destOrd="0" parTransId="{C7AA6396-AA67-43E2-A856-2FEEA45DE6C1}" sibTransId="{E6BF5632-4FFF-449D-9794-D6A21C9C36F7}"/>
    <dgm:cxn modelId="{DDC0FB4E-CC34-4865-945F-48B78CEBE020}" srcId="{9E27B2D5-0387-44C6-8439-6EF3BEE0EFE2}" destId="{F7E32AE4-A407-499C-9A95-0A0CA4CB2EC9}" srcOrd="0" destOrd="0" parTransId="{CDA7BF9E-9C4E-4BAE-BEEE-9342FBB3991D}" sibTransId="{1A5F8D89-F3F8-48BA-9C89-31E6484D370E}"/>
    <dgm:cxn modelId="{3D0DEC50-2A66-4D16-8756-C64488D94E44}" type="presOf" srcId="{D2441457-E68A-4925-A55D-9EC72CE8EEDC}" destId="{960E6C18-7DA8-4F57-A813-CC579F5D8518}" srcOrd="0" destOrd="0" presId="urn:microsoft.com/office/officeart/2005/8/layout/lProcess2"/>
    <dgm:cxn modelId="{7BE59451-F956-476F-BC62-3D0A05B1802E}" type="presOf" srcId="{A70BF1A9-A928-406A-A851-719EFCCE5E8A}" destId="{F4E889C5-8DE1-44F0-8028-841B66DD79CB}" srcOrd="0" destOrd="0" presId="urn:microsoft.com/office/officeart/2005/8/layout/lProcess2"/>
    <dgm:cxn modelId="{34299154-083F-4DC7-93F6-EEBF914EE889}" type="presOf" srcId="{09D5DF70-093D-432E-8405-59036DDAE7DF}" destId="{53C1FB53-B310-4B09-8550-EF7453BB00D8}" srcOrd="0" destOrd="0" presId="urn:microsoft.com/office/officeart/2005/8/layout/lProcess2"/>
    <dgm:cxn modelId="{5A75AC55-05CA-4B63-81A0-4D50B364C860}" type="presOf" srcId="{F7E32AE4-A407-499C-9A95-0A0CA4CB2EC9}" destId="{7448AC02-9754-43DB-88EF-7BEE6884DD27}" srcOrd="0" destOrd="0" presId="urn:microsoft.com/office/officeart/2005/8/layout/lProcess2"/>
    <dgm:cxn modelId="{2CDDD357-5BBF-4236-89C3-1D835CE9BDBC}" srcId="{5D53C598-F37A-4063-9DD7-CF8BDF0BE0D3}" destId="{21E18C47-EDA6-4EB0-92CE-0321451A99BB}" srcOrd="1" destOrd="0" parTransId="{7560904E-A916-4EDE-BE2F-2AFF9ECB9810}" sibTransId="{109B5D3F-80B4-4308-91A2-9BC04AA96336}"/>
    <dgm:cxn modelId="{E4CF0058-93F5-4B3C-98D6-43D1CA3CC713}" srcId="{C02867F3-046E-4E5B-B49C-B92D69B6623D}" destId="{A70BF1A9-A928-406A-A851-719EFCCE5E8A}" srcOrd="1" destOrd="0" parTransId="{AE4CDEAA-F3E0-4C91-A3B7-275EDDD36345}" sibTransId="{476B57E7-9C37-451E-8817-FA39BDF2C81C}"/>
    <dgm:cxn modelId="{2CA87459-7CAE-4FE2-BA77-0E542D6BEEBB}" srcId="{82E2C728-2C8A-4C5C-B683-D21E8E0ACCBD}" destId="{CCC795F2-148C-44CF-A2E7-AB98D6BB7976}" srcOrd="0" destOrd="0" parTransId="{DE33108D-3AB8-4116-B7AE-9E14E71DA593}" sibTransId="{16FCD00D-3FD2-40B8-86E7-7710AF56452C}"/>
    <dgm:cxn modelId="{F31C687C-9081-4D40-9313-C77D0CEFF5FA}" srcId="{C02867F3-046E-4E5B-B49C-B92D69B6623D}" destId="{333CFACB-FB63-4A9C-B19A-601A61D8DA52}" srcOrd="2" destOrd="0" parTransId="{F179693F-51D9-4038-A512-1F1B29311706}" sibTransId="{B34534AE-2F87-4530-AD13-FED5A2216A7E}"/>
    <dgm:cxn modelId="{A09B9C7C-AE1A-446A-8B6D-C71F25369CFE}" type="presOf" srcId="{1B14D26E-D15D-4E5A-989D-DEB369C44BBF}" destId="{27C53EBF-8514-4633-B0FA-A0CED85DF8BE}" srcOrd="0" destOrd="0" presId="urn:microsoft.com/office/officeart/2005/8/layout/lProcess2"/>
    <dgm:cxn modelId="{DB1A538E-F02F-49BB-BEC3-4E27191D7790}" type="presOf" srcId="{4FB5D9F3-C0AC-4E67-8E2D-B57B7A520947}" destId="{14E11C1C-E948-4343-B5D5-C76B6D078356}" srcOrd="0" destOrd="0" presId="urn:microsoft.com/office/officeart/2005/8/layout/lProcess2"/>
    <dgm:cxn modelId="{9B9B4F90-AB67-45B1-B857-AF2313CDF624}" type="presOf" srcId="{82E2C728-2C8A-4C5C-B683-D21E8E0ACCBD}" destId="{81144E13-366D-4C70-ACB1-B88D3884E927}" srcOrd="0" destOrd="0" presId="urn:microsoft.com/office/officeart/2005/8/layout/lProcess2"/>
    <dgm:cxn modelId="{4C28C290-E8A8-419B-B098-139BC414377D}" type="presOf" srcId="{49E1921D-D9A5-41D6-B3DF-855B707E3E7F}" destId="{DC63252E-C6BF-4496-9C50-587A5352E646}" srcOrd="0" destOrd="0" presId="urn:microsoft.com/office/officeart/2005/8/layout/lProcess2"/>
    <dgm:cxn modelId="{97BD2B9D-9014-4C7C-AA09-F3A7A539520E}" srcId="{82E2C728-2C8A-4C5C-B683-D21E8E0ACCBD}" destId="{D2441457-E68A-4925-A55D-9EC72CE8EEDC}" srcOrd="3" destOrd="0" parTransId="{9032E92A-F56C-4D67-9880-DFD071661392}" sibTransId="{671C3F8B-D0FC-414B-9E85-5D7FFC5DE884}"/>
    <dgm:cxn modelId="{A9A991A6-274D-48F6-937A-244F0691AA0C}" type="presOf" srcId="{5D53C598-F37A-4063-9DD7-CF8BDF0BE0D3}" destId="{23C40D5A-A1E2-4746-B918-A8E0DC20727F}" srcOrd="0" destOrd="0" presId="urn:microsoft.com/office/officeart/2005/8/layout/lProcess2"/>
    <dgm:cxn modelId="{605457B5-5ECA-420E-8571-8ABFE8AFC8A7}" srcId="{53321E0A-47EE-44A9-B20E-1A9DD0DED2F9}" destId="{5D53C598-F37A-4063-9DD7-CF8BDF0BE0D3}" srcOrd="3" destOrd="0" parTransId="{77971C6A-7230-4FE9-B310-7C62869ADBDE}" sibTransId="{1ECEFFEF-F01C-4C84-98A4-C7BFF5E8A721}"/>
    <dgm:cxn modelId="{A96423BA-D6AB-463E-B902-803C1352D122}" type="presOf" srcId="{5B05EADA-DBC3-4275-8CE3-AF1E2D70EFE4}" destId="{5B120A4A-DCAB-4523-B578-2FD9938FF2C7}" srcOrd="0" destOrd="0" presId="urn:microsoft.com/office/officeart/2005/8/layout/lProcess2"/>
    <dgm:cxn modelId="{22D042C0-0398-41DD-A4CD-B49825FD75DA}" srcId="{C02867F3-046E-4E5B-B49C-B92D69B6623D}" destId="{11206431-4F13-48F5-86E5-C89DA345136F}" srcOrd="3" destOrd="0" parTransId="{9B3CF6EA-6A47-406C-9B9A-451CC8C66212}" sibTransId="{7DCDBEC2-11EF-4910-8ED8-186CED834B30}"/>
    <dgm:cxn modelId="{B1FF50DB-93C5-4B52-9383-61647239D4DF}" type="presOf" srcId="{5D53C598-F37A-4063-9DD7-CF8BDF0BE0D3}" destId="{93D1A46B-1CBA-4CE4-BF84-2C58DB67E729}" srcOrd="1" destOrd="0" presId="urn:microsoft.com/office/officeart/2005/8/layout/lProcess2"/>
    <dgm:cxn modelId="{DFE67BDB-F3D6-45AD-998D-D0DBF970DC63}" srcId="{5D53C598-F37A-4063-9DD7-CF8BDF0BE0D3}" destId="{6CAED525-9F0D-462F-90C8-8A6594612908}" srcOrd="2" destOrd="0" parTransId="{58D38EE2-696A-485E-9326-AFBA08C02AEC}" sibTransId="{3ED69E29-80E0-463C-AF08-A8C09969E093}"/>
    <dgm:cxn modelId="{11857DDD-F5F9-4411-A8B4-3869E1E8AFF2}" type="presOf" srcId="{9E27B2D5-0387-44C6-8439-6EF3BEE0EFE2}" destId="{19641F84-B975-45C3-B027-7757BD57D596}" srcOrd="0" destOrd="0" presId="urn:microsoft.com/office/officeart/2005/8/layout/lProcess2"/>
    <dgm:cxn modelId="{E6C320DF-67E5-4DFE-AD74-8696F0162EDA}" srcId="{9E27B2D5-0387-44C6-8439-6EF3BEE0EFE2}" destId="{49E1921D-D9A5-41D6-B3DF-855B707E3E7F}" srcOrd="2" destOrd="0" parTransId="{AB4CEC4E-8D25-4919-B4E9-097E0A76CB6C}" sibTransId="{BA01BF67-F82E-44C3-9F7B-6336CA8CCD87}"/>
    <dgm:cxn modelId="{7D94A7E1-F292-4430-B091-A838038EEFAD}" srcId="{5D53C598-F37A-4063-9DD7-CF8BDF0BE0D3}" destId="{4FB5D9F3-C0AC-4E67-8E2D-B57B7A520947}" srcOrd="0" destOrd="0" parTransId="{4C1086BA-9FE2-4B4C-9D70-C6FAA1375EF1}" sibTransId="{4F4D29C4-C83B-4B6D-B82B-F804FEAEDF5E}"/>
    <dgm:cxn modelId="{DD2B7CE4-0241-436C-9BB0-826FB1D3DFCC}" srcId="{53321E0A-47EE-44A9-B20E-1A9DD0DED2F9}" destId="{82E2C728-2C8A-4C5C-B683-D21E8E0ACCBD}" srcOrd="2" destOrd="0" parTransId="{70C298DB-8100-4205-9921-FFBF1D6E3397}" sibTransId="{64907E08-2E1D-4F0F-8468-E417E532AE9F}"/>
    <dgm:cxn modelId="{EDCF58EB-37EE-4FAA-A304-093A39234CF3}" type="presOf" srcId="{C02867F3-046E-4E5B-B49C-B92D69B6623D}" destId="{2D3CE463-296A-45E7-8617-F3C5DB2AE504}" srcOrd="1" destOrd="0" presId="urn:microsoft.com/office/officeart/2005/8/layout/lProcess2"/>
    <dgm:cxn modelId="{EDF8F0ED-4ABF-4BC0-8FCB-FD7672195DEC}" type="presOf" srcId="{CFE5D9D5-573B-4FA3-8A62-FEE49727E886}" destId="{8C11A3C2-FA57-475C-B239-A045ADF9006F}" srcOrd="0" destOrd="0" presId="urn:microsoft.com/office/officeart/2005/8/layout/lProcess2"/>
    <dgm:cxn modelId="{126A91FD-74AD-4C1D-868B-36F70D1C5090}" type="presOf" srcId="{82E2C728-2C8A-4C5C-B683-D21E8E0ACCBD}" destId="{5AA0ED7F-823C-4100-B8F6-53C6A08E24DC}" srcOrd="1" destOrd="0" presId="urn:microsoft.com/office/officeart/2005/8/layout/lProcess2"/>
    <dgm:cxn modelId="{BC3C393B-CA4D-42E8-BCDB-7AB5D1A1254A}" type="presParOf" srcId="{5354303F-AE03-4A02-8BBD-9942DFF84318}" destId="{C64BD484-A764-4C6F-A038-40A69545433C}" srcOrd="0" destOrd="0" presId="urn:microsoft.com/office/officeart/2005/8/layout/lProcess2"/>
    <dgm:cxn modelId="{89ACB549-359F-4D3A-B79C-B01D6BB25149}" type="presParOf" srcId="{C64BD484-A764-4C6F-A038-40A69545433C}" destId="{19641F84-B975-45C3-B027-7757BD57D596}" srcOrd="0" destOrd="0" presId="urn:microsoft.com/office/officeart/2005/8/layout/lProcess2"/>
    <dgm:cxn modelId="{1D5E0DD6-26D2-492F-928E-0AB517A378E4}" type="presParOf" srcId="{C64BD484-A764-4C6F-A038-40A69545433C}" destId="{EF79F8E6-D827-46C0-8182-4662FF41FF60}" srcOrd="1" destOrd="0" presId="urn:microsoft.com/office/officeart/2005/8/layout/lProcess2"/>
    <dgm:cxn modelId="{26DC72F9-27AE-4DEB-8877-4E02B30D4449}" type="presParOf" srcId="{C64BD484-A764-4C6F-A038-40A69545433C}" destId="{41085098-0A22-4C89-B3F2-DA2CECEE8907}" srcOrd="2" destOrd="0" presId="urn:microsoft.com/office/officeart/2005/8/layout/lProcess2"/>
    <dgm:cxn modelId="{47DF5073-E814-40ED-BED3-757C812F414D}" type="presParOf" srcId="{41085098-0A22-4C89-B3F2-DA2CECEE8907}" destId="{E66E4F20-E37A-4DCB-94FD-C5AC06C5F21A}" srcOrd="0" destOrd="0" presId="urn:microsoft.com/office/officeart/2005/8/layout/lProcess2"/>
    <dgm:cxn modelId="{748E8189-A29B-4C7A-87C6-2A25E15551BA}" type="presParOf" srcId="{E66E4F20-E37A-4DCB-94FD-C5AC06C5F21A}" destId="{7448AC02-9754-43DB-88EF-7BEE6884DD27}" srcOrd="0" destOrd="0" presId="urn:microsoft.com/office/officeart/2005/8/layout/lProcess2"/>
    <dgm:cxn modelId="{5D8009B5-F4C7-484D-B9EC-66034F4F8340}" type="presParOf" srcId="{E66E4F20-E37A-4DCB-94FD-C5AC06C5F21A}" destId="{453A19EB-02A3-4DA7-8FF8-C7DAC5D629BD}" srcOrd="1" destOrd="0" presId="urn:microsoft.com/office/officeart/2005/8/layout/lProcess2"/>
    <dgm:cxn modelId="{71B64B11-0B1C-4596-AF8F-91E4D3C1DF42}" type="presParOf" srcId="{E66E4F20-E37A-4DCB-94FD-C5AC06C5F21A}" destId="{6C44A11B-B312-48B0-A7C7-92DC6E5B023E}" srcOrd="2" destOrd="0" presId="urn:microsoft.com/office/officeart/2005/8/layout/lProcess2"/>
    <dgm:cxn modelId="{6D97F705-65B2-44FD-BC1F-B922FA331B8B}" type="presParOf" srcId="{E66E4F20-E37A-4DCB-94FD-C5AC06C5F21A}" destId="{F8F7FBE6-5368-4207-8371-53C08D0F7882}" srcOrd="3" destOrd="0" presId="urn:microsoft.com/office/officeart/2005/8/layout/lProcess2"/>
    <dgm:cxn modelId="{33A411CD-6F3A-4BA1-80F4-995E4BBEA812}" type="presParOf" srcId="{E66E4F20-E37A-4DCB-94FD-C5AC06C5F21A}" destId="{DC63252E-C6BF-4496-9C50-587A5352E646}" srcOrd="4" destOrd="0" presId="urn:microsoft.com/office/officeart/2005/8/layout/lProcess2"/>
    <dgm:cxn modelId="{84BC2940-9A13-43DE-BCBF-4A816B64C0CF}" type="presParOf" srcId="{E66E4F20-E37A-4DCB-94FD-C5AC06C5F21A}" destId="{5B0DE5FD-2E45-4B8C-A3F7-1379F1095E2A}" srcOrd="5" destOrd="0" presId="urn:microsoft.com/office/officeart/2005/8/layout/lProcess2"/>
    <dgm:cxn modelId="{08FB5C2D-787A-48FC-ADEF-6A1F09284A0D}" type="presParOf" srcId="{E66E4F20-E37A-4DCB-94FD-C5AC06C5F21A}" destId="{53C1FB53-B310-4B09-8550-EF7453BB00D8}" srcOrd="6" destOrd="0" presId="urn:microsoft.com/office/officeart/2005/8/layout/lProcess2"/>
    <dgm:cxn modelId="{0C46881E-7A2B-4550-9960-8FBF2935A40E}" type="presParOf" srcId="{5354303F-AE03-4A02-8BBD-9942DFF84318}" destId="{0078C29B-94EE-466E-AC13-BFD90E9F9C3F}" srcOrd="1" destOrd="0" presId="urn:microsoft.com/office/officeart/2005/8/layout/lProcess2"/>
    <dgm:cxn modelId="{9B7E67B1-813F-4FCF-92C5-3DD3923DD092}" type="presParOf" srcId="{5354303F-AE03-4A02-8BBD-9942DFF84318}" destId="{72D99279-CAFA-4347-94A8-BB05D03C0194}" srcOrd="2" destOrd="0" presId="urn:microsoft.com/office/officeart/2005/8/layout/lProcess2"/>
    <dgm:cxn modelId="{2B77ED9F-4306-479E-8367-6F6F8E824DF2}" type="presParOf" srcId="{72D99279-CAFA-4347-94A8-BB05D03C0194}" destId="{32687F83-93A2-4565-B411-156113C053A5}" srcOrd="0" destOrd="0" presId="urn:microsoft.com/office/officeart/2005/8/layout/lProcess2"/>
    <dgm:cxn modelId="{035CD180-8C27-42B9-9B24-34469B51FD03}" type="presParOf" srcId="{72D99279-CAFA-4347-94A8-BB05D03C0194}" destId="{2D3CE463-296A-45E7-8617-F3C5DB2AE504}" srcOrd="1" destOrd="0" presId="urn:microsoft.com/office/officeart/2005/8/layout/lProcess2"/>
    <dgm:cxn modelId="{A657C719-C543-41F7-A491-D1FB07736546}" type="presParOf" srcId="{72D99279-CAFA-4347-94A8-BB05D03C0194}" destId="{71DE687B-D63E-477B-8AC0-C67DAB6342BB}" srcOrd="2" destOrd="0" presId="urn:microsoft.com/office/officeart/2005/8/layout/lProcess2"/>
    <dgm:cxn modelId="{C1759A89-3B9F-4C5A-B127-0466EC42ACC0}" type="presParOf" srcId="{71DE687B-D63E-477B-8AC0-C67DAB6342BB}" destId="{A561CF92-2309-4B34-820D-D4DD8A6E1942}" srcOrd="0" destOrd="0" presId="urn:microsoft.com/office/officeart/2005/8/layout/lProcess2"/>
    <dgm:cxn modelId="{9B1000DD-852E-4704-B6A9-30ABF2EAB9B4}" type="presParOf" srcId="{A561CF92-2309-4B34-820D-D4DD8A6E1942}" destId="{8C11A3C2-FA57-475C-B239-A045ADF9006F}" srcOrd="0" destOrd="0" presId="urn:microsoft.com/office/officeart/2005/8/layout/lProcess2"/>
    <dgm:cxn modelId="{19489AC7-2309-4CFD-9972-C73FC543378F}" type="presParOf" srcId="{A561CF92-2309-4B34-820D-D4DD8A6E1942}" destId="{D0B788CD-6329-4235-9222-C8E450E5C19D}" srcOrd="1" destOrd="0" presId="urn:microsoft.com/office/officeart/2005/8/layout/lProcess2"/>
    <dgm:cxn modelId="{5B9B4504-40D1-4B8B-B3EA-C1CB31DCADE6}" type="presParOf" srcId="{A561CF92-2309-4B34-820D-D4DD8A6E1942}" destId="{F4E889C5-8DE1-44F0-8028-841B66DD79CB}" srcOrd="2" destOrd="0" presId="urn:microsoft.com/office/officeart/2005/8/layout/lProcess2"/>
    <dgm:cxn modelId="{EF40B5EB-6D34-4F36-A55E-CF1D6574AE04}" type="presParOf" srcId="{A561CF92-2309-4B34-820D-D4DD8A6E1942}" destId="{E8B10EB1-B431-4A6C-AB4B-4D8EB4ACAFF5}" srcOrd="3" destOrd="0" presId="urn:microsoft.com/office/officeart/2005/8/layout/lProcess2"/>
    <dgm:cxn modelId="{579783FC-B058-49FE-9F32-25A6697560CF}" type="presParOf" srcId="{A561CF92-2309-4B34-820D-D4DD8A6E1942}" destId="{20D06182-06C2-4320-9F82-3BCA1A335B08}" srcOrd="4" destOrd="0" presId="urn:microsoft.com/office/officeart/2005/8/layout/lProcess2"/>
    <dgm:cxn modelId="{F60ADA1D-A03D-4537-BFFC-544A5AEE64C6}" type="presParOf" srcId="{A561CF92-2309-4B34-820D-D4DD8A6E1942}" destId="{9F32BBC3-BB95-4569-912B-8010CF3E937D}" srcOrd="5" destOrd="0" presId="urn:microsoft.com/office/officeart/2005/8/layout/lProcess2"/>
    <dgm:cxn modelId="{9E6ED864-A06F-4B72-9E3A-8015627176C2}" type="presParOf" srcId="{A561CF92-2309-4B34-820D-D4DD8A6E1942}" destId="{8669E171-F88E-45B1-B3B1-3420ABD872EE}" srcOrd="6" destOrd="0" presId="urn:microsoft.com/office/officeart/2005/8/layout/lProcess2"/>
    <dgm:cxn modelId="{09275D8D-0466-445C-B2BC-0C94B4FF5872}" type="presParOf" srcId="{5354303F-AE03-4A02-8BBD-9942DFF84318}" destId="{95B3BB7C-15BC-4D11-8F44-C8DC2E017A5F}" srcOrd="3" destOrd="0" presId="urn:microsoft.com/office/officeart/2005/8/layout/lProcess2"/>
    <dgm:cxn modelId="{CE1D35E8-AED2-4925-B725-4C43EDEC6AAB}" type="presParOf" srcId="{5354303F-AE03-4A02-8BBD-9942DFF84318}" destId="{AAD5747C-E2BD-4988-BAC7-D12C0211985A}" srcOrd="4" destOrd="0" presId="urn:microsoft.com/office/officeart/2005/8/layout/lProcess2"/>
    <dgm:cxn modelId="{104165DB-821C-456E-8DAF-05AEF7BAFAFA}" type="presParOf" srcId="{AAD5747C-E2BD-4988-BAC7-D12C0211985A}" destId="{81144E13-366D-4C70-ACB1-B88D3884E927}" srcOrd="0" destOrd="0" presId="urn:microsoft.com/office/officeart/2005/8/layout/lProcess2"/>
    <dgm:cxn modelId="{ED21AF74-C6BF-43B9-94A6-BAE3F7244B3D}" type="presParOf" srcId="{AAD5747C-E2BD-4988-BAC7-D12C0211985A}" destId="{5AA0ED7F-823C-4100-B8F6-53C6A08E24DC}" srcOrd="1" destOrd="0" presId="urn:microsoft.com/office/officeart/2005/8/layout/lProcess2"/>
    <dgm:cxn modelId="{3B0FC4D9-EE3B-477B-A725-1585AB0CC03B}" type="presParOf" srcId="{AAD5747C-E2BD-4988-BAC7-D12C0211985A}" destId="{A92E1FE5-75B5-468D-BD92-7D029F753882}" srcOrd="2" destOrd="0" presId="urn:microsoft.com/office/officeart/2005/8/layout/lProcess2"/>
    <dgm:cxn modelId="{71E8D61A-EDD6-4538-ADCA-188F940C560F}" type="presParOf" srcId="{A92E1FE5-75B5-468D-BD92-7D029F753882}" destId="{78B3E23F-FBE5-41FD-9DC9-FDA3E4259FE5}" srcOrd="0" destOrd="0" presId="urn:microsoft.com/office/officeart/2005/8/layout/lProcess2"/>
    <dgm:cxn modelId="{C1EC2A95-9F05-41DF-A37D-7CA8D477929C}" type="presParOf" srcId="{78B3E23F-FBE5-41FD-9DC9-FDA3E4259FE5}" destId="{F112BA27-0DC4-419D-95F8-92D528638A45}" srcOrd="0" destOrd="0" presId="urn:microsoft.com/office/officeart/2005/8/layout/lProcess2"/>
    <dgm:cxn modelId="{96798A4D-B35C-47EE-A63C-ADBB908330D9}" type="presParOf" srcId="{78B3E23F-FBE5-41FD-9DC9-FDA3E4259FE5}" destId="{9B794CAE-8AF2-4EE1-8BCD-B196943ED525}" srcOrd="1" destOrd="0" presId="urn:microsoft.com/office/officeart/2005/8/layout/lProcess2"/>
    <dgm:cxn modelId="{67D665AB-F13D-4797-A608-01649F1BB576}" type="presParOf" srcId="{78B3E23F-FBE5-41FD-9DC9-FDA3E4259FE5}" destId="{27C53EBF-8514-4633-B0FA-A0CED85DF8BE}" srcOrd="2" destOrd="0" presId="urn:microsoft.com/office/officeart/2005/8/layout/lProcess2"/>
    <dgm:cxn modelId="{5A64AC49-BD4F-42C1-A11C-86E108AAB249}" type="presParOf" srcId="{78B3E23F-FBE5-41FD-9DC9-FDA3E4259FE5}" destId="{7B246730-B9F9-4852-8E94-5804E2E08F94}" srcOrd="3" destOrd="0" presId="urn:microsoft.com/office/officeart/2005/8/layout/lProcess2"/>
    <dgm:cxn modelId="{E9E42235-D672-48A1-8C1D-EF8746D3AFE7}" type="presParOf" srcId="{78B3E23F-FBE5-41FD-9DC9-FDA3E4259FE5}" destId="{4337185B-45BE-4383-9460-F62BD2E8EDFB}" srcOrd="4" destOrd="0" presId="urn:microsoft.com/office/officeart/2005/8/layout/lProcess2"/>
    <dgm:cxn modelId="{3EF6DB36-7429-4CBC-9AB4-B0AEDEEFB3BB}" type="presParOf" srcId="{78B3E23F-FBE5-41FD-9DC9-FDA3E4259FE5}" destId="{45949AFD-7CF5-4A54-A5F0-57D108A70716}" srcOrd="5" destOrd="0" presId="urn:microsoft.com/office/officeart/2005/8/layout/lProcess2"/>
    <dgm:cxn modelId="{3B020D3F-EB5A-427B-B226-D9C0202858A5}" type="presParOf" srcId="{78B3E23F-FBE5-41FD-9DC9-FDA3E4259FE5}" destId="{960E6C18-7DA8-4F57-A813-CC579F5D8518}" srcOrd="6" destOrd="0" presId="urn:microsoft.com/office/officeart/2005/8/layout/lProcess2"/>
    <dgm:cxn modelId="{5B79A3D6-B9DA-4CF3-A5C7-FCB4CE5D2E63}" type="presParOf" srcId="{5354303F-AE03-4A02-8BBD-9942DFF84318}" destId="{2961F65F-2EE8-4638-A3BF-1D60DD7C0775}" srcOrd="5" destOrd="0" presId="urn:microsoft.com/office/officeart/2005/8/layout/lProcess2"/>
    <dgm:cxn modelId="{5D5AAA04-E8DA-4B8E-BD1F-BB0C714CDF60}" type="presParOf" srcId="{5354303F-AE03-4A02-8BBD-9942DFF84318}" destId="{B9E4732C-D447-495F-8613-75435197D938}" srcOrd="6" destOrd="0" presId="urn:microsoft.com/office/officeart/2005/8/layout/lProcess2"/>
    <dgm:cxn modelId="{71B4C35E-C4C5-4387-A90C-B5B228C38CB0}" type="presParOf" srcId="{B9E4732C-D447-495F-8613-75435197D938}" destId="{23C40D5A-A1E2-4746-B918-A8E0DC20727F}" srcOrd="0" destOrd="0" presId="urn:microsoft.com/office/officeart/2005/8/layout/lProcess2"/>
    <dgm:cxn modelId="{19E11C2B-7952-4008-BEF5-18577C62EBDA}" type="presParOf" srcId="{B9E4732C-D447-495F-8613-75435197D938}" destId="{93D1A46B-1CBA-4CE4-BF84-2C58DB67E729}" srcOrd="1" destOrd="0" presId="urn:microsoft.com/office/officeart/2005/8/layout/lProcess2"/>
    <dgm:cxn modelId="{3A621754-588D-4484-B1B5-78AADFF49A9D}" type="presParOf" srcId="{B9E4732C-D447-495F-8613-75435197D938}" destId="{75AD0C93-39C5-44E6-A892-DE609CEC4251}" srcOrd="2" destOrd="0" presId="urn:microsoft.com/office/officeart/2005/8/layout/lProcess2"/>
    <dgm:cxn modelId="{D5FECD8F-6526-49CA-9DCA-32E8F43366E0}" type="presParOf" srcId="{75AD0C93-39C5-44E6-A892-DE609CEC4251}" destId="{28BDA5CB-B6F4-4DBE-A9B3-16271BF205FB}" srcOrd="0" destOrd="0" presId="urn:microsoft.com/office/officeart/2005/8/layout/lProcess2"/>
    <dgm:cxn modelId="{E018D25B-DB4E-4082-A53A-4940FB736048}" type="presParOf" srcId="{28BDA5CB-B6F4-4DBE-A9B3-16271BF205FB}" destId="{14E11C1C-E948-4343-B5D5-C76B6D078356}" srcOrd="0" destOrd="0" presId="urn:microsoft.com/office/officeart/2005/8/layout/lProcess2"/>
    <dgm:cxn modelId="{6E20DC48-1C54-4FC1-906A-EEF40BA85BB9}" type="presParOf" srcId="{28BDA5CB-B6F4-4DBE-A9B3-16271BF205FB}" destId="{097AEDBB-F297-4BFE-B523-A8A1DB74A20B}" srcOrd="1" destOrd="0" presId="urn:microsoft.com/office/officeart/2005/8/layout/lProcess2"/>
    <dgm:cxn modelId="{CFC05E37-114C-4111-B60D-897FC0F90AC5}" type="presParOf" srcId="{28BDA5CB-B6F4-4DBE-A9B3-16271BF205FB}" destId="{7D11FD57-9AE5-413E-87FF-84CA047D95D6}" srcOrd="2" destOrd="0" presId="urn:microsoft.com/office/officeart/2005/8/layout/lProcess2"/>
    <dgm:cxn modelId="{A6F1FCFF-FE21-49AC-8344-28029661BC5A}" type="presParOf" srcId="{28BDA5CB-B6F4-4DBE-A9B3-16271BF205FB}" destId="{F0F25AD0-6E4C-43F8-9612-A52E20BE561C}" srcOrd="3" destOrd="0" presId="urn:microsoft.com/office/officeart/2005/8/layout/lProcess2"/>
    <dgm:cxn modelId="{F5CC0951-ADB2-4ED4-B783-0EB52606059F}" type="presParOf" srcId="{28BDA5CB-B6F4-4DBE-A9B3-16271BF205FB}" destId="{DA30DF19-1968-4B49-9988-6FE7BD5F68DE}" srcOrd="4" destOrd="0" presId="urn:microsoft.com/office/officeart/2005/8/layout/lProcess2"/>
    <dgm:cxn modelId="{72E6CB31-09C9-4AB9-A699-573B26F299EC}" type="presParOf" srcId="{28BDA5CB-B6F4-4DBE-A9B3-16271BF205FB}" destId="{C375BF68-5B73-455A-856F-C2D5E0C42A82}" srcOrd="5" destOrd="0" presId="urn:microsoft.com/office/officeart/2005/8/layout/lProcess2"/>
    <dgm:cxn modelId="{2508D0B9-4538-4358-B1B3-379C98898C44}" type="presParOf" srcId="{28BDA5CB-B6F4-4DBE-A9B3-16271BF205FB}" destId="{5B120A4A-DCAB-4523-B578-2FD9938FF2C7}"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3464B12-3CE3-459D-9396-8A547E2AAD41}"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97666198-36D7-48EA-B8B7-1B98E2581826}">
      <dgm:prSet phldrT="[Text]"/>
      <dgm:spPr/>
      <dgm:t>
        <a:bodyPr/>
        <a:lstStyle/>
        <a:p>
          <a:endParaRPr lang="en-US" dirty="0"/>
        </a:p>
      </dgm:t>
    </dgm:pt>
    <dgm:pt modelId="{167B630D-4681-4FB1-92E4-F466803411C6}" type="parTrans" cxnId="{BE51E7DD-C4BE-4637-A527-C1C8E892D5AC}">
      <dgm:prSet/>
      <dgm:spPr/>
      <dgm:t>
        <a:bodyPr/>
        <a:lstStyle/>
        <a:p>
          <a:endParaRPr lang="en-US"/>
        </a:p>
      </dgm:t>
    </dgm:pt>
    <dgm:pt modelId="{8881CC40-F92A-49CF-A6BF-1E70193E0C13}" type="sibTrans" cxnId="{BE51E7DD-C4BE-4637-A527-C1C8E892D5AC}">
      <dgm:prSet/>
      <dgm:spPr/>
      <dgm:t>
        <a:bodyPr/>
        <a:lstStyle/>
        <a:p>
          <a:endParaRPr lang="en-US"/>
        </a:p>
      </dgm:t>
    </dgm:pt>
    <dgm:pt modelId="{067BE0F2-2CCC-42C0-AACC-93F1E1B6D2BC}">
      <dgm:prSet phldrT="[Text]"/>
      <dgm:spPr/>
      <dgm:t>
        <a:bodyPr/>
        <a:lstStyle/>
        <a:p>
          <a:r>
            <a:rPr lang="en-US" i="1" dirty="0"/>
            <a:t>Vendor Life Cycle Management</a:t>
          </a:r>
        </a:p>
      </dgm:t>
    </dgm:pt>
    <dgm:pt modelId="{3C1DC461-5357-45F7-A489-02520A03FA27}" type="parTrans" cxnId="{5747D9E7-9053-442C-BDA4-5D4B0FB7EDAE}">
      <dgm:prSet/>
      <dgm:spPr/>
      <dgm:t>
        <a:bodyPr/>
        <a:lstStyle/>
        <a:p>
          <a:endParaRPr lang="en-US"/>
        </a:p>
      </dgm:t>
    </dgm:pt>
    <dgm:pt modelId="{C9E5589C-584E-4E5F-8672-14B07ACA1214}" type="sibTrans" cxnId="{5747D9E7-9053-442C-BDA4-5D4B0FB7EDAE}">
      <dgm:prSet/>
      <dgm:spPr/>
      <dgm:t>
        <a:bodyPr/>
        <a:lstStyle/>
        <a:p>
          <a:endParaRPr lang="en-US"/>
        </a:p>
      </dgm:t>
    </dgm:pt>
    <dgm:pt modelId="{263326EF-5F22-4B3D-A1F0-4A86C3FFC5BB}">
      <dgm:prSet phldrT="[Text]"/>
      <dgm:spPr/>
      <dgm:t>
        <a:bodyPr/>
        <a:lstStyle/>
        <a:p>
          <a:r>
            <a:rPr lang="en-US" b="1" dirty="0"/>
            <a:t>Automated Invoice &amp; Vendor Validation: </a:t>
          </a:r>
          <a:r>
            <a:rPr lang="en-US" b="0" dirty="0"/>
            <a:t>Enhance vendor verification protocols to ensure legitimacy before processing payments, reducing exposure to fraudulent actors.</a:t>
          </a:r>
        </a:p>
      </dgm:t>
    </dgm:pt>
    <dgm:pt modelId="{E81931D6-BABD-4D06-9AD5-4B2A1B84A273}" type="parTrans" cxnId="{F3733980-4222-458C-B412-C58377551F9D}">
      <dgm:prSet/>
      <dgm:spPr/>
      <dgm:t>
        <a:bodyPr/>
        <a:lstStyle/>
        <a:p>
          <a:endParaRPr lang="en-US"/>
        </a:p>
      </dgm:t>
    </dgm:pt>
    <dgm:pt modelId="{0023F00D-C5E5-4AD2-B809-C78DE05B98AE}" type="sibTrans" cxnId="{F3733980-4222-458C-B412-C58377551F9D}">
      <dgm:prSet/>
      <dgm:spPr/>
      <dgm:t>
        <a:bodyPr/>
        <a:lstStyle/>
        <a:p>
          <a:endParaRPr lang="en-US"/>
        </a:p>
      </dgm:t>
    </dgm:pt>
    <dgm:pt modelId="{FC8519AF-5006-4FA5-92C3-4F6439839925}">
      <dgm:prSet phldrT="[Text]"/>
      <dgm:spPr/>
      <dgm:t>
        <a:bodyPr/>
        <a:lstStyle/>
        <a:p>
          <a:r>
            <a:rPr lang="en-US" b="1" dirty="0"/>
            <a:t> </a:t>
          </a:r>
          <a:endParaRPr lang="en-US" dirty="0"/>
        </a:p>
      </dgm:t>
    </dgm:pt>
    <dgm:pt modelId="{368D1EC9-3BDC-40A2-BB29-E9EE2599BCF4}" type="parTrans" cxnId="{8966A585-0761-4CC3-9BDE-97352E76CC36}">
      <dgm:prSet/>
      <dgm:spPr/>
      <dgm:t>
        <a:bodyPr/>
        <a:lstStyle/>
        <a:p>
          <a:endParaRPr lang="en-US"/>
        </a:p>
      </dgm:t>
    </dgm:pt>
    <dgm:pt modelId="{695B0114-FF5A-4186-8B4F-50846775B7F0}" type="sibTrans" cxnId="{8966A585-0761-4CC3-9BDE-97352E76CC36}">
      <dgm:prSet/>
      <dgm:spPr/>
      <dgm:t>
        <a:bodyPr/>
        <a:lstStyle/>
        <a:p>
          <a:endParaRPr lang="en-US"/>
        </a:p>
      </dgm:t>
    </dgm:pt>
    <dgm:pt modelId="{8047ACBD-2D74-4249-AC6F-2B9A56C34409}">
      <dgm:prSet phldrT="[Text]"/>
      <dgm:spPr/>
      <dgm:t>
        <a:bodyPr/>
        <a:lstStyle/>
        <a:p>
          <a:r>
            <a:rPr lang="en-US" i="1" dirty="0"/>
            <a:t>Accounts Payable AI Roadmap</a:t>
          </a:r>
        </a:p>
      </dgm:t>
    </dgm:pt>
    <dgm:pt modelId="{020B283A-A7C1-40E6-BADE-D12C2B03582A}" type="parTrans" cxnId="{35FED07D-B3D6-471E-93EC-4A8AF756E13E}">
      <dgm:prSet/>
      <dgm:spPr/>
      <dgm:t>
        <a:bodyPr/>
        <a:lstStyle/>
        <a:p>
          <a:endParaRPr lang="en-US"/>
        </a:p>
      </dgm:t>
    </dgm:pt>
    <dgm:pt modelId="{157D53F6-9A1B-4FE8-B040-1B23D536A039}" type="sibTrans" cxnId="{35FED07D-B3D6-471E-93EC-4A8AF756E13E}">
      <dgm:prSet/>
      <dgm:spPr/>
      <dgm:t>
        <a:bodyPr/>
        <a:lstStyle/>
        <a:p>
          <a:endParaRPr lang="en-US"/>
        </a:p>
      </dgm:t>
    </dgm:pt>
    <dgm:pt modelId="{1FCFC094-8E26-4875-A304-E047B5BD4B3B}">
      <dgm:prSet phldrT="[Text]"/>
      <dgm:spPr/>
      <dgm:t>
        <a:bodyPr/>
        <a:lstStyle/>
        <a:p>
          <a:r>
            <a:rPr lang="en-US" b="1" dirty="0"/>
            <a:t>Vendor Statement Reconciliation </a:t>
          </a:r>
          <a:r>
            <a:rPr lang="en-US" dirty="0"/>
            <a:t>– Utilizes AI to automatically analyze vendor statements for missing credits, unpaid invoices, or invoices not received. </a:t>
          </a:r>
        </a:p>
      </dgm:t>
    </dgm:pt>
    <dgm:pt modelId="{6C9571BE-6FA1-4582-9348-0A5CB82850F0}" type="parTrans" cxnId="{FD84B904-AC43-43A7-918E-B501AA0CEF7D}">
      <dgm:prSet/>
      <dgm:spPr/>
      <dgm:t>
        <a:bodyPr/>
        <a:lstStyle/>
        <a:p>
          <a:endParaRPr lang="en-US"/>
        </a:p>
      </dgm:t>
    </dgm:pt>
    <dgm:pt modelId="{D309E46D-1AA3-4CAE-BB93-9532F21840D7}" type="sibTrans" cxnId="{FD84B904-AC43-43A7-918E-B501AA0CEF7D}">
      <dgm:prSet/>
      <dgm:spPr/>
      <dgm:t>
        <a:bodyPr/>
        <a:lstStyle/>
        <a:p>
          <a:endParaRPr lang="en-US"/>
        </a:p>
      </dgm:t>
    </dgm:pt>
    <dgm:pt modelId="{BDE3CBAA-68E3-4DDD-973A-98CACE713FC3}">
      <dgm:prSet phldrT="[Text]"/>
      <dgm:spPr/>
      <dgm:t>
        <a:bodyPr/>
        <a:lstStyle/>
        <a:p>
          <a:endParaRPr lang="en-US" dirty="0"/>
        </a:p>
      </dgm:t>
    </dgm:pt>
    <dgm:pt modelId="{DFB55E71-4D4F-4B02-A145-B943B4B8F910}" type="parTrans" cxnId="{B6A6D2E4-F1D0-4CA0-A304-850E0B2055D2}">
      <dgm:prSet/>
      <dgm:spPr/>
      <dgm:t>
        <a:bodyPr/>
        <a:lstStyle/>
        <a:p>
          <a:endParaRPr lang="en-US"/>
        </a:p>
      </dgm:t>
    </dgm:pt>
    <dgm:pt modelId="{44A3B817-D403-40E8-8946-4C71EF7B4F83}" type="sibTrans" cxnId="{B6A6D2E4-F1D0-4CA0-A304-850E0B2055D2}">
      <dgm:prSet/>
      <dgm:spPr/>
      <dgm:t>
        <a:bodyPr/>
        <a:lstStyle/>
        <a:p>
          <a:endParaRPr lang="en-US"/>
        </a:p>
      </dgm:t>
    </dgm:pt>
    <dgm:pt modelId="{5C638152-CB86-40FE-8990-847E44047765}">
      <dgm:prSet phldrT="[Text]"/>
      <dgm:spPr/>
      <dgm:t>
        <a:bodyPr/>
        <a:lstStyle/>
        <a:p>
          <a:r>
            <a:rPr lang="en-US" i="1" dirty="0"/>
            <a:t>Vendor Centralized Utility Management </a:t>
          </a:r>
        </a:p>
      </dgm:t>
    </dgm:pt>
    <dgm:pt modelId="{7CAB8A6C-36A7-4541-9654-6D029AE4C6E0}" type="parTrans" cxnId="{37963695-7CFC-4BF1-BC2D-8C7BAF5F5966}">
      <dgm:prSet/>
      <dgm:spPr/>
      <dgm:t>
        <a:bodyPr/>
        <a:lstStyle/>
        <a:p>
          <a:endParaRPr lang="en-US"/>
        </a:p>
      </dgm:t>
    </dgm:pt>
    <dgm:pt modelId="{C88C999F-746B-469B-BF80-833B68C544D5}" type="sibTrans" cxnId="{37963695-7CFC-4BF1-BC2D-8C7BAF5F5966}">
      <dgm:prSet/>
      <dgm:spPr/>
      <dgm:t>
        <a:bodyPr/>
        <a:lstStyle/>
        <a:p>
          <a:endParaRPr lang="en-US"/>
        </a:p>
      </dgm:t>
    </dgm:pt>
    <dgm:pt modelId="{A3754F51-42D3-4F54-9194-DEB4146B2C51}">
      <dgm:prSet phldrT="[Text]"/>
      <dgm:spPr/>
      <dgm:t>
        <a:bodyPr/>
        <a:lstStyle/>
        <a:p>
          <a:r>
            <a:rPr lang="en-US" b="1" dirty="0"/>
            <a:t>Unified Utility Management Platform</a:t>
          </a:r>
          <a:r>
            <a:rPr lang="en-US" dirty="0"/>
            <a:t>: Implement a centralized system to consolidate procurement, billing, and reporting for all utility and commodity services.</a:t>
          </a:r>
        </a:p>
      </dgm:t>
    </dgm:pt>
    <dgm:pt modelId="{17C7162F-1EA0-495B-8FC0-85226D170441}" type="parTrans" cxnId="{52284AFA-CEAD-4D43-B0CF-7EA98166E3FE}">
      <dgm:prSet/>
      <dgm:spPr/>
      <dgm:t>
        <a:bodyPr/>
        <a:lstStyle/>
        <a:p>
          <a:endParaRPr lang="en-US"/>
        </a:p>
      </dgm:t>
    </dgm:pt>
    <dgm:pt modelId="{25B4314D-D9C4-4D3E-80CE-CC11355330ED}" type="sibTrans" cxnId="{52284AFA-CEAD-4D43-B0CF-7EA98166E3FE}">
      <dgm:prSet/>
      <dgm:spPr/>
      <dgm:t>
        <a:bodyPr/>
        <a:lstStyle/>
        <a:p>
          <a:endParaRPr lang="en-US"/>
        </a:p>
      </dgm:t>
    </dgm:pt>
    <dgm:pt modelId="{6C36EDAC-7A65-4F8C-BAB2-220DABC0AD4F}">
      <dgm:prSet phldrT="[Text]"/>
      <dgm:spPr/>
      <dgm:t>
        <a:bodyPr/>
        <a:lstStyle/>
        <a:p>
          <a:endParaRPr lang="en-US" dirty="0"/>
        </a:p>
      </dgm:t>
    </dgm:pt>
    <dgm:pt modelId="{736AFAC9-863C-4382-9A69-2265D6B13602}" type="parTrans" cxnId="{0A3787C8-6733-48EA-AA82-4288426108B8}">
      <dgm:prSet/>
      <dgm:spPr/>
      <dgm:t>
        <a:bodyPr/>
        <a:lstStyle/>
        <a:p>
          <a:endParaRPr lang="en-US"/>
        </a:p>
      </dgm:t>
    </dgm:pt>
    <dgm:pt modelId="{B4123D75-0E9C-4B19-8F0D-A3CA2B69B10E}" type="sibTrans" cxnId="{0A3787C8-6733-48EA-AA82-4288426108B8}">
      <dgm:prSet/>
      <dgm:spPr/>
      <dgm:t>
        <a:bodyPr/>
        <a:lstStyle/>
        <a:p>
          <a:endParaRPr lang="en-US"/>
        </a:p>
      </dgm:t>
    </dgm:pt>
    <dgm:pt modelId="{EC106034-B479-4860-BBE9-E66C9F63C6C2}">
      <dgm:prSet phldrT="[Text]"/>
      <dgm:spPr/>
      <dgm:t>
        <a:bodyPr/>
        <a:lstStyle/>
        <a:p>
          <a:r>
            <a:rPr lang="en-US" b="1" dirty="0"/>
            <a:t>Automated Unclaimed Property Identification: </a:t>
          </a:r>
          <a:r>
            <a:rPr lang="en-US" dirty="0"/>
            <a:t>Implement AI-powered reconciliation tools that continuously track and identify unclaimed funds across multiple states and entities.</a:t>
          </a:r>
        </a:p>
      </dgm:t>
    </dgm:pt>
    <dgm:pt modelId="{2AE07BD8-910A-4B3D-9198-C11CDCB408F2}" type="parTrans" cxnId="{B01F8F65-ABB5-4C72-9CAE-FB062E736A08}">
      <dgm:prSet/>
      <dgm:spPr/>
      <dgm:t>
        <a:bodyPr/>
        <a:lstStyle/>
        <a:p>
          <a:endParaRPr lang="en-US"/>
        </a:p>
      </dgm:t>
    </dgm:pt>
    <dgm:pt modelId="{7513F623-E199-487D-8981-353DD34D10BB}" type="sibTrans" cxnId="{B01F8F65-ABB5-4C72-9CAE-FB062E736A08}">
      <dgm:prSet/>
      <dgm:spPr/>
      <dgm:t>
        <a:bodyPr/>
        <a:lstStyle/>
        <a:p>
          <a:endParaRPr lang="en-US"/>
        </a:p>
      </dgm:t>
    </dgm:pt>
    <dgm:pt modelId="{CF181A4A-5A1A-4D81-B742-9A4E321A2F8B}">
      <dgm:prSet phldrT="[Text]"/>
      <dgm:spPr/>
      <dgm:t>
        <a:bodyPr/>
        <a:lstStyle/>
        <a:p>
          <a:pPr>
            <a:buFont typeface="Courier New" panose="02070309020205020404" pitchFamily="49" charset="0"/>
            <a:buChar char="o"/>
          </a:pPr>
          <a:r>
            <a:rPr lang="en-US" i="1" dirty="0"/>
            <a:t>Audit and Unclaimed Property Recovery </a:t>
          </a:r>
        </a:p>
      </dgm:t>
    </dgm:pt>
    <dgm:pt modelId="{1A16DF41-DCCB-4258-AD10-1788743D8A22}" type="parTrans" cxnId="{6DAFF7C7-187D-4B97-9AFE-45FD0B63C9D2}">
      <dgm:prSet/>
      <dgm:spPr/>
      <dgm:t>
        <a:bodyPr/>
        <a:lstStyle/>
        <a:p>
          <a:endParaRPr lang="en-US"/>
        </a:p>
      </dgm:t>
    </dgm:pt>
    <dgm:pt modelId="{ED234A23-DD94-43E3-B582-DCAE4472A060}" type="sibTrans" cxnId="{6DAFF7C7-187D-4B97-9AFE-45FD0B63C9D2}">
      <dgm:prSet/>
      <dgm:spPr/>
      <dgm:t>
        <a:bodyPr/>
        <a:lstStyle/>
        <a:p>
          <a:endParaRPr lang="en-US"/>
        </a:p>
      </dgm:t>
    </dgm:pt>
    <dgm:pt modelId="{B9861B29-9D9A-47BC-86FC-26F5EF4B3F51}">
      <dgm:prSet phldrT="[Text]"/>
      <dgm:spPr/>
      <dgm:t>
        <a:bodyPr/>
        <a:lstStyle/>
        <a:p>
          <a:r>
            <a:rPr lang="en-US" b="1" dirty="0"/>
            <a:t>Payment Inquiry Helpdesk </a:t>
          </a:r>
          <a:r>
            <a:rPr lang="en-US" dirty="0"/>
            <a:t>– Uses an Agentic AI SaaS to ingest and respond to internal/external queries for invoice and payment status, improving labor efficiency and SLA</a:t>
          </a:r>
        </a:p>
      </dgm:t>
    </dgm:pt>
    <dgm:pt modelId="{123A3A83-9DC2-4FBA-9DEA-6BECE90FF93B}" type="parTrans" cxnId="{805804CD-09C8-4553-BAAA-A1C50E57113B}">
      <dgm:prSet/>
      <dgm:spPr/>
      <dgm:t>
        <a:bodyPr/>
        <a:lstStyle/>
        <a:p>
          <a:endParaRPr lang="en-US"/>
        </a:p>
      </dgm:t>
    </dgm:pt>
    <dgm:pt modelId="{5BBDB2C2-5090-4153-9B4B-543483FDADE2}" type="sibTrans" cxnId="{805804CD-09C8-4553-BAAA-A1C50E57113B}">
      <dgm:prSet/>
      <dgm:spPr/>
      <dgm:t>
        <a:bodyPr/>
        <a:lstStyle/>
        <a:p>
          <a:endParaRPr lang="en-US"/>
        </a:p>
      </dgm:t>
    </dgm:pt>
    <dgm:pt modelId="{C10BC042-4AE1-4EE1-863D-EA1FA0FAA7C8}">
      <dgm:prSet phldrT="[Text]"/>
      <dgm:spPr/>
      <dgm:t>
        <a:bodyPr/>
        <a:lstStyle/>
        <a:p>
          <a:r>
            <a:rPr lang="en-US" b="1" dirty="0"/>
            <a:t>Duplicate Payment Prevention </a:t>
          </a:r>
          <a:r>
            <a:rPr lang="en-US" dirty="0"/>
            <a:t>- AI for real-time duplicate payment detection and prevention of overpayments</a:t>
          </a:r>
        </a:p>
      </dgm:t>
    </dgm:pt>
    <dgm:pt modelId="{83E05B75-9A85-4A60-9908-B092EC12B415}" type="parTrans" cxnId="{137EB422-927A-486F-A0D8-CDC9DE045F45}">
      <dgm:prSet/>
      <dgm:spPr/>
      <dgm:t>
        <a:bodyPr/>
        <a:lstStyle/>
        <a:p>
          <a:endParaRPr lang="en-US"/>
        </a:p>
      </dgm:t>
    </dgm:pt>
    <dgm:pt modelId="{A5E472F6-EF10-4568-B4B2-9D74A569229C}" type="sibTrans" cxnId="{137EB422-927A-486F-A0D8-CDC9DE045F45}">
      <dgm:prSet/>
      <dgm:spPr/>
      <dgm:t>
        <a:bodyPr/>
        <a:lstStyle/>
        <a:p>
          <a:endParaRPr lang="en-US"/>
        </a:p>
      </dgm:t>
    </dgm:pt>
    <dgm:pt modelId="{EF7B6D05-36EA-47A1-B0B5-243E2B6B57A1}">
      <dgm:prSet phldrT="[Text]"/>
      <dgm:spPr/>
      <dgm:t>
        <a:bodyPr/>
        <a:lstStyle/>
        <a:p>
          <a:r>
            <a:rPr lang="en-US" b="1" dirty="0"/>
            <a:t>AP Analytics </a:t>
          </a:r>
          <a:r>
            <a:rPr lang="en-US" dirty="0"/>
            <a:t>- Generative AI for predictive analysis and reporting dashboards to support strategic decision making and identifying improvement areas</a:t>
          </a:r>
        </a:p>
      </dgm:t>
    </dgm:pt>
    <dgm:pt modelId="{9AA68D8D-719A-465B-AFE9-6356FCA45469}" type="parTrans" cxnId="{FC19A640-32C3-49C4-8CD4-98036B156C04}">
      <dgm:prSet/>
      <dgm:spPr/>
      <dgm:t>
        <a:bodyPr/>
        <a:lstStyle/>
        <a:p>
          <a:endParaRPr lang="en-US"/>
        </a:p>
      </dgm:t>
    </dgm:pt>
    <dgm:pt modelId="{39667032-80A2-4A54-A5BF-A3E693688108}" type="sibTrans" cxnId="{FC19A640-32C3-49C4-8CD4-98036B156C04}">
      <dgm:prSet/>
      <dgm:spPr/>
      <dgm:t>
        <a:bodyPr/>
        <a:lstStyle/>
        <a:p>
          <a:endParaRPr lang="en-US"/>
        </a:p>
      </dgm:t>
    </dgm:pt>
    <dgm:pt modelId="{2843CD88-1E7E-4809-B1C7-2A89A0A78A3A}">
      <dgm:prSet phldrT="[Text]"/>
      <dgm:spPr/>
      <dgm:t>
        <a:bodyPr/>
        <a:lstStyle/>
        <a:p>
          <a:r>
            <a:rPr lang="en-US" b="1" dirty="0"/>
            <a:t>Risk Monitoring </a:t>
          </a:r>
          <a:r>
            <a:rPr lang="en-US" dirty="0"/>
            <a:t>- </a:t>
          </a:r>
          <a:r>
            <a:rPr lang="en-US" b="0" dirty="0"/>
            <a:t>AI-driven anomaly detection in invoices and payments to i</a:t>
          </a:r>
          <a:r>
            <a:rPr lang="en-US" dirty="0"/>
            <a:t>dentify unusual patterns in transactions and flag high-risk vendors or payments</a:t>
          </a:r>
        </a:p>
      </dgm:t>
    </dgm:pt>
    <dgm:pt modelId="{B82FE083-AFA6-43BB-84DA-05F004FB6DB5}" type="parTrans" cxnId="{E0C4DAB2-35C1-42B0-BB9A-823065FE05F7}">
      <dgm:prSet/>
      <dgm:spPr/>
      <dgm:t>
        <a:bodyPr/>
        <a:lstStyle/>
        <a:p>
          <a:endParaRPr lang="en-US"/>
        </a:p>
      </dgm:t>
    </dgm:pt>
    <dgm:pt modelId="{39890540-0F2B-4658-8A6B-14FF3EC303A4}" type="sibTrans" cxnId="{E0C4DAB2-35C1-42B0-BB9A-823065FE05F7}">
      <dgm:prSet/>
      <dgm:spPr/>
      <dgm:t>
        <a:bodyPr/>
        <a:lstStyle/>
        <a:p>
          <a:endParaRPr lang="en-US"/>
        </a:p>
      </dgm:t>
    </dgm:pt>
    <dgm:pt modelId="{B112927E-24EC-4AE5-95DE-003A1DD8A25C}">
      <dgm:prSet phldrT="[Text]"/>
      <dgm:spPr/>
      <dgm:t>
        <a:bodyPr/>
        <a:lstStyle/>
        <a:p>
          <a:r>
            <a:rPr lang="en-US" b="1" dirty="0"/>
            <a:t>Strengthened Internal Controls &amp; Audits</a:t>
          </a:r>
          <a:r>
            <a:rPr lang="en-US" b="0" dirty="0"/>
            <a:t>: Introduce regular AP audits and automated reconciliation tools to prevent unauthorized payments.</a:t>
          </a:r>
        </a:p>
      </dgm:t>
    </dgm:pt>
    <dgm:pt modelId="{3FA68690-1AE8-497C-8FAE-AB6BBFB8D8E6}" type="parTrans" cxnId="{A43C0FA0-5ABE-45A7-A6BC-AD2C58E37531}">
      <dgm:prSet/>
      <dgm:spPr/>
      <dgm:t>
        <a:bodyPr/>
        <a:lstStyle/>
        <a:p>
          <a:endParaRPr lang="en-US"/>
        </a:p>
      </dgm:t>
    </dgm:pt>
    <dgm:pt modelId="{7A33C416-CCA8-4507-8D54-87211763FD40}" type="sibTrans" cxnId="{A43C0FA0-5ABE-45A7-A6BC-AD2C58E37531}">
      <dgm:prSet/>
      <dgm:spPr/>
      <dgm:t>
        <a:bodyPr/>
        <a:lstStyle/>
        <a:p>
          <a:endParaRPr lang="en-US"/>
        </a:p>
      </dgm:t>
    </dgm:pt>
    <dgm:pt modelId="{813F2980-7BE1-4675-A94A-64115381B6A9}">
      <dgm:prSet phldrT="[Text]"/>
      <dgm:spPr/>
      <dgm:t>
        <a:bodyPr/>
        <a:lstStyle/>
        <a:p>
          <a:r>
            <a:rPr lang="en-US" b="1" dirty="0"/>
            <a:t>Vendor Onboarding </a:t>
          </a:r>
          <a:r>
            <a:rPr lang="en-US" dirty="0"/>
            <a:t>- Reduces onboarding time while ensuring compliance</a:t>
          </a:r>
          <a:r>
            <a:rPr lang="en-US" baseline="0" dirty="0"/>
            <a:t> and </a:t>
          </a:r>
          <a:r>
            <a:rPr lang="en-US" dirty="0"/>
            <a:t>validation of procurement and organizational standards </a:t>
          </a:r>
        </a:p>
      </dgm:t>
    </dgm:pt>
    <dgm:pt modelId="{F7339AB0-F44B-4ED5-947F-78954344E6B8}" type="parTrans" cxnId="{5A3F1DCE-600F-4B50-ADDD-41DE72966B4E}">
      <dgm:prSet/>
      <dgm:spPr/>
      <dgm:t>
        <a:bodyPr/>
        <a:lstStyle/>
        <a:p>
          <a:endParaRPr lang="en-US"/>
        </a:p>
      </dgm:t>
    </dgm:pt>
    <dgm:pt modelId="{D30ADE56-0A7B-43F1-A779-C903E68CE370}" type="sibTrans" cxnId="{5A3F1DCE-600F-4B50-ADDD-41DE72966B4E}">
      <dgm:prSet/>
      <dgm:spPr/>
      <dgm:t>
        <a:bodyPr/>
        <a:lstStyle/>
        <a:p>
          <a:endParaRPr lang="en-US"/>
        </a:p>
      </dgm:t>
    </dgm:pt>
    <dgm:pt modelId="{FD3AD19A-7BEC-46BC-B8A2-93697277E578}">
      <dgm:prSet phldrT="[Text]"/>
      <dgm:spPr/>
      <dgm:t>
        <a:bodyPr/>
        <a:lstStyle/>
        <a:p>
          <a:r>
            <a:rPr lang="en-US" b="1" dirty="0"/>
            <a:t>Sustainability &amp; Cost Reduction Initiatives: </a:t>
          </a:r>
          <a:r>
            <a:rPr lang="en-US" dirty="0"/>
            <a:t>Establish data-driven programs to reduce energy consumption, implement renewable energy solutions, and achieve long-term operational savings.</a:t>
          </a:r>
        </a:p>
      </dgm:t>
    </dgm:pt>
    <dgm:pt modelId="{A790B8DE-A822-418F-A49D-F9A13781419E}" type="parTrans" cxnId="{3F5F5698-BD6D-476C-BA93-34DDA637BFF6}">
      <dgm:prSet/>
      <dgm:spPr/>
      <dgm:t>
        <a:bodyPr/>
        <a:lstStyle/>
        <a:p>
          <a:endParaRPr lang="en-US"/>
        </a:p>
      </dgm:t>
    </dgm:pt>
    <dgm:pt modelId="{7F1E0158-39E2-40D9-BE86-8B39B36C81B5}" type="sibTrans" cxnId="{3F5F5698-BD6D-476C-BA93-34DDA637BFF6}">
      <dgm:prSet/>
      <dgm:spPr/>
      <dgm:t>
        <a:bodyPr/>
        <a:lstStyle/>
        <a:p>
          <a:endParaRPr lang="en-US"/>
        </a:p>
      </dgm:t>
    </dgm:pt>
    <dgm:pt modelId="{8ECD20EF-7A84-43CC-A243-73C7EB9D3470}">
      <dgm:prSet phldrT="[Text]"/>
      <dgm:spPr/>
      <dgm:t>
        <a:bodyPr/>
        <a:lstStyle/>
        <a:p>
          <a:r>
            <a:rPr lang="en-US" b="1" dirty="0"/>
            <a:t>Reduction in Administrative Overhead: </a:t>
          </a:r>
          <a:r>
            <a:rPr lang="en-US" dirty="0"/>
            <a:t>Eliminates redundant processes across multiple business units, leading to significant time and cost savings.</a:t>
          </a:r>
        </a:p>
      </dgm:t>
    </dgm:pt>
    <dgm:pt modelId="{CFC9359B-9AA7-4EF2-BE20-A55C6701B4A3}" type="parTrans" cxnId="{747DCBCA-F491-4C23-9015-59EB9BDE28BF}">
      <dgm:prSet/>
      <dgm:spPr/>
      <dgm:t>
        <a:bodyPr/>
        <a:lstStyle/>
        <a:p>
          <a:endParaRPr lang="en-US"/>
        </a:p>
      </dgm:t>
    </dgm:pt>
    <dgm:pt modelId="{F9D59396-AAAA-429E-8F6D-34FD4B824C21}" type="sibTrans" cxnId="{747DCBCA-F491-4C23-9015-59EB9BDE28BF}">
      <dgm:prSet/>
      <dgm:spPr/>
      <dgm:t>
        <a:bodyPr/>
        <a:lstStyle/>
        <a:p>
          <a:endParaRPr lang="en-US"/>
        </a:p>
      </dgm:t>
    </dgm:pt>
    <dgm:pt modelId="{E6281492-D27C-4917-B466-EA18DFBA7348}">
      <dgm:prSet phldrT="[Text]"/>
      <dgm:spPr/>
      <dgm:t>
        <a:bodyPr/>
        <a:lstStyle/>
        <a:p>
          <a:r>
            <a:rPr lang="en-US" b="1" dirty="0"/>
            <a:t>Standardized Compliance &amp; Filing Procedures: </a:t>
          </a:r>
          <a:r>
            <a:rPr lang="en-US" dirty="0"/>
            <a:t>Establish a structured workflow to proactively claim property before state escheatment deadlines, avoiding unnecessary complexity in the recovery process.</a:t>
          </a:r>
        </a:p>
      </dgm:t>
    </dgm:pt>
    <dgm:pt modelId="{AF869248-6891-48F4-A12C-633F1B7D5F84}" type="parTrans" cxnId="{07B7EA17-6ED0-445F-B26D-C5AF267BDB00}">
      <dgm:prSet/>
      <dgm:spPr/>
      <dgm:t>
        <a:bodyPr/>
        <a:lstStyle/>
        <a:p>
          <a:endParaRPr lang="en-US"/>
        </a:p>
      </dgm:t>
    </dgm:pt>
    <dgm:pt modelId="{FFEF56DD-9EE2-4C93-84B7-0A75972BA36F}" type="sibTrans" cxnId="{07B7EA17-6ED0-445F-B26D-C5AF267BDB00}">
      <dgm:prSet/>
      <dgm:spPr/>
      <dgm:t>
        <a:bodyPr/>
        <a:lstStyle/>
        <a:p>
          <a:endParaRPr lang="en-US"/>
        </a:p>
      </dgm:t>
    </dgm:pt>
    <dgm:pt modelId="{B3614BF7-AE0E-4A23-846C-D65FA1B0ABF8}">
      <dgm:prSet phldrT="[Text]"/>
      <dgm:spPr/>
      <dgm:t>
        <a:bodyPr/>
        <a:lstStyle/>
        <a:p>
          <a:r>
            <a:rPr lang="en-US" b="1" dirty="0"/>
            <a:t>Purchased Services Cost Avoidance: </a:t>
          </a:r>
          <a:r>
            <a:rPr lang="en-US" dirty="0"/>
            <a:t>By reducing reliance on third-party services, the organization can save an estimated $500,000 in reclamation fees.</a:t>
          </a:r>
        </a:p>
      </dgm:t>
    </dgm:pt>
    <dgm:pt modelId="{69F720F1-30EA-414C-AE19-20320F9721CD}" type="parTrans" cxnId="{716FB561-31CE-4B2B-BA22-0C105174FE91}">
      <dgm:prSet/>
      <dgm:spPr/>
      <dgm:t>
        <a:bodyPr/>
        <a:lstStyle/>
        <a:p>
          <a:endParaRPr lang="en-US"/>
        </a:p>
      </dgm:t>
    </dgm:pt>
    <dgm:pt modelId="{00AD73DC-0140-4635-945A-D137CD82E61A}" type="sibTrans" cxnId="{716FB561-31CE-4B2B-BA22-0C105174FE91}">
      <dgm:prSet/>
      <dgm:spPr/>
      <dgm:t>
        <a:bodyPr/>
        <a:lstStyle/>
        <a:p>
          <a:endParaRPr lang="en-US"/>
        </a:p>
      </dgm:t>
    </dgm:pt>
    <dgm:pt modelId="{554BF967-FC52-4F14-846C-2F59FB732F45}" type="pres">
      <dgm:prSet presAssocID="{C3464B12-3CE3-459D-9396-8A547E2AAD41}" presName="Name0" presStyleCnt="0">
        <dgm:presLayoutVars>
          <dgm:chMax/>
          <dgm:chPref val="3"/>
          <dgm:dir/>
          <dgm:animOne val="branch"/>
          <dgm:animLvl val="lvl"/>
        </dgm:presLayoutVars>
      </dgm:prSet>
      <dgm:spPr/>
    </dgm:pt>
    <dgm:pt modelId="{D905EEC5-C8F4-4440-9E09-6DA678193A17}" type="pres">
      <dgm:prSet presAssocID="{97666198-36D7-48EA-B8B7-1B98E2581826}" presName="composite" presStyleCnt="0"/>
      <dgm:spPr/>
    </dgm:pt>
    <dgm:pt modelId="{9018CF61-0842-4905-B506-F8C1DB818379}" type="pres">
      <dgm:prSet presAssocID="{97666198-36D7-48EA-B8B7-1B98E2581826}" presName="FirstChild" presStyleLbl="revTx" presStyleIdx="0" presStyleCnt="8">
        <dgm:presLayoutVars>
          <dgm:chMax val="0"/>
          <dgm:chPref val="0"/>
          <dgm:bulletEnabled val="1"/>
        </dgm:presLayoutVars>
      </dgm:prSet>
      <dgm:spPr/>
    </dgm:pt>
    <dgm:pt modelId="{FB1D7BC7-085A-4669-9693-516F7EB62750}" type="pres">
      <dgm:prSet presAssocID="{97666198-36D7-48EA-B8B7-1B98E2581826}" presName="Parent" presStyleLbl="alignNode1" presStyleIdx="0" presStyleCnt="4">
        <dgm:presLayoutVars>
          <dgm:chMax val="3"/>
          <dgm:chPref val="3"/>
          <dgm:bulletEnabled val="1"/>
        </dgm:presLayoutVars>
      </dgm:prSet>
      <dgm:spPr/>
    </dgm:pt>
    <dgm:pt modelId="{06BDCA92-FAD7-4007-9213-D5E70C8A4A8F}" type="pres">
      <dgm:prSet presAssocID="{97666198-36D7-48EA-B8B7-1B98E2581826}" presName="Accent" presStyleLbl="parChTrans1D1" presStyleIdx="0" presStyleCnt="4"/>
      <dgm:spPr/>
    </dgm:pt>
    <dgm:pt modelId="{4767EF87-9BA9-4483-9A89-EC8041A381E4}" type="pres">
      <dgm:prSet presAssocID="{97666198-36D7-48EA-B8B7-1B98E2581826}" presName="Child" presStyleLbl="revTx" presStyleIdx="1" presStyleCnt="8">
        <dgm:presLayoutVars>
          <dgm:chMax val="0"/>
          <dgm:chPref val="0"/>
          <dgm:bulletEnabled val="1"/>
        </dgm:presLayoutVars>
      </dgm:prSet>
      <dgm:spPr/>
    </dgm:pt>
    <dgm:pt modelId="{5274B285-7C18-4A46-A5A3-705C0AC2A2CE}" type="pres">
      <dgm:prSet presAssocID="{8881CC40-F92A-49CF-A6BF-1E70193E0C13}" presName="sibTrans" presStyleCnt="0"/>
      <dgm:spPr/>
    </dgm:pt>
    <dgm:pt modelId="{B32C9123-BCA3-4087-9401-DF67F67422FA}" type="pres">
      <dgm:prSet presAssocID="{FC8519AF-5006-4FA5-92C3-4F6439839925}" presName="composite" presStyleCnt="0"/>
      <dgm:spPr/>
    </dgm:pt>
    <dgm:pt modelId="{6CCA94DD-BE92-4ACD-9662-2DFCAAAB63DF}" type="pres">
      <dgm:prSet presAssocID="{FC8519AF-5006-4FA5-92C3-4F6439839925}" presName="FirstChild" presStyleLbl="revTx" presStyleIdx="2" presStyleCnt="8">
        <dgm:presLayoutVars>
          <dgm:chMax val="0"/>
          <dgm:chPref val="0"/>
          <dgm:bulletEnabled val="1"/>
        </dgm:presLayoutVars>
      </dgm:prSet>
      <dgm:spPr/>
    </dgm:pt>
    <dgm:pt modelId="{27813E78-AC01-4A38-BEC7-03FCE3225CBA}" type="pres">
      <dgm:prSet presAssocID="{FC8519AF-5006-4FA5-92C3-4F6439839925}" presName="Parent" presStyleLbl="alignNode1" presStyleIdx="1" presStyleCnt="4">
        <dgm:presLayoutVars>
          <dgm:chMax val="3"/>
          <dgm:chPref val="3"/>
          <dgm:bulletEnabled val="1"/>
        </dgm:presLayoutVars>
      </dgm:prSet>
      <dgm:spPr/>
    </dgm:pt>
    <dgm:pt modelId="{93B6D351-E61F-46A6-BB3B-13AFA437E53A}" type="pres">
      <dgm:prSet presAssocID="{FC8519AF-5006-4FA5-92C3-4F6439839925}" presName="Accent" presStyleLbl="parChTrans1D1" presStyleIdx="1" presStyleCnt="4"/>
      <dgm:spPr/>
    </dgm:pt>
    <dgm:pt modelId="{7083DCF7-B85E-4F23-8D1A-891F314EC704}" type="pres">
      <dgm:prSet presAssocID="{FC8519AF-5006-4FA5-92C3-4F6439839925}" presName="Child" presStyleLbl="revTx" presStyleIdx="3" presStyleCnt="8">
        <dgm:presLayoutVars>
          <dgm:chMax val="0"/>
          <dgm:chPref val="0"/>
          <dgm:bulletEnabled val="1"/>
        </dgm:presLayoutVars>
      </dgm:prSet>
      <dgm:spPr/>
    </dgm:pt>
    <dgm:pt modelId="{52467F07-51E6-40B0-B11B-CC66C8B4C956}" type="pres">
      <dgm:prSet presAssocID="{695B0114-FF5A-4186-8B4F-50846775B7F0}" presName="sibTrans" presStyleCnt="0"/>
      <dgm:spPr/>
    </dgm:pt>
    <dgm:pt modelId="{951BF2C5-2AE9-4FFE-9F59-138F87DA514C}" type="pres">
      <dgm:prSet presAssocID="{BDE3CBAA-68E3-4DDD-973A-98CACE713FC3}" presName="composite" presStyleCnt="0"/>
      <dgm:spPr/>
    </dgm:pt>
    <dgm:pt modelId="{05B129A4-2722-4157-803E-61346C46935E}" type="pres">
      <dgm:prSet presAssocID="{BDE3CBAA-68E3-4DDD-973A-98CACE713FC3}" presName="FirstChild" presStyleLbl="revTx" presStyleIdx="4" presStyleCnt="8">
        <dgm:presLayoutVars>
          <dgm:chMax val="0"/>
          <dgm:chPref val="0"/>
          <dgm:bulletEnabled val="1"/>
        </dgm:presLayoutVars>
      </dgm:prSet>
      <dgm:spPr/>
    </dgm:pt>
    <dgm:pt modelId="{DDD18946-9A62-4A90-B08A-1CAB4D3F079F}" type="pres">
      <dgm:prSet presAssocID="{BDE3CBAA-68E3-4DDD-973A-98CACE713FC3}" presName="Parent" presStyleLbl="alignNode1" presStyleIdx="2" presStyleCnt="4">
        <dgm:presLayoutVars>
          <dgm:chMax val="3"/>
          <dgm:chPref val="3"/>
          <dgm:bulletEnabled val="1"/>
        </dgm:presLayoutVars>
      </dgm:prSet>
      <dgm:spPr/>
    </dgm:pt>
    <dgm:pt modelId="{D112816D-AC17-4C29-B370-A21C39EB388C}" type="pres">
      <dgm:prSet presAssocID="{BDE3CBAA-68E3-4DDD-973A-98CACE713FC3}" presName="Accent" presStyleLbl="parChTrans1D1" presStyleIdx="2" presStyleCnt="4"/>
      <dgm:spPr/>
    </dgm:pt>
    <dgm:pt modelId="{0C4E4971-E81E-453F-9A6D-8FA038AFB25C}" type="pres">
      <dgm:prSet presAssocID="{BDE3CBAA-68E3-4DDD-973A-98CACE713FC3}" presName="Child" presStyleLbl="revTx" presStyleIdx="5" presStyleCnt="8">
        <dgm:presLayoutVars>
          <dgm:chMax val="0"/>
          <dgm:chPref val="0"/>
          <dgm:bulletEnabled val="1"/>
        </dgm:presLayoutVars>
      </dgm:prSet>
      <dgm:spPr/>
    </dgm:pt>
    <dgm:pt modelId="{ABF01785-D10B-41C0-A21D-6358EA7ED83C}" type="pres">
      <dgm:prSet presAssocID="{44A3B817-D403-40E8-8946-4C71EF7B4F83}" presName="sibTrans" presStyleCnt="0"/>
      <dgm:spPr/>
    </dgm:pt>
    <dgm:pt modelId="{F71EAF89-C5B5-40B4-8B3E-873AEDB52A5D}" type="pres">
      <dgm:prSet presAssocID="{6C36EDAC-7A65-4F8C-BAB2-220DABC0AD4F}" presName="composite" presStyleCnt="0"/>
      <dgm:spPr/>
    </dgm:pt>
    <dgm:pt modelId="{484C51AB-FA1D-4137-A44A-57EC5E35DDD9}" type="pres">
      <dgm:prSet presAssocID="{6C36EDAC-7A65-4F8C-BAB2-220DABC0AD4F}" presName="FirstChild" presStyleLbl="revTx" presStyleIdx="6" presStyleCnt="8">
        <dgm:presLayoutVars>
          <dgm:chMax val="0"/>
          <dgm:chPref val="0"/>
          <dgm:bulletEnabled val="1"/>
        </dgm:presLayoutVars>
      </dgm:prSet>
      <dgm:spPr/>
    </dgm:pt>
    <dgm:pt modelId="{4DA0BD16-ED96-497A-ACAF-F09623929C4C}" type="pres">
      <dgm:prSet presAssocID="{6C36EDAC-7A65-4F8C-BAB2-220DABC0AD4F}" presName="Parent" presStyleLbl="alignNode1" presStyleIdx="3" presStyleCnt="4">
        <dgm:presLayoutVars>
          <dgm:chMax val="3"/>
          <dgm:chPref val="3"/>
          <dgm:bulletEnabled val="1"/>
        </dgm:presLayoutVars>
      </dgm:prSet>
      <dgm:spPr/>
    </dgm:pt>
    <dgm:pt modelId="{17BDA04A-DBEF-4495-9AD2-BBD83F5F7C4A}" type="pres">
      <dgm:prSet presAssocID="{6C36EDAC-7A65-4F8C-BAB2-220DABC0AD4F}" presName="Accent" presStyleLbl="parChTrans1D1" presStyleIdx="3" presStyleCnt="4"/>
      <dgm:spPr/>
    </dgm:pt>
    <dgm:pt modelId="{438A41CE-AB40-439E-8473-8D52FA4DF746}" type="pres">
      <dgm:prSet presAssocID="{6C36EDAC-7A65-4F8C-BAB2-220DABC0AD4F}" presName="Child" presStyleLbl="revTx" presStyleIdx="7" presStyleCnt="8">
        <dgm:presLayoutVars>
          <dgm:chMax val="0"/>
          <dgm:chPref val="0"/>
          <dgm:bulletEnabled val="1"/>
        </dgm:presLayoutVars>
      </dgm:prSet>
      <dgm:spPr/>
    </dgm:pt>
  </dgm:ptLst>
  <dgm:cxnLst>
    <dgm:cxn modelId="{99FFC902-C6A9-4712-8050-917CA28DD34B}" type="presOf" srcId="{B3614BF7-AE0E-4A23-846C-D65FA1B0ABF8}" destId="{438A41CE-AB40-439E-8473-8D52FA4DF746}" srcOrd="0" destOrd="2" presId="urn:microsoft.com/office/officeart/2011/layout/TabList"/>
    <dgm:cxn modelId="{FD84B904-AC43-43A7-918E-B501AA0CEF7D}" srcId="{FC8519AF-5006-4FA5-92C3-4F6439839925}" destId="{1FCFC094-8E26-4875-A304-E047B5BD4B3B}" srcOrd="1" destOrd="0" parTransId="{6C9571BE-6FA1-4582-9348-0A5CB82850F0}" sibTransId="{D309E46D-1AA3-4CAE-BB93-9532F21840D7}"/>
    <dgm:cxn modelId="{07B7EA17-6ED0-445F-B26D-C5AF267BDB00}" srcId="{6C36EDAC-7A65-4F8C-BAB2-220DABC0AD4F}" destId="{E6281492-D27C-4917-B466-EA18DFBA7348}" srcOrd="2" destOrd="0" parTransId="{AF869248-6891-48F4-A12C-633F1B7D5F84}" sibTransId="{FFEF56DD-9EE2-4C93-84B7-0A75972BA36F}"/>
    <dgm:cxn modelId="{1519FD19-35FB-43DC-885A-7ED206CDBC08}" type="presOf" srcId="{A3754F51-42D3-4F54-9194-DEB4146B2C51}" destId="{0C4E4971-E81E-453F-9A6D-8FA038AFB25C}" srcOrd="0" destOrd="0" presId="urn:microsoft.com/office/officeart/2011/layout/TabList"/>
    <dgm:cxn modelId="{823FBE1B-CD52-4509-AB94-709FA640A760}" type="presOf" srcId="{FD3AD19A-7BEC-46BC-B8A2-93697277E578}" destId="{0C4E4971-E81E-453F-9A6D-8FA038AFB25C}" srcOrd="0" destOrd="1" presId="urn:microsoft.com/office/officeart/2011/layout/TabList"/>
    <dgm:cxn modelId="{44ACEB1E-4C41-44B7-8DBF-7FEA8876809D}" type="presOf" srcId="{5C638152-CB86-40FE-8990-847E44047765}" destId="{05B129A4-2722-4157-803E-61346C46935E}" srcOrd="0" destOrd="0" presId="urn:microsoft.com/office/officeart/2011/layout/TabList"/>
    <dgm:cxn modelId="{137EB422-927A-486F-A0D8-CDC9DE045F45}" srcId="{FC8519AF-5006-4FA5-92C3-4F6439839925}" destId="{C10BC042-4AE1-4EE1-863D-EA1FA0FAA7C8}" srcOrd="3" destOrd="0" parTransId="{83E05B75-9A85-4A60-9908-B092EC12B415}" sibTransId="{A5E472F6-EF10-4568-B4B2-9D74A569229C}"/>
    <dgm:cxn modelId="{B006ED37-A8EC-43FF-AB4B-88CF915828DF}" type="presOf" srcId="{2843CD88-1E7E-4809-B1C7-2A89A0A78A3A}" destId="{4767EF87-9BA9-4483-9A89-EC8041A381E4}" srcOrd="0" destOrd="2" presId="urn:microsoft.com/office/officeart/2011/layout/TabList"/>
    <dgm:cxn modelId="{3F4A553E-8623-429A-8DA2-2409FEB9939C}" type="presOf" srcId="{1FCFC094-8E26-4875-A304-E047B5BD4B3B}" destId="{7083DCF7-B85E-4F23-8D1A-891F314EC704}" srcOrd="0" destOrd="0" presId="urn:microsoft.com/office/officeart/2011/layout/TabList"/>
    <dgm:cxn modelId="{FC19A640-32C3-49C4-8CD4-98036B156C04}" srcId="{FC8519AF-5006-4FA5-92C3-4F6439839925}" destId="{EF7B6D05-36EA-47A1-B0B5-243E2B6B57A1}" srcOrd="4" destOrd="0" parTransId="{9AA68D8D-719A-465B-AFE9-6356FCA45469}" sibTransId="{39667032-80A2-4A54-A5BF-A3E693688108}"/>
    <dgm:cxn modelId="{7A5BD940-43FB-40E3-BEA3-1FC761595D98}" type="presOf" srcId="{067BE0F2-2CCC-42C0-AACC-93F1E1B6D2BC}" destId="{9018CF61-0842-4905-B506-F8C1DB818379}" srcOrd="0" destOrd="0" presId="urn:microsoft.com/office/officeart/2011/layout/TabList"/>
    <dgm:cxn modelId="{B430485B-EE4A-4E1F-9D3F-04AFCBF7125C}" type="presOf" srcId="{8047ACBD-2D74-4249-AC6F-2B9A56C34409}" destId="{6CCA94DD-BE92-4ACD-9662-2DFCAAAB63DF}" srcOrd="0" destOrd="0" presId="urn:microsoft.com/office/officeart/2011/layout/TabList"/>
    <dgm:cxn modelId="{716FB561-31CE-4B2B-BA22-0C105174FE91}" srcId="{6C36EDAC-7A65-4F8C-BAB2-220DABC0AD4F}" destId="{B3614BF7-AE0E-4A23-846C-D65FA1B0ABF8}" srcOrd="3" destOrd="0" parTransId="{69F720F1-30EA-414C-AE19-20320F9721CD}" sibTransId="{00AD73DC-0140-4635-945A-D137CD82E61A}"/>
    <dgm:cxn modelId="{B01F8F65-ABB5-4C72-9CAE-FB062E736A08}" srcId="{6C36EDAC-7A65-4F8C-BAB2-220DABC0AD4F}" destId="{EC106034-B479-4860-BBE9-E66C9F63C6C2}" srcOrd="1" destOrd="0" parTransId="{2AE07BD8-910A-4B3D-9198-C11CDCB408F2}" sibTransId="{7513F623-E199-487D-8981-353DD34D10BB}"/>
    <dgm:cxn modelId="{D24AF747-AE23-497D-9CB4-CE0541A16092}" type="presOf" srcId="{813F2980-7BE1-4675-A94A-64115381B6A9}" destId="{4767EF87-9BA9-4483-9A89-EC8041A381E4}" srcOrd="0" destOrd="0" presId="urn:microsoft.com/office/officeart/2011/layout/TabList"/>
    <dgm:cxn modelId="{19B5A849-8C35-4F0B-B95D-05F97D949C6F}" type="presOf" srcId="{97666198-36D7-48EA-B8B7-1B98E2581826}" destId="{FB1D7BC7-085A-4669-9693-516F7EB62750}" srcOrd="0" destOrd="0" presId="urn:microsoft.com/office/officeart/2011/layout/TabList"/>
    <dgm:cxn modelId="{35FED07D-B3D6-471E-93EC-4A8AF756E13E}" srcId="{FC8519AF-5006-4FA5-92C3-4F6439839925}" destId="{8047ACBD-2D74-4249-AC6F-2B9A56C34409}" srcOrd="0" destOrd="0" parTransId="{020B283A-A7C1-40E6-BADE-D12C2B03582A}" sibTransId="{157D53F6-9A1B-4FE8-B040-1B23D536A039}"/>
    <dgm:cxn modelId="{F3733980-4222-458C-B412-C58377551F9D}" srcId="{97666198-36D7-48EA-B8B7-1B98E2581826}" destId="{263326EF-5F22-4B3D-A1F0-4A86C3FFC5BB}" srcOrd="2" destOrd="0" parTransId="{E81931D6-BABD-4D06-9AD5-4B2A1B84A273}" sibTransId="{0023F00D-C5E5-4AD2-B809-C78DE05B98AE}"/>
    <dgm:cxn modelId="{8FBA4784-3AB9-49B1-8C33-AE90519DC835}" type="presOf" srcId="{EF7B6D05-36EA-47A1-B0B5-243E2B6B57A1}" destId="{7083DCF7-B85E-4F23-8D1A-891F314EC704}" srcOrd="0" destOrd="3" presId="urn:microsoft.com/office/officeart/2011/layout/TabList"/>
    <dgm:cxn modelId="{8966A585-0761-4CC3-9BDE-97352E76CC36}" srcId="{C3464B12-3CE3-459D-9396-8A547E2AAD41}" destId="{FC8519AF-5006-4FA5-92C3-4F6439839925}" srcOrd="1" destOrd="0" parTransId="{368D1EC9-3BDC-40A2-BB29-E9EE2599BCF4}" sibTransId="{695B0114-FF5A-4186-8B4F-50846775B7F0}"/>
    <dgm:cxn modelId="{2B7B2187-5097-4D64-81EF-AEFF84701D96}" type="presOf" srcId="{B112927E-24EC-4AE5-95DE-003A1DD8A25C}" destId="{4767EF87-9BA9-4483-9A89-EC8041A381E4}" srcOrd="0" destOrd="3" presId="urn:microsoft.com/office/officeart/2011/layout/TabList"/>
    <dgm:cxn modelId="{7F5EB588-FDB8-46F6-AFCB-E702B1C872E4}" type="presOf" srcId="{BDE3CBAA-68E3-4DDD-973A-98CACE713FC3}" destId="{DDD18946-9A62-4A90-B08A-1CAB4D3F079F}" srcOrd="0" destOrd="0" presId="urn:microsoft.com/office/officeart/2011/layout/TabList"/>
    <dgm:cxn modelId="{BFC37F8F-0879-4DF2-89F5-01DC63F026C6}" type="presOf" srcId="{C3464B12-3CE3-459D-9396-8A547E2AAD41}" destId="{554BF967-FC52-4F14-846C-2F59FB732F45}" srcOrd="0" destOrd="0" presId="urn:microsoft.com/office/officeart/2011/layout/TabList"/>
    <dgm:cxn modelId="{59C7A090-0A6B-4667-8107-6D40EC223B2D}" type="presOf" srcId="{8ECD20EF-7A84-43CC-A243-73C7EB9D3470}" destId="{0C4E4971-E81E-453F-9A6D-8FA038AFB25C}" srcOrd="0" destOrd="2" presId="urn:microsoft.com/office/officeart/2011/layout/TabList"/>
    <dgm:cxn modelId="{52022893-4E49-42CB-8637-B178801C5872}" type="presOf" srcId="{6C36EDAC-7A65-4F8C-BAB2-220DABC0AD4F}" destId="{4DA0BD16-ED96-497A-ACAF-F09623929C4C}" srcOrd="0" destOrd="0" presId="urn:microsoft.com/office/officeart/2011/layout/TabList"/>
    <dgm:cxn modelId="{37963695-7CFC-4BF1-BC2D-8C7BAF5F5966}" srcId="{BDE3CBAA-68E3-4DDD-973A-98CACE713FC3}" destId="{5C638152-CB86-40FE-8990-847E44047765}" srcOrd="0" destOrd="0" parTransId="{7CAB8A6C-36A7-4541-9654-6D029AE4C6E0}" sibTransId="{C88C999F-746B-469B-BF80-833B68C544D5}"/>
    <dgm:cxn modelId="{3F5F5698-BD6D-476C-BA93-34DDA637BFF6}" srcId="{BDE3CBAA-68E3-4DDD-973A-98CACE713FC3}" destId="{FD3AD19A-7BEC-46BC-B8A2-93697277E578}" srcOrd="2" destOrd="0" parTransId="{A790B8DE-A822-418F-A49D-F9A13781419E}" sibTransId="{7F1E0158-39E2-40D9-BE86-8B39B36C81B5}"/>
    <dgm:cxn modelId="{7A30AD98-0797-4A85-B99D-F2047536B78B}" type="presOf" srcId="{E6281492-D27C-4917-B466-EA18DFBA7348}" destId="{438A41CE-AB40-439E-8473-8D52FA4DF746}" srcOrd="0" destOrd="1" presId="urn:microsoft.com/office/officeart/2011/layout/TabList"/>
    <dgm:cxn modelId="{A43C0FA0-5ABE-45A7-A6BC-AD2C58E37531}" srcId="{97666198-36D7-48EA-B8B7-1B98E2581826}" destId="{B112927E-24EC-4AE5-95DE-003A1DD8A25C}" srcOrd="4" destOrd="0" parTransId="{3FA68690-1AE8-497C-8FAE-AB6BBFB8D8E6}" sibTransId="{7A33C416-CCA8-4507-8D54-87211763FD40}"/>
    <dgm:cxn modelId="{E0C4DAB2-35C1-42B0-BB9A-823065FE05F7}" srcId="{97666198-36D7-48EA-B8B7-1B98E2581826}" destId="{2843CD88-1E7E-4809-B1C7-2A89A0A78A3A}" srcOrd="3" destOrd="0" parTransId="{B82FE083-AFA6-43BB-84DA-05F004FB6DB5}" sibTransId="{39890540-0F2B-4658-8A6B-14FF3EC303A4}"/>
    <dgm:cxn modelId="{47AE72B6-1443-4DDE-A20F-F65FF15E4D6A}" type="presOf" srcId="{C10BC042-4AE1-4EE1-863D-EA1FA0FAA7C8}" destId="{7083DCF7-B85E-4F23-8D1A-891F314EC704}" srcOrd="0" destOrd="2" presId="urn:microsoft.com/office/officeart/2011/layout/TabList"/>
    <dgm:cxn modelId="{6DAFF7C7-187D-4B97-9AFE-45FD0B63C9D2}" srcId="{6C36EDAC-7A65-4F8C-BAB2-220DABC0AD4F}" destId="{CF181A4A-5A1A-4D81-B742-9A4E321A2F8B}" srcOrd="0" destOrd="0" parTransId="{1A16DF41-DCCB-4258-AD10-1788743D8A22}" sibTransId="{ED234A23-DD94-43E3-B582-DCAE4472A060}"/>
    <dgm:cxn modelId="{0A3787C8-6733-48EA-AA82-4288426108B8}" srcId="{C3464B12-3CE3-459D-9396-8A547E2AAD41}" destId="{6C36EDAC-7A65-4F8C-BAB2-220DABC0AD4F}" srcOrd="3" destOrd="0" parTransId="{736AFAC9-863C-4382-9A69-2265D6B13602}" sibTransId="{B4123D75-0E9C-4B19-8F0D-A3CA2B69B10E}"/>
    <dgm:cxn modelId="{747DCBCA-F491-4C23-9015-59EB9BDE28BF}" srcId="{BDE3CBAA-68E3-4DDD-973A-98CACE713FC3}" destId="{8ECD20EF-7A84-43CC-A243-73C7EB9D3470}" srcOrd="3" destOrd="0" parTransId="{CFC9359B-9AA7-4EF2-BE20-A55C6701B4A3}" sibTransId="{F9D59396-AAAA-429E-8F6D-34FD4B824C21}"/>
    <dgm:cxn modelId="{805804CD-09C8-4553-BAAA-A1C50E57113B}" srcId="{FC8519AF-5006-4FA5-92C3-4F6439839925}" destId="{B9861B29-9D9A-47BC-86FC-26F5EF4B3F51}" srcOrd="2" destOrd="0" parTransId="{123A3A83-9DC2-4FBA-9DEA-6BECE90FF93B}" sibTransId="{5BBDB2C2-5090-4153-9B4B-543483FDADE2}"/>
    <dgm:cxn modelId="{5A3F1DCE-600F-4B50-ADDD-41DE72966B4E}" srcId="{97666198-36D7-48EA-B8B7-1B98E2581826}" destId="{813F2980-7BE1-4675-A94A-64115381B6A9}" srcOrd="1" destOrd="0" parTransId="{F7339AB0-F44B-4ED5-947F-78954344E6B8}" sibTransId="{D30ADE56-0A7B-43F1-A779-C903E68CE370}"/>
    <dgm:cxn modelId="{5288A8CE-1952-4B04-A582-58ED35ED642B}" type="presOf" srcId="{FC8519AF-5006-4FA5-92C3-4F6439839925}" destId="{27813E78-AC01-4A38-BEC7-03FCE3225CBA}" srcOrd="0" destOrd="0" presId="urn:microsoft.com/office/officeart/2011/layout/TabList"/>
    <dgm:cxn modelId="{850CA9D1-1A6D-4B7E-9F3A-7B5AC2067CFD}" type="presOf" srcId="{CF181A4A-5A1A-4D81-B742-9A4E321A2F8B}" destId="{484C51AB-FA1D-4137-A44A-57EC5E35DDD9}" srcOrd="0" destOrd="0" presId="urn:microsoft.com/office/officeart/2011/layout/TabList"/>
    <dgm:cxn modelId="{A97DDCD7-CD59-44BD-AB3C-6A0BEC8860D4}" type="presOf" srcId="{263326EF-5F22-4B3D-A1F0-4A86C3FFC5BB}" destId="{4767EF87-9BA9-4483-9A89-EC8041A381E4}" srcOrd="0" destOrd="1" presId="urn:microsoft.com/office/officeart/2011/layout/TabList"/>
    <dgm:cxn modelId="{BE51E7DD-C4BE-4637-A527-C1C8E892D5AC}" srcId="{C3464B12-3CE3-459D-9396-8A547E2AAD41}" destId="{97666198-36D7-48EA-B8B7-1B98E2581826}" srcOrd="0" destOrd="0" parTransId="{167B630D-4681-4FB1-92E4-F466803411C6}" sibTransId="{8881CC40-F92A-49CF-A6BF-1E70193E0C13}"/>
    <dgm:cxn modelId="{DA8C81E3-DADC-47D0-A44F-4A06826283C6}" type="presOf" srcId="{B9861B29-9D9A-47BC-86FC-26F5EF4B3F51}" destId="{7083DCF7-B85E-4F23-8D1A-891F314EC704}" srcOrd="0" destOrd="1" presId="urn:microsoft.com/office/officeart/2011/layout/TabList"/>
    <dgm:cxn modelId="{B6A6D2E4-F1D0-4CA0-A304-850E0B2055D2}" srcId="{C3464B12-3CE3-459D-9396-8A547E2AAD41}" destId="{BDE3CBAA-68E3-4DDD-973A-98CACE713FC3}" srcOrd="2" destOrd="0" parTransId="{DFB55E71-4D4F-4B02-A145-B943B4B8F910}" sibTransId="{44A3B817-D403-40E8-8946-4C71EF7B4F83}"/>
    <dgm:cxn modelId="{FC238DE5-4D61-4877-A442-59A6D6E7DF27}" type="presOf" srcId="{EC106034-B479-4860-BBE9-E66C9F63C6C2}" destId="{438A41CE-AB40-439E-8473-8D52FA4DF746}" srcOrd="0" destOrd="0" presId="urn:microsoft.com/office/officeart/2011/layout/TabList"/>
    <dgm:cxn modelId="{5747D9E7-9053-442C-BDA4-5D4B0FB7EDAE}" srcId="{97666198-36D7-48EA-B8B7-1B98E2581826}" destId="{067BE0F2-2CCC-42C0-AACC-93F1E1B6D2BC}" srcOrd="0" destOrd="0" parTransId="{3C1DC461-5357-45F7-A489-02520A03FA27}" sibTransId="{C9E5589C-584E-4E5F-8672-14B07ACA1214}"/>
    <dgm:cxn modelId="{52284AFA-CEAD-4D43-B0CF-7EA98166E3FE}" srcId="{BDE3CBAA-68E3-4DDD-973A-98CACE713FC3}" destId="{A3754F51-42D3-4F54-9194-DEB4146B2C51}" srcOrd="1" destOrd="0" parTransId="{17C7162F-1EA0-495B-8FC0-85226D170441}" sibTransId="{25B4314D-D9C4-4D3E-80CE-CC11355330ED}"/>
    <dgm:cxn modelId="{F6CB5F64-04B0-445E-BEEB-7B6A30546E65}" type="presParOf" srcId="{554BF967-FC52-4F14-846C-2F59FB732F45}" destId="{D905EEC5-C8F4-4440-9E09-6DA678193A17}" srcOrd="0" destOrd="0" presId="urn:microsoft.com/office/officeart/2011/layout/TabList"/>
    <dgm:cxn modelId="{CBC5B1A5-21B9-4365-9168-D4B1AD6D572A}" type="presParOf" srcId="{D905EEC5-C8F4-4440-9E09-6DA678193A17}" destId="{9018CF61-0842-4905-B506-F8C1DB818379}" srcOrd="0" destOrd="0" presId="urn:microsoft.com/office/officeart/2011/layout/TabList"/>
    <dgm:cxn modelId="{67908221-4DA2-45A5-A459-DB9E5F6862D0}" type="presParOf" srcId="{D905EEC5-C8F4-4440-9E09-6DA678193A17}" destId="{FB1D7BC7-085A-4669-9693-516F7EB62750}" srcOrd="1" destOrd="0" presId="urn:microsoft.com/office/officeart/2011/layout/TabList"/>
    <dgm:cxn modelId="{9803E25B-CE32-494F-B907-51A3BDF3591A}" type="presParOf" srcId="{D905EEC5-C8F4-4440-9E09-6DA678193A17}" destId="{06BDCA92-FAD7-4007-9213-D5E70C8A4A8F}" srcOrd="2" destOrd="0" presId="urn:microsoft.com/office/officeart/2011/layout/TabList"/>
    <dgm:cxn modelId="{82575EC5-C8B8-42EB-846F-8302B21C3638}" type="presParOf" srcId="{554BF967-FC52-4F14-846C-2F59FB732F45}" destId="{4767EF87-9BA9-4483-9A89-EC8041A381E4}" srcOrd="1" destOrd="0" presId="urn:microsoft.com/office/officeart/2011/layout/TabList"/>
    <dgm:cxn modelId="{06B68A35-7996-4612-BC11-D36465CF23AE}" type="presParOf" srcId="{554BF967-FC52-4F14-846C-2F59FB732F45}" destId="{5274B285-7C18-4A46-A5A3-705C0AC2A2CE}" srcOrd="2" destOrd="0" presId="urn:microsoft.com/office/officeart/2011/layout/TabList"/>
    <dgm:cxn modelId="{B2B3FB5C-D763-4264-9F2A-85B14394EA8C}" type="presParOf" srcId="{554BF967-FC52-4F14-846C-2F59FB732F45}" destId="{B32C9123-BCA3-4087-9401-DF67F67422FA}" srcOrd="3" destOrd="0" presId="urn:microsoft.com/office/officeart/2011/layout/TabList"/>
    <dgm:cxn modelId="{E65AD00A-3EB0-4C08-9879-D143A20446CD}" type="presParOf" srcId="{B32C9123-BCA3-4087-9401-DF67F67422FA}" destId="{6CCA94DD-BE92-4ACD-9662-2DFCAAAB63DF}" srcOrd="0" destOrd="0" presId="urn:microsoft.com/office/officeart/2011/layout/TabList"/>
    <dgm:cxn modelId="{AF12EB84-3B4B-4112-926E-18C6524509BE}" type="presParOf" srcId="{B32C9123-BCA3-4087-9401-DF67F67422FA}" destId="{27813E78-AC01-4A38-BEC7-03FCE3225CBA}" srcOrd="1" destOrd="0" presId="urn:microsoft.com/office/officeart/2011/layout/TabList"/>
    <dgm:cxn modelId="{5095ACF0-C57E-4AB4-8468-4B02BC13A878}" type="presParOf" srcId="{B32C9123-BCA3-4087-9401-DF67F67422FA}" destId="{93B6D351-E61F-46A6-BB3B-13AFA437E53A}" srcOrd="2" destOrd="0" presId="urn:microsoft.com/office/officeart/2011/layout/TabList"/>
    <dgm:cxn modelId="{2F9F410B-3F06-4F30-B490-F373DCCB90C0}" type="presParOf" srcId="{554BF967-FC52-4F14-846C-2F59FB732F45}" destId="{7083DCF7-B85E-4F23-8D1A-891F314EC704}" srcOrd="4" destOrd="0" presId="urn:microsoft.com/office/officeart/2011/layout/TabList"/>
    <dgm:cxn modelId="{A51DCF5F-0EF9-42BC-B631-1FF43B921FA6}" type="presParOf" srcId="{554BF967-FC52-4F14-846C-2F59FB732F45}" destId="{52467F07-51E6-40B0-B11B-CC66C8B4C956}" srcOrd="5" destOrd="0" presId="urn:microsoft.com/office/officeart/2011/layout/TabList"/>
    <dgm:cxn modelId="{C4A5A450-2C35-4EF6-8D82-A1C3F53DA18B}" type="presParOf" srcId="{554BF967-FC52-4F14-846C-2F59FB732F45}" destId="{951BF2C5-2AE9-4FFE-9F59-138F87DA514C}" srcOrd="6" destOrd="0" presId="urn:microsoft.com/office/officeart/2011/layout/TabList"/>
    <dgm:cxn modelId="{025577E9-9ADE-4FBD-896F-11FBEF571F55}" type="presParOf" srcId="{951BF2C5-2AE9-4FFE-9F59-138F87DA514C}" destId="{05B129A4-2722-4157-803E-61346C46935E}" srcOrd="0" destOrd="0" presId="urn:microsoft.com/office/officeart/2011/layout/TabList"/>
    <dgm:cxn modelId="{D427B5FD-4A51-46D2-81DA-E4CFB2FF7EC6}" type="presParOf" srcId="{951BF2C5-2AE9-4FFE-9F59-138F87DA514C}" destId="{DDD18946-9A62-4A90-B08A-1CAB4D3F079F}" srcOrd="1" destOrd="0" presId="urn:microsoft.com/office/officeart/2011/layout/TabList"/>
    <dgm:cxn modelId="{C324B184-C488-405E-9E74-B0D774B757B2}" type="presParOf" srcId="{951BF2C5-2AE9-4FFE-9F59-138F87DA514C}" destId="{D112816D-AC17-4C29-B370-A21C39EB388C}" srcOrd="2" destOrd="0" presId="urn:microsoft.com/office/officeart/2011/layout/TabList"/>
    <dgm:cxn modelId="{9CE357E3-C40E-45EC-98FF-6AAB7D8D15AE}" type="presParOf" srcId="{554BF967-FC52-4F14-846C-2F59FB732F45}" destId="{0C4E4971-E81E-453F-9A6D-8FA038AFB25C}" srcOrd="7" destOrd="0" presId="urn:microsoft.com/office/officeart/2011/layout/TabList"/>
    <dgm:cxn modelId="{8BD88614-DCC6-4C22-889D-42E5BB29D98A}" type="presParOf" srcId="{554BF967-FC52-4F14-846C-2F59FB732F45}" destId="{ABF01785-D10B-41C0-A21D-6358EA7ED83C}" srcOrd="8" destOrd="0" presId="urn:microsoft.com/office/officeart/2011/layout/TabList"/>
    <dgm:cxn modelId="{5B1DADCF-DFC9-472E-92F9-F092E2E0A2C7}" type="presParOf" srcId="{554BF967-FC52-4F14-846C-2F59FB732F45}" destId="{F71EAF89-C5B5-40B4-8B3E-873AEDB52A5D}" srcOrd="9" destOrd="0" presId="urn:microsoft.com/office/officeart/2011/layout/TabList"/>
    <dgm:cxn modelId="{1D229248-E622-4388-B273-08D4222430C7}" type="presParOf" srcId="{F71EAF89-C5B5-40B4-8B3E-873AEDB52A5D}" destId="{484C51AB-FA1D-4137-A44A-57EC5E35DDD9}" srcOrd="0" destOrd="0" presId="urn:microsoft.com/office/officeart/2011/layout/TabList"/>
    <dgm:cxn modelId="{5D0B5DE9-5C74-4C9A-B48C-7592F7D4BCF6}" type="presParOf" srcId="{F71EAF89-C5B5-40B4-8B3E-873AEDB52A5D}" destId="{4DA0BD16-ED96-497A-ACAF-F09623929C4C}" srcOrd="1" destOrd="0" presId="urn:microsoft.com/office/officeart/2011/layout/TabList"/>
    <dgm:cxn modelId="{87A75BB4-19DE-4D45-B1EA-DF00B307DC8C}" type="presParOf" srcId="{F71EAF89-C5B5-40B4-8B3E-873AEDB52A5D}" destId="{17BDA04A-DBEF-4495-9AD2-BBD83F5F7C4A}" srcOrd="2" destOrd="0" presId="urn:microsoft.com/office/officeart/2011/layout/TabList"/>
    <dgm:cxn modelId="{8B9F03DC-2058-4D38-BFF2-C85C37C3ACF0}" type="presParOf" srcId="{554BF967-FC52-4F14-846C-2F59FB732F45}" destId="{438A41CE-AB40-439E-8473-8D52FA4DF746}" srcOrd="10"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3464B12-3CE3-459D-9396-8A547E2AAD41}"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97666198-36D7-48EA-B8B7-1B98E2581826}">
      <dgm:prSet phldrT="[Text]"/>
      <dgm:spPr/>
      <dgm:t>
        <a:bodyPr/>
        <a:lstStyle/>
        <a:p>
          <a:r>
            <a:rPr lang="en-US" b="1" dirty="0"/>
            <a:t>Current Processes</a:t>
          </a:r>
          <a:endParaRPr lang="en-US" dirty="0"/>
        </a:p>
      </dgm:t>
    </dgm:pt>
    <dgm:pt modelId="{167B630D-4681-4FB1-92E4-F466803411C6}" type="parTrans" cxnId="{BE51E7DD-C4BE-4637-A527-C1C8E892D5AC}">
      <dgm:prSet/>
      <dgm:spPr/>
      <dgm:t>
        <a:bodyPr/>
        <a:lstStyle/>
        <a:p>
          <a:endParaRPr lang="en-US"/>
        </a:p>
      </dgm:t>
    </dgm:pt>
    <dgm:pt modelId="{8881CC40-F92A-49CF-A6BF-1E70193E0C13}" type="sibTrans" cxnId="{BE51E7DD-C4BE-4637-A527-C1C8E892D5AC}">
      <dgm:prSet/>
      <dgm:spPr/>
      <dgm:t>
        <a:bodyPr/>
        <a:lstStyle/>
        <a:p>
          <a:endParaRPr lang="en-US"/>
        </a:p>
      </dgm:t>
    </dgm:pt>
    <dgm:pt modelId="{067BE0F2-2CCC-42C0-AACC-93F1E1B6D2BC}">
      <dgm:prSet phldrT="[Text]"/>
      <dgm:spPr/>
      <dgm:t>
        <a:bodyPr/>
        <a:lstStyle/>
        <a:p>
          <a:r>
            <a:rPr lang="en-US" i="1" dirty="0"/>
            <a:t>Optimizations to Existing and Legacy Workflows</a:t>
          </a:r>
        </a:p>
      </dgm:t>
    </dgm:pt>
    <dgm:pt modelId="{3C1DC461-5357-45F7-A489-02520A03FA27}" type="parTrans" cxnId="{5747D9E7-9053-442C-BDA4-5D4B0FB7EDAE}">
      <dgm:prSet/>
      <dgm:spPr/>
      <dgm:t>
        <a:bodyPr/>
        <a:lstStyle/>
        <a:p>
          <a:endParaRPr lang="en-US"/>
        </a:p>
      </dgm:t>
    </dgm:pt>
    <dgm:pt modelId="{C9E5589C-584E-4E5F-8672-14B07ACA1214}" type="sibTrans" cxnId="{5747D9E7-9053-442C-BDA4-5D4B0FB7EDAE}">
      <dgm:prSet/>
      <dgm:spPr/>
      <dgm:t>
        <a:bodyPr/>
        <a:lstStyle/>
        <a:p>
          <a:endParaRPr lang="en-US"/>
        </a:p>
      </dgm:t>
    </dgm:pt>
    <dgm:pt modelId="{FC8519AF-5006-4FA5-92C3-4F6439839925}">
      <dgm:prSet phldrT="[Text]"/>
      <dgm:spPr/>
      <dgm:t>
        <a:bodyPr/>
        <a:lstStyle/>
        <a:p>
          <a:r>
            <a:rPr lang="en-US" b="1" dirty="0"/>
            <a:t>Interim Processes</a:t>
          </a:r>
          <a:endParaRPr lang="en-US" dirty="0"/>
        </a:p>
      </dgm:t>
    </dgm:pt>
    <dgm:pt modelId="{368D1EC9-3BDC-40A2-BB29-E9EE2599BCF4}" type="parTrans" cxnId="{8966A585-0761-4CC3-9BDE-97352E76CC36}">
      <dgm:prSet/>
      <dgm:spPr/>
      <dgm:t>
        <a:bodyPr/>
        <a:lstStyle/>
        <a:p>
          <a:endParaRPr lang="en-US"/>
        </a:p>
      </dgm:t>
    </dgm:pt>
    <dgm:pt modelId="{695B0114-FF5A-4186-8B4F-50846775B7F0}" type="sibTrans" cxnId="{8966A585-0761-4CC3-9BDE-97352E76CC36}">
      <dgm:prSet/>
      <dgm:spPr/>
      <dgm:t>
        <a:bodyPr/>
        <a:lstStyle/>
        <a:p>
          <a:endParaRPr lang="en-US"/>
        </a:p>
      </dgm:t>
    </dgm:pt>
    <dgm:pt modelId="{8047ACBD-2D74-4249-AC6F-2B9A56C34409}">
      <dgm:prSet phldrT="[Text]"/>
      <dgm:spPr/>
      <dgm:t>
        <a:bodyPr/>
        <a:lstStyle/>
        <a:p>
          <a:r>
            <a:rPr lang="en-US" i="1" dirty="0"/>
            <a:t>Processes to bridge Current to Future State</a:t>
          </a:r>
        </a:p>
      </dgm:t>
    </dgm:pt>
    <dgm:pt modelId="{020B283A-A7C1-40E6-BADE-D12C2B03582A}" type="parTrans" cxnId="{35FED07D-B3D6-471E-93EC-4A8AF756E13E}">
      <dgm:prSet/>
      <dgm:spPr/>
      <dgm:t>
        <a:bodyPr/>
        <a:lstStyle/>
        <a:p>
          <a:endParaRPr lang="en-US"/>
        </a:p>
      </dgm:t>
    </dgm:pt>
    <dgm:pt modelId="{157D53F6-9A1B-4FE8-B040-1B23D536A039}" type="sibTrans" cxnId="{35FED07D-B3D6-471E-93EC-4A8AF756E13E}">
      <dgm:prSet/>
      <dgm:spPr/>
      <dgm:t>
        <a:bodyPr/>
        <a:lstStyle/>
        <a:p>
          <a:endParaRPr lang="en-US"/>
        </a:p>
      </dgm:t>
    </dgm:pt>
    <dgm:pt modelId="{1FCFC094-8E26-4875-A304-E047B5BD4B3B}">
      <dgm:prSet phldrT="[Text]"/>
      <dgm:spPr/>
      <dgm:t>
        <a:bodyPr/>
        <a:lstStyle/>
        <a:p>
          <a:r>
            <a:rPr lang="en-US" b="1" dirty="0"/>
            <a:t>ACH Banking Add and Update:</a:t>
          </a:r>
          <a:r>
            <a:rPr lang="en-US" dirty="0"/>
            <a:t> Enhanced validation steps for secure and timely ACH setup</a:t>
          </a:r>
        </a:p>
      </dgm:t>
    </dgm:pt>
    <dgm:pt modelId="{6C9571BE-6FA1-4582-9348-0A5CB82850F0}" type="parTrans" cxnId="{FD84B904-AC43-43A7-918E-B501AA0CEF7D}">
      <dgm:prSet/>
      <dgm:spPr/>
      <dgm:t>
        <a:bodyPr/>
        <a:lstStyle/>
        <a:p>
          <a:endParaRPr lang="en-US"/>
        </a:p>
      </dgm:t>
    </dgm:pt>
    <dgm:pt modelId="{D309E46D-1AA3-4CAE-BB93-9532F21840D7}" type="sibTrans" cxnId="{FD84B904-AC43-43A7-918E-B501AA0CEF7D}">
      <dgm:prSet/>
      <dgm:spPr/>
      <dgm:t>
        <a:bodyPr/>
        <a:lstStyle/>
        <a:p>
          <a:endParaRPr lang="en-US"/>
        </a:p>
      </dgm:t>
    </dgm:pt>
    <dgm:pt modelId="{BDE3CBAA-68E3-4DDD-973A-98CACE713FC3}">
      <dgm:prSet phldrT="[Text]"/>
      <dgm:spPr/>
      <dgm:t>
        <a:bodyPr/>
        <a:lstStyle/>
        <a:p>
          <a:r>
            <a:rPr lang="en-US" b="1" dirty="0"/>
            <a:t>Future State Processes</a:t>
          </a:r>
          <a:endParaRPr lang="en-US" dirty="0"/>
        </a:p>
      </dgm:t>
    </dgm:pt>
    <dgm:pt modelId="{DFB55E71-4D4F-4B02-A145-B943B4B8F910}" type="parTrans" cxnId="{B6A6D2E4-F1D0-4CA0-A304-850E0B2055D2}">
      <dgm:prSet/>
      <dgm:spPr/>
      <dgm:t>
        <a:bodyPr/>
        <a:lstStyle/>
        <a:p>
          <a:endParaRPr lang="en-US"/>
        </a:p>
      </dgm:t>
    </dgm:pt>
    <dgm:pt modelId="{44A3B817-D403-40E8-8946-4C71EF7B4F83}" type="sibTrans" cxnId="{B6A6D2E4-F1D0-4CA0-A304-850E0B2055D2}">
      <dgm:prSet/>
      <dgm:spPr/>
      <dgm:t>
        <a:bodyPr/>
        <a:lstStyle/>
        <a:p>
          <a:endParaRPr lang="en-US"/>
        </a:p>
      </dgm:t>
    </dgm:pt>
    <dgm:pt modelId="{5C638152-CB86-40FE-8990-847E44047765}">
      <dgm:prSet phldrT="[Text]"/>
      <dgm:spPr/>
      <dgm:t>
        <a:bodyPr/>
        <a:lstStyle/>
        <a:p>
          <a:r>
            <a:rPr lang="en-US" i="1" dirty="0"/>
            <a:t>Processes to support Long Term Strategic and Technological Vision</a:t>
          </a:r>
        </a:p>
      </dgm:t>
    </dgm:pt>
    <dgm:pt modelId="{7CAB8A6C-36A7-4541-9654-6D029AE4C6E0}" type="parTrans" cxnId="{37963695-7CFC-4BF1-BC2D-8C7BAF5F5966}">
      <dgm:prSet/>
      <dgm:spPr/>
      <dgm:t>
        <a:bodyPr/>
        <a:lstStyle/>
        <a:p>
          <a:endParaRPr lang="en-US"/>
        </a:p>
      </dgm:t>
    </dgm:pt>
    <dgm:pt modelId="{C88C999F-746B-469B-BF80-833B68C544D5}" type="sibTrans" cxnId="{37963695-7CFC-4BF1-BC2D-8C7BAF5F5966}">
      <dgm:prSet/>
      <dgm:spPr/>
      <dgm:t>
        <a:bodyPr/>
        <a:lstStyle/>
        <a:p>
          <a:endParaRPr lang="en-US"/>
        </a:p>
      </dgm:t>
    </dgm:pt>
    <dgm:pt modelId="{A3754F51-42D3-4F54-9194-DEB4146B2C51}">
      <dgm:prSet phldrT="[Text]"/>
      <dgm:spPr/>
      <dgm:t>
        <a:bodyPr/>
        <a:lstStyle/>
        <a:p>
          <a:r>
            <a:rPr lang="en-US" b="1" dirty="0"/>
            <a:t>Strategic Card Programs – Ghost Cards:</a:t>
          </a:r>
          <a:r>
            <a:rPr lang="en-US" dirty="0"/>
            <a:t> Virtual card issuance to reduce fraud risk and streamline low-dollar purchases</a:t>
          </a:r>
        </a:p>
      </dgm:t>
    </dgm:pt>
    <dgm:pt modelId="{17C7162F-1EA0-495B-8FC0-85226D170441}" type="parTrans" cxnId="{52284AFA-CEAD-4D43-B0CF-7EA98166E3FE}">
      <dgm:prSet/>
      <dgm:spPr/>
      <dgm:t>
        <a:bodyPr/>
        <a:lstStyle/>
        <a:p>
          <a:endParaRPr lang="en-US"/>
        </a:p>
      </dgm:t>
    </dgm:pt>
    <dgm:pt modelId="{25B4314D-D9C4-4D3E-80CE-CC11355330ED}" type="sibTrans" cxnId="{52284AFA-CEAD-4D43-B0CF-7EA98166E3FE}">
      <dgm:prSet/>
      <dgm:spPr/>
      <dgm:t>
        <a:bodyPr/>
        <a:lstStyle/>
        <a:p>
          <a:endParaRPr lang="en-US"/>
        </a:p>
      </dgm:t>
    </dgm:pt>
    <dgm:pt modelId="{813F2980-7BE1-4675-A94A-64115381B6A9}">
      <dgm:prSet phldrT="[Text]"/>
      <dgm:spPr/>
      <dgm:t>
        <a:bodyPr/>
        <a:lstStyle/>
        <a:p>
          <a:r>
            <a:rPr lang="en-US" b="1" dirty="0"/>
            <a:t>AP Production Standard Work: </a:t>
          </a:r>
          <a:r>
            <a:rPr lang="en-US" b="0" dirty="0"/>
            <a:t>Documented procedures to standardize and streamline invoice and payment processing</a:t>
          </a:r>
        </a:p>
      </dgm:t>
    </dgm:pt>
    <dgm:pt modelId="{F7339AB0-F44B-4ED5-947F-78954344E6B8}" type="parTrans" cxnId="{5A3F1DCE-600F-4B50-ADDD-41DE72966B4E}">
      <dgm:prSet/>
      <dgm:spPr/>
      <dgm:t>
        <a:bodyPr/>
        <a:lstStyle/>
        <a:p>
          <a:endParaRPr lang="en-US"/>
        </a:p>
      </dgm:t>
    </dgm:pt>
    <dgm:pt modelId="{D30ADE56-0A7B-43F1-A779-C903E68CE370}" type="sibTrans" cxnId="{5A3F1DCE-600F-4B50-ADDD-41DE72966B4E}">
      <dgm:prSet/>
      <dgm:spPr/>
      <dgm:t>
        <a:bodyPr/>
        <a:lstStyle/>
        <a:p>
          <a:endParaRPr lang="en-US"/>
        </a:p>
      </dgm:t>
    </dgm:pt>
    <dgm:pt modelId="{CD17AC15-DAB0-49FB-92F2-E6C6128B44FF}">
      <dgm:prSet phldrT="[Text]"/>
      <dgm:spPr/>
      <dgm:t>
        <a:bodyPr/>
        <a:lstStyle/>
        <a:p>
          <a:r>
            <a:rPr lang="en-US" b="1" dirty="0"/>
            <a:t>AP Reporting: </a:t>
          </a:r>
          <a:r>
            <a:rPr lang="en-US" b="0" dirty="0"/>
            <a:t>Standardized process to extract AP Reporting for Invoice, Payment, and Vendor data.</a:t>
          </a:r>
        </a:p>
      </dgm:t>
    </dgm:pt>
    <dgm:pt modelId="{FE342758-6ABF-48B1-A39F-E6358704B8C6}" type="parTrans" cxnId="{A154085B-9DBA-4E8E-B8E2-652A985C025A}">
      <dgm:prSet/>
      <dgm:spPr/>
      <dgm:t>
        <a:bodyPr/>
        <a:lstStyle/>
        <a:p>
          <a:endParaRPr lang="en-US"/>
        </a:p>
      </dgm:t>
    </dgm:pt>
    <dgm:pt modelId="{CF2BE498-814F-4FDB-8C5C-5B656BBBB559}" type="sibTrans" cxnId="{A154085B-9DBA-4E8E-B8E2-652A985C025A}">
      <dgm:prSet/>
      <dgm:spPr/>
      <dgm:t>
        <a:bodyPr/>
        <a:lstStyle/>
        <a:p>
          <a:endParaRPr lang="en-US"/>
        </a:p>
      </dgm:t>
    </dgm:pt>
    <dgm:pt modelId="{06B6C704-88EC-4BAA-8B52-C72D70CE3EEE}">
      <dgm:prSet phldrT="[Text]"/>
      <dgm:spPr/>
      <dgm:t>
        <a:bodyPr/>
        <a:lstStyle/>
        <a:p>
          <a:r>
            <a:rPr lang="en-US" b="1" dirty="0"/>
            <a:t>Invoice Spreadsheet Upload Template: </a:t>
          </a:r>
          <a:r>
            <a:rPr lang="en-US" b="0" dirty="0"/>
            <a:t>Procedure to utilize Oracle template to upload bulk invoices into ERP</a:t>
          </a:r>
        </a:p>
      </dgm:t>
    </dgm:pt>
    <dgm:pt modelId="{B5B3BE40-3768-4AEB-A695-C2B86B89F730}" type="parTrans" cxnId="{D38D7B11-3183-4F67-BF5D-D52187EF8153}">
      <dgm:prSet/>
      <dgm:spPr/>
      <dgm:t>
        <a:bodyPr/>
        <a:lstStyle/>
        <a:p>
          <a:endParaRPr lang="en-US"/>
        </a:p>
      </dgm:t>
    </dgm:pt>
    <dgm:pt modelId="{26B6260E-17F9-46CD-8DDC-6F8D2F49BFAA}" type="sibTrans" cxnId="{D38D7B11-3183-4F67-BF5D-D52187EF8153}">
      <dgm:prSet/>
      <dgm:spPr/>
      <dgm:t>
        <a:bodyPr/>
        <a:lstStyle/>
        <a:p>
          <a:endParaRPr lang="en-US"/>
        </a:p>
      </dgm:t>
    </dgm:pt>
    <dgm:pt modelId="{7BD71D14-BA2D-47C8-BCD5-256B1DF0D332}">
      <dgm:prSet phldrT="[Text]"/>
      <dgm:spPr/>
      <dgm:t>
        <a:bodyPr/>
        <a:lstStyle/>
        <a:p>
          <a:r>
            <a:rPr lang="en-US" b="1" dirty="0"/>
            <a:t>Payment Term Change Management: </a:t>
          </a:r>
          <a:r>
            <a:rPr lang="en-US" b="0" dirty="0"/>
            <a:t>Controlled process to review and approve supplier term changes at scale</a:t>
          </a:r>
        </a:p>
      </dgm:t>
    </dgm:pt>
    <dgm:pt modelId="{DB260CF6-5463-4302-B4FB-59E33EDE9B1E}" type="parTrans" cxnId="{8EED7BEC-C819-47BC-AF77-9354C7FBAE8E}">
      <dgm:prSet/>
      <dgm:spPr/>
      <dgm:t>
        <a:bodyPr/>
        <a:lstStyle/>
        <a:p>
          <a:endParaRPr lang="en-US"/>
        </a:p>
      </dgm:t>
    </dgm:pt>
    <dgm:pt modelId="{F8D15A31-56ED-4048-9116-B488666A5473}" type="sibTrans" cxnId="{8EED7BEC-C819-47BC-AF77-9354C7FBAE8E}">
      <dgm:prSet/>
      <dgm:spPr/>
      <dgm:t>
        <a:bodyPr/>
        <a:lstStyle/>
        <a:p>
          <a:endParaRPr lang="en-US"/>
        </a:p>
      </dgm:t>
    </dgm:pt>
    <dgm:pt modelId="{969B17C8-E49A-44BC-8C25-086E8750E6B7}">
      <dgm:prSet phldrT="[Text]"/>
      <dgm:spPr/>
      <dgm:t>
        <a:bodyPr/>
        <a:lstStyle/>
        <a:p>
          <a:r>
            <a:rPr lang="en-US" b="1" dirty="0"/>
            <a:t>Vendor Life Cycle Management:</a:t>
          </a:r>
          <a:r>
            <a:rPr lang="en-US" dirty="0"/>
            <a:t> Integrated system to manage vendor onboarding, performance, and offboarding</a:t>
          </a:r>
        </a:p>
      </dgm:t>
    </dgm:pt>
    <dgm:pt modelId="{96B6FEBF-9796-4DB2-9B76-00E9F18D710F}" type="parTrans" cxnId="{B44C9599-B48C-4B80-823F-73657D0CAB94}">
      <dgm:prSet/>
      <dgm:spPr/>
      <dgm:t>
        <a:bodyPr/>
        <a:lstStyle/>
        <a:p>
          <a:endParaRPr lang="en-US"/>
        </a:p>
      </dgm:t>
    </dgm:pt>
    <dgm:pt modelId="{254ABBAB-55F2-4DC4-8021-02A58CF2C3DB}" type="sibTrans" cxnId="{B44C9599-B48C-4B80-823F-73657D0CAB94}">
      <dgm:prSet/>
      <dgm:spPr/>
      <dgm:t>
        <a:bodyPr/>
        <a:lstStyle/>
        <a:p>
          <a:endParaRPr lang="en-US"/>
        </a:p>
      </dgm:t>
    </dgm:pt>
    <dgm:pt modelId="{89D90D03-84DD-4FFB-9C55-277BB2094287}">
      <dgm:prSet phldrT="[Text]"/>
      <dgm:spPr/>
      <dgm:t>
        <a:bodyPr/>
        <a:lstStyle/>
        <a:p>
          <a:r>
            <a:rPr lang="en-US" b="1" dirty="0"/>
            <a:t>Supplier Add/Update:</a:t>
          </a:r>
          <a:r>
            <a:rPr lang="en-US" dirty="0"/>
            <a:t> Workflow improvements for faster and compliant vendor onboarding</a:t>
          </a:r>
        </a:p>
      </dgm:t>
    </dgm:pt>
    <dgm:pt modelId="{312638A3-49CD-4B11-83BB-C2A7EDDA5459}" type="parTrans" cxnId="{5E48C274-0217-48FF-8DF1-7871F1921438}">
      <dgm:prSet/>
      <dgm:spPr/>
      <dgm:t>
        <a:bodyPr/>
        <a:lstStyle/>
        <a:p>
          <a:endParaRPr lang="en-US"/>
        </a:p>
      </dgm:t>
    </dgm:pt>
    <dgm:pt modelId="{090A76A1-B9A3-4DDD-B154-DAA6493CE2D4}" type="sibTrans" cxnId="{5E48C274-0217-48FF-8DF1-7871F1921438}">
      <dgm:prSet/>
      <dgm:spPr/>
      <dgm:t>
        <a:bodyPr/>
        <a:lstStyle/>
        <a:p>
          <a:endParaRPr lang="en-US"/>
        </a:p>
      </dgm:t>
    </dgm:pt>
    <dgm:pt modelId="{E153B8BA-E951-4F8D-B435-8FCA4AAF7DEB}">
      <dgm:prSet phldrT="[Text]"/>
      <dgm:spPr/>
      <dgm:t>
        <a:bodyPr/>
        <a:lstStyle/>
        <a:p>
          <a:r>
            <a:rPr lang="en-US" b="1" dirty="0"/>
            <a:t>Check Production at Burr Ridge:</a:t>
          </a:r>
          <a:r>
            <a:rPr lang="en-US" dirty="0"/>
            <a:t> Centralized and standardized check printing and distribution operations moved from Hyde Park to Burr Ridge</a:t>
          </a:r>
        </a:p>
      </dgm:t>
    </dgm:pt>
    <dgm:pt modelId="{B51AEFAA-2BE9-4DD9-99A3-D36D2E67FE80}" type="parTrans" cxnId="{A73F750D-28DC-42FD-85C3-836C5176BFDD}">
      <dgm:prSet/>
      <dgm:spPr/>
      <dgm:t>
        <a:bodyPr/>
        <a:lstStyle/>
        <a:p>
          <a:endParaRPr lang="en-US"/>
        </a:p>
      </dgm:t>
    </dgm:pt>
    <dgm:pt modelId="{04074E92-0BAC-4004-9AAC-CE7C4D77A73A}" type="sibTrans" cxnId="{A73F750D-28DC-42FD-85C3-836C5176BFDD}">
      <dgm:prSet/>
      <dgm:spPr/>
      <dgm:t>
        <a:bodyPr/>
        <a:lstStyle/>
        <a:p>
          <a:endParaRPr lang="en-US"/>
        </a:p>
      </dgm:t>
    </dgm:pt>
    <dgm:pt modelId="{5E4E8A02-78AB-49A8-B906-7B58F508000E}">
      <dgm:prSet phldrT="[Text]"/>
      <dgm:spPr/>
      <dgm:t>
        <a:bodyPr/>
        <a:lstStyle/>
        <a:p>
          <a:r>
            <a:rPr lang="en-US" b="1" dirty="0"/>
            <a:t>Master Data Clean &amp; Enrichment:</a:t>
          </a:r>
          <a:r>
            <a:rPr lang="en-US" dirty="0"/>
            <a:t> Efforts to ensure accuracy and completeness of vendor master data</a:t>
          </a:r>
        </a:p>
      </dgm:t>
    </dgm:pt>
    <dgm:pt modelId="{BB7B3112-45E3-4B82-A5FA-77E209DDC6A6}" type="parTrans" cxnId="{ABE8A5F9-4E6C-464B-B3F0-39074EA83F5F}">
      <dgm:prSet/>
      <dgm:spPr/>
      <dgm:t>
        <a:bodyPr/>
        <a:lstStyle/>
        <a:p>
          <a:endParaRPr lang="en-US"/>
        </a:p>
      </dgm:t>
    </dgm:pt>
    <dgm:pt modelId="{448CD45B-AF14-4916-A1BF-EFB8FD8A37DC}" type="sibTrans" cxnId="{ABE8A5F9-4E6C-464B-B3F0-39074EA83F5F}">
      <dgm:prSet/>
      <dgm:spPr/>
      <dgm:t>
        <a:bodyPr/>
        <a:lstStyle/>
        <a:p>
          <a:endParaRPr lang="en-US"/>
        </a:p>
      </dgm:t>
    </dgm:pt>
    <dgm:pt modelId="{D4DF4040-DE85-46AB-8D97-9931D573D2B1}">
      <dgm:prSet phldrT="[Text]"/>
      <dgm:spPr/>
      <dgm:t>
        <a:bodyPr/>
        <a:lstStyle/>
        <a:p>
          <a:r>
            <a:rPr lang="en-US" b="1" dirty="0"/>
            <a:t>Regulatory Reporting (1099): </a:t>
          </a:r>
          <a:r>
            <a:rPr lang="en-US" b="0" dirty="0"/>
            <a:t>Compliance reporting for vendor payments to meet IRS regulations</a:t>
          </a:r>
        </a:p>
      </dgm:t>
    </dgm:pt>
    <dgm:pt modelId="{A9DCF06D-2941-428D-BA5F-B3181D98C052}" type="parTrans" cxnId="{A36A0368-BCCC-4404-9CED-571279FD79B4}">
      <dgm:prSet/>
      <dgm:spPr/>
      <dgm:t>
        <a:bodyPr/>
        <a:lstStyle/>
        <a:p>
          <a:endParaRPr lang="en-US"/>
        </a:p>
      </dgm:t>
    </dgm:pt>
    <dgm:pt modelId="{139CCB2A-B242-42F0-AB46-C4700D04CF5B}" type="sibTrans" cxnId="{A36A0368-BCCC-4404-9CED-571279FD79B4}">
      <dgm:prSet/>
      <dgm:spPr/>
      <dgm:t>
        <a:bodyPr/>
        <a:lstStyle/>
        <a:p>
          <a:endParaRPr lang="en-US"/>
        </a:p>
      </dgm:t>
    </dgm:pt>
    <dgm:pt modelId="{20E721E2-FD13-403A-B2C3-D02158044141}">
      <dgm:prSet phldrT="[Text]"/>
      <dgm:spPr/>
      <dgm:t>
        <a:bodyPr/>
        <a:lstStyle/>
        <a:p>
          <a:r>
            <a:rPr lang="en-US" b="1" dirty="0"/>
            <a:t>Expense Policy Enforcement &amp; Auditing:</a:t>
          </a:r>
          <a:r>
            <a:rPr lang="en-US" dirty="0"/>
            <a:t> Routine audits to drive adherence to expense policies</a:t>
          </a:r>
        </a:p>
      </dgm:t>
    </dgm:pt>
    <dgm:pt modelId="{13B9660C-E0A8-47FE-B235-1B5C76C59FAE}" type="parTrans" cxnId="{EB28202F-B21B-4242-8835-B5EBEC4912F5}">
      <dgm:prSet/>
      <dgm:spPr/>
      <dgm:t>
        <a:bodyPr/>
        <a:lstStyle/>
        <a:p>
          <a:endParaRPr lang="en-US"/>
        </a:p>
      </dgm:t>
    </dgm:pt>
    <dgm:pt modelId="{C21515F3-758A-434A-AD11-0D984479AB3D}" type="sibTrans" cxnId="{EB28202F-B21B-4242-8835-B5EBEC4912F5}">
      <dgm:prSet/>
      <dgm:spPr/>
      <dgm:t>
        <a:bodyPr/>
        <a:lstStyle/>
        <a:p>
          <a:endParaRPr lang="en-US"/>
        </a:p>
      </dgm:t>
    </dgm:pt>
    <dgm:pt modelId="{799C3EAE-9F04-4134-9774-B3414AA253F6}">
      <dgm:prSet phldrT="[Text]"/>
      <dgm:spPr/>
      <dgm:t>
        <a:bodyPr/>
        <a:lstStyle/>
        <a:p>
          <a:r>
            <a:rPr lang="en-US" b="1" dirty="0"/>
            <a:t>Invoice Processing Policy at Sourcing:</a:t>
          </a:r>
          <a:r>
            <a:rPr lang="en-US" dirty="0"/>
            <a:t> Alignment of invoice expectations at the time of contract or PO issuance</a:t>
          </a:r>
        </a:p>
      </dgm:t>
    </dgm:pt>
    <dgm:pt modelId="{EA11B522-74A9-488A-BF33-3C246079871F}" type="parTrans" cxnId="{724378D3-A091-488E-8169-5AF210B8C2B3}">
      <dgm:prSet/>
      <dgm:spPr/>
      <dgm:t>
        <a:bodyPr/>
        <a:lstStyle/>
        <a:p>
          <a:endParaRPr lang="en-US"/>
        </a:p>
      </dgm:t>
    </dgm:pt>
    <dgm:pt modelId="{0569CE7C-8BA7-4187-BD89-7ADD260E4948}" type="sibTrans" cxnId="{724378D3-A091-488E-8169-5AF210B8C2B3}">
      <dgm:prSet/>
      <dgm:spPr/>
      <dgm:t>
        <a:bodyPr/>
        <a:lstStyle/>
        <a:p>
          <a:endParaRPr lang="en-US"/>
        </a:p>
      </dgm:t>
    </dgm:pt>
    <dgm:pt modelId="{99257226-EE79-44E9-BD63-6C439B5E85CE}">
      <dgm:prSet phldrT="[Text]"/>
      <dgm:spPr/>
      <dgm:t>
        <a:bodyPr/>
        <a:lstStyle/>
        <a:p>
          <a:r>
            <a:rPr lang="en-US" b="1" dirty="0"/>
            <a:t>Outsource Payment Optimization: </a:t>
          </a:r>
          <a:r>
            <a:rPr lang="en-US" b="0" dirty="0"/>
            <a:t>P</a:t>
          </a:r>
          <a:r>
            <a:rPr lang="en-US" dirty="0"/>
            <a:t>artnership with third-party services to optimize payment mix, timing, and rebates</a:t>
          </a:r>
        </a:p>
      </dgm:t>
    </dgm:pt>
    <dgm:pt modelId="{3D488988-A056-4C0A-9BC5-4432C4C4E475}" type="parTrans" cxnId="{49C94B08-8BEB-4CE3-8171-D3D89BB73AC1}">
      <dgm:prSet/>
      <dgm:spPr/>
      <dgm:t>
        <a:bodyPr/>
        <a:lstStyle/>
        <a:p>
          <a:endParaRPr lang="en-US"/>
        </a:p>
      </dgm:t>
    </dgm:pt>
    <dgm:pt modelId="{C61667BE-0844-4402-873D-6FD1E0056081}" type="sibTrans" cxnId="{49C94B08-8BEB-4CE3-8171-D3D89BB73AC1}">
      <dgm:prSet/>
      <dgm:spPr/>
      <dgm:t>
        <a:bodyPr/>
        <a:lstStyle/>
        <a:p>
          <a:endParaRPr lang="en-US"/>
        </a:p>
      </dgm:t>
    </dgm:pt>
    <dgm:pt modelId="{554BF967-FC52-4F14-846C-2F59FB732F45}" type="pres">
      <dgm:prSet presAssocID="{C3464B12-3CE3-459D-9396-8A547E2AAD41}" presName="Name0" presStyleCnt="0">
        <dgm:presLayoutVars>
          <dgm:chMax/>
          <dgm:chPref val="3"/>
          <dgm:dir/>
          <dgm:animOne val="branch"/>
          <dgm:animLvl val="lvl"/>
        </dgm:presLayoutVars>
      </dgm:prSet>
      <dgm:spPr/>
    </dgm:pt>
    <dgm:pt modelId="{D905EEC5-C8F4-4440-9E09-6DA678193A17}" type="pres">
      <dgm:prSet presAssocID="{97666198-36D7-48EA-B8B7-1B98E2581826}" presName="composite" presStyleCnt="0"/>
      <dgm:spPr/>
    </dgm:pt>
    <dgm:pt modelId="{9018CF61-0842-4905-B506-F8C1DB818379}" type="pres">
      <dgm:prSet presAssocID="{97666198-36D7-48EA-B8B7-1B98E2581826}" presName="FirstChild" presStyleLbl="revTx" presStyleIdx="0" presStyleCnt="6">
        <dgm:presLayoutVars>
          <dgm:chMax val="0"/>
          <dgm:chPref val="0"/>
          <dgm:bulletEnabled val="1"/>
        </dgm:presLayoutVars>
      </dgm:prSet>
      <dgm:spPr/>
    </dgm:pt>
    <dgm:pt modelId="{FB1D7BC7-085A-4669-9693-516F7EB62750}" type="pres">
      <dgm:prSet presAssocID="{97666198-36D7-48EA-B8B7-1B98E2581826}" presName="Parent" presStyleLbl="alignNode1" presStyleIdx="0" presStyleCnt="3">
        <dgm:presLayoutVars>
          <dgm:chMax val="3"/>
          <dgm:chPref val="3"/>
          <dgm:bulletEnabled val="1"/>
        </dgm:presLayoutVars>
      </dgm:prSet>
      <dgm:spPr/>
    </dgm:pt>
    <dgm:pt modelId="{06BDCA92-FAD7-4007-9213-D5E70C8A4A8F}" type="pres">
      <dgm:prSet presAssocID="{97666198-36D7-48EA-B8B7-1B98E2581826}" presName="Accent" presStyleLbl="parChTrans1D1" presStyleIdx="0" presStyleCnt="3"/>
      <dgm:spPr/>
    </dgm:pt>
    <dgm:pt modelId="{24F44457-4880-4D63-AE14-C59A24062F21}" type="pres">
      <dgm:prSet presAssocID="{97666198-36D7-48EA-B8B7-1B98E2581826}" presName="Child" presStyleLbl="revTx" presStyleIdx="1" presStyleCnt="6">
        <dgm:presLayoutVars>
          <dgm:chMax val="0"/>
          <dgm:chPref val="0"/>
          <dgm:bulletEnabled val="1"/>
        </dgm:presLayoutVars>
      </dgm:prSet>
      <dgm:spPr/>
    </dgm:pt>
    <dgm:pt modelId="{5274B285-7C18-4A46-A5A3-705C0AC2A2CE}" type="pres">
      <dgm:prSet presAssocID="{8881CC40-F92A-49CF-A6BF-1E70193E0C13}" presName="sibTrans" presStyleCnt="0"/>
      <dgm:spPr/>
    </dgm:pt>
    <dgm:pt modelId="{B32C9123-BCA3-4087-9401-DF67F67422FA}" type="pres">
      <dgm:prSet presAssocID="{FC8519AF-5006-4FA5-92C3-4F6439839925}" presName="composite" presStyleCnt="0"/>
      <dgm:spPr/>
    </dgm:pt>
    <dgm:pt modelId="{6CCA94DD-BE92-4ACD-9662-2DFCAAAB63DF}" type="pres">
      <dgm:prSet presAssocID="{FC8519AF-5006-4FA5-92C3-4F6439839925}" presName="FirstChild" presStyleLbl="revTx" presStyleIdx="2" presStyleCnt="6">
        <dgm:presLayoutVars>
          <dgm:chMax val="0"/>
          <dgm:chPref val="0"/>
          <dgm:bulletEnabled val="1"/>
        </dgm:presLayoutVars>
      </dgm:prSet>
      <dgm:spPr/>
    </dgm:pt>
    <dgm:pt modelId="{27813E78-AC01-4A38-BEC7-03FCE3225CBA}" type="pres">
      <dgm:prSet presAssocID="{FC8519AF-5006-4FA5-92C3-4F6439839925}" presName="Parent" presStyleLbl="alignNode1" presStyleIdx="1" presStyleCnt="3">
        <dgm:presLayoutVars>
          <dgm:chMax val="3"/>
          <dgm:chPref val="3"/>
          <dgm:bulletEnabled val="1"/>
        </dgm:presLayoutVars>
      </dgm:prSet>
      <dgm:spPr/>
    </dgm:pt>
    <dgm:pt modelId="{93B6D351-E61F-46A6-BB3B-13AFA437E53A}" type="pres">
      <dgm:prSet presAssocID="{FC8519AF-5006-4FA5-92C3-4F6439839925}" presName="Accent" presStyleLbl="parChTrans1D1" presStyleIdx="1" presStyleCnt="3"/>
      <dgm:spPr/>
    </dgm:pt>
    <dgm:pt modelId="{7083DCF7-B85E-4F23-8D1A-891F314EC704}" type="pres">
      <dgm:prSet presAssocID="{FC8519AF-5006-4FA5-92C3-4F6439839925}" presName="Child" presStyleLbl="revTx" presStyleIdx="3" presStyleCnt="6">
        <dgm:presLayoutVars>
          <dgm:chMax val="0"/>
          <dgm:chPref val="0"/>
          <dgm:bulletEnabled val="1"/>
        </dgm:presLayoutVars>
      </dgm:prSet>
      <dgm:spPr/>
    </dgm:pt>
    <dgm:pt modelId="{52467F07-51E6-40B0-B11B-CC66C8B4C956}" type="pres">
      <dgm:prSet presAssocID="{695B0114-FF5A-4186-8B4F-50846775B7F0}" presName="sibTrans" presStyleCnt="0"/>
      <dgm:spPr/>
    </dgm:pt>
    <dgm:pt modelId="{951BF2C5-2AE9-4FFE-9F59-138F87DA514C}" type="pres">
      <dgm:prSet presAssocID="{BDE3CBAA-68E3-4DDD-973A-98CACE713FC3}" presName="composite" presStyleCnt="0"/>
      <dgm:spPr/>
    </dgm:pt>
    <dgm:pt modelId="{05B129A4-2722-4157-803E-61346C46935E}" type="pres">
      <dgm:prSet presAssocID="{BDE3CBAA-68E3-4DDD-973A-98CACE713FC3}" presName="FirstChild" presStyleLbl="revTx" presStyleIdx="4" presStyleCnt="6">
        <dgm:presLayoutVars>
          <dgm:chMax val="0"/>
          <dgm:chPref val="0"/>
          <dgm:bulletEnabled val="1"/>
        </dgm:presLayoutVars>
      </dgm:prSet>
      <dgm:spPr/>
    </dgm:pt>
    <dgm:pt modelId="{DDD18946-9A62-4A90-B08A-1CAB4D3F079F}" type="pres">
      <dgm:prSet presAssocID="{BDE3CBAA-68E3-4DDD-973A-98CACE713FC3}" presName="Parent" presStyleLbl="alignNode1" presStyleIdx="2" presStyleCnt="3">
        <dgm:presLayoutVars>
          <dgm:chMax val="3"/>
          <dgm:chPref val="3"/>
          <dgm:bulletEnabled val="1"/>
        </dgm:presLayoutVars>
      </dgm:prSet>
      <dgm:spPr/>
    </dgm:pt>
    <dgm:pt modelId="{D112816D-AC17-4C29-B370-A21C39EB388C}" type="pres">
      <dgm:prSet presAssocID="{BDE3CBAA-68E3-4DDD-973A-98CACE713FC3}" presName="Accent" presStyleLbl="parChTrans1D1" presStyleIdx="2" presStyleCnt="3"/>
      <dgm:spPr/>
    </dgm:pt>
    <dgm:pt modelId="{0C4E4971-E81E-453F-9A6D-8FA038AFB25C}" type="pres">
      <dgm:prSet presAssocID="{BDE3CBAA-68E3-4DDD-973A-98CACE713FC3}" presName="Child" presStyleLbl="revTx" presStyleIdx="5" presStyleCnt="6">
        <dgm:presLayoutVars>
          <dgm:chMax val="0"/>
          <dgm:chPref val="0"/>
          <dgm:bulletEnabled val="1"/>
        </dgm:presLayoutVars>
      </dgm:prSet>
      <dgm:spPr/>
    </dgm:pt>
  </dgm:ptLst>
  <dgm:cxnLst>
    <dgm:cxn modelId="{FD84B904-AC43-43A7-918E-B501AA0CEF7D}" srcId="{FC8519AF-5006-4FA5-92C3-4F6439839925}" destId="{1FCFC094-8E26-4875-A304-E047B5BD4B3B}" srcOrd="1" destOrd="0" parTransId="{6C9571BE-6FA1-4582-9348-0A5CB82850F0}" sibTransId="{D309E46D-1AA3-4CAE-BB93-9532F21840D7}"/>
    <dgm:cxn modelId="{1BC3C407-949D-4954-9865-D239CD9CEA63}" type="presOf" srcId="{99257226-EE79-44E9-BD63-6C439B5E85CE}" destId="{0C4E4971-E81E-453F-9A6D-8FA038AFB25C}" srcOrd="0" destOrd="2" presId="urn:microsoft.com/office/officeart/2011/layout/TabList"/>
    <dgm:cxn modelId="{49C94B08-8BEB-4CE3-8171-D3D89BB73AC1}" srcId="{BDE3CBAA-68E3-4DDD-973A-98CACE713FC3}" destId="{99257226-EE79-44E9-BD63-6C439B5E85CE}" srcOrd="3" destOrd="0" parTransId="{3D488988-A056-4C0A-9BC5-4432C4C4E475}" sibTransId="{C61667BE-0844-4402-873D-6FD1E0056081}"/>
    <dgm:cxn modelId="{C31A8909-E6A7-40AE-B715-E6ADAD5BF1A1}" type="presOf" srcId="{813F2980-7BE1-4675-A94A-64115381B6A9}" destId="{24F44457-4880-4D63-AE14-C59A24062F21}" srcOrd="0" destOrd="0" presId="urn:microsoft.com/office/officeart/2011/layout/TabList"/>
    <dgm:cxn modelId="{66736B0A-BCB3-409D-9F70-1527D29F05A7}" type="presOf" srcId="{20E721E2-FD13-403A-B2C3-D02158044141}" destId="{7083DCF7-B85E-4F23-8D1A-891F314EC704}" srcOrd="0" destOrd="3" presId="urn:microsoft.com/office/officeart/2011/layout/TabList"/>
    <dgm:cxn modelId="{A73F750D-28DC-42FD-85C3-836C5176BFDD}" srcId="{FC8519AF-5006-4FA5-92C3-4F6439839925}" destId="{E153B8BA-E951-4F8D-B435-8FCA4AAF7DEB}" srcOrd="6" destOrd="0" parTransId="{B51AEFAA-2BE9-4DD9-99A3-D36D2E67FE80}" sibTransId="{04074E92-0BAC-4004-9AAC-CE7C4D77A73A}"/>
    <dgm:cxn modelId="{D38D7B11-3183-4F67-BF5D-D52187EF8153}" srcId="{97666198-36D7-48EA-B8B7-1B98E2581826}" destId="{06B6C704-88EC-4BAA-8B52-C72D70CE3EEE}" srcOrd="3" destOrd="0" parTransId="{B5B3BE40-3768-4AEB-A695-C2B86B89F730}" sibTransId="{26B6260E-17F9-46CD-8DDC-6F8D2F49BFAA}"/>
    <dgm:cxn modelId="{1519FD19-35FB-43DC-885A-7ED206CDBC08}" type="presOf" srcId="{A3754F51-42D3-4F54-9194-DEB4146B2C51}" destId="{0C4E4971-E81E-453F-9A6D-8FA038AFB25C}" srcOrd="0" destOrd="0" presId="urn:microsoft.com/office/officeart/2011/layout/TabList"/>
    <dgm:cxn modelId="{44ACEB1E-4C41-44B7-8DBF-7FEA8876809D}" type="presOf" srcId="{5C638152-CB86-40FE-8990-847E44047765}" destId="{05B129A4-2722-4157-803E-61346C46935E}" srcOrd="0" destOrd="0" presId="urn:microsoft.com/office/officeart/2011/layout/TabList"/>
    <dgm:cxn modelId="{EB28202F-B21B-4242-8835-B5EBEC4912F5}" srcId="{FC8519AF-5006-4FA5-92C3-4F6439839925}" destId="{20E721E2-FD13-403A-B2C3-D02158044141}" srcOrd="4" destOrd="0" parTransId="{13B9660C-E0A8-47FE-B235-1B5C76C59FAE}" sibTransId="{C21515F3-758A-434A-AD11-0D984479AB3D}"/>
    <dgm:cxn modelId="{3C496D3D-52E3-48F9-B0D1-937725CE53D2}" type="presOf" srcId="{7BD71D14-BA2D-47C8-BCD5-256B1DF0D332}" destId="{24F44457-4880-4D63-AE14-C59A24062F21}" srcOrd="0" destOrd="3" presId="urn:microsoft.com/office/officeart/2011/layout/TabList"/>
    <dgm:cxn modelId="{3F4A553E-8623-429A-8DA2-2409FEB9939C}" type="presOf" srcId="{1FCFC094-8E26-4875-A304-E047B5BD4B3B}" destId="{7083DCF7-B85E-4F23-8D1A-891F314EC704}" srcOrd="0" destOrd="0" presId="urn:microsoft.com/office/officeart/2011/layout/TabList"/>
    <dgm:cxn modelId="{7A5BD940-43FB-40E3-BEA3-1FC761595D98}" type="presOf" srcId="{067BE0F2-2CCC-42C0-AACC-93F1E1B6D2BC}" destId="{9018CF61-0842-4905-B506-F8C1DB818379}" srcOrd="0" destOrd="0" presId="urn:microsoft.com/office/officeart/2011/layout/TabList"/>
    <dgm:cxn modelId="{A154085B-9DBA-4E8E-B8E2-652A985C025A}" srcId="{97666198-36D7-48EA-B8B7-1B98E2581826}" destId="{CD17AC15-DAB0-49FB-92F2-E6C6128B44FF}" srcOrd="2" destOrd="0" parTransId="{FE342758-6ABF-48B1-A39F-E6358704B8C6}" sibTransId="{CF2BE498-814F-4FDB-8C5C-5B656BBBB559}"/>
    <dgm:cxn modelId="{B430485B-EE4A-4E1F-9D3F-04AFCBF7125C}" type="presOf" srcId="{8047ACBD-2D74-4249-AC6F-2B9A56C34409}" destId="{6CCA94DD-BE92-4ACD-9662-2DFCAAAB63DF}" srcOrd="0" destOrd="0" presId="urn:microsoft.com/office/officeart/2011/layout/TabList"/>
    <dgm:cxn modelId="{26CFCB5D-3CFA-4C22-90B2-92CCE6AECBFA}" type="presOf" srcId="{E153B8BA-E951-4F8D-B435-8FCA4AAF7DEB}" destId="{7083DCF7-B85E-4F23-8D1A-891F314EC704}" srcOrd="0" destOrd="5" presId="urn:microsoft.com/office/officeart/2011/layout/TabList"/>
    <dgm:cxn modelId="{98608764-7F6D-45D3-B402-D71B90827497}" type="presOf" srcId="{5E4E8A02-78AB-49A8-B906-7B58F508000E}" destId="{7083DCF7-B85E-4F23-8D1A-891F314EC704}" srcOrd="0" destOrd="2" presId="urn:microsoft.com/office/officeart/2011/layout/TabList"/>
    <dgm:cxn modelId="{A36A0368-BCCC-4404-9CED-571279FD79B4}" srcId="{97666198-36D7-48EA-B8B7-1B98E2581826}" destId="{D4DF4040-DE85-46AB-8D97-9931D573D2B1}" srcOrd="5" destOrd="0" parTransId="{A9DCF06D-2941-428D-BA5F-B3181D98C052}" sibTransId="{139CCB2A-B242-42F0-AB46-C4700D04CF5B}"/>
    <dgm:cxn modelId="{19B5A849-8C35-4F0B-B95D-05F97D949C6F}" type="presOf" srcId="{97666198-36D7-48EA-B8B7-1B98E2581826}" destId="{FB1D7BC7-085A-4669-9693-516F7EB62750}" srcOrd="0" destOrd="0" presId="urn:microsoft.com/office/officeart/2011/layout/TabList"/>
    <dgm:cxn modelId="{62E2686E-E0F1-4777-92D8-F4EC6253F7FD}" type="presOf" srcId="{89D90D03-84DD-4FFB-9C55-277BB2094287}" destId="{7083DCF7-B85E-4F23-8D1A-891F314EC704}" srcOrd="0" destOrd="1" presId="urn:microsoft.com/office/officeart/2011/layout/TabList"/>
    <dgm:cxn modelId="{EB929351-C84C-4E82-9457-4A3E9AF69B1C}" type="presOf" srcId="{969B17C8-E49A-44BC-8C25-086E8750E6B7}" destId="{0C4E4971-E81E-453F-9A6D-8FA038AFB25C}" srcOrd="0" destOrd="1" presId="urn:microsoft.com/office/officeart/2011/layout/TabList"/>
    <dgm:cxn modelId="{5E48C274-0217-48FF-8DF1-7871F1921438}" srcId="{FC8519AF-5006-4FA5-92C3-4F6439839925}" destId="{89D90D03-84DD-4FFB-9C55-277BB2094287}" srcOrd="2" destOrd="0" parTransId="{312638A3-49CD-4B11-83BB-C2A7EDDA5459}" sibTransId="{090A76A1-B9A3-4DDD-B154-DAA6493CE2D4}"/>
    <dgm:cxn modelId="{7BEA6D57-33BB-4C14-AD2C-C56FB7878B31}" type="presOf" srcId="{06B6C704-88EC-4BAA-8B52-C72D70CE3EEE}" destId="{24F44457-4880-4D63-AE14-C59A24062F21}" srcOrd="0" destOrd="2" presId="urn:microsoft.com/office/officeart/2011/layout/TabList"/>
    <dgm:cxn modelId="{35FED07D-B3D6-471E-93EC-4A8AF756E13E}" srcId="{FC8519AF-5006-4FA5-92C3-4F6439839925}" destId="{8047ACBD-2D74-4249-AC6F-2B9A56C34409}" srcOrd="0" destOrd="0" parTransId="{020B283A-A7C1-40E6-BADE-D12C2B03582A}" sibTransId="{157D53F6-9A1B-4FE8-B040-1B23D536A039}"/>
    <dgm:cxn modelId="{8966A585-0761-4CC3-9BDE-97352E76CC36}" srcId="{C3464B12-3CE3-459D-9396-8A547E2AAD41}" destId="{FC8519AF-5006-4FA5-92C3-4F6439839925}" srcOrd="1" destOrd="0" parTransId="{368D1EC9-3BDC-40A2-BB29-E9EE2599BCF4}" sibTransId="{695B0114-FF5A-4186-8B4F-50846775B7F0}"/>
    <dgm:cxn modelId="{7F5EB588-FDB8-46F6-AFCB-E702B1C872E4}" type="presOf" srcId="{BDE3CBAA-68E3-4DDD-973A-98CACE713FC3}" destId="{DDD18946-9A62-4A90-B08A-1CAB4D3F079F}" srcOrd="0" destOrd="0" presId="urn:microsoft.com/office/officeart/2011/layout/TabList"/>
    <dgm:cxn modelId="{BFC37F8F-0879-4DF2-89F5-01DC63F026C6}" type="presOf" srcId="{C3464B12-3CE3-459D-9396-8A547E2AAD41}" destId="{554BF967-FC52-4F14-846C-2F59FB732F45}" srcOrd="0" destOrd="0" presId="urn:microsoft.com/office/officeart/2011/layout/TabList"/>
    <dgm:cxn modelId="{37963695-7CFC-4BF1-BC2D-8C7BAF5F5966}" srcId="{BDE3CBAA-68E3-4DDD-973A-98CACE713FC3}" destId="{5C638152-CB86-40FE-8990-847E44047765}" srcOrd="0" destOrd="0" parTransId="{7CAB8A6C-36A7-4541-9654-6D029AE4C6E0}" sibTransId="{C88C999F-746B-469B-BF80-833B68C544D5}"/>
    <dgm:cxn modelId="{B44C9599-B48C-4B80-823F-73657D0CAB94}" srcId="{BDE3CBAA-68E3-4DDD-973A-98CACE713FC3}" destId="{969B17C8-E49A-44BC-8C25-086E8750E6B7}" srcOrd="2" destOrd="0" parTransId="{96B6FEBF-9796-4DB2-9B76-00E9F18D710F}" sibTransId="{254ABBAB-55F2-4DC4-8021-02A58CF2C3DB}"/>
    <dgm:cxn modelId="{69C6B1B2-CAC0-4D41-9CE2-EC42AE4DCAD6}" type="presOf" srcId="{CD17AC15-DAB0-49FB-92F2-E6C6128B44FF}" destId="{24F44457-4880-4D63-AE14-C59A24062F21}" srcOrd="0" destOrd="1" presId="urn:microsoft.com/office/officeart/2011/layout/TabList"/>
    <dgm:cxn modelId="{78676DC5-19E0-4307-ABC9-274420499A18}" type="presOf" srcId="{799C3EAE-9F04-4134-9774-B3414AA253F6}" destId="{7083DCF7-B85E-4F23-8D1A-891F314EC704}" srcOrd="0" destOrd="4" presId="urn:microsoft.com/office/officeart/2011/layout/TabList"/>
    <dgm:cxn modelId="{7A04BACC-E594-4A1D-9BD2-DAE74EE858F1}" type="presOf" srcId="{D4DF4040-DE85-46AB-8D97-9931D573D2B1}" destId="{24F44457-4880-4D63-AE14-C59A24062F21}" srcOrd="0" destOrd="4" presId="urn:microsoft.com/office/officeart/2011/layout/TabList"/>
    <dgm:cxn modelId="{5A3F1DCE-600F-4B50-ADDD-41DE72966B4E}" srcId="{97666198-36D7-48EA-B8B7-1B98E2581826}" destId="{813F2980-7BE1-4675-A94A-64115381B6A9}" srcOrd="1" destOrd="0" parTransId="{F7339AB0-F44B-4ED5-947F-78954344E6B8}" sibTransId="{D30ADE56-0A7B-43F1-A779-C903E68CE370}"/>
    <dgm:cxn modelId="{5288A8CE-1952-4B04-A582-58ED35ED642B}" type="presOf" srcId="{FC8519AF-5006-4FA5-92C3-4F6439839925}" destId="{27813E78-AC01-4A38-BEC7-03FCE3225CBA}" srcOrd="0" destOrd="0" presId="urn:microsoft.com/office/officeart/2011/layout/TabList"/>
    <dgm:cxn modelId="{724378D3-A091-488E-8169-5AF210B8C2B3}" srcId="{FC8519AF-5006-4FA5-92C3-4F6439839925}" destId="{799C3EAE-9F04-4134-9774-B3414AA253F6}" srcOrd="5" destOrd="0" parTransId="{EA11B522-74A9-488A-BF33-3C246079871F}" sibTransId="{0569CE7C-8BA7-4187-BD89-7ADD260E4948}"/>
    <dgm:cxn modelId="{BE51E7DD-C4BE-4637-A527-C1C8E892D5AC}" srcId="{C3464B12-3CE3-459D-9396-8A547E2AAD41}" destId="{97666198-36D7-48EA-B8B7-1B98E2581826}" srcOrd="0" destOrd="0" parTransId="{167B630D-4681-4FB1-92E4-F466803411C6}" sibTransId="{8881CC40-F92A-49CF-A6BF-1E70193E0C13}"/>
    <dgm:cxn modelId="{B6A6D2E4-F1D0-4CA0-A304-850E0B2055D2}" srcId="{C3464B12-3CE3-459D-9396-8A547E2AAD41}" destId="{BDE3CBAA-68E3-4DDD-973A-98CACE713FC3}" srcOrd="2" destOrd="0" parTransId="{DFB55E71-4D4F-4B02-A145-B943B4B8F910}" sibTransId="{44A3B817-D403-40E8-8946-4C71EF7B4F83}"/>
    <dgm:cxn modelId="{5747D9E7-9053-442C-BDA4-5D4B0FB7EDAE}" srcId="{97666198-36D7-48EA-B8B7-1B98E2581826}" destId="{067BE0F2-2CCC-42C0-AACC-93F1E1B6D2BC}" srcOrd="0" destOrd="0" parTransId="{3C1DC461-5357-45F7-A489-02520A03FA27}" sibTransId="{C9E5589C-584E-4E5F-8672-14B07ACA1214}"/>
    <dgm:cxn modelId="{8EED7BEC-C819-47BC-AF77-9354C7FBAE8E}" srcId="{97666198-36D7-48EA-B8B7-1B98E2581826}" destId="{7BD71D14-BA2D-47C8-BCD5-256B1DF0D332}" srcOrd="4" destOrd="0" parTransId="{DB260CF6-5463-4302-B4FB-59E33EDE9B1E}" sibTransId="{F8D15A31-56ED-4048-9116-B488666A5473}"/>
    <dgm:cxn modelId="{ABE8A5F9-4E6C-464B-B3F0-39074EA83F5F}" srcId="{FC8519AF-5006-4FA5-92C3-4F6439839925}" destId="{5E4E8A02-78AB-49A8-B906-7B58F508000E}" srcOrd="3" destOrd="0" parTransId="{BB7B3112-45E3-4B82-A5FA-77E209DDC6A6}" sibTransId="{448CD45B-AF14-4916-A1BF-EFB8FD8A37DC}"/>
    <dgm:cxn modelId="{52284AFA-CEAD-4D43-B0CF-7EA98166E3FE}" srcId="{BDE3CBAA-68E3-4DDD-973A-98CACE713FC3}" destId="{A3754F51-42D3-4F54-9194-DEB4146B2C51}" srcOrd="1" destOrd="0" parTransId="{17C7162F-1EA0-495B-8FC0-85226D170441}" sibTransId="{25B4314D-D9C4-4D3E-80CE-CC11355330ED}"/>
    <dgm:cxn modelId="{F6CB5F64-04B0-445E-BEEB-7B6A30546E65}" type="presParOf" srcId="{554BF967-FC52-4F14-846C-2F59FB732F45}" destId="{D905EEC5-C8F4-4440-9E09-6DA678193A17}" srcOrd="0" destOrd="0" presId="urn:microsoft.com/office/officeart/2011/layout/TabList"/>
    <dgm:cxn modelId="{CBC5B1A5-21B9-4365-9168-D4B1AD6D572A}" type="presParOf" srcId="{D905EEC5-C8F4-4440-9E09-6DA678193A17}" destId="{9018CF61-0842-4905-B506-F8C1DB818379}" srcOrd="0" destOrd="0" presId="urn:microsoft.com/office/officeart/2011/layout/TabList"/>
    <dgm:cxn modelId="{67908221-4DA2-45A5-A459-DB9E5F6862D0}" type="presParOf" srcId="{D905EEC5-C8F4-4440-9E09-6DA678193A17}" destId="{FB1D7BC7-085A-4669-9693-516F7EB62750}" srcOrd="1" destOrd="0" presId="urn:microsoft.com/office/officeart/2011/layout/TabList"/>
    <dgm:cxn modelId="{9803E25B-CE32-494F-B907-51A3BDF3591A}" type="presParOf" srcId="{D905EEC5-C8F4-4440-9E09-6DA678193A17}" destId="{06BDCA92-FAD7-4007-9213-D5E70C8A4A8F}" srcOrd="2" destOrd="0" presId="urn:microsoft.com/office/officeart/2011/layout/TabList"/>
    <dgm:cxn modelId="{E4B4343C-EBE2-49C2-9B1F-E12461226429}" type="presParOf" srcId="{554BF967-FC52-4F14-846C-2F59FB732F45}" destId="{24F44457-4880-4D63-AE14-C59A24062F21}" srcOrd="1" destOrd="0" presId="urn:microsoft.com/office/officeart/2011/layout/TabList"/>
    <dgm:cxn modelId="{06B68A35-7996-4612-BC11-D36465CF23AE}" type="presParOf" srcId="{554BF967-FC52-4F14-846C-2F59FB732F45}" destId="{5274B285-7C18-4A46-A5A3-705C0AC2A2CE}" srcOrd="2" destOrd="0" presId="urn:microsoft.com/office/officeart/2011/layout/TabList"/>
    <dgm:cxn modelId="{B2B3FB5C-D763-4264-9F2A-85B14394EA8C}" type="presParOf" srcId="{554BF967-FC52-4F14-846C-2F59FB732F45}" destId="{B32C9123-BCA3-4087-9401-DF67F67422FA}" srcOrd="3" destOrd="0" presId="urn:microsoft.com/office/officeart/2011/layout/TabList"/>
    <dgm:cxn modelId="{E65AD00A-3EB0-4C08-9879-D143A20446CD}" type="presParOf" srcId="{B32C9123-BCA3-4087-9401-DF67F67422FA}" destId="{6CCA94DD-BE92-4ACD-9662-2DFCAAAB63DF}" srcOrd="0" destOrd="0" presId="urn:microsoft.com/office/officeart/2011/layout/TabList"/>
    <dgm:cxn modelId="{AF12EB84-3B4B-4112-926E-18C6524509BE}" type="presParOf" srcId="{B32C9123-BCA3-4087-9401-DF67F67422FA}" destId="{27813E78-AC01-4A38-BEC7-03FCE3225CBA}" srcOrd="1" destOrd="0" presId="urn:microsoft.com/office/officeart/2011/layout/TabList"/>
    <dgm:cxn modelId="{5095ACF0-C57E-4AB4-8468-4B02BC13A878}" type="presParOf" srcId="{B32C9123-BCA3-4087-9401-DF67F67422FA}" destId="{93B6D351-E61F-46A6-BB3B-13AFA437E53A}" srcOrd="2" destOrd="0" presId="urn:microsoft.com/office/officeart/2011/layout/TabList"/>
    <dgm:cxn modelId="{2F9F410B-3F06-4F30-B490-F373DCCB90C0}" type="presParOf" srcId="{554BF967-FC52-4F14-846C-2F59FB732F45}" destId="{7083DCF7-B85E-4F23-8D1A-891F314EC704}" srcOrd="4" destOrd="0" presId="urn:microsoft.com/office/officeart/2011/layout/TabList"/>
    <dgm:cxn modelId="{A51DCF5F-0EF9-42BC-B631-1FF43B921FA6}" type="presParOf" srcId="{554BF967-FC52-4F14-846C-2F59FB732F45}" destId="{52467F07-51E6-40B0-B11B-CC66C8B4C956}" srcOrd="5" destOrd="0" presId="urn:microsoft.com/office/officeart/2011/layout/TabList"/>
    <dgm:cxn modelId="{C4A5A450-2C35-4EF6-8D82-A1C3F53DA18B}" type="presParOf" srcId="{554BF967-FC52-4F14-846C-2F59FB732F45}" destId="{951BF2C5-2AE9-4FFE-9F59-138F87DA514C}" srcOrd="6" destOrd="0" presId="urn:microsoft.com/office/officeart/2011/layout/TabList"/>
    <dgm:cxn modelId="{025577E9-9ADE-4FBD-896F-11FBEF571F55}" type="presParOf" srcId="{951BF2C5-2AE9-4FFE-9F59-138F87DA514C}" destId="{05B129A4-2722-4157-803E-61346C46935E}" srcOrd="0" destOrd="0" presId="urn:microsoft.com/office/officeart/2011/layout/TabList"/>
    <dgm:cxn modelId="{D427B5FD-4A51-46D2-81DA-E4CFB2FF7EC6}" type="presParOf" srcId="{951BF2C5-2AE9-4FFE-9F59-138F87DA514C}" destId="{DDD18946-9A62-4A90-B08A-1CAB4D3F079F}" srcOrd="1" destOrd="0" presId="urn:microsoft.com/office/officeart/2011/layout/TabList"/>
    <dgm:cxn modelId="{C324B184-C488-405E-9E74-B0D774B757B2}" type="presParOf" srcId="{951BF2C5-2AE9-4FFE-9F59-138F87DA514C}" destId="{D112816D-AC17-4C29-B370-A21C39EB388C}" srcOrd="2" destOrd="0" presId="urn:microsoft.com/office/officeart/2011/layout/TabList"/>
    <dgm:cxn modelId="{9CE357E3-C40E-45EC-98FF-6AAB7D8D15AE}" type="presParOf" srcId="{554BF967-FC52-4F14-846C-2F59FB732F45}" destId="{0C4E4971-E81E-453F-9A6D-8FA038AFB25C}"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845DF5-9D07-4589-9545-0D6D9FF804EA}"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D42D82B0-1588-4E48-AE9A-737666EF9988}">
      <dgm:prSet phldrT="[Text]"/>
      <dgm:spPr/>
      <dgm:t>
        <a:bodyPr/>
        <a:lstStyle/>
        <a:p>
          <a:r>
            <a:rPr lang="en-US" b="1" dirty="0"/>
            <a:t>Robbie Brown</a:t>
          </a:r>
        </a:p>
        <a:p>
          <a:r>
            <a:rPr lang="en-US" dirty="0"/>
            <a:t>Director – Strategic Sourcing</a:t>
          </a:r>
        </a:p>
      </dgm:t>
    </dgm:pt>
    <dgm:pt modelId="{7DB37623-D01A-4BA7-A6D7-601D0F9C5CCA}" type="parTrans" cxnId="{563A52A0-965A-435D-89CD-31B2BEE0DE1C}">
      <dgm:prSet/>
      <dgm:spPr/>
      <dgm:t>
        <a:bodyPr/>
        <a:lstStyle/>
        <a:p>
          <a:endParaRPr lang="en-US"/>
        </a:p>
      </dgm:t>
    </dgm:pt>
    <dgm:pt modelId="{AA8CA46C-AEB2-426C-817A-3788212B1B5F}" type="sibTrans" cxnId="{563A52A0-965A-435D-89CD-31B2BEE0DE1C}">
      <dgm:prSet/>
      <dgm:spPr/>
      <dgm:t>
        <a:bodyPr/>
        <a:lstStyle/>
        <a:p>
          <a:endParaRPr lang="en-US"/>
        </a:p>
      </dgm:t>
    </dgm:pt>
    <dgm:pt modelId="{1E45BC4C-7C13-4C90-BCFA-1218CB9C1B9D}">
      <dgm:prSet phldrT="[Text]"/>
      <dgm:spPr/>
      <dgm:t>
        <a:bodyPr/>
        <a:lstStyle/>
        <a:p>
          <a:r>
            <a:rPr lang="en-US" b="1" dirty="0"/>
            <a:t>OPEN - Recruiting</a:t>
          </a:r>
        </a:p>
        <a:p>
          <a:r>
            <a:rPr lang="en-US" dirty="0"/>
            <a:t>Strategic Sourcing Manager (Non-IT Categories)</a:t>
          </a:r>
        </a:p>
      </dgm:t>
    </dgm:pt>
    <dgm:pt modelId="{CA400184-0F2C-426E-84F4-BCBD3C2FA602}" type="parTrans" cxnId="{5E169F69-3D99-4527-8E7F-9956A2011D88}">
      <dgm:prSet/>
      <dgm:spPr/>
      <dgm:t>
        <a:bodyPr/>
        <a:lstStyle/>
        <a:p>
          <a:endParaRPr lang="en-US"/>
        </a:p>
      </dgm:t>
    </dgm:pt>
    <dgm:pt modelId="{4D58605F-971E-46AF-805C-59A6D6220AE1}" type="sibTrans" cxnId="{5E169F69-3D99-4527-8E7F-9956A2011D88}">
      <dgm:prSet/>
      <dgm:spPr/>
      <dgm:t>
        <a:bodyPr/>
        <a:lstStyle/>
        <a:p>
          <a:endParaRPr lang="en-US"/>
        </a:p>
      </dgm:t>
    </dgm:pt>
    <dgm:pt modelId="{8CB3DE2A-CCBF-4CA5-BA50-B2C5ED907031}">
      <dgm:prSet phldrT="[Text]"/>
      <dgm:spPr/>
      <dgm:t>
        <a:bodyPr/>
        <a:lstStyle/>
        <a:p>
          <a:r>
            <a:rPr lang="en-US" b="1" dirty="0"/>
            <a:t>Rick Zakowski</a:t>
          </a:r>
        </a:p>
        <a:p>
          <a:r>
            <a:rPr lang="en-US" dirty="0"/>
            <a:t>Sourcing Category Leader (FPDC &amp; Support Services)</a:t>
          </a:r>
        </a:p>
      </dgm:t>
    </dgm:pt>
    <dgm:pt modelId="{B7343EA2-D6FC-478F-AB5F-088AFC9DFB68}" type="parTrans" cxnId="{D8CAEB90-E0D8-4A78-87E4-0122C77E0431}">
      <dgm:prSet/>
      <dgm:spPr/>
      <dgm:t>
        <a:bodyPr/>
        <a:lstStyle/>
        <a:p>
          <a:endParaRPr lang="en-US"/>
        </a:p>
      </dgm:t>
    </dgm:pt>
    <dgm:pt modelId="{FF675CAA-B25C-46CA-83AA-50E631964749}" type="sibTrans" cxnId="{D8CAEB90-E0D8-4A78-87E4-0122C77E0431}">
      <dgm:prSet/>
      <dgm:spPr/>
      <dgm:t>
        <a:bodyPr/>
        <a:lstStyle/>
        <a:p>
          <a:endParaRPr lang="en-US"/>
        </a:p>
      </dgm:t>
    </dgm:pt>
    <dgm:pt modelId="{12C07F60-F405-4BA4-9DF4-8E122DE1E278}">
      <dgm:prSet phldrT="[Text]"/>
      <dgm:spPr/>
      <dgm:t>
        <a:bodyPr/>
        <a:lstStyle/>
        <a:p>
          <a:r>
            <a:rPr lang="en-US" b="1" dirty="0"/>
            <a:t>Melissa Wallace</a:t>
          </a:r>
        </a:p>
        <a:p>
          <a:r>
            <a:rPr lang="en-US" dirty="0"/>
            <a:t>Sourcing Analyst</a:t>
          </a:r>
        </a:p>
      </dgm:t>
    </dgm:pt>
    <dgm:pt modelId="{328060AD-3E58-4B1F-B120-91AA5C7B3069}" type="parTrans" cxnId="{EA92201C-85FF-4C50-BDB5-87AD43C93D71}">
      <dgm:prSet/>
      <dgm:spPr/>
      <dgm:t>
        <a:bodyPr/>
        <a:lstStyle/>
        <a:p>
          <a:endParaRPr lang="en-US"/>
        </a:p>
      </dgm:t>
    </dgm:pt>
    <dgm:pt modelId="{0FFFEAEE-28C4-4C6E-BF9D-40935D2686D6}" type="sibTrans" cxnId="{EA92201C-85FF-4C50-BDB5-87AD43C93D71}">
      <dgm:prSet/>
      <dgm:spPr/>
      <dgm:t>
        <a:bodyPr/>
        <a:lstStyle/>
        <a:p>
          <a:endParaRPr lang="en-US"/>
        </a:p>
      </dgm:t>
    </dgm:pt>
    <dgm:pt modelId="{AD3FB422-8D1D-49A7-A224-4B0844F0A0A7}">
      <dgm:prSet phldrT="[Text]"/>
      <dgm:spPr/>
      <dgm:t>
        <a:bodyPr/>
        <a:lstStyle/>
        <a:p>
          <a:r>
            <a:rPr lang="en-US" b="1" dirty="0"/>
            <a:t>Lara Christmann</a:t>
          </a:r>
        </a:p>
        <a:p>
          <a:r>
            <a:rPr lang="en-US" dirty="0"/>
            <a:t>Strategic Sourcing Manage (IT, HIM, Revenue Cycle)</a:t>
          </a:r>
        </a:p>
      </dgm:t>
    </dgm:pt>
    <dgm:pt modelId="{CCBEBD11-811B-4296-A453-ACA9F523717A}" type="parTrans" cxnId="{32F56D95-4438-4A69-9E04-4C8D0978976D}">
      <dgm:prSet/>
      <dgm:spPr/>
      <dgm:t>
        <a:bodyPr/>
        <a:lstStyle/>
        <a:p>
          <a:endParaRPr lang="en-US"/>
        </a:p>
      </dgm:t>
    </dgm:pt>
    <dgm:pt modelId="{CADF3DF3-FCA3-4D4D-9185-35D25C9DC915}" type="sibTrans" cxnId="{32F56D95-4438-4A69-9E04-4C8D0978976D}">
      <dgm:prSet/>
      <dgm:spPr/>
      <dgm:t>
        <a:bodyPr/>
        <a:lstStyle/>
        <a:p>
          <a:endParaRPr lang="en-US"/>
        </a:p>
      </dgm:t>
    </dgm:pt>
    <dgm:pt modelId="{6A0F69B4-C953-4313-AB33-411A9E72816E}">
      <dgm:prSet phldrT="[Text]"/>
      <dgm:spPr/>
      <dgm:t>
        <a:bodyPr/>
        <a:lstStyle/>
        <a:p>
          <a:r>
            <a:rPr lang="en-US" b="1" dirty="0"/>
            <a:t>New Team Member Starting 8/18</a:t>
          </a:r>
        </a:p>
        <a:p>
          <a:r>
            <a:rPr lang="en-US" dirty="0"/>
            <a:t>Sourcing Category Leader</a:t>
          </a:r>
        </a:p>
      </dgm:t>
    </dgm:pt>
    <dgm:pt modelId="{13EF5103-6BFD-4EBD-8ED2-11DAECF99064}" type="parTrans" cxnId="{CECD349F-928F-4A39-AA7D-229A28824705}">
      <dgm:prSet/>
      <dgm:spPr/>
      <dgm:t>
        <a:bodyPr/>
        <a:lstStyle/>
        <a:p>
          <a:endParaRPr lang="en-US"/>
        </a:p>
      </dgm:t>
    </dgm:pt>
    <dgm:pt modelId="{86758CE6-5D07-4464-A0DD-FBBBF498220B}" type="sibTrans" cxnId="{CECD349F-928F-4A39-AA7D-229A28824705}">
      <dgm:prSet/>
      <dgm:spPr/>
      <dgm:t>
        <a:bodyPr/>
        <a:lstStyle/>
        <a:p>
          <a:endParaRPr lang="en-US"/>
        </a:p>
      </dgm:t>
    </dgm:pt>
    <dgm:pt modelId="{98953EB9-620F-4FBD-BB9C-51866A32DFA1}">
      <dgm:prSet/>
      <dgm:spPr/>
      <dgm:t>
        <a:bodyPr/>
        <a:lstStyle/>
        <a:p>
          <a:r>
            <a:rPr lang="en-US" b="1" dirty="0"/>
            <a:t>Kyle Kaparos</a:t>
          </a:r>
        </a:p>
        <a:p>
          <a:r>
            <a:rPr lang="en-US" dirty="0"/>
            <a:t>Optifreight – Program Lead</a:t>
          </a:r>
        </a:p>
      </dgm:t>
    </dgm:pt>
    <dgm:pt modelId="{DE91D39A-F152-4528-8B21-A41072DB5FD4}" type="parTrans" cxnId="{275757C9-9CDD-494E-8B86-09D1C1470F03}">
      <dgm:prSet/>
      <dgm:spPr/>
      <dgm:t>
        <a:bodyPr/>
        <a:lstStyle/>
        <a:p>
          <a:endParaRPr lang="en-US"/>
        </a:p>
      </dgm:t>
    </dgm:pt>
    <dgm:pt modelId="{5D288C81-5ED3-4E15-9103-4593C4F8BD52}" type="sibTrans" cxnId="{275757C9-9CDD-494E-8B86-09D1C1470F03}">
      <dgm:prSet/>
      <dgm:spPr/>
      <dgm:t>
        <a:bodyPr/>
        <a:lstStyle/>
        <a:p>
          <a:endParaRPr lang="en-US"/>
        </a:p>
      </dgm:t>
    </dgm:pt>
    <dgm:pt modelId="{8AC2DAE5-3418-43F4-A320-BF350D1E0A31}">
      <dgm:prSet/>
      <dgm:spPr/>
      <dgm:t>
        <a:bodyPr/>
        <a:lstStyle/>
        <a:p>
          <a:r>
            <a:rPr lang="en-US" b="1" dirty="0"/>
            <a:t>Sydney Felty</a:t>
          </a:r>
        </a:p>
        <a:p>
          <a:r>
            <a:rPr lang="en-US" dirty="0"/>
            <a:t>Vizient – Sourcing Consultant</a:t>
          </a:r>
        </a:p>
      </dgm:t>
    </dgm:pt>
    <dgm:pt modelId="{D03B4554-1E94-4674-AB9C-0FD1A6F3290F}" type="parTrans" cxnId="{56D357AF-F49B-48BD-B943-8C0F1B5537E6}">
      <dgm:prSet/>
      <dgm:spPr/>
      <dgm:t>
        <a:bodyPr/>
        <a:lstStyle/>
        <a:p>
          <a:endParaRPr lang="en-US"/>
        </a:p>
      </dgm:t>
    </dgm:pt>
    <dgm:pt modelId="{36AD8D84-DAB9-4640-85B0-5AA84A971980}" type="sibTrans" cxnId="{56D357AF-F49B-48BD-B943-8C0F1B5537E6}">
      <dgm:prSet/>
      <dgm:spPr/>
      <dgm:t>
        <a:bodyPr/>
        <a:lstStyle/>
        <a:p>
          <a:endParaRPr lang="en-US"/>
        </a:p>
      </dgm:t>
    </dgm:pt>
    <dgm:pt modelId="{80E1CAEA-FC80-46C6-8ACA-277880EE4472}" type="pres">
      <dgm:prSet presAssocID="{1D845DF5-9D07-4589-9545-0D6D9FF804EA}" presName="hierChild1" presStyleCnt="0">
        <dgm:presLayoutVars>
          <dgm:chPref val="1"/>
          <dgm:dir/>
          <dgm:animOne val="branch"/>
          <dgm:animLvl val="lvl"/>
          <dgm:resizeHandles/>
        </dgm:presLayoutVars>
      </dgm:prSet>
      <dgm:spPr/>
    </dgm:pt>
    <dgm:pt modelId="{A193A77D-4134-4285-9E65-483DFC3E8204}" type="pres">
      <dgm:prSet presAssocID="{D42D82B0-1588-4E48-AE9A-737666EF9988}" presName="hierRoot1" presStyleCnt="0"/>
      <dgm:spPr/>
    </dgm:pt>
    <dgm:pt modelId="{A43EA209-1DC3-4FEF-A75B-89F3D709AF9D}" type="pres">
      <dgm:prSet presAssocID="{D42D82B0-1588-4E48-AE9A-737666EF9988}" presName="composite" presStyleCnt="0"/>
      <dgm:spPr/>
    </dgm:pt>
    <dgm:pt modelId="{9D940456-8B91-4A7F-92A7-CCD539788157}" type="pres">
      <dgm:prSet presAssocID="{D42D82B0-1588-4E48-AE9A-737666EF9988}" presName="image" presStyleLbl="node0" presStyleIdx="0" presStyleCnt="1" custLinFactNeighborX="2316"/>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660EB248-5A6B-4F28-9D32-431B9948DECC}" type="pres">
      <dgm:prSet presAssocID="{D42D82B0-1588-4E48-AE9A-737666EF9988}" presName="text" presStyleLbl="revTx" presStyleIdx="0" presStyleCnt="8" custScaleX="142688" custLinFactNeighborX="22760" custLinFactNeighborY="0">
        <dgm:presLayoutVars>
          <dgm:chPref val="3"/>
        </dgm:presLayoutVars>
      </dgm:prSet>
      <dgm:spPr/>
    </dgm:pt>
    <dgm:pt modelId="{BFEA769B-AF4B-4CE9-BFBE-BF2ED371EB37}" type="pres">
      <dgm:prSet presAssocID="{D42D82B0-1588-4E48-AE9A-737666EF9988}" presName="hierChild2" presStyleCnt="0"/>
      <dgm:spPr/>
    </dgm:pt>
    <dgm:pt modelId="{2DA74956-C7AA-4217-BB3A-E486C03C51F3}" type="pres">
      <dgm:prSet presAssocID="{CA400184-0F2C-426E-84F4-BCBD3C2FA602}" presName="Name10" presStyleLbl="parChTrans1D2" presStyleIdx="0" presStyleCnt="4"/>
      <dgm:spPr/>
    </dgm:pt>
    <dgm:pt modelId="{AADF2A3C-2F04-45B8-AB2E-6FFEDD325991}" type="pres">
      <dgm:prSet presAssocID="{1E45BC4C-7C13-4C90-BCFA-1218CB9C1B9D}" presName="hierRoot2" presStyleCnt="0"/>
      <dgm:spPr/>
    </dgm:pt>
    <dgm:pt modelId="{FC7E4A2D-045E-4DFD-9015-A6075BFAACD3}" type="pres">
      <dgm:prSet presAssocID="{1E45BC4C-7C13-4C90-BCFA-1218CB9C1B9D}" presName="composite2" presStyleCnt="0"/>
      <dgm:spPr/>
    </dgm:pt>
    <dgm:pt modelId="{D710DB08-D5F5-4862-8AFC-D9CD129FAC45}" type="pres">
      <dgm:prSet presAssocID="{1E45BC4C-7C13-4C90-BCFA-1218CB9C1B9D}" presName="image2" presStyleLbl="node2" presStyleIdx="0"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AC9BD942-AE7F-4CF7-A77F-0C68A85F2E92}" type="pres">
      <dgm:prSet presAssocID="{1E45BC4C-7C13-4C90-BCFA-1218CB9C1B9D}" presName="text2" presStyleLbl="revTx" presStyleIdx="1" presStyleCnt="8" custScaleX="113824" custLinFactNeighborX="6690" custLinFactNeighborY="1544">
        <dgm:presLayoutVars>
          <dgm:chPref val="3"/>
        </dgm:presLayoutVars>
      </dgm:prSet>
      <dgm:spPr/>
    </dgm:pt>
    <dgm:pt modelId="{A5100B54-A1A1-4EDE-A07A-BEB852D482B1}" type="pres">
      <dgm:prSet presAssocID="{1E45BC4C-7C13-4C90-BCFA-1218CB9C1B9D}" presName="hierChild3" presStyleCnt="0"/>
      <dgm:spPr/>
    </dgm:pt>
    <dgm:pt modelId="{572882A3-782C-4854-9615-3BA8E34F9F0E}" type="pres">
      <dgm:prSet presAssocID="{B7343EA2-D6FC-478F-AB5F-088AFC9DFB68}" presName="Name17" presStyleLbl="parChTrans1D3" presStyleIdx="0" presStyleCnt="3"/>
      <dgm:spPr/>
    </dgm:pt>
    <dgm:pt modelId="{C94B0845-8AAE-4ABA-833B-DF760DC585E0}" type="pres">
      <dgm:prSet presAssocID="{8CB3DE2A-CCBF-4CA5-BA50-B2C5ED907031}" presName="hierRoot3" presStyleCnt="0"/>
      <dgm:spPr/>
    </dgm:pt>
    <dgm:pt modelId="{EE9A6D74-5B8C-4241-B785-CE54FF5DCB6B}" type="pres">
      <dgm:prSet presAssocID="{8CB3DE2A-CCBF-4CA5-BA50-B2C5ED907031}" presName="composite3" presStyleCnt="0"/>
      <dgm:spPr/>
    </dgm:pt>
    <dgm:pt modelId="{8CFA18E4-C35E-47F9-AE69-657593DEDA76}" type="pres">
      <dgm:prSet presAssocID="{8CB3DE2A-CCBF-4CA5-BA50-B2C5ED907031}" presName="image3" presStyleLbl="node3" presStyleIdx="0"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 modelId="{7C4E59EF-BDAB-4B6D-9D99-15DF76BE171E}" type="pres">
      <dgm:prSet presAssocID="{8CB3DE2A-CCBF-4CA5-BA50-B2C5ED907031}" presName="text3" presStyleLbl="revTx" presStyleIdx="2" presStyleCnt="8">
        <dgm:presLayoutVars>
          <dgm:chPref val="3"/>
        </dgm:presLayoutVars>
      </dgm:prSet>
      <dgm:spPr/>
    </dgm:pt>
    <dgm:pt modelId="{B1AA3EB7-0B33-478C-A8CD-B5530389CD75}" type="pres">
      <dgm:prSet presAssocID="{8CB3DE2A-CCBF-4CA5-BA50-B2C5ED907031}" presName="hierChild4" presStyleCnt="0"/>
      <dgm:spPr/>
    </dgm:pt>
    <dgm:pt modelId="{416A1365-ADB8-4609-8C8F-633764DC2B62}" type="pres">
      <dgm:prSet presAssocID="{328060AD-3E58-4B1F-B120-91AA5C7B3069}" presName="Name17" presStyleLbl="parChTrans1D3" presStyleIdx="1" presStyleCnt="3"/>
      <dgm:spPr/>
    </dgm:pt>
    <dgm:pt modelId="{41E459DA-E7FA-4C01-9C7A-A067BAE8A338}" type="pres">
      <dgm:prSet presAssocID="{12C07F60-F405-4BA4-9DF4-8E122DE1E278}" presName="hierRoot3" presStyleCnt="0"/>
      <dgm:spPr/>
    </dgm:pt>
    <dgm:pt modelId="{71809537-2751-4657-9673-FC9CFA676B41}" type="pres">
      <dgm:prSet presAssocID="{12C07F60-F405-4BA4-9DF4-8E122DE1E278}" presName="composite3" presStyleCnt="0"/>
      <dgm:spPr/>
    </dgm:pt>
    <dgm:pt modelId="{34516CD1-D0E8-4DD1-B046-0C1C30A14B1B}" type="pres">
      <dgm:prSet presAssocID="{12C07F60-F405-4BA4-9DF4-8E122DE1E278}" presName="image3" presStyleLbl="node3" presStyleIdx="1"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689000E3-2EA2-4775-B191-62C47705CBAA}" type="pres">
      <dgm:prSet presAssocID="{12C07F60-F405-4BA4-9DF4-8E122DE1E278}" presName="text3" presStyleLbl="revTx" presStyleIdx="3" presStyleCnt="8">
        <dgm:presLayoutVars>
          <dgm:chPref val="3"/>
        </dgm:presLayoutVars>
      </dgm:prSet>
      <dgm:spPr/>
    </dgm:pt>
    <dgm:pt modelId="{9D775DBC-C492-4B48-958A-E656017B8E54}" type="pres">
      <dgm:prSet presAssocID="{12C07F60-F405-4BA4-9DF4-8E122DE1E278}" presName="hierChild4" presStyleCnt="0"/>
      <dgm:spPr/>
    </dgm:pt>
    <dgm:pt modelId="{A0E43CFD-9B97-4890-8AF5-8DD7C0E51840}" type="pres">
      <dgm:prSet presAssocID="{CCBEBD11-811B-4296-A453-ACA9F523717A}" presName="Name10" presStyleLbl="parChTrans1D2" presStyleIdx="1" presStyleCnt="4"/>
      <dgm:spPr/>
    </dgm:pt>
    <dgm:pt modelId="{D962AD05-C2A5-433C-ADFB-B00AB61A7071}" type="pres">
      <dgm:prSet presAssocID="{AD3FB422-8D1D-49A7-A224-4B0844F0A0A7}" presName="hierRoot2" presStyleCnt="0"/>
      <dgm:spPr/>
    </dgm:pt>
    <dgm:pt modelId="{87537601-A353-4B12-9655-08B25D6F41A2}" type="pres">
      <dgm:prSet presAssocID="{AD3FB422-8D1D-49A7-A224-4B0844F0A0A7}" presName="composite2" presStyleCnt="0"/>
      <dgm:spPr/>
    </dgm:pt>
    <dgm:pt modelId="{30C7356F-F7D5-4F1B-BBD8-ED6AAEB5BA4E}" type="pres">
      <dgm:prSet presAssocID="{AD3FB422-8D1D-49A7-A224-4B0844F0A0A7}" presName="image2" presStyleLbl="node2" presStyleIdx="1" presStyleCnt="4" custLinFactNeighborX="772" custLinFactNeighborY="3009"/>
      <dgm:spPr>
        <a:blipFill>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dgm:spPr>
    </dgm:pt>
    <dgm:pt modelId="{03D205E8-D701-47CB-92DE-52EB4D0386E7}" type="pres">
      <dgm:prSet presAssocID="{AD3FB422-8D1D-49A7-A224-4B0844F0A0A7}" presName="text2" presStyleLbl="revTx" presStyleIdx="4" presStyleCnt="8">
        <dgm:presLayoutVars>
          <dgm:chPref val="3"/>
        </dgm:presLayoutVars>
      </dgm:prSet>
      <dgm:spPr/>
    </dgm:pt>
    <dgm:pt modelId="{05B6E4EC-A798-4C93-BE34-ACFC19FD055E}" type="pres">
      <dgm:prSet presAssocID="{AD3FB422-8D1D-49A7-A224-4B0844F0A0A7}" presName="hierChild3" presStyleCnt="0"/>
      <dgm:spPr/>
    </dgm:pt>
    <dgm:pt modelId="{44935E09-8ED4-415A-B944-F86F2FFDBCE6}" type="pres">
      <dgm:prSet presAssocID="{13EF5103-6BFD-4EBD-8ED2-11DAECF99064}" presName="Name17" presStyleLbl="parChTrans1D3" presStyleIdx="2" presStyleCnt="3"/>
      <dgm:spPr/>
    </dgm:pt>
    <dgm:pt modelId="{D29B6E85-7C36-4054-A4B0-DE407E83A7AA}" type="pres">
      <dgm:prSet presAssocID="{6A0F69B4-C953-4313-AB33-411A9E72816E}" presName="hierRoot3" presStyleCnt="0"/>
      <dgm:spPr/>
    </dgm:pt>
    <dgm:pt modelId="{8DB6BA55-CF5E-4809-973A-08674D66E568}" type="pres">
      <dgm:prSet presAssocID="{6A0F69B4-C953-4313-AB33-411A9E72816E}" presName="composite3" presStyleCnt="0"/>
      <dgm:spPr/>
    </dgm:pt>
    <dgm:pt modelId="{EE603209-08EB-46F5-AAAE-1442A066B56E}" type="pres">
      <dgm:prSet presAssocID="{6A0F69B4-C953-4313-AB33-411A9E72816E}" presName="image3" presStyleLbl="node3" presStyleIdx="2"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1CDFC2C2-59CB-4FDF-8256-9CBF20064926}" type="pres">
      <dgm:prSet presAssocID="{6A0F69B4-C953-4313-AB33-411A9E72816E}" presName="text3" presStyleLbl="revTx" presStyleIdx="5" presStyleCnt="8">
        <dgm:presLayoutVars>
          <dgm:chPref val="3"/>
        </dgm:presLayoutVars>
      </dgm:prSet>
      <dgm:spPr/>
    </dgm:pt>
    <dgm:pt modelId="{4FEE746E-D620-4530-B432-DE98EA918733}" type="pres">
      <dgm:prSet presAssocID="{6A0F69B4-C953-4313-AB33-411A9E72816E}" presName="hierChild4" presStyleCnt="0"/>
      <dgm:spPr/>
    </dgm:pt>
    <dgm:pt modelId="{5A41B2A7-29A1-4752-BEFA-2228101FA48B}" type="pres">
      <dgm:prSet presAssocID="{DE91D39A-F152-4528-8B21-A41072DB5FD4}" presName="Name10" presStyleLbl="parChTrans1D2" presStyleIdx="2" presStyleCnt="4"/>
      <dgm:spPr/>
    </dgm:pt>
    <dgm:pt modelId="{738333A3-CAED-4D96-9111-9CD8FF83BA5D}" type="pres">
      <dgm:prSet presAssocID="{98953EB9-620F-4FBD-BB9C-51866A32DFA1}" presName="hierRoot2" presStyleCnt="0"/>
      <dgm:spPr/>
    </dgm:pt>
    <dgm:pt modelId="{C10DB9E2-0522-4EF3-9622-97B7C68C56FA}" type="pres">
      <dgm:prSet presAssocID="{98953EB9-620F-4FBD-BB9C-51866A32DFA1}" presName="composite2" presStyleCnt="0"/>
      <dgm:spPr/>
    </dgm:pt>
    <dgm:pt modelId="{F94D22EE-3E31-43D7-8E91-E0295B9221DE}" type="pres">
      <dgm:prSet presAssocID="{98953EB9-620F-4FBD-BB9C-51866A32DFA1}" presName="image2" presStyleLbl="node2" presStyleIdx="2" presStyleCnt="4"/>
      <dgm:spPr>
        <a:blipFill>
          <a:blip xmlns:r="http://schemas.openxmlformats.org/officeDocument/2006/relationships" r:embed="rId6">
            <a:extLst>
              <a:ext uri="{28A0092B-C50C-407E-A947-70E740481C1C}">
                <a14:useLocalDpi xmlns:a14="http://schemas.microsoft.com/office/drawing/2010/main" val="0"/>
              </a:ext>
            </a:extLst>
          </a:blip>
          <a:srcRect/>
          <a:stretch>
            <a:fillRect t="-9000" b="-9000"/>
          </a:stretch>
        </a:blipFill>
      </dgm:spPr>
    </dgm:pt>
    <dgm:pt modelId="{DC91C2F6-6B1E-4C01-B63C-040663261776}" type="pres">
      <dgm:prSet presAssocID="{98953EB9-620F-4FBD-BB9C-51866A32DFA1}" presName="text2" presStyleLbl="revTx" presStyleIdx="6" presStyleCnt="8">
        <dgm:presLayoutVars>
          <dgm:chPref val="3"/>
        </dgm:presLayoutVars>
      </dgm:prSet>
      <dgm:spPr/>
    </dgm:pt>
    <dgm:pt modelId="{C0BE0934-4DE7-43A4-AFBE-A6C38255F60C}" type="pres">
      <dgm:prSet presAssocID="{98953EB9-620F-4FBD-BB9C-51866A32DFA1}" presName="hierChild3" presStyleCnt="0"/>
      <dgm:spPr/>
    </dgm:pt>
    <dgm:pt modelId="{6A3E2174-209E-4B98-8857-E5653E202B69}" type="pres">
      <dgm:prSet presAssocID="{D03B4554-1E94-4674-AB9C-0FD1A6F3290F}" presName="Name10" presStyleLbl="parChTrans1D2" presStyleIdx="3" presStyleCnt="4"/>
      <dgm:spPr/>
    </dgm:pt>
    <dgm:pt modelId="{60434331-F390-47BD-BEB0-77CF1EA2DAED}" type="pres">
      <dgm:prSet presAssocID="{8AC2DAE5-3418-43F4-A320-BF350D1E0A31}" presName="hierRoot2" presStyleCnt="0"/>
      <dgm:spPr/>
    </dgm:pt>
    <dgm:pt modelId="{EBF6D6D3-23B1-4B3D-AE0D-AFE415530445}" type="pres">
      <dgm:prSet presAssocID="{8AC2DAE5-3418-43F4-A320-BF350D1E0A31}" presName="composite2" presStyleCnt="0"/>
      <dgm:spPr/>
    </dgm:pt>
    <dgm:pt modelId="{7166A03A-7A92-49E2-99E3-2F2A1DC7D053}" type="pres">
      <dgm:prSet presAssocID="{8AC2DAE5-3418-43F4-A320-BF350D1E0A31}" presName="image2" presStyleLbl="node2" presStyleIdx="3" presStyleCnt="4"/>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pt>
    <dgm:pt modelId="{C6640453-8107-499F-8657-BA67B74E17E2}" type="pres">
      <dgm:prSet presAssocID="{8AC2DAE5-3418-43F4-A320-BF350D1E0A31}" presName="text2" presStyleLbl="revTx" presStyleIdx="7" presStyleCnt="8">
        <dgm:presLayoutVars>
          <dgm:chPref val="3"/>
        </dgm:presLayoutVars>
      </dgm:prSet>
      <dgm:spPr/>
    </dgm:pt>
    <dgm:pt modelId="{64D59497-79D9-4B51-BE89-15E8DE155AEF}" type="pres">
      <dgm:prSet presAssocID="{8AC2DAE5-3418-43F4-A320-BF350D1E0A31}" presName="hierChild3" presStyleCnt="0"/>
      <dgm:spPr/>
    </dgm:pt>
  </dgm:ptLst>
  <dgm:cxnLst>
    <dgm:cxn modelId="{EA92201C-85FF-4C50-BDB5-87AD43C93D71}" srcId="{1E45BC4C-7C13-4C90-BCFA-1218CB9C1B9D}" destId="{12C07F60-F405-4BA4-9DF4-8E122DE1E278}" srcOrd="1" destOrd="0" parTransId="{328060AD-3E58-4B1F-B120-91AA5C7B3069}" sibTransId="{0FFFEAEE-28C4-4C6E-BF9D-40935D2686D6}"/>
    <dgm:cxn modelId="{14C6DB23-454B-43A5-87C9-9F8597B48D53}" type="presOf" srcId="{1E45BC4C-7C13-4C90-BCFA-1218CB9C1B9D}" destId="{AC9BD942-AE7F-4CF7-A77F-0C68A85F2E92}" srcOrd="0" destOrd="0" presId="urn:microsoft.com/office/officeart/2009/layout/CirclePictureHierarchy"/>
    <dgm:cxn modelId="{EBD42541-A4A7-4B65-9833-2A5FFA462CE5}" type="presOf" srcId="{CA400184-0F2C-426E-84F4-BCBD3C2FA602}" destId="{2DA74956-C7AA-4217-BB3A-E486C03C51F3}" srcOrd="0" destOrd="0" presId="urn:microsoft.com/office/officeart/2009/layout/CirclePictureHierarchy"/>
    <dgm:cxn modelId="{5F332162-F9FE-4DE2-8F49-DF4E2A6CB75A}" type="presOf" srcId="{D03B4554-1E94-4674-AB9C-0FD1A6F3290F}" destId="{6A3E2174-209E-4B98-8857-E5653E202B69}" srcOrd="0" destOrd="0" presId="urn:microsoft.com/office/officeart/2009/layout/CirclePictureHierarchy"/>
    <dgm:cxn modelId="{66D3EF45-F9DD-4CB6-9797-861F32C12783}" type="presOf" srcId="{DE91D39A-F152-4528-8B21-A41072DB5FD4}" destId="{5A41B2A7-29A1-4752-BEFA-2228101FA48B}" srcOrd="0" destOrd="0" presId="urn:microsoft.com/office/officeart/2009/layout/CirclePictureHierarchy"/>
    <dgm:cxn modelId="{2FFD6948-177E-4B27-8D0E-186261AFEE35}" type="presOf" srcId="{12C07F60-F405-4BA4-9DF4-8E122DE1E278}" destId="{689000E3-2EA2-4775-B191-62C47705CBAA}" srcOrd="0" destOrd="0" presId="urn:microsoft.com/office/officeart/2009/layout/CirclePictureHierarchy"/>
    <dgm:cxn modelId="{BC233669-EA06-46CA-B59B-8ADA71E47DE0}" type="presOf" srcId="{CCBEBD11-811B-4296-A453-ACA9F523717A}" destId="{A0E43CFD-9B97-4890-8AF5-8DD7C0E51840}" srcOrd="0" destOrd="0" presId="urn:microsoft.com/office/officeart/2009/layout/CirclePictureHierarchy"/>
    <dgm:cxn modelId="{5E169F69-3D99-4527-8E7F-9956A2011D88}" srcId="{D42D82B0-1588-4E48-AE9A-737666EF9988}" destId="{1E45BC4C-7C13-4C90-BCFA-1218CB9C1B9D}" srcOrd="0" destOrd="0" parTransId="{CA400184-0F2C-426E-84F4-BCBD3C2FA602}" sibTransId="{4D58605F-971E-46AF-805C-59A6D6220AE1}"/>
    <dgm:cxn modelId="{CDD6E369-3D24-419A-BC40-15E3B794F626}" type="presOf" srcId="{6A0F69B4-C953-4313-AB33-411A9E72816E}" destId="{1CDFC2C2-59CB-4FDF-8256-9CBF20064926}" srcOrd="0" destOrd="0" presId="urn:microsoft.com/office/officeart/2009/layout/CirclePictureHierarchy"/>
    <dgm:cxn modelId="{DD85104F-3988-4EE2-B378-A8373CEB360B}" type="presOf" srcId="{8AC2DAE5-3418-43F4-A320-BF350D1E0A31}" destId="{C6640453-8107-499F-8657-BA67B74E17E2}" srcOrd="0" destOrd="0" presId="urn:microsoft.com/office/officeart/2009/layout/CirclePictureHierarchy"/>
    <dgm:cxn modelId="{8F84C284-4CBC-4E5E-AFB4-96FBAE68AFF6}" type="presOf" srcId="{AD3FB422-8D1D-49A7-A224-4B0844F0A0A7}" destId="{03D205E8-D701-47CB-92DE-52EB4D0386E7}" srcOrd="0" destOrd="0" presId="urn:microsoft.com/office/officeart/2009/layout/CirclePictureHierarchy"/>
    <dgm:cxn modelId="{132D6A85-3D47-4CAC-B944-434A3E4C77FB}" type="presOf" srcId="{1D845DF5-9D07-4589-9545-0D6D9FF804EA}" destId="{80E1CAEA-FC80-46C6-8ACA-277880EE4472}" srcOrd="0" destOrd="0" presId="urn:microsoft.com/office/officeart/2009/layout/CirclePictureHierarchy"/>
    <dgm:cxn modelId="{A399B685-853C-4BCC-961A-29565899165A}" type="presOf" srcId="{328060AD-3E58-4B1F-B120-91AA5C7B3069}" destId="{416A1365-ADB8-4609-8C8F-633764DC2B62}" srcOrd="0" destOrd="0" presId="urn:microsoft.com/office/officeart/2009/layout/CirclePictureHierarchy"/>
    <dgm:cxn modelId="{4A30E18B-8CE6-4280-82A8-FEAB01E4A751}" type="presOf" srcId="{D42D82B0-1588-4E48-AE9A-737666EF9988}" destId="{660EB248-5A6B-4F28-9D32-431B9948DECC}" srcOrd="0" destOrd="0" presId="urn:microsoft.com/office/officeart/2009/layout/CirclePictureHierarchy"/>
    <dgm:cxn modelId="{D8CAEB90-E0D8-4A78-87E4-0122C77E0431}" srcId="{1E45BC4C-7C13-4C90-BCFA-1218CB9C1B9D}" destId="{8CB3DE2A-CCBF-4CA5-BA50-B2C5ED907031}" srcOrd="0" destOrd="0" parTransId="{B7343EA2-D6FC-478F-AB5F-088AFC9DFB68}" sibTransId="{FF675CAA-B25C-46CA-83AA-50E631964749}"/>
    <dgm:cxn modelId="{32F56D95-4438-4A69-9E04-4C8D0978976D}" srcId="{D42D82B0-1588-4E48-AE9A-737666EF9988}" destId="{AD3FB422-8D1D-49A7-A224-4B0844F0A0A7}" srcOrd="1" destOrd="0" parTransId="{CCBEBD11-811B-4296-A453-ACA9F523717A}" sibTransId="{CADF3DF3-FCA3-4D4D-9185-35D25C9DC915}"/>
    <dgm:cxn modelId="{CECD349F-928F-4A39-AA7D-229A28824705}" srcId="{AD3FB422-8D1D-49A7-A224-4B0844F0A0A7}" destId="{6A0F69B4-C953-4313-AB33-411A9E72816E}" srcOrd="0" destOrd="0" parTransId="{13EF5103-6BFD-4EBD-8ED2-11DAECF99064}" sibTransId="{86758CE6-5D07-4464-A0DD-FBBBF498220B}"/>
    <dgm:cxn modelId="{563A52A0-965A-435D-89CD-31B2BEE0DE1C}" srcId="{1D845DF5-9D07-4589-9545-0D6D9FF804EA}" destId="{D42D82B0-1588-4E48-AE9A-737666EF9988}" srcOrd="0" destOrd="0" parTransId="{7DB37623-D01A-4BA7-A6D7-601D0F9C5CCA}" sibTransId="{AA8CA46C-AEB2-426C-817A-3788212B1B5F}"/>
    <dgm:cxn modelId="{FAB9D5A0-7E6C-4CF4-8FEF-22732518A1F8}" type="presOf" srcId="{8CB3DE2A-CCBF-4CA5-BA50-B2C5ED907031}" destId="{7C4E59EF-BDAB-4B6D-9D99-15DF76BE171E}" srcOrd="0" destOrd="0" presId="urn:microsoft.com/office/officeart/2009/layout/CirclePictureHierarchy"/>
    <dgm:cxn modelId="{56D357AF-F49B-48BD-B943-8C0F1B5537E6}" srcId="{D42D82B0-1588-4E48-AE9A-737666EF9988}" destId="{8AC2DAE5-3418-43F4-A320-BF350D1E0A31}" srcOrd="3" destOrd="0" parTransId="{D03B4554-1E94-4674-AB9C-0FD1A6F3290F}" sibTransId="{36AD8D84-DAB9-4640-85B0-5AA84A971980}"/>
    <dgm:cxn modelId="{275757C9-9CDD-494E-8B86-09D1C1470F03}" srcId="{D42D82B0-1588-4E48-AE9A-737666EF9988}" destId="{98953EB9-620F-4FBD-BB9C-51866A32DFA1}" srcOrd="2" destOrd="0" parTransId="{DE91D39A-F152-4528-8B21-A41072DB5FD4}" sibTransId="{5D288C81-5ED3-4E15-9103-4593C4F8BD52}"/>
    <dgm:cxn modelId="{946C46D6-8D54-4F4C-A0B1-3CECD1B343CB}" type="presOf" srcId="{13EF5103-6BFD-4EBD-8ED2-11DAECF99064}" destId="{44935E09-8ED4-415A-B944-F86F2FFDBCE6}" srcOrd="0" destOrd="0" presId="urn:microsoft.com/office/officeart/2009/layout/CirclePictureHierarchy"/>
    <dgm:cxn modelId="{4F7E99F0-5EAB-484A-9EBE-090AB0162B26}" type="presOf" srcId="{98953EB9-620F-4FBD-BB9C-51866A32DFA1}" destId="{DC91C2F6-6B1E-4C01-B63C-040663261776}" srcOrd="0" destOrd="0" presId="urn:microsoft.com/office/officeart/2009/layout/CirclePictureHierarchy"/>
    <dgm:cxn modelId="{8250BAFE-852A-4165-A861-5570EE80D4D3}" type="presOf" srcId="{B7343EA2-D6FC-478F-AB5F-088AFC9DFB68}" destId="{572882A3-782C-4854-9615-3BA8E34F9F0E}" srcOrd="0" destOrd="0" presId="urn:microsoft.com/office/officeart/2009/layout/CirclePictureHierarchy"/>
    <dgm:cxn modelId="{01AA8D43-8D7A-4B9B-91CC-C79CF86A0DC6}" type="presParOf" srcId="{80E1CAEA-FC80-46C6-8ACA-277880EE4472}" destId="{A193A77D-4134-4285-9E65-483DFC3E8204}" srcOrd="0" destOrd="0" presId="urn:microsoft.com/office/officeart/2009/layout/CirclePictureHierarchy"/>
    <dgm:cxn modelId="{477AED3B-9BB5-453F-A5E3-D5C5E0D535A4}" type="presParOf" srcId="{A193A77D-4134-4285-9E65-483DFC3E8204}" destId="{A43EA209-1DC3-4FEF-A75B-89F3D709AF9D}" srcOrd="0" destOrd="0" presId="urn:microsoft.com/office/officeart/2009/layout/CirclePictureHierarchy"/>
    <dgm:cxn modelId="{65553AC7-9B60-40BD-90BB-5E37C7241931}" type="presParOf" srcId="{A43EA209-1DC3-4FEF-A75B-89F3D709AF9D}" destId="{9D940456-8B91-4A7F-92A7-CCD539788157}" srcOrd="0" destOrd="0" presId="urn:microsoft.com/office/officeart/2009/layout/CirclePictureHierarchy"/>
    <dgm:cxn modelId="{37B23A4C-9170-410F-8CC7-787090CC2EB1}" type="presParOf" srcId="{A43EA209-1DC3-4FEF-A75B-89F3D709AF9D}" destId="{660EB248-5A6B-4F28-9D32-431B9948DECC}" srcOrd="1" destOrd="0" presId="urn:microsoft.com/office/officeart/2009/layout/CirclePictureHierarchy"/>
    <dgm:cxn modelId="{4B6EDE49-EE48-4BC7-91CF-D8E7A128D7D2}" type="presParOf" srcId="{A193A77D-4134-4285-9E65-483DFC3E8204}" destId="{BFEA769B-AF4B-4CE9-BFBE-BF2ED371EB37}" srcOrd="1" destOrd="0" presId="urn:microsoft.com/office/officeart/2009/layout/CirclePictureHierarchy"/>
    <dgm:cxn modelId="{BB3A9CFE-60E4-4C4C-8F60-1675AA46E427}" type="presParOf" srcId="{BFEA769B-AF4B-4CE9-BFBE-BF2ED371EB37}" destId="{2DA74956-C7AA-4217-BB3A-E486C03C51F3}" srcOrd="0" destOrd="0" presId="urn:microsoft.com/office/officeart/2009/layout/CirclePictureHierarchy"/>
    <dgm:cxn modelId="{3390319D-EF2E-42EC-A1FD-1B1F9E1955D9}" type="presParOf" srcId="{BFEA769B-AF4B-4CE9-BFBE-BF2ED371EB37}" destId="{AADF2A3C-2F04-45B8-AB2E-6FFEDD325991}" srcOrd="1" destOrd="0" presId="urn:microsoft.com/office/officeart/2009/layout/CirclePictureHierarchy"/>
    <dgm:cxn modelId="{1C3B2D47-D22E-41BA-8AC2-4774143E7147}" type="presParOf" srcId="{AADF2A3C-2F04-45B8-AB2E-6FFEDD325991}" destId="{FC7E4A2D-045E-4DFD-9015-A6075BFAACD3}" srcOrd="0" destOrd="0" presId="urn:microsoft.com/office/officeart/2009/layout/CirclePictureHierarchy"/>
    <dgm:cxn modelId="{34B2E9C0-BD60-4662-9340-319BF76E4A32}" type="presParOf" srcId="{FC7E4A2D-045E-4DFD-9015-A6075BFAACD3}" destId="{D710DB08-D5F5-4862-8AFC-D9CD129FAC45}" srcOrd="0" destOrd="0" presId="urn:microsoft.com/office/officeart/2009/layout/CirclePictureHierarchy"/>
    <dgm:cxn modelId="{101DD325-16F7-4561-A861-1A69372B4F40}" type="presParOf" srcId="{FC7E4A2D-045E-4DFD-9015-A6075BFAACD3}" destId="{AC9BD942-AE7F-4CF7-A77F-0C68A85F2E92}" srcOrd="1" destOrd="0" presId="urn:microsoft.com/office/officeart/2009/layout/CirclePictureHierarchy"/>
    <dgm:cxn modelId="{2E01DD81-3090-48C6-914A-EEB1B7657CAF}" type="presParOf" srcId="{AADF2A3C-2F04-45B8-AB2E-6FFEDD325991}" destId="{A5100B54-A1A1-4EDE-A07A-BEB852D482B1}" srcOrd="1" destOrd="0" presId="urn:microsoft.com/office/officeart/2009/layout/CirclePictureHierarchy"/>
    <dgm:cxn modelId="{7EE310D6-B1FB-477D-BB73-6B0A83F2CC7F}" type="presParOf" srcId="{A5100B54-A1A1-4EDE-A07A-BEB852D482B1}" destId="{572882A3-782C-4854-9615-3BA8E34F9F0E}" srcOrd="0" destOrd="0" presId="urn:microsoft.com/office/officeart/2009/layout/CirclePictureHierarchy"/>
    <dgm:cxn modelId="{A36F68F8-822F-4CA2-8183-17E07BCC5261}" type="presParOf" srcId="{A5100B54-A1A1-4EDE-A07A-BEB852D482B1}" destId="{C94B0845-8AAE-4ABA-833B-DF760DC585E0}" srcOrd="1" destOrd="0" presId="urn:microsoft.com/office/officeart/2009/layout/CirclePictureHierarchy"/>
    <dgm:cxn modelId="{A5E73805-9973-406E-8137-80431F04A3F2}" type="presParOf" srcId="{C94B0845-8AAE-4ABA-833B-DF760DC585E0}" destId="{EE9A6D74-5B8C-4241-B785-CE54FF5DCB6B}" srcOrd="0" destOrd="0" presId="urn:microsoft.com/office/officeart/2009/layout/CirclePictureHierarchy"/>
    <dgm:cxn modelId="{FB16C188-7C6F-4D75-BA72-D490D837E99D}" type="presParOf" srcId="{EE9A6D74-5B8C-4241-B785-CE54FF5DCB6B}" destId="{8CFA18E4-C35E-47F9-AE69-657593DEDA76}" srcOrd="0" destOrd="0" presId="urn:microsoft.com/office/officeart/2009/layout/CirclePictureHierarchy"/>
    <dgm:cxn modelId="{8EC0B626-6CF4-4920-8C49-DB42F443CA7F}" type="presParOf" srcId="{EE9A6D74-5B8C-4241-B785-CE54FF5DCB6B}" destId="{7C4E59EF-BDAB-4B6D-9D99-15DF76BE171E}" srcOrd="1" destOrd="0" presId="urn:microsoft.com/office/officeart/2009/layout/CirclePictureHierarchy"/>
    <dgm:cxn modelId="{15A4198E-7633-41E3-BCD7-44984342D86F}" type="presParOf" srcId="{C94B0845-8AAE-4ABA-833B-DF760DC585E0}" destId="{B1AA3EB7-0B33-478C-A8CD-B5530389CD75}" srcOrd="1" destOrd="0" presId="urn:microsoft.com/office/officeart/2009/layout/CirclePictureHierarchy"/>
    <dgm:cxn modelId="{2B5FD898-6D6F-49B0-A6A2-422670C00A4B}" type="presParOf" srcId="{A5100B54-A1A1-4EDE-A07A-BEB852D482B1}" destId="{416A1365-ADB8-4609-8C8F-633764DC2B62}" srcOrd="2" destOrd="0" presId="urn:microsoft.com/office/officeart/2009/layout/CirclePictureHierarchy"/>
    <dgm:cxn modelId="{2A4DEDAD-642E-497D-BB05-E30EA51F1A16}" type="presParOf" srcId="{A5100B54-A1A1-4EDE-A07A-BEB852D482B1}" destId="{41E459DA-E7FA-4C01-9C7A-A067BAE8A338}" srcOrd="3" destOrd="0" presId="urn:microsoft.com/office/officeart/2009/layout/CirclePictureHierarchy"/>
    <dgm:cxn modelId="{5BC8F1E2-6F89-49DF-9A32-6717C4ED9832}" type="presParOf" srcId="{41E459DA-E7FA-4C01-9C7A-A067BAE8A338}" destId="{71809537-2751-4657-9673-FC9CFA676B41}" srcOrd="0" destOrd="0" presId="urn:microsoft.com/office/officeart/2009/layout/CirclePictureHierarchy"/>
    <dgm:cxn modelId="{2FE902BD-44FF-4330-862E-9EFC8EDFB6D0}" type="presParOf" srcId="{71809537-2751-4657-9673-FC9CFA676B41}" destId="{34516CD1-D0E8-4DD1-B046-0C1C30A14B1B}" srcOrd="0" destOrd="0" presId="urn:microsoft.com/office/officeart/2009/layout/CirclePictureHierarchy"/>
    <dgm:cxn modelId="{6EA627A0-22C9-448B-9675-0BCF1AABA8FA}" type="presParOf" srcId="{71809537-2751-4657-9673-FC9CFA676B41}" destId="{689000E3-2EA2-4775-B191-62C47705CBAA}" srcOrd="1" destOrd="0" presId="urn:microsoft.com/office/officeart/2009/layout/CirclePictureHierarchy"/>
    <dgm:cxn modelId="{34EDCD83-36D8-478B-A051-5E5AD96E6F1A}" type="presParOf" srcId="{41E459DA-E7FA-4C01-9C7A-A067BAE8A338}" destId="{9D775DBC-C492-4B48-958A-E656017B8E54}" srcOrd="1" destOrd="0" presId="urn:microsoft.com/office/officeart/2009/layout/CirclePictureHierarchy"/>
    <dgm:cxn modelId="{955257BE-7B18-4284-B24B-4B39D9A462CC}" type="presParOf" srcId="{BFEA769B-AF4B-4CE9-BFBE-BF2ED371EB37}" destId="{A0E43CFD-9B97-4890-8AF5-8DD7C0E51840}" srcOrd="2" destOrd="0" presId="urn:microsoft.com/office/officeart/2009/layout/CirclePictureHierarchy"/>
    <dgm:cxn modelId="{3E23E61D-C83E-4341-B8D6-BEBDB2478226}" type="presParOf" srcId="{BFEA769B-AF4B-4CE9-BFBE-BF2ED371EB37}" destId="{D962AD05-C2A5-433C-ADFB-B00AB61A7071}" srcOrd="3" destOrd="0" presId="urn:microsoft.com/office/officeart/2009/layout/CirclePictureHierarchy"/>
    <dgm:cxn modelId="{E0B29C55-1C47-4D75-B3E9-054B4678CBF6}" type="presParOf" srcId="{D962AD05-C2A5-433C-ADFB-B00AB61A7071}" destId="{87537601-A353-4B12-9655-08B25D6F41A2}" srcOrd="0" destOrd="0" presId="urn:microsoft.com/office/officeart/2009/layout/CirclePictureHierarchy"/>
    <dgm:cxn modelId="{A9A5F494-14A9-41F5-A45D-8143A5AE631B}" type="presParOf" srcId="{87537601-A353-4B12-9655-08B25D6F41A2}" destId="{30C7356F-F7D5-4F1B-BBD8-ED6AAEB5BA4E}" srcOrd="0" destOrd="0" presId="urn:microsoft.com/office/officeart/2009/layout/CirclePictureHierarchy"/>
    <dgm:cxn modelId="{276DEC0F-0421-49BE-BF01-41B9EE3D47DF}" type="presParOf" srcId="{87537601-A353-4B12-9655-08B25D6F41A2}" destId="{03D205E8-D701-47CB-92DE-52EB4D0386E7}" srcOrd="1" destOrd="0" presId="urn:microsoft.com/office/officeart/2009/layout/CirclePictureHierarchy"/>
    <dgm:cxn modelId="{C42EC1B7-EF70-467F-8458-072785313860}" type="presParOf" srcId="{D962AD05-C2A5-433C-ADFB-B00AB61A7071}" destId="{05B6E4EC-A798-4C93-BE34-ACFC19FD055E}" srcOrd="1" destOrd="0" presId="urn:microsoft.com/office/officeart/2009/layout/CirclePictureHierarchy"/>
    <dgm:cxn modelId="{9B91FD42-F84B-4770-949A-EDB536FCEEAC}" type="presParOf" srcId="{05B6E4EC-A798-4C93-BE34-ACFC19FD055E}" destId="{44935E09-8ED4-415A-B944-F86F2FFDBCE6}" srcOrd="0" destOrd="0" presId="urn:microsoft.com/office/officeart/2009/layout/CirclePictureHierarchy"/>
    <dgm:cxn modelId="{44B0A58D-C7C7-41C7-BA66-20EE253076D9}" type="presParOf" srcId="{05B6E4EC-A798-4C93-BE34-ACFC19FD055E}" destId="{D29B6E85-7C36-4054-A4B0-DE407E83A7AA}" srcOrd="1" destOrd="0" presId="urn:microsoft.com/office/officeart/2009/layout/CirclePictureHierarchy"/>
    <dgm:cxn modelId="{86B3E9A7-2CE7-4A1B-9767-48A4C20DF30D}" type="presParOf" srcId="{D29B6E85-7C36-4054-A4B0-DE407E83A7AA}" destId="{8DB6BA55-CF5E-4809-973A-08674D66E568}" srcOrd="0" destOrd="0" presId="urn:microsoft.com/office/officeart/2009/layout/CirclePictureHierarchy"/>
    <dgm:cxn modelId="{2CD2DC8D-D237-4B5F-869A-0AA9AAEA94D6}" type="presParOf" srcId="{8DB6BA55-CF5E-4809-973A-08674D66E568}" destId="{EE603209-08EB-46F5-AAAE-1442A066B56E}" srcOrd="0" destOrd="0" presId="urn:microsoft.com/office/officeart/2009/layout/CirclePictureHierarchy"/>
    <dgm:cxn modelId="{FD90EB42-F0B7-4CC2-9EC4-17578F897C9C}" type="presParOf" srcId="{8DB6BA55-CF5E-4809-973A-08674D66E568}" destId="{1CDFC2C2-59CB-4FDF-8256-9CBF20064926}" srcOrd="1" destOrd="0" presId="urn:microsoft.com/office/officeart/2009/layout/CirclePictureHierarchy"/>
    <dgm:cxn modelId="{745C2A75-E221-42BB-A768-07AB39C89704}" type="presParOf" srcId="{D29B6E85-7C36-4054-A4B0-DE407E83A7AA}" destId="{4FEE746E-D620-4530-B432-DE98EA918733}" srcOrd="1" destOrd="0" presId="urn:microsoft.com/office/officeart/2009/layout/CirclePictureHierarchy"/>
    <dgm:cxn modelId="{A4A70450-8FB6-4FA1-8C40-BB5BBC581314}" type="presParOf" srcId="{BFEA769B-AF4B-4CE9-BFBE-BF2ED371EB37}" destId="{5A41B2A7-29A1-4752-BEFA-2228101FA48B}" srcOrd="4" destOrd="0" presId="urn:microsoft.com/office/officeart/2009/layout/CirclePictureHierarchy"/>
    <dgm:cxn modelId="{796EF4C5-1E61-40A4-A087-EC07311F38F5}" type="presParOf" srcId="{BFEA769B-AF4B-4CE9-BFBE-BF2ED371EB37}" destId="{738333A3-CAED-4D96-9111-9CD8FF83BA5D}" srcOrd="5" destOrd="0" presId="urn:microsoft.com/office/officeart/2009/layout/CirclePictureHierarchy"/>
    <dgm:cxn modelId="{6A4C8CBA-02D9-4DE7-9BD0-06F508F84D4C}" type="presParOf" srcId="{738333A3-CAED-4D96-9111-9CD8FF83BA5D}" destId="{C10DB9E2-0522-4EF3-9622-97B7C68C56FA}" srcOrd="0" destOrd="0" presId="urn:microsoft.com/office/officeart/2009/layout/CirclePictureHierarchy"/>
    <dgm:cxn modelId="{2A42F02A-469F-42AC-B84D-A4B6D408BDA6}" type="presParOf" srcId="{C10DB9E2-0522-4EF3-9622-97B7C68C56FA}" destId="{F94D22EE-3E31-43D7-8E91-E0295B9221DE}" srcOrd="0" destOrd="0" presId="urn:microsoft.com/office/officeart/2009/layout/CirclePictureHierarchy"/>
    <dgm:cxn modelId="{293C2D5C-D215-4697-A5DD-326159E2321E}" type="presParOf" srcId="{C10DB9E2-0522-4EF3-9622-97B7C68C56FA}" destId="{DC91C2F6-6B1E-4C01-B63C-040663261776}" srcOrd="1" destOrd="0" presId="urn:microsoft.com/office/officeart/2009/layout/CirclePictureHierarchy"/>
    <dgm:cxn modelId="{4A30A3C9-9551-40B0-9C4F-773802205C3D}" type="presParOf" srcId="{738333A3-CAED-4D96-9111-9CD8FF83BA5D}" destId="{C0BE0934-4DE7-43A4-AFBE-A6C38255F60C}" srcOrd="1" destOrd="0" presId="urn:microsoft.com/office/officeart/2009/layout/CirclePictureHierarchy"/>
    <dgm:cxn modelId="{DD9C8D91-5291-43EA-9EC1-71F92BB7DE1B}" type="presParOf" srcId="{BFEA769B-AF4B-4CE9-BFBE-BF2ED371EB37}" destId="{6A3E2174-209E-4B98-8857-E5653E202B69}" srcOrd="6" destOrd="0" presId="urn:microsoft.com/office/officeart/2009/layout/CirclePictureHierarchy"/>
    <dgm:cxn modelId="{1032C328-307E-414C-8866-81648B222581}" type="presParOf" srcId="{BFEA769B-AF4B-4CE9-BFBE-BF2ED371EB37}" destId="{60434331-F390-47BD-BEB0-77CF1EA2DAED}" srcOrd="7" destOrd="0" presId="urn:microsoft.com/office/officeart/2009/layout/CirclePictureHierarchy"/>
    <dgm:cxn modelId="{79D95195-9F2E-4A2E-9478-E63AE3C2EAA0}" type="presParOf" srcId="{60434331-F390-47BD-BEB0-77CF1EA2DAED}" destId="{EBF6D6D3-23B1-4B3D-AE0D-AFE415530445}" srcOrd="0" destOrd="0" presId="urn:microsoft.com/office/officeart/2009/layout/CirclePictureHierarchy"/>
    <dgm:cxn modelId="{F1B3C269-6D01-4734-BA4E-00109F768D31}" type="presParOf" srcId="{EBF6D6D3-23B1-4B3D-AE0D-AFE415530445}" destId="{7166A03A-7A92-49E2-99E3-2F2A1DC7D053}" srcOrd="0" destOrd="0" presId="urn:microsoft.com/office/officeart/2009/layout/CirclePictureHierarchy"/>
    <dgm:cxn modelId="{50FBE53B-2433-43CD-A954-AD222C57586A}" type="presParOf" srcId="{EBF6D6D3-23B1-4B3D-AE0D-AFE415530445}" destId="{C6640453-8107-499F-8657-BA67B74E17E2}" srcOrd="1" destOrd="0" presId="urn:microsoft.com/office/officeart/2009/layout/CirclePictureHierarchy"/>
    <dgm:cxn modelId="{64D2F559-A7E7-4E4A-9A3A-E8DBE9CB1A95}" type="presParOf" srcId="{60434331-F390-47BD-BEB0-77CF1EA2DAED}" destId="{64D59497-79D9-4B51-BE89-15E8DE155AEF}"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97BB0E-648B-460F-83C8-871E1597F370}"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673B07C2-93D8-4B4D-986F-829177D002B6}">
      <dgm:prSet phldrT="[Text]" custT="1"/>
      <dgm:spPr/>
      <dgm:t>
        <a:bodyPr/>
        <a:lstStyle/>
        <a:p>
          <a:r>
            <a:rPr lang="en-US" sz="1200" b="1" dirty="0">
              <a:solidFill>
                <a:schemeClr val="bg1"/>
              </a:solidFill>
            </a:rPr>
            <a:t>Category Assessment</a:t>
          </a:r>
        </a:p>
      </dgm:t>
    </dgm:pt>
    <dgm:pt modelId="{0AFD5CA5-A89D-40FF-9C98-7169E148F67F}" type="parTrans" cxnId="{11230903-8EE7-41F0-A37F-6FFDEC411592}">
      <dgm:prSet/>
      <dgm:spPr/>
      <dgm:t>
        <a:bodyPr/>
        <a:lstStyle/>
        <a:p>
          <a:endParaRPr lang="en-US" sz="3200">
            <a:solidFill>
              <a:schemeClr val="bg1">
                <a:lumMod val="25000"/>
              </a:schemeClr>
            </a:solidFill>
          </a:endParaRPr>
        </a:p>
      </dgm:t>
    </dgm:pt>
    <dgm:pt modelId="{23CF1F7E-05A2-4DC5-8702-DA0C4D1FAE3B}" type="sibTrans" cxnId="{11230903-8EE7-41F0-A37F-6FFDEC411592}">
      <dgm:prSet/>
      <dgm:spPr/>
      <dgm:t>
        <a:bodyPr/>
        <a:lstStyle/>
        <a:p>
          <a:endParaRPr lang="en-US" sz="3200">
            <a:solidFill>
              <a:schemeClr val="bg1">
                <a:lumMod val="25000"/>
              </a:schemeClr>
            </a:solidFill>
          </a:endParaRPr>
        </a:p>
      </dgm:t>
    </dgm:pt>
    <dgm:pt modelId="{AF1CC2E4-2368-4028-86E4-9FB4F3ED612A}">
      <dgm:prSet phldrT="[Text]" custT="1"/>
      <dgm:spPr/>
      <dgm:t>
        <a:bodyPr/>
        <a:lstStyle/>
        <a:p>
          <a:r>
            <a:rPr lang="en-US" sz="1200" dirty="0">
              <a:solidFill>
                <a:schemeClr val="bg1">
                  <a:lumMod val="25000"/>
                </a:schemeClr>
              </a:solidFill>
            </a:rPr>
            <a:t>Data Collection</a:t>
          </a:r>
        </a:p>
      </dgm:t>
    </dgm:pt>
    <dgm:pt modelId="{B4261C65-A601-4C49-A839-968D00A24B7D}" type="parTrans" cxnId="{DCAF6DE8-F670-4E7C-813A-9895788F572E}">
      <dgm:prSet/>
      <dgm:spPr/>
      <dgm:t>
        <a:bodyPr/>
        <a:lstStyle/>
        <a:p>
          <a:endParaRPr lang="en-US" sz="3200">
            <a:solidFill>
              <a:schemeClr val="bg1">
                <a:lumMod val="25000"/>
              </a:schemeClr>
            </a:solidFill>
          </a:endParaRPr>
        </a:p>
      </dgm:t>
    </dgm:pt>
    <dgm:pt modelId="{07857029-97B9-4BBC-BAC8-122E12EEE41D}" type="sibTrans" cxnId="{DCAF6DE8-F670-4E7C-813A-9895788F572E}">
      <dgm:prSet/>
      <dgm:spPr/>
      <dgm:t>
        <a:bodyPr/>
        <a:lstStyle/>
        <a:p>
          <a:endParaRPr lang="en-US" sz="3200">
            <a:solidFill>
              <a:schemeClr val="bg1">
                <a:lumMod val="25000"/>
              </a:schemeClr>
            </a:solidFill>
          </a:endParaRPr>
        </a:p>
      </dgm:t>
    </dgm:pt>
    <dgm:pt modelId="{4DBF7719-8F12-4EA0-98FF-AFF2B3F0D06A}">
      <dgm:prSet phldrT="[Text]" custT="1"/>
      <dgm:spPr/>
      <dgm:t>
        <a:bodyPr/>
        <a:lstStyle/>
        <a:p>
          <a:r>
            <a:rPr lang="en-US" sz="1200" b="1" dirty="0">
              <a:solidFill>
                <a:schemeClr val="bg1"/>
              </a:solidFill>
            </a:rPr>
            <a:t>Market Assessment</a:t>
          </a:r>
        </a:p>
      </dgm:t>
    </dgm:pt>
    <dgm:pt modelId="{54F585F7-4A73-4DA4-B263-8CA6E7B4720C}" type="parTrans" cxnId="{F13BE29C-18B6-41DF-B135-BCACFF8D04B1}">
      <dgm:prSet/>
      <dgm:spPr/>
      <dgm:t>
        <a:bodyPr/>
        <a:lstStyle/>
        <a:p>
          <a:endParaRPr lang="en-US" sz="3200">
            <a:solidFill>
              <a:schemeClr val="bg1">
                <a:lumMod val="25000"/>
              </a:schemeClr>
            </a:solidFill>
          </a:endParaRPr>
        </a:p>
      </dgm:t>
    </dgm:pt>
    <dgm:pt modelId="{E3016A5C-ACF7-4BFC-B182-A81BF68CF08D}" type="sibTrans" cxnId="{F13BE29C-18B6-41DF-B135-BCACFF8D04B1}">
      <dgm:prSet/>
      <dgm:spPr/>
      <dgm:t>
        <a:bodyPr/>
        <a:lstStyle/>
        <a:p>
          <a:endParaRPr lang="en-US" sz="3200">
            <a:solidFill>
              <a:schemeClr val="bg1">
                <a:lumMod val="25000"/>
              </a:schemeClr>
            </a:solidFill>
          </a:endParaRPr>
        </a:p>
      </dgm:t>
    </dgm:pt>
    <dgm:pt modelId="{D272C119-6C2D-43DB-B6AD-5160CE2DBC60}">
      <dgm:prSet phldrT="[Text]" custT="1"/>
      <dgm:spPr/>
      <dgm:t>
        <a:bodyPr/>
        <a:lstStyle/>
        <a:p>
          <a:r>
            <a:rPr lang="en-US" sz="1200" dirty="0">
              <a:solidFill>
                <a:schemeClr val="bg1">
                  <a:lumMod val="25000"/>
                </a:schemeClr>
              </a:solidFill>
            </a:rPr>
            <a:t>Market &amp; Peer Review</a:t>
          </a:r>
        </a:p>
      </dgm:t>
    </dgm:pt>
    <dgm:pt modelId="{AAD62E46-E628-486F-AACF-A8A31790F5B8}" type="parTrans" cxnId="{E06639A8-54FC-4070-B3D2-EC5256D46E2E}">
      <dgm:prSet/>
      <dgm:spPr/>
      <dgm:t>
        <a:bodyPr/>
        <a:lstStyle/>
        <a:p>
          <a:endParaRPr lang="en-US" sz="3200">
            <a:solidFill>
              <a:schemeClr val="bg1">
                <a:lumMod val="25000"/>
              </a:schemeClr>
            </a:solidFill>
          </a:endParaRPr>
        </a:p>
      </dgm:t>
    </dgm:pt>
    <dgm:pt modelId="{0543A323-2051-4DB2-B748-A6E31F3A1976}" type="sibTrans" cxnId="{E06639A8-54FC-4070-B3D2-EC5256D46E2E}">
      <dgm:prSet/>
      <dgm:spPr/>
      <dgm:t>
        <a:bodyPr/>
        <a:lstStyle/>
        <a:p>
          <a:endParaRPr lang="en-US" sz="3200">
            <a:solidFill>
              <a:schemeClr val="bg1">
                <a:lumMod val="25000"/>
              </a:schemeClr>
            </a:solidFill>
          </a:endParaRPr>
        </a:p>
      </dgm:t>
    </dgm:pt>
    <dgm:pt modelId="{D0EE4971-859D-497D-A7BC-3ACB7FD96620}">
      <dgm:prSet phldrT="[Text]" custT="1"/>
      <dgm:spPr/>
      <dgm:t>
        <a:bodyPr/>
        <a:lstStyle/>
        <a:p>
          <a:r>
            <a:rPr lang="en-US" sz="1200" dirty="0">
              <a:solidFill>
                <a:schemeClr val="bg1">
                  <a:lumMod val="25000"/>
                </a:schemeClr>
              </a:solidFill>
            </a:rPr>
            <a:t>ECRI</a:t>
          </a:r>
        </a:p>
      </dgm:t>
    </dgm:pt>
    <dgm:pt modelId="{2BE34832-FF29-4FFB-8387-480159840D1C}" type="parTrans" cxnId="{F8ED810D-5C83-4A60-A451-BAB501F06889}">
      <dgm:prSet/>
      <dgm:spPr/>
      <dgm:t>
        <a:bodyPr/>
        <a:lstStyle/>
        <a:p>
          <a:endParaRPr lang="en-US" sz="3200">
            <a:solidFill>
              <a:schemeClr val="bg1">
                <a:lumMod val="25000"/>
              </a:schemeClr>
            </a:solidFill>
          </a:endParaRPr>
        </a:p>
      </dgm:t>
    </dgm:pt>
    <dgm:pt modelId="{F8E95EA9-FAFB-4A80-8BA8-11725DA76963}" type="sibTrans" cxnId="{F8ED810D-5C83-4A60-A451-BAB501F06889}">
      <dgm:prSet/>
      <dgm:spPr/>
      <dgm:t>
        <a:bodyPr/>
        <a:lstStyle/>
        <a:p>
          <a:endParaRPr lang="en-US" sz="3200">
            <a:solidFill>
              <a:schemeClr val="bg1">
                <a:lumMod val="25000"/>
              </a:schemeClr>
            </a:solidFill>
          </a:endParaRPr>
        </a:p>
      </dgm:t>
    </dgm:pt>
    <dgm:pt modelId="{917ECCBD-7390-4CE5-AB7E-A842F84E1340}">
      <dgm:prSet phldrT="[Text]" custT="1"/>
      <dgm:spPr/>
      <dgm:t>
        <a:bodyPr/>
        <a:lstStyle/>
        <a:p>
          <a:r>
            <a:rPr lang="en-US" sz="1200" b="1" dirty="0">
              <a:solidFill>
                <a:schemeClr val="bg1"/>
              </a:solidFill>
            </a:rPr>
            <a:t>RFI/ RFP Execution</a:t>
          </a:r>
        </a:p>
      </dgm:t>
    </dgm:pt>
    <dgm:pt modelId="{D8AC307B-957A-4A98-A0B7-4C745028480F}" type="parTrans" cxnId="{ACB1EE41-C4CD-4C77-ACE0-7A9B4406F8D7}">
      <dgm:prSet/>
      <dgm:spPr/>
      <dgm:t>
        <a:bodyPr/>
        <a:lstStyle/>
        <a:p>
          <a:endParaRPr lang="en-US" sz="3200">
            <a:solidFill>
              <a:schemeClr val="bg1">
                <a:lumMod val="25000"/>
              </a:schemeClr>
            </a:solidFill>
          </a:endParaRPr>
        </a:p>
      </dgm:t>
    </dgm:pt>
    <dgm:pt modelId="{17FF6C92-F118-4D81-BC64-6911811BC2A6}" type="sibTrans" cxnId="{ACB1EE41-C4CD-4C77-ACE0-7A9B4406F8D7}">
      <dgm:prSet/>
      <dgm:spPr/>
      <dgm:t>
        <a:bodyPr/>
        <a:lstStyle/>
        <a:p>
          <a:endParaRPr lang="en-US" sz="3200">
            <a:solidFill>
              <a:schemeClr val="bg1">
                <a:lumMod val="25000"/>
              </a:schemeClr>
            </a:solidFill>
          </a:endParaRPr>
        </a:p>
      </dgm:t>
    </dgm:pt>
    <dgm:pt modelId="{08A9AE00-960A-4102-9659-1B149B0B416B}">
      <dgm:prSet phldrT="[Text]" custT="1"/>
      <dgm:spPr/>
      <dgm:t>
        <a:bodyPr/>
        <a:lstStyle/>
        <a:p>
          <a:r>
            <a:rPr lang="en-US" sz="1200" dirty="0">
              <a:solidFill>
                <a:schemeClr val="bg1">
                  <a:lumMod val="25000"/>
                </a:schemeClr>
              </a:solidFill>
            </a:rPr>
            <a:t>Scope Creation</a:t>
          </a:r>
        </a:p>
      </dgm:t>
    </dgm:pt>
    <dgm:pt modelId="{D77F5B10-18D6-4069-A457-EA78A5706A98}" type="parTrans" cxnId="{1C95A4FE-7D31-495A-86D3-525124808E93}">
      <dgm:prSet/>
      <dgm:spPr/>
      <dgm:t>
        <a:bodyPr/>
        <a:lstStyle/>
        <a:p>
          <a:endParaRPr lang="en-US" sz="3200">
            <a:solidFill>
              <a:schemeClr val="bg1">
                <a:lumMod val="25000"/>
              </a:schemeClr>
            </a:solidFill>
          </a:endParaRPr>
        </a:p>
      </dgm:t>
    </dgm:pt>
    <dgm:pt modelId="{2B8F3A93-C674-4D51-B45C-052636F9DA07}" type="sibTrans" cxnId="{1C95A4FE-7D31-495A-86D3-525124808E93}">
      <dgm:prSet/>
      <dgm:spPr/>
      <dgm:t>
        <a:bodyPr/>
        <a:lstStyle/>
        <a:p>
          <a:endParaRPr lang="en-US" sz="3200">
            <a:solidFill>
              <a:schemeClr val="bg1">
                <a:lumMod val="25000"/>
              </a:schemeClr>
            </a:solidFill>
          </a:endParaRPr>
        </a:p>
      </dgm:t>
    </dgm:pt>
    <dgm:pt modelId="{3ADC8F73-7794-499F-9485-BBAABA07EE9E}">
      <dgm:prSet phldrT="[Text]" custT="1"/>
      <dgm:spPr/>
      <dgm:t>
        <a:bodyPr/>
        <a:lstStyle/>
        <a:p>
          <a:r>
            <a:rPr lang="en-US" sz="1200" dirty="0">
              <a:solidFill>
                <a:schemeClr val="bg1">
                  <a:lumMod val="25000"/>
                </a:schemeClr>
              </a:solidFill>
            </a:rPr>
            <a:t>Current Spend</a:t>
          </a:r>
        </a:p>
      </dgm:t>
    </dgm:pt>
    <dgm:pt modelId="{CDC20B36-1BAD-47FE-AF63-4438C19A37AC}" type="parTrans" cxnId="{A73C680A-9975-4950-B422-5DDC4C5F6EE1}">
      <dgm:prSet/>
      <dgm:spPr/>
      <dgm:t>
        <a:bodyPr/>
        <a:lstStyle/>
        <a:p>
          <a:endParaRPr lang="en-US"/>
        </a:p>
      </dgm:t>
    </dgm:pt>
    <dgm:pt modelId="{BC37F18C-3851-4A33-93B6-97A965592B32}" type="sibTrans" cxnId="{A73C680A-9975-4950-B422-5DDC4C5F6EE1}">
      <dgm:prSet/>
      <dgm:spPr/>
      <dgm:t>
        <a:bodyPr/>
        <a:lstStyle/>
        <a:p>
          <a:endParaRPr lang="en-US"/>
        </a:p>
      </dgm:t>
    </dgm:pt>
    <dgm:pt modelId="{BB4244D6-B824-459B-B0DF-1FF6B58636AA}">
      <dgm:prSet phldrT="[Text]" custT="1"/>
      <dgm:spPr/>
      <dgm:t>
        <a:bodyPr/>
        <a:lstStyle/>
        <a:p>
          <a:r>
            <a:rPr lang="en-US" sz="1200" dirty="0">
              <a:solidFill>
                <a:schemeClr val="bg1">
                  <a:lumMod val="25000"/>
                </a:schemeClr>
              </a:solidFill>
            </a:rPr>
            <a:t>Utilization</a:t>
          </a:r>
        </a:p>
      </dgm:t>
    </dgm:pt>
    <dgm:pt modelId="{4E6CF5BD-636D-416F-B454-160DEA1C3710}" type="parTrans" cxnId="{CC754843-D88F-4AF0-9610-D8CB89333BE4}">
      <dgm:prSet/>
      <dgm:spPr/>
      <dgm:t>
        <a:bodyPr/>
        <a:lstStyle/>
        <a:p>
          <a:endParaRPr lang="en-US"/>
        </a:p>
      </dgm:t>
    </dgm:pt>
    <dgm:pt modelId="{05F926E6-993B-41C0-8008-3F5FE899304D}" type="sibTrans" cxnId="{CC754843-D88F-4AF0-9610-D8CB89333BE4}">
      <dgm:prSet/>
      <dgm:spPr/>
      <dgm:t>
        <a:bodyPr/>
        <a:lstStyle/>
        <a:p>
          <a:endParaRPr lang="en-US"/>
        </a:p>
      </dgm:t>
    </dgm:pt>
    <dgm:pt modelId="{E93A28A1-5535-44F4-8C9D-C363898BA8F0}">
      <dgm:prSet phldrT="[Text]" custT="1"/>
      <dgm:spPr/>
      <dgm:t>
        <a:bodyPr/>
        <a:lstStyle/>
        <a:p>
          <a:r>
            <a:rPr lang="en-US" sz="1200" dirty="0">
              <a:solidFill>
                <a:schemeClr val="bg1">
                  <a:lumMod val="25000"/>
                </a:schemeClr>
              </a:solidFill>
            </a:rPr>
            <a:t>Contract Review</a:t>
          </a:r>
        </a:p>
      </dgm:t>
    </dgm:pt>
    <dgm:pt modelId="{CB15D7B1-0C43-48F1-9F30-E6B6D97EC2E5}" type="parTrans" cxnId="{0598AB3F-4DF3-4615-B6E5-BB64FE45A6A1}">
      <dgm:prSet/>
      <dgm:spPr/>
      <dgm:t>
        <a:bodyPr/>
        <a:lstStyle/>
        <a:p>
          <a:endParaRPr lang="en-US"/>
        </a:p>
      </dgm:t>
    </dgm:pt>
    <dgm:pt modelId="{06AC4495-654D-4865-B6F6-2C9892FEEE92}" type="sibTrans" cxnId="{0598AB3F-4DF3-4615-B6E5-BB64FE45A6A1}">
      <dgm:prSet/>
      <dgm:spPr/>
      <dgm:t>
        <a:bodyPr/>
        <a:lstStyle/>
        <a:p>
          <a:endParaRPr lang="en-US"/>
        </a:p>
      </dgm:t>
    </dgm:pt>
    <dgm:pt modelId="{B31816D1-26E5-4880-A22E-3A201641C212}">
      <dgm:prSet phldrT="[Text]" custT="1"/>
      <dgm:spPr/>
      <dgm:t>
        <a:bodyPr/>
        <a:lstStyle/>
        <a:p>
          <a:r>
            <a:rPr lang="en-US" sz="1200" dirty="0">
              <a:solidFill>
                <a:schemeClr val="bg1">
                  <a:lumMod val="25000"/>
                </a:schemeClr>
              </a:solidFill>
            </a:rPr>
            <a:t>Price Benchmarks</a:t>
          </a:r>
        </a:p>
      </dgm:t>
    </dgm:pt>
    <dgm:pt modelId="{A3BDABC5-AC40-498D-8675-775FA463F6F3}" type="parTrans" cxnId="{E61C5FC9-7336-417B-87B6-F464FBCC369D}">
      <dgm:prSet/>
      <dgm:spPr/>
      <dgm:t>
        <a:bodyPr/>
        <a:lstStyle/>
        <a:p>
          <a:endParaRPr lang="en-US"/>
        </a:p>
      </dgm:t>
    </dgm:pt>
    <dgm:pt modelId="{3171EDA0-B5D3-423F-B985-8AB80DB8B3E1}" type="sibTrans" cxnId="{E61C5FC9-7336-417B-87B6-F464FBCC369D}">
      <dgm:prSet/>
      <dgm:spPr/>
      <dgm:t>
        <a:bodyPr/>
        <a:lstStyle/>
        <a:p>
          <a:endParaRPr lang="en-US"/>
        </a:p>
      </dgm:t>
    </dgm:pt>
    <dgm:pt modelId="{39CC1C50-046C-4A01-8A12-4DB51F80D5CC}">
      <dgm:prSet phldrT="[Text]" custT="1"/>
      <dgm:spPr/>
      <dgm:t>
        <a:bodyPr/>
        <a:lstStyle/>
        <a:p>
          <a:r>
            <a:rPr lang="en-US" sz="1200" dirty="0">
              <a:solidFill>
                <a:schemeClr val="bg1">
                  <a:lumMod val="25000"/>
                </a:schemeClr>
              </a:solidFill>
            </a:rPr>
            <a:t>Valify</a:t>
          </a:r>
        </a:p>
      </dgm:t>
    </dgm:pt>
    <dgm:pt modelId="{DEB74E59-D89A-4E98-84E1-A75C648D5497}" type="parTrans" cxnId="{A7682748-08B1-42E7-ADE1-04DB99CBC440}">
      <dgm:prSet/>
      <dgm:spPr/>
      <dgm:t>
        <a:bodyPr/>
        <a:lstStyle/>
        <a:p>
          <a:endParaRPr lang="en-US"/>
        </a:p>
      </dgm:t>
    </dgm:pt>
    <dgm:pt modelId="{63C7BAA1-A017-4C24-A385-52D05A0A0C48}" type="sibTrans" cxnId="{A7682748-08B1-42E7-ADE1-04DB99CBC440}">
      <dgm:prSet/>
      <dgm:spPr/>
      <dgm:t>
        <a:bodyPr/>
        <a:lstStyle/>
        <a:p>
          <a:endParaRPr lang="en-US"/>
        </a:p>
      </dgm:t>
    </dgm:pt>
    <dgm:pt modelId="{D8DD685C-1287-47A2-A21E-D02A060817E3}">
      <dgm:prSet phldrT="[Text]" custT="1"/>
      <dgm:spPr/>
      <dgm:t>
        <a:bodyPr/>
        <a:lstStyle/>
        <a:p>
          <a:r>
            <a:rPr lang="en-US" sz="1200" dirty="0">
              <a:solidFill>
                <a:schemeClr val="bg1">
                  <a:lumMod val="25000"/>
                </a:schemeClr>
              </a:solidFill>
            </a:rPr>
            <a:t>Price model</a:t>
          </a:r>
        </a:p>
      </dgm:t>
    </dgm:pt>
    <dgm:pt modelId="{FD0FB757-8DD1-41A7-AF64-3A760A1974BB}" type="parTrans" cxnId="{0B17412E-2893-4643-82AE-8FD8E2DFB3D0}">
      <dgm:prSet/>
      <dgm:spPr/>
      <dgm:t>
        <a:bodyPr/>
        <a:lstStyle/>
        <a:p>
          <a:endParaRPr lang="en-US"/>
        </a:p>
      </dgm:t>
    </dgm:pt>
    <dgm:pt modelId="{ED175CA2-D8B9-46DF-B269-FABBDFE45D60}" type="sibTrans" cxnId="{0B17412E-2893-4643-82AE-8FD8E2DFB3D0}">
      <dgm:prSet/>
      <dgm:spPr/>
      <dgm:t>
        <a:bodyPr/>
        <a:lstStyle/>
        <a:p>
          <a:endParaRPr lang="en-US"/>
        </a:p>
      </dgm:t>
    </dgm:pt>
    <dgm:pt modelId="{9A2F2E51-AE15-4702-8256-6CD70E9C2B95}">
      <dgm:prSet phldrT="[Text]" custT="1"/>
      <dgm:spPr/>
      <dgm:t>
        <a:bodyPr/>
        <a:lstStyle/>
        <a:p>
          <a:r>
            <a:rPr lang="en-US" sz="1200" dirty="0">
              <a:solidFill>
                <a:schemeClr val="bg1">
                  <a:lumMod val="25000"/>
                </a:schemeClr>
              </a:solidFill>
            </a:rPr>
            <a:t>Evaluation Criteria</a:t>
          </a:r>
        </a:p>
      </dgm:t>
    </dgm:pt>
    <dgm:pt modelId="{C2004E61-C1B7-40EB-8F47-BEFDFB0EABD9}" type="parTrans" cxnId="{37187073-42F1-438A-8655-159DE41AFE6F}">
      <dgm:prSet/>
      <dgm:spPr/>
      <dgm:t>
        <a:bodyPr/>
        <a:lstStyle/>
        <a:p>
          <a:endParaRPr lang="en-US"/>
        </a:p>
      </dgm:t>
    </dgm:pt>
    <dgm:pt modelId="{00891450-4E3E-4123-9341-4331CA7662CB}" type="sibTrans" cxnId="{37187073-42F1-438A-8655-159DE41AFE6F}">
      <dgm:prSet/>
      <dgm:spPr/>
      <dgm:t>
        <a:bodyPr/>
        <a:lstStyle/>
        <a:p>
          <a:endParaRPr lang="en-US"/>
        </a:p>
      </dgm:t>
    </dgm:pt>
    <dgm:pt modelId="{5FCADCBF-6CD2-4919-AEDB-3C39870BF709}">
      <dgm:prSet phldrT="[Text]" custT="1"/>
      <dgm:spPr/>
      <dgm:t>
        <a:bodyPr/>
        <a:lstStyle/>
        <a:p>
          <a:r>
            <a:rPr lang="en-US" sz="1200" dirty="0">
              <a:solidFill>
                <a:schemeClr val="bg1">
                  <a:lumMod val="25000"/>
                </a:schemeClr>
              </a:solidFill>
            </a:rPr>
            <a:t>RFI/ RFP </a:t>
          </a:r>
        </a:p>
      </dgm:t>
    </dgm:pt>
    <dgm:pt modelId="{E96D5835-A769-4FDB-B48F-8131D4054612}" type="parTrans" cxnId="{DAF42370-2024-4696-ACA6-5212FCC76D3F}">
      <dgm:prSet/>
      <dgm:spPr/>
      <dgm:t>
        <a:bodyPr/>
        <a:lstStyle/>
        <a:p>
          <a:endParaRPr lang="en-US"/>
        </a:p>
      </dgm:t>
    </dgm:pt>
    <dgm:pt modelId="{B1EA8152-74AD-4C78-9B47-D83BB9549189}" type="sibTrans" cxnId="{DAF42370-2024-4696-ACA6-5212FCC76D3F}">
      <dgm:prSet/>
      <dgm:spPr/>
      <dgm:t>
        <a:bodyPr/>
        <a:lstStyle/>
        <a:p>
          <a:endParaRPr lang="en-US"/>
        </a:p>
      </dgm:t>
    </dgm:pt>
    <dgm:pt modelId="{F861BF16-20EC-4BB0-A288-7D930EE03CBF}">
      <dgm:prSet phldrT="[Text]" custT="1"/>
      <dgm:spPr/>
      <dgm:t>
        <a:bodyPr/>
        <a:lstStyle/>
        <a:p>
          <a:r>
            <a:rPr lang="en-US" sz="1200" dirty="0">
              <a:solidFill>
                <a:schemeClr val="bg1">
                  <a:lumMod val="25000"/>
                </a:schemeClr>
              </a:solidFill>
            </a:rPr>
            <a:t>Workday/ ScoutRFP</a:t>
          </a:r>
        </a:p>
      </dgm:t>
    </dgm:pt>
    <dgm:pt modelId="{5C2A41C7-9774-42AC-8667-BB9457083910}" type="parTrans" cxnId="{DC329FB6-B103-491D-BBF3-3AC2A8886610}">
      <dgm:prSet/>
      <dgm:spPr/>
      <dgm:t>
        <a:bodyPr/>
        <a:lstStyle/>
        <a:p>
          <a:endParaRPr lang="en-US"/>
        </a:p>
      </dgm:t>
    </dgm:pt>
    <dgm:pt modelId="{5E5AA4D8-4532-43C2-97E9-9C6F0F233CD7}" type="sibTrans" cxnId="{DC329FB6-B103-491D-BBF3-3AC2A8886610}">
      <dgm:prSet/>
      <dgm:spPr/>
      <dgm:t>
        <a:bodyPr/>
        <a:lstStyle/>
        <a:p>
          <a:endParaRPr lang="en-US"/>
        </a:p>
      </dgm:t>
    </dgm:pt>
    <dgm:pt modelId="{1F4067ED-FE3E-4D39-A637-D37679BCC3DE}">
      <dgm:prSet phldrT="[Text]" custT="1"/>
      <dgm:spPr/>
      <dgm:t>
        <a:bodyPr/>
        <a:lstStyle/>
        <a:p>
          <a:r>
            <a:rPr lang="en-US" sz="1200" dirty="0">
              <a:solidFill>
                <a:schemeClr val="bg1">
                  <a:lumMod val="25000"/>
                </a:schemeClr>
              </a:solidFill>
            </a:rPr>
            <a:t>New Suppliers</a:t>
          </a:r>
        </a:p>
      </dgm:t>
    </dgm:pt>
    <dgm:pt modelId="{BE1D09E2-95CB-4D3F-8DC9-49F19A242484}" type="parTrans" cxnId="{0646C183-E3BA-4FED-9AD5-81D96EF382B2}">
      <dgm:prSet/>
      <dgm:spPr/>
      <dgm:t>
        <a:bodyPr/>
        <a:lstStyle/>
        <a:p>
          <a:endParaRPr lang="en-US"/>
        </a:p>
      </dgm:t>
    </dgm:pt>
    <dgm:pt modelId="{AFB30D53-92AD-4935-BAAA-27ADCE581B50}" type="sibTrans" cxnId="{0646C183-E3BA-4FED-9AD5-81D96EF382B2}">
      <dgm:prSet/>
      <dgm:spPr/>
      <dgm:t>
        <a:bodyPr/>
        <a:lstStyle/>
        <a:p>
          <a:endParaRPr lang="en-US"/>
        </a:p>
      </dgm:t>
    </dgm:pt>
    <dgm:pt modelId="{03CF1815-1634-4E68-A04A-3AF5935C9C3C}">
      <dgm:prSet phldrT="[Text]" custT="1"/>
      <dgm:spPr/>
      <dgm:t>
        <a:bodyPr/>
        <a:lstStyle/>
        <a:p>
          <a:r>
            <a:rPr lang="en-US" sz="1200" dirty="0">
              <a:solidFill>
                <a:schemeClr val="bg1">
                  <a:lumMod val="25000"/>
                </a:schemeClr>
              </a:solidFill>
            </a:rPr>
            <a:t>New Technology</a:t>
          </a:r>
        </a:p>
      </dgm:t>
    </dgm:pt>
    <dgm:pt modelId="{34FA866F-C917-44D7-B416-21B8E39C33F3}" type="parTrans" cxnId="{67F05413-A0CB-43ED-91AE-0B31A90BAC12}">
      <dgm:prSet/>
      <dgm:spPr/>
      <dgm:t>
        <a:bodyPr/>
        <a:lstStyle/>
        <a:p>
          <a:endParaRPr lang="en-US"/>
        </a:p>
      </dgm:t>
    </dgm:pt>
    <dgm:pt modelId="{31B26D9D-C8E4-43EB-90AD-8CE44FC1BBEE}" type="sibTrans" cxnId="{67F05413-A0CB-43ED-91AE-0B31A90BAC12}">
      <dgm:prSet/>
      <dgm:spPr/>
      <dgm:t>
        <a:bodyPr/>
        <a:lstStyle/>
        <a:p>
          <a:endParaRPr lang="en-US"/>
        </a:p>
      </dgm:t>
    </dgm:pt>
    <dgm:pt modelId="{CBC3A22A-6448-4627-A3D0-04D82B348F15}">
      <dgm:prSet custT="1"/>
      <dgm:spPr/>
      <dgm:t>
        <a:bodyPr/>
        <a:lstStyle/>
        <a:p>
          <a:r>
            <a:rPr lang="en-US" sz="1200" b="1" dirty="0">
              <a:solidFill>
                <a:schemeClr val="bg1"/>
              </a:solidFill>
            </a:rPr>
            <a:t>Analysis &amp; Selection</a:t>
          </a:r>
        </a:p>
      </dgm:t>
    </dgm:pt>
    <dgm:pt modelId="{F720AED4-66FF-4272-90BF-EE78060BE9CD}" type="sibTrans" cxnId="{69EAC6C9-23C0-444B-AD14-E86C1898DD96}">
      <dgm:prSet/>
      <dgm:spPr/>
      <dgm:t>
        <a:bodyPr/>
        <a:lstStyle/>
        <a:p>
          <a:endParaRPr lang="en-US" sz="3200">
            <a:solidFill>
              <a:schemeClr val="bg1">
                <a:lumMod val="25000"/>
              </a:schemeClr>
            </a:solidFill>
          </a:endParaRPr>
        </a:p>
      </dgm:t>
    </dgm:pt>
    <dgm:pt modelId="{AACA113B-F2C0-4486-8C33-2259EBC770E9}" type="parTrans" cxnId="{69EAC6C9-23C0-444B-AD14-E86C1898DD96}">
      <dgm:prSet/>
      <dgm:spPr/>
      <dgm:t>
        <a:bodyPr/>
        <a:lstStyle/>
        <a:p>
          <a:endParaRPr lang="en-US" sz="3200">
            <a:solidFill>
              <a:schemeClr val="bg1">
                <a:lumMod val="25000"/>
              </a:schemeClr>
            </a:solidFill>
          </a:endParaRPr>
        </a:p>
      </dgm:t>
    </dgm:pt>
    <dgm:pt modelId="{54661779-56C0-4271-A5CC-90DE1E46E9B6}">
      <dgm:prSet custT="1"/>
      <dgm:spPr/>
      <dgm:t>
        <a:bodyPr/>
        <a:lstStyle/>
        <a:p>
          <a:r>
            <a:rPr lang="en-US" sz="1200" dirty="0"/>
            <a:t>Initial Analysis</a:t>
          </a:r>
        </a:p>
      </dgm:t>
    </dgm:pt>
    <dgm:pt modelId="{A2852AE0-E7E9-451C-9A56-7A17F1C3CDE2}" type="sibTrans" cxnId="{4C5688FD-4720-45E1-B496-4360C1CCC02D}">
      <dgm:prSet/>
      <dgm:spPr/>
      <dgm:t>
        <a:bodyPr/>
        <a:lstStyle/>
        <a:p>
          <a:endParaRPr lang="en-US"/>
        </a:p>
      </dgm:t>
    </dgm:pt>
    <dgm:pt modelId="{F5C30AD9-8F32-4DAC-9530-2D7AEB016138}" type="parTrans" cxnId="{4C5688FD-4720-45E1-B496-4360C1CCC02D}">
      <dgm:prSet/>
      <dgm:spPr/>
      <dgm:t>
        <a:bodyPr/>
        <a:lstStyle/>
        <a:p>
          <a:endParaRPr lang="en-US"/>
        </a:p>
      </dgm:t>
    </dgm:pt>
    <dgm:pt modelId="{771736D0-4367-4432-82E3-3078F4194139}">
      <dgm:prSet custT="1"/>
      <dgm:spPr/>
      <dgm:t>
        <a:bodyPr/>
        <a:lstStyle/>
        <a:p>
          <a:r>
            <a:rPr lang="en-US" sz="1200" dirty="0"/>
            <a:t>Price Review</a:t>
          </a:r>
        </a:p>
      </dgm:t>
    </dgm:pt>
    <dgm:pt modelId="{8D8F4B14-797B-4A4E-B1F7-D232F99959EA}" type="sibTrans" cxnId="{65209B11-648B-4D15-A8EA-29F0F5773125}">
      <dgm:prSet/>
      <dgm:spPr/>
      <dgm:t>
        <a:bodyPr/>
        <a:lstStyle/>
        <a:p>
          <a:endParaRPr lang="en-US"/>
        </a:p>
      </dgm:t>
    </dgm:pt>
    <dgm:pt modelId="{5F5F5826-F8B3-41DF-AAF0-8DEAAB22D2E9}" type="parTrans" cxnId="{65209B11-648B-4D15-A8EA-29F0F5773125}">
      <dgm:prSet/>
      <dgm:spPr/>
      <dgm:t>
        <a:bodyPr/>
        <a:lstStyle/>
        <a:p>
          <a:endParaRPr lang="en-US"/>
        </a:p>
      </dgm:t>
    </dgm:pt>
    <dgm:pt modelId="{A4ED1481-DD9C-4C9E-9220-E331867047AA}">
      <dgm:prSet custT="1"/>
      <dgm:spPr/>
      <dgm:t>
        <a:bodyPr/>
        <a:lstStyle/>
        <a:p>
          <a:r>
            <a:rPr lang="en-US" sz="1200" dirty="0"/>
            <a:t>Vendor present</a:t>
          </a:r>
        </a:p>
      </dgm:t>
    </dgm:pt>
    <dgm:pt modelId="{50B3E0ED-CBB6-4224-9EEA-A7F31E8DA790}" type="sibTrans" cxnId="{8C10F3DE-E614-465C-AC7B-29AED636284A}">
      <dgm:prSet/>
      <dgm:spPr/>
      <dgm:t>
        <a:bodyPr/>
        <a:lstStyle/>
        <a:p>
          <a:endParaRPr lang="en-US"/>
        </a:p>
      </dgm:t>
    </dgm:pt>
    <dgm:pt modelId="{7DFA9850-12CF-4FF3-8D3A-2EAD25285890}" type="parTrans" cxnId="{8C10F3DE-E614-465C-AC7B-29AED636284A}">
      <dgm:prSet/>
      <dgm:spPr/>
      <dgm:t>
        <a:bodyPr/>
        <a:lstStyle/>
        <a:p>
          <a:endParaRPr lang="en-US"/>
        </a:p>
      </dgm:t>
    </dgm:pt>
    <dgm:pt modelId="{4CD1640C-5FC9-4881-BE8B-9BB42A582D76}">
      <dgm:prSet custT="1"/>
      <dgm:spPr/>
      <dgm:t>
        <a:bodyPr/>
        <a:lstStyle/>
        <a:p>
          <a:r>
            <a:rPr lang="en-US" sz="1200" dirty="0"/>
            <a:t>Scoring</a:t>
          </a:r>
        </a:p>
      </dgm:t>
    </dgm:pt>
    <dgm:pt modelId="{8E901300-F5DE-42AB-B3D3-23DCC27EAA68}" type="sibTrans" cxnId="{096CC8C5-4F40-4679-9893-8B461A77C31A}">
      <dgm:prSet/>
      <dgm:spPr/>
      <dgm:t>
        <a:bodyPr/>
        <a:lstStyle/>
        <a:p>
          <a:endParaRPr lang="en-US"/>
        </a:p>
      </dgm:t>
    </dgm:pt>
    <dgm:pt modelId="{A5BE34D6-7888-4177-AFED-8C5F3D903493}" type="parTrans" cxnId="{096CC8C5-4F40-4679-9893-8B461A77C31A}">
      <dgm:prSet/>
      <dgm:spPr/>
      <dgm:t>
        <a:bodyPr/>
        <a:lstStyle/>
        <a:p>
          <a:endParaRPr lang="en-US"/>
        </a:p>
      </dgm:t>
    </dgm:pt>
    <dgm:pt modelId="{F1699BD2-A8D0-42E6-A1C6-CFCF93B04DB3}">
      <dgm:prSet custT="1"/>
      <dgm:spPr/>
      <dgm:t>
        <a:bodyPr/>
        <a:lstStyle/>
        <a:p>
          <a:r>
            <a:rPr lang="en-US" sz="1200" dirty="0"/>
            <a:t>Supplier Selection</a:t>
          </a:r>
        </a:p>
      </dgm:t>
    </dgm:pt>
    <dgm:pt modelId="{D8E3063F-26A4-4833-8806-F229A4964BA0}" type="sibTrans" cxnId="{E48A1B28-3F39-4D41-B734-D944707034D5}">
      <dgm:prSet/>
      <dgm:spPr/>
      <dgm:t>
        <a:bodyPr/>
        <a:lstStyle/>
        <a:p>
          <a:endParaRPr lang="en-US"/>
        </a:p>
      </dgm:t>
    </dgm:pt>
    <dgm:pt modelId="{BB5F07D8-11AC-41CD-A42A-9701E730821F}" type="parTrans" cxnId="{E48A1B28-3F39-4D41-B734-D944707034D5}">
      <dgm:prSet/>
      <dgm:spPr/>
      <dgm:t>
        <a:bodyPr/>
        <a:lstStyle/>
        <a:p>
          <a:endParaRPr lang="en-US"/>
        </a:p>
      </dgm:t>
    </dgm:pt>
    <dgm:pt modelId="{365E7BD3-F818-456C-9DA0-F6AFA0DD3FA8}" type="pres">
      <dgm:prSet presAssocID="{1D97BB0E-648B-460F-83C8-871E1597F370}" presName="Name0" presStyleCnt="0">
        <dgm:presLayoutVars>
          <dgm:dir/>
          <dgm:animLvl val="lvl"/>
          <dgm:resizeHandles val="exact"/>
        </dgm:presLayoutVars>
      </dgm:prSet>
      <dgm:spPr/>
    </dgm:pt>
    <dgm:pt modelId="{94CE6D29-5367-418E-A072-58EE1D95086D}" type="pres">
      <dgm:prSet presAssocID="{673B07C2-93D8-4B4D-986F-829177D002B6}" presName="composite" presStyleCnt="0"/>
      <dgm:spPr/>
    </dgm:pt>
    <dgm:pt modelId="{56D3ED8F-4103-4276-B1B5-09C13AF702E4}" type="pres">
      <dgm:prSet presAssocID="{673B07C2-93D8-4B4D-986F-829177D002B6}" presName="parTx" presStyleLbl="alignNode1" presStyleIdx="0" presStyleCnt="4" custScaleY="126768" custLinFactNeighborX="-337" custLinFactNeighborY="1379">
        <dgm:presLayoutVars>
          <dgm:chMax val="0"/>
          <dgm:chPref val="0"/>
          <dgm:bulletEnabled val="1"/>
        </dgm:presLayoutVars>
      </dgm:prSet>
      <dgm:spPr/>
    </dgm:pt>
    <dgm:pt modelId="{5D9F1B6F-7C5A-4A7A-B5FE-2C8065AD8655}" type="pres">
      <dgm:prSet presAssocID="{673B07C2-93D8-4B4D-986F-829177D002B6}" presName="desTx" presStyleLbl="alignAccFollowNode1" presStyleIdx="0" presStyleCnt="4" custScaleX="100674">
        <dgm:presLayoutVars>
          <dgm:bulletEnabled val="1"/>
        </dgm:presLayoutVars>
      </dgm:prSet>
      <dgm:spPr/>
    </dgm:pt>
    <dgm:pt modelId="{E9E96275-1F0D-4742-BCC2-DF09359F5699}" type="pres">
      <dgm:prSet presAssocID="{23CF1F7E-05A2-4DC5-8702-DA0C4D1FAE3B}" presName="space" presStyleCnt="0"/>
      <dgm:spPr/>
    </dgm:pt>
    <dgm:pt modelId="{F85660B8-BF73-40F4-8C6E-48C627F5DED2}" type="pres">
      <dgm:prSet presAssocID="{4DBF7719-8F12-4EA0-98FF-AFF2B3F0D06A}" presName="composite" presStyleCnt="0"/>
      <dgm:spPr/>
    </dgm:pt>
    <dgm:pt modelId="{2D8F95E5-11FF-44D0-BB6E-C2ED3BB6448D}" type="pres">
      <dgm:prSet presAssocID="{4DBF7719-8F12-4EA0-98FF-AFF2B3F0D06A}" presName="parTx" presStyleLbl="alignNode1" presStyleIdx="1" presStyleCnt="4" custScaleY="124010">
        <dgm:presLayoutVars>
          <dgm:chMax val="0"/>
          <dgm:chPref val="0"/>
          <dgm:bulletEnabled val="1"/>
        </dgm:presLayoutVars>
      </dgm:prSet>
      <dgm:spPr/>
    </dgm:pt>
    <dgm:pt modelId="{CD826AC9-FCDB-4FAF-A2FC-FC032B98D7F6}" type="pres">
      <dgm:prSet presAssocID="{4DBF7719-8F12-4EA0-98FF-AFF2B3F0D06A}" presName="desTx" presStyleLbl="alignAccFollowNode1" presStyleIdx="1" presStyleCnt="4">
        <dgm:presLayoutVars>
          <dgm:bulletEnabled val="1"/>
        </dgm:presLayoutVars>
      </dgm:prSet>
      <dgm:spPr/>
    </dgm:pt>
    <dgm:pt modelId="{E674A76B-9130-4F47-BE1F-086E6461E2CA}" type="pres">
      <dgm:prSet presAssocID="{E3016A5C-ACF7-4BFC-B182-A81BF68CF08D}" presName="space" presStyleCnt="0"/>
      <dgm:spPr/>
    </dgm:pt>
    <dgm:pt modelId="{8FCD0CD1-85EB-45A6-9DFD-1022D1E48953}" type="pres">
      <dgm:prSet presAssocID="{917ECCBD-7390-4CE5-AB7E-A842F84E1340}" presName="composite" presStyleCnt="0"/>
      <dgm:spPr/>
    </dgm:pt>
    <dgm:pt modelId="{8CEFFEC7-635F-457C-8463-4C74A3F070C8}" type="pres">
      <dgm:prSet presAssocID="{917ECCBD-7390-4CE5-AB7E-A842F84E1340}" presName="parTx" presStyleLbl="alignNode1" presStyleIdx="2" presStyleCnt="4" custScaleY="131736">
        <dgm:presLayoutVars>
          <dgm:chMax val="0"/>
          <dgm:chPref val="0"/>
          <dgm:bulletEnabled val="1"/>
        </dgm:presLayoutVars>
      </dgm:prSet>
      <dgm:spPr/>
    </dgm:pt>
    <dgm:pt modelId="{60149D07-5822-421B-91D7-216C0B859AF6}" type="pres">
      <dgm:prSet presAssocID="{917ECCBD-7390-4CE5-AB7E-A842F84E1340}" presName="desTx" presStyleLbl="alignAccFollowNode1" presStyleIdx="2" presStyleCnt="4">
        <dgm:presLayoutVars>
          <dgm:bulletEnabled val="1"/>
        </dgm:presLayoutVars>
      </dgm:prSet>
      <dgm:spPr/>
    </dgm:pt>
    <dgm:pt modelId="{03E8BB45-9E83-492C-B070-C1C66E709ADE}" type="pres">
      <dgm:prSet presAssocID="{17FF6C92-F118-4D81-BC64-6911811BC2A6}" presName="space" presStyleCnt="0"/>
      <dgm:spPr/>
    </dgm:pt>
    <dgm:pt modelId="{AACD8910-3047-42A3-8799-CD13B2B6883B}" type="pres">
      <dgm:prSet presAssocID="{CBC3A22A-6448-4627-A3D0-04D82B348F15}" presName="composite" presStyleCnt="0"/>
      <dgm:spPr/>
    </dgm:pt>
    <dgm:pt modelId="{ED6040C9-461F-4147-B0B3-F52B1E15B498}" type="pres">
      <dgm:prSet presAssocID="{CBC3A22A-6448-4627-A3D0-04D82B348F15}" presName="parTx" presStyleLbl="alignNode1" presStyleIdx="3" presStyleCnt="4" custScaleY="124010">
        <dgm:presLayoutVars>
          <dgm:chMax val="0"/>
          <dgm:chPref val="0"/>
          <dgm:bulletEnabled val="1"/>
        </dgm:presLayoutVars>
      </dgm:prSet>
      <dgm:spPr/>
    </dgm:pt>
    <dgm:pt modelId="{1DC55C43-1677-41CB-95B9-660794CB2C97}" type="pres">
      <dgm:prSet presAssocID="{CBC3A22A-6448-4627-A3D0-04D82B348F15}" presName="desTx" presStyleLbl="alignAccFollowNode1" presStyleIdx="3" presStyleCnt="4">
        <dgm:presLayoutVars>
          <dgm:bulletEnabled val="1"/>
        </dgm:presLayoutVars>
      </dgm:prSet>
      <dgm:spPr/>
    </dgm:pt>
  </dgm:ptLst>
  <dgm:cxnLst>
    <dgm:cxn modelId="{11230903-8EE7-41F0-A37F-6FFDEC411592}" srcId="{1D97BB0E-648B-460F-83C8-871E1597F370}" destId="{673B07C2-93D8-4B4D-986F-829177D002B6}" srcOrd="0" destOrd="0" parTransId="{0AFD5CA5-A89D-40FF-9C98-7169E148F67F}" sibTransId="{23CF1F7E-05A2-4DC5-8702-DA0C4D1FAE3B}"/>
    <dgm:cxn modelId="{A73C680A-9975-4950-B422-5DDC4C5F6EE1}" srcId="{673B07C2-93D8-4B4D-986F-829177D002B6}" destId="{3ADC8F73-7794-499F-9485-BBAABA07EE9E}" srcOrd="1" destOrd="0" parTransId="{CDC20B36-1BAD-47FE-AF63-4438C19A37AC}" sibTransId="{BC37F18C-3851-4A33-93B6-97A965592B32}"/>
    <dgm:cxn modelId="{F8ED810D-5C83-4A60-A451-BAB501F06889}" srcId="{4DBF7719-8F12-4EA0-98FF-AFF2B3F0D06A}" destId="{D0EE4971-859D-497D-A7BC-3ACB7FD96620}" srcOrd="4" destOrd="0" parTransId="{2BE34832-FF29-4FFB-8387-480159840D1C}" sibTransId="{F8E95EA9-FAFB-4A80-8BA8-11725DA76963}"/>
    <dgm:cxn modelId="{C8C34A0F-28EB-4D9F-8C35-A7ADFED43FCE}" type="presOf" srcId="{08A9AE00-960A-4102-9659-1B149B0B416B}" destId="{60149D07-5822-421B-91D7-216C0B859AF6}" srcOrd="0" destOrd="0" presId="urn:microsoft.com/office/officeart/2005/8/layout/hList1"/>
    <dgm:cxn modelId="{65209B11-648B-4D15-A8EA-29F0F5773125}" srcId="{CBC3A22A-6448-4627-A3D0-04D82B348F15}" destId="{771736D0-4367-4432-82E3-3078F4194139}" srcOrd="1" destOrd="0" parTransId="{5F5F5826-F8B3-41DF-AAF0-8DEAAB22D2E9}" sibTransId="{8D8F4B14-797B-4A4E-B1F7-D232F99959EA}"/>
    <dgm:cxn modelId="{67F05413-A0CB-43ED-91AE-0B31A90BAC12}" srcId="{4DBF7719-8F12-4EA0-98FF-AFF2B3F0D06A}" destId="{03CF1815-1634-4E68-A04A-3AF5935C9C3C}" srcOrd="2" destOrd="0" parTransId="{34FA866F-C917-44D7-B416-21B8E39C33F3}" sibTransId="{31B26D9D-C8E4-43EB-90AD-8CE44FC1BBEE}"/>
    <dgm:cxn modelId="{E48A1B28-3F39-4D41-B734-D944707034D5}" srcId="{CBC3A22A-6448-4627-A3D0-04D82B348F15}" destId="{F1699BD2-A8D0-42E6-A1C6-CFCF93B04DB3}" srcOrd="4" destOrd="0" parTransId="{BB5F07D8-11AC-41CD-A42A-9701E730821F}" sibTransId="{D8E3063F-26A4-4833-8806-F229A4964BA0}"/>
    <dgm:cxn modelId="{9C6CAD2A-730A-4076-B497-646BDDA928AE}" type="presOf" srcId="{D272C119-6C2D-43DB-B6AD-5160CE2DBC60}" destId="{CD826AC9-FCDB-4FAF-A2FC-FC032B98D7F6}" srcOrd="0" destOrd="0" presId="urn:microsoft.com/office/officeart/2005/8/layout/hList1"/>
    <dgm:cxn modelId="{2D4C622B-75C6-4233-853B-4499BF5D3A53}" type="presOf" srcId="{4CD1640C-5FC9-4881-BE8B-9BB42A582D76}" destId="{1DC55C43-1677-41CB-95B9-660794CB2C97}" srcOrd="0" destOrd="3" presId="urn:microsoft.com/office/officeart/2005/8/layout/hList1"/>
    <dgm:cxn modelId="{0B17412E-2893-4643-82AE-8FD8E2DFB3D0}" srcId="{917ECCBD-7390-4CE5-AB7E-A842F84E1340}" destId="{D8DD685C-1287-47A2-A21E-D02A060817E3}" srcOrd="2" destOrd="0" parTransId="{FD0FB757-8DD1-41A7-AF64-3A760A1974BB}" sibTransId="{ED175CA2-D8B9-46DF-B269-FABBDFE45D60}"/>
    <dgm:cxn modelId="{0598AB3F-4DF3-4615-B6E5-BB64FE45A6A1}" srcId="{673B07C2-93D8-4B4D-986F-829177D002B6}" destId="{E93A28A1-5535-44F4-8C9D-C363898BA8F0}" srcOrd="3" destOrd="0" parTransId="{CB15D7B1-0C43-48F1-9F30-E6B6D97EC2E5}" sibTransId="{06AC4495-654D-4865-B6F6-2C9892FEEE92}"/>
    <dgm:cxn modelId="{4C9A405E-0297-41BB-9054-27372E3C66C5}" type="presOf" srcId="{917ECCBD-7390-4CE5-AB7E-A842F84E1340}" destId="{8CEFFEC7-635F-457C-8463-4C74A3F070C8}" srcOrd="0" destOrd="0" presId="urn:microsoft.com/office/officeart/2005/8/layout/hList1"/>
    <dgm:cxn modelId="{ACB1EE41-C4CD-4C77-ACE0-7A9B4406F8D7}" srcId="{1D97BB0E-648B-460F-83C8-871E1597F370}" destId="{917ECCBD-7390-4CE5-AB7E-A842F84E1340}" srcOrd="2" destOrd="0" parTransId="{D8AC307B-957A-4A98-A0B7-4C745028480F}" sibTransId="{17FF6C92-F118-4D81-BC64-6911811BC2A6}"/>
    <dgm:cxn modelId="{CC754843-D88F-4AF0-9610-D8CB89333BE4}" srcId="{673B07C2-93D8-4B4D-986F-829177D002B6}" destId="{BB4244D6-B824-459B-B0DF-1FF6B58636AA}" srcOrd="2" destOrd="0" parTransId="{4E6CF5BD-636D-416F-B454-160DEA1C3710}" sibTransId="{05F926E6-993B-41C0-8008-3F5FE899304D}"/>
    <dgm:cxn modelId="{A7682748-08B1-42E7-ADE1-04DB99CBC440}" srcId="{4DBF7719-8F12-4EA0-98FF-AFF2B3F0D06A}" destId="{39CC1C50-046C-4A01-8A12-4DB51F80D5CC}" srcOrd="5" destOrd="0" parTransId="{DEB74E59-D89A-4E98-84E1-A75C648D5497}" sibTransId="{63C7BAA1-A017-4C24-A385-52D05A0A0C48}"/>
    <dgm:cxn modelId="{DF173D68-F674-4825-8E58-7D29A86378D2}" type="presOf" srcId="{1F4067ED-FE3E-4D39-A637-D37679BCC3DE}" destId="{CD826AC9-FCDB-4FAF-A2FC-FC032B98D7F6}" srcOrd="0" destOrd="1" presId="urn:microsoft.com/office/officeart/2005/8/layout/hList1"/>
    <dgm:cxn modelId="{DAF42370-2024-4696-ACA6-5212FCC76D3F}" srcId="{917ECCBD-7390-4CE5-AB7E-A842F84E1340}" destId="{5FCADCBF-6CD2-4919-AEDB-3C39870BF709}" srcOrd="1" destOrd="0" parTransId="{E96D5835-A769-4FDB-B48F-8131D4054612}" sibTransId="{B1EA8152-74AD-4C78-9B47-D83BB9549189}"/>
    <dgm:cxn modelId="{37187073-42F1-438A-8655-159DE41AFE6F}" srcId="{917ECCBD-7390-4CE5-AB7E-A842F84E1340}" destId="{9A2F2E51-AE15-4702-8256-6CD70E9C2B95}" srcOrd="3" destOrd="0" parTransId="{C2004E61-C1B7-40EB-8F47-BEFDFB0EABD9}" sibTransId="{00891450-4E3E-4123-9341-4331CA7662CB}"/>
    <dgm:cxn modelId="{0646C183-E3BA-4FED-9AD5-81D96EF382B2}" srcId="{4DBF7719-8F12-4EA0-98FF-AFF2B3F0D06A}" destId="{1F4067ED-FE3E-4D39-A637-D37679BCC3DE}" srcOrd="1" destOrd="0" parTransId="{BE1D09E2-95CB-4D3F-8DC9-49F19A242484}" sibTransId="{AFB30D53-92AD-4935-BAAA-27ADCE581B50}"/>
    <dgm:cxn modelId="{5095E98F-D63B-46D6-8DB5-943F5DDC0081}" type="presOf" srcId="{54661779-56C0-4271-A5CC-90DE1E46E9B6}" destId="{1DC55C43-1677-41CB-95B9-660794CB2C97}" srcOrd="0" destOrd="0" presId="urn:microsoft.com/office/officeart/2005/8/layout/hList1"/>
    <dgm:cxn modelId="{82A4D797-48D6-4772-8009-F66A6CE37FAA}" type="presOf" srcId="{5FCADCBF-6CD2-4919-AEDB-3C39870BF709}" destId="{60149D07-5822-421B-91D7-216C0B859AF6}" srcOrd="0" destOrd="1" presId="urn:microsoft.com/office/officeart/2005/8/layout/hList1"/>
    <dgm:cxn modelId="{28BD4399-9248-4109-A6C9-77B93FCAA09B}" type="presOf" srcId="{673B07C2-93D8-4B4D-986F-829177D002B6}" destId="{56D3ED8F-4103-4276-B1B5-09C13AF702E4}" srcOrd="0" destOrd="0" presId="urn:microsoft.com/office/officeart/2005/8/layout/hList1"/>
    <dgm:cxn modelId="{F13BE29C-18B6-41DF-B135-BCACFF8D04B1}" srcId="{1D97BB0E-648B-460F-83C8-871E1597F370}" destId="{4DBF7719-8F12-4EA0-98FF-AFF2B3F0D06A}" srcOrd="1" destOrd="0" parTransId="{54F585F7-4A73-4DA4-B263-8CA6E7B4720C}" sibTransId="{E3016A5C-ACF7-4BFC-B182-A81BF68CF08D}"/>
    <dgm:cxn modelId="{FCB63EA5-6820-4A10-B548-C41485828D4D}" type="presOf" srcId="{F1699BD2-A8D0-42E6-A1C6-CFCF93B04DB3}" destId="{1DC55C43-1677-41CB-95B9-660794CB2C97}" srcOrd="0" destOrd="4" presId="urn:microsoft.com/office/officeart/2005/8/layout/hList1"/>
    <dgm:cxn modelId="{E06639A8-54FC-4070-B3D2-EC5256D46E2E}" srcId="{4DBF7719-8F12-4EA0-98FF-AFF2B3F0D06A}" destId="{D272C119-6C2D-43DB-B6AD-5160CE2DBC60}" srcOrd="0" destOrd="0" parTransId="{AAD62E46-E628-486F-AACF-A8A31790F5B8}" sibTransId="{0543A323-2051-4DB2-B748-A6E31F3A1976}"/>
    <dgm:cxn modelId="{6C8E91A9-9A76-49BA-B7E5-9680FACDE3A9}" type="presOf" srcId="{A4ED1481-DD9C-4C9E-9220-E331867047AA}" destId="{1DC55C43-1677-41CB-95B9-660794CB2C97}" srcOrd="0" destOrd="2" presId="urn:microsoft.com/office/officeart/2005/8/layout/hList1"/>
    <dgm:cxn modelId="{F6F5E4A9-6D04-4E07-98A5-29EBCD89D684}" type="presOf" srcId="{771736D0-4367-4432-82E3-3078F4194139}" destId="{1DC55C43-1677-41CB-95B9-660794CB2C97}" srcOrd="0" destOrd="1" presId="urn:microsoft.com/office/officeart/2005/8/layout/hList1"/>
    <dgm:cxn modelId="{CEF470AB-D958-4E78-81DA-8479F29209B3}" type="presOf" srcId="{E93A28A1-5535-44F4-8C9D-C363898BA8F0}" destId="{5D9F1B6F-7C5A-4A7A-B5FE-2C8065AD8655}" srcOrd="0" destOrd="3" presId="urn:microsoft.com/office/officeart/2005/8/layout/hList1"/>
    <dgm:cxn modelId="{777EA8AE-2CF2-40FD-A5BC-DF0CC42C26D7}" type="presOf" srcId="{1D97BB0E-648B-460F-83C8-871E1597F370}" destId="{365E7BD3-F818-456C-9DA0-F6AFA0DD3FA8}" srcOrd="0" destOrd="0" presId="urn:microsoft.com/office/officeart/2005/8/layout/hList1"/>
    <dgm:cxn modelId="{DC329FB6-B103-491D-BBF3-3AC2A8886610}" srcId="{917ECCBD-7390-4CE5-AB7E-A842F84E1340}" destId="{F861BF16-20EC-4BB0-A288-7D930EE03CBF}" srcOrd="4" destOrd="0" parTransId="{5C2A41C7-9774-42AC-8667-BB9457083910}" sibTransId="{5E5AA4D8-4532-43C2-97E9-9C6F0F233CD7}"/>
    <dgm:cxn modelId="{6CBDB4C3-55C5-4D4E-84C4-F975289F88A3}" type="presOf" srcId="{9A2F2E51-AE15-4702-8256-6CD70E9C2B95}" destId="{60149D07-5822-421B-91D7-216C0B859AF6}" srcOrd="0" destOrd="3" presId="urn:microsoft.com/office/officeart/2005/8/layout/hList1"/>
    <dgm:cxn modelId="{096CC8C5-4F40-4679-9893-8B461A77C31A}" srcId="{CBC3A22A-6448-4627-A3D0-04D82B348F15}" destId="{4CD1640C-5FC9-4881-BE8B-9BB42A582D76}" srcOrd="3" destOrd="0" parTransId="{A5BE34D6-7888-4177-AFED-8C5F3D903493}" sibTransId="{8E901300-F5DE-42AB-B3D3-23DCC27EAA68}"/>
    <dgm:cxn modelId="{E9F605C9-F52C-4906-80AB-D9E6DDDA721A}" type="presOf" srcId="{CBC3A22A-6448-4627-A3D0-04D82B348F15}" destId="{ED6040C9-461F-4147-B0B3-F52B1E15B498}" srcOrd="0" destOrd="0" presId="urn:microsoft.com/office/officeart/2005/8/layout/hList1"/>
    <dgm:cxn modelId="{E61C5FC9-7336-417B-87B6-F464FBCC369D}" srcId="{4DBF7719-8F12-4EA0-98FF-AFF2B3F0D06A}" destId="{B31816D1-26E5-4880-A22E-3A201641C212}" srcOrd="3" destOrd="0" parTransId="{A3BDABC5-AC40-498D-8675-775FA463F6F3}" sibTransId="{3171EDA0-B5D3-423F-B985-8AB80DB8B3E1}"/>
    <dgm:cxn modelId="{69EAC6C9-23C0-444B-AD14-E86C1898DD96}" srcId="{1D97BB0E-648B-460F-83C8-871E1597F370}" destId="{CBC3A22A-6448-4627-A3D0-04D82B348F15}" srcOrd="3" destOrd="0" parTransId="{AACA113B-F2C0-4486-8C33-2259EBC770E9}" sibTransId="{F720AED4-66FF-4272-90BF-EE78060BE9CD}"/>
    <dgm:cxn modelId="{CE0A7BCC-96FB-4461-87DD-812585132039}" type="presOf" srcId="{3ADC8F73-7794-499F-9485-BBAABA07EE9E}" destId="{5D9F1B6F-7C5A-4A7A-B5FE-2C8065AD8655}" srcOrd="0" destOrd="1" presId="urn:microsoft.com/office/officeart/2005/8/layout/hList1"/>
    <dgm:cxn modelId="{99D2DACC-5D1D-4471-8091-C48289CC4ED3}" type="presOf" srcId="{AF1CC2E4-2368-4028-86E4-9FB4F3ED612A}" destId="{5D9F1B6F-7C5A-4A7A-B5FE-2C8065AD8655}" srcOrd="0" destOrd="0" presId="urn:microsoft.com/office/officeart/2005/8/layout/hList1"/>
    <dgm:cxn modelId="{E5A94BD2-BC16-4476-863B-BD924096665A}" type="presOf" srcId="{D0EE4971-859D-497D-A7BC-3ACB7FD96620}" destId="{CD826AC9-FCDB-4FAF-A2FC-FC032B98D7F6}" srcOrd="0" destOrd="4" presId="urn:microsoft.com/office/officeart/2005/8/layout/hList1"/>
    <dgm:cxn modelId="{8C10F3DE-E614-465C-AC7B-29AED636284A}" srcId="{CBC3A22A-6448-4627-A3D0-04D82B348F15}" destId="{A4ED1481-DD9C-4C9E-9220-E331867047AA}" srcOrd="2" destOrd="0" parTransId="{7DFA9850-12CF-4FF3-8D3A-2EAD25285890}" sibTransId="{50B3E0ED-CBB6-4224-9EEA-A7F31E8DA790}"/>
    <dgm:cxn modelId="{9749A8E3-41FF-4CA2-B53F-EE334FF1BBC1}" type="presOf" srcId="{BB4244D6-B824-459B-B0DF-1FF6B58636AA}" destId="{5D9F1B6F-7C5A-4A7A-B5FE-2C8065AD8655}" srcOrd="0" destOrd="2" presId="urn:microsoft.com/office/officeart/2005/8/layout/hList1"/>
    <dgm:cxn modelId="{DCAF6DE8-F670-4E7C-813A-9895788F572E}" srcId="{673B07C2-93D8-4B4D-986F-829177D002B6}" destId="{AF1CC2E4-2368-4028-86E4-9FB4F3ED612A}" srcOrd="0" destOrd="0" parTransId="{B4261C65-A601-4C49-A839-968D00A24B7D}" sibTransId="{07857029-97B9-4BBC-BAC8-122E12EEE41D}"/>
    <dgm:cxn modelId="{02481EEE-6ADC-4D5D-8B45-901498DC9454}" type="presOf" srcId="{39CC1C50-046C-4A01-8A12-4DB51F80D5CC}" destId="{CD826AC9-FCDB-4FAF-A2FC-FC032B98D7F6}" srcOrd="0" destOrd="5" presId="urn:microsoft.com/office/officeart/2005/8/layout/hList1"/>
    <dgm:cxn modelId="{A39040F0-7D62-47D3-81AB-049E8E1C4A09}" type="presOf" srcId="{B31816D1-26E5-4880-A22E-3A201641C212}" destId="{CD826AC9-FCDB-4FAF-A2FC-FC032B98D7F6}" srcOrd="0" destOrd="3" presId="urn:microsoft.com/office/officeart/2005/8/layout/hList1"/>
    <dgm:cxn modelId="{18D8A4F9-358A-4AA5-A993-E71C44EE0375}" type="presOf" srcId="{D8DD685C-1287-47A2-A21E-D02A060817E3}" destId="{60149D07-5822-421B-91D7-216C0B859AF6}" srcOrd="0" destOrd="2" presId="urn:microsoft.com/office/officeart/2005/8/layout/hList1"/>
    <dgm:cxn modelId="{583C7AFB-838E-4D15-8511-7840CC61E95B}" type="presOf" srcId="{4DBF7719-8F12-4EA0-98FF-AFF2B3F0D06A}" destId="{2D8F95E5-11FF-44D0-BB6E-C2ED3BB6448D}" srcOrd="0" destOrd="0" presId="urn:microsoft.com/office/officeart/2005/8/layout/hList1"/>
    <dgm:cxn modelId="{9DE317FC-1DC9-41E3-A451-8DF4C2E0AF49}" type="presOf" srcId="{03CF1815-1634-4E68-A04A-3AF5935C9C3C}" destId="{CD826AC9-FCDB-4FAF-A2FC-FC032B98D7F6}" srcOrd="0" destOrd="2" presId="urn:microsoft.com/office/officeart/2005/8/layout/hList1"/>
    <dgm:cxn modelId="{B42E08FD-F31C-4CC8-8C15-F3A6BD467D78}" type="presOf" srcId="{F861BF16-20EC-4BB0-A288-7D930EE03CBF}" destId="{60149D07-5822-421B-91D7-216C0B859AF6}" srcOrd="0" destOrd="4" presId="urn:microsoft.com/office/officeart/2005/8/layout/hList1"/>
    <dgm:cxn modelId="{4C5688FD-4720-45E1-B496-4360C1CCC02D}" srcId="{CBC3A22A-6448-4627-A3D0-04D82B348F15}" destId="{54661779-56C0-4271-A5CC-90DE1E46E9B6}" srcOrd="0" destOrd="0" parTransId="{F5C30AD9-8F32-4DAC-9530-2D7AEB016138}" sibTransId="{A2852AE0-E7E9-451C-9A56-7A17F1C3CDE2}"/>
    <dgm:cxn modelId="{1C95A4FE-7D31-495A-86D3-525124808E93}" srcId="{917ECCBD-7390-4CE5-AB7E-A842F84E1340}" destId="{08A9AE00-960A-4102-9659-1B149B0B416B}" srcOrd="0" destOrd="0" parTransId="{D77F5B10-18D6-4069-A457-EA78A5706A98}" sibTransId="{2B8F3A93-C674-4D51-B45C-052636F9DA07}"/>
    <dgm:cxn modelId="{1CFBDA75-0096-4211-870F-6C28B6CFD454}" type="presParOf" srcId="{365E7BD3-F818-456C-9DA0-F6AFA0DD3FA8}" destId="{94CE6D29-5367-418E-A072-58EE1D95086D}" srcOrd="0" destOrd="0" presId="urn:microsoft.com/office/officeart/2005/8/layout/hList1"/>
    <dgm:cxn modelId="{F2CF666A-A36F-4B1A-B118-B8B8D322B680}" type="presParOf" srcId="{94CE6D29-5367-418E-A072-58EE1D95086D}" destId="{56D3ED8F-4103-4276-B1B5-09C13AF702E4}" srcOrd="0" destOrd="0" presId="urn:microsoft.com/office/officeart/2005/8/layout/hList1"/>
    <dgm:cxn modelId="{45D1A946-F4D8-40B7-8425-0E4BB6A33AAF}" type="presParOf" srcId="{94CE6D29-5367-418E-A072-58EE1D95086D}" destId="{5D9F1B6F-7C5A-4A7A-B5FE-2C8065AD8655}" srcOrd="1" destOrd="0" presId="urn:microsoft.com/office/officeart/2005/8/layout/hList1"/>
    <dgm:cxn modelId="{E97A45B1-7389-4747-83F9-4D7B12FF61BD}" type="presParOf" srcId="{365E7BD3-F818-456C-9DA0-F6AFA0DD3FA8}" destId="{E9E96275-1F0D-4742-BCC2-DF09359F5699}" srcOrd="1" destOrd="0" presId="urn:microsoft.com/office/officeart/2005/8/layout/hList1"/>
    <dgm:cxn modelId="{3B8B3704-A4DF-4D4D-AC20-187C36A0BFD1}" type="presParOf" srcId="{365E7BD3-F818-456C-9DA0-F6AFA0DD3FA8}" destId="{F85660B8-BF73-40F4-8C6E-48C627F5DED2}" srcOrd="2" destOrd="0" presId="urn:microsoft.com/office/officeart/2005/8/layout/hList1"/>
    <dgm:cxn modelId="{79B55013-6A93-49A6-B315-29B8535937B8}" type="presParOf" srcId="{F85660B8-BF73-40F4-8C6E-48C627F5DED2}" destId="{2D8F95E5-11FF-44D0-BB6E-C2ED3BB6448D}" srcOrd="0" destOrd="0" presId="urn:microsoft.com/office/officeart/2005/8/layout/hList1"/>
    <dgm:cxn modelId="{9F7D6393-A6FE-454E-8B2C-2A1C1033CF5B}" type="presParOf" srcId="{F85660B8-BF73-40F4-8C6E-48C627F5DED2}" destId="{CD826AC9-FCDB-4FAF-A2FC-FC032B98D7F6}" srcOrd="1" destOrd="0" presId="urn:microsoft.com/office/officeart/2005/8/layout/hList1"/>
    <dgm:cxn modelId="{AD7D761A-114A-4290-B839-2D70BD6E5210}" type="presParOf" srcId="{365E7BD3-F818-456C-9DA0-F6AFA0DD3FA8}" destId="{E674A76B-9130-4F47-BE1F-086E6461E2CA}" srcOrd="3" destOrd="0" presId="urn:microsoft.com/office/officeart/2005/8/layout/hList1"/>
    <dgm:cxn modelId="{C3941522-DC50-41E6-80C0-688A6CF95F9C}" type="presParOf" srcId="{365E7BD3-F818-456C-9DA0-F6AFA0DD3FA8}" destId="{8FCD0CD1-85EB-45A6-9DFD-1022D1E48953}" srcOrd="4" destOrd="0" presId="urn:microsoft.com/office/officeart/2005/8/layout/hList1"/>
    <dgm:cxn modelId="{02AD1FA2-0A62-4D49-A0A5-4BE4F2A8D860}" type="presParOf" srcId="{8FCD0CD1-85EB-45A6-9DFD-1022D1E48953}" destId="{8CEFFEC7-635F-457C-8463-4C74A3F070C8}" srcOrd="0" destOrd="0" presId="urn:microsoft.com/office/officeart/2005/8/layout/hList1"/>
    <dgm:cxn modelId="{753A9F6D-BA24-4231-8C4E-48DDC7B5A650}" type="presParOf" srcId="{8FCD0CD1-85EB-45A6-9DFD-1022D1E48953}" destId="{60149D07-5822-421B-91D7-216C0B859AF6}" srcOrd="1" destOrd="0" presId="urn:microsoft.com/office/officeart/2005/8/layout/hList1"/>
    <dgm:cxn modelId="{2C1C4AAC-B254-4707-BE06-36DF1E491505}" type="presParOf" srcId="{365E7BD3-F818-456C-9DA0-F6AFA0DD3FA8}" destId="{03E8BB45-9E83-492C-B070-C1C66E709ADE}" srcOrd="5" destOrd="0" presId="urn:microsoft.com/office/officeart/2005/8/layout/hList1"/>
    <dgm:cxn modelId="{58EE4E3C-702C-4145-9100-2F64AE0BCA8E}" type="presParOf" srcId="{365E7BD3-F818-456C-9DA0-F6AFA0DD3FA8}" destId="{AACD8910-3047-42A3-8799-CD13B2B6883B}" srcOrd="6" destOrd="0" presId="urn:microsoft.com/office/officeart/2005/8/layout/hList1"/>
    <dgm:cxn modelId="{2E524F6A-D7F4-4EF6-993B-DFB514EBEA1C}" type="presParOf" srcId="{AACD8910-3047-42A3-8799-CD13B2B6883B}" destId="{ED6040C9-461F-4147-B0B3-F52B1E15B498}" srcOrd="0" destOrd="0" presId="urn:microsoft.com/office/officeart/2005/8/layout/hList1"/>
    <dgm:cxn modelId="{CC7BC5B9-4BA1-4E91-811D-A3536ABA3BB6}" type="presParOf" srcId="{AACD8910-3047-42A3-8799-CD13B2B6883B}" destId="{1DC55C43-1677-41CB-95B9-660794CB2C9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97BB0E-648B-460F-83C8-871E1597F370}"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8F920983-B241-4331-A7F1-2BFAD142CA8D}">
      <dgm:prSet custT="1"/>
      <dgm:spPr/>
      <dgm:t>
        <a:bodyPr/>
        <a:lstStyle/>
        <a:p>
          <a:r>
            <a:rPr lang="en-US" sz="1200" b="1" dirty="0">
              <a:solidFill>
                <a:schemeClr val="bg1"/>
              </a:solidFill>
            </a:rPr>
            <a:t>Contracting</a:t>
          </a:r>
        </a:p>
      </dgm:t>
    </dgm:pt>
    <dgm:pt modelId="{DA1E2A5D-F7F8-4CC3-A26C-CE254CD3A135}" type="parTrans" cxnId="{9EDBA0F6-72B7-4C0D-B560-C0B8307D23C4}">
      <dgm:prSet/>
      <dgm:spPr/>
      <dgm:t>
        <a:bodyPr/>
        <a:lstStyle/>
        <a:p>
          <a:endParaRPr lang="en-US" sz="3200">
            <a:solidFill>
              <a:schemeClr val="bg1">
                <a:lumMod val="25000"/>
              </a:schemeClr>
            </a:solidFill>
          </a:endParaRPr>
        </a:p>
      </dgm:t>
    </dgm:pt>
    <dgm:pt modelId="{874E3096-AFB1-40AB-8A13-4088BEDF88F0}" type="sibTrans" cxnId="{9EDBA0F6-72B7-4C0D-B560-C0B8307D23C4}">
      <dgm:prSet/>
      <dgm:spPr/>
      <dgm:t>
        <a:bodyPr/>
        <a:lstStyle/>
        <a:p>
          <a:endParaRPr lang="en-US" sz="3200">
            <a:solidFill>
              <a:schemeClr val="bg1">
                <a:lumMod val="25000"/>
              </a:schemeClr>
            </a:solidFill>
          </a:endParaRPr>
        </a:p>
      </dgm:t>
    </dgm:pt>
    <dgm:pt modelId="{E2FD4B03-03AB-4206-9573-E3E9949760DE}">
      <dgm:prSet custT="1"/>
      <dgm:spPr/>
      <dgm:t>
        <a:bodyPr/>
        <a:lstStyle/>
        <a:p>
          <a:r>
            <a:rPr lang="en-US" sz="1200" b="1" dirty="0">
              <a:solidFill>
                <a:schemeClr val="bg1"/>
              </a:solidFill>
            </a:rPr>
            <a:t>Implement</a:t>
          </a:r>
        </a:p>
      </dgm:t>
    </dgm:pt>
    <dgm:pt modelId="{25A1ED43-4F4A-44CF-8CD4-8963DC2FC0F6}" type="parTrans" cxnId="{7B1117DC-61D7-4D0B-8FBA-281D340E665E}">
      <dgm:prSet/>
      <dgm:spPr/>
      <dgm:t>
        <a:bodyPr/>
        <a:lstStyle/>
        <a:p>
          <a:endParaRPr lang="en-US" sz="3200">
            <a:solidFill>
              <a:schemeClr val="bg1">
                <a:lumMod val="25000"/>
              </a:schemeClr>
            </a:solidFill>
          </a:endParaRPr>
        </a:p>
      </dgm:t>
    </dgm:pt>
    <dgm:pt modelId="{67544BF9-414B-488D-A4B2-3F81D91D0211}" type="sibTrans" cxnId="{7B1117DC-61D7-4D0B-8FBA-281D340E665E}">
      <dgm:prSet/>
      <dgm:spPr/>
      <dgm:t>
        <a:bodyPr/>
        <a:lstStyle/>
        <a:p>
          <a:endParaRPr lang="en-US" sz="3200">
            <a:solidFill>
              <a:schemeClr val="bg1">
                <a:lumMod val="25000"/>
              </a:schemeClr>
            </a:solidFill>
          </a:endParaRPr>
        </a:p>
      </dgm:t>
    </dgm:pt>
    <dgm:pt modelId="{2DCE99F5-31C7-48BD-993E-1A3141A1FEEB}">
      <dgm:prSet custT="1"/>
      <dgm:spPr/>
      <dgm:t>
        <a:bodyPr/>
        <a:lstStyle/>
        <a:p>
          <a:r>
            <a:rPr lang="en-US" sz="1200" b="1" dirty="0">
              <a:solidFill>
                <a:schemeClr val="bg1"/>
              </a:solidFill>
            </a:rPr>
            <a:t>Supplier Performance Management</a:t>
          </a:r>
        </a:p>
      </dgm:t>
    </dgm:pt>
    <dgm:pt modelId="{3D55CF01-A60A-4F8E-81B4-C6D5184E874A}" type="parTrans" cxnId="{3541837E-31A3-4DFD-9F6F-4F0CDA8C56C5}">
      <dgm:prSet/>
      <dgm:spPr/>
      <dgm:t>
        <a:bodyPr/>
        <a:lstStyle/>
        <a:p>
          <a:endParaRPr lang="en-US" sz="3200">
            <a:solidFill>
              <a:schemeClr val="bg1">
                <a:lumMod val="25000"/>
              </a:schemeClr>
            </a:solidFill>
          </a:endParaRPr>
        </a:p>
      </dgm:t>
    </dgm:pt>
    <dgm:pt modelId="{541942D9-E3BF-44ED-8549-8C9FEED80FA5}" type="sibTrans" cxnId="{3541837E-31A3-4DFD-9F6F-4F0CDA8C56C5}">
      <dgm:prSet/>
      <dgm:spPr/>
      <dgm:t>
        <a:bodyPr/>
        <a:lstStyle/>
        <a:p>
          <a:endParaRPr lang="en-US" sz="3200">
            <a:solidFill>
              <a:schemeClr val="bg1">
                <a:lumMod val="25000"/>
              </a:schemeClr>
            </a:solidFill>
          </a:endParaRPr>
        </a:p>
      </dgm:t>
    </dgm:pt>
    <dgm:pt modelId="{8CFE6EA7-C3F7-4B96-A151-5E485B8F8717}">
      <dgm:prSet custT="1"/>
      <dgm:spPr/>
      <dgm:t>
        <a:bodyPr/>
        <a:lstStyle/>
        <a:p>
          <a:r>
            <a:rPr lang="en-US" sz="1200" dirty="0"/>
            <a:t>Master Terms</a:t>
          </a:r>
        </a:p>
      </dgm:t>
    </dgm:pt>
    <dgm:pt modelId="{46B50B40-B9A6-4013-AF22-C0C6FA312E1D}" type="parTrans" cxnId="{C75855A1-C412-4825-8EC3-C8A9EC2E598D}">
      <dgm:prSet/>
      <dgm:spPr/>
      <dgm:t>
        <a:bodyPr/>
        <a:lstStyle/>
        <a:p>
          <a:endParaRPr lang="en-US"/>
        </a:p>
      </dgm:t>
    </dgm:pt>
    <dgm:pt modelId="{3C095C7E-F310-42F8-83D6-0E2613DF4D4A}" type="sibTrans" cxnId="{C75855A1-C412-4825-8EC3-C8A9EC2E598D}">
      <dgm:prSet/>
      <dgm:spPr/>
      <dgm:t>
        <a:bodyPr/>
        <a:lstStyle/>
        <a:p>
          <a:endParaRPr lang="en-US"/>
        </a:p>
      </dgm:t>
    </dgm:pt>
    <dgm:pt modelId="{3958D8CA-D271-453F-BC7C-502C575A32E8}">
      <dgm:prSet custT="1"/>
      <dgm:spPr/>
      <dgm:t>
        <a:bodyPr/>
        <a:lstStyle/>
        <a:p>
          <a:r>
            <a:rPr lang="en-US" sz="1200" dirty="0"/>
            <a:t>SOW</a:t>
          </a:r>
        </a:p>
      </dgm:t>
    </dgm:pt>
    <dgm:pt modelId="{A89C3860-4E09-4222-B008-11373CD94555}" type="parTrans" cxnId="{A8D7A9B1-FA6E-4371-B79E-EE9F87E08F70}">
      <dgm:prSet/>
      <dgm:spPr/>
      <dgm:t>
        <a:bodyPr/>
        <a:lstStyle/>
        <a:p>
          <a:endParaRPr lang="en-US"/>
        </a:p>
      </dgm:t>
    </dgm:pt>
    <dgm:pt modelId="{49837854-D2E3-4ECD-8EC5-F9C57D2769F2}" type="sibTrans" cxnId="{A8D7A9B1-FA6E-4371-B79E-EE9F87E08F70}">
      <dgm:prSet/>
      <dgm:spPr/>
      <dgm:t>
        <a:bodyPr/>
        <a:lstStyle/>
        <a:p>
          <a:endParaRPr lang="en-US"/>
        </a:p>
      </dgm:t>
    </dgm:pt>
    <dgm:pt modelId="{C70040A8-EE96-4B1F-93F1-832776F42921}">
      <dgm:prSet custT="1"/>
      <dgm:spPr/>
      <dgm:t>
        <a:bodyPr/>
        <a:lstStyle/>
        <a:p>
          <a:r>
            <a:rPr lang="en-US" sz="1200" dirty="0"/>
            <a:t>BAA &amp; SSA</a:t>
          </a:r>
        </a:p>
      </dgm:t>
    </dgm:pt>
    <dgm:pt modelId="{E98FBEAB-0DF3-402D-ADF9-8AD0B4B828B5}" type="parTrans" cxnId="{D3CF7E7F-A26E-42E0-8788-046C23EFAD5E}">
      <dgm:prSet/>
      <dgm:spPr/>
      <dgm:t>
        <a:bodyPr/>
        <a:lstStyle/>
        <a:p>
          <a:endParaRPr lang="en-US"/>
        </a:p>
      </dgm:t>
    </dgm:pt>
    <dgm:pt modelId="{05267B2B-514C-4538-9251-D5F77CC2E067}" type="sibTrans" cxnId="{D3CF7E7F-A26E-42E0-8788-046C23EFAD5E}">
      <dgm:prSet/>
      <dgm:spPr/>
      <dgm:t>
        <a:bodyPr/>
        <a:lstStyle/>
        <a:p>
          <a:endParaRPr lang="en-US"/>
        </a:p>
      </dgm:t>
    </dgm:pt>
    <dgm:pt modelId="{92A8F271-0F06-4DA4-B82A-428B695C2CEB}">
      <dgm:prSet custT="1"/>
      <dgm:spPr/>
      <dgm:t>
        <a:bodyPr/>
        <a:lstStyle/>
        <a:p>
          <a:r>
            <a:rPr lang="en-US" sz="1200" dirty="0"/>
            <a:t>Price Negotiation</a:t>
          </a:r>
        </a:p>
      </dgm:t>
    </dgm:pt>
    <dgm:pt modelId="{2A8F27FE-2E3E-4DF9-8C11-CE7A3C3DEE45}" type="parTrans" cxnId="{9E7BE71F-4A7F-4ED6-8B7A-B32311A9C23A}">
      <dgm:prSet/>
      <dgm:spPr/>
      <dgm:t>
        <a:bodyPr/>
        <a:lstStyle/>
        <a:p>
          <a:endParaRPr lang="en-US"/>
        </a:p>
      </dgm:t>
    </dgm:pt>
    <dgm:pt modelId="{E88565D9-D5F4-46A7-9B32-687D74DFE9C3}" type="sibTrans" cxnId="{9E7BE71F-4A7F-4ED6-8B7A-B32311A9C23A}">
      <dgm:prSet/>
      <dgm:spPr/>
      <dgm:t>
        <a:bodyPr/>
        <a:lstStyle/>
        <a:p>
          <a:endParaRPr lang="en-US"/>
        </a:p>
      </dgm:t>
    </dgm:pt>
    <dgm:pt modelId="{451318AC-BADD-4512-AE12-B3C3147E66F7}">
      <dgm:prSet custT="1"/>
      <dgm:spPr/>
      <dgm:t>
        <a:bodyPr/>
        <a:lstStyle/>
        <a:p>
          <a:r>
            <a:rPr lang="en-US" sz="1200" dirty="0"/>
            <a:t>KPI’s</a:t>
          </a:r>
        </a:p>
      </dgm:t>
    </dgm:pt>
    <dgm:pt modelId="{994C89E4-78E8-4566-A61D-2648FBBD7DAF}" type="parTrans" cxnId="{5F80809C-8696-42E3-85A6-3F2F72199891}">
      <dgm:prSet/>
      <dgm:spPr/>
      <dgm:t>
        <a:bodyPr/>
        <a:lstStyle/>
        <a:p>
          <a:endParaRPr lang="en-US"/>
        </a:p>
      </dgm:t>
    </dgm:pt>
    <dgm:pt modelId="{40B3F81C-1EFF-48DD-9793-B7295B1B1431}" type="sibTrans" cxnId="{5F80809C-8696-42E3-85A6-3F2F72199891}">
      <dgm:prSet/>
      <dgm:spPr/>
      <dgm:t>
        <a:bodyPr/>
        <a:lstStyle/>
        <a:p>
          <a:endParaRPr lang="en-US"/>
        </a:p>
      </dgm:t>
    </dgm:pt>
    <dgm:pt modelId="{1E238F28-ACB7-4C4C-9740-4F8767BF3B8E}">
      <dgm:prSet custT="1"/>
      <dgm:spPr/>
      <dgm:t>
        <a:bodyPr/>
        <a:lstStyle/>
        <a:p>
          <a:r>
            <a:rPr lang="en-US" sz="1200" dirty="0"/>
            <a:t>Implementation timeline</a:t>
          </a:r>
        </a:p>
      </dgm:t>
    </dgm:pt>
    <dgm:pt modelId="{192806C0-74C8-466A-BF7F-FE2233DA36A3}" type="parTrans" cxnId="{3CD50EA1-1A15-4707-B69C-CC1D9CFFEC2F}">
      <dgm:prSet/>
      <dgm:spPr/>
      <dgm:t>
        <a:bodyPr/>
        <a:lstStyle/>
        <a:p>
          <a:endParaRPr lang="en-US"/>
        </a:p>
      </dgm:t>
    </dgm:pt>
    <dgm:pt modelId="{A27FD6D3-5454-480B-B766-931B99814A5E}" type="sibTrans" cxnId="{3CD50EA1-1A15-4707-B69C-CC1D9CFFEC2F}">
      <dgm:prSet/>
      <dgm:spPr/>
      <dgm:t>
        <a:bodyPr/>
        <a:lstStyle/>
        <a:p>
          <a:endParaRPr lang="en-US"/>
        </a:p>
      </dgm:t>
    </dgm:pt>
    <dgm:pt modelId="{5E25441A-8FE6-498B-84E6-D27DAB23BC5C}">
      <dgm:prSet custT="1"/>
      <dgm:spPr/>
      <dgm:t>
        <a:bodyPr/>
        <a:lstStyle/>
        <a:p>
          <a:r>
            <a:rPr lang="en-US" sz="1200" dirty="0"/>
            <a:t>Suppler Onboarding</a:t>
          </a:r>
        </a:p>
      </dgm:t>
    </dgm:pt>
    <dgm:pt modelId="{7C27464C-6DE2-435D-BF95-08C9655CFA85}" type="parTrans" cxnId="{C27CA1B8-8B52-45CD-B0F1-706328C3F29D}">
      <dgm:prSet/>
      <dgm:spPr/>
      <dgm:t>
        <a:bodyPr/>
        <a:lstStyle/>
        <a:p>
          <a:endParaRPr lang="en-US"/>
        </a:p>
      </dgm:t>
    </dgm:pt>
    <dgm:pt modelId="{4C492EDB-C223-485A-ABAA-2B6FF471AE0E}" type="sibTrans" cxnId="{C27CA1B8-8B52-45CD-B0F1-706328C3F29D}">
      <dgm:prSet/>
      <dgm:spPr/>
      <dgm:t>
        <a:bodyPr/>
        <a:lstStyle/>
        <a:p>
          <a:endParaRPr lang="en-US"/>
        </a:p>
      </dgm:t>
    </dgm:pt>
    <dgm:pt modelId="{49D32BC1-3251-4581-B01C-6D5947B93345}">
      <dgm:prSet custT="1"/>
      <dgm:spPr/>
      <dgm:t>
        <a:bodyPr/>
        <a:lstStyle/>
        <a:p>
          <a:r>
            <a:rPr lang="en-US" sz="1200" dirty="0"/>
            <a:t>Support Service/ Product Implementation</a:t>
          </a:r>
        </a:p>
      </dgm:t>
    </dgm:pt>
    <dgm:pt modelId="{EE1F522A-172F-4FCE-A27F-15929E4C9B53}" type="parTrans" cxnId="{9E37F9E9-1AE4-4F49-B373-2DFC0C368493}">
      <dgm:prSet/>
      <dgm:spPr/>
      <dgm:t>
        <a:bodyPr/>
        <a:lstStyle/>
        <a:p>
          <a:endParaRPr lang="en-US"/>
        </a:p>
      </dgm:t>
    </dgm:pt>
    <dgm:pt modelId="{DE36C347-AC68-4637-9F26-0EA3E11B4EBB}" type="sibTrans" cxnId="{9E37F9E9-1AE4-4F49-B373-2DFC0C368493}">
      <dgm:prSet/>
      <dgm:spPr/>
      <dgm:t>
        <a:bodyPr/>
        <a:lstStyle/>
        <a:p>
          <a:endParaRPr lang="en-US"/>
        </a:p>
      </dgm:t>
    </dgm:pt>
    <dgm:pt modelId="{215A5518-B103-4C98-BEA8-B5D59C7154FF}">
      <dgm:prSet custT="1"/>
      <dgm:spPr/>
      <dgm:t>
        <a:bodyPr/>
        <a:lstStyle/>
        <a:p>
          <a:r>
            <a:rPr lang="en-US" sz="1200" dirty="0"/>
            <a:t>Financial Impact/ ROI &amp; Savings</a:t>
          </a:r>
        </a:p>
      </dgm:t>
    </dgm:pt>
    <dgm:pt modelId="{6FBCEB48-FA12-4B11-828C-500354D470D3}" type="parTrans" cxnId="{1694B5A8-D43C-4F3F-A06F-D9F47BBC20C0}">
      <dgm:prSet/>
      <dgm:spPr/>
      <dgm:t>
        <a:bodyPr/>
        <a:lstStyle/>
        <a:p>
          <a:endParaRPr lang="en-US"/>
        </a:p>
      </dgm:t>
    </dgm:pt>
    <dgm:pt modelId="{18186FFF-ABEC-49E4-B645-C0553323C104}" type="sibTrans" cxnId="{1694B5A8-D43C-4F3F-A06F-D9F47BBC20C0}">
      <dgm:prSet/>
      <dgm:spPr/>
      <dgm:t>
        <a:bodyPr/>
        <a:lstStyle/>
        <a:p>
          <a:endParaRPr lang="en-US"/>
        </a:p>
      </dgm:t>
    </dgm:pt>
    <dgm:pt modelId="{9DB4FF58-B1F3-409B-B6DB-7BA3C1BE8438}">
      <dgm:prSet custT="1"/>
      <dgm:spPr/>
      <dgm:t>
        <a:bodyPr/>
        <a:lstStyle/>
        <a:p>
          <a:r>
            <a:rPr lang="en-US" sz="1200" dirty="0"/>
            <a:t>Vendor KPI review</a:t>
          </a:r>
        </a:p>
      </dgm:t>
    </dgm:pt>
    <dgm:pt modelId="{A48DB511-0F4C-496B-80DD-894460D0F304}" type="parTrans" cxnId="{57E72F04-C4CA-4853-9979-928DAA877D32}">
      <dgm:prSet/>
      <dgm:spPr/>
      <dgm:t>
        <a:bodyPr/>
        <a:lstStyle/>
        <a:p>
          <a:endParaRPr lang="en-US"/>
        </a:p>
      </dgm:t>
    </dgm:pt>
    <dgm:pt modelId="{601355F9-AFA0-46F2-88F3-5454E6F9B9B1}" type="sibTrans" cxnId="{57E72F04-C4CA-4853-9979-928DAA877D32}">
      <dgm:prSet/>
      <dgm:spPr/>
      <dgm:t>
        <a:bodyPr/>
        <a:lstStyle/>
        <a:p>
          <a:endParaRPr lang="en-US"/>
        </a:p>
      </dgm:t>
    </dgm:pt>
    <dgm:pt modelId="{B034EA27-6252-4B11-A8A9-C4B6888ED381}">
      <dgm:prSet/>
      <dgm:spPr/>
      <dgm:t>
        <a:bodyPr/>
        <a:lstStyle/>
        <a:p>
          <a:endParaRPr lang="en-US" sz="1800" dirty="0"/>
        </a:p>
      </dgm:t>
    </dgm:pt>
    <dgm:pt modelId="{FADBCEE1-6501-4463-95AB-C3C71E81A207}" type="parTrans" cxnId="{568BECAC-EF35-454E-8CC0-D3D1E96D64A6}">
      <dgm:prSet/>
      <dgm:spPr/>
      <dgm:t>
        <a:bodyPr/>
        <a:lstStyle/>
        <a:p>
          <a:endParaRPr lang="en-US"/>
        </a:p>
      </dgm:t>
    </dgm:pt>
    <dgm:pt modelId="{92F08AB2-7F83-4249-9B60-7FA959E608FB}" type="sibTrans" cxnId="{568BECAC-EF35-454E-8CC0-D3D1E96D64A6}">
      <dgm:prSet/>
      <dgm:spPr/>
      <dgm:t>
        <a:bodyPr/>
        <a:lstStyle/>
        <a:p>
          <a:endParaRPr lang="en-US"/>
        </a:p>
      </dgm:t>
    </dgm:pt>
    <dgm:pt modelId="{DE83EB2D-4901-4E02-838A-F78E73E0B4FA}">
      <dgm:prSet custT="1"/>
      <dgm:spPr/>
      <dgm:t>
        <a:bodyPr/>
        <a:lstStyle/>
        <a:p>
          <a:r>
            <a:rPr lang="en-US" sz="1200" dirty="0"/>
            <a:t>Business Review &amp; Scorecards</a:t>
          </a:r>
        </a:p>
      </dgm:t>
    </dgm:pt>
    <dgm:pt modelId="{CAA34C3C-7BA9-4459-AA09-A940EE6B3D17}" type="parTrans" cxnId="{C081FC8F-5F64-45BD-8A11-BC5ABB05B0A2}">
      <dgm:prSet/>
      <dgm:spPr/>
      <dgm:t>
        <a:bodyPr/>
        <a:lstStyle/>
        <a:p>
          <a:endParaRPr lang="en-US"/>
        </a:p>
      </dgm:t>
    </dgm:pt>
    <dgm:pt modelId="{9985C6C9-07DF-41B6-885D-ACD1689E5522}" type="sibTrans" cxnId="{C081FC8F-5F64-45BD-8A11-BC5ABB05B0A2}">
      <dgm:prSet/>
      <dgm:spPr/>
      <dgm:t>
        <a:bodyPr/>
        <a:lstStyle/>
        <a:p>
          <a:endParaRPr lang="en-US"/>
        </a:p>
      </dgm:t>
    </dgm:pt>
    <dgm:pt modelId="{E104584F-F616-45E4-9AD4-341F57A30C08}">
      <dgm:prSet custT="1"/>
      <dgm:spPr/>
      <dgm:t>
        <a:bodyPr/>
        <a:lstStyle/>
        <a:p>
          <a:endParaRPr lang="en-US" sz="1200" dirty="0"/>
        </a:p>
      </dgm:t>
    </dgm:pt>
    <dgm:pt modelId="{12148F2E-2528-48CD-9FE0-7E9B6DD796F3}" type="parTrans" cxnId="{55224D94-43D0-425D-9A8E-1F152F9ACB8E}">
      <dgm:prSet/>
      <dgm:spPr/>
      <dgm:t>
        <a:bodyPr/>
        <a:lstStyle/>
        <a:p>
          <a:endParaRPr lang="en-US"/>
        </a:p>
      </dgm:t>
    </dgm:pt>
    <dgm:pt modelId="{9183D764-5626-41FD-A350-DD2DE122D4CA}" type="sibTrans" cxnId="{55224D94-43D0-425D-9A8E-1F152F9ACB8E}">
      <dgm:prSet/>
      <dgm:spPr/>
      <dgm:t>
        <a:bodyPr/>
        <a:lstStyle/>
        <a:p>
          <a:endParaRPr lang="en-US"/>
        </a:p>
      </dgm:t>
    </dgm:pt>
    <dgm:pt modelId="{365E7BD3-F818-456C-9DA0-F6AFA0DD3FA8}" type="pres">
      <dgm:prSet presAssocID="{1D97BB0E-648B-460F-83C8-871E1597F370}" presName="Name0" presStyleCnt="0">
        <dgm:presLayoutVars>
          <dgm:dir/>
          <dgm:animLvl val="lvl"/>
          <dgm:resizeHandles val="exact"/>
        </dgm:presLayoutVars>
      </dgm:prSet>
      <dgm:spPr/>
    </dgm:pt>
    <dgm:pt modelId="{7BC0A21B-0153-4DAA-8BCF-97963297EF81}" type="pres">
      <dgm:prSet presAssocID="{8F920983-B241-4331-A7F1-2BFAD142CA8D}" presName="composite" presStyleCnt="0"/>
      <dgm:spPr/>
    </dgm:pt>
    <dgm:pt modelId="{CCF22D29-02E1-4A7B-A5F6-630ED5CB3A08}" type="pres">
      <dgm:prSet presAssocID="{8F920983-B241-4331-A7F1-2BFAD142CA8D}" presName="parTx" presStyleLbl="alignNode1" presStyleIdx="0" presStyleCnt="3" custScaleY="131736">
        <dgm:presLayoutVars>
          <dgm:chMax val="0"/>
          <dgm:chPref val="0"/>
          <dgm:bulletEnabled val="1"/>
        </dgm:presLayoutVars>
      </dgm:prSet>
      <dgm:spPr/>
    </dgm:pt>
    <dgm:pt modelId="{F0D02C03-58CC-4908-A7E0-E10E6EDC0C7A}" type="pres">
      <dgm:prSet presAssocID="{8F920983-B241-4331-A7F1-2BFAD142CA8D}" presName="desTx" presStyleLbl="alignAccFollowNode1" presStyleIdx="0" presStyleCnt="3">
        <dgm:presLayoutVars>
          <dgm:bulletEnabled val="1"/>
        </dgm:presLayoutVars>
      </dgm:prSet>
      <dgm:spPr/>
    </dgm:pt>
    <dgm:pt modelId="{8CC7FFEE-7CE7-4959-AAE7-56172ACA5848}" type="pres">
      <dgm:prSet presAssocID="{874E3096-AFB1-40AB-8A13-4088BEDF88F0}" presName="space" presStyleCnt="0"/>
      <dgm:spPr/>
    </dgm:pt>
    <dgm:pt modelId="{FDA44929-D04A-492C-BBD5-129231A46F7E}" type="pres">
      <dgm:prSet presAssocID="{E2FD4B03-03AB-4206-9573-E3E9949760DE}" presName="composite" presStyleCnt="0"/>
      <dgm:spPr/>
    </dgm:pt>
    <dgm:pt modelId="{530A282D-E0E0-4655-ADAA-4B7D78651CB5}" type="pres">
      <dgm:prSet presAssocID="{E2FD4B03-03AB-4206-9573-E3E9949760DE}" presName="parTx" presStyleLbl="alignNode1" presStyleIdx="1" presStyleCnt="3" custScaleY="124010">
        <dgm:presLayoutVars>
          <dgm:chMax val="0"/>
          <dgm:chPref val="0"/>
          <dgm:bulletEnabled val="1"/>
        </dgm:presLayoutVars>
      </dgm:prSet>
      <dgm:spPr/>
    </dgm:pt>
    <dgm:pt modelId="{2D01116B-A9B2-4AFB-AD8F-B60C29DD367F}" type="pres">
      <dgm:prSet presAssocID="{E2FD4B03-03AB-4206-9573-E3E9949760DE}" presName="desTx" presStyleLbl="alignAccFollowNode1" presStyleIdx="1" presStyleCnt="3">
        <dgm:presLayoutVars>
          <dgm:bulletEnabled val="1"/>
        </dgm:presLayoutVars>
      </dgm:prSet>
      <dgm:spPr/>
    </dgm:pt>
    <dgm:pt modelId="{8AF9B1F1-CC43-4846-B560-8A4EBAA8D6C9}" type="pres">
      <dgm:prSet presAssocID="{67544BF9-414B-488D-A4B2-3F81D91D0211}" presName="space" presStyleCnt="0"/>
      <dgm:spPr/>
    </dgm:pt>
    <dgm:pt modelId="{7900DC9D-0966-4611-A86D-08FF5CE6AF55}" type="pres">
      <dgm:prSet presAssocID="{2DCE99F5-31C7-48BD-993E-1A3141A1FEEB}" presName="composite" presStyleCnt="0"/>
      <dgm:spPr/>
    </dgm:pt>
    <dgm:pt modelId="{B06864D7-BD26-46F9-A0BE-7ED3DD17125B}" type="pres">
      <dgm:prSet presAssocID="{2DCE99F5-31C7-48BD-993E-1A3141A1FEEB}" presName="parTx" presStyleLbl="alignNode1" presStyleIdx="2" presStyleCnt="3" custScaleY="133849">
        <dgm:presLayoutVars>
          <dgm:chMax val="0"/>
          <dgm:chPref val="0"/>
          <dgm:bulletEnabled val="1"/>
        </dgm:presLayoutVars>
      </dgm:prSet>
      <dgm:spPr/>
    </dgm:pt>
    <dgm:pt modelId="{BCCE3C3D-1A4F-4FD9-9080-C460724B13B9}" type="pres">
      <dgm:prSet presAssocID="{2DCE99F5-31C7-48BD-993E-1A3141A1FEEB}" presName="desTx" presStyleLbl="alignAccFollowNode1" presStyleIdx="2" presStyleCnt="3">
        <dgm:presLayoutVars>
          <dgm:bulletEnabled val="1"/>
        </dgm:presLayoutVars>
      </dgm:prSet>
      <dgm:spPr/>
    </dgm:pt>
  </dgm:ptLst>
  <dgm:cxnLst>
    <dgm:cxn modelId="{57E72F04-C4CA-4853-9979-928DAA877D32}" srcId="{2DCE99F5-31C7-48BD-993E-1A3141A1FEEB}" destId="{9DB4FF58-B1F3-409B-B6DB-7BA3C1BE8438}" srcOrd="0" destOrd="0" parTransId="{A48DB511-0F4C-496B-80DD-894460D0F304}" sibTransId="{601355F9-AFA0-46F2-88F3-5454E6F9B9B1}"/>
    <dgm:cxn modelId="{C1A4CF04-221A-4073-94C1-895AB20024B8}" type="presOf" srcId="{8CFE6EA7-C3F7-4B96-A151-5E485B8F8717}" destId="{F0D02C03-58CC-4908-A7E0-E10E6EDC0C7A}" srcOrd="0" destOrd="0" presId="urn:microsoft.com/office/officeart/2005/8/layout/hList1"/>
    <dgm:cxn modelId="{49226807-D0DD-4DEB-A649-A9F34CA4643F}" type="presOf" srcId="{1E238F28-ACB7-4C4C-9740-4F8767BF3B8E}" destId="{F0D02C03-58CC-4908-A7E0-E10E6EDC0C7A}" srcOrd="0" destOrd="5" presId="urn:microsoft.com/office/officeart/2005/8/layout/hList1"/>
    <dgm:cxn modelId="{D2C2F312-AFB6-452D-99DE-B9E6501E6111}" type="presOf" srcId="{49D32BC1-3251-4581-B01C-6D5947B93345}" destId="{2D01116B-A9B2-4AFB-AD8F-B60C29DD367F}" srcOrd="0" destOrd="1" presId="urn:microsoft.com/office/officeart/2005/8/layout/hList1"/>
    <dgm:cxn modelId="{2465281A-4394-45B4-97FA-28D322B07C0B}" type="presOf" srcId="{5E25441A-8FE6-498B-84E6-D27DAB23BC5C}" destId="{2D01116B-A9B2-4AFB-AD8F-B60C29DD367F}" srcOrd="0" destOrd="0" presId="urn:microsoft.com/office/officeart/2005/8/layout/hList1"/>
    <dgm:cxn modelId="{9E7BE71F-4A7F-4ED6-8B7A-B32311A9C23A}" srcId="{8F920983-B241-4331-A7F1-2BFAD142CA8D}" destId="{92A8F271-0F06-4DA4-B82A-428B695C2CEB}" srcOrd="3" destOrd="0" parTransId="{2A8F27FE-2E3E-4DF9-8C11-CE7A3C3DEE45}" sibTransId="{E88565D9-D5F4-46A7-9B32-687D74DFE9C3}"/>
    <dgm:cxn modelId="{B2A2D33C-1757-4AE7-B150-1EC0F55C2D25}" type="presOf" srcId="{2DCE99F5-31C7-48BD-993E-1A3141A1FEEB}" destId="{B06864D7-BD26-46F9-A0BE-7ED3DD17125B}" srcOrd="0" destOrd="0" presId="urn:microsoft.com/office/officeart/2005/8/layout/hList1"/>
    <dgm:cxn modelId="{D7EEAA3D-B5A4-487E-8F15-CC353BC46946}" type="presOf" srcId="{451318AC-BADD-4512-AE12-B3C3147E66F7}" destId="{F0D02C03-58CC-4908-A7E0-E10E6EDC0C7A}" srcOrd="0" destOrd="4" presId="urn:microsoft.com/office/officeart/2005/8/layout/hList1"/>
    <dgm:cxn modelId="{922D5B44-6F06-4D40-8276-70BE704CF407}" type="presOf" srcId="{9DB4FF58-B1F3-409B-B6DB-7BA3C1BE8438}" destId="{BCCE3C3D-1A4F-4FD9-9080-C460724B13B9}" srcOrd="0" destOrd="0" presId="urn:microsoft.com/office/officeart/2005/8/layout/hList1"/>
    <dgm:cxn modelId="{035D696A-EBD6-46B3-8FDB-549F4C7A96EC}" type="presOf" srcId="{DE83EB2D-4901-4E02-838A-F78E73E0B4FA}" destId="{BCCE3C3D-1A4F-4FD9-9080-C460724B13B9}" srcOrd="0" destOrd="1" presId="urn:microsoft.com/office/officeart/2005/8/layout/hList1"/>
    <dgm:cxn modelId="{9E79264D-BCED-4F1D-9723-702AD839B08C}" type="presOf" srcId="{B034EA27-6252-4B11-A8A9-C4B6888ED381}" destId="{BCCE3C3D-1A4F-4FD9-9080-C460724B13B9}" srcOrd="0" destOrd="3" presId="urn:microsoft.com/office/officeart/2005/8/layout/hList1"/>
    <dgm:cxn modelId="{3541837E-31A3-4DFD-9F6F-4F0CDA8C56C5}" srcId="{1D97BB0E-648B-460F-83C8-871E1597F370}" destId="{2DCE99F5-31C7-48BD-993E-1A3141A1FEEB}" srcOrd="2" destOrd="0" parTransId="{3D55CF01-A60A-4F8E-81B4-C6D5184E874A}" sibTransId="{541942D9-E3BF-44ED-8549-8C9FEED80FA5}"/>
    <dgm:cxn modelId="{D3CF7E7F-A26E-42E0-8788-046C23EFAD5E}" srcId="{8F920983-B241-4331-A7F1-2BFAD142CA8D}" destId="{C70040A8-EE96-4B1F-93F1-832776F42921}" srcOrd="2" destOrd="0" parTransId="{E98FBEAB-0DF3-402D-ADF9-8AD0B4B828B5}" sibTransId="{05267B2B-514C-4538-9251-D5F77CC2E067}"/>
    <dgm:cxn modelId="{C081FC8F-5F64-45BD-8A11-BC5ABB05B0A2}" srcId="{2DCE99F5-31C7-48BD-993E-1A3141A1FEEB}" destId="{DE83EB2D-4901-4E02-838A-F78E73E0B4FA}" srcOrd="1" destOrd="0" parTransId="{CAA34C3C-7BA9-4459-AA09-A940EE6B3D17}" sibTransId="{9985C6C9-07DF-41B6-885D-ACD1689E5522}"/>
    <dgm:cxn modelId="{55224D94-43D0-425D-9A8E-1F152F9ACB8E}" srcId="{2DCE99F5-31C7-48BD-993E-1A3141A1FEEB}" destId="{E104584F-F616-45E4-9AD4-341F57A30C08}" srcOrd="2" destOrd="0" parTransId="{12148F2E-2528-48CD-9FE0-7E9B6DD796F3}" sibTransId="{9183D764-5626-41FD-A350-DD2DE122D4CA}"/>
    <dgm:cxn modelId="{5F80809C-8696-42E3-85A6-3F2F72199891}" srcId="{8F920983-B241-4331-A7F1-2BFAD142CA8D}" destId="{451318AC-BADD-4512-AE12-B3C3147E66F7}" srcOrd="4" destOrd="0" parTransId="{994C89E4-78E8-4566-A61D-2648FBBD7DAF}" sibTransId="{40B3F81C-1EFF-48DD-9793-B7295B1B1431}"/>
    <dgm:cxn modelId="{3CD50EA1-1A15-4707-B69C-CC1D9CFFEC2F}" srcId="{8F920983-B241-4331-A7F1-2BFAD142CA8D}" destId="{1E238F28-ACB7-4C4C-9740-4F8767BF3B8E}" srcOrd="5" destOrd="0" parTransId="{192806C0-74C8-466A-BF7F-FE2233DA36A3}" sibTransId="{A27FD6D3-5454-480B-B766-931B99814A5E}"/>
    <dgm:cxn modelId="{C75855A1-C412-4825-8EC3-C8A9EC2E598D}" srcId="{8F920983-B241-4331-A7F1-2BFAD142CA8D}" destId="{8CFE6EA7-C3F7-4B96-A151-5E485B8F8717}" srcOrd="0" destOrd="0" parTransId="{46B50B40-B9A6-4013-AF22-C0C6FA312E1D}" sibTransId="{3C095C7E-F310-42F8-83D6-0E2613DF4D4A}"/>
    <dgm:cxn modelId="{C293D5A4-B8A8-44F3-8A31-ADF48E49CFBB}" type="presOf" srcId="{8F920983-B241-4331-A7F1-2BFAD142CA8D}" destId="{CCF22D29-02E1-4A7B-A5F6-630ED5CB3A08}" srcOrd="0" destOrd="0" presId="urn:microsoft.com/office/officeart/2005/8/layout/hList1"/>
    <dgm:cxn modelId="{1694B5A8-D43C-4F3F-A06F-D9F47BBC20C0}" srcId="{E2FD4B03-03AB-4206-9573-E3E9949760DE}" destId="{215A5518-B103-4C98-BEA8-B5D59C7154FF}" srcOrd="2" destOrd="0" parTransId="{6FBCEB48-FA12-4B11-828C-500354D470D3}" sibTransId="{18186FFF-ABEC-49E4-B645-C0553323C104}"/>
    <dgm:cxn modelId="{259762AB-CCD2-4F06-92AF-DDEB549BE404}" type="presOf" srcId="{C70040A8-EE96-4B1F-93F1-832776F42921}" destId="{F0D02C03-58CC-4908-A7E0-E10E6EDC0C7A}" srcOrd="0" destOrd="2" presId="urn:microsoft.com/office/officeart/2005/8/layout/hList1"/>
    <dgm:cxn modelId="{568BECAC-EF35-454E-8CC0-D3D1E96D64A6}" srcId="{2DCE99F5-31C7-48BD-993E-1A3141A1FEEB}" destId="{B034EA27-6252-4B11-A8A9-C4B6888ED381}" srcOrd="3" destOrd="0" parTransId="{FADBCEE1-6501-4463-95AB-C3C71E81A207}" sibTransId="{92F08AB2-7F83-4249-9B60-7FA959E608FB}"/>
    <dgm:cxn modelId="{777EA8AE-2CF2-40FD-A5BC-DF0CC42C26D7}" type="presOf" srcId="{1D97BB0E-648B-460F-83C8-871E1597F370}" destId="{365E7BD3-F818-456C-9DA0-F6AFA0DD3FA8}" srcOrd="0" destOrd="0" presId="urn:microsoft.com/office/officeart/2005/8/layout/hList1"/>
    <dgm:cxn modelId="{ACE3D5AE-A657-477A-8955-C35D924A85A0}" type="presOf" srcId="{E104584F-F616-45E4-9AD4-341F57A30C08}" destId="{BCCE3C3D-1A4F-4FD9-9080-C460724B13B9}" srcOrd="0" destOrd="2" presId="urn:microsoft.com/office/officeart/2005/8/layout/hList1"/>
    <dgm:cxn modelId="{A8D7A9B1-FA6E-4371-B79E-EE9F87E08F70}" srcId="{8F920983-B241-4331-A7F1-2BFAD142CA8D}" destId="{3958D8CA-D271-453F-BC7C-502C575A32E8}" srcOrd="1" destOrd="0" parTransId="{A89C3860-4E09-4222-B008-11373CD94555}" sibTransId="{49837854-D2E3-4ECD-8EC5-F9C57D2769F2}"/>
    <dgm:cxn modelId="{C27CA1B8-8B52-45CD-B0F1-706328C3F29D}" srcId="{E2FD4B03-03AB-4206-9573-E3E9949760DE}" destId="{5E25441A-8FE6-498B-84E6-D27DAB23BC5C}" srcOrd="0" destOrd="0" parTransId="{7C27464C-6DE2-435D-BF95-08C9655CFA85}" sibTransId="{4C492EDB-C223-485A-ABAA-2B6FF471AE0E}"/>
    <dgm:cxn modelId="{ED1BD9D4-33BE-4760-AE3F-8E0FFBA3F8E6}" type="presOf" srcId="{92A8F271-0F06-4DA4-B82A-428B695C2CEB}" destId="{F0D02C03-58CC-4908-A7E0-E10E6EDC0C7A}" srcOrd="0" destOrd="3" presId="urn:microsoft.com/office/officeart/2005/8/layout/hList1"/>
    <dgm:cxn modelId="{7B1117DC-61D7-4D0B-8FBA-281D340E665E}" srcId="{1D97BB0E-648B-460F-83C8-871E1597F370}" destId="{E2FD4B03-03AB-4206-9573-E3E9949760DE}" srcOrd="1" destOrd="0" parTransId="{25A1ED43-4F4A-44CF-8CD4-8963DC2FC0F6}" sibTransId="{67544BF9-414B-488D-A4B2-3F81D91D0211}"/>
    <dgm:cxn modelId="{C24C0DE9-6C73-42E6-8ACE-B1BAB1177D0C}" type="presOf" srcId="{E2FD4B03-03AB-4206-9573-E3E9949760DE}" destId="{530A282D-E0E0-4655-ADAA-4B7D78651CB5}" srcOrd="0" destOrd="0" presId="urn:microsoft.com/office/officeart/2005/8/layout/hList1"/>
    <dgm:cxn modelId="{9E37F9E9-1AE4-4F49-B373-2DFC0C368493}" srcId="{E2FD4B03-03AB-4206-9573-E3E9949760DE}" destId="{49D32BC1-3251-4581-B01C-6D5947B93345}" srcOrd="1" destOrd="0" parTransId="{EE1F522A-172F-4FCE-A27F-15929E4C9B53}" sibTransId="{DE36C347-AC68-4637-9F26-0EA3E11B4EBB}"/>
    <dgm:cxn modelId="{8CA5ABEB-69D5-43B6-8B54-28578691E12A}" type="presOf" srcId="{215A5518-B103-4C98-BEA8-B5D59C7154FF}" destId="{2D01116B-A9B2-4AFB-AD8F-B60C29DD367F}" srcOrd="0" destOrd="2" presId="urn:microsoft.com/office/officeart/2005/8/layout/hList1"/>
    <dgm:cxn modelId="{28EB93F3-A084-4618-83E7-AF3B1108F6BB}" type="presOf" srcId="{3958D8CA-D271-453F-BC7C-502C575A32E8}" destId="{F0D02C03-58CC-4908-A7E0-E10E6EDC0C7A}" srcOrd="0" destOrd="1" presId="urn:microsoft.com/office/officeart/2005/8/layout/hList1"/>
    <dgm:cxn modelId="{9EDBA0F6-72B7-4C0D-B560-C0B8307D23C4}" srcId="{1D97BB0E-648B-460F-83C8-871E1597F370}" destId="{8F920983-B241-4331-A7F1-2BFAD142CA8D}" srcOrd="0" destOrd="0" parTransId="{DA1E2A5D-F7F8-4CC3-A26C-CE254CD3A135}" sibTransId="{874E3096-AFB1-40AB-8A13-4088BEDF88F0}"/>
    <dgm:cxn modelId="{D6F89905-3947-40DA-8E1F-D2EC3B576C71}" type="presParOf" srcId="{365E7BD3-F818-456C-9DA0-F6AFA0DD3FA8}" destId="{7BC0A21B-0153-4DAA-8BCF-97963297EF81}" srcOrd="0" destOrd="0" presId="urn:microsoft.com/office/officeart/2005/8/layout/hList1"/>
    <dgm:cxn modelId="{AAAF4D58-5E3D-4371-8A20-FBA2F3F82BC9}" type="presParOf" srcId="{7BC0A21B-0153-4DAA-8BCF-97963297EF81}" destId="{CCF22D29-02E1-4A7B-A5F6-630ED5CB3A08}" srcOrd="0" destOrd="0" presId="urn:microsoft.com/office/officeart/2005/8/layout/hList1"/>
    <dgm:cxn modelId="{2C89DFCF-9E15-4D67-A20F-0281CC50D6D5}" type="presParOf" srcId="{7BC0A21B-0153-4DAA-8BCF-97963297EF81}" destId="{F0D02C03-58CC-4908-A7E0-E10E6EDC0C7A}" srcOrd="1" destOrd="0" presId="urn:microsoft.com/office/officeart/2005/8/layout/hList1"/>
    <dgm:cxn modelId="{9855891A-B700-4388-B4BE-A679C110DC47}" type="presParOf" srcId="{365E7BD3-F818-456C-9DA0-F6AFA0DD3FA8}" destId="{8CC7FFEE-7CE7-4959-AAE7-56172ACA5848}" srcOrd="1" destOrd="0" presId="urn:microsoft.com/office/officeart/2005/8/layout/hList1"/>
    <dgm:cxn modelId="{6A0FE453-A7CF-4C6C-B375-1503322475A2}" type="presParOf" srcId="{365E7BD3-F818-456C-9DA0-F6AFA0DD3FA8}" destId="{FDA44929-D04A-492C-BBD5-129231A46F7E}" srcOrd="2" destOrd="0" presId="urn:microsoft.com/office/officeart/2005/8/layout/hList1"/>
    <dgm:cxn modelId="{17E546A7-041C-4D61-A887-4C6A2FAFCE9F}" type="presParOf" srcId="{FDA44929-D04A-492C-BBD5-129231A46F7E}" destId="{530A282D-E0E0-4655-ADAA-4B7D78651CB5}" srcOrd="0" destOrd="0" presId="urn:microsoft.com/office/officeart/2005/8/layout/hList1"/>
    <dgm:cxn modelId="{4993BEB4-4302-4224-8740-62CC897A24CE}" type="presParOf" srcId="{FDA44929-D04A-492C-BBD5-129231A46F7E}" destId="{2D01116B-A9B2-4AFB-AD8F-B60C29DD367F}" srcOrd="1" destOrd="0" presId="urn:microsoft.com/office/officeart/2005/8/layout/hList1"/>
    <dgm:cxn modelId="{90815596-19AB-467A-ABAE-7B205D7ABC16}" type="presParOf" srcId="{365E7BD3-F818-456C-9DA0-F6AFA0DD3FA8}" destId="{8AF9B1F1-CC43-4846-B560-8A4EBAA8D6C9}" srcOrd="3" destOrd="0" presId="urn:microsoft.com/office/officeart/2005/8/layout/hList1"/>
    <dgm:cxn modelId="{6B393F59-A308-4E05-9566-B61D5D998022}" type="presParOf" srcId="{365E7BD3-F818-456C-9DA0-F6AFA0DD3FA8}" destId="{7900DC9D-0966-4611-A86D-08FF5CE6AF55}" srcOrd="4" destOrd="0" presId="urn:microsoft.com/office/officeart/2005/8/layout/hList1"/>
    <dgm:cxn modelId="{CE571D73-4716-4DAE-AEB8-9A97A42F5932}" type="presParOf" srcId="{7900DC9D-0966-4611-A86D-08FF5CE6AF55}" destId="{B06864D7-BD26-46F9-A0BE-7ED3DD17125B}" srcOrd="0" destOrd="0" presId="urn:microsoft.com/office/officeart/2005/8/layout/hList1"/>
    <dgm:cxn modelId="{334994E0-DF02-4DA3-A211-043413EA7F92}" type="presParOf" srcId="{7900DC9D-0966-4611-A86D-08FF5CE6AF55}" destId="{BCCE3C3D-1A4F-4FD9-9080-C460724B13B9}"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3500A2-89D9-4E87-A497-8A0EB82D0576}" type="doc">
      <dgm:prSet loTypeId="urn:microsoft.com/office/officeart/2005/8/layout/hProcess9" loCatId="process" qsTypeId="urn:microsoft.com/office/officeart/2005/8/quickstyle/simple1" qsCatId="simple" csTypeId="urn:microsoft.com/office/officeart/2005/8/colors/accent1_2" csCatId="accent1" phldr="1"/>
      <dgm:spPr/>
    </dgm:pt>
    <dgm:pt modelId="{04EEBADF-FEA8-4575-8BC8-9400B13BFA51}">
      <dgm:prSet phldrT="[Text]"/>
      <dgm:spPr/>
      <dgm:t>
        <a:bodyPr/>
        <a:lstStyle/>
        <a:p>
          <a:r>
            <a:rPr lang="en-US" dirty="0"/>
            <a:t>Routine</a:t>
          </a:r>
        </a:p>
        <a:p>
          <a:r>
            <a:rPr lang="en-US" dirty="0"/>
            <a:t>148 Projects $54.5m</a:t>
          </a:r>
        </a:p>
      </dgm:t>
    </dgm:pt>
    <dgm:pt modelId="{5532E43E-9496-4D2E-BEEF-8CC2A70C03E2}" type="parTrans" cxnId="{67F034AC-BCB7-4908-9724-05999FBEF6E7}">
      <dgm:prSet/>
      <dgm:spPr/>
      <dgm:t>
        <a:bodyPr/>
        <a:lstStyle/>
        <a:p>
          <a:endParaRPr lang="en-US"/>
        </a:p>
      </dgm:t>
    </dgm:pt>
    <dgm:pt modelId="{04E7BFCE-F967-4D32-BE9B-9C7702D0A119}" type="sibTrans" cxnId="{67F034AC-BCB7-4908-9724-05999FBEF6E7}">
      <dgm:prSet/>
      <dgm:spPr/>
      <dgm:t>
        <a:bodyPr/>
        <a:lstStyle/>
        <a:p>
          <a:endParaRPr lang="en-US"/>
        </a:p>
      </dgm:t>
    </dgm:pt>
    <dgm:pt modelId="{6A2BE36D-922F-42A4-9A96-D82FA598DCFC}">
      <dgm:prSet phldrT="[Text]"/>
      <dgm:spPr/>
      <dgm:t>
        <a:bodyPr/>
        <a:lstStyle/>
        <a:p>
          <a:r>
            <a:rPr lang="en-US" dirty="0"/>
            <a:t>Strategic/Contingency</a:t>
          </a:r>
        </a:p>
        <a:p>
          <a:r>
            <a:rPr lang="en-US" dirty="0"/>
            <a:t>Est. $TBD</a:t>
          </a:r>
        </a:p>
      </dgm:t>
    </dgm:pt>
    <dgm:pt modelId="{9F11F5BD-337C-46BF-8AD0-56F1267885D3}" type="parTrans" cxnId="{9310C7A6-A7F6-4F35-984E-61E26444A549}">
      <dgm:prSet/>
      <dgm:spPr/>
      <dgm:t>
        <a:bodyPr/>
        <a:lstStyle/>
        <a:p>
          <a:endParaRPr lang="en-US"/>
        </a:p>
      </dgm:t>
    </dgm:pt>
    <dgm:pt modelId="{00E93122-ECA3-4B5E-AC7E-5D793318EF18}" type="sibTrans" cxnId="{9310C7A6-A7F6-4F35-984E-61E26444A549}">
      <dgm:prSet/>
      <dgm:spPr/>
      <dgm:t>
        <a:bodyPr/>
        <a:lstStyle/>
        <a:p>
          <a:endParaRPr lang="en-US"/>
        </a:p>
      </dgm:t>
    </dgm:pt>
    <dgm:pt modelId="{E0FD0450-3BB0-4B67-B9CB-FC5CC501B8D8}">
      <dgm:prSet phldrT="[Text]"/>
      <dgm:spPr/>
      <dgm:t>
        <a:bodyPr/>
        <a:lstStyle/>
        <a:p>
          <a:r>
            <a:rPr lang="en-US" dirty="0"/>
            <a:t>Construction/New Site Support</a:t>
          </a:r>
        </a:p>
        <a:p>
          <a:r>
            <a:rPr lang="en-US" dirty="0"/>
            <a:t>$TBD</a:t>
          </a:r>
        </a:p>
      </dgm:t>
    </dgm:pt>
    <dgm:pt modelId="{89FCEC86-1F02-4FCD-AD89-608418704DC4}" type="parTrans" cxnId="{EAA46459-21ED-4B52-9F12-26A104DF1DE9}">
      <dgm:prSet/>
      <dgm:spPr/>
      <dgm:t>
        <a:bodyPr/>
        <a:lstStyle/>
        <a:p>
          <a:endParaRPr lang="en-US"/>
        </a:p>
      </dgm:t>
    </dgm:pt>
    <dgm:pt modelId="{9867FC92-FC54-4936-826D-2E54438F9482}" type="sibTrans" cxnId="{EAA46459-21ED-4B52-9F12-26A104DF1DE9}">
      <dgm:prSet/>
      <dgm:spPr/>
      <dgm:t>
        <a:bodyPr/>
        <a:lstStyle/>
        <a:p>
          <a:endParaRPr lang="en-US"/>
        </a:p>
      </dgm:t>
    </dgm:pt>
    <dgm:pt modelId="{ED04AD7E-93FB-4E4B-84FB-2026BEBB2F8E}" type="pres">
      <dgm:prSet presAssocID="{533500A2-89D9-4E87-A497-8A0EB82D0576}" presName="CompostProcess" presStyleCnt="0">
        <dgm:presLayoutVars>
          <dgm:dir/>
          <dgm:resizeHandles val="exact"/>
        </dgm:presLayoutVars>
      </dgm:prSet>
      <dgm:spPr/>
    </dgm:pt>
    <dgm:pt modelId="{B31AB068-DF62-440A-94B9-267BF28F475F}" type="pres">
      <dgm:prSet presAssocID="{533500A2-89D9-4E87-A497-8A0EB82D0576}" presName="arrow" presStyleLbl="bgShp" presStyleIdx="0" presStyleCnt="1"/>
      <dgm:spPr/>
    </dgm:pt>
    <dgm:pt modelId="{34CCAF90-3551-42A3-A898-B49CFAF0566F}" type="pres">
      <dgm:prSet presAssocID="{533500A2-89D9-4E87-A497-8A0EB82D0576}" presName="linearProcess" presStyleCnt="0"/>
      <dgm:spPr/>
    </dgm:pt>
    <dgm:pt modelId="{50A4EC50-3901-49F5-96FF-FA169BEF7928}" type="pres">
      <dgm:prSet presAssocID="{04EEBADF-FEA8-4575-8BC8-9400B13BFA51}" presName="textNode" presStyleLbl="node1" presStyleIdx="0" presStyleCnt="3">
        <dgm:presLayoutVars>
          <dgm:bulletEnabled val="1"/>
        </dgm:presLayoutVars>
      </dgm:prSet>
      <dgm:spPr/>
    </dgm:pt>
    <dgm:pt modelId="{19CC24B8-BF7A-4B82-A2EE-C1E1251078E5}" type="pres">
      <dgm:prSet presAssocID="{04E7BFCE-F967-4D32-BE9B-9C7702D0A119}" presName="sibTrans" presStyleCnt="0"/>
      <dgm:spPr/>
    </dgm:pt>
    <dgm:pt modelId="{0B3508D4-5BC8-4820-9309-D513BF4DDE63}" type="pres">
      <dgm:prSet presAssocID="{6A2BE36D-922F-42A4-9A96-D82FA598DCFC}" presName="textNode" presStyleLbl="node1" presStyleIdx="1" presStyleCnt="3">
        <dgm:presLayoutVars>
          <dgm:bulletEnabled val="1"/>
        </dgm:presLayoutVars>
      </dgm:prSet>
      <dgm:spPr/>
    </dgm:pt>
    <dgm:pt modelId="{CD87D760-7C87-499B-83E7-5ED529D0AE4B}" type="pres">
      <dgm:prSet presAssocID="{00E93122-ECA3-4B5E-AC7E-5D793318EF18}" presName="sibTrans" presStyleCnt="0"/>
      <dgm:spPr/>
    </dgm:pt>
    <dgm:pt modelId="{60B43AB4-D677-4E27-8FFE-E8F0B90E3712}" type="pres">
      <dgm:prSet presAssocID="{E0FD0450-3BB0-4B67-B9CB-FC5CC501B8D8}" presName="textNode" presStyleLbl="node1" presStyleIdx="2" presStyleCnt="3">
        <dgm:presLayoutVars>
          <dgm:bulletEnabled val="1"/>
        </dgm:presLayoutVars>
      </dgm:prSet>
      <dgm:spPr/>
    </dgm:pt>
  </dgm:ptLst>
  <dgm:cxnLst>
    <dgm:cxn modelId="{FAFD0169-E6A0-47A5-8D4F-D684B064178D}" type="presOf" srcId="{E0FD0450-3BB0-4B67-B9CB-FC5CC501B8D8}" destId="{60B43AB4-D677-4E27-8FFE-E8F0B90E3712}" srcOrd="0" destOrd="0" presId="urn:microsoft.com/office/officeart/2005/8/layout/hProcess9"/>
    <dgm:cxn modelId="{8CA0C64F-D501-4F37-A33E-CBE2DD58E20E}" type="presOf" srcId="{6A2BE36D-922F-42A4-9A96-D82FA598DCFC}" destId="{0B3508D4-5BC8-4820-9309-D513BF4DDE63}" srcOrd="0" destOrd="0" presId="urn:microsoft.com/office/officeart/2005/8/layout/hProcess9"/>
    <dgm:cxn modelId="{EAA46459-21ED-4B52-9F12-26A104DF1DE9}" srcId="{533500A2-89D9-4E87-A497-8A0EB82D0576}" destId="{E0FD0450-3BB0-4B67-B9CB-FC5CC501B8D8}" srcOrd="2" destOrd="0" parTransId="{89FCEC86-1F02-4FCD-AD89-608418704DC4}" sibTransId="{9867FC92-FC54-4936-826D-2E54438F9482}"/>
    <dgm:cxn modelId="{1401909D-BBEC-4671-A241-C140E7648EF8}" type="presOf" srcId="{533500A2-89D9-4E87-A497-8A0EB82D0576}" destId="{ED04AD7E-93FB-4E4B-84FB-2026BEBB2F8E}" srcOrd="0" destOrd="0" presId="urn:microsoft.com/office/officeart/2005/8/layout/hProcess9"/>
    <dgm:cxn modelId="{9310C7A6-A7F6-4F35-984E-61E26444A549}" srcId="{533500A2-89D9-4E87-A497-8A0EB82D0576}" destId="{6A2BE36D-922F-42A4-9A96-D82FA598DCFC}" srcOrd="1" destOrd="0" parTransId="{9F11F5BD-337C-46BF-8AD0-56F1267885D3}" sibTransId="{00E93122-ECA3-4B5E-AC7E-5D793318EF18}"/>
    <dgm:cxn modelId="{67F034AC-BCB7-4908-9724-05999FBEF6E7}" srcId="{533500A2-89D9-4E87-A497-8A0EB82D0576}" destId="{04EEBADF-FEA8-4575-8BC8-9400B13BFA51}" srcOrd="0" destOrd="0" parTransId="{5532E43E-9496-4D2E-BEEF-8CC2A70C03E2}" sibTransId="{04E7BFCE-F967-4D32-BE9B-9C7702D0A119}"/>
    <dgm:cxn modelId="{02AB54C1-BFB3-44E6-8CBF-2526177DDEF1}" type="presOf" srcId="{04EEBADF-FEA8-4575-8BC8-9400B13BFA51}" destId="{50A4EC50-3901-49F5-96FF-FA169BEF7928}" srcOrd="0" destOrd="0" presId="urn:microsoft.com/office/officeart/2005/8/layout/hProcess9"/>
    <dgm:cxn modelId="{92A334DC-0168-4901-9104-CA72B2F09C31}" type="presParOf" srcId="{ED04AD7E-93FB-4E4B-84FB-2026BEBB2F8E}" destId="{B31AB068-DF62-440A-94B9-267BF28F475F}" srcOrd="0" destOrd="0" presId="urn:microsoft.com/office/officeart/2005/8/layout/hProcess9"/>
    <dgm:cxn modelId="{6C0F3A65-3C98-47A6-844A-961253284DC8}" type="presParOf" srcId="{ED04AD7E-93FB-4E4B-84FB-2026BEBB2F8E}" destId="{34CCAF90-3551-42A3-A898-B49CFAF0566F}" srcOrd="1" destOrd="0" presId="urn:microsoft.com/office/officeart/2005/8/layout/hProcess9"/>
    <dgm:cxn modelId="{2869D109-06E3-4709-8DA3-6AD3CBFDB471}" type="presParOf" srcId="{34CCAF90-3551-42A3-A898-B49CFAF0566F}" destId="{50A4EC50-3901-49F5-96FF-FA169BEF7928}" srcOrd="0" destOrd="0" presId="urn:microsoft.com/office/officeart/2005/8/layout/hProcess9"/>
    <dgm:cxn modelId="{4D60DA5C-EEEC-4590-B0D4-34DF6F23712F}" type="presParOf" srcId="{34CCAF90-3551-42A3-A898-B49CFAF0566F}" destId="{19CC24B8-BF7A-4B82-A2EE-C1E1251078E5}" srcOrd="1" destOrd="0" presId="urn:microsoft.com/office/officeart/2005/8/layout/hProcess9"/>
    <dgm:cxn modelId="{A58E7FCA-DFA9-4308-84E2-7BBE1144BEE6}" type="presParOf" srcId="{34CCAF90-3551-42A3-A898-B49CFAF0566F}" destId="{0B3508D4-5BC8-4820-9309-D513BF4DDE63}" srcOrd="2" destOrd="0" presId="urn:microsoft.com/office/officeart/2005/8/layout/hProcess9"/>
    <dgm:cxn modelId="{1E07E6DB-B50D-4AA3-A2CB-29E187A5A4C1}" type="presParOf" srcId="{34CCAF90-3551-42A3-A898-B49CFAF0566F}" destId="{CD87D760-7C87-499B-83E7-5ED529D0AE4B}" srcOrd="3" destOrd="0" presId="urn:microsoft.com/office/officeart/2005/8/layout/hProcess9"/>
    <dgm:cxn modelId="{1F780C95-9329-4556-A5AA-E74BEA44D3E2}" type="presParOf" srcId="{34CCAF90-3551-42A3-A898-B49CFAF0566F}" destId="{60B43AB4-D677-4E27-8FFE-E8F0B90E371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51BFED-BE50-4128-94C5-8D393BCC0041}" type="doc">
      <dgm:prSet loTypeId="urn:microsoft.com/office/officeart/2005/8/layout/radial1" loCatId="relationship" qsTypeId="urn:microsoft.com/office/officeart/2005/8/quickstyle/simple1" qsCatId="simple" csTypeId="urn:microsoft.com/office/officeart/2005/8/colors/accent5_2" csCatId="accent5" phldr="1"/>
      <dgm:spPr/>
      <dgm:t>
        <a:bodyPr/>
        <a:lstStyle/>
        <a:p>
          <a:endParaRPr lang="en-US"/>
        </a:p>
      </dgm:t>
    </dgm:pt>
    <dgm:pt modelId="{C3A06644-9D53-4D27-A4F3-16886755C827}">
      <dgm:prSet phldrT="[Text]" custT="1"/>
      <dgm:spPr>
        <a:solidFill>
          <a:schemeClr val="accent1"/>
        </a:solidFill>
      </dgm:spPr>
      <dgm:t>
        <a:bodyPr/>
        <a:lstStyle/>
        <a:p>
          <a:r>
            <a:rPr lang="en-US" sz="2000" b="1" i="0" u="none" dirty="0"/>
            <a:t>UCM Supply Chain</a:t>
          </a:r>
        </a:p>
      </dgm:t>
    </dgm:pt>
    <dgm:pt modelId="{0CA11001-0F3D-490F-9AF1-69F8DF9A852A}" type="parTrans" cxnId="{3841140C-E07E-4CBF-9A9C-E81724A74CC4}">
      <dgm:prSet/>
      <dgm:spPr/>
      <dgm:t>
        <a:bodyPr/>
        <a:lstStyle/>
        <a:p>
          <a:endParaRPr lang="en-US"/>
        </a:p>
      </dgm:t>
    </dgm:pt>
    <dgm:pt modelId="{05D7A519-ECEA-453D-910B-96D208AB1DEB}" type="sibTrans" cxnId="{3841140C-E07E-4CBF-9A9C-E81724A74CC4}">
      <dgm:prSet/>
      <dgm:spPr/>
      <dgm:t>
        <a:bodyPr/>
        <a:lstStyle/>
        <a:p>
          <a:endParaRPr lang="en-US"/>
        </a:p>
      </dgm:t>
    </dgm:pt>
    <dgm:pt modelId="{733C5EFE-97A4-4E5C-BA94-8408F1906135}">
      <dgm:prSet phldrT="[Text]" custT="1"/>
      <dgm:spPr>
        <a:solidFill>
          <a:schemeClr val="accent1"/>
        </a:solidFill>
      </dgm:spPr>
      <dgm:t>
        <a:bodyPr/>
        <a:lstStyle/>
        <a:p>
          <a:r>
            <a:rPr lang="en-US" sz="1000" dirty="0"/>
            <a:t>River East</a:t>
          </a:r>
        </a:p>
      </dgm:t>
    </dgm:pt>
    <dgm:pt modelId="{16B4CA5B-152C-4AA6-B2F0-9898B726910A}" type="parTrans" cxnId="{3404957A-6D4E-4CCC-BA28-801C66715DF3}">
      <dgm:prSet/>
      <dgm:spPr/>
      <dgm:t>
        <a:bodyPr/>
        <a:lstStyle/>
        <a:p>
          <a:endParaRPr lang="en-US" dirty="0"/>
        </a:p>
      </dgm:t>
    </dgm:pt>
    <dgm:pt modelId="{74205057-E8EE-4193-8FF4-A09AEB83049B}" type="sibTrans" cxnId="{3404957A-6D4E-4CCC-BA28-801C66715DF3}">
      <dgm:prSet/>
      <dgm:spPr/>
      <dgm:t>
        <a:bodyPr/>
        <a:lstStyle/>
        <a:p>
          <a:endParaRPr lang="en-US"/>
        </a:p>
      </dgm:t>
    </dgm:pt>
    <dgm:pt modelId="{5BB95837-4FA5-4872-A001-46E394D2265D}">
      <dgm:prSet phldrT="[Text]" custT="1"/>
      <dgm:spPr>
        <a:solidFill>
          <a:schemeClr val="accent1"/>
        </a:solidFill>
      </dgm:spPr>
      <dgm:t>
        <a:bodyPr/>
        <a:lstStyle/>
        <a:p>
          <a:r>
            <a:rPr lang="en-US" sz="1000" dirty="0"/>
            <a:t>Orland Park</a:t>
          </a:r>
        </a:p>
      </dgm:t>
    </dgm:pt>
    <dgm:pt modelId="{D3421513-9429-443C-9358-FBD656162CEA}" type="parTrans" cxnId="{95E876D6-D1C5-4455-8A5F-A2FA65491544}">
      <dgm:prSet/>
      <dgm:spPr/>
      <dgm:t>
        <a:bodyPr/>
        <a:lstStyle/>
        <a:p>
          <a:endParaRPr lang="en-US" dirty="0"/>
        </a:p>
      </dgm:t>
    </dgm:pt>
    <dgm:pt modelId="{4CC21680-DEB5-4F28-AA52-54986EB79BFD}" type="sibTrans" cxnId="{95E876D6-D1C5-4455-8A5F-A2FA65491544}">
      <dgm:prSet/>
      <dgm:spPr/>
      <dgm:t>
        <a:bodyPr/>
        <a:lstStyle/>
        <a:p>
          <a:endParaRPr lang="en-US"/>
        </a:p>
      </dgm:t>
    </dgm:pt>
    <dgm:pt modelId="{C7CF30B5-23A2-46D5-9D3F-1CDD5E6098BD}">
      <dgm:prSet phldrT="[Text]" custT="1"/>
      <dgm:spPr>
        <a:solidFill>
          <a:schemeClr val="accent1"/>
        </a:solidFill>
      </dgm:spPr>
      <dgm:t>
        <a:bodyPr/>
        <a:lstStyle/>
        <a:p>
          <a:r>
            <a:rPr lang="en-US" sz="1000" dirty="0"/>
            <a:t>Ingalls</a:t>
          </a:r>
        </a:p>
      </dgm:t>
    </dgm:pt>
    <dgm:pt modelId="{076EC6D6-6740-4F75-8C14-E79BBBB491FC}" type="parTrans" cxnId="{F795B45F-7CB5-4ACE-9805-C01AD9306E19}">
      <dgm:prSet/>
      <dgm:spPr/>
      <dgm:t>
        <a:bodyPr/>
        <a:lstStyle/>
        <a:p>
          <a:endParaRPr lang="en-US" dirty="0"/>
        </a:p>
      </dgm:t>
    </dgm:pt>
    <dgm:pt modelId="{A4F762FA-4AF4-49DF-A6FA-85D4B197F486}" type="sibTrans" cxnId="{F795B45F-7CB5-4ACE-9805-C01AD9306E19}">
      <dgm:prSet/>
      <dgm:spPr/>
      <dgm:t>
        <a:bodyPr/>
        <a:lstStyle/>
        <a:p>
          <a:endParaRPr lang="en-US"/>
        </a:p>
      </dgm:t>
    </dgm:pt>
    <dgm:pt modelId="{65B337F4-7B48-46B7-9249-2FF959BACB0A}">
      <dgm:prSet phldrT="[Text]" custT="1"/>
      <dgm:spPr>
        <a:solidFill>
          <a:schemeClr val="accent1"/>
        </a:solidFill>
      </dgm:spPr>
      <dgm:t>
        <a:bodyPr/>
        <a:lstStyle/>
        <a:p>
          <a:r>
            <a:rPr lang="en-US" sz="1000" b="0" dirty="0"/>
            <a:t>South Loop</a:t>
          </a:r>
        </a:p>
      </dgm:t>
    </dgm:pt>
    <dgm:pt modelId="{55D0806C-1CE0-4A5A-AF58-870708EBCCE9}" type="parTrans" cxnId="{2E3089BF-9BFF-4B73-A39C-E58013C5DB39}">
      <dgm:prSet/>
      <dgm:spPr/>
      <dgm:t>
        <a:bodyPr/>
        <a:lstStyle/>
        <a:p>
          <a:endParaRPr lang="en-US" dirty="0"/>
        </a:p>
      </dgm:t>
    </dgm:pt>
    <dgm:pt modelId="{C654EDDE-A2F5-4167-AC7F-4F8B13E187AB}" type="sibTrans" cxnId="{2E3089BF-9BFF-4B73-A39C-E58013C5DB39}">
      <dgm:prSet/>
      <dgm:spPr/>
      <dgm:t>
        <a:bodyPr/>
        <a:lstStyle/>
        <a:p>
          <a:endParaRPr lang="en-US"/>
        </a:p>
      </dgm:t>
    </dgm:pt>
    <dgm:pt modelId="{E9594D38-7D82-48CA-B007-3445D6C299B8}">
      <dgm:prSet phldrT="[Text]" custT="1"/>
      <dgm:spPr>
        <a:solidFill>
          <a:schemeClr val="accent1"/>
        </a:solidFill>
      </dgm:spPr>
      <dgm:t>
        <a:bodyPr/>
        <a:lstStyle/>
        <a:p>
          <a:r>
            <a:rPr lang="en-US" sz="1000" dirty="0"/>
            <a:t>Hyde Park</a:t>
          </a:r>
        </a:p>
      </dgm:t>
    </dgm:pt>
    <dgm:pt modelId="{254305B5-642E-4C55-9164-2653CFF17EAB}" type="parTrans" cxnId="{C829BECE-05C7-42BF-89A0-CF5622EE6002}">
      <dgm:prSet/>
      <dgm:spPr/>
      <dgm:t>
        <a:bodyPr/>
        <a:lstStyle/>
        <a:p>
          <a:endParaRPr lang="en-US" dirty="0"/>
        </a:p>
      </dgm:t>
    </dgm:pt>
    <dgm:pt modelId="{E0CDA52A-A5F0-4D8E-8866-E0227829DCF5}" type="sibTrans" cxnId="{C829BECE-05C7-42BF-89A0-CF5622EE6002}">
      <dgm:prSet/>
      <dgm:spPr/>
      <dgm:t>
        <a:bodyPr/>
        <a:lstStyle/>
        <a:p>
          <a:endParaRPr lang="en-US"/>
        </a:p>
      </dgm:t>
    </dgm:pt>
    <dgm:pt modelId="{404A1332-4AFC-4C96-B7B6-F93DF05AECCF}">
      <dgm:prSet phldrT="[Text]"/>
      <dgm:spPr/>
      <dgm:t>
        <a:bodyPr/>
        <a:lstStyle/>
        <a:p>
          <a:endParaRPr lang="en-US"/>
        </a:p>
      </dgm:t>
    </dgm:pt>
    <dgm:pt modelId="{E88D8932-A88C-4F3E-BCEC-26532D285C95}" type="parTrans" cxnId="{10A850CF-C32B-4A1C-B48E-59FCB9D16442}">
      <dgm:prSet/>
      <dgm:spPr/>
      <dgm:t>
        <a:bodyPr/>
        <a:lstStyle/>
        <a:p>
          <a:endParaRPr lang="en-US"/>
        </a:p>
      </dgm:t>
    </dgm:pt>
    <dgm:pt modelId="{EF06727C-6F75-443C-808D-8A568383C0E4}" type="sibTrans" cxnId="{10A850CF-C32B-4A1C-B48E-59FCB9D16442}">
      <dgm:prSet/>
      <dgm:spPr/>
      <dgm:t>
        <a:bodyPr/>
        <a:lstStyle/>
        <a:p>
          <a:endParaRPr lang="en-US"/>
        </a:p>
      </dgm:t>
    </dgm:pt>
    <dgm:pt modelId="{45ECDB29-2504-430F-B58A-58AD66738634}">
      <dgm:prSet phldrT="[Text]" custT="1"/>
      <dgm:spPr>
        <a:solidFill>
          <a:schemeClr val="accent1"/>
        </a:solidFill>
      </dgm:spPr>
      <dgm:t>
        <a:bodyPr/>
        <a:lstStyle/>
        <a:p>
          <a:r>
            <a:rPr lang="en-US" sz="1000" b="0" dirty="0"/>
            <a:t>Calumet City</a:t>
          </a:r>
        </a:p>
      </dgm:t>
    </dgm:pt>
    <dgm:pt modelId="{586C2FE3-1ECA-47D8-9CBC-D8EA8D137B4A}" type="parTrans" cxnId="{E88C809D-13EB-49C2-9025-D19238093B1B}">
      <dgm:prSet/>
      <dgm:spPr/>
      <dgm:t>
        <a:bodyPr/>
        <a:lstStyle/>
        <a:p>
          <a:endParaRPr lang="en-US" dirty="0"/>
        </a:p>
      </dgm:t>
    </dgm:pt>
    <dgm:pt modelId="{2B635081-F7C1-429A-9211-45D56B3504D3}" type="sibTrans" cxnId="{E88C809D-13EB-49C2-9025-D19238093B1B}">
      <dgm:prSet/>
      <dgm:spPr/>
      <dgm:t>
        <a:bodyPr/>
        <a:lstStyle/>
        <a:p>
          <a:endParaRPr lang="en-US"/>
        </a:p>
      </dgm:t>
    </dgm:pt>
    <dgm:pt modelId="{DFE0AE64-0C19-4095-8DCA-D116E3B88B30}">
      <dgm:prSet phldrT="[Text]" custT="1"/>
      <dgm:spPr>
        <a:solidFill>
          <a:schemeClr val="accent1"/>
        </a:solidFill>
      </dgm:spPr>
      <dgm:t>
        <a:bodyPr/>
        <a:lstStyle/>
        <a:p>
          <a:r>
            <a:rPr lang="en-US" sz="1000" b="0" dirty="0"/>
            <a:t>Flossmoor</a:t>
          </a:r>
        </a:p>
      </dgm:t>
    </dgm:pt>
    <dgm:pt modelId="{2658387A-41B8-486D-A340-D38B9CD3673A}" type="parTrans" cxnId="{84193291-5D50-4076-A38A-10FD74D07B8D}">
      <dgm:prSet/>
      <dgm:spPr/>
      <dgm:t>
        <a:bodyPr/>
        <a:lstStyle/>
        <a:p>
          <a:endParaRPr lang="en-US" dirty="0"/>
        </a:p>
      </dgm:t>
    </dgm:pt>
    <dgm:pt modelId="{FD73A317-AAE6-4732-B1DB-6FA0823C90A6}" type="sibTrans" cxnId="{84193291-5D50-4076-A38A-10FD74D07B8D}">
      <dgm:prSet/>
      <dgm:spPr/>
      <dgm:t>
        <a:bodyPr/>
        <a:lstStyle/>
        <a:p>
          <a:endParaRPr lang="en-US"/>
        </a:p>
      </dgm:t>
    </dgm:pt>
    <dgm:pt modelId="{20356AFE-F339-47D2-8C7A-BE226CF3618C}">
      <dgm:prSet phldrT="[Text]" custT="1"/>
      <dgm:spPr>
        <a:solidFill>
          <a:schemeClr val="accent1"/>
        </a:solidFill>
      </dgm:spPr>
      <dgm:t>
        <a:bodyPr/>
        <a:lstStyle/>
        <a:p>
          <a:r>
            <a:rPr lang="en-US" sz="1000" b="0" dirty="0"/>
            <a:t>Tinley Park</a:t>
          </a:r>
        </a:p>
      </dgm:t>
    </dgm:pt>
    <dgm:pt modelId="{AFB5FC7A-7915-4F5D-B8A0-6A8892813676}" type="parTrans" cxnId="{1BF50906-E0AD-4AA0-89B0-56C75D3C94F4}">
      <dgm:prSet/>
      <dgm:spPr/>
      <dgm:t>
        <a:bodyPr/>
        <a:lstStyle/>
        <a:p>
          <a:endParaRPr lang="en-US" dirty="0"/>
        </a:p>
      </dgm:t>
    </dgm:pt>
    <dgm:pt modelId="{38859D75-8094-430A-B32C-599399CE5CC7}" type="sibTrans" cxnId="{1BF50906-E0AD-4AA0-89B0-56C75D3C94F4}">
      <dgm:prSet/>
      <dgm:spPr/>
      <dgm:t>
        <a:bodyPr/>
        <a:lstStyle/>
        <a:p>
          <a:endParaRPr lang="en-US"/>
        </a:p>
      </dgm:t>
    </dgm:pt>
    <dgm:pt modelId="{5173EBA4-E1D1-4B49-9A64-696FAF8AA105}">
      <dgm:prSet phldrT="[Text]" custT="1"/>
      <dgm:spPr>
        <a:solidFill>
          <a:schemeClr val="accent1"/>
        </a:solidFill>
      </dgm:spPr>
      <dgm:t>
        <a:bodyPr/>
        <a:lstStyle/>
        <a:p>
          <a:r>
            <a:rPr lang="en-US" sz="1000" b="0" dirty="0"/>
            <a:t>Crown Point</a:t>
          </a:r>
        </a:p>
      </dgm:t>
    </dgm:pt>
    <dgm:pt modelId="{A324E728-7A34-4166-98B7-D964F32798FB}" type="parTrans" cxnId="{63DCCBFB-A4F8-4BF9-B878-2A5FA8D9FB77}">
      <dgm:prSet/>
      <dgm:spPr/>
      <dgm:t>
        <a:bodyPr/>
        <a:lstStyle/>
        <a:p>
          <a:endParaRPr lang="en-US" dirty="0"/>
        </a:p>
      </dgm:t>
    </dgm:pt>
    <dgm:pt modelId="{D99DA9EF-D7BF-47B6-BC12-09963931BEFE}" type="sibTrans" cxnId="{63DCCBFB-A4F8-4BF9-B878-2A5FA8D9FB77}">
      <dgm:prSet/>
      <dgm:spPr/>
      <dgm:t>
        <a:bodyPr/>
        <a:lstStyle/>
        <a:p>
          <a:endParaRPr lang="en-US"/>
        </a:p>
      </dgm:t>
    </dgm:pt>
    <dgm:pt modelId="{B3E73CB4-5DE4-4D15-AC68-65DBA7933166}">
      <dgm:prSet phldrT="[Text]" custT="1"/>
      <dgm:spPr>
        <a:solidFill>
          <a:schemeClr val="accent1"/>
        </a:solidFill>
      </dgm:spPr>
      <dgm:t>
        <a:bodyPr/>
        <a:lstStyle/>
        <a:p>
          <a:r>
            <a:rPr lang="en-US" sz="1000" b="0" dirty="0"/>
            <a:t>Dearborn Station</a:t>
          </a:r>
        </a:p>
      </dgm:t>
    </dgm:pt>
    <dgm:pt modelId="{476FBD0E-44C8-4D0D-98E5-64A53F5A4649}" type="parTrans" cxnId="{02307C6A-5CBC-4E51-BB99-7A1418343861}">
      <dgm:prSet/>
      <dgm:spPr/>
      <dgm:t>
        <a:bodyPr/>
        <a:lstStyle/>
        <a:p>
          <a:endParaRPr lang="en-US" dirty="0"/>
        </a:p>
      </dgm:t>
    </dgm:pt>
    <dgm:pt modelId="{DF6DF903-73A3-4AB4-A9BF-C22156F5C60C}" type="sibTrans" cxnId="{02307C6A-5CBC-4E51-BB99-7A1418343861}">
      <dgm:prSet/>
      <dgm:spPr/>
      <dgm:t>
        <a:bodyPr/>
        <a:lstStyle/>
        <a:p>
          <a:endParaRPr lang="en-US"/>
        </a:p>
      </dgm:t>
    </dgm:pt>
    <dgm:pt modelId="{A2FD3864-6CAC-4E0B-AD9E-F0C334BDF73D}">
      <dgm:prSet phldrT="[Text]" custT="1"/>
      <dgm:spPr>
        <a:solidFill>
          <a:schemeClr val="accent1"/>
        </a:solidFill>
      </dgm:spPr>
      <dgm:t>
        <a:bodyPr/>
        <a:lstStyle/>
        <a:p>
          <a:r>
            <a:rPr lang="en-US" sz="1000" b="0" dirty="0"/>
            <a:t>Kenwood</a:t>
          </a:r>
        </a:p>
      </dgm:t>
    </dgm:pt>
    <dgm:pt modelId="{BD28FEED-DE88-472E-A476-2C38283FFC36}" type="parTrans" cxnId="{E58CD09E-283D-422E-8FE6-98A5F4D6C095}">
      <dgm:prSet/>
      <dgm:spPr/>
      <dgm:t>
        <a:bodyPr/>
        <a:lstStyle/>
        <a:p>
          <a:endParaRPr lang="en-US" dirty="0"/>
        </a:p>
      </dgm:t>
    </dgm:pt>
    <dgm:pt modelId="{BCE3AD40-4ADF-464F-8F40-756313F2324F}" type="sibTrans" cxnId="{E58CD09E-283D-422E-8FE6-98A5F4D6C095}">
      <dgm:prSet/>
      <dgm:spPr/>
      <dgm:t>
        <a:bodyPr/>
        <a:lstStyle/>
        <a:p>
          <a:endParaRPr lang="en-US"/>
        </a:p>
      </dgm:t>
    </dgm:pt>
    <dgm:pt modelId="{E38781E5-FB21-441F-A700-53CC6531D4B0}">
      <dgm:prSet phldrT="[Text]" custT="1"/>
      <dgm:spPr>
        <a:solidFill>
          <a:schemeClr val="accent1"/>
        </a:solidFill>
      </dgm:spPr>
      <dgm:t>
        <a:bodyPr/>
        <a:lstStyle/>
        <a:p>
          <a:r>
            <a:rPr lang="en-US" sz="1000" b="0" dirty="0"/>
            <a:t>Cottage Grove</a:t>
          </a:r>
        </a:p>
      </dgm:t>
    </dgm:pt>
    <dgm:pt modelId="{87D77BE1-CE73-4068-BDEE-A8068973107A}" type="parTrans" cxnId="{024B0ABF-C0C1-429E-BCDB-DA2AD4F517C7}">
      <dgm:prSet/>
      <dgm:spPr/>
      <dgm:t>
        <a:bodyPr/>
        <a:lstStyle/>
        <a:p>
          <a:endParaRPr lang="en-US" dirty="0"/>
        </a:p>
      </dgm:t>
    </dgm:pt>
    <dgm:pt modelId="{BEC06370-BD86-4D69-9CE8-063EAA8C0A53}" type="sibTrans" cxnId="{024B0ABF-C0C1-429E-BCDB-DA2AD4F517C7}">
      <dgm:prSet/>
      <dgm:spPr/>
      <dgm:t>
        <a:bodyPr/>
        <a:lstStyle/>
        <a:p>
          <a:endParaRPr lang="en-US"/>
        </a:p>
      </dgm:t>
    </dgm:pt>
    <dgm:pt modelId="{56C1DB39-536E-446A-9F44-28518F914480}">
      <dgm:prSet phldrT="[Text]" custT="1"/>
      <dgm:spPr>
        <a:solidFill>
          <a:schemeClr val="accent1"/>
        </a:solidFill>
      </dgm:spPr>
      <dgm:t>
        <a:bodyPr/>
        <a:lstStyle/>
        <a:p>
          <a:r>
            <a:rPr lang="en-US" sz="1000" b="0" dirty="0"/>
            <a:t>Silver Cross</a:t>
          </a:r>
        </a:p>
      </dgm:t>
    </dgm:pt>
    <dgm:pt modelId="{F3B4631B-6657-45EB-9646-73C95FF9284D}" type="parTrans" cxnId="{114C1D5E-CD7C-492D-B695-F5758FDF56C3}">
      <dgm:prSet/>
      <dgm:spPr/>
      <dgm:t>
        <a:bodyPr/>
        <a:lstStyle/>
        <a:p>
          <a:endParaRPr lang="en-US" dirty="0"/>
        </a:p>
      </dgm:t>
    </dgm:pt>
    <dgm:pt modelId="{47DEA226-17B0-482A-BC33-79D1F399F30B}" type="sibTrans" cxnId="{114C1D5E-CD7C-492D-B695-F5758FDF56C3}">
      <dgm:prSet/>
      <dgm:spPr/>
      <dgm:t>
        <a:bodyPr/>
        <a:lstStyle/>
        <a:p>
          <a:endParaRPr lang="en-US"/>
        </a:p>
      </dgm:t>
    </dgm:pt>
    <dgm:pt modelId="{C91F9809-5750-465B-AE92-98C013C67A99}">
      <dgm:prSet phldrT="[Text]" custT="1"/>
      <dgm:spPr>
        <a:solidFill>
          <a:schemeClr val="accent1"/>
        </a:solidFill>
      </dgm:spPr>
      <dgm:t>
        <a:bodyPr/>
        <a:lstStyle/>
        <a:p>
          <a:r>
            <a:rPr lang="en-US" sz="1000" b="0" dirty="0"/>
            <a:t>Chesterton</a:t>
          </a:r>
        </a:p>
      </dgm:t>
    </dgm:pt>
    <dgm:pt modelId="{6FBC865B-40E5-460F-99EB-18B695477246}" type="parTrans" cxnId="{0E1FEAD5-4483-4658-9022-03AC8D60672D}">
      <dgm:prSet/>
      <dgm:spPr/>
      <dgm:t>
        <a:bodyPr/>
        <a:lstStyle/>
        <a:p>
          <a:endParaRPr lang="en-US" dirty="0"/>
        </a:p>
      </dgm:t>
    </dgm:pt>
    <dgm:pt modelId="{A6620672-3FB5-4A33-9804-9286B62FCBB6}" type="sibTrans" cxnId="{0E1FEAD5-4483-4658-9022-03AC8D60672D}">
      <dgm:prSet/>
      <dgm:spPr/>
      <dgm:t>
        <a:bodyPr/>
        <a:lstStyle/>
        <a:p>
          <a:endParaRPr lang="en-US"/>
        </a:p>
      </dgm:t>
    </dgm:pt>
    <dgm:pt modelId="{ED680C8B-09C1-45EE-96DE-40B776DE7342}">
      <dgm:prSet phldrT="[Text]" custT="1"/>
      <dgm:spPr>
        <a:solidFill>
          <a:schemeClr val="accent1"/>
        </a:solidFill>
      </dgm:spPr>
      <dgm:t>
        <a:bodyPr/>
        <a:lstStyle/>
        <a:p>
          <a:r>
            <a:rPr lang="en-US" sz="1000" b="0" dirty="0"/>
            <a:t>Valparaiso</a:t>
          </a:r>
        </a:p>
      </dgm:t>
    </dgm:pt>
    <dgm:pt modelId="{FBF42DD6-2CB8-485F-845F-0DF6C9467323}" type="parTrans" cxnId="{526964FA-A4D6-4988-BCF3-4FDA1BB6F561}">
      <dgm:prSet/>
      <dgm:spPr/>
      <dgm:t>
        <a:bodyPr/>
        <a:lstStyle/>
        <a:p>
          <a:endParaRPr lang="en-US" dirty="0"/>
        </a:p>
      </dgm:t>
    </dgm:pt>
    <dgm:pt modelId="{6E1847D3-492E-4A5C-85C8-21906DD8E361}" type="sibTrans" cxnId="{526964FA-A4D6-4988-BCF3-4FDA1BB6F561}">
      <dgm:prSet/>
      <dgm:spPr/>
      <dgm:t>
        <a:bodyPr/>
        <a:lstStyle/>
        <a:p>
          <a:endParaRPr lang="en-US"/>
        </a:p>
      </dgm:t>
    </dgm:pt>
    <dgm:pt modelId="{EC1CD91B-51CB-4C41-9DD8-29126D6BEFA4}">
      <dgm:prSet phldrT="[Text]" custT="1"/>
      <dgm:spPr>
        <a:solidFill>
          <a:schemeClr val="accent5">
            <a:lumMod val="60000"/>
            <a:lumOff val="40000"/>
            <a:alpha val="50000"/>
          </a:schemeClr>
        </a:solidFill>
      </dgm:spPr>
      <dgm:t>
        <a:bodyPr/>
        <a:lstStyle/>
        <a:p>
          <a:endParaRPr lang="en-US" sz="1200" b="0" dirty="0"/>
        </a:p>
      </dgm:t>
    </dgm:pt>
    <dgm:pt modelId="{C34F5066-210A-461F-9CE4-DCA349975FE9}" type="parTrans" cxnId="{BBBB2EBF-9D0A-4765-9B42-623EC0CCE5CC}">
      <dgm:prSet/>
      <dgm:spPr/>
      <dgm:t>
        <a:bodyPr/>
        <a:lstStyle/>
        <a:p>
          <a:endParaRPr lang="en-US"/>
        </a:p>
      </dgm:t>
    </dgm:pt>
    <dgm:pt modelId="{8C2F5F05-1110-43EC-956F-5EA727F56D11}" type="sibTrans" cxnId="{BBBB2EBF-9D0A-4765-9B42-623EC0CCE5CC}">
      <dgm:prSet/>
      <dgm:spPr/>
      <dgm:t>
        <a:bodyPr/>
        <a:lstStyle/>
        <a:p>
          <a:endParaRPr lang="en-US"/>
        </a:p>
      </dgm:t>
    </dgm:pt>
    <dgm:pt modelId="{9F124725-30E3-4C0F-BBD5-134447FF3D1B}" type="pres">
      <dgm:prSet presAssocID="{A751BFED-BE50-4128-94C5-8D393BCC0041}" presName="cycle" presStyleCnt="0">
        <dgm:presLayoutVars>
          <dgm:chMax val="1"/>
          <dgm:dir/>
          <dgm:animLvl val="ctr"/>
          <dgm:resizeHandles val="exact"/>
        </dgm:presLayoutVars>
      </dgm:prSet>
      <dgm:spPr/>
    </dgm:pt>
    <dgm:pt modelId="{B5483961-08E6-4E9A-AC2A-A2BC4DD99FE8}" type="pres">
      <dgm:prSet presAssocID="{C3A06644-9D53-4D27-A4F3-16886755C827}" presName="centerShape" presStyleLbl="node0" presStyleIdx="0" presStyleCnt="1" custScaleX="233222" custScaleY="220219"/>
      <dgm:spPr/>
    </dgm:pt>
    <dgm:pt modelId="{2C661033-DEA2-4B16-AA25-55BEAD31D1A0}" type="pres">
      <dgm:prSet presAssocID="{254305B5-642E-4C55-9164-2653CFF17EAB}" presName="Name9" presStyleLbl="parChTrans1D2" presStyleIdx="0" presStyleCnt="15"/>
      <dgm:spPr/>
    </dgm:pt>
    <dgm:pt modelId="{08170F85-55D1-48A1-A357-921DD70766CD}" type="pres">
      <dgm:prSet presAssocID="{254305B5-642E-4C55-9164-2653CFF17EAB}" presName="connTx" presStyleLbl="parChTrans1D2" presStyleIdx="0" presStyleCnt="15"/>
      <dgm:spPr/>
    </dgm:pt>
    <dgm:pt modelId="{608C5DD3-C9C0-4AC0-86EE-47F1D9A212F7}" type="pres">
      <dgm:prSet presAssocID="{E9594D38-7D82-48CA-B007-3445D6C299B8}" presName="node" presStyleLbl="node1" presStyleIdx="0" presStyleCnt="15" custScaleX="138480" custScaleY="112996">
        <dgm:presLayoutVars>
          <dgm:bulletEnabled val="1"/>
        </dgm:presLayoutVars>
      </dgm:prSet>
      <dgm:spPr/>
    </dgm:pt>
    <dgm:pt modelId="{47947E3F-AD81-4633-B213-5E653681D15A}" type="pres">
      <dgm:prSet presAssocID="{16B4CA5B-152C-4AA6-B2F0-9898B726910A}" presName="Name9" presStyleLbl="parChTrans1D2" presStyleIdx="1" presStyleCnt="15"/>
      <dgm:spPr/>
    </dgm:pt>
    <dgm:pt modelId="{B4262431-0AA9-41B3-9F9A-5DBF338C4090}" type="pres">
      <dgm:prSet presAssocID="{16B4CA5B-152C-4AA6-B2F0-9898B726910A}" presName="connTx" presStyleLbl="parChTrans1D2" presStyleIdx="1" presStyleCnt="15"/>
      <dgm:spPr/>
    </dgm:pt>
    <dgm:pt modelId="{00D248E7-FC2F-4C24-92DB-C9B6E2E5A001}" type="pres">
      <dgm:prSet presAssocID="{733C5EFE-97A4-4E5C-BA94-8408F1906135}" presName="node" presStyleLbl="node1" presStyleIdx="1" presStyleCnt="15" custScaleX="138480" custScaleY="112996">
        <dgm:presLayoutVars>
          <dgm:bulletEnabled val="1"/>
        </dgm:presLayoutVars>
      </dgm:prSet>
      <dgm:spPr/>
    </dgm:pt>
    <dgm:pt modelId="{7D0E855A-E1DD-4AA3-A3FB-2BD6A846C6BB}" type="pres">
      <dgm:prSet presAssocID="{D3421513-9429-443C-9358-FBD656162CEA}" presName="Name9" presStyleLbl="parChTrans1D2" presStyleIdx="2" presStyleCnt="15"/>
      <dgm:spPr/>
    </dgm:pt>
    <dgm:pt modelId="{8070A864-81C6-4BC9-9932-26164CE7626A}" type="pres">
      <dgm:prSet presAssocID="{D3421513-9429-443C-9358-FBD656162CEA}" presName="connTx" presStyleLbl="parChTrans1D2" presStyleIdx="2" presStyleCnt="15"/>
      <dgm:spPr/>
    </dgm:pt>
    <dgm:pt modelId="{9E36EC13-8DA1-4C7F-AA16-D01AB4041AF8}" type="pres">
      <dgm:prSet presAssocID="{5BB95837-4FA5-4872-A001-46E394D2265D}" presName="node" presStyleLbl="node1" presStyleIdx="2" presStyleCnt="15" custScaleX="138480" custScaleY="112996">
        <dgm:presLayoutVars>
          <dgm:bulletEnabled val="1"/>
        </dgm:presLayoutVars>
      </dgm:prSet>
      <dgm:spPr/>
    </dgm:pt>
    <dgm:pt modelId="{4BFFD325-BB51-46C6-A869-1729986F6985}" type="pres">
      <dgm:prSet presAssocID="{076EC6D6-6740-4F75-8C14-E79BBBB491FC}" presName="Name9" presStyleLbl="parChTrans1D2" presStyleIdx="3" presStyleCnt="15"/>
      <dgm:spPr/>
    </dgm:pt>
    <dgm:pt modelId="{C5775FD4-F158-4CE2-AC7E-027F8B371519}" type="pres">
      <dgm:prSet presAssocID="{076EC6D6-6740-4F75-8C14-E79BBBB491FC}" presName="connTx" presStyleLbl="parChTrans1D2" presStyleIdx="3" presStyleCnt="15"/>
      <dgm:spPr/>
    </dgm:pt>
    <dgm:pt modelId="{3674D879-F1E5-4497-A7C9-DA25C4623532}" type="pres">
      <dgm:prSet presAssocID="{C7CF30B5-23A2-46D5-9D3F-1CDD5E6098BD}" presName="node" presStyleLbl="node1" presStyleIdx="3" presStyleCnt="15" custScaleX="138480" custScaleY="112996">
        <dgm:presLayoutVars>
          <dgm:bulletEnabled val="1"/>
        </dgm:presLayoutVars>
      </dgm:prSet>
      <dgm:spPr/>
    </dgm:pt>
    <dgm:pt modelId="{7A9C5C4F-2652-4A79-88F7-26F22AE2A687}" type="pres">
      <dgm:prSet presAssocID="{55D0806C-1CE0-4A5A-AF58-870708EBCCE9}" presName="Name9" presStyleLbl="parChTrans1D2" presStyleIdx="4" presStyleCnt="15"/>
      <dgm:spPr/>
    </dgm:pt>
    <dgm:pt modelId="{7D608D09-4209-4201-8CE9-8C8FD5DE8C6B}" type="pres">
      <dgm:prSet presAssocID="{55D0806C-1CE0-4A5A-AF58-870708EBCCE9}" presName="connTx" presStyleLbl="parChTrans1D2" presStyleIdx="4" presStyleCnt="15"/>
      <dgm:spPr/>
    </dgm:pt>
    <dgm:pt modelId="{6D8B6E1C-DE31-4E92-BA98-47F9C9DCD725}" type="pres">
      <dgm:prSet presAssocID="{65B337F4-7B48-46B7-9249-2FF959BACB0A}" presName="node" presStyleLbl="node1" presStyleIdx="4" presStyleCnt="15" custScaleX="138480" custScaleY="112996">
        <dgm:presLayoutVars>
          <dgm:bulletEnabled val="1"/>
        </dgm:presLayoutVars>
      </dgm:prSet>
      <dgm:spPr/>
    </dgm:pt>
    <dgm:pt modelId="{3B4A2026-CE4A-49BD-AA42-FB4AEACBEF0A}" type="pres">
      <dgm:prSet presAssocID="{586C2FE3-1ECA-47D8-9CBC-D8EA8D137B4A}" presName="Name9" presStyleLbl="parChTrans1D2" presStyleIdx="5" presStyleCnt="15"/>
      <dgm:spPr/>
    </dgm:pt>
    <dgm:pt modelId="{B5C5D69F-9093-416D-BCC0-BBBB8F88EC50}" type="pres">
      <dgm:prSet presAssocID="{586C2FE3-1ECA-47D8-9CBC-D8EA8D137B4A}" presName="connTx" presStyleLbl="parChTrans1D2" presStyleIdx="5" presStyleCnt="15"/>
      <dgm:spPr/>
    </dgm:pt>
    <dgm:pt modelId="{DFC68A0E-F1FF-431C-B2C2-B62C88ABA74B}" type="pres">
      <dgm:prSet presAssocID="{45ECDB29-2504-430F-B58A-58AD66738634}" presName="node" presStyleLbl="node1" presStyleIdx="5" presStyleCnt="15" custScaleX="138480" custScaleY="112996">
        <dgm:presLayoutVars>
          <dgm:bulletEnabled val="1"/>
        </dgm:presLayoutVars>
      </dgm:prSet>
      <dgm:spPr/>
    </dgm:pt>
    <dgm:pt modelId="{E79B40CD-C879-44E8-979B-86FD8D66FCAB}" type="pres">
      <dgm:prSet presAssocID="{2658387A-41B8-486D-A340-D38B9CD3673A}" presName="Name9" presStyleLbl="parChTrans1D2" presStyleIdx="6" presStyleCnt="15"/>
      <dgm:spPr/>
    </dgm:pt>
    <dgm:pt modelId="{787AACD4-62C9-4B1A-A86C-25EC4541903C}" type="pres">
      <dgm:prSet presAssocID="{2658387A-41B8-486D-A340-D38B9CD3673A}" presName="connTx" presStyleLbl="parChTrans1D2" presStyleIdx="6" presStyleCnt="15"/>
      <dgm:spPr/>
    </dgm:pt>
    <dgm:pt modelId="{9BE9F2A5-60DC-460A-ACB8-3C3E420EE96B}" type="pres">
      <dgm:prSet presAssocID="{DFE0AE64-0C19-4095-8DCA-D116E3B88B30}" presName="node" presStyleLbl="node1" presStyleIdx="6" presStyleCnt="15" custScaleX="138480" custScaleY="112996">
        <dgm:presLayoutVars>
          <dgm:bulletEnabled val="1"/>
        </dgm:presLayoutVars>
      </dgm:prSet>
      <dgm:spPr/>
    </dgm:pt>
    <dgm:pt modelId="{81DC01F2-1D16-4420-AF86-25FEBB4CFB7F}" type="pres">
      <dgm:prSet presAssocID="{AFB5FC7A-7915-4F5D-B8A0-6A8892813676}" presName="Name9" presStyleLbl="parChTrans1D2" presStyleIdx="7" presStyleCnt="15"/>
      <dgm:spPr/>
    </dgm:pt>
    <dgm:pt modelId="{3B1B49D2-4FD0-466E-9C0E-3640207F5C88}" type="pres">
      <dgm:prSet presAssocID="{AFB5FC7A-7915-4F5D-B8A0-6A8892813676}" presName="connTx" presStyleLbl="parChTrans1D2" presStyleIdx="7" presStyleCnt="15"/>
      <dgm:spPr/>
    </dgm:pt>
    <dgm:pt modelId="{B4B09401-DC0E-440C-BEB3-CA225C80B988}" type="pres">
      <dgm:prSet presAssocID="{20356AFE-F339-47D2-8C7A-BE226CF3618C}" presName="node" presStyleLbl="node1" presStyleIdx="7" presStyleCnt="15" custScaleX="138480" custScaleY="112996">
        <dgm:presLayoutVars>
          <dgm:bulletEnabled val="1"/>
        </dgm:presLayoutVars>
      </dgm:prSet>
      <dgm:spPr/>
    </dgm:pt>
    <dgm:pt modelId="{BA436AD5-2500-472D-9AF5-995E84373C13}" type="pres">
      <dgm:prSet presAssocID="{A324E728-7A34-4166-98B7-D964F32798FB}" presName="Name9" presStyleLbl="parChTrans1D2" presStyleIdx="8" presStyleCnt="15"/>
      <dgm:spPr/>
    </dgm:pt>
    <dgm:pt modelId="{19DBB666-A6D9-4E19-B8AE-B6AD0EEE84EE}" type="pres">
      <dgm:prSet presAssocID="{A324E728-7A34-4166-98B7-D964F32798FB}" presName="connTx" presStyleLbl="parChTrans1D2" presStyleIdx="8" presStyleCnt="15"/>
      <dgm:spPr/>
    </dgm:pt>
    <dgm:pt modelId="{59770D4C-FADF-442B-BD51-20283FE96BA9}" type="pres">
      <dgm:prSet presAssocID="{5173EBA4-E1D1-4B49-9A64-696FAF8AA105}" presName="node" presStyleLbl="node1" presStyleIdx="8" presStyleCnt="15" custScaleX="138480" custScaleY="112996">
        <dgm:presLayoutVars>
          <dgm:bulletEnabled val="1"/>
        </dgm:presLayoutVars>
      </dgm:prSet>
      <dgm:spPr/>
    </dgm:pt>
    <dgm:pt modelId="{01941930-94BB-41DC-AC7B-0C6DCED1DA79}" type="pres">
      <dgm:prSet presAssocID="{476FBD0E-44C8-4D0D-98E5-64A53F5A4649}" presName="Name9" presStyleLbl="parChTrans1D2" presStyleIdx="9" presStyleCnt="15"/>
      <dgm:spPr/>
    </dgm:pt>
    <dgm:pt modelId="{65255265-52F1-4E37-B12F-0EE12D1681DB}" type="pres">
      <dgm:prSet presAssocID="{476FBD0E-44C8-4D0D-98E5-64A53F5A4649}" presName="connTx" presStyleLbl="parChTrans1D2" presStyleIdx="9" presStyleCnt="15"/>
      <dgm:spPr/>
    </dgm:pt>
    <dgm:pt modelId="{4CC2A53B-9C28-45B3-9F72-3F4A04762115}" type="pres">
      <dgm:prSet presAssocID="{B3E73CB4-5DE4-4D15-AC68-65DBA7933166}" presName="node" presStyleLbl="node1" presStyleIdx="9" presStyleCnt="15" custScaleX="138480" custScaleY="112996">
        <dgm:presLayoutVars>
          <dgm:bulletEnabled val="1"/>
        </dgm:presLayoutVars>
      </dgm:prSet>
      <dgm:spPr/>
    </dgm:pt>
    <dgm:pt modelId="{90BA2878-FA67-4D54-B835-C3D5814326BB}" type="pres">
      <dgm:prSet presAssocID="{BD28FEED-DE88-472E-A476-2C38283FFC36}" presName="Name9" presStyleLbl="parChTrans1D2" presStyleIdx="10" presStyleCnt="15"/>
      <dgm:spPr/>
    </dgm:pt>
    <dgm:pt modelId="{2F4DAC3E-99E1-419D-B5DF-C5B6BB70E2E1}" type="pres">
      <dgm:prSet presAssocID="{BD28FEED-DE88-472E-A476-2C38283FFC36}" presName="connTx" presStyleLbl="parChTrans1D2" presStyleIdx="10" presStyleCnt="15"/>
      <dgm:spPr/>
    </dgm:pt>
    <dgm:pt modelId="{4FC4E652-0F7D-488E-9B34-15731E5A6C77}" type="pres">
      <dgm:prSet presAssocID="{A2FD3864-6CAC-4E0B-AD9E-F0C334BDF73D}" presName="node" presStyleLbl="node1" presStyleIdx="10" presStyleCnt="15" custScaleX="138480" custScaleY="112996">
        <dgm:presLayoutVars>
          <dgm:bulletEnabled val="1"/>
        </dgm:presLayoutVars>
      </dgm:prSet>
      <dgm:spPr/>
    </dgm:pt>
    <dgm:pt modelId="{18F1284F-64E3-47BB-87D7-889451C94868}" type="pres">
      <dgm:prSet presAssocID="{87D77BE1-CE73-4068-BDEE-A8068973107A}" presName="Name9" presStyleLbl="parChTrans1D2" presStyleIdx="11" presStyleCnt="15"/>
      <dgm:spPr/>
    </dgm:pt>
    <dgm:pt modelId="{6140B5A8-82BD-45EA-9413-CCB4B0A1F3E7}" type="pres">
      <dgm:prSet presAssocID="{87D77BE1-CE73-4068-BDEE-A8068973107A}" presName="connTx" presStyleLbl="parChTrans1D2" presStyleIdx="11" presStyleCnt="15"/>
      <dgm:spPr/>
    </dgm:pt>
    <dgm:pt modelId="{55CEE33D-F40D-4859-A46F-3EDAD0139BA9}" type="pres">
      <dgm:prSet presAssocID="{E38781E5-FB21-441F-A700-53CC6531D4B0}" presName="node" presStyleLbl="node1" presStyleIdx="11" presStyleCnt="15" custScaleX="138480" custScaleY="112996">
        <dgm:presLayoutVars>
          <dgm:bulletEnabled val="1"/>
        </dgm:presLayoutVars>
      </dgm:prSet>
      <dgm:spPr/>
    </dgm:pt>
    <dgm:pt modelId="{33FF1723-C01A-4C7E-9796-E932B0DBE717}" type="pres">
      <dgm:prSet presAssocID="{F3B4631B-6657-45EB-9646-73C95FF9284D}" presName="Name9" presStyleLbl="parChTrans1D2" presStyleIdx="12" presStyleCnt="15"/>
      <dgm:spPr/>
    </dgm:pt>
    <dgm:pt modelId="{3B280F01-C127-4715-B0D4-719D83421830}" type="pres">
      <dgm:prSet presAssocID="{F3B4631B-6657-45EB-9646-73C95FF9284D}" presName="connTx" presStyleLbl="parChTrans1D2" presStyleIdx="12" presStyleCnt="15"/>
      <dgm:spPr/>
    </dgm:pt>
    <dgm:pt modelId="{4A0CD325-634B-458F-AFF8-F3921C67F2B6}" type="pres">
      <dgm:prSet presAssocID="{56C1DB39-536E-446A-9F44-28518F914480}" presName="node" presStyleLbl="node1" presStyleIdx="12" presStyleCnt="15" custScaleX="138480" custScaleY="112996">
        <dgm:presLayoutVars>
          <dgm:bulletEnabled val="1"/>
        </dgm:presLayoutVars>
      </dgm:prSet>
      <dgm:spPr/>
    </dgm:pt>
    <dgm:pt modelId="{84105793-45A1-47B1-997E-8A1D6AE85D8A}" type="pres">
      <dgm:prSet presAssocID="{6FBC865B-40E5-460F-99EB-18B695477246}" presName="Name9" presStyleLbl="parChTrans1D2" presStyleIdx="13" presStyleCnt="15"/>
      <dgm:spPr/>
    </dgm:pt>
    <dgm:pt modelId="{3DDB6DF7-04DE-47E7-838F-0755B7F9F176}" type="pres">
      <dgm:prSet presAssocID="{6FBC865B-40E5-460F-99EB-18B695477246}" presName="connTx" presStyleLbl="parChTrans1D2" presStyleIdx="13" presStyleCnt="15"/>
      <dgm:spPr/>
    </dgm:pt>
    <dgm:pt modelId="{5D1680A9-1792-41F6-A597-D84D605DF8E5}" type="pres">
      <dgm:prSet presAssocID="{C91F9809-5750-465B-AE92-98C013C67A99}" presName="node" presStyleLbl="node1" presStyleIdx="13" presStyleCnt="15" custScaleX="143615" custScaleY="126710">
        <dgm:presLayoutVars>
          <dgm:bulletEnabled val="1"/>
        </dgm:presLayoutVars>
      </dgm:prSet>
      <dgm:spPr/>
    </dgm:pt>
    <dgm:pt modelId="{EC065FF9-25CB-4D1D-BF96-FA154B2A2C63}" type="pres">
      <dgm:prSet presAssocID="{FBF42DD6-2CB8-485F-845F-0DF6C9467323}" presName="Name9" presStyleLbl="parChTrans1D2" presStyleIdx="14" presStyleCnt="15"/>
      <dgm:spPr/>
    </dgm:pt>
    <dgm:pt modelId="{8AB3DA50-5F93-4627-8A25-DBE216F62BF8}" type="pres">
      <dgm:prSet presAssocID="{FBF42DD6-2CB8-485F-845F-0DF6C9467323}" presName="connTx" presStyleLbl="parChTrans1D2" presStyleIdx="14" presStyleCnt="15"/>
      <dgm:spPr/>
    </dgm:pt>
    <dgm:pt modelId="{3A5940F0-83D6-4418-9977-A89B0366CA77}" type="pres">
      <dgm:prSet presAssocID="{ED680C8B-09C1-45EE-96DE-40B776DE7342}" presName="node" presStyleLbl="node1" presStyleIdx="14" presStyleCnt="15" custScaleX="138480" custScaleY="112996">
        <dgm:presLayoutVars>
          <dgm:bulletEnabled val="1"/>
        </dgm:presLayoutVars>
      </dgm:prSet>
      <dgm:spPr/>
    </dgm:pt>
  </dgm:ptLst>
  <dgm:cxnLst>
    <dgm:cxn modelId="{1BF50906-E0AD-4AA0-89B0-56C75D3C94F4}" srcId="{C3A06644-9D53-4D27-A4F3-16886755C827}" destId="{20356AFE-F339-47D2-8C7A-BE226CF3618C}" srcOrd="7" destOrd="0" parTransId="{AFB5FC7A-7915-4F5D-B8A0-6A8892813676}" sibTransId="{38859D75-8094-430A-B32C-599399CE5CC7}"/>
    <dgm:cxn modelId="{72B08D06-B2F0-4C28-9A50-C3ED4BE0A8F3}" type="presOf" srcId="{5173EBA4-E1D1-4B49-9A64-696FAF8AA105}" destId="{59770D4C-FADF-442B-BD51-20283FE96BA9}" srcOrd="0" destOrd="0" presId="urn:microsoft.com/office/officeart/2005/8/layout/radial1"/>
    <dgm:cxn modelId="{CBC59F07-017A-4E76-B5DB-7DA6401F45DA}" type="presOf" srcId="{A324E728-7A34-4166-98B7-D964F32798FB}" destId="{19DBB666-A6D9-4E19-B8AE-B6AD0EEE84EE}" srcOrd="1" destOrd="0" presId="urn:microsoft.com/office/officeart/2005/8/layout/radial1"/>
    <dgm:cxn modelId="{3841140C-E07E-4CBF-9A9C-E81724A74CC4}" srcId="{A751BFED-BE50-4128-94C5-8D393BCC0041}" destId="{C3A06644-9D53-4D27-A4F3-16886755C827}" srcOrd="0" destOrd="0" parTransId="{0CA11001-0F3D-490F-9AF1-69F8DF9A852A}" sibTransId="{05D7A519-ECEA-453D-910B-96D208AB1DEB}"/>
    <dgm:cxn modelId="{5D163816-A67D-402A-9455-066BD3B7E46D}" type="presOf" srcId="{DFE0AE64-0C19-4095-8DCA-D116E3B88B30}" destId="{9BE9F2A5-60DC-460A-ACB8-3C3E420EE96B}" srcOrd="0" destOrd="0" presId="urn:microsoft.com/office/officeart/2005/8/layout/radial1"/>
    <dgm:cxn modelId="{BAA28816-8D0D-4E95-9ADE-312201BF04A1}" type="presOf" srcId="{16B4CA5B-152C-4AA6-B2F0-9898B726910A}" destId="{47947E3F-AD81-4633-B213-5E653681D15A}" srcOrd="0" destOrd="0" presId="urn:microsoft.com/office/officeart/2005/8/layout/radial1"/>
    <dgm:cxn modelId="{26F95B19-2ADA-4772-A848-3FBEFBD1038C}" type="presOf" srcId="{E9594D38-7D82-48CA-B007-3445D6C299B8}" destId="{608C5DD3-C9C0-4AC0-86EE-47F1D9A212F7}" srcOrd="0" destOrd="0" presId="urn:microsoft.com/office/officeart/2005/8/layout/radial1"/>
    <dgm:cxn modelId="{9BD77E1A-0E70-42E6-9C31-9CE0F4F831D6}" type="presOf" srcId="{AFB5FC7A-7915-4F5D-B8A0-6A8892813676}" destId="{81DC01F2-1D16-4420-AF86-25FEBB4CFB7F}" srcOrd="0" destOrd="0" presId="urn:microsoft.com/office/officeart/2005/8/layout/radial1"/>
    <dgm:cxn modelId="{BEA5581D-4392-4FCC-AEF0-4934D3AA7375}" type="presOf" srcId="{16B4CA5B-152C-4AA6-B2F0-9898B726910A}" destId="{B4262431-0AA9-41B3-9F9A-5DBF338C4090}" srcOrd="1" destOrd="0" presId="urn:microsoft.com/office/officeart/2005/8/layout/radial1"/>
    <dgm:cxn modelId="{E30F7E1D-C7DA-4076-BA96-4E6133EC54AD}" type="presOf" srcId="{FBF42DD6-2CB8-485F-845F-0DF6C9467323}" destId="{8AB3DA50-5F93-4627-8A25-DBE216F62BF8}" srcOrd="1" destOrd="0" presId="urn:microsoft.com/office/officeart/2005/8/layout/radial1"/>
    <dgm:cxn modelId="{4D211E22-CFFB-4E88-BE6D-F606E0793F06}" type="presOf" srcId="{F3B4631B-6657-45EB-9646-73C95FF9284D}" destId="{3B280F01-C127-4715-B0D4-719D83421830}" srcOrd="1" destOrd="0" presId="urn:microsoft.com/office/officeart/2005/8/layout/radial1"/>
    <dgm:cxn modelId="{10A7C129-F615-4623-8143-2FF51DCA979E}" type="presOf" srcId="{D3421513-9429-443C-9358-FBD656162CEA}" destId="{8070A864-81C6-4BC9-9932-26164CE7626A}" srcOrd="1" destOrd="0" presId="urn:microsoft.com/office/officeart/2005/8/layout/radial1"/>
    <dgm:cxn modelId="{A811AD2A-811B-4217-922D-FE0853DFB3D6}" type="presOf" srcId="{476FBD0E-44C8-4D0D-98E5-64A53F5A4649}" destId="{01941930-94BB-41DC-AC7B-0C6DCED1DA79}" srcOrd="0" destOrd="0" presId="urn:microsoft.com/office/officeart/2005/8/layout/radial1"/>
    <dgm:cxn modelId="{D5BC422C-3FF8-4C6F-AF8B-95D1DEE0C11A}" type="presOf" srcId="{076EC6D6-6740-4F75-8C14-E79BBBB491FC}" destId="{C5775FD4-F158-4CE2-AC7E-027F8B371519}" srcOrd="1" destOrd="0" presId="urn:microsoft.com/office/officeart/2005/8/layout/radial1"/>
    <dgm:cxn modelId="{CB8BA62C-C6DE-4EF9-9150-3303FCC28905}" type="presOf" srcId="{A2FD3864-6CAC-4E0B-AD9E-F0C334BDF73D}" destId="{4FC4E652-0F7D-488E-9B34-15731E5A6C77}" srcOrd="0" destOrd="0" presId="urn:microsoft.com/office/officeart/2005/8/layout/radial1"/>
    <dgm:cxn modelId="{C2623F30-2624-4C9E-8529-247655443F7D}" type="presOf" srcId="{C3A06644-9D53-4D27-A4F3-16886755C827}" destId="{B5483961-08E6-4E9A-AC2A-A2BC4DD99FE8}" srcOrd="0" destOrd="0" presId="urn:microsoft.com/office/officeart/2005/8/layout/radial1"/>
    <dgm:cxn modelId="{616FA035-CCCE-45DC-8039-2D2A3B7CF3D4}" type="presOf" srcId="{87D77BE1-CE73-4068-BDEE-A8068973107A}" destId="{18F1284F-64E3-47BB-87D7-889451C94868}" srcOrd="0" destOrd="0" presId="urn:microsoft.com/office/officeart/2005/8/layout/radial1"/>
    <dgm:cxn modelId="{8B5FB835-F43F-4A72-83D0-B99C59610193}" type="presOf" srcId="{A751BFED-BE50-4128-94C5-8D393BCC0041}" destId="{9F124725-30E3-4C0F-BBD5-134447FF3D1B}" srcOrd="0" destOrd="0" presId="urn:microsoft.com/office/officeart/2005/8/layout/radial1"/>
    <dgm:cxn modelId="{FBA0A13E-73D4-44CC-B221-EFA399BF114E}" type="presOf" srcId="{65B337F4-7B48-46B7-9249-2FF959BACB0A}" destId="{6D8B6E1C-DE31-4E92-BA98-47F9C9DCD725}" srcOrd="0" destOrd="0" presId="urn:microsoft.com/office/officeart/2005/8/layout/radial1"/>
    <dgm:cxn modelId="{6D61F85D-BEE9-4506-AC24-22BDC61D7EB5}" type="presOf" srcId="{B3E73CB4-5DE4-4D15-AC68-65DBA7933166}" destId="{4CC2A53B-9C28-45B3-9F72-3F4A04762115}" srcOrd="0" destOrd="0" presId="urn:microsoft.com/office/officeart/2005/8/layout/radial1"/>
    <dgm:cxn modelId="{114C1D5E-CD7C-492D-B695-F5758FDF56C3}" srcId="{C3A06644-9D53-4D27-A4F3-16886755C827}" destId="{56C1DB39-536E-446A-9F44-28518F914480}" srcOrd="12" destOrd="0" parTransId="{F3B4631B-6657-45EB-9646-73C95FF9284D}" sibTransId="{47DEA226-17B0-482A-BC33-79D1F399F30B}"/>
    <dgm:cxn modelId="{F795B45F-7CB5-4ACE-9805-C01AD9306E19}" srcId="{C3A06644-9D53-4D27-A4F3-16886755C827}" destId="{C7CF30B5-23A2-46D5-9D3F-1CDD5E6098BD}" srcOrd="3" destOrd="0" parTransId="{076EC6D6-6740-4F75-8C14-E79BBBB491FC}" sibTransId="{A4F762FA-4AF4-49DF-A6FA-85D4B197F486}"/>
    <dgm:cxn modelId="{59150A44-39F7-4405-B3EE-BBDCEAA3108D}" type="presOf" srcId="{2658387A-41B8-486D-A340-D38B9CD3673A}" destId="{787AACD4-62C9-4B1A-A86C-25EC4541903C}" srcOrd="1" destOrd="0" presId="urn:microsoft.com/office/officeart/2005/8/layout/radial1"/>
    <dgm:cxn modelId="{70D9B364-BD1A-4E9F-8B84-EB912BFFE37A}" type="presOf" srcId="{55D0806C-1CE0-4A5A-AF58-870708EBCCE9}" destId="{7A9C5C4F-2652-4A79-88F7-26F22AE2A687}" srcOrd="0" destOrd="0" presId="urn:microsoft.com/office/officeart/2005/8/layout/radial1"/>
    <dgm:cxn modelId="{F2D90747-36B0-4D01-83CE-4F17595EFC0F}" type="presOf" srcId="{5BB95837-4FA5-4872-A001-46E394D2265D}" destId="{9E36EC13-8DA1-4C7F-AA16-D01AB4041AF8}" srcOrd="0" destOrd="0" presId="urn:microsoft.com/office/officeart/2005/8/layout/radial1"/>
    <dgm:cxn modelId="{02307C6A-5CBC-4E51-BB99-7A1418343861}" srcId="{C3A06644-9D53-4D27-A4F3-16886755C827}" destId="{B3E73CB4-5DE4-4D15-AC68-65DBA7933166}" srcOrd="9" destOrd="0" parTransId="{476FBD0E-44C8-4D0D-98E5-64A53F5A4649}" sibTransId="{DF6DF903-73A3-4AB4-A9BF-C22156F5C60C}"/>
    <dgm:cxn modelId="{FB586D6F-1E20-41A9-8DC2-615FDEA84FFC}" type="presOf" srcId="{C91F9809-5750-465B-AE92-98C013C67A99}" destId="{5D1680A9-1792-41F6-A597-D84D605DF8E5}" srcOrd="0" destOrd="0" presId="urn:microsoft.com/office/officeart/2005/8/layout/radial1"/>
    <dgm:cxn modelId="{6839AE50-5492-4598-8F58-30E180BD99F9}" type="presOf" srcId="{AFB5FC7A-7915-4F5D-B8A0-6A8892813676}" destId="{3B1B49D2-4FD0-466E-9C0E-3640207F5C88}" srcOrd="1" destOrd="0" presId="urn:microsoft.com/office/officeart/2005/8/layout/radial1"/>
    <dgm:cxn modelId="{FD648E73-F3AA-41BA-ACA5-DFE21A546EE9}" type="presOf" srcId="{56C1DB39-536E-446A-9F44-28518F914480}" destId="{4A0CD325-634B-458F-AFF8-F3921C67F2B6}" srcOrd="0" destOrd="0" presId="urn:microsoft.com/office/officeart/2005/8/layout/radial1"/>
    <dgm:cxn modelId="{C9CBA175-C239-4F4D-BC24-BBECEE1EB0C4}" type="presOf" srcId="{254305B5-642E-4C55-9164-2653CFF17EAB}" destId="{08170F85-55D1-48A1-A357-921DD70766CD}" srcOrd="1" destOrd="0" presId="urn:microsoft.com/office/officeart/2005/8/layout/radial1"/>
    <dgm:cxn modelId="{D131F976-575A-48E4-9AAB-9673690EF284}" type="presOf" srcId="{254305B5-642E-4C55-9164-2653CFF17EAB}" destId="{2C661033-DEA2-4B16-AA25-55BEAD31D1A0}" srcOrd="0" destOrd="0" presId="urn:microsoft.com/office/officeart/2005/8/layout/radial1"/>
    <dgm:cxn modelId="{98FE4977-8B61-46BF-941C-E6081A73854E}" type="presOf" srcId="{C7CF30B5-23A2-46D5-9D3F-1CDD5E6098BD}" destId="{3674D879-F1E5-4497-A7C9-DA25C4623532}" srcOrd="0" destOrd="0" presId="urn:microsoft.com/office/officeart/2005/8/layout/radial1"/>
    <dgm:cxn modelId="{400F7C57-C25C-43FC-8528-932C5CF648F3}" type="presOf" srcId="{076EC6D6-6740-4F75-8C14-E79BBBB491FC}" destId="{4BFFD325-BB51-46C6-A869-1729986F6985}" srcOrd="0" destOrd="0" presId="urn:microsoft.com/office/officeart/2005/8/layout/radial1"/>
    <dgm:cxn modelId="{27BC6E79-E84F-4DB3-8A82-1D69E826D88D}" type="presOf" srcId="{FBF42DD6-2CB8-485F-845F-0DF6C9467323}" destId="{EC065FF9-25CB-4D1D-BF96-FA154B2A2C63}" srcOrd="0" destOrd="0" presId="urn:microsoft.com/office/officeart/2005/8/layout/radial1"/>
    <dgm:cxn modelId="{3404957A-6D4E-4CCC-BA28-801C66715DF3}" srcId="{C3A06644-9D53-4D27-A4F3-16886755C827}" destId="{733C5EFE-97A4-4E5C-BA94-8408F1906135}" srcOrd="1" destOrd="0" parTransId="{16B4CA5B-152C-4AA6-B2F0-9898B726910A}" sibTransId="{74205057-E8EE-4193-8FF4-A09AEB83049B}"/>
    <dgm:cxn modelId="{D3786A8C-95EE-4A81-A946-0CAC40720625}" type="presOf" srcId="{E38781E5-FB21-441F-A700-53CC6531D4B0}" destId="{55CEE33D-F40D-4859-A46F-3EDAD0139BA9}" srcOrd="0" destOrd="0" presId="urn:microsoft.com/office/officeart/2005/8/layout/radial1"/>
    <dgm:cxn modelId="{84193291-5D50-4076-A38A-10FD74D07B8D}" srcId="{C3A06644-9D53-4D27-A4F3-16886755C827}" destId="{DFE0AE64-0C19-4095-8DCA-D116E3B88B30}" srcOrd="6" destOrd="0" parTransId="{2658387A-41B8-486D-A340-D38B9CD3673A}" sibTransId="{FD73A317-AAE6-4732-B1DB-6FA0823C90A6}"/>
    <dgm:cxn modelId="{8C68BF99-CFF3-49C0-9C72-B5207D177D36}" type="presOf" srcId="{20356AFE-F339-47D2-8C7A-BE226CF3618C}" destId="{B4B09401-DC0E-440C-BEB3-CA225C80B988}" srcOrd="0" destOrd="0" presId="urn:microsoft.com/office/officeart/2005/8/layout/radial1"/>
    <dgm:cxn modelId="{DA31799C-BC51-4E2E-B254-72CA8CFEFAA7}" type="presOf" srcId="{BD28FEED-DE88-472E-A476-2C38283FFC36}" destId="{2F4DAC3E-99E1-419D-B5DF-C5B6BB70E2E1}" srcOrd="1" destOrd="0" presId="urn:microsoft.com/office/officeart/2005/8/layout/radial1"/>
    <dgm:cxn modelId="{E88C809D-13EB-49C2-9025-D19238093B1B}" srcId="{C3A06644-9D53-4D27-A4F3-16886755C827}" destId="{45ECDB29-2504-430F-B58A-58AD66738634}" srcOrd="5" destOrd="0" parTransId="{586C2FE3-1ECA-47D8-9CBC-D8EA8D137B4A}" sibTransId="{2B635081-F7C1-429A-9211-45D56B3504D3}"/>
    <dgm:cxn modelId="{E58CD09E-283D-422E-8FE6-98A5F4D6C095}" srcId="{C3A06644-9D53-4D27-A4F3-16886755C827}" destId="{A2FD3864-6CAC-4E0B-AD9E-F0C334BDF73D}" srcOrd="10" destOrd="0" parTransId="{BD28FEED-DE88-472E-A476-2C38283FFC36}" sibTransId="{BCE3AD40-4ADF-464F-8F40-756313F2324F}"/>
    <dgm:cxn modelId="{C7F6D9A2-58A3-4A12-8B86-ED12675EBD55}" type="presOf" srcId="{D3421513-9429-443C-9358-FBD656162CEA}" destId="{7D0E855A-E1DD-4AA3-A3FB-2BD6A846C6BB}" srcOrd="0" destOrd="0" presId="urn:microsoft.com/office/officeart/2005/8/layout/radial1"/>
    <dgm:cxn modelId="{653555A6-30C6-46A7-94E3-2D88CC41F249}" type="presOf" srcId="{BD28FEED-DE88-472E-A476-2C38283FFC36}" destId="{90BA2878-FA67-4D54-B835-C3D5814326BB}" srcOrd="0" destOrd="0" presId="urn:microsoft.com/office/officeart/2005/8/layout/radial1"/>
    <dgm:cxn modelId="{9B9A07AA-27D9-40E5-BE97-31083544B97B}" type="presOf" srcId="{6FBC865B-40E5-460F-99EB-18B695477246}" destId="{3DDB6DF7-04DE-47E7-838F-0755B7F9F176}" srcOrd="1" destOrd="0" presId="urn:microsoft.com/office/officeart/2005/8/layout/radial1"/>
    <dgm:cxn modelId="{D4F3FFAC-84DA-4C53-BC57-9213487BBDF0}" type="presOf" srcId="{2658387A-41B8-486D-A340-D38B9CD3673A}" destId="{E79B40CD-C879-44E8-979B-86FD8D66FCAB}" srcOrd="0" destOrd="0" presId="urn:microsoft.com/office/officeart/2005/8/layout/radial1"/>
    <dgm:cxn modelId="{CBBCA5B0-6F20-4622-B0B2-2F11BBA0AF2F}" type="presOf" srcId="{ED680C8B-09C1-45EE-96DE-40B776DE7342}" destId="{3A5940F0-83D6-4418-9977-A89B0366CA77}" srcOrd="0" destOrd="0" presId="urn:microsoft.com/office/officeart/2005/8/layout/radial1"/>
    <dgm:cxn modelId="{8F6AC0B7-E1E4-4A96-B2E6-6622788A8AFB}" type="presOf" srcId="{586C2FE3-1ECA-47D8-9CBC-D8EA8D137B4A}" destId="{3B4A2026-CE4A-49BD-AA42-FB4AEACBEF0A}" srcOrd="0" destOrd="0" presId="urn:microsoft.com/office/officeart/2005/8/layout/radial1"/>
    <dgm:cxn modelId="{0441D2B9-05F9-4869-828B-96CEC0CE5BE9}" type="presOf" srcId="{45ECDB29-2504-430F-B58A-58AD66738634}" destId="{DFC68A0E-F1FF-431C-B2C2-B62C88ABA74B}" srcOrd="0" destOrd="0" presId="urn:microsoft.com/office/officeart/2005/8/layout/radial1"/>
    <dgm:cxn modelId="{2D39E4BA-94F9-4465-9759-1B199DBCC0E4}" type="presOf" srcId="{6FBC865B-40E5-460F-99EB-18B695477246}" destId="{84105793-45A1-47B1-997E-8A1D6AE85D8A}" srcOrd="0" destOrd="0" presId="urn:microsoft.com/office/officeart/2005/8/layout/radial1"/>
    <dgm:cxn modelId="{024B0ABF-C0C1-429E-BCDB-DA2AD4F517C7}" srcId="{C3A06644-9D53-4D27-A4F3-16886755C827}" destId="{E38781E5-FB21-441F-A700-53CC6531D4B0}" srcOrd="11" destOrd="0" parTransId="{87D77BE1-CE73-4068-BDEE-A8068973107A}" sibTransId="{BEC06370-BD86-4D69-9CE8-063EAA8C0A53}"/>
    <dgm:cxn modelId="{BBBB2EBF-9D0A-4765-9B42-623EC0CCE5CC}" srcId="{A751BFED-BE50-4128-94C5-8D393BCC0041}" destId="{EC1CD91B-51CB-4C41-9DD8-29126D6BEFA4}" srcOrd="1" destOrd="0" parTransId="{C34F5066-210A-461F-9CE4-DCA349975FE9}" sibTransId="{8C2F5F05-1110-43EC-956F-5EA727F56D11}"/>
    <dgm:cxn modelId="{2E3089BF-9BFF-4B73-A39C-E58013C5DB39}" srcId="{C3A06644-9D53-4D27-A4F3-16886755C827}" destId="{65B337F4-7B48-46B7-9249-2FF959BACB0A}" srcOrd="4" destOrd="0" parTransId="{55D0806C-1CE0-4A5A-AF58-870708EBCCE9}" sibTransId="{C654EDDE-A2F5-4167-AC7F-4F8B13E187AB}"/>
    <dgm:cxn modelId="{E7F68EC9-4058-4395-B648-BB444FEFB80B}" type="presOf" srcId="{A324E728-7A34-4166-98B7-D964F32798FB}" destId="{BA436AD5-2500-472D-9AF5-995E84373C13}" srcOrd="0" destOrd="0" presId="urn:microsoft.com/office/officeart/2005/8/layout/radial1"/>
    <dgm:cxn modelId="{E6B492CA-9176-481A-8C73-09B47A527238}" type="presOf" srcId="{87D77BE1-CE73-4068-BDEE-A8068973107A}" destId="{6140B5A8-82BD-45EA-9413-CCB4B0A1F3E7}" srcOrd="1" destOrd="0" presId="urn:microsoft.com/office/officeart/2005/8/layout/radial1"/>
    <dgm:cxn modelId="{C829BECE-05C7-42BF-89A0-CF5622EE6002}" srcId="{C3A06644-9D53-4D27-A4F3-16886755C827}" destId="{E9594D38-7D82-48CA-B007-3445D6C299B8}" srcOrd="0" destOrd="0" parTransId="{254305B5-642E-4C55-9164-2653CFF17EAB}" sibTransId="{E0CDA52A-A5F0-4D8E-8866-E0227829DCF5}"/>
    <dgm:cxn modelId="{10A850CF-C32B-4A1C-B48E-59FCB9D16442}" srcId="{A751BFED-BE50-4128-94C5-8D393BCC0041}" destId="{404A1332-4AFC-4C96-B7B6-F93DF05AECCF}" srcOrd="2" destOrd="0" parTransId="{E88D8932-A88C-4F3E-BCEC-26532D285C95}" sibTransId="{EF06727C-6F75-443C-808D-8A568383C0E4}"/>
    <dgm:cxn modelId="{0E1FEAD5-4483-4658-9022-03AC8D60672D}" srcId="{C3A06644-9D53-4D27-A4F3-16886755C827}" destId="{C91F9809-5750-465B-AE92-98C013C67A99}" srcOrd="13" destOrd="0" parTransId="{6FBC865B-40E5-460F-99EB-18B695477246}" sibTransId="{A6620672-3FB5-4A33-9804-9286B62FCBB6}"/>
    <dgm:cxn modelId="{95E876D6-D1C5-4455-8A5F-A2FA65491544}" srcId="{C3A06644-9D53-4D27-A4F3-16886755C827}" destId="{5BB95837-4FA5-4872-A001-46E394D2265D}" srcOrd="2" destOrd="0" parTransId="{D3421513-9429-443C-9358-FBD656162CEA}" sibTransId="{4CC21680-DEB5-4F28-AA52-54986EB79BFD}"/>
    <dgm:cxn modelId="{166A7BD8-6027-406F-B2C6-A53785F840FF}" type="presOf" srcId="{476FBD0E-44C8-4D0D-98E5-64A53F5A4649}" destId="{65255265-52F1-4E37-B12F-0EE12D1681DB}" srcOrd="1" destOrd="0" presId="urn:microsoft.com/office/officeart/2005/8/layout/radial1"/>
    <dgm:cxn modelId="{A3A65BD9-E60F-4241-8F5C-1E55595F0A53}" type="presOf" srcId="{55D0806C-1CE0-4A5A-AF58-870708EBCCE9}" destId="{7D608D09-4209-4201-8CE9-8C8FD5DE8C6B}" srcOrd="1" destOrd="0" presId="urn:microsoft.com/office/officeart/2005/8/layout/radial1"/>
    <dgm:cxn modelId="{9B6522E3-83FE-4724-B0A6-25F603E865BB}" type="presOf" srcId="{733C5EFE-97A4-4E5C-BA94-8408F1906135}" destId="{00D248E7-FC2F-4C24-92DB-C9B6E2E5A001}" srcOrd="0" destOrd="0" presId="urn:microsoft.com/office/officeart/2005/8/layout/radial1"/>
    <dgm:cxn modelId="{DE808EE4-EB28-4A54-99DA-1478D8FA39A6}" type="presOf" srcId="{F3B4631B-6657-45EB-9646-73C95FF9284D}" destId="{33FF1723-C01A-4C7E-9796-E932B0DBE717}" srcOrd="0" destOrd="0" presId="urn:microsoft.com/office/officeart/2005/8/layout/radial1"/>
    <dgm:cxn modelId="{F11EF1F1-F49F-4A8B-8BF4-862CE2EFCEEB}" type="presOf" srcId="{586C2FE3-1ECA-47D8-9CBC-D8EA8D137B4A}" destId="{B5C5D69F-9093-416D-BCC0-BBBB8F88EC50}" srcOrd="1" destOrd="0" presId="urn:microsoft.com/office/officeart/2005/8/layout/radial1"/>
    <dgm:cxn modelId="{526964FA-A4D6-4988-BCF3-4FDA1BB6F561}" srcId="{C3A06644-9D53-4D27-A4F3-16886755C827}" destId="{ED680C8B-09C1-45EE-96DE-40B776DE7342}" srcOrd="14" destOrd="0" parTransId="{FBF42DD6-2CB8-485F-845F-0DF6C9467323}" sibTransId="{6E1847D3-492E-4A5C-85C8-21906DD8E361}"/>
    <dgm:cxn modelId="{63DCCBFB-A4F8-4BF9-B878-2A5FA8D9FB77}" srcId="{C3A06644-9D53-4D27-A4F3-16886755C827}" destId="{5173EBA4-E1D1-4B49-9A64-696FAF8AA105}" srcOrd="8" destOrd="0" parTransId="{A324E728-7A34-4166-98B7-D964F32798FB}" sibTransId="{D99DA9EF-D7BF-47B6-BC12-09963931BEFE}"/>
    <dgm:cxn modelId="{58276C74-BAAB-4E3F-B33D-15E5183FE8DF}" type="presParOf" srcId="{9F124725-30E3-4C0F-BBD5-134447FF3D1B}" destId="{B5483961-08E6-4E9A-AC2A-A2BC4DD99FE8}" srcOrd="0" destOrd="0" presId="urn:microsoft.com/office/officeart/2005/8/layout/radial1"/>
    <dgm:cxn modelId="{2690E825-1409-4AFB-927B-373055ADEAB3}" type="presParOf" srcId="{9F124725-30E3-4C0F-BBD5-134447FF3D1B}" destId="{2C661033-DEA2-4B16-AA25-55BEAD31D1A0}" srcOrd="1" destOrd="0" presId="urn:microsoft.com/office/officeart/2005/8/layout/radial1"/>
    <dgm:cxn modelId="{8F4C4EA4-6456-4BCE-BC4F-8E8F19A79E77}" type="presParOf" srcId="{2C661033-DEA2-4B16-AA25-55BEAD31D1A0}" destId="{08170F85-55D1-48A1-A357-921DD70766CD}" srcOrd="0" destOrd="0" presId="urn:microsoft.com/office/officeart/2005/8/layout/radial1"/>
    <dgm:cxn modelId="{9B341E3E-462D-4CC7-A0DA-51C0F6AD4D0F}" type="presParOf" srcId="{9F124725-30E3-4C0F-BBD5-134447FF3D1B}" destId="{608C5DD3-C9C0-4AC0-86EE-47F1D9A212F7}" srcOrd="2" destOrd="0" presId="urn:microsoft.com/office/officeart/2005/8/layout/radial1"/>
    <dgm:cxn modelId="{D5DE4983-56D8-4D36-8DE2-B3769A8D91CF}" type="presParOf" srcId="{9F124725-30E3-4C0F-BBD5-134447FF3D1B}" destId="{47947E3F-AD81-4633-B213-5E653681D15A}" srcOrd="3" destOrd="0" presId="urn:microsoft.com/office/officeart/2005/8/layout/radial1"/>
    <dgm:cxn modelId="{556E3C76-D5DC-437A-B766-BFEA45A397E7}" type="presParOf" srcId="{47947E3F-AD81-4633-B213-5E653681D15A}" destId="{B4262431-0AA9-41B3-9F9A-5DBF338C4090}" srcOrd="0" destOrd="0" presId="urn:microsoft.com/office/officeart/2005/8/layout/radial1"/>
    <dgm:cxn modelId="{6349A138-9A41-4352-AA83-1B2B5874E04D}" type="presParOf" srcId="{9F124725-30E3-4C0F-BBD5-134447FF3D1B}" destId="{00D248E7-FC2F-4C24-92DB-C9B6E2E5A001}" srcOrd="4" destOrd="0" presId="urn:microsoft.com/office/officeart/2005/8/layout/radial1"/>
    <dgm:cxn modelId="{6BAECE2E-CC5F-41F5-A143-BD4DCF08A861}" type="presParOf" srcId="{9F124725-30E3-4C0F-BBD5-134447FF3D1B}" destId="{7D0E855A-E1DD-4AA3-A3FB-2BD6A846C6BB}" srcOrd="5" destOrd="0" presId="urn:microsoft.com/office/officeart/2005/8/layout/radial1"/>
    <dgm:cxn modelId="{2F178208-99C4-4953-85A0-FDF7CBC30F41}" type="presParOf" srcId="{7D0E855A-E1DD-4AA3-A3FB-2BD6A846C6BB}" destId="{8070A864-81C6-4BC9-9932-26164CE7626A}" srcOrd="0" destOrd="0" presId="urn:microsoft.com/office/officeart/2005/8/layout/radial1"/>
    <dgm:cxn modelId="{609E47C3-B855-4D4A-A5EE-D70D014FC49B}" type="presParOf" srcId="{9F124725-30E3-4C0F-BBD5-134447FF3D1B}" destId="{9E36EC13-8DA1-4C7F-AA16-D01AB4041AF8}" srcOrd="6" destOrd="0" presId="urn:microsoft.com/office/officeart/2005/8/layout/radial1"/>
    <dgm:cxn modelId="{AEF2CCB4-B21D-4929-A93F-E46DBDA413CE}" type="presParOf" srcId="{9F124725-30E3-4C0F-BBD5-134447FF3D1B}" destId="{4BFFD325-BB51-46C6-A869-1729986F6985}" srcOrd="7" destOrd="0" presId="urn:microsoft.com/office/officeart/2005/8/layout/radial1"/>
    <dgm:cxn modelId="{7360EB74-E335-48D1-82C0-1E3AFD67E5C6}" type="presParOf" srcId="{4BFFD325-BB51-46C6-A869-1729986F6985}" destId="{C5775FD4-F158-4CE2-AC7E-027F8B371519}" srcOrd="0" destOrd="0" presId="urn:microsoft.com/office/officeart/2005/8/layout/radial1"/>
    <dgm:cxn modelId="{959BFFDA-01FC-4023-9DC0-8BEBC1FA9672}" type="presParOf" srcId="{9F124725-30E3-4C0F-BBD5-134447FF3D1B}" destId="{3674D879-F1E5-4497-A7C9-DA25C4623532}" srcOrd="8" destOrd="0" presId="urn:microsoft.com/office/officeart/2005/8/layout/radial1"/>
    <dgm:cxn modelId="{72F6D4EA-7204-4045-9A3E-56A9255358F1}" type="presParOf" srcId="{9F124725-30E3-4C0F-BBD5-134447FF3D1B}" destId="{7A9C5C4F-2652-4A79-88F7-26F22AE2A687}" srcOrd="9" destOrd="0" presId="urn:microsoft.com/office/officeart/2005/8/layout/radial1"/>
    <dgm:cxn modelId="{2314B8D6-F1B0-4258-BAA4-E1D13134B08F}" type="presParOf" srcId="{7A9C5C4F-2652-4A79-88F7-26F22AE2A687}" destId="{7D608D09-4209-4201-8CE9-8C8FD5DE8C6B}" srcOrd="0" destOrd="0" presId="urn:microsoft.com/office/officeart/2005/8/layout/radial1"/>
    <dgm:cxn modelId="{54D2A941-E6A2-42EF-B4E1-56A73140B264}" type="presParOf" srcId="{9F124725-30E3-4C0F-BBD5-134447FF3D1B}" destId="{6D8B6E1C-DE31-4E92-BA98-47F9C9DCD725}" srcOrd="10" destOrd="0" presId="urn:microsoft.com/office/officeart/2005/8/layout/radial1"/>
    <dgm:cxn modelId="{9A28CD2B-6E23-4AA6-8582-F8EDE78E9B41}" type="presParOf" srcId="{9F124725-30E3-4C0F-BBD5-134447FF3D1B}" destId="{3B4A2026-CE4A-49BD-AA42-FB4AEACBEF0A}" srcOrd="11" destOrd="0" presId="urn:microsoft.com/office/officeart/2005/8/layout/radial1"/>
    <dgm:cxn modelId="{29059EE8-3390-4531-B0C0-CE704EEB40F1}" type="presParOf" srcId="{3B4A2026-CE4A-49BD-AA42-FB4AEACBEF0A}" destId="{B5C5D69F-9093-416D-BCC0-BBBB8F88EC50}" srcOrd="0" destOrd="0" presId="urn:microsoft.com/office/officeart/2005/8/layout/radial1"/>
    <dgm:cxn modelId="{7BE94ADD-5E71-44D2-A929-A4B65CC5E928}" type="presParOf" srcId="{9F124725-30E3-4C0F-BBD5-134447FF3D1B}" destId="{DFC68A0E-F1FF-431C-B2C2-B62C88ABA74B}" srcOrd="12" destOrd="0" presId="urn:microsoft.com/office/officeart/2005/8/layout/radial1"/>
    <dgm:cxn modelId="{CD8EFAEE-7100-4C9A-9AB0-2C855FEFC7E5}" type="presParOf" srcId="{9F124725-30E3-4C0F-BBD5-134447FF3D1B}" destId="{E79B40CD-C879-44E8-979B-86FD8D66FCAB}" srcOrd="13" destOrd="0" presId="urn:microsoft.com/office/officeart/2005/8/layout/radial1"/>
    <dgm:cxn modelId="{262D8F25-8DD5-490B-87F1-D75E366C23A3}" type="presParOf" srcId="{E79B40CD-C879-44E8-979B-86FD8D66FCAB}" destId="{787AACD4-62C9-4B1A-A86C-25EC4541903C}" srcOrd="0" destOrd="0" presId="urn:microsoft.com/office/officeart/2005/8/layout/radial1"/>
    <dgm:cxn modelId="{CC29DB1C-8821-4BE1-B173-824412F044CE}" type="presParOf" srcId="{9F124725-30E3-4C0F-BBD5-134447FF3D1B}" destId="{9BE9F2A5-60DC-460A-ACB8-3C3E420EE96B}" srcOrd="14" destOrd="0" presId="urn:microsoft.com/office/officeart/2005/8/layout/radial1"/>
    <dgm:cxn modelId="{0E4523D2-07C0-4638-9A18-88D8072F84AD}" type="presParOf" srcId="{9F124725-30E3-4C0F-BBD5-134447FF3D1B}" destId="{81DC01F2-1D16-4420-AF86-25FEBB4CFB7F}" srcOrd="15" destOrd="0" presId="urn:microsoft.com/office/officeart/2005/8/layout/radial1"/>
    <dgm:cxn modelId="{0805CBA2-4DEE-437E-A643-D85CBB617FC3}" type="presParOf" srcId="{81DC01F2-1D16-4420-AF86-25FEBB4CFB7F}" destId="{3B1B49D2-4FD0-466E-9C0E-3640207F5C88}" srcOrd="0" destOrd="0" presId="urn:microsoft.com/office/officeart/2005/8/layout/radial1"/>
    <dgm:cxn modelId="{7BC9A7CA-9A65-42B8-A68E-0840F4C2A92B}" type="presParOf" srcId="{9F124725-30E3-4C0F-BBD5-134447FF3D1B}" destId="{B4B09401-DC0E-440C-BEB3-CA225C80B988}" srcOrd="16" destOrd="0" presId="urn:microsoft.com/office/officeart/2005/8/layout/radial1"/>
    <dgm:cxn modelId="{B4AA193D-27B7-4E42-BC30-8BE5D47C17F2}" type="presParOf" srcId="{9F124725-30E3-4C0F-BBD5-134447FF3D1B}" destId="{BA436AD5-2500-472D-9AF5-995E84373C13}" srcOrd="17" destOrd="0" presId="urn:microsoft.com/office/officeart/2005/8/layout/radial1"/>
    <dgm:cxn modelId="{120E7B13-8531-47BE-8A0C-7AA210AADAB6}" type="presParOf" srcId="{BA436AD5-2500-472D-9AF5-995E84373C13}" destId="{19DBB666-A6D9-4E19-B8AE-B6AD0EEE84EE}" srcOrd="0" destOrd="0" presId="urn:microsoft.com/office/officeart/2005/8/layout/radial1"/>
    <dgm:cxn modelId="{CA398C25-BA8B-442E-B7E3-C1DDEE3D2F90}" type="presParOf" srcId="{9F124725-30E3-4C0F-BBD5-134447FF3D1B}" destId="{59770D4C-FADF-442B-BD51-20283FE96BA9}" srcOrd="18" destOrd="0" presId="urn:microsoft.com/office/officeart/2005/8/layout/radial1"/>
    <dgm:cxn modelId="{D5DDDBCD-E956-4E09-BBBB-62ED2F95FF82}" type="presParOf" srcId="{9F124725-30E3-4C0F-BBD5-134447FF3D1B}" destId="{01941930-94BB-41DC-AC7B-0C6DCED1DA79}" srcOrd="19" destOrd="0" presId="urn:microsoft.com/office/officeart/2005/8/layout/radial1"/>
    <dgm:cxn modelId="{2AC8C0AE-B064-45CE-8DD4-87552330F8F7}" type="presParOf" srcId="{01941930-94BB-41DC-AC7B-0C6DCED1DA79}" destId="{65255265-52F1-4E37-B12F-0EE12D1681DB}" srcOrd="0" destOrd="0" presId="urn:microsoft.com/office/officeart/2005/8/layout/radial1"/>
    <dgm:cxn modelId="{1E9B9D81-986F-4B01-9EBE-720F44813AE6}" type="presParOf" srcId="{9F124725-30E3-4C0F-BBD5-134447FF3D1B}" destId="{4CC2A53B-9C28-45B3-9F72-3F4A04762115}" srcOrd="20" destOrd="0" presId="urn:microsoft.com/office/officeart/2005/8/layout/radial1"/>
    <dgm:cxn modelId="{02DDC10E-74B4-41D0-B9BF-6B7812C5B2CF}" type="presParOf" srcId="{9F124725-30E3-4C0F-BBD5-134447FF3D1B}" destId="{90BA2878-FA67-4D54-B835-C3D5814326BB}" srcOrd="21" destOrd="0" presId="urn:microsoft.com/office/officeart/2005/8/layout/radial1"/>
    <dgm:cxn modelId="{E457AABA-1297-468C-99F7-8FEE2267312C}" type="presParOf" srcId="{90BA2878-FA67-4D54-B835-C3D5814326BB}" destId="{2F4DAC3E-99E1-419D-B5DF-C5B6BB70E2E1}" srcOrd="0" destOrd="0" presId="urn:microsoft.com/office/officeart/2005/8/layout/radial1"/>
    <dgm:cxn modelId="{3A17FE93-A7F5-4703-8AED-6A7603A4E16B}" type="presParOf" srcId="{9F124725-30E3-4C0F-BBD5-134447FF3D1B}" destId="{4FC4E652-0F7D-488E-9B34-15731E5A6C77}" srcOrd="22" destOrd="0" presId="urn:microsoft.com/office/officeart/2005/8/layout/radial1"/>
    <dgm:cxn modelId="{CE6DFE2F-80AC-4FD0-91E5-A68E3C4E261C}" type="presParOf" srcId="{9F124725-30E3-4C0F-BBD5-134447FF3D1B}" destId="{18F1284F-64E3-47BB-87D7-889451C94868}" srcOrd="23" destOrd="0" presId="urn:microsoft.com/office/officeart/2005/8/layout/radial1"/>
    <dgm:cxn modelId="{C7615E69-90F8-4F55-B5DA-0A4C4D2B2D02}" type="presParOf" srcId="{18F1284F-64E3-47BB-87D7-889451C94868}" destId="{6140B5A8-82BD-45EA-9413-CCB4B0A1F3E7}" srcOrd="0" destOrd="0" presId="urn:microsoft.com/office/officeart/2005/8/layout/radial1"/>
    <dgm:cxn modelId="{61372341-8CBD-43A9-8A11-0BB3A4F3B6A4}" type="presParOf" srcId="{9F124725-30E3-4C0F-BBD5-134447FF3D1B}" destId="{55CEE33D-F40D-4859-A46F-3EDAD0139BA9}" srcOrd="24" destOrd="0" presId="urn:microsoft.com/office/officeart/2005/8/layout/radial1"/>
    <dgm:cxn modelId="{03D322F8-EEE9-4725-B744-A2FDEB04C865}" type="presParOf" srcId="{9F124725-30E3-4C0F-BBD5-134447FF3D1B}" destId="{33FF1723-C01A-4C7E-9796-E932B0DBE717}" srcOrd="25" destOrd="0" presId="urn:microsoft.com/office/officeart/2005/8/layout/radial1"/>
    <dgm:cxn modelId="{559C53CB-7480-417C-935D-0ED6C835667F}" type="presParOf" srcId="{33FF1723-C01A-4C7E-9796-E932B0DBE717}" destId="{3B280F01-C127-4715-B0D4-719D83421830}" srcOrd="0" destOrd="0" presId="urn:microsoft.com/office/officeart/2005/8/layout/radial1"/>
    <dgm:cxn modelId="{7D803F23-E709-499A-9B15-4E3167338D10}" type="presParOf" srcId="{9F124725-30E3-4C0F-BBD5-134447FF3D1B}" destId="{4A0CD325-634B-458F-AFF8-F3921C67F2B6}" srcOrd="26" destOrd="0" presId="urn:microsoft.com/office/officeart/2005/8/layout/radial1"/>
    <dgm:cxn modelId="{873F2861-A26C-4AE1-9E2A-14FD8D4821E0}" type="presParOf" srcId="{9F124725-30E3-4C0F-BBD5-134447FF3D1B}" destId="{84105793-45A1-47B1-997E-8A1D6AE85D8A}" srcOrd="27" destOrd="0" presId="urn:microsoft.com/office/officeart/2005/8/layout/radial1"/>
    <dgm:cxn modelId="{C7558291-BE7A-41FB-80E8-1888E80F113D}" type="presParOf" srcId="{84105793-45A1-47B1-997E-8A1D6AE85D8A}" destId="{3DDB6DF7-04DE-47E7-838F-0755B7F9F176}" srcOrd="0" destOrd="0" presId="urn:microsoft.com/office/officeart/2005/8/layout/radial1"/>
    <dgm:cxn modelId="{A93D34C6-617F-48DC-BBFC-E4E563B1F0D6}" type="presParOf" srcId="{9F124725-30E3-4C0F-BBD5-134447FF3D1B}" destId="{5D1680A9-1792-41F6-A597-D84D605DF8E5}" srcOrd="28" destOrd="0" presId="urn:microsoft.com/office/officeart/2005/8/layout/radial1"/>
    <dgm:cxn modelId="{284EDFC7-C7FE-4D33-9139-177E67AF3C68}" type="presParOf" srcId="{9F124725-30E3-4C0F-BBD5-134447FF3D1B}" destId="{EC065FF9-25CB-4D1D-BF96-FA154B2A2C63}" srcOrd="29" destOrd="0" presId="urn:microsoft.com/office/officeart/2005/8/layout/radial1"/>
    <dgm:cxn modelId="{28B1E209-7F0D-4906-BE60-08650C650B74}" type="presParOf" srcId="{EC065FF9-25CB-4D1D-BF96-FA154B2A2C63}" destId="{8AB3DA50-5F93-4627-8A25-DBE216F62BF8}" srcOrd="0" destOrd="0" presId="urn:microsoft.com/office/officeart/2005/8/layout/radial1"/>
    <dgm:cxn modelId="{AD47B9BB-8115-4A50-BB1E-732E72211D67}" type="presParOf" srcId="{9F124725-30E3-4C0F-BBD5-134447FF3D1B}" destId="{3A5940F0-83D6-4418-9977-A89B0366CA77}" srcOrd="3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97BB0E-648B-460F-83C8-871E1597F370}"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US"/>
        </a:p>
      </dgm:t>
    </dgm:pt>
    <dgm:pt modelId="{8F920983-B241-4331-A7F1-2BFAD142CA8D}">
      <dgm:prSet custT="1"/>
      <dgm:spPr/>
      <dgm:t>
        <a:bodyPr/>
        <a:lstStyle/>
        <a:p>
          <a:r>
            <a:rPr lang="en-US" sz="1200" b="1" dirty="0"/>
            <a:t>Requisition Management</a:t>
          </a:r>
        </a:p>
      </dgm:t>
    </dgm:pt>
    <dgm:pt modelId="{DA1E2A5D-F7F8-4CC3-A26C-CE254CD3A135}" type="parTrans" cxnId="{9EDBA0F6-72B7-4C0D-B560-C0B8307D23C4}">
      <dgm:prSet/>
      <dgm:spPr/>
      <dgm:t>
        <a:bodyPr/>
        <a:lstStyle/>
        <a:p>
          <a:endParaRPr lang="en-US" sz="3200">
            <a:solidFill>
              <a:schemeClr val="bg1">
                <a:lumMod val="25000"/>
              </a:schemeClr>
            </a:solidFill>
          </a:endParaRPr>
        </a:p>
      </dgm:t>
    </dgm:pt>
    <dgm:pt modelId="{874E3096-AFB1-40AB-8A13-4088BEDF88F0}" type="sibTrans" cxnId="{9EDBA0F6-72B7-4C0D-B560-C0B8307D23C4}">
      <dgm:prSet/>
      <dgm:spPr/>
      <dgm:t>
        <a:bodyPr/>
        <a:lstStyle/>
        <a:p>
          <a:endParaRPr lang="en-US" sz="3200">
            <a:solidFill>
              <a:schemeClr val="bg1">
                <a:lumMod val="25000"/>
              </a:schemeClr>
            </a:solidFill>
          </a:endParaRPr>
        </a:p>
      </dgm:t>
    </dgm:pt>
    <dgm:pt modelId="{E2FD4B03-03AB-4206-9573-E3E9949760DE}">
      <dgm:prSet custT="1"/>
      <dgm:spPr/>
      <dgm:t>
        <a:bodyPr/>
        <a:lstStyle/>
        <a:p>
          <a:r>
            <a:rPr lang="en-US" sz="1200" b="1" dirty="0"/>
            <a:t>Purchase Order Management </a:t>
          </a:r>
        </a:p>
      </dgm:t>
    </dgm:pt>
    <dgm:pt modelId="{25A1ED43-4F4A-44CF-8CD4-8963DC2FC0F6}" type="parTrans" cxnId="{7B1117DC-61D7-4D0B-8FBA-281D340E665E}">
      <dgm:prSet/>
      <dgm:spPr/>
      <dgm:t>
        <a:bodyPr/>
        <a:lstStyle/>
        <a:p>
          <a:endParaRPr lang="en-US" sz="3200">
            <a:solidFill>
              <a:schemeClr val="bg1">
                <a:lumMod val="25000"/>
              </a:schemeClr>
            </a:solidFill>
          </a:endParaRPr>
        </a:p>
      </dgm:t>
    </dgm:pt>
    <dgm:pt modelId="{67544BF9-414B-488D-A4B2-3F81D91D0211}" type="sibTrans" cxnId="{7B1117DC-61D7-4D0B-8FBA-281D340E665E}">
      <dgm:prSet/>
      <dgm:spPr/>
      <dgm:t>
        <a:bodyPr/>
        <a:lstStyle/>
        <a:p>
          <a:endParaRPr lang="en-US" sz="3200">
            <a:solidFill>
              <a:schemeClr val="bg1">
                <a:lumMod val="25000"/>
              </a:schemeClr>
            </a:solidFill>
          </a:endParaRPr>
        </a:p>
      </dgm:t>
    </dgm:pt>
    <dgm:pt modelId="{2DCE99F5-31C7-48BD-993E-1A3141A1FEEB}">
      <dgm:prSet custT="1"/>
      <dgm:spPr/>
      <dgm:t>
        <a:bodyPr/>
        <a:lstStyle/>
        <a:p>
          <a:r>
            <a:rPr lang="en-US" sz="1200" b="1" dirty="0"/>
            <a:t>Exception Management</a:t>
          </a:r>
        </a:p>
      </dgm:t>
    </dgm:pt>
    <dgm:pt modelId="{3D55CF01-A60A-4F8E-81B4-C6D5184E874A}" type="parTrans" cxnId="{3541837E-31A3-4DFD-9F6F-4F0CDA8C56C5}">
      <dgm:prSet/>
      <dgm:spPr/>
      <dgm:t>
        <a:bodyPr/>
        <a:lstStyle/>
        <a:p>
          <a:endParaRPr lang="en-US" sz="3200">
            <a:solidFill>
              <a:schemeClr val="bg1">
                <a:lumMod val="25000"/>
              </a:schemeClr>
            </a:solidFill>
          </a:endParaRPr>
        </a:p>
      </dgm:t>
    </dgm:pt>
    <dgm:pt modelId="{541942D9-E3BF-44ED-8549-8C9FEED80FA5}" type="sibTrans" cxnId="{3541837E-31A3-4DFD-9F6F-4F0CDA8C56C5}">
      <dgm:prSet/>
      <dgm:spPr/>
      <dgm:t>
        <a:bodyPr/>
        <a:lstStyle/>
        <a:p>
          <a:endParaRPr lang="en-US" sz="3200">
            <a:solidFill>
              <a:schemeClr val="bg1">
                <a:lumMod val="25000"/>
              </a:schemeClr>
            </a:solidFill>
          </a:endParaRPr>
        </a:p>
      </dgm:t>
    </dgm:pt>
    <dgm:pt modelId="{8CFE6EA7-C3F7-4B96-A151-5E485B8F8717}">
      <dgm:prSet custT="1"/>
      <dgm:spPr/>
      <dgm:t>
        <a:bodyPr/>
        <a:lstStyle/>
        <a:p>
          <a:r>
            <a:rPr lang="en-US" sz="1200" dirty="0"/>
            <a:t>Requisition Processing</a:t>
          </a:r>
        </a:p>
      </dgm:t>
    </dgm:pt>
    <dgm:pt modelId="{46B50B40-B9A6-4013-AF22-C0C6FA312E1D}" type="parTrans" cxnId="{C75855A1-C412-4825-8EC3-C8A9EC2E598D}">
      <dgm:prSet/>
      <dgm:spPr/>
      <dgm:t>
        <a:bodyPr/>
        <a:lstStyle/>
        <a:p>
          <a:endParaRPr lang="en-US"/>
        </a:p>
      </dgm:t>
    </dgm:pt>
    <dgm:pt modelId="{3C095C7E-F310-42F8-83D6-0E2613DF4D4A}" type="sibTrans" cxnId="{C75855A1-C412-4825-8EC3-C8A9EC2E598D}">
      <dgm:prSet/>
      <dgm:spPr/>
      <dgm:t>
        <a:bodyPr/>
        <a:lstStyle/>
        <a:p>
          <a:endParaRPr lang="en-US"/>
        </a:p>
      </dgm:t>
    </dgm:pt>
    <dgm:pt modelId="{3958D8CA-D271-453F-BC7C-502C575A32E8}">
      <dgm:prSet custT="1"/>
      <dgm:spPr/>
      <dgm:t>
        <a:bodyPr/>
        <a:lstStyle/>
        <a:p>
          <a:r>
            <a:rPr lang="en-US" sz="1200" dirty="0"/>
            <a:t>User Training &amp; Job Aides</a:t>
          </a:r>
        </a:p>
      </dgm:t>
    </dgm:pt>
    <dgm:pt modelId="{A89C3860-4E09-4222-B008-11373CD94555}" type="parTrans" cxnId="{A8D7A9B1-FA6E-4371-B79E-EE9F87E08F70}">
      <dgm:prSet/>
      <dgm:spPr/>
      <dgm:t>
        <a:bodyPr/>
        <a:lstStyle/>
        <a:p>
          <a:endParaRPr lang="en-US"/>
        </a:p>
      </dgm:t>
    </dgm:pt>
    <dgm:pt modelId="{49837854-D2E3-4ECD-8EC5-F9C57D2769F2}" type="sibTrans" cxnId="{A8D7A9B1-FA6E-4371-B79E-EE9F87E08F70}">
      <dgm:prSet/>
      <dgm:spPr/>
      <dgm:t>
        <a:bodyPr/>
        <a:lstStyle/>
        <a:p>
          <a:endParaRPr lang="en-US"/>
        </a:p>
      </dgm:t>
    </dgm:pt>
    <dgm:pt modelId="{5E25441A-8FE6-498B-84E6-D27DAB23BC5C}">
      <dgm:prSet custT="1"/>
      <dgm:spPr/>
      <dgm:t>
        <a:bodyPr/>
        <a:lstStyle/>
        <a:p>
          <a:r>
            <a:rPr lang="en-US" sz="1200" dirty="0"/>
            <a:t>PO Creation &amp; Approvals</a:t>
          </a:r>
        </a:p>
      </dgm:t>
    </dgm:pt>
    <dgm:pt modelId="{7C27464C-6DE2-435D-BF95-08C9655CFA85}" type="parTrans" cxnId="{C27CA1B8-8B52-45CD-B0F1-706328C3F29D}">
      <dgm:prSet/>
      <dgm:spPr/>
      <dgm:t>
        <a:bodyPr/>
        <a:lstStyle/>
        <a:p>
          <a:endParaRPr lang="en-US"/>
        </a:p>
      </dgm:t>
    </dgm:pt>
    <dgm:pt modelId="{4C492EDB-C223-485A-ABAA-2B6FF471AE0E}" type="sibTrans" cxnId="{C27CA1B8-8B52-45CD-B0F1-706328C3F29D}">
      <dgm:prSet/>
      <dgm:spPr/>
      <dgm:t>
        <a:bodyPr/>
        <a:lstStyle/>
        <a:p>
          <a:endParaRPr lang="en-US"/>
        </a:p>
      </dgm:t>
    </dgm:pt>
    <dgm:pt modelId="{49D32BC1-3251-4581-B01C-6D5947B93345}">
      <dgm:prSet custT="1"/>
      <dgm:spPr/>
      <dgm:t>
        <a:bodyPr/>
        <a:lstStyle/>
        <a:p>
          <a:r>
            <a:rPr lang="en-US" sz="1200" dirty="0"/>
            <a:t>PO Supplier Communication</a:t>
          </a:r>
        </a:p>
      </dgm:t>
    </dgm:pt>
    <dgm:pt modelId="{EE1F522A-172F-4FCE-A27F-15929E4C9B53}" type="parTrans" cxnId="{9E37F9E9-1AE4-4F49-B373-2DFC0C368493}">
      <dgm:prSet/>
      <dgm:spPr/>
      <dgm:t>
        <a:bodyPr/>
        <a:lstStyle/>
        <a:p>
          <a:endParaRPr lang="en-US"/>
        </a:p>
      </dgm:t>
    </dgm:pt>
    <dgm:pt modelId="{DE36C347-AC68-4637-9F26-0EA3E11B4EBB}" type="sibTrans" cxnId="{9E37F9E9-1AE4-4F49-B373-2DFC0C368493}">
      <dgm:prSet/>
      <dgm:spPr/>
      <dgm:t>
        <a:bodyPr/>
        <a:lstStyle/>
        <a:p>
          <a:endParaRPr lang="en-US"/>
        </a:p>
      </dgm:t>
    </dgm:pt>
    <dgm:pt modelId="{215A5518-B103-4C98-BEA8-B5D59C7154FF}">
      <dgm:prSet custT="1"/>
      <dgm:spPr/>
      <dgm:t>
        <a:bodyPr/>
        <a:lstStyle/>
        <a:p>
          <a:r>
            <a:rPr lang="en-US" sz="1200" dirty="0"/>
            <a:t>PO Confirmation</a:t>
          </a:r>
        </a:p>
      </dgm:t>
    </dgm:pt>
    <dgm:pt modelId="{6FBCEB48-FA12-4B11-828C-500354D470D3}" type="parTrans" cxnId="{1694B5A8-D43C-4F3F-A06F-D9F47BBC20C0}">
      <dgm:prSet/>
      <dgm:spPr/>
      <dgm:t>
        <a:bodyPr/>
        <a:lstStyle/>
        <a:p>
          <a:endParaRPr lang="en-US"/>
        </a:p>
      </dgm:t>
    </dgm:pt>
    <dgm:pt modelId="{18186FFF-ABEC-49E4-B645-C0553323C104}" type="sibTrans" cxnId="{1694B5A8-D43C-4F3F-A06F-D9F47BBC20C0}">
      <dgm:prSet/>
      <dgm:spPr/>
      <dgm:t>
        <a:bodyPr/>
        <a:lstStyle/>
        <a:p>
          <a:endParaRPr lang="en-US"/>
        </a:p>
      </dgm:t>
    </dgm:pt>
    <dgm:pt modelId="{9DB4FF58-B1F3-409B-B6DB-7BA3C1BE8438}">
      <dgm:prSet custT="1"/>
      <dgm:spPr/>
      <dgm:t>
        <a:bodyPr/>
        <a:lstStyle/>
        <a:p>
          <a:r>
            <a:rPr lang="en-US" sz="1200" dirty="0"/>
            <a:t>Quantity &amp; Price Hold Resolution</a:t>
          </a:r>
        </a:p>
      </dgm:t>
    </dgm:pt>
    <dgm:pt modelId="{A48DB511-0F4C-496B-80DD-894460D0F304}" type="parTrans" cxnId="{57E72F04-C4CA-4853-9979-928DAA877D32}">
      <dgm:prSet/>
      <dgm:spPr/>
      <dgm:t>
        <a:bodyPr/>
        <a:lstStyle/>
        <a:p>
          <a:endParaRPr lang="en-US"/>
        </a:p>
      </dgm:t>
    </dgm:pt>
    <dgm:pt modelId="{601355F9-AFA0-46F2-88F3-5454E6F9B9B1}" type="sibTrans" cxnId="{57E72F04-C4CA-4853-9979-928DAA877D32}">
      <dgm:prSet/>
      <dgm:spPr/>
      <dgm:t>
        <a:bodyPr/>
        <a:lstStyle/>
        <a:p>
          <a:endParaRPr lang="en-US"/>
        </a:p>
      </dgm:t>
    </dgm:pt>
    <dgm:pt modelId="{DE83EB2D-4901-4E02-838A-F78E73E0B4FA}">
      <dgm:prSet custT="1"/>
      <dgm:spPr/>
      <dgm:t>
        <a:bodyPr/>
        <a:lstStyle/>
        <a:p>
          <a:r>
            <a:rPr lang="en-US" sz="1200" dirty="0"/>
            <a:t>Credit Hold Resolution</a:t>
          </a:r>
        </a:p>
      </dgm:t>
    </dgm:pt>
    <dgm:pt modelId="{CAA34C3C-7BA9-4459-AA09-A940EE6B3D17}" type="parTrans" cxnId="{C081FC8F-5F64-45BD-8A11-BC5ABB05B0A2}">
      <dgm:prSet/>
      <dgm:spPr/>
      <dgm:t>
        <a:bodyPr/>
        <a:lstStyle/>
        <a:p>
          <a:endParaRPr lang="en-US"/>
        </a:p>
      </dgm:t>
    </dgm:pt>
    <dgm:pt modelId="{9985C6C9-07DF-41B6-885D-ACD1689E5522}" type="sibTrans" cxnId="{C081FC8F-5F64-45BD-8A11-BC5ABB05B0A2}">
      <dgm:prSet/>
      <dgm:spPr/>
      <dgm:t>
        <a:bodyPr/>
        <a:lstStyle/>
        <a:p>
          <a:endParaRPr lang="en-US"/>
        </a:p>
      </dgm:t>
    </dgm:pt>
    <dgm:pt modelId="{1FA022F9-6D43-4688-871B-9E89CAB83AE1}">
      <dgm:prSet custT="1"/>
      <dgm:spPr/>
      <dgm:t>
        <a:bodyPr/>
        <a:lstStyle/>
        <a:p>
          <a:r>
            <a:rPr lang="en-US" sz="1200" dirty="0"/>
            <a:t>PO Change, Close/Cancel</a:t>
          </a:r>
        </a:p>
      </dgm:t>
    </dgm:pt>
    <dgm:pt modelId="{383227BA-7514-4493-B9AA-BB01CEE61E58}" type="parTrans" cxnId="{B162E683-33F2-453B-94CE-4C4122CCF731}">
      <dgm:prSet/>
      <dgm:spPr/>
      <dgm:t>
        <a:bodyPr/>
        <a:lstStyle/>
        <a:p>
          <a:endParaRPr lang="en-US"/>
        </a:p>
      </dgm:t>
    </dgm:pt>
    <dgm:pt modelId="{2F7AF379-7ECA-4AA0-ABB2-567B19E48DB0}" type="sibTrans" cxnId="{B162E683-33F2-453B-94CE-4C4122CCF731}">
      <dgm:prSet/>
      <dgm:spPr/>
      <dgm:t>
        <a:bodyPr/>
        <a:lstStyle/>
        <a:p>
          <a:endParaRPr lang="en-US"/>
        </a:p>
      </dgm:t>
    </dgm:pt>
    <dgm:pt modelId="{85ECCA08-EAA6-408B-8EA0-5E2B31C37CD1}">
      <dgm:prSet custT="1"/>
      <dgm:spPr/>
      <dgm:t>
        <a:bodyPr/>
        <a:lstStyle/>
        <a:p>
          <a:r>
            <a:rPr lang="en-US" sz="1200" b="1" dirty="0"/>
            <a:t>Process Improvement</a:t>
          </a:r>
        </a:p>
      </dgm:t>
    </dgm:pt>
    <dgm:pt modelId="{0252FBEA-9364-442C-AEA3-94CE553C24A7}" type="parTrans" cxnId="{90CA5D60-BA47-4223-9318-5B80A7526956}">
      <dgm:prSet/>
      <dgm:spPr/>
      <dgm:t>
        <a:bodyPr/>
        <a:lstStyle/>
        <a:p>
          <a:endParaRPr lang="en-US"/>
        </a:p>
      </dgm:t>
    </dgm:pt>
    <dgm:pt modelId="{C245FD9F-73D1-498B-9A1C-16D11F4A30AD}" type="sibTrans" cxnId="{90CA5D60-BA47-4223-9318-5B80A7526956}">
      <dgm:prSet/>
      <dgm:spPr/>
      <dgm:t>
        <a:bodyPr/>
        <a:lstStyle/>
        <a:p>
          <a:endParaRPr lang="en-US"/>
        </a:p>
      </dgm:t>
    </dgm:pt>
    <dgm:pt modelId="{CA28B130-C112-41B4-94EF-0CF768442A1E}">
      <dgm:prSet custT="1"/>
      <dgm:spPr/>
      <dgm:t>
        <a:bodyPr/>
        <a:lstStyle/>
        <a:p>
          <a:r>
            <a:rPr lang="en-US" sz="1200" b="0" dirty="0"/>
            <a:t>Improve Financial Forecast</a:t>
          </a:r>
        </a:p>
      </dgm:t>
    </dgm:pt>
    <dgm:pt modelId="{96DFF26C-F04B-474C-BB09-525EFA3CC4E9}" type="parTrans" cxnId="{4018FAAB-C255-4AF2-8C41-B27790C292E2}">
      <dgm:prSet/>
      <dgm:spPr/>
      <dgm:t>
        <a:bodyPr/>
        <a:lstStyle/>
        <a:p>
          <a:endParaRPr lang="en-US"/>
        </a:p>
      </dgm:t>
    </dgm:pt>
    <dgm:pt modelId="{818E85F1-B12E-4FD0-802C-F7C6DD86BC31}" type="sibTrans" cxnId="{4018FAAB-C255-4AF2-8C41-B27790C292E2}">
      <dgm:prSet/>
      <dgm:spPr/>
      <dgm:t>
        <a:bodyPr/>
        <a:lstStyle/>
        <a:p>
          <a:endParaRPr lang="en-US"/>
        </a:p>
      </dgm:t>
    </dgm:pt>
    <dgm:pt modelId="{9CDE8887-5B60-4CAE-89B3-4737733FB473}">
      <dgm:prSet custT="1"/>
      <dgm:spPr/>
      <dgm:t>
        <a:bodyPr/>
        <a:lstStyle/>
        <a:p>
          <a:r>
            <a:rPr lang="en-US" sz="1200" b="0" dirty="0"/>
            <a:t>Improve EDI Transactions</a:t>
          </a:r>
        </a:p>
      </dgm:t>
    </dgm:pt>
    <dgm:pt modelId="{2C684DBB-63B1-4548-A8D2-881C628CD470}" type="parTrans" cxnId="{5D092880-B0FA-4673-A779-BFD599D51ECD}">
      <dgm:prSet/>
      <dgm:spPr/>
      <dgm:t>
        <a:bodyPr/>
        <a:lstStyle/>
        <a:p>
          <a:endParaRPr lang="en-US"/>
        </a:p>
      </dgm:t>
    </dgm:pt>
    <dgm:pt modelId="{44B5D310-E1AD-478E-BA55-96963841B628}" type="sibTrans" cxnId="{5D092880-B0FA-4673-A779-BFD599D51ECD}">
      <dgm:prSet/>
      <dgm:spPr/>
      <dgm:t>
        <a:bodyPr/>
        <a:lstStyle/>
        <a:p>
          <a:endParaRPr lang="en-US"/>
        </a:p>
      </dgm:t>
    </dgm:pt>
    <dgm:pt modelId="{44481F08-2D98-4FCB-82CC-978C61FBF48C}">
      <dgm:prSet custT="1"/>
      <dgm:spPr/>
      <dgm:t>
        <a:bodyPr/>
        <a:lstStyle/>
        <a:p>
          <a:endParaRPr lang="en-US" sz="1200" b="0" dirty="0"/>
        </a:p>
      </dgm:t>
    </dgm:pt>
    <dgm:pt modelId="{F0741293-2AF5-4887-90D1-3BC28DEE8B5C}" type="parTrans" cxnId="{8273F8D6-1E50-46CD-9EAE-839574A8CAC6}">
      <dgm:prSet/>
      <dgm:spPr/>
      <dgm:t>
        <a:bodyPr/>
        <a:lstStyle/>
        <a:p>
          <a:endParaRPr lang="en-US"/>
        </a:p>
      </dgm:t>
    </dgm:pt>
    <dgm:pt modelId="{0635608A-A323-4E8D-A601-727167C513BB}" type="sibTrans" cxnId="{8273F8D6-1E50-46CD-9EAE-839574A8CAC6}">
      <dgm:prSet/>
      <dgm:spPr/>
      <dgm:t>
        <a:bodyPr/>
        <a:lstStyle/>
        <a:p>
          <a:endParaRPr lang="en-US"/>
        </a:p>
      </dgm:t>
    </dgm:pt>
    <dgm:pt modelId="{503F9AC2-0537-4E78-80F1-4E981477455A}">
      <dgm:prSet custT="1"/>
      <dgm:spPr/>
      <dgm:t>
        <a:bodyPr/>
        <a:lstStyle/>
        <a:p>
          <a:r>
            <a:rPr lang="en-US" sz="1200" b="0" dirty="0"/>
            <a:t>P2P Change Management</a:t>
          </a:r>
        </a:p>
      </dgm:t>
    </dgm:pt>
    <dgm:pt modelId="{B4CC70D2-608C-4F14-9C58-FE1877D04F25}" type="parTrans" cxnId="{BEAA2EF8-5741-4AAA-936B-9D5AEE5CBC21}">
      <dgm:prSet/>
      <dgm:spPr/>
      <dgm:t>
        <a:bodyPr/>
        <a:lstStyle/>
        <a:p>
          <a:endParaRPr lang="en-US"/>
        </a:p>
      </dgm:t>
    </dgm:pt>
    <dgm:pt modelId="{433BA66E-7039-4687-BE6C-4F6A07F951E7}" type="sibTrans" cxnId="{BEAA2EF8-5741-4AAA-936B-9D5AEE5CBC21}">
      <dgm:prSet/>
      <dgm:spPr/>
      <dgm:t>
        <a:bodyPr/>
        <a:lstStyle/>
        <a:p>
          <a:endParaRPr lang="en-US"/>
        </a:p>
      </dgm:t>
    </dgm:pt>
    <dgm:pt modelId="{40418A56-FCCA-4287-8A93-920756DCFB98}">
      <dgm:prSet custT="1"/>
      <dgm:spPr/>
      <dgm:t>
        <a:bodyPr/>
        <a:lstStyle/>
        <a:p>
          <a:r>
            <a:rPr lang="en-US" sz="1200" b="0" dirty="0"/>
            <a:t>Procure –to- Pay (P2P) Optimization</a:t>
          </a:r>
        </a:p>
      </dgm:t>
    </dgm:pt>
    <dgm:pt modelId="{7AFA28F2-4EEF-4BBB-B24D-71927DB39515}" type="parTrans" cxnId="{832B1C4F-55D2-45F7-8287-045022A01480}">
      <dgm:prSet/>
      <dgm:spPr/>
      <dgm:t>
        <a:bodyPr/>
        <a:lstStyle/>
        <a:p>
          <a:endParaRPr lang="en-US"/>
        </a:p>
      </dgm:t>
    </dgm:pt>
    <dgm:pt modelId="{9685A98E-2022-4D4C-BC93-8F4CF15E83CF}" type="sibTrans" cxnId="{832B1C4F-55D2-45F7-8287-045022A01480}">
      <dgm:prSet/>
      <dgm:spPr/>
      <dgm:t>
        <a:bodyPr/>
        <a:lstStyle/>
        <a:p>
          <a:endParaRPr lang="en-US"/>
        </a:p>
      </dgm:t>
    </dgm:pt>
    <dgm:pt modelId="{ABA09396-D999-4054-A3EC-0C198E73C28A}">
      <dgm:prSet custT="1"/>
      <dgm:spPr/>
      <dgm:t>
        <a:bodyPr/>
        <a:lstStyle/>
        <a:p>
          <a:r>
            <a:rPr lang="en-US" sz="1200" b="0" dirty="0"/>
            <a:t>Rush Order Management</a:t>
          </a:r>
          <a:endParaRPr lang="en-US" sz="1200" dirty="0"/>
        </a:p>
      </dgm:t>
    </dgm:pt>
    <dgm:pt modelId="{B655A61E-87C5-4D53-BAB9-B8CBE6F8454D}" type="parTrans" cxnId="{5572D0B8-D8B5-45A7-BEDE-6390BAD2F9C6}">
      <dgm:prSet/>
      <dgm:spPr/>
      <dgm:t>
        <a:bodyPr/>
        <a:lstStyle/>
        <a:p>
          <a:endParaRPr lang="en-US"/>
        </a:p>
      </dgm:t>
    </dgm:pt>
    <dgm:pt modelId="{40CF9C58-4AD4-4AFF-8E3C-4845B8CCD6BF}" type="sibTrans" cxnId="{5572D0B8-D8B5-45A7-BEDE-6390BAD2F9C6}">
      <dgm:prSet/>
      <dgm:spPr/>
      <dgm:t>
        <a:bodyPr/>
        <a:lstStyle/>
        <a:p>
          <a:endParaRPr lang="en-US"/>
        </a:p>
      </dgm:t>
    </dgm:pt>
    <dgm:pt modelId="{16EB3AD1-ECB5-4A50-8F49-B483FD7AA111}">
      <dgm:prSet custT="1"/>
      <dgm:spPr/>
      <dgm:t>
        <a:bodyPr/>
        <a:lstStyle/>
        <a:p>
          <a:r>
            <a:rPr lang="en-US" sz="1200" dirty="0"/>
            <a:t>Purchasing Policy Review</a:t>
          </a:r>
        </a:p>
      </dgm:t>
    </dgm:pt>
    <dgm:pt modelId="{47A1EE91-E82A-4E32-86A6-EF9F22A9E191}" type="parTrans" cxnId="{8341159D-E0FC-47BE-BB8E-3916636D7B65}">
      <dgm:prSet/>
      <dgm:spPr/>
      <dgm:t>
        <a:bodyPr/>
        <a:lstStyle/>
        <a:p>
          <a:endParaRPr lang="en-US"/>
        </a:p>
      </dgm:t>
    </dgm:pt>
    <dgm:pt modelId="{A6E43081-FBB4-41A7-AAB4-D779BDCF94BD}" type="sibTrans" cxnId="{8341159D-E0FC-47BE-BB8E-3916636D7B65}">
      <dgm:prSet/>
      <dgm:spPr/>
      <dgm:t>
        <a:bodyPr/>
        <a:lstStyle/>
        <a:p>
          <a:endParaRPr lang="en-US"/>
        </a:p>
      </dgm:t>
    </dgm:pt>
    <dgm:pt modelId="{3C33ABAE-9BA7-4992-8F6A-EACA9CCB7642}">
      <dgm:prSet custT="1"/>
      <dgm:spPr/>
      <dgm:t>
        <a:bodyPr/>
        <a:lstStyle/>
        <a:p>
          <a:r>
            <a:rPr lang="en-US" sz="1200" dirty="0"/>
            <a:t>INR &amp; RNI Reviews</a:t>
          </a:r>
        </a:p>
      </dgm:t>
    </dgm:pt>
    <dgm:pt modelId="{BAD0E767-D4E6-4E5D-A554-25061A168BC0}" type="parTrans" cxnId="{D229CB16-05C2-4AB8-9B84-9E7EDBBE9B50}">
      <dgm:prSet/>
      <dgm:spPr/>
      <dgm:t>
        <a:bodyPr/>
        <a:lstStyle/>
        <a:p>
          <a:endParaRPr lang="en-US"/>
        </a:p>
      </dgm:t>
    </dgm:pt>
    <dgm:pt modelId="{7295E59F-747C-4345-B680-A0D005CA177A}" type="sibTrans" cxnId="{D229CB16-05C2-4AB8-9B84-9E7EDBBE9B50}">
      <dgm:prSet/>
      <dgm:spPr/>
      <dgm:t>
        <a:bodyPr/>
        <a:lstStyle/>
        <a:p>
          <a:endParaRPr lang="en-US"/>
        </a:p>
      </dgm:t>
    </dgm:pt>
    <dgm:pt modelId="{365E7BD3-F818-456C-9DA0-F6AFA0DD3FA8}" type="pres">
      <dgm:prSet presAssocID="{1D97BB0E-648B-460F-83C8-871E1597F370}" presName="Name0" presStyleCnt="0">
        <dgm:presLayoutVars>
          <dgm:dir/>
          <dgm:animLvl val="lvl"/>
          <dgm:resizeHandles val="exact"/>
        </dgm:presLayoutVars>
      </dgm:prSet>
      <dgm:spPr/>
    </dgm:pt>
    <dgm:pt modelId="{7BC0A21B-0153-4DAA-8BCF-97963297EF81}" type="pres">
      <dgm:prSet presAssocID="{8F920983-B241-4331-A7F1-2BFAD142CA8D}" presName="composite" presStyleCnt="0"/>
      <dgm:spPr/>
    </dgm:pt>
    <dgm:pt modelId="{CCF22D29-02E1-4A7B-A5F6-630ED5CB3A08}" type="pres">
      <dgm:prSet presAssocID="{8F920983-B241-4331-A7F1-2BFAD142CA8D}" presName="parTx" presStyleLbl="alignNode1" presStyleIdx="0" presStyleCnt="4" custScaleY="96600">
        <dgm:presLayoutVars>
          <dgm:chMax val="0"/>
          <dgm:chPref val="0"/>
          <dgm:bulletEnabled val="1"/>
        </dgm:presLayoutVars>
      </dgm:prSet>
      <dgm:spPr/>
    </dgm:pt>
    <dgm:pt modelId="{F0D02C03-58CC-4908-A7E0-E10E6EDC0C7A}" type="pres">
      <dgm:prSet presAssocID="{8F920983-B241-4331-A7F1-2BFAD142CA8D}" presName="desTx" presStyleLbl="alignAccFollowNode1" presStyleIdx="0" presStyleCnt="4">
        <dgm:presLayoutVars>
          <dgm:bulletEnabled val="1"/>
        </dgm:presLayoutVars>
      </dgm:prSet>
      <dgm:spPr/>
    </dgm:pt>
    <dgm:pt modelId="{8CC7FFEE-7CE7-4959-AAE7-56172ACA5848}" type="pres">
      <dgm:prSet presAssocID="{874E3096-AFB1-40AB-8A13-4088BEDF88F0}" presName="space" presStyleCnt="0"/>
      <dgm:spPr/>
    </dgm:pt>
    <dgm:pt modelId="{FDA44929-D04A-492C-BBD5-129231A46F7E}" type="pres">
      <dgm:prSet presAssocID="{E2FD4B03-03AB-4206-9573-E3E9949760DE}" presName="composite" presStyleCnt="0"/>
      <dgm:spPr/>
    </dgm:pt>
    <dgm:pt modelId="{530A282D-E0E0-4655-ADAA-4B7D78651CB5}" type="pres">
      <dgm:prSet presAssocID="{E2FD4B03-03AB-4206-9573-E3E9949760DE}" presName="parTx" presStyleLbl="alignNode1" presStyleIdx="1" presStyleCnt="4" custScaleY="100254">
        <dgm:presLayoutVars>
          <dgm:chMax val="0"/>
          <dgm:chPref val="0"/>
          <dgm:bulletEnabled val="1"/>
        </dgm:presLayoutVars>
      </dgm:prSet>
      <dgm:spPr/>
    </dgm:pt>
    <dgm:pt modelId="{2D01116B-A9B2-4AFB-AD8F-B60C29DD367F}" type="pres">
      <dgm:prSet presAssocID="{E2FD4B03-03AB-4206-9573-E3E9949760DE}" presName="desTx" presStyleLbl="alignAccFollowNode1" presStyleIdx="1" presStyleCnt="4">
        <dgm:presLayoutVars>
          <dgm:bulletEnabled val="1"/>
        </dgm:presLayoutVars>
      </dgm:prSet>
      <dgm:spPr/>
    </dgm:pt>
    <dgm:pt modelId="{8AF9B1F1-CC43-4846-B560-8A4EBAA8D6C9}" type="pres">
      <dgm:prSet presAssocID="{67544BF9-414B-488D-A4B2-3F81D91D0211}" presName="space" presStyleCnt="0"/>
      <dgm:spPr/>
    </dgm:pt>
    <dgm:pt modelId="{7900DC9D-0966-4611-A86D-08FF5CE6AF55}" type="pres">
      <dgm:prSet presAssocID="{2DCE99F5-31C7-48BD-993E-1A3141A1FEEB}" presName="composite" presStyleCnt="0"/>
      <dgm:spPr/>
    </dgm:pt>
    <dgm:pt modelId="{B06864D7-BD26-46F9-A0BE-7ED3DD17125B}" type="pres">
      <dgm:prSet presAssocID="{2DCE99F5-31C7-48BD-993E-1A3141A1FEEB}" presName="parTx" presStyleLbl="alignNode1" presStyleIdx="2" presStyleCnt="4" custScaleY="99351">
        <dgm:presLayoutVars>
          <dgm:chMax val="0"/>
          <dgm:chPref val="0"/>
          <dgm:bulletEnabled val="1"/>
        </dgm:presLayoutVars>
      </dgm:prSet>
      <dgm:spPr/>
    </dgm:pt>
    <dgm:pt modelId="{BCCE3C3D-1A4F-4FD9-9080-C460724B13B9}" type="pres">
      <dgm:prSet presAssocID="{2DCE99F5-31C7-48BD-993E-1A3141A1FEEB}" presName="desTx" presStyleLbl="alignAccFollowNode1" presStyleIdx="2" presStyleCnt="4">
        <dgm:presLayoutVars>
          <dgm:bulletEnabled val="1"/>
        </dgm:presLayoutVars>
      </dgm:prSet>
      <dgm:spPr/>
    </dgm:pt>
    <dgm:pt modelId="{4BB4D5C2-6810-4306-8A9D-6C6F8EEB8A78}" type="pres">
      <dgm:prSet presAssocID="{541942D9-E3BF-44ED-8549-8C9FEED80FA5}" presName="space" presStyleCnt="0"/>
      <dgm:spPr/>
    </dgm:pt>
    <dgm:pt modelId="{E57C6E15-5AE9-468C-960C-F7261C947383}" type="pres">
      <dgm:prSet presAssocID="{85ECCA08-EAA6-408B-8EA0-5E2B31C37CD1}" presName="composite" presStyleCnt="0"/>
      <dgm:spPr/>
    </dgm:pt>
    <dgm:pt modelId="{31D12F6E-1E81-403D-8D6E-7257A1949AA4}" type="pres">
      <dgm:prSet presAssocID="{85ECCA08-EAA6-408B-8EA0-5E2B31C37CD1}" presName="parTx" presStyleLbl="alignNode1" presStyleIdx="3" presStyleCnt="4">
        <dgm:presLayoutVars>
          <dgm:chMax val="0"/>
          <dgm:chPref val="0"/>
          <dgm:bulletEnabled val="1"/>
        </dgm:presLayoutVars>
      </dgm:prSet>
      <dgm:spPr/>
    </dgm:pt>
    <dgm:pt modelId="{32BEA181-427E-4088-A067-B433413A7118}" type="pres">
      <dgm:prSet presAssocID="{85ECCA08-EAA6-408B-8EA0-5E2B31C37CD1}" presName="desTx" presStyleLbl="alignAccFollowNode1" presStyleIdx="3" presStyleCnt="4">
        <dgm:presLayoutVars>
          <dgm:bulletEnabled val="1"/>
        </dgm:presLayoutVars>
      </dgm:prSet>
      <dgm:spPr/>
    </dgm:pt>
  </dgm:ptLst>
  <dgm:cxnLst>
    <dgm:cxn modelId="{57E72F04-C4CA-4853-9979-928DAA877D32}" srcId="{2DCE99F5-31C7-48BD-993E-1A3141A1FEEB}" destId="{9DB4FF58-B1F3-409B-B6DB-7BA3C1BE8438}" srcOrd="0" destOrd="0" parTransId="{A48DB511-0F4C-496B-80DD-894460D0F304}" sibTransId="{601355F9-AFA0-46F2-88F3-5454E6F9B9B1}"/>
    <dgm:cxn modelId="{C1A4CF04-221A-4073-94C1-895AB20024B8}" type="presOf" srcId="{8CFE6EA7-C3F7-4B96-A151-5E485B8F8717}" destId="{F0D02C03-58CC-4908-A7E0-E10E6EDC0C7A}" srcOrd="0" destOrd="0" presId="urn:microsoft.com/office/officeart/2005/8/layout/hList1"/>
    <dgm:cxn modelId="{D32E3B10-548E-4B8F-9694-5A2B2221536D}" type="presOf" srcId="{40418A56-FCCA-4287-8A93-920756DCFB98}" destId="{32BEA181-427E-4088-A067-B433413A7118}" srcOrd="0" destOrd="2" presId="urn:microsoft.com/office/officeart/2005/8/layout/hList1"/>
    <dgm:cxn modelId="{D2C2F312-AFB6-452D-99DE-B9E6501E6111}" type="presOf" srcId="{49D32BC1-3251-4581-B01C-6D5947B93345}" destId="{2D01116B-A9B2-4AFB-AD8F-B60C29DD367F}" srcOrd="0" destOrd="1" presId="urn:microsoft.com/office/officeart/2005/8/layout/hList1"/>
    <dgm:cxn modelId="{D229CB16-05C2-4AB8-9B84-9E7EDBBE9B50}" srcId="{2DCE99F5-31C7-48BD-993E-1A3141A1FEEB}" destId="{3C33ABAE-9BA7-4992-8F6A-EACA9CCB7642}" srcOrd="2" destOrd="0" parTransId="{BAD0E767-D4E6-4E5D-A554-25061A168BC0}" sibTransId="{7295E59F-747C-4345-B680-A0D005CA177A}"/>
    <dgm:cxn modelId="{2465281A-4394-45B4-97FA-28D322B07C0B}" type="presOf" srcId="{5E25441A-8FE6-498B-84E6-D27DAB23BC5C}" destId="{2D01116B-A9B2-4AFB-AD8F-B60C29DD367F}" srcOrd="0" destOrd="0" presId="urn:microsoft.com/office/officeart/2005/8/layout/hList1"/>
    <dgm:cxn modelId="{B2A2D33C-1757-4AE7-B150-1EC0F55C2D25}" type="presOf" srcId="{2DCE99F5-31C7-48BD-993E-1A3141A1FEEB}" destId="{B06864D7-BD26-46F9-A0BE-7ED3DD17125B}" srcOrd="0" destOrd="0" presId="urn:microsoft.com/office/officeart/2005/8/layout/hList1"/>
    <dgm:cxn modelId="{90CA5D60-BA47-4223-9318-5B80A7526956}" srcId="{1D97BB0E-648B-460F-83C8-871E1597F370}" destId="{85ECCA08-EAA6-408B-8EA0-5E2B31C37CD1}" srcOrd="3" destOrd="0" parTransId="{0252FBEA-9364-442C-AEA3-94CE553C24A7}" sibTransId="{C245FD9F-73D1-498B-9A1C-16D11F4A30AD}"/>
    <dgm:cxn modelId="{922D5B44-6F06-4D40-8276-70BE704CF407}" type="presOf" srcId="{9DB4FF58-B1F3-409B-B6DB-7BA3C1BE8438}" destId="{BCCE3C3D-1A4F-4FD9-9080-C460724B13B9}" srcOrd="0" destOrd="0" presId="urn:microsoft.com/office/officeart/2005/8/layout/hList1"/>
    <dgm:cxn modelId="{55040449-9310-4725-9D0A-843D70A53835}" type="presOf" srcId="{9CDE8887-5B60-4CAE-89B3-4737733FB473}" destId="{32BEA181-427E-4088-A067-B433413A7118}" srcOrd="0" destOrd="1" presId="urn:microsoft.com/office/officeart/2005/8/layout/hList1"/>
    <dgm:cxn modelId="{035D696A-EBD6-46B3-8FDB-549F4C7A96EC}" type="presOf" srcId="{DE83EB2D-4901-4E02-838A-F78E73E0B4FA}" destId="{BCCE3C3D-1A4F-4FD9-9080-C460724B13B9}" srcOrd="0" destOrd="1" presId="urn:microsoft.com/office/officeart/2005/8/layout/hList1"/>
    <dgm:cxn modelId="{6537FA4D-8E06-4088-B952-2B167E1E3853}" type="presOf" srcId="{44481F08-2D98-4FCB-82CC-978C61FBF48C}" destId="{32BEA181-427E-4088-A067-B433413A7118}" srcOrd="0" destOrd="4" presId="urn:microsoft.com/office/officeart/2005/8/layout/hList1"/>
    <dgm:cxn modelId="{832B1C4F-55D2-45F7-8287-045022A01480}" srcId="{85ECCA08-EAA6-408B-8EA0-5E2B31C37CD1}" destId="{40418A56-FCCA-4287-8A93-920756DCFB98}" srcOrd="2" destOrd="0" parTransId="{7AFA28F2-4EEF-4BBB-B24D-71927DB39515}" sibTransId="{9685A98E-2022-4D4C-BC93-8F4CF15E83CF}"/>
    <dgm:cxn modelId="{16F47450-192E-46C2-B7F2-8ABDFD97EF82}" type="presOf" srcId="{503F9AC2-0537-4E78-80F1-4E981477455A}" destId="{32BEA181-427E-4088-A067-B433413A7118}" srcOrd="0" destOrd="3" presId="urn:microsoft.com/office/officeart/2005/8/layout/hList1"/>
    <dgm:cxn modelId="{3541837E-31A3-4DFD-9F6F-4F0CDA8C56C5}" srcId="{1D97BB0E-648B-460F-83C8-871E1597F370}" destId="{2DCE99F5-31C7-48BD-993E-1A3141A1FEEB}" srcOrd="2" destOrd="0" parTransId="{3D55CF01-A60A-4F8E-81B4-C6D5184E874A}" sibTransId="{541942D9-E3BF-44ED-8549-8C9FEED80FA5}"/>
    <dgm:cxn modelId="{5D092880-B0FA-4673-A779-BFD599D51ECD}" srcId="{85ECCA08-EAA6-408B-8EA0-5E2B31C37CD1}" destId="{9CDE8887-5B60-4CAE-89B3-4737733FB473}" srcOrd="1" destOrd="0" parTransId="{2C684DBB-63B1-4548-A8D2-881C628CD470}" sibTransId="{44B5D310-E1AD-478E-BA55-96963841B628}"/>
    <dgm:cxn modelId="{B162E683-33F2-453B-94CE-4C4122CCF731}" srcId="{E2FD4B03-03AB-4206-9573-E3E9949760DE}" destId="{1FA022F9-6D43-4688-871B-9E89CAB83AE1}" srcOrd="3" destOrd="0" parTransId="{383227BA-7514-4493-B9AA-BB01CEE61E58}" sibTransId="{2F7AF379-7ECA-4AA0-ABB2-567B19E48DB0}"/>
    <dgm:cxn modelId="{4043F988-1523-4F92-B19B-67E88BA7B505}" type="presOf" srcId="{16EB3AD1-ECB5-4A50-8F49-B483FD7AA111}" destId="{2D01116B-A9B2-4AFB-AD8F-B60C29DD367F}" srcOrd="0" destOrd="4" presId="urn:microsoft.com/office/officeart/2005/8/layout/hList1"/>
    <dgm:cxn modelId="{C081FC8F-5F64-45BD-8A11-BC5ABB05B0A2}" srcId="{2DCE99F5-31C7-48BD-993E-1A3141A1FEEB}" destId="{DE83EB2D-4901-4E02-838A-F78E73E0B4FA}" srcOrd="1" destOrd="0" parTransId="{CAA34C3C-7BA9-4459-AA09-A940EE6B3D17}" sibTransId="{9985C6C9-07DF-41B6-885D-ACD1689E5522}"/>
    <dgm:cxn modelId="{8341159D-E0FC-47BE-BB8E-3916636D7B65}" srcId="{E2FD4B03-03AB-4206-9573-E3E9949760DE}" destId="{16EB3AD1-ECB5-4A50-8F49-B483FD7AA111}" srcOrd="4" destOrd="0" parTransId="{47A1EE91-E82A-4E32-86A6-EF9F22A9E191}" sibTransId="{A6E43081-FBB4-41A7-AAB4-D779BDCF94BD}"/>
    <dgm:cxn modelId="{C75855A1-C412-4825-8EC3-C8A9EC2E598D}" srcId="{8F920983-B241-4331-A7F1-2BFAD142CA8D}" destId="{8CFE6EA7-C3F7-4B96-A151-5E485B8F8717}" srcOrd="0" destOrd="0" parTransId="{46B50B40-B9A6-4013-AF22-C0C6FA312E1D}" sibTransId="{3C095C7E-F310-42F8-83D6-0E2613DF4D4A}"/>
    <dgm:cxn modelId="{C293D5A4-B8A8-44F3-8A31-ADF48E49CFBB}" type="presOf" srcId="{8F920983-B241-4331-A7F1-2BFAD142CA8D}" destId="{CCF22D29-02E1-4A7B-A5F6-630ED5CB3A08}" srcOrd="0" destOrd="0" presId="urn:microsoft.com/office/officeart/2005/8/layout/hList1"/>
    <dgm:cxn modelId="{1694B5A8-D43C-4F3F-A06F-D9F47BBC20C0}" srcId="{E2FD4B03-03AB-4206-9573-E3E9949760DE}" destId="{215A5518-B103-4C98-BEA8-B5D59C7154FF}" srcOrd="2" destOrd="0" parTransId="{6FBCEB48-FA12-4B11-828C-500354D470D3}" sibTransId="{18186FFF-ABEC-49E4-B645-C0553323C104}"/>
    <dgm:cxn modelId="{4018FAAB-C255-4AF2-8C41-B27790C292E2}" srcId="{85ECCA08-EAA6-408B-8EA0-5E2B31C37CD1}" destId="{CA28B130-C112-41B4-94EF-0CF768442A1E}" srcOrd="0" destOrd="0" parTransId="{96DFF26C-F04B-474C-BB09-525EFA3CC4E9}" sibTransId="{818E85F1-B12E-4FD0-802C-F7C6DD86BC31}"/>
    <dgm:cxn modelId="{777EA8AE-2CF2-40FD-A5BC-DF0CC42C26D7}" type="presOf" srcId="{1D97BB0E-648B-460F-83C8-871E1597F370}" destId="{365E7BD3-F818-456C-9DA0-F6AFA0DD3FA8}" srcOrd="0" destOrd="0" presId="urn:microsoft.com/office/officeart/2005/8/layout/hList1"/>
    <dgm:cxn modelId="{A8D7A9B1-FA6E-4371-B79E-EE9F87E08F70}" srcId="{8F920983-B241-4331-A7F1-2BFAD142CA8D}" destId="{3958D8CA-D271-453F-BC7C-502C575A32E8}" srcOrd="1" destOrd="0" parTransId="{A89C3860-4E09-4222-B008-11373CD94555}" sibTransId="{49837854-D2E3-4ECD-8EC5-F9C57D2769F2}"/>
    <dgm:cxn modelId="{C27CA1B8-8B52-45CD-B0F1-706328C3F29D}" srcId="{E2FD4B03-03AB-4206-9573-E3E9949760DE}" destId="{5E25441A-8FE6-498B-84E6-D27DAB23BC5C}" srcOrd="0" destOrd="0" parTransId="{7C27464C-6DE2-435D-BF95-08C9655CFA85}" sibTransId="{4C492EDB-C223-485A-ABAA-2B6FF471AE0E}"/>
    <dgm:cxn modelId="{5572D0B8-D8B5-45A7-BEDE-6390BAD2F9C6}" srcId="{8F920983-B241-4331-A7F1-2BFAD142CA8D}" destId="{ABA09396-D999-4054-A3EC-0C198E73C28A}" srcOrd="2" destOrd="0" parTransId="{B655A61E-87C5-4D53-BAB9-B8CBE6F8454D}" sibTransId="{40CF9C58-4AD4-4AFF-8E3C-4845B8CCD6BF}"/>
    <dgm:cxn modelId="{6E90A1C5-2EEB-461D-810B-6693ADAFD00E}" type="presOf" srcId="{3C33ABAE-9BA7-4992-8F6A-EACA9CCB7642}" destId="{BCCE3C3D-1A4F-4FD9-9080-C460724B13B9}" srcOrd="0" destOrd="2" presId="urn:microsoft.com/office/officeart/2005/8/layout/hList1"/>
    <dgm:cxn modelId="{97E4C9C5-8B59-4B1F-99BD-AAE56364F256}" type="presOf" srcId="{85ECCA08-EAA6-408B-8EA0-5E2B31C37CD1}" destId="{31D12F6E-1E81-403D-8D6E-7257A1949AA4}" srcOrd="0" destOrd="0" presId="urn:microsoft.com/office/officeart/2005/8/layout/hList1"/>
    <dgm:cxn modelId="{8273F8D6-1E50-46CD-9EAE-839574A8CAC6}" srcId="{85ECCA08-EAA6-408B-8EA0-5E2B31C37CD1}" destId="{44481F08-2D98-4FCB-82CC-978C61FBF48C}" srcOrd="4" destOrd="0" parTransId="{F0741293-2AF5-4887-90D1-3BC28DEE8B5C}" sibTransId="{0635608A-A323-4E8D-A601-727167C513BB}"/>
    <dgm:cxn modelId="{58FF04D7-FC4C-400E-9279-C216E3076C3A}" type="presOf" srcId="{ABA09396-D999-4054-A3EC-0C198E73C28A}" destId="{F0D02C03-58CC-4908-A7E0-E10E6EDC0C7A}" srcOrd="0" destOrd="2" presId="urn:microsoft.com/office/officeart/2005/8/layout/hList1"/>
    <dgm:cxn modelId="{7B1117DC-61D7-4D0B-8FBA-281D340E665E}" srcId="{1D97BB0E-648B-460F-83C8-871E1597F370}" destId="{E2FD4B03-03AB-4206-9573-E3E9949760DE}" srcOrd="1" destOrd="0" parTransId="{25A1ED43-4F4A-44CF-8CD4-8963DC2FC0F6}" sibTransId="{67544BF9-414B-488D-A4B2-3F81D91D0211}"/>
    <dgm:cxn modelId="{F83264DE-E637-407E-8D36-F70F66B43785}" type="presOf" srcId="{CA28B130-C112-41B4-94EF-0CF768442A1E}" destId="{32BEA181-427E-4088-A067-B433413A7118}" srcOrd="0" destOrd="0" presId="urn:microsoft.com/office/officeart/2005/8/layout/hList1"/>
    <dgm:cxn modelId="{A3DD2EE3-485E-49FB-B26D-07912ECDF3F9}" type="presOf" srcId="{1FA022F9-6D43-4688-871B-9E89CAB83AE1}" destId="{2D01116B-A9B2-4AFB-AD8F-B60C29DD367F}" srcOrd="0" destOrd="3" presId="urn:microsoft.com/office/officeart/2005/8/layout/hList1"/>
    <dgm:cxn modelId="{C24C0DE9-6C73-42E6-8ACE-B1BAB1177D0C}" type="presOf" srcId="{E2FD4B03-03AB-4206-9573-E3E9949760DE}" destId="{530A282D-E0E0-4655-ADAA-4B7D78651CB5}" srcOrd="0" destOrd="0" presId="urn:microsoft.com/office/officeart/2005/8/layout/hList1"/>
    <dgm:cxn modelId="{9E37F9E9-1AE4-4F49-B373-2DFC0C368493}" srcId="{E2FD4B03-03AB-4206-9573-E3E9949760DE}" destId="{49D32BC1-3251-4581-B01C-6D5947B93345}" srcOrd="1" destOrd="0" parTransId="{EE1F522A-172F-4FCE-A27F-15929E4C9B53}" sibTransId="{DE36C347-AC68-4637-9F26-0EA3E11B4EBB}"/>
    <dgm:cxn modelId="{8CA5ABEB-69D5-43B6-8B54-28578691E12A}" type="presOf" srcId="{215A5518-B103-4C98-BEA8-B5D59C7154FF}" destId="{2D01116B-A9B2-4AFB-AD8F-B60C29DD367F}" srcOrd="0" destOrd="2" presId="urn:microsoft.com/office/officeart/2005/8/layout/hList1"/>
    <dgm:cxn modelId="{28EB93F3-A084-4618-83E7-AF3B1108F6BB}" type="presOf" srcId="{3958D8CA-D271-453F-BC7C-502C575A32E8}" destId="{F0D02C03-58CC-4908-A7E0-E10E6EDC0C7A}" srcOrd="0" destOrd="1" presId="urn:microsoft.com/office/officeart/2005/8/layout/hList1"/>
    <dgm:cxn modelId="{9EDBA0F6-72B7-4C0D-B560-C0B8307D23C4}" srcId="{1D97BB0E-648B-460F-83C8-871E1597F370}" destId="{8F920983-B241-4331-A7F1-2BFAD142CA8D}" srcOrd="0" destOrd="0" parTransId="{DA1E2A5D-F7F8-4CC3-A26C-CE254CD3A135}" sibTransId="{874E3096-AFB1-40AB-8A13-4088BEDF88F0}"/>
    <dgm:cxn modelId="{BEAA2EF8-5741-4AAA-936B-9D5AEE5CBC21}" srcId="{85ECCA08-EAA6-408B-8EA0-5E2B31C37CD1}" destId="{503F9AC2-0537-4E78-80F1-4E981477455A}" srcOrd="3" destOrd="0" parTransId="{B4CC70D2-608C-4F14-9C58-FE1877D04F25}" sibTransId="{433BA66E-7039-4687-BE6C-4F6A07F951E7}"/>
    <dgm:cxn modelId="{D6F89905-3947-40DA-8E1F-D2EC3B576C71}" type="presParOf" srcId="{365E7BD3-F818-456C-9DA0-F6AFA0DD3FA8}" destId="{7BC0A21B-0153-4DAA-8BCF-97963297EF81}" srcOrd="0" destOrd="0" presId="urn:microsoft.com/office/officeart/2005/8/layout/hList1"/>
    <dgm:cxn modelId="{AAAF4D58-5E3D-4371-8A20-FBA2F3F82BC9}" type="presParOf" srcId="{7BC0A21B-0153-4DAA-8BCF-97963297EF81}" destId="{CCF22D29-02E1-4A7B-A5F6-630ED5CB3A08}" srcOrd="0" destOrd="0" presId="urn:microsoft.com/office/officeart/2005/8/layout/hList1"/>
    <dgm:cxn modelId="{2C89DFCF-9E15-4D67-A20F-0281CC50D6D5}" type="presParOf" srcId="{7BC0A21B-0153-4DAA-8BCF-97963297EF81}" destId="{F0D02C03-58CC-4908-A7E0-E10E6EDC0C7A}" srcOrd="1" destOrd="0" presId="urn:microsoft.com/office/officeart/2005/8/layout/hList1"/>
    <dgm:cxn modelId="{9855891A-B700-4388-B4BE-A679C110DC47}" type="presParOf" srcId="{365E7BD3-F818-456C-9DA0-F6AFA0DD3FA8}" destId="{8CC7FFEE-7CE7-4959-AAE7-56172ACA5848}" srcOrd="1" destOrd="0" presId="urn:microsoft.com/office/officeart/2005/8/layout/hList1"/>
    <dgm:cxn modelId="{6A0FE453-A7CF-4C6C-B375-1503322475A2}" type="presParOf" srcId="{365E7BD3-F818-456C-9DA0-F6AFA0DD3FA8}" destId="{FDA44929-D04A-492C-BBD5-129231A46F7E}" srcOrd="2" destOrd="0" presId="urn:microsoft.com/office/officeart/2005/8/layout/hList1"/>
    <dgm:cxn modelId="{17E546A7-041C-4D61-A887-4C6A2FAFCE9F}" type="presParOf" srcId="{FDA44929-D04A-492C-BBD5-129231A46F7E}" destId="{530A282D-E0E0-4655-ADAA-4B7D78651CB5}" srcOrd="0" destOrd="0" presId="urn:microsoft.com/office/officeart/2005/8/layout/hList1"/>
    <dgm:cxn modelId="{4993BEB4-4302-4224-8740-62CC897A24CE}" type="presParOf" srcId="{FDA44929-D04A-492C-BBD5-129231A46F7E}" destId="{2D01116B-A9B2-4AFB-AD8F-B60C29DD367F}" srcOrd="1" destOrd="0" presId="urn:microsoft.com/office/officeart/2005/8/layout/hList1"/>
    <dgm:cxn modelId="{90815596-19AB-467A-ABAE-7B205D7ABC16}" type="presParOf" srcId="{365E7BD3-F818-456C-9DA0-F6AFA0DD3FA8}" destId="{8AF9B1F1-CC43-4846-B560-8A4EBAA8D6C9}" srcOrd="3" destOrd="0" presId="urn:microsoft.com/office/officeart/2005/8/layout/hList1"/>
    <dgm:cxn modelId="{6B393F59-A308-4E05-9566-B61D5D998022}" type="presParOf" srcId="{365E7BD3-F818-456C-9DA0-F6AFA0DD3FA8}" destId="{7900DC9D-0966-4611-A86D-08FF5CE6AF55}" srcOrd="4" destOrd="0" presId="urn:microsoft.com/office/officeart/2005/8/layout/hList1"/>
    <dgm:cxn modelId="{CE571D73-4716-4DAE-AEB8-9A97A42F5932}" type="presParOf" srcId="{7900DC9D-0966-4611-A86D-08FF5CE6AF55}" destId="{B06864D7-BD26-46F9-A0BE-7ED3DD17125B}" srcOrd="0" destOrd="0" presId="urn:microsoft.com/office/officeart/2005/8/layout/hList1"/>
    <dgm:cxn modelId="{334994E0-DF02-4DA3-A211-043413EA7F92}" type="presParOf" srcId="{7900DC9D-0966-4611-A86D-08FF5CE6AF55}" destId="{BCCE3C3D-1A4F-4FD9-9080-C460724B13B9}" srcOrd="1" destOrd="0" presId="urn:microsoft.com/office/officeart/2005/8/layout/hList1"/>
    <dgm:cxn modelId="{0CA3D6FD-1DC5-4AFA-9E81-E15BDC45AD23}" type="presParOf" srcId="{365E7BD3-F818-456C-9DA0-F6AFA0DD3FA8}" destId="{4BB4D5C2-6810-4306-8A9D-6C6F8EEB8A78}" srcOrd="5" destOrd="0" presId="urn:microsoft.com/office/officeart/2005/8/layout/hList1"/>
    <dgm:cxn modelId="{2B391A03-6A28-4715-B6D0-4E68CEFACB69}" type="presParOf" srcId="{365E7BD3-F818-456C-9DA0-F6AFA0DD3FA8}" destId="{E57C6E15-5AE9-468C-960C-F7261C947383}" srcOrd="6" destOrd="0" presId="urn:microsoft.com/office/officeart/2005/8/layout/hList1"/>
    <dgm:cxn modelId="{F80750A2-7B56-4D09-9A0D-E2C38F3EEEB2}" type="presParOf" srcId="{E57C6E15-5AE9-468C-960C-F7261C947383}" destId="{31D12F6E-1E81-403D-8D6E-7257A1949AA4}" srcOrd="0" destOrd="0" presId="urn:microsoft.com/office/officeart/2005/8/layout/hList1"/>
    <dgm:cxn modelId="{C71EF06B-26B2-41DB-ADA7-BFD286CA6106}" type="presParOf" srcId="{E57C6E15-5AE9-468C-960C-F7261C947383}" destId="{32BEA181-427E-4088-A067-B433413A71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97BB0E-648B-460F-83C8-871E1597F370}"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US"/>
        </a:p>
      </dgm:t>
    </dgm:pt>
    <dgm:pt modelId="{8F920983-B241-4331-A7F1-2BFAD142CA8D}">
      <dgm:prSet custT="1"/>
      <dgm:spPr/>
      <dgm:t>
        <a:bodyPr/>
        <a:lstStyle/>
        <a:p>
          <a:r>
            <a:rPr lang="en-US" sz="1200" b="1" dirty="0"/>
            <a:t>Master Data Management</a:t>
          </a:r>
        </a:p>
      </dgm:t>
    </dgm:pt>
    <dgm:pt modelId="{DA1E2A5D-F7F8-4CC3-A26C-CE254CD3A135}" type="parTrans" cxnId="{9EDBA0F6-72B7-4C0D-B560-C0B8307D23C4}">
      <dgm:prSet/>
      <dgm:spPr/>
      <dgm:t>
        <a:bodyPr/>
        <a:lstStyle/>
        <a:p>
          <a:endParaRPr lang="en-US" sz="3200">
            <a:solidFill>
              <a:schemeClr val="bg1">
                <a:lumMod val="25000"/>
              </a:schemeClr>
            </a:solidFill>
          </a:endParaRPr>
        </a:p>
      </dgm:t>
    </dgm:pt>
    <dgm:pt modelId="{874E3096-AFB1-40AB-8A13-4088BEDF88F0}" type="sibTrans" cxnId="{9EDBA0F6-72B7-4C0D-B560-C0B8307D23C4}">
      <dgm:prSet/>
      <dgm:spPr/>
      <dgm:t>
        <a:bodyPr/>
        <a:lstStyle/>
        <a:p>
          <a:endParaRPr lang="en-US" sz="3200">
            <a:solidFill>
              <a:schemeClr val="bg1">
                <a:lumMod val="25000"/>
              </a:schemeClr>
            </a:solidFill>
          </a:endParaRPr>
        </a:p>
      </dgm:t>
    </dgm:pt>
    <dgm:pt modelId="{E2FD4B03-03AB-4206-9573-E3E9949760DE}">
      <dgm:prSet custT="1"/>
      <dgm:spPr/>
      <dgm:t>
        <a:bodyPr/>
        <a:lstStyle/>
        <a:p>
          <a:r>
            <a:rPr lang="en-US" sz="1200" b="1" dirty="0"/>
            <a:t>SCM DevOps</a:t>
          </a:r>
        </a:p>
      </dgm:t>
    </dgm:pt>
    <dgm:pt modelId="{25A1ED43-4F4A-44CF-8CD4-8963DC2FC0F6}" type="parTrans" cxnId="{7B1117DC-61D7-4D0B-8FBA-281D340E665E}">
      <dgm:prSet/>
      <dgm:spPr/>
      <dgm:t>
        <a:bodyPr/>
        <a:lstStyle/>
        <a:p>
          <a:endParaRPr lang="en-US" sz="3200">
            <a:solidFill>
              <a:schemeClr val="bg1">
                <a:lumMod val="25000"/>
              </a:schemeClr>
            </a:solidFill>
          </a:endParaRPr>
        </a:p>
      </dgm:t>
    </dgm:pt>
    <dgm:pt modelId="{67544BF9-414B-488D-A4B2-3F81D91D0211}" type="sibTrans" cxnId="{7B1117DC-61D7-4D0B-8FBA-281D340E665E}">
      <dgm:prSet/>
      <dgm:spPr/>
      <dgm:t>
        <a:bodyPr/>
        <a:lstStyle/>
        <a:p>
          <a:endParaRPr lang="en-US" sz="3200">
            <a:solidFill>
              <a:schemeClr val="bg1">
                <a:lumMod val="25000"/>
              </a:schemeClr>
            </a:solidFill>
          </a:endParaRPr>
        </a:p>
      </dgm:t>
    </dgm:pt>
    <dgm:pt modelId="{2DCE99F5-31C7-48BD-993E-1A3141A1FEEB}">
      <dgm:prSet custT="1"/>
      <dgm:spPr/>
      <dgm:t>
        <a:bodyPr/>
        <a:lstStyle/>
        <a:p>
          <a:r>
            <a:rPr lang="en-US" sz="1200" b="1" dirty="0"/>
            <a:t>SCM Analytics</a:t>
          </a:r>
        </a:p>
      </dgm:t>
    </dgm:pt>
    <dgm:pt modelId="{3D55CF01-A60A-4F8E-81B4-C6D5184E874A}" type="parTrans" cxnId="{3541837E-31A3-4DFD-9F6F-4F0CDA8C56C5}">
      <dgm:prSet/>
      <dgm:spPr/>
      <dgm:t>
        <a:bodyPr/>
        <a:lstStyle/>
        <a:p>
          <a:endParaRPr lang="en-US" sz="3200">
            <a:solidFill>
              <a:schemeClr val="bg1">
                <a:lumMod val="25000"/>
              </a:schemeClr>
            </a:solidFill>
          </a:endParaRPr>
        </a:p>
      </dgm:t>
    </dgm:pt>
    <dgm:pt modelId="{541942D9-E3BF-44ED-8549-8C9FEED80FA5}" type="sibTrans" cxnId="{3541837E-31A3-4DFD-9F6F-4F0CDA8C56C5}">
      <dgm:prSet/>
      <dgm:spPr/>
      <dgm:t>
        <a:bodyPr/>
        <a:lstStyle/>
        <a:p>
          <a:endParaRPr lang="en-US" sz="3200">
            <a:solidFill>
              <a:schemeClr val="bg1">
                <a:lumMod val="25000"/>
              </a:schemeClr>
            </a:solidFill>
          </a:endParaRPr>
        </a:p>
      </dgm:t>
    </dgm:pt>
    <dgm:pt modelId="{8CFE6EA7-C3F7-4B96-A151-5E485B8F8717}">
      <dgm:prSet custT="1"/>
      <dgm:spPr/>
      <dgm:t>
        <a:bodyPr/>
        <a:lstStyle/>
        <a:p>
          <a:r>
            <a:rPr lang="en-US" sz="1200" dirty="0"/>
            <a:t>Supplier Master Add/Change</a:t>
          </a:r>
        </a:p>
      </dgm:t>
    </dgm:pt>
    <dgm:pt modelId="{46B50B40-B9A6-4013-AF22-C0C6FA312E1D}" type="parTrans" cxnId="{C75855A1-C412-4825-8EC3-C8A9EC2E598D}">
      <dgm:prSet/>
      <dgm:spPr/>
      <dgm:t>
        <a:bodyPr/>
        <a:lstStyle/>
        <a:p>
          <a:endParaRPr lang="en-US"/>
        </a:p>
      </dgm:t>
    </dgm:pt>
    <dgm:pt modelId="{3C095C7E-F310-42F8-83D6-0E2613DF4D4A}" type="sibTrans" cxnId="{C75855A1-C412-4825-8EC3-C8A9EC2E598D}">
      <dgm:prSet/>
      <dgm:spPr/>
      <dgm:t>
        <a:bodyPr/>
        <a:lstStyle/>
        <a:p>
          <a:endParaRPr lang="en-US"/>
        </a:p>
      </dgm:t>
    </dgm:pt>
    <dgm:pt modelId="{3958D8CA-D271-453F-BC7C-502C575A32E8}">
      <dgm:prSet custT="1"/>
      <dgm:spPr/>
      <dgm:t>
        <a:bodyPr/>
        <a:lstStyle/>
        <a:p>
          <a:r>
            <a:rPr lang="en-US" sz="1200" dirty="0"/>
            <a:t>Item Master (ERP, Epic) Data </a:t>
          </a:r>
        </a:p>
      </dgm:t>
    </dgm:pt>
    <dgm:pt modelId="{A89C3860-4E09-4222-B008-11373CD94555}" type="parTrans" cxnId="{A8D7A9B1-FA6E-4371-B79E-EE9F87E08F70}">
      <dgm:prSet/>
      <dgm:spPr/>
      <dgm:t>
        <a:bodyPr/>
        <a:lstStyle/>
        <a:p>
          <a:endParaRPr lang="en-US"/>
        </a:p>
      </dgm:t>
    </dgm:pt>
    <dgm:pt modelId="{49837854-D2E3-4ECD-8EC5-F9C57D2769F2}" type="sibTrans" cxnId="{A8D7A9B1-FA6E-4371-B79E-EE9F87E08F70}">
      <dgm:prSet/>
      <dgm:spPr/>
      <dgm:t>
        <a:bodyPr/>
        <a:lstStyle/>
        <a:p>
          <a:endParaRPr lang="en-US"/>
        </a:p>
      </dgm:t>
    </dgm:pt>
    <dgm:pt modelId="{5E25441A-8FE6-498B-84E6-D27DAB23BC5C}">
      <dgm:prSet custT="1"/>
      <dgm:spPr/>
      <dgm:t>
        <a:bodyPr/>
        <a:lstStyle/>
        <a:p>
          <a:r>
            <a:rPr lang="en-US" sz="1200" dirty="0"/>
            <a:t>Monitor P2P Automations</a:t>
          </a:r>
        </a:p>
      </dgm:t>
    </dgm:pt>
    <dgm:pt modelId="{7C27464C-6DE2-435D-BF95-08C9655CFA85}" type="parTrans" cxnId="{C27CA1B8-8B52-45CD-B0F1-706328C3F29D}">
      <dgm:prSet/>
      <dgm:spPr/>
      <dgm:t>
        <a:bodyPr/>
        <a:lstStyle/>
        <a:p>
          <a:endParaRPr lang="en-US"/>
        </a:p>
      </dgm:t>
    </dgm:pt>
    <dgm:pt modelId="{4C492EDB-C223-485A-ABAA-2B6FF471AE0E}" type="sibTrans" cxnId="{C27CA1B8-8B52-45CD-B0F1-706328C3F29D}">
      <dgm:prSet/>
      <dgm:spPr/>
      <dgm:t>
        <a:bodyPr/>
        <a:lstStyle/>
        <a:p>
          <a:endParaRPr lang="en-US"/>
        </a:p>
      </dgm:t>
    </dgm:pt>
    <dgm:pt modelId="{49D32BC1-3251-4581-B01C-6D5947B93345}">
      <dgm:prSet custT="1"/>
      <dgm:spPr/>
      <dgm:t>
        <a:bodyPr/>
        <a:lstStyle/>
        <a:p>
          <a:r>
            <a:rPr lang="en-US" sz="1200" dirty="0"/>
            <a:t>SCM System User Access </a:t>
          </a:r>
        </a:p>
      </dgm:t>
    </dgm:pt>
    <dgm:pt modelId="{EE1F522A-172F-4FCE-A27F-15929E4C9B53}" type="parTrans" cxnId="{9E37F9E9-1AE4-4F49-B373-2DFC0C368493}">
      <dgm:prSet/>
      <dgm:spPr/>
      <dgm:t>
        <a:bodyPr/>
        <a:lstStyle/>
        <a:p>
          <a:endParaRPr lang="en-US"/>
        </a:p>
      </dgm:t>
    </dgm:pt>
    <dgm:pt modelId="{DE36C347-AC68-4637-9F26-0EA3E11B4EBB}" type="sibTrans" cxnId="{9E37F9E9-1AE4-4F49-B373-2DFC0C368493}">
      <dgm:prSet/>
      <dgm:spPr/>
      <dgm:t>
        <a:bodyPr/>
        <a:lstStyle/>
        <a:p>
          <a:endParaRPr lang="en-US"/>
        </a:p>
      </dgm:t>
    </dgm:pt>
    <dgm:pt modelId="{9DB4FF58-B1F3-409B-B6DB-7BA3C1BE8438}">
      <dgm:prSet custT="1"/>
      <dgm:spPr/>
      <dgm:t>
        <a:bodyPr/>
        <a:lstStyle/>
        <a:p>
          <a:r>
            <a:rPr lang="en-US" sz="1200" dirty="0"/>
            <a:t>Analytics ETL</a:t>
          </a:r>
        </a:p>
      </dgm:t>
    </dgm:pt>
    <dgm:pt modelId="{A48DB511-0F4C-496B-80DD-894460D0F304}" type="parTrans" cxnId="{57E72F04-C4CA-4853-9979-928DAA877D32}">
      <dgm:prSet/>
      <dgm:spPr/>
      <dgm:t>
        <a:bodyPr/>
        <a:lstStyle/>
        <a:p>
          <a:endParaRPr lang="en-US"/>
        </a:p>
      </dgm:t>
    </dgm:pt>
    <dgm:pt modelId="{601355F9-AFA0-46F2-88F3-5454E6F9B9B1}" type="sibTrans" cxnId="{57E72F04-C4CA-4853-9979-928DAA877D32}">
      <dgm:prSet/>
      <dgm:spPr/>
      <dgm:t>
        <a:bodyPr/>
        <a:lstStyle/>
        <a:p>
          <a:endParaRPr lang="en-US"/>
        </a:p>
      </dgm:t>
    </dgm:pt>
    <dgm:pt modelId="{DE83EB2D-4901-4E02-838A-F78E73E0B4FA}">
      <dgm:prSet custT="1"/>
      <dgm:spPr/>
      <dgm:t>
        <a:bodyPr/>
        <a:lstStyle/>
        <a:p>
          <a:r>
            <a:rPr lang="en-US" sz="1200" dirty="0"/>
            <a:t>Supply Spend Reports</a:t>
          </a:r>
        </a:p>
      </dgm:t>
    </dgm:pt>
    <dgm:pt modelId="{CAA34C3C-7BA9-4459-AA09-A940EE6B3D17}" type="parTrans" cxnId="{C081FC8F-5F64-45BD-8A11-BC5ABB05B0A2}">
      <dgm:prSet/>
      <dgm:spPr/>
      <dgm:t>
        <a:bodyPr/>
        <a:lstStyle/>
        <a:p>
          <a:endParaRPr lang="en-US"/>
        </a:p>
      </dgm:t>
    </dgm:pt>
    <dgm:pt modelId="{9985C6C9-07DF-41B6-885D-ACD1689E5522}" type="sibTrans" cxnId="{C081FC8F-5F64-45BD-8A11-BC5ABB05B0A2}">
      <dgm:prSet/>
      <dgm:spPr/>
      <dgm:t>
        <a:bodyPr/>
        <a:lstStyle/>
        <a:p>
          <a:endParaRPr lang="en-US"/>
        </a:p>
      </dgm:t>
    </dgm:pt>
    <dgm:pt modelId="{85ECCA08-EAA6-408B-8EA0-5E2B31C37CD1}">
      <dgm:prSet custT="1"/>
      <dgm:spPr/>
      <dgm:t>
        <a:bodyPr/>
        <a:lstStyle/>
        <a:p>
          <a:r>
            <a:rPr lang="en-US" sz="1200" b="1" dirty="0"/>
            <a:t>Process Improvement</a:t>
          </a:r>
        </a:p>
      </dgm:t>
    </dgm:pt>
    <dgm:pt modelId="{0252FBEA-9364-442C-AEA3-94CE553C24A7}" type="parTrans" cxnId="{90CA5D60-BA47-4223-9318-5B80A7526956}">
      <dgm:prSet/>
      <dgm:spPr/>
      <dgm:t>
        <a:bodyPr/>
        <a:lstStyle/>
        <a:p>
          <a:endParaRPr lang="en-US"/>
        </a:p>
      </dgm:t>
    </dgm:pt>
    <dgm:pt modelId="{C245FD9F-73D1-498B-9A1C-16D11F4A30AD}" type="sibTrans" cxnId="{90CA5D60-BA47-4223-9318-5B80A7526956}">
      <dgm:prSet/>
      <dgm:spPr/>
      <dgm:t>
        <a:bodyPr/>
        <a:lstStyle/>
        <a:p>
          <a:endParaRPr lang="en-US"/>
        </a:p>
      </dgm:t>
    </dgm:pt>
    <dgm:pt modelId="{CA28B130-C112-41B4-94EF-0CF768442A1E}">
      <dgm:prSet custT="1"/>
      <dgm:spPr/>
      <dgm:t>
        <a:bodyPr/>
        <a:lstStyle/>
        <a:p>
          <a:r>
            <a:rPr lang="en-US" sz="1200" b="0" dirty="0"/>
            <a:t>Improve Financial Forecast</a:t>
          </a:r>
        </a:p>
      </dgm:t>
    </dgm:pt>
    <dgm:pt modelId="{96DFF26C-F04B-474C-BB09-525EFA3CC4E9}" type="parTrans" cxnId="{4018FAAB-C255-4AF2-8C41-B27790C292E2}">
      <dgm:prSet/>
      <dgm:spPr/>
      <dgm:t>
        <a:bodyPr/>
        <a:lstStyle/>
        <a:p>
          <a:endParaRPr lang="en-US"/>
        </a:p>
      </dgm:t>
    </dgm:pt>
    <dgm:pt modelId="{818E85F1-B12E-4FD0-802C-F7C6DD86BC31}" type="sibTrans" cxnId="{4018FAAB-C255-4AF2-8C41-B27790C292E2}">
      <dgm:prSet/>
      <dgm:spPr/>
      <dgm:t>
        <a:bodyPr/>
        <a:lstStyle/>
        <a:p>
          <a:endParaRPr lang="en-US"/>
        </a:p>
      </dgm:t>
    </dgm:pt>
    <dgm:pt modelId="{44481F08-2D98-4FCB-82CC-978C61FBF48C}">
      <dgm:prSet custT="1"/>
      <dgm:spPr/>
      <dgm:t>
        <a:bodyPr/>
        <a:lstStyle/>
        <a:p>
          <a:endParaRPr lang="en-US" sz="1200" b="0" dirty="0"/>
        </a:p>
      </dgm:t>
    </dgm:pt>
    <dgm:pt modelId="{F0741293-2AF5-4887-90D1-3BC28DEE8B5C}" type="parTrans" cxnId="{8273F8D6-1E50-46CD-9EAE-839574A8CAC6}">
      <dgm:prSet/>
      <dgm:spPr/>
      <dgm:t>
        <a:bodyPr/>
        <a:lstStyle/>
        <a:p>
          <a:endParaRPr lang="en-US"/>
        </a:p>
      </dgm:t>
    </dgm:pt>
    <dgm:pt modelId="{0635608A-A323-4E8D-A601-727167C513BB}" type="sibTrans" cxnId="{8273F8D6-1E50-46CD-9EAE-839574A8CAC6}">
      <dgm:prSet/>
      <dgm:spPr/>
      <dgm:t>
        <a:bodyPr/>
        <a:lstStyle/>
        <a:p>
          <a:endParaRPr lang="en-US"/>
        </a:p>
      </dgm:t>
    </dgm:pt>
    <dgm:pt modelId="{FB0CF090-724E-4202-BF64-B9D7F770B44C}">
      <dgm:prSet custT="1"/>
      <dgm:spPr/>
      <dgm:t>
        <a:bodyPr/>
        <a:lstStyle/>
        <a:p>
          <a:endParaRPr lang="en-US" sz="1200" dirty="0"/>
        </a:p>
      </dgm:t>
    </dgm:pt>
    <dgm:pt modelId="{C84FC5BF-60F4-489F-B65E-8DE6C6EB0948}" type="parTrans" cxnId="{3D323ED3-5FA6-4277-A98C-FF12A85BE47C}">
      <dgm:prSet/>
      <dgm:spPr/>
      <dgm:t>
        <a:bodyPr/>
        <a:lstStyle/>
        <a:p>
          <a:endParaRPr lang="en-US"/>
        </a:p>
      </dgm:t>
    </dgm:pt>
    <dgm:pt modelId="{94D22BCD-4606-4E47-8ADD-BDC787B36562}" type="sibTrans" cxnId="{3D323ED3-5FA6-4277-A98C-FF12A85BE47C}">
      <dgm:prSet/>
      <dgm:spPr/>
      <dgm:t>
        <a:bodyPr/>
        <a:lstStyle/>
        <a:p>
          <a:endParaRPr lang="en-US"/>
        </a:p>
      </dgm:t>
    </dgm:pt>
    <dgm:pt modelId="{503F9AC2-0537-4E78-80F1-4E981477455A}">
      <dgm:prSet custT="1"/>
      <dgm:spPr/>
      <dgm:t>
        <a:bodyPr/>
        <a:lstStyle/>
        <a:p>
          <a:r>
            <a:rPr lang="en-US" sz="1200" b="0" dirty="0"/>
            <a:t>Supply Charge Improvement</a:t>
          </a:r>
        </a:p>
      </dgm:t>
    </dgm:pt>
    <dgm:pt modelId="{B4CC70D2-608C-4F14-9C58-FE1877D04F25}" type="parTrans" cxnId="{BEAA2EF8-5741-4AAA-936B-9D5AEE5CBC21}">
      <dgm:prSet/>
      <dgm:spPr/>
      <dgm:t>
        <a:bodyPr/>
        <a:lstStyle/>
        <a:p>
          <a:endParaRPr lang="en-US"/>
        </a:p>
      </dgm:t>
    </dgm:pt>
    <dgm:pt modelId="{433BA66E-7039-4687-BE6C-4F6A07F951E7}" type="sibTrans" cxnId="{BEAA2EF8-5741-4AAA-936B-9D5AEE5CBC21}">
      <dgm:prSet/>
      <dgm:spPr/>
      <dgm:t>
        <a:bodyPr/>
        <a:lstStyle/>
        <a:p>
          <a:endParaRPr lang="en-US"/>
        </a:p>
      </dgm:t>
    </dgm:pt>
    <dgm:pt modelId="{40418A56-FCCA-4287-8A93-920756DCFB98}">
      <dgm:prSet custT="1"/>
      <dgm:spPr/>
      <dgm:t>
        <a:bodyPr/>
        <a:lstStyle/>
        <a:p>
          <a:r>
            <a:rPr lang="en-US" sz="1200" b="0" dirty="0"/>
            <a:t>Requisition-to-Pay Optimization</a:t>
          </a:r>
        </a:p>
      </dgm:t>
    </dgm:pt>
    <dgm:pt modelId="{7AFA28F2-4EEF-4BBB-B24D-71927DB39515}" type="parTrans" cxnId="{832B1C4F-55D2-45F7-8287-045022A01480}">
      <dgm:prSet/>
      <dgm:spPr/>
      <dgm:t>
        <a:bodyPr/>
        <a:lstStyle/>
        <a:p>
          <a:endParaRPr lang="en-US"/>
        </a:p>
      </dgm:t>
    </dgm:pt>
    <dgm:pt modelId="{9685A98E-2022-4D4C-BC93-8F4CF15E83CF}" type="sibTrans" cxnId="{832B1C4F-55D2-45F7-8287-045022A01480}">
      <dgm:prSet/>
      <dgm:spPr/>
      <dgm:t>
        <a:bodyPr/>
        <a:lstStyle/>
        <a:p>
          <a:endParaRPr lang="en-US"/>
        </a:p>
      </dgm:t>
    </dgm:pt>
    <dgm:pt modelId="{A3C776D9-8487-48B6-8204-B4D70E44D0AA}">
      <dgm:prSet custT="1"/>
      <dgm:spPr/>
      <dgm:t>
        <a:bodyPr/>
        <a:lstStyle/>
        <a:p>
          <a:r>
            <a:rPr lang="en-US" sz="1200" dirty="0"/>
            <a:t>Location Master Data</a:t>
          </a:r>
        </a:p>
      </dgm:t>
    </dgm:pt>
    <dgm:pt modelId="{4BE2E70B-F167-400D-996E-FF4DA56B7ED2}" type="parTrans" cxnId="{724F5200-CC42-4177-AA83-4F50BAF9F3BE}">
      <dgm:prSet/>
      <dgm:spPr/>
      <dgm:t>
        <a:bodyPr/>
        <a:lstStyle/>
        <a:p>
          <a:endParaRPr lang="en-US"/>
        </a:p>
      </dgm:t>
    </dgm:pt>
    <dgm:pt modelId="{3ED18CEF-7D37-4A0C-A64B-85300288DCB1}" type="sibTrans" cxnId="{724F5200-CC42-4177-AA83-4F50BAF9F3BE}">
      <dgm:prSet/>
      <dgm:spPr/>
      <dgm:t>
        <a:bodyPr/>
        <a:lstStyle/>
        <a:p>
          <a:endParaRPr lang="en-US"/>
        </a:p>
      </dgm:t>
    </dgm:pt>
    <dgm:pt modelId="{72AE78DB-79D2-4895-BBA8-87D5D8DBD449}">
      <dgm:prSet custT="1"/>
      <dgm:spPr/>
      <dgm:t>
        <a:bodyPr/>
        <a:lstStyle/>
        <a:p>
          <a:r>
            <a:rPr lang="en-US" sz="1200" dirty="0"/>
            <a:t>Location Chart of Accounts</a:t>
          </a:r>
        </a:p>
      </dgm:t>
    </dgm:pt>
    <dgm:pt modelId="{B5168DD7-753C-417F-A8B5-F10D6BFF5980}" type="parTrans" cxnId="{108DCD81-0401-4587-BB10-9B54783C5478}">
      <dgm:prSet/>
      <dgm:spPr/>
      <dgm:t>
        <a:bodyPr/>
        <a:lstStyle/>
        <a:p>
          <a:endParaRPr lang="en-US"/>
        </a:p>
      </dgm:t>
    </dgm:pt>
    <dgm:pt modelId="{6FCE42EF-6972-4726-A55F-BFDD34E782BE}" type="sibTrans" cxnId="{108DCD81-0401-4587-BB10-9B54783C5478}">
      <dgm:prSet/>
      <dgm:spPr/>
      <dgm:t>
        <a:bodyPr/>
        <a:lstStyle/>
        <a:p>
          <a:endParaRPr lang="en-US"/>
        </a:p>
      </dgm:t>
    </dgm:pt>
    <dgm:pt modelId="{B236DA6F-F61C-4E8E-8681-9046CA3D33ED}">
      <dgm:prSet custT="1"/>
      <dgm:spPr/>
      <dgm:t>
        <a:bodyPr/>
        <a:lstStyle/>
        <a:p>
          <a:r>
            <a:rPr lang="en-US" sz="1200" dirty="0"/>
            <a:t>Supplier-Ship-to GHX Registration</a:t>
          </a:r>
        </a:p>
      </dgm:t>
    </dgm:pt>
    <dgm:pt modelId="{2FC70501-CE00-4588-A6BB-852B0685185C}" type="parTrans" cxnId="{37958833-1847-4DC3-8592-70BE455D9D78}">
      <dgm:prSet/>
      <dgm:spPr/>
      <dgm:t>
        <a:bodyPr/>
        <a:lstStyle/>
        <a:p>
          <a:endParaRPr lang="en-US"/>
        </a:p>
      </dgm:t>
    </dgm:pt>
    <dgm:pt modelId="{5421E99C-A32F-4D3D-B64E-71D8A5182831}" type="sibTrans" cxnId="{37958833-1847-4DC3-8592-70BE455D9D78}">
      <dgm:prSet/>
      <dgm:spPr/>
      <dgm:t>
        <a:bodyPr/>
        <a:lstStyle/>
        <a:p>
          <a:endParaRPr lang="en-US"/>
        </a:p>
      </dgm:t>
    </dgm:pt>
    <dgm:pt modelId="{5564068E-DAE5-4F9C-855C-DC6934D54759}">
      <dgm:prSet custT="1"/>
      <dgm:spPr/>
      <dgm:t>
        <a:bodyPr/>
        <a:lstStyle/>
        <a:p>
          <a:r>
            <a:rPr lang="en-US" sz="1200" dirty="0"/>
            <a:t>Distributor PO Jobs</a:t>
          </a:r>
        </a:p>
      </dgm:t>
    </dgm:pt>
    <dgm:pt modelId="{99432AF4-E6B9-4C38-A325-AE834996379A}" type="parTrans" cxnId="{646D9744-60C3-4357-9DE0-AED7063208F9}">
      <dgm:prSet/>
      <dgm:spPr/>
      <dgm:t>
        <a:bodyPr/>
        <a:lstStyle/>
        <a:p>
          <a:endParaRPr lang="en-US"/>
        </a:p>
      </dgm:t>
    </dgm:pt>
    <dgm:pt modelId="{44303303-D1DC-4206-989F-0230D3FD9793}" type="sibTrans" cxnId="{646D9744-60C3-4357-9DE0-AED7063208F9}">
      <dgm:prSet/>
      <dgm:spPr/>
      <dgm:t>
        <a:bodyPr/>
        <a:lstStyle/>
        <a:p>
          <a:endParaRPr lang="en-US"/>
        </a:p>
      </dgm:t>
    </dgm:pt>
    <dgm:pt modelId="{08017407-8398-46AC-A75F-3F05113D62A0}">
      <dgm:prSet custT="1"/>
      <dgm:spPr/>
      <dgm:t>
        <a:bodyPr/>
        <a:lstStyle/>
        <a:p>
          <a:r>
            <a:rPr lang="en-US" sz="1200" dirty="0"/>
            <a:t>Oracle SCM Release</a:t>
          </a:r>
        </a:p>
      </dgm:t>
    </dgm:pt>
    <dgm:pt modelId="{FB0C1D98-E999-452F-8D4D-116DFFE98F43}" type="parTrans" cxnId="{9A76FD72-DE57-466D-B25F-1675A3AA6C47}">
      <dgm:prSet/>
      <dgm:spPr/>
      <dgm:t>
        <a:bodyPr/>
        <a:lstStyle/>
        <a:p>
          <a:endParaRPr lang="en-US"/>
        </a:p>
      </dgm:t>
    </dgm:pt>
    <dgm:pt modelId="{C864BF5D-B373-4A05-AF0F-5B8B4907D030}" type="sibTrans" cxnId="{9A76FD72-DE57-466D-B25F-1675A3AA6C47}">
      <dgm:prSet/>
      <dgm:spPr/>
      <dgm:t>
        <a:bodyPr/>
        <a:lstStyle/>
        <a:p>
          <a:endParaRPr lang="en-US"/>
        </a:p>
      </dgm:t>
    </dgm:pt>
    <dgm:pt modelId="{1D5BA53B-99F5-4CE5-827F-E9AEB1586EA9}">
      <dgm:prSet custT="1"/>
      <dgm:spPr/>
      <dgm:t>
        <a:bodyPr/>
        <a:lstStyle/>
        <a:p>
          <a:r>
            <a:rPr lang="en-US" sz="1200" dirty="0"/>
            <a:t>SCM System Failure RCA</a:t>
          </a:r>
        </a:p>
      </dgm:t>
    </dgm:pt>
    <dgm:pt modelId="{2CFF338D-7F95-4D8F-9AB3-EE38E72122CA}" type="parTrans" cxnId="{896DB49A-B390-4251-A767-2CA5D947C38C}">
      <dgm:prSet/>
      <dgm:spPr/>
      <dgm:t>
        <a:bodyPr/>
        <a:lstStyle/>
        <a:p>
          <a:endParaRPr lang="en-US"/>
        </a:p>
      </dgm:t>
    </dgm:pt>
    <dgm:pt modelId="{42D4AA6C-A371-4E93-ADF3-F799C71AFDAC}" type="sibTrans" cxnId="{896DB49A-B390-4251-A767-2CA5D947C38C}">
      <dgm:prSet/>
      <dgm:spPr/>
      <dgm:t>
        <a:bodyPr/>
        <a:lstStyle/>
        <a:p>
          <a:endParaRPr lang="en-US"/>
        </a:p>
      </dgm:t>
    </dgm:pt>
    <dgm:pt modelId="{2AD56065-E749-4C6A-A9FA-56CBA6D8C7A8}">
      <dgm:prSet custT="1"/>
      <dgm:spPr/>
      <dgm:t>
        <a:bodyPr/>
        <a:lstStyle/>
        <a:p>
          <a:r>
            <a:rPr lang="en-US" sz="1200" dirty="0"/>
            <a:t>Procedural Analytics ETL</a:t>
          </a:r>
        </a:p>
      </dgm:t>
    </dgm:pt>
    <dgm:pt modelId="{6DFF585D-1A1F-477A-9EED-5126325DCF06}" type="parTrans" cxnId="{A1A935E0-DD2A-41E2-A7C9-A25E4B8CFC6E}">
      <dgm:prSet/>
      <dgm:spPr/>
      <dgm:t>
        <a:bodyPr/>
        <a:lstStyle/>
        <a:p>
          <a:endParaRPr lang="en-US"/>
        </a:p>
      </dgm:t>
    </dgm:pt>
    <dgm:pt modelId="{D88AB1CE-E658-4C65-A1A1-D410775D9DD9}" type="sibTrans" cxnId="{A1A935E0-DD2A-41E2-A7C9-A25E4B8CFC6E}">
      <dgm:prSet/>
      <dgm:spPr/>
      <dgm:t>
        <a:bodyPr/>
        <a:lstStyle/>
        <a:p>
          <a:endParaRPr lang="en-US"/>
        </a:p>
      </dgm:t>
    </dgm:pt>
    <dgm:pt modelId="{9176FD19-443D-4C6E-8BB9-50C43E2E15C5}">
      <dgm:prSet custT="1"/>
      <dgm:spPr/>
      <dgm:t>
        <a:bodyPr/>
        <a:lstStyle/>
        <a:p>
          <a:r>
            <a:rPr lang="en-US" sz="1200" b="0" dirty="0"/>
            <a:t>Master Data Quality</a:t>
          </a:r>
        </a:p>
      </dgm:t>
    </dgm:pt>
    <dgm:pt modelId="{4DB0FF9C-464F-41B8-A3F7-AD5E3A691AD1}" type="parTrans" cxnId="{6BE5A548-F432-43C6-8E63-8BEACCC5D7E1}">
      <dgm:prSet/>
      <dgm:spPr/>
      <dgm:t>
        <a:bodyPr/>
        <a:lstStyle/>
        <a:p>
          <a:endParaRPr lang="en-US"/>
        </a:p>
      </dgm:t>
    </dgm:pt>
    <dgm:pt modelId="{E5B6573C-0899-4DF2-8CA0-DB57497F4B2B}" type="sibTrans" cxnId="{6BE5A548-F432-43C6-8E63-8BEACCC5D7E1}">
      <dgm:prSet/>
      <dgm:spPr/>
      <dgm:t>
        <a:bodyPr/>
        <a:lstStyle/>
        <a:p>
          <a:endParaRPr lang="en-US"/>
        </a:p>
      </dgm:t>
    </dgm:pt>
    <dgm:pt modelId="{4DE97907-09D8-4D75-8BF0-D6E887332800}">
      <dgm:prSet custT="1"/>
      <dgm:spPr/>
      <dgm:t>
        <a:bodyPr/>
        <a:lstStyle/>
        <a:p>
          <a:r>
            <a:rPr lang="en-US" sz="1200" b="0" dirty="0"/>
            <a:t>Technology Project Management</a:t>
          </a:r>
        </a:p>
      </dgm:t>
    </dgm:pt>
    <dgm:pt modelId="{8383C9DE-3B61-425B-A0DA-E0CCF27F0469}" type="parTrans" cxnId="{081E4CA8-7B07-4591-9AB6-DDC15DCDBD92}">
      <dgm:prSet/>
      <dgm:spPr/>
      <dgm:t>
        <a:bodyPr/>
        <a:lstStyle/>
        <a:p>
          <a:endParaRPr lang="en-US"/>
        </a:p>
      </dgm:t>
    </dgm:pt>
    <dgm:pt modelId="{0E355904-6008-43F8-9360-615505417901}" type="sibTrans" cxnId="{081E4CA8-7B07-4591-9AB6-DDC15DCDBD92}">
      <dgm:prSet/>
      <dgm:spPr/>
      <dgm:t>
        <a:bodyPr/>
        <a:lstStyle/>
        <a:p>
          <a:endParaRPr lang="en-US"/>
        </a:p>
      </dgm:t>
    </dgm:pt>
    <dgm:pt modelId="{60069661-C774-41DA-8CE3-F2C4BBFA26B4}">
      <dgm:prSet custT="1"/>
      <dgm:spPr/>
      <dgm:t>
        <a:bodyPr/>
        <a:lstStyle/>
        <a:p>
          <a:r>
            <a:rPr lang="en-US" sz="1200" dirty="0"/>
            <a:t>SCM Dashboards</a:t>
          </a:r>
        </a:p>
      </dgm:t>
    </dgm:pt>
    <dgm:pt modelId="{8E93EBF1-EEAE-4D00-AFBA-32A6AA6B9BBB}" type="parTrans" cxnId="{B68A001A-81D6-4FD8-AC13-83AEDBF74C5F}">
      <dgm:prSet/>
      <dgm:spPr/>
      <dgm:t>
        <a:bodyPr/>
        <a:lstStyle/>
        <a:p>
          <a:endParaRPr lang="en-US"/>
        </a:p>
      </dgm:t>
    </dgm:pt>
    <dgm:pt modelId="{94FECE5E-99BC-48EA-B284-7FDDD07A1726}" type="sibTrans" cxnId="{B68A001A-81D6-4FD8-AC13-83AEDBF74C5F}">
      <dgm:prSet/>
      <dgm:spPr/>
      <dgm:t>
        <a:bodyPr/>
        <a:lstStyle/>
        <a:p>
          <a:endParaRPr lang="en-US"/>
        </a:p>
      </dgm:t>
    </dgm:pt>
    <dgm:pt modelId="{17223C6F-72C4-4550-A003-38558EEDDCF2}">
      <dgm:prSet custT="1"/>
      <dgm:spPr/>
      <dgm:t>
        <a:bodyPr/>
        <a:lstStyle/>
        <a:p>
          <a:r>
            <a:rPr lang="en-US" sz="1200" dirty="0"/>
            <a:t>Benchmarking API &amp; ETL</a:t>
          </a:r>
        </a:p>
      </dgm:t>
    </dgm:pt>
    <dgm:pt modelId="{7F027619-574B-42F8-A894-7A40E3D94FF9}" type="parTrans" cxnId="{0682DB0D-4A7B-40F0-B5CB-AE88B0F0D68D}">
      <dgm:prSet/>
      <dgm:spPr/>
      <dgm:t>
        <a:bodyPr/>
        <a:lstStyle/>
        <a:p>
          <a:endParaRPr lang="en-US"/>
        </a:p>
      </dgm:t>
    </dgm:pt>
    <dgm:pt modelId="{881A90A8-9164-4597-A689-A4D592FF610C}" type="sibTrans" cxnId="{0682DB0D-4A7B-40F0-B5CB-AE88B0F0D68D}">
      <dgm:prSet/>
      <dgm:spPr/>
      <dgm:t>
        <a:bodyPr/>
        <a:lstStyle/>
        <a:p>
          <a:endParaRPr lang="en-US"/>
        </a:p>
      </dgm:t>
    </dgm:pt>
    <dgm:pt modelId="{365E7BD3-F818-456C-9DA0-F6AFA0DD3FA8}" type="pres">
      <dgm:prSet presAssocID="{1D97BB0E-648B-460F-83C8-871E1597F370}" presName="Name0" presStyleCnt="0">
        <dgm:presLayoutVars>
          <dgm:dir/>
          <dgm:animLvl val="lvl"/>
          <dgm:resizeHandles val="exact"/>
        </dgm:presLayoutVars>
      </dgm:prSet>
      <dgm:spPr/>
    </dgm:pt>
    <dgm:pt modelId="{7BC0A21B-0153-4DAA-8BCF-97963297EF81}" type="pres">
      <dgm:prSet presAssocID="{8F920983-B241-4331-A7F1-2BFAD142CA8D}" presName="composite" presStyleCnt="0"/>
      <dgm:spPr/>
    </dgm:pt>
    <dgm:pt modelId="{CCF22D29-02E1-4A7B-A5F6-630ED5CB3A08}" type="pres">
      <dgm:prSet presAssocID="{8F920983-B241-4331-A7F1-2BFAD142CA8D}" presName="parTx" presStyleLbl="alignNode1" presStyleIdx="0" presStyleCnt="4" custScaleY="96600">
        <dgm:presLayoutVars>
          <dgm:chMax val="0"/>
          <dgm:chPref val="0"/>
          <dgm:bulletEnabled val="1"/>
        </dgm:presLayoutVars>
      </dgm:prSet>
      <dgm:spPr/>
    </dgm:pt>
    <dgm:pt modelId="{F0D02C03-58CC-4908-A7E0-E10E6EDC0C7A}" type="pres">
      <dgm:prSet presAssocID="{8F920983-B241-4331-A7F1-2BFAD142CA8D}" presName="desTx" presStyleLbl="alignAccFollowNode1" presStyleIdx="0" presStyleCnt="4">
        <dgm:presLayoutVars>
          <dgm:bulletEnabled val="1"/>
        </dgm:presLayoutVars>
      </dgm:prSet>
      <dgm:spPr/>
    </dgm:pt>
    <dgm:pt modelId="{8CC7FFEE-7CE7-4959-AAE7-56172ACA5848}" type="pres">
      <dgm:prSet presAssocID="{874E3096-AFB1-40AB-8A13-4088BEDF88F0}" presName="space" presStyleCnt="0"/>
      <dgm:spPr/>
    </dgm:pt>
    <dgm:pt modelId="{FDA44929-D04A-492C-BBD5-129231A46F7E}" type="pres">
      <dgm:prSet presAssocID="{E2FD4B03-03AB-4206-9573-E3E9949760DE}" presName="composite" presStyleCnt="0"/>
      <dgm:spPr/>
    </dgm:pt>
    <dgm:pt modelId="{530A282D-E0E0-4655-ADAA-4B7D78651CB5}" type="pres">
      <dgm:prSet presAssocID="{E2FD4B03-03AB-4206-9573-E3E9949760DE}" presName="parTx" presStyleLbl="alignNode1" presStyleIdx="1" presStyleCnt="4" custScaleY="100254">
        <dgm:presLayoutVars>
          <dgm:chMax val="0"/>
          <dgm:chPref val="0"/>
          <dgm:bulletEnabled val="1"/>
        </dgm:presLayoutVars>
      </dgm:prSet>
      <dgm:spPr/>
    </dgm:pt>
    <dgm:pt modelId="{2D01116B-A9B2-4AFB-AD8F-B60C29DD367F}" type="pres">
      <dgm:prSet presAssocID="{E2FD4B03-03AB-4206-9573-E3E9949760DE}" presName="desTx" presStyleLbl="alignAccFollowNode1" presStyleIdx="1" presStyleCnt="4">
        <dgm:presLayoutVars>
          <dgm:bulletEnabled val="1"/>
        </dgm:presLayoutVars>
      </dgm:prSet>
      <dgm:spPr/>
    </dgm:pt>
    <dgm:pt modelId="{8AF9B1F1-CC43-4846-B560-8A4EBAA8D6C9}" type="pres">
      <dgm:prSet presAssocID="{67544BF9-414B-488D-A4B2-3F81D91D0211}" presName="space" presStyleCnt="0"/>
      <dgm:spPr/>
    </dgm:pt>
    <dgm:pt modelId="{7900DC9D-0966-4611-A86D-08FF5CE6AF55}" type="pres">
      <dgm:prSet presAssocID="{2DCE99F5-31C7-48BD-993E-1A3141A1FEEB}" presName="composite" presStyleCnt="0"/>
      <dgm:spPr/>
    </dgm:pt>
    <dgm:pt modelId="{B06864D7-BD26-46F9-A0BE-7ED3DD17125B}" type="pres">
      <dgm:prSet presAssocID="{2DCE99F5-31C7-48BD-993E-1A3141A1FEEB}" presName="parTx" presStyleLbl="alignNode1" presStyleIdx="2" presStyleCnt="4" custScaleY="99351">
        <dgm:presLayoutVars>
          <dgm:chMax val="0"/>
          <dgm:chPref val="0"/>
          <dgm:bulletEnabled val="1"/>
        </dgm:presLayoutVars>
      </dgm:prSet>
      <dgm:spPr/>
    </dgm:pt>
    <dgm:pt modelId="{BCCE3C3D-1A4F-4FD9-9080-C460724B13B9}" type="pres">
      <dgm:prSet presAssocID="{2DCE99F5-31C7-48BD-993E-1A3141A1FEEB}" presName="desTx" presStyleLbl="alignAccFollowNode1" presStyleIdx="2" presStyleCnt="4">
        <dgm:presLayoutVars>
          <dgm:bulletEnabled val="1"/>
        </dgm:presLayoutVars>
      </dgm:prSet>
      <dgm:spPr/>
    </dgm:pt>
    <dgm:pt modelId="{4BB4D5C2-6810-4306-8A9D-6C6F8EEB8A78}" type="pres">
      <dgm:prSet presAssocID="{541942D9-E3BF-44ED-8549-8C9FEED80FA5}" presName="space" presStyleCnt="0"/>
      <dgm:spPr/>
    </dgm:pt>
    <dgm:pt modelId="{E57C6E15-5AE9-468C-960C-F7261C947383}" type="pres">
      <dgm:prSet presAssocID="{85ECCA08-EAA6-408B-8EA0-5E2B31C37CD1}" presName="composite" presStyleCnt="0"/>
      <dgm:spPr/>
    </dgm:pt>
    <dgm:pt modelId="{31D12F6E-1E81-403D-8D6E-7257A1949AA4}" type="pres">
      <dgm:prSet presAssocID="{85ECCA08-EAA6-408B-8EA0-5E2B31C37CD1}" presName="parTx" presStyleLbl="alignNode1" presStyleIdx="3" presStyleCnt="4">
        <dgm:presLayoutVars>
          <dgm:chMax val="0"/>
          <dgm:chPref val="0"/>
          <dgm:bulletEnabled val="1"/>
        </dgm:presLayoutVars>
      </dgm:prSet>
      <dgm:spPr/>
    </dgm:pt>
    <dgm:pt modelId="{32BEA181-427E-4088-A067-B433413A7118}" type="pres">
      <dgm:prSet presAssocID="{85ECCA08-EAA6-408B-8EA0-5E2B31C37CD1}" presName="desTx" presStyleLbl="alignAccFollowNode1" presStyleIdx="3" presStyleCnt="4">
        <dgm:presLayoutVars>
          <dgm:bulletEnabled val="1"/>
        </dgm:presLayoutVars>
      </dgm:prSet>
      <dgm:spPr/>
    </dgm:pt>
  </dgm:ptLst>
  <dgm:cxnLst>
    <dgm:cxn modelId="{724F5200-CC42-4177-AA83-4F50BAF9F3BE}" srcId="{8F920983-B241-4331-A7F1-2BFAD142CA8D}" destId="{A3C776D9-8487-48B6-8204-B4D70E44D0AA}" srcOrd="2" destOrd="0" parTransId="{4BE2E70B-F167-400D-996E-FF4DA56B7ED2}" sibTransId="{3ED18CEF-7D37-4A0C-A64B-85300288DCB1}"/>
    <dgm:cxn modelId="{57E72F04-C4CA-4853-9979-928DAA877D32}" srcId="{2DCE99F5-31C7-48BD-993E-1A3141A1FEEB}" destId="{9DB4FF58-B1F3-409B-B6DB-7BA3C1BE8438}" srcOrd="0" destOrd="0" parTransId="{A48DB511-0F4C-496B-80DD-894460D0F304}" sibTransId="{601355F9-AFA0-46F2-88F3-5454E6F9B9B1}"/>
    <dgm:cxn modelId="{C1A4CF04-221A-4073-94C1-895AB20024B8}" type="presOf" srcId="{8CFE6EA7-C3F7-4B96-A151-5E485B8F8717}" destId="{F0D02C03-58CC-4908-A7E0-E10E6EDC0C7A}" srcOrd="0" destOrd="0" presId="urn:microsoft.com/office/officeart/2005/8/layout/hList1"/>
    <dgm:cxn modelId="{15738F0C-5A3C-4A61-8EE5-79F7E023C4A4}" type="presOf" srcId="{2AD56065-E749-4C6A-A9FA-56CBA6D8C7A8}" destId="{BCCE3C3D-1A4F-4FD9-9080-C460724B13B9}" srcOrd="0" destOrd="3" presId="urn:microsoft.com/office/officeart/2005/8/layout/hList1"/>
    <dgm:cxn modelId="{0682DB0D-4A7B-40F0-B5CB-AE88B0F0D68D}" srcId="{2DCE99F5-31C7-48BD-993E-1A3141A1FEEB}" destId="{17223C6F-72C4-4550-A003-38558EEDDCF2}" srcOrd="4" destOrd="0" parTransId="{7F027619-574B-42F8-A894-7A40E3D94FF9}" sibTransId="{881A90A8-9164-4597-A689-A4D592FF610C}"/>
    <dgm:cxn modelId="{D32E3B10-548E-4B8F-9694-5A2B2221536D}" type="presOf" srcId="{40418A56-FCCA-4287-8A93-920756DCFB98}" destId="{32BEA181-427E-4088-A067-B433413A7118}" srcOrd="0" destOrd="1" presId="urn:microsoft.com/office/officeart/2005/8/layout/hList1"/>
    <dgm:cxn modelId="{D2C2F312-AFB6-452D-99DE-B9E6501E6111}" type="presOf" srcId="{49D32BC1-3251-4581-B01C-6D5947B93345}" destId="{2D01116B-A9B2-4AFB-AD8F-B60C29DD367F}" srcOrd="0" destOrd="1" presId="urn:microsoft.com/office/officeart/2005/8/layout/hList1"/>
    <dgm:cxn modelId="{B68A001A-81D6-4FD8-AC13-83AEDBF74C5F}" srcId="{2DCE99F5-31C7-48BD-993E-1A3141A1FEEB}" destId="{60069661-C774-41DA-8CE3-F2C4BBFA26B4}" srcOrd="2" destOrd="0" parTransId="{8E93EBF1-EEAE-4D00-AFBA-32A6AA6B9BBB}" sibTransId="{94FECE5E-99BC-48EA-B284-7FDDD07A1726}"/>
    <dgm:cxn modelId="{2465281A-4394-45B4-97FA-28D322B07C0B}" type="presOf" srcId="{5E25441A-8FE6-498B-84E6-D27DAB23BC5C}" destId="{2D01116B-A9B2-4AFB-AD8F-B60C29DD367F}" srcOrd="0" destOrd="0" presId="urn:microsoft.com/office/officeart/2005/8/layout/hList1"/>
    <dgm:cxn modelId="{6505011C-667C-4A29-9341-40532A8FE33E}" type="presOf" srcId="{9176FD19-443D-4C6E-8BB9-50C43E2E15C5}" destId="{32BEA181-427E-4088-A067-B433413A7118}" srcOrd="0" destOrd="3" presId="urn:microsoft.com/office/officeart/2005/8/layout/hList1"/>
    <dgm:cxn modelId="{37958833-1847-4DC3-8592-70BE455D9D78}" srcId="{8F920983-B241-4331-A7F1-2BFAD142CA8D}" destId="{B236DA6F-F61C-4E8E-8681-9046CA3D33ED}" srcOrd="4" destOrd="0" parTransId="{2FC70501-CE00-4588-A6BB-852B0685185C}" sibTransId="{5421E99C-A32F-4D3D-B64E-71D8A5182831}"/>
    <dgm:cxn modelId="{D181D438-083D-4A82-8397-89E8DC293E4B}" type="presOf" srcId="{B236DA6F-F61C-4E8E-8681-9046CA3D33ED}" destId="{F0D02C03-58CC-4908-A7E0-E10E6EDC0C7A}" srcOrd="0" destOrd="4" presId="urn:microsoft.com/office/officeart/2005/8/layout/hList1"/>
    <dgm:cxn modelId="{B2A2D33C-1757-4AE7-B150-1EC0F55C2D25}" type="presOf" srcId="{2DCE99F5-31C7-48BD-993E-1A3141A1FEEB}" destId="{B06864D7-BD26-46F9-A0BE-7ED3DD17125B}" srcOrd="0" destOrd="0" presId="urn:microsoft.com/office/officeart/2005/8/layout/hList1"/>
    <dgm:cxn modelId="{B907905C-DE0B-4E1A-A5E3-1BBB5EBF7862}" type="presOf" srcId="{60069661-C774-41DA-8CE3-F2C4BBFA26B4}" destId="{BCCE3C3D-1A4F-4FD9-9080-C460724B13B9}" srcOrd="0" destOrd="2" presId="urn:microsoft.com/office/officeart/2005/8/layout/hList1"/>
    <dgm:cxn modelId="{90CA5D60-BA47-4223-9318-5B80A7526956}" srcId="{1D97BB0E-648B-460F-83C8-871E1597F370}" destId="{85ECCA08-EAA6-408B-8EA0-5E2B31C37CD1}" srcOrd="3" destOrd="0" parTransId="{0252FBEA-9364-442C-AEA3-94CE553C24A7}" sibTransId="{C245FD9F-73D1-498B-9A1C-16D11F4A30AD}"/>
    <dgm:cxn modelId="{922D5B44-6F06-4D40-8276-70BE704CF407}" type="presOf" srcId="{9DB4FF58-B1F3-409B-B6DB-7BA3C1BE8438}" destId="{BCCE3C3D-1A4F-4FD9-9080-C460724B13B9}" srcOrd="0" destOrd="0" presId="urn:microsoft.com/office/officeart/2005/8/layout/hList1"/>
    <dgm:cxn modelId="{646D9744-60C3-4357-9DE0-AED7063208F9}" srcId="{E2FD4B03-03AB-4206-9573-E3E9949760DE}" destId="{5564068E-DAE5-4F9C-855C-DC6934D54759}" srcOrd="2" destOrd="0" parTransId="{99432AF4-E6B9-4C38-A325-AE834996379A}" sibTransId="{44303303-D1DC-4206-989F-0230D3FD9793}"/>
    <dgm:cxn modelId="{6BE5A548-F432-43C6-8E63-8BEACCC5D7E1}" srcId="{85ECCA08-EAA6-408B-8EA0-5E2B31C37CD1}" destId="{9176FD19-443D-4C6E-8BB9-50C43E2E15C5}" srcOrd="3" destOrd="0" parTransId="{4DB0FF9C-464F-41B8-A3F7-AD5E3A691AD1}" sibTransId="{E5B6573C-0899-4DF2-8CA0-DB57497F4B2B}"/>
    <dgm:cxn modelId="{035D696A-EBD6-46B3-8FDB-549F4C7A96EC}" type="presOf" srcId="{DE83EB2D-4901-4E02-838A-F78E73E0B4FA}" destId="{BCCE3C3D-1A4F-4FD9-9080-C460724B13B9}" srcOrd="0" destOrd="1" presId="urn:microsoft.com/office/officeart/2005/8/layout/hList1"/>
    <dgm:cxn modelId="{6537FA4D-8E06-4088-B952-2B167E1E3853}" type="presOf" srcId="{44481F08-2D98-4FCB-82CC-978C61FBF48C}" destId="{32BEA181-427E-4088-A067-B433413A7118}" srcOrd="0" destOrd="5" presId="urn:microsoft.com/office/officeart/2005/8/layout/hList1"/>
    <dgm:cxn modelId="{A488036E-835A-4128-B5F8-B815572BCF40}" type="presOf" srcId="{A3C776D9-8487-48B6-8204-B4D70E44D0AA}" destId="{F0D02C03-58CC-4908-A7E0-E10E6EDC0C7A}" srcOrd="0" destOrd="2" presId="urn:microsoft.com/office/officeart/2005/8/layout/hList1"/>
    <dgm:cxn modelId="{832B1C4F-55D2-45F7-8287-045022A01480}" srcId="{85ECCA08-EAA6-408B-8EA0-5E2B31C37CD1}" destId="{40418A56-FCCA-4287-8A93-920756DCFB98}" srcOrd="1" destOrd="0" parTransId="{7AFA28F2-4EEF-4BBB-B24D-71927DB39515}" sibTransId="{9685A98E-2022-4D4C-BC93-8F4CF15E83CF}"/>
    <dgm:cxn modelId="{16F47450-192E-46C2-B7F2-8ABDFD97EF82}" type="presOf" srcId="{503F9AC2-0537-4E78-80F1-4E981477455A}" destId="{32BEA181-427E-4088-A067-B433413A7118}" srcOrd="0" destOrd="2" presId="urn:microsoft.com/office/officeart/2005/8/layout/hList1"/>
    <dgm:cxn modelId="{FAEA9D51-8774-4EEE-93C2-5FF3403087DC}" type="presOf" srcId="{08017407-8398-46AC-A75F-3F05113D62A0}" destId="{2D01116B-A9B2-4AFB-AD8F-B60C29DD367F}" srcOrd="0" destOrd="3" presId="urn:microsoft.com/office/officeart/2005/8/layout/hList1"/>
    <dgm:cxn modelId="{9A76FD72-DE57-466D-B25F-1675A3AA6C47}" srcId="{E2FD4B03-03AB-4206-9573-E3E9949760DE}" destId="{08017407-8398-46AC-A75F-3F05113D62A0}" srcOrd="3" destOrd="0" parTransId="{FB0C1D98-E999-452F-8D4D-116DFFE98F43}" sibTransId="{C864BF5D-B373-4A05-AF0F-5B8B4907D030}"/>
    <dgm:cxn modelId="{F47C4777-A325-42A7-9E03-9FB138BF50C3}" type="presOf" srcId="{1D5BA53B-99F5-4CE5-827F-E9AEB1586EA9}" destId="{2D01116B-A9B2-4AFB-AD8F-B60C29DD367F}" srcOrd="0" destOrd="4" presId="urn:microsoft.com/office/officeart/2005/8/layout/hList1"/>
    <dgm:cxn modelId="{3541837E-31A3-4DFD-9F6F-4F0CDA8C56C5}" srcId="{1D97BB0E-648B-460F-83C8-871E1597F370}" destId="{2DCE99F5-31C7-48BD-993E-1A3141A1FEEB}" srcOrd="2" destOrd="0" parTransId="{3D55CF01-A60A-4F8E-81B4-C6D5184E874A}" sibTransId="{541942D9-E3BF-44ED-8549-8C9FEED80FA5}"/>
    <dgm:cxn modelId="{108DCD81-0401-4587-BB10-9B54783C5478}" srcId="{8F920983-B241-4331-A7F1-2BFAD142CA8D}" destId="{72AE78DB-79D2-4895-BBA8-87D5D8DBD449}" srcOrd="3" destOrd="0" parTransId="{B5168DD7-753C-417F-A8B5-F10D6BFF5980}" sibTransId="{6FCE42EF-6972-4726-A55F-BFDD34E782BE}"/>
    <dgm:cxn modelId="{857D5E8B-FF9F-48B1-88C7-C07286588AFE}" type="presOf" srcId="{72AE78DB-79D2-4895-BBA8-87D5D8DBD449}" destId="{F0D02C03-58CC-4908-A7E0-E10E6EDC0C7A}" srcOrd="0" destOrd="3" presId="urn:microsoft.com/office/officeart/2005/8/layout/hList1"/>
    <dgm:cxn modelId="{C081FC8F-5F64-45BD-8A11-BC5ABB05B0A2}" srcId="{2DCE99F5-31C7-48BD-993E-1A3141A1FEEB}" destId="{DE83EB2D-4901-4E02-838A-F78E73E0B4FA}" srcOrd="1" destOrd="0" parTransId="{CAA34C3C-7BA9-4459-AA09-A940EE6B3D17}" sibTransId="{9985C6C9-07DF-41B6-885D-ACD1689E5522}"/>
    <dgm:cxn modelId="{896DB49A-B390-4251-A767-2CA5D947C38C}" srcId="{E2FD4B03-03AB-4206-9573-E3E9949760DE}" destId="{1D5BA53B-99F5-4CE5-827F-E9AEB1586EA9}" srcOrd="4" destOrd="0" parTransId="{2CFF338D-7F95-4D8F-9AB3-EE38E72122CA}" sibTransId="{42D4AA6C-A371-4E93-ADF3-F799C71AFDAC}"/>
    <dgm:cxn modelId="{C75855A1-C412-4825-8EC3-C8A9EC2E598D}" srcId="{8F920983-B241-4331-A7F1-2BFAD142CA8D}" destId="{8CFE6EA7-C3F7-4B96-A151-5E485B8F8717}" srcOrd="0" destOrd="0" parTransId="{46B50B40-B9A6-4013-AF22-C0C6FA312E1D}" sibTransId="{3C095C7E-F310-42F8-83D6-0E2613DF4D4A}"/>
    <dgm:cxn modelId="{C293D5A4-B8A8-44F3-8A31-ADF48E49CFBB}" type="presOf" srcId="{8F920983-B241-4331-A7F1-2BFAD142CA8D}" destId="{CCF22D29-02E1-4A7B-A5F6-630ED5CB3A08}" srcOrd="0" destOrd="0" presId="urn:microsoft.com/office/officeart/2005/8/layout/hList1"/>
    <dgm:cxn modelId="{081E4CA8-7B07-4591-9AB6-DDC15DCDBD92}" srcId="{85ECCA08-EAA6-408B-8EA0-5E2B31C37CD1}" destId="{4DE97907-09D8-4D75-8BF0-D6E887332800}" srcOrd="4" destOrd="0" parTransId="{8383C9DE-3B61-425B-A0DA-E0CCF27F0469}" sibTransId="{0E355904-6008-43F8-9360-615505417901}"/>
    <dgm:cxn modelId="{4018FAAB-C255-4AF2-8C41-B27790C292E2}" srcId="{85ECCA08-EAA6-408B-8EA0-5E2B31C37CD1}" destId="{CA28B130-C112-41B4-94EF-0CF768442A1E}" srcOrd="0" destOrd="0" parTransId="{96DFF26C-F04B-474C-BB09-525EFA3CC4E9}" sibTransId="{818E85F1-B12E-4FD0-802C-F7C6DD86BC31}"/>
    <dgm:cxn modelId="{ECD52FAE-FAB8-4CE5-8871-280C581F9B46}" type="presOf" srcId="{5564068E-DAE5-4F9C-855C-DC6934D54759}" destId="{2D01116B-A9B2-4AFB-AD8F-B60C29DD367F}" srcOrd="0" destOrd="2" presId="urn:microsoft.com/office/officeart/2005/8/layout/hList1"/>
    <dgm:cxn modelId="{777EA8AE-2CF2-40FD-A5BC-DF0CC42C26D7}" type="presOf" srcId="{1D97BB0E-648B-460F-83C8-871E1597F370}" destId="{365E7BD3-F818-456C-9DA0-F6AFA0DD3FA8}" srcOrd="0" destOrd="0" presId="urn:microsoft.com/office/officeart/2005/8/layout/hList1"/>
    <dgm:cxn modelId="{A8D7A9B1-FA6E-4371-B79E-EE9F87E08F70}" srcId="{8F920983-B241-4331-A7F1-2BFAD142CA8D}" destId="{3958D8CA-D271-453F-BC7C-502C575A32E8}" srcOrd="1" destOrd="0" parTransId="{A89C3860-4E09-4222-B008-11373CD94555}" sibTransId="{49837854-D2E3-4ECD-8EC5-F9C57D2769F2}"/>
    <dgm:cxn modelId="{C27CA1B8-8B52-45CD-B0F1-706328C3F29D}" srcId="{E2FD4B03-03AB-4206-9573-E3E9949760DE}" destId="{5E25441A-8FE6-498B-84E6-D27DAB23BC5C}" srcOrd="0" destOrd="0" parTransId="{7C27464C-6DE2-435D-BF95-08C9655CFA85}" sibTransId="{4C492EDB-C223-485A-ABAA-2B6FF471AE0E}"/>
    <dgm:cxn modelId="{97E4C9C5-8B59-4B1F-99BD-AAE56364F256}" type="presOf" srcId="{85ECCA08-EAA6-408B-8EA0-5E2B31C37CD1}" destId="{31D12F6E-1E81-403D-8D6E-7257A1949AA4}" srcOrd="0" destOrd="0" presId="urn:microsoft.com/office/officeart/2005/8/layout/hList1"/>
    <dgm:cxn modelId="{9213A0C7-2641-4ABB-955A-15C30F941486}" type="presOf" srcId="{FB0CF090-724E-4202-BF64-B9D7F770B44C}" destId="{BCCE3C3D-1A4F-4FD9-9080-C460724B13B9}" srcOrd="0" destOrd="5" presId="urn:microsoft.com/office/officeart/2005/8/layout/hList1"/>
    <dgm:cxn modelId="{4A271FCF-F26A-4AC3-B64A-E91DF5FB9033}" type="presOf" srcId="{4DE97907-09D8-4D75-8BF0-D6E887332800}" destId="{32BEA181-427E-4088-A067-B433413A7118}" srcOrd="0" destOrd="4" presId="urn:microsoft.com/office/officeart/2005/8/layout/hList1"/>
    <dgm:cxn modelId="{192DD0D1-B78A-49D7-91AD-3481ADED9029}" type="presOf" srcId="{17223C6F-72C4-4550-A003-38558EEDDCF2}" destId="{BCCE3C3D-1A4F-4FD9-9080-C460724B13B9}" srcOrd="0" destOrd="4" presId="urn:microsoft.com/office/officeart/2005/8/layout/hList1"/>
    <dgm:cxn modelId="{3D323ED3-5FA6-4277-A98C-FF12A85BE47C}" srcId="{2DCE99F5-31C7-48BD-993E-1A3141A1FEEB}" destId="{FB0CF090-724E-4202-BF64-B9D7F770B44C}" srcOrd="5" destOrd="0" parTransId="{C84FC5BF-60F4-489F-B65E-8DE6C6EB0948}" sibTransId="{94D22BCD-4606-4E47-8ADD-BDC787B36562}"/>
    <dgm:cxn modelId="{8273F8D6-1E50-46CD-9EAE-839574A8CAC6}" srcId="{85ECCA08-EAA6-408B-8EA0-5E2B31C37CD1}" destId="{44481F08-2D98-4FCB-82CC-978C61FBF48C}" srcOrd="5" destOrd="0" parTransId="{F0741293-2AF5-4887-90D1-3BC28DEE8B5C}" sibTransId="{0635608A-A323-4E8D-A601-727167C513BB}"/>
    <dgm:cxn modelId="{7B1117DC-61D7-4D0B-8FBA-281D340E665E}" srcId="{1D97BB0E-648B-460F-83C8-871E1597F370}" destId="{E2FD4B03-03AB-4206-9573-E3E9949760DE}" srcOrd="1" destOrd="0" parTransId="{25A1ED43-4F4A-44CF-8CD4-8963DC2FC0F6}" sibTransId="{67544BF9-414B-488D-A4B2-3F81D91D0211}"/>
    <dgm:cxn modelId="{F83264DE-E637-407E-8D36-F70F66B43785}" type="presOf" srcId="{CA28B130-C112-41B4-94EF-0CF768442A1E}" destId="{32BEA181-427E-4088-A067-B433413A7118}" srcOrd="0" destOrd="0" presId="urn:microsoft.com/office/officeart/2005/8/layout/hList1"/>
    <dgm:cxn modelId="{A1A935E0-DD2A-41E2-A7C9-A25E4B8CFC6E}" srcId="{2DCE99F5-31C7-48BD-993E-1A3141A1FEEB}" destId="{2AD56065-E749-4C6A-A9FA-56CBA6D8C7A8}" srcOrd="3" destOrd="0" parTransId="{6DFF585D-1A1F-477A-9EED-5126325DCF06}" sibTransId="{D88AB1CE-E658-4C65-A1A1-D410775D9DD9}"/>
    <dgm:cxn modelId="{C24C0DE9-6C73-42E6-8ACE-B1BAB1177D0C}" type="presOf" srcId="{E2FD4B03-03AB-4206-9573-E3E9949760DE}" destId="{530A282D-E0E0-4655-ADAA-4B7D78651CB5}" srcOrd="0" destOrd="0" presId="urn:microsoft.com/office/officeart/2005/8/layout/hList1"/>
    <dgm:cxn modelId="{9E37F9E9-1AE4-4F49-B373-2DFC0C368493}" srcId="{E2FD4B03-03AB-4206-9573-E3E9949760DE}" destId="{49D32BC1-3251-4581-B01C-6D5947B93345}" srcOrd="1" destOrd="0" parTransId="{EE1F522A-172F-4FCE-A27F-15929E4C9B53}" sibTransId="{DE36C347-AC68-4637-9F26-0EA3E11B4EBB}"/>
    <dgm:cxn modelId="{28EB93F3-A084-4618-83E7-AF3B1108F6BB}" type="presOf" srcId="{3958D8CA-D271-453F-BC7C-502C575A32E8}" destId="{F0D02C03-58CC-4908-A7E0-E10E6EDC0C7A}" srcOrd="0" destOrd="1" presId="urn:microsoft.com/office/officeart/2005/8/layout/hList1"/>
    <dgm:cxn modelId="{9EDBA0F6-72B7-4C0D-B560-C0B8307D23C4}" srcId="{1D97BB0E-648B-460F-83C8-871E1597F370}" destId="{8F920983-B241-4331-A7F1-2BFAD142CA8D}" srcOrd="0" destOrd="0" parTransId="{DA1E2A5D-F7F8-4CC3-A26C-CE254CD3A135}" sibTransId="{874E3096-AFB1-40AB-8A13-4088BEDF88F0}"/>
    <dgm:cxn modelId="{BEAA2EF8-5741-4AAA-936B-9D5AEE5CBC21}" srcId="{85ECCA08-EAA6-408B-8EA0-5E2B31C37CD1}" destId="{503F9AC2-0537-4E78-80F1-4E981477455A}" srcOrd="2" destOrd="0" parTransId="{B4CC70D2-608C-4F14-9C58-FE1877D04F25}" sibTransId="{433BA66E-7039-4687-BE6C-4F6A07F951E7}"/>
    <dgm:cxn modelId="{D6F89905-3947-40DA-8E1F-D2EC3B576C71}" type="presParOf" srcId="{365E7BD3-F818-456C-9DA0-F6AFA0DD3FA8}" destId="{7BC0A21B-0153-4DAA-8BCF-97963297EF81}" srcOrd="0" destOrd="0" presId="urn:microsoft.com/office/officeart/2005/8/layout/hList1"/>
    <dgm:cxn modelId="{AAAF4D58-5E3D-4371-8A20-FBA2F3F82BC9}" type="presParOf" srcId="{7BC0A21B-0153-4DAA-8BCF-97963297EF81}" destId="{CCF22D29-02E1-4A7B-A5F6-630ED5CB3A08}" srcOrd="0" destOrd="0" presId="urn:microsoft.com/office/officeart/2005/8/layout/hList1"/>
    <dgm:cxn modelId="{2C89DFCF-9E15-4D67-A20F-0281CC50D6D5}" type="presParOf" srcId="{7BC0A21B-0153-4DAA-8BCF-97963297EF81}" destId="{F0D02C03-58CC-4908-A7E0-E10E6EDC0C7A}" srcOrd="1" destOrd="0" presId="urn:microsoft.com/office/officeart/2005/8/layout/hList1"/>
    <dgm:cxn modelId="{9855891A-B700-4388-B4BE-A679C110DC47}" type="presParOf" srcId="{365E7BD3-F818-456C-9DA0-F6AFA0DD3FA8}" destId="{8CC7FFEE-7CE7-4959-AAE7-56172ACA5848}" srcOrd="1" destOrd="0" presId="urn:microsoft.com/office/officeart/2005/8/layout/hList1"/>
    <dgm:cxn modelId="{6A0FE453-A7CF-4C6C-B375-1503322475A2}" type="presParOf" srcId="{365E7BD3-F818-456C-9DA0-F6AFA0DD3FA8}" destId="{FDA44929-D04A-492C-BBD5-129231A46F7E}" srcOrd="2" destOrd="0" presId="urn:microsoft.com/office/officeart/2005/8/layout/hList1"/>
    <dgm:cxn modelId="{17E546A7-041C-4D61-A887-4C6A2FAFCE9F}" type="presParOf" srcId="{FDA44929-D04A-492C-BBD5-129231A46F7E}" destId="{530A282D-E0E0-4655-ADAA-4B7D78651CB5}" srcOrd="0" destOrd="0" presId="urn:microsoft.com/office/officeart/2005/8/layout/hList1"/>
    <dgm:cxn modelId="{4993BEB4-4302-4224-8740-62CC897A24CE}" type="presParOf" srcId="{FDA44929-D04A-492C-BBD5-129231A46F7E}" destId="{2D01116B-A9B2-4AFB-AD8F-B60C29DD367F}" srcOrd="1" destOrd="0" presId="urn:microsoft.com/office/officeart/2005/8/layout/hList1"/>
    <dgm:cxn modelId="{90815596-19AB-467A-ABAE-7B205D7ABC16}" type="presParOf" srcId="{365E7BD3-F818-456C-9DA0-F6AFA0DD3FA8}" destId="{8AF9B1F1-CC43-4846-B560-8A4EBAA8D6C9}" srcOrd="3" destOrd="0" presId="urn:microsoft.com/office/officeart/2005/8/layout/hList1"/>
    <dgm:cxn modelId="{6B393F59-A308-4E05-9566-B61D5D998022}" type="presParOf" srcId="{365E7BD3-F818-456C-9DA0-F6AFA0DD3FA8}" destId="{7900DC9D-0966-4611-A86D-08FF5CE6AF55}" srcOrd="4" destOrd="0" presId="urn:microsoft.com/office/officeart/2005/8/layout/hList1"/>
    <dgm:cxn modelId="{CE571D73-4716-4DAE-AEB8-9A97A42F5932}" type="presParOf" srcId="{7900DC9D-0966-4611-A86D-08FF5CE6AF55}" destId="{B06864D7-BD26-46F9-A0BE-7ED3DD17125B}" srcOrd="0" destOrd="0" presId="urn:microsoft.com/office/officeart/2005/8/layout/hList1"/>
    <dgm:cxn modelId="{334994E0-DF02-4DA3-A211-043413EA7F92}" type="presParOf" srcId="{7900DC9D-0966-4611-A86D-08FF5CE6AF55}" destId="{BCCE3C3D-1A4F-4FD9-9080-C460724B13B9}" srcOrd="1" destOrd="0" presId="urn:microsoft.com/office/officeart/2005/8/layout/hList1"/>
    <dgm:cxn modelId="{0CA3D6FD-1DC5-4AFA-9E81-E15BDC45AD23}" type="presParOf" srcId="{365E7BD3-F818-456C-9DA0-F6AFA0DD3FA8}" destId="{4BB4D5C2-6810-4306-8A9D-6C6F8EEB8A78}" srcOrd="5" destOrd="0" presId="urn:microsoft.com/office/officeart/2005/8/layout/hList1"/>
    <dgm:cxn modelId="{2B391A03-6A28-4715-B6D0-4E68CEFACB69}" type="presParOf" srcId="{365E7BD3-F818-456C-9DA0-F6AFA0DD3FA8}" destId="{E57C6E15-5AE9-468C-960C-F7261C947383}" srcOrd="6" destOrd="0" presId="urn:microsoft.com/office/officeart/2005/8/layout/hList1"/>
    <dgm:cxn modelId="{F80750A2-7B56-4D09-9A0D-E2C38F3EEEB2}" type="presParOf" srcId="{E57C6E15-5AE9-468C-960C-F7261C947383}" destId="{31D12F6E-1E81-403D-8D6E-7257A1949AA4}" srcOrd="0" destOrd="0" presId="urn:microsoft.com/office/officeart/2005/8/layout/hList1"/>
    <dgm:cxn modelId="{C71EF06B-26B2-41DB-ADA7-BFD286CA6106}" type="presParOf" srcId="{E57C6E15-5AE9-468C-960C-F7261C947383}" destId="{32BEA181-427E-4088-A067-B433413A71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3F91C0-9F67-4AD4-A9A8-AA1722F5456C}"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025B66D8-5BA5-4499-92ED-0100B58723BE}">
      <dgm:prSet phldrT="[Text]"/>
      <dgm:spPr/>
      <dgm:t>
        <a:bodyPr/>
        <a:lstStyle/>
        <a:p>
          <a:r>
            <a:rPr lang="en-US" b="0" i="0" dirty="0"/>
            <a:t>Build and strengthen strategic supplier relationships</a:t>
          </a:r>
          <a:endParaRPr lang="en-US" dirty="0"/>
        </a:p>
      </dgm:t>
    </dgm:pt>
    <dgm:pt modelId="{63C55994-5DF5-4F2F-BECD-A08584C84395}" type="parTrans" cxnId="{217CCBC3-3051-4CED-95C8-272CDADC3801}">
      <dgm:prSet/>
      <dgm:spPr/>
      <dgm:t>
        <a:bodyPr/>
        <a:lstStyle/>
        <a:p>
          <a:endParaRPr lang="en-US"/>
        </a:p>
      </dgm:t>
    </dgm:pt>
    <dgm:pt modelId="{C8400313-5CB5-4ED1-BFD5-AD12D6568A27}" type="sibTrans" cxnId="{217CCBC3-3051-4CED-95C8-272CDADC3801}">
      <dgm:prSet/>
      <dgm:spPr/>
      <dgm:t>
        <a:bodyPr/>
        <a:lstStyle/>
        <a:p>
          <a:endParaRPr lang="en-US"/>
        </a:p>
      </dgm:t>
    </dgm:pt>
    <dgm:pt modelId="{E37856E9-3048-4A8B-925A-085B455D09B1}">
      <dgm:prSet phldrT="[Text]"/>
      <dgm:spPr/>
      <dgm:t>
        <a:bodyPr/>
        <a:lstStyle/>
        <a:p>
          <a:r>
            <a:rPr lang="en-US" b="0" i="0" dirty="0"/>
            <a:t>Analyze scorecards for high-volume transactions</a:t>
          </a:r>
          <a:endParaRPr lang="en-US" dirty="0"/>
        </a:p>
      </dgm:t>
    </dgm:pt>
    <dgm:pt modelId="{9F6BDD67-A701-4CB5-9205-84D3664DE6EC}" type="parTrans" cxnId="{72D901C1-9771-4B27-92EE-477F63CB1988}">
      <dgm:prSet/>
      <dgm:spPr/>
      <dgm:t>
        <a:bodyPr/>
        <a:lstStyle/>
        <a:p>
          <a:endParaRPr lang="en-US"/>
        </a:p>
      </dgm:t>
    </dgm:pt>
    <dgm:pt modelId="{CFBFF61B-A395-48E2-9F6E-2D4730DC9A81}" type="sibTrans" cxnId="{72D901C1-9771-4B27-92EE-477F63CB1988}">
      <dgm:prSet/>
      <dgm:spPr/>
      <dgm:t>
        <a:bodyPr/>
        <a:lstStyle/>
        <a:p>
          <a:endParaRPr lang="en-US"/>
        </a:p>
      </dgm:t>
    </dgm:pt>
    <dgm:pt modelId="{88702953-046B-4C78-A2A7-D7FA41ED569F}">
      <dgm:prSet phldrT="[Text]"/>
      <dgm:spPr/>
      <dgm:t>
        <a:bodyPr/>
        <a:lstStyle/>
        <a:p>
          <a:r>
            <a:rPr lang="en-US" b="0" i="0" dirty="0"/>
            <a:t>Identify opportunities for process improvement and automation</a:t>
          </a:r>
          <a:endParaRPr lang="en-US" dirty="0"/>
        </a:p>
      </dgm:t>
    </dgm:pt>
    <dgm:pt modelId="{BECBEA3E-9118-48FC-B18F-D8C39F5DC24A}" type="parTrans" cxnId="{EA991972-F1D1-4115-BE55-3660BD7B435B}">
      <dgm:prSet/>
      <dgm:spPr/>
      <dgm:t>
        <a:bodyPr/>
        <a:lstStyle/>
        <a:p>
          <a:endParaRPr lang="en-US"/>
        </a:p>
      </dgm:t>
    </dgm:pt>
    <dgm:pt modelId="{7E226C88-28FA-4FB6-80EE-100426F46F69}" type="sibTrans" cxnId="{EA991972-F1D1-4115-BE55-3660BD7B435B}">
      <dgm:prSet/>
      <dgm:spPr/>
      <dgm:t>
        <a:bodyPr/>
        <a:lstStyle/>
        <a:p>
          <a:endParaRPr lang="en-US"/>
        </a:p>
      </dgm:t>
    </dgm:pt>
    <dgm:pt modelId="{68DEF766-D1F9-49CB-BC24-8E0B122C4DF9}">
      <dgm:prSet phldrT="[Text]"/>
      <dgm:spPr/>
      <dgm:t>
        <a:bodyPr/>
        <a:lstStyle/>
        <a:p>
          <a:r>
            <a:rPr lang="en-US" b="0" i="0" dirty="0"/>
            <a:t>Lead Initiative to drive continuous improvement</a:t>
          </a:r>
        </a:p>
        <a:p>
          <a:endParaRPr lang="en-US" dirty="0"/>
        </a:p>
      </dgm:t>
    </dgm:pt>
    <dgm:pt modelId="{FC83FABE-9425-48BF-87B3-B08E6785B709}" type="parTrans" cxnId="{12000EAE-48E3-4F55-9FB7-E69EB58E659B}">
      <dgm:prSet/>
      <dgm:spPr/>
      <dgm:t>
        <a:bodyPr/>
        <a:lstStyle/>
        <a:p>
          <a:endParaRPr lang="en-US"/>
        </a:p>
      </dgm:t>
    </dgm:pt>
    <dgm:pt modelId="{1A0992AB-9FEB-4254-9977-4250EFABDC5A}" type="sibTrans" cxnId="{12000EAE-48E3-4F55-9FB7-E69EB58E659B}">
      <dgm:prSet/>
      <dgm:spPr/>
      <dgm:t>
        <a:bodyPr/>
        <a:lstStyle/>
        <a:p>
          <a:endParaRPr lang="en-US"/>
        </a:p>
      </dgm:t>
    </dgm:pt>
    <dgm:pt modelId="{A1A21771-2B76-4F5D-9437-437555A30D6C}" type="pres">
      <dgm:prSet presAssocID="{2B3F91C0-9F67-4AD4-A9A8-AA1722F5456C}" presName="Name0" presStyleCnt="0">
        <dgm:presLayoutVars>
          <dgm:chMax val="7"/>
          <dgm:chPref val="7"/>
          <dgm:dir/>
        </dgm:presLayoutVars>
      </dgm:prSet>
      <dgm:spPr/>
    </dgm:pt>
    <dgm:pt modelId="{77C03522-93A0-4693-9612-3E32025FE4C9}" type="pres">
      <dgm:prSet presAssocID="{2B3F91C0-9F67-4AD4-A9A8-AA1722F5456C}" presName="Name1" presStyleCnt="0"/>
      <dgm:spPr/>
    </dgm:pt>
    <dgm:pt modelId="{8D172A57-8CE8-4D33-B003-88AD8F446CE3}" type="pres">
      <dgm:prSet presAssocID="{2B3F91C0-9F67-4AD4-A9A8-AA1722F5456C}" presName="cycle" presStyleCnt="0"/>
      <dgm:spPr/>
    </dgm:pt>
    <dgm:pt modelId="{F413F16B-7FBF-47E2-88F9-D27219BAF10C}" type="pres">
      <dgm:prSet presAssocID="{2B3F91C0-9F67-4AD4-A9A8-AA1722F5456C}" presName="srcNode" presStyleLbl="node1" presStyleIdx="0" presStyleCnt="4"/>
      <dgm:spPr/>
    </dgm:pt>
    <dgm:pt modelId="{9369FCBA-62AF-4701-8983-83A5B2C18A53}" type="pres">
      <dgm:prSet presAssocID="{2B3F91C0-9F67-4AD4-A9A8-AA1722F5456C}" presName="conn" presStyleLbl="parChTrans1D2" presStyleIdx="0" presStyleCnt="1"/>
      <dgm:spPr/>
    </dgm:pt>
    <dgm:pt modelId="{EBD6762A-3783-4FC5-A62D-595A4BB3F7DC}" type="pres">
      <dgm:prSet presAssocID="{2B3F91C0-9F67-4AD4-A9A8-AA1722F5456C}" presName="extraNode" presStyleLbl="node1" presStyleIdx="0" presStyleCnt="4"/>
      <dgm:spPr/>
    </dgm:pt>
    <dgm:pt modelId="{E763465F-7833-4B18-A77E-BE0273FD6A4E}" type="pres">
      <dgm:prSet presAssocID="{2B3F91C0-9F67-4AD4-A9A8-AA1722F5456C}" presName="dstNode" presStyleLbl="node1" presStyleIdx="0" presStyleCnt="4"/>
      <dgm:spPr/>
    </dgm:pt>
    <dgm:pt modelId="{89FB8CA8-F8BD-4DF1-ACBB-579DF5FB0BF6}" type="pres">
      <dgm:prSet presAssocID="{025B66D8-5BA5-4499-92ED-0100B58723BE}" presName="text_1" presStyleLbl="node1" presStyleIdx="0" presStyleCnt="4">
        <dgm:presLayoutVars>
          <dgm:bulletEnabled val="1"/>
        </dgm:presLayoutVars>
      </dgm:prSet>
      <dgm:spPr/>
    </dgm:pt>
    <dgm:pt modelId="{35596417-4822-4053-84AF-408898D5822E}" type="pres">
      <dgm:prSet presAssocID="{025B66D8-5BA5-4499-92ED-0100B58723BE}" presName="accent_1" presStyleCnt="0"/>
      <dgm:spPr/>
    </dgm:pt>
    <dgm:pt modelId="{57614DF6-C35B-4D76-8946-42F8E818A1C2}" type="pres">
      <dgm:prSet presAssocID="{025B66D8-5BA5-4499-92ED-0100B58723BE}" presName="accentRepeatNode" presStyleLbl="solidFgAcc1" presStyleIdx="0" presStyleCnt="4"/>
      <dgm:spPr/>
    </dgm:pt>
    <dgm:pt modelId="{7BE5AFDF-8275-486A-82DD-81AB36B2DCFA}" type="pres">
      <dgm:prSet presAssocID="{E37856E9-3048-4A8B-925A-085B455D09B1}" presName="text_2" presStyleLbl="node1" presStyleIdx="1" presStyleCnt="4">
        <dgm:presLayoutVars>
          <dgm:bulletEnabled val="1"/>
        </dgm:presLayoutVars>
      </dgm:prSet>
      <dgm:spPr/>
    </dgm:pt>
    <dgm:pt modelId="{C265A6B0-9170-44B3-A3B4-EA54DA4D2F3F}" type="pres">
      <dgm:prSet presAssocID="{E37856E9-3048-4A8B-925A-085B455D09B1}" presName="accent_2" presStyleCnt="0"/>
      <dgm:spPr/>
    </dgm:pt>
    <dgm:pt modelId="{799A430E-8BB5-49CF-9E28-84BC0C4D53D7}" type="pres">
      <dgm:prSet presAssocID="{E37856E9-3048-4A8B-925A-085B455D09B1}" presName="accentRepeatNode" presStyleLbl="solidFgAcc1" presStyleIdx="1" presStyleCnt="4"/>
      <dgm:spPr/>
    </dgm:pt>
    <dgm:pt modelId="{E02F4C9C-C254-41A5-914E-4966BFE697FA}" type="pres">
      <dgm:prSet presAssocID="{88702953-046B-4C78-A2A7-D7FA41ED569F}" presName="text_3" presStyleLbl="node1" presStyleIdx="2" presStyleCnt="4">
        <dgm:presLayoutVars>
          <dgm:bulletEnabled val="1"/>
        </dgm:presLayoutVars>
      </dgm:prSet>
      <dgm:spPr/>
    </dgm:pt>
    <dgm:pt modelId="{C25FDD49-9512-47C1-A480-7A592798A940}" type="pres">
      <dgm:prSet presAssocID="{88702953-046B-4C78-A2A7-D7FA41ED569F}" presName="accent_3" presStyleCnt="0"/>
      <dgm:spPr/>
    </dgm:pt>
    <dgm:pt modelId="{18C8B665-327B-41A2-A954-3DC078F72B79}" type="pres">
      <dgm:prSet presAssocID="{88702953-046B-4C78-A2A7-D7FA41ED569F}" presName="accentRepeatNode" presStyleLbl="solidFgAcc1" presStyleIdx="2" presStyleCnt="4"/>
      <dgm:spPr/>
    </dgm:pt>
    <dgm:pt modelId="{398886B3-D7B4-4E71-8E69-6A7BFC52B6BD}" type="pres">
      <dgm:prSet presAssocID="{68DEF766-D1F9-49CB-BC24-8E0B122C4DF9}" presName="text_4" presStyleLbl="node1" presStyleIdx="3" presStyleCnt="4">
        <dgm:presLayoutVars>
          <dgm:bulletEnabled val="1"/>
        </dgm:presLayoutVars>
      </dgm:prSet>
      <dgm:spPr/>
    </dgm:pt>
    <dgm:pt modelId="{3A95B1D9-BBA1-4105-966E-97C400F24B5B}" type="pres">
      <dgm:prSet presAssocID="{68DEF766-D1F9-49CB-BC24-8E0B122C4DF9}" presName="accent_4" presStyleCnt="0"/>
      <dgm:spPr/>
    </dgm:pt>
    <dgm:pt modelId="{68C75A82-5930-4C78-9784-B4DFE701BCA6}" type="pres">
      <dgm:prSet presAssocID="{68DEF766-D1F9-49CB-BC24-8E0B122C4DF9}" presName="accentRepeatNode" presStyleLbl="solidFgAcc1" presStyleIdx="3" presStyleCnt="4"/>
      <dgm:spPr/>
    </dgm:pt>
  </dgm:ptLst>
  <dgm:cxnLst>
    <dgm:cxn modelId="{1ACD410E-896B-4523-8BE2-C724B61C0DE3}" type="presOf" srcId="{88702953-046B-4C78-A2A7-D7FA41ED569F}" destId="{E02F4C9C-C254-41A5-914E-4966BFE697FA}" srcOrd="0" destOrd="0" presId="urn:microsoft.com/office/officeart/2008/layout/VerticalCurvedList"/>
    <dgm:cxn modelId="{0AD1F166-2DD6-4FEB-BFA3-309E3C35BF99}" type="presOf" srcId="{2B3F91C0-9F67-4AD4-A9A8-AA1722F5456C}" destId="{A1A21771-2B76-4F5D-9437-437555A30D6C}" srcOrd="0" destOrd="0" presId="urn:microsoft.com/office/officeart/2008/layout/VerticalCurvedList"/>
    <dgm:cxn modelId="{33380968-4153-4707-9DD9-F3F2DFA015ED}" type="presOf" srcId="{C8400313-5CB5-4ED1-BFD5-AD12D6568A27}" destId="{9369FCBA-62AF-4701-8983-83A5B2C18A53}" srcOrd="0" destOrd="0" presId="urn:microsoft.com/office/officeart/2008/layout/VerticalCurvedList"/>
    <dgm:cxn modelId="{EA991972-F1D1-4115-BE55-3660BD7B435B}" srcId="{2B3F91C0-9F67-4AD4-A9A8-AA1722F5456C}" destId="{88702953-046B-4C78-A2A7-D7FA41ED569F}" srcOrd="2" destOrd="0" parTransId="{BECBEA3E-9118-48FC-B18F-D8C39F5DC24A}" sibTransId="{7E226C88-28FA-4FB6-80EE-100426F46F69}"/>
    <dgm:cxn modelId="{15963455-D1A1-4735-9A07-17145A3E37D0}" type="presOf" srcId="{E37856E9-3048-4A8B-925A-085B455D09B1}" destId="{7BE5AFDF-8275-486A-82DD-81AB36B2DCFA}" srcOrd="0" destOrd="0" presId="urn:microsoft.com/office/officeart/2008/layout/VerticalCurvedList"/>
    <dgm:cxn modelId="{95A4217C-8517-47E5-8A61-03C30598664B}" type="presOf" srcId="{68DEF766-D1F9-49CB-BC24-8E0B122C4DF9}" destId="{398886B3-D7B4-4E71-8E69-6A7BFC52B6BD}" srcOrd="0" destOrd="0" presId="urn:microsoft.com/office/officeart/2008/layout/VerticalCurvedList"/>
    <dgm:cxn modelId="{12000EAE-48E3-4F55-9FB7-E69EB58E659B}" srcId="{2B3F91C0-9F67-4AD4-A9A8-AA1722F5456C}" destId="{68DEF766-D1F9-49CB-BC24-8E0B122C4DF9}" srcOrd="3" destOrd="0" parTransId="{FC83FABE-9425-48BF-87B3-B08E6785B709}" sibTransId="{1A0992AB-9FEB-4254-9977-4250EFABDC5A}"/>
    <dgm:cxn modelId="{72D901C1-9771-4B27-92EE-477F63CB1988}" srcId="{2B3F91C0-9F67-4AD4-A9A8-AA1722F5456C}" destId="{E37856E9-3048-4A8B-925A-085B455D09B1}" srcOrd="1" destOrd="0" parTransId="{9F6BDD67-A701-4CB5-9205-84D3664DE6EC}" sibTransId="{CFBFF61B-A395-48E2-9F6E-2D4730DC9A81}"/>
    <dgm:cxn modelId="{217CCBC3-3051-4CED-95C8-272CDADC3801}" srcId="{2B3F91C0-9F67-4AD4-A9A8-AA1722F5456C}" destId="{025B66D8-5BA5-4499-92ED-0100B58723BE}" srcOrd="0" destOrd="0" parTransId="{63C55994-5DF5-4F2F-BECD-A08584C84395}" sibTransId="{C8400313-5CB5-4ED1-BFD5-AD12D6568A27}"/>
    <dgm:cxn modelId="{1D369FCE-3BC6-44C1-965E-63DD6B3B2D50}" type="presOf" srcId="{025B66D8-5BA5-4499-92ED-0100B58723BE}" destId="{89FB8CA8-F8BD-4DF1-ACBB-579DF5FB0BF6}" srcOrd="0" destOrd="0" presId="urn:microsoft.com/office/officeart/2008/layout/VerticalCurvedList"/>
    <dgm:cxn modelId="{E82BA009-4AE3-4869-9E1B-7E60EB269679}" type="presParOf" srcId="{A1A21771-2B76-4F5D-9437-437555A30D6C}" destId="{77C03522-93A0-4693-9612-3E32025FE4C9}" srcOrd="0" destOrd="0" presId="urn:microsoft.com/office/officeart/2008/layout/VerticalCurvedList"/>
    <dgm:cxn modelId="{F0B9C275-A130-436A-9490-27B8068EB5FC}" type="presParOf" srcId="{77C03522-93A0-4693-9612-3E32025FE4C9}" destId="{8D172A57-8CE8-4D33-B003-88AD8F446CE3}" srcOrd="0" destOrd="0" presId="urn:microsoft.com/office/officeart/2008/layout/VerticalCurvedList"/>
    <dgm:cxn modelId="{E66743AF-F59D-4293-88A4-5798410AFBE9}" type="presParOf" srcId="{8D172A57-8CE8-4D33-B003-88AD8F446CE3}" destId="{F413F16B-7FBF-47E2-88F9-D27219BAF10C}" srcOrd="0" destOrd="0" presId="urn:microsoft.com/office/officeart/2008/layout/VerticalCurvedList"/>
    <dgm:cxn modelId="{9B864496-B5DD-4978-92DA-D1E68335DB97}" type="presParOf" srcId="{8D172A57-8CE8-4D33-B003-88AD8F446CE3}" destId="{9369FCBA-62AF-4701-8983-83A5B2C18A53}" srcOrd="1" destOrd="0" presId="urn:microsoft.com/office/officeart/2008/layout/VerticalCurvedList"/>
    <dgm:cxn modelId="{28774B6C-1211-42A3-8DC8-79D6D1431BE5}" type="presParOf" srcId="{8D172A57-8CE8-4D33-B003-88AD8F446CE3}" destId="{EBD6762A-3783-4FC5-A62D-595A4BB3F7DC}" srcOrd="2" destOrd="0" presId="urn:microsoft.com/office/officeart/2008/layout/VerticalCurvedList"/>
    <dgm:cxn modelId="{0CDAA762-A884-481C-B919-3823DEFDCC1F}" type="presParOf" srcId="{8D172A57-8CE8-4D33-B003-88AD8F446CE3}" destId="{E763465F-7833-4B18-A77E-BE0273FD6A4E}" srcOrd="3" destOrd="0" presId="urn:microsoft.com/office/officeart/2008/layout/VerticalCurvedList"/>
    <dgm:cxn modelId="{045D4C0E-FB73-4EB0-B598-4F561FEDF672}" type="presParOf" srcId="{77C03522-93A0-4693-9612-3E32025FE4C9}" destId="{89FB8CA8-F8BD-4DF1-ACBB-579DF5FB0BF6}" srcOrd="1" destOrd="0" presId="urn:microsoft.com/office/officeart/2008/layout/VerticalCurvedList"/>
    <dgm:cxn modelId="{9DB965D2-CE6B-4CB0-890D-30FB5276F860}" type="presParOf" srcId="{77C03522-93A0-4693-9612-3E32025FE4C9}" destId="{35596417-4822-4053-84AF-408898D5822E}" srcOrd="2" destOrd="0" presId="urn:microsoft.com/office/officeart/2008/layout/VerticalCurvedList"/>
    <dgm:cxn modelId="{A2A6DB9E-A08F-479F-BF93-2A8EE89BDA5A}" type="presParOf" srcId="{35596417-4822-4053-84AF-408898D5822E}" destId="{57614DF6-C35B-4D76-8946-42F8E818A1C2}" srcOrd="0" destOrd="0" presId="urn:microsoft.com/office/officeart/2008/layout/VerticalCurvedList"/>
    <dgm:cxn modelId="{060F33BB-706F-4DB4-A39B-67C46463CCE4}" type="presParOf" srcId="{77C03522-93A0-4693-9612-3E32025FE4C9}" destId="{7BE5AFDF-8275-486A-82DD-81AB36B2DCFA}" srcOrd="3" destOrd="0" presId="urn:microsoft.com/office/officeart/2008/layout/VerticalCurvedList"/>
    <dgm:cxn modelId="{E1AEEDDC-4CDD-410F-A3EF-8CDD0C88DD19}" type="presParOf" srcId="{77C03522-93A0-4693-9612-3E32025FE4C9}" destId="{C265A6B0-9170-44B3-A3B4-EA54DA4D2F3F}" srcOrd="4" destOrd="0" presId="urn:microsoft.com/office/officeart/2008/layout/VerticalCurvedList"/>
    <dgm:cxn modelId="{95F7F19F-7E96-4499-834C-5FA97E01EC6F}" type="presParOf" srcId="{C265A6B0-9170-44B3-A3B4-EA54DA4D2F3F}" destId="{799A430E-8BB5-49CF-9E28-84BC0C4D53D7}" srcOrd="0" destOrd="0" presId="urn:microsoft.com/office/officeart/2008/layout/VerticalCurvedList"/>
    <dgm:cxn modelId="{106D8819-D249-4714-8259-7E7D35191944}" type="presParOf" srcId="{77C03522-93A0-4693-9612-3E32025FE4C9}" destId="{E02F4C9C-C254-41A5-914E-4966BFE697FA}" srcOrd="5" destOrd="0" presId="urn:microsoft.com/office/officeart/2008/layout/VerticalCurvedList"/>
    <dgm:cxn modelId="{4C32A0D1-4529-4E9A-B422-93CF48796790}" type="presParOf" srcId="{77C03522-93A0-4693-9612-3E32025FE4C9}" destId="{C25FDD49-9512-47C1-A480-7A592798A940}" srcOrd="6" destOrd="0" presId="urn:microsoft.com/office/officeart/2008/layout/VerticalCurvedList"/>
    <dgm:cxn modelId="{222062A4-DC14-42A3-BB07-81E2BBE249D0}" type="presParOf" srcId="{C25FDD49-9512-47C1-A480-7A592798A940}" destId="{18C8B665-327B-41A2-A954-3DC078F72B79}" srcOrd="0" destOrd="0" presId="urn:microsoft.com/office/officeart/2008/layout/VerticalCurvedList"/>
    <dgm:cxn modelId="{CF0BB96D-1A89-4E91-B3D4-2726626DA8C6}" type="presParOf" srcId="{77C03522-93A0-4693-9612-3E32025FE4C9}" destId="{398886B3-D7B4-4E71-8E69-6A7BFC52B6BD}" srcOrd="7" destOrd="0" presId="urn:microsoft.com/office/officeart/2008/layout/VerticalCurvedList"/>
    <dgm:cxn modelId="{75F56463-5963-48A4-8017-40C9C4C76270}" type="presParOf" srcId="{77C03522-93A0-4693-9612-3E32025FE4C9}" destId="{3A95B1D9-BBA1-4105-966E-97C400F24B5B}" srcOrd="8" destOrd="0" presId="urn:microsoft.com/office/officeart/2008/layout/VerticalCurvedList"/>
    <dgm:cxn modelId="{DA3A446F-BA59-433D-B7E4-485764D40836}" type="presParOf" srcId="{3A95B1D9-BBA1-4105-966E-97C400F24B5B}" destId="{68C75A82-5930-4C78-9784-B4DFE701BCA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DE8ED-330D-4328-A2F7-011EB1A71CBE}">
      <dsp:nvSpPr>
        <dsp:cNvPr id="0" name=""/>
        <dsp:cNvSpPr/>
      </dsp:nvSpPr>
      <dsp:spPr>
        <a:xfrm rot="16200000">
          <a:off x="-191175" y="647750"/>
          <a:ext cx="5389431" cy="4642555"/>
        </a:xfrm>
        <a:prstGeom prst="up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l" defTabSz="1600200">
            <a:lnSpc>
              <a:spcPct val="90000"/>
            </a:lnSpc>
            <a:spcBef>
              <a:spcPct val="0"/>
            </a:spcBef>
            <a:spcAft>
              <a:spcPct val="35000"/>
            </a:spcAft>
            <a:buNone/>
          </a:pPr>
          <a:r>
            <a:rPr lang="en-US" sz="3600" b="1" u="sng" kern="1200" dirty="0"/>
            <a:t>Payor Agnostic</a:t>
          </a:r>
        </a:p>
        <a:p>
          <a:pPr marL="228600" lvl="1" indent="-228600" algn="l" defTabSz="889000">
            <a:lnSpc>
              <a:spcPct val="90000"/>
            </a:lnSpc>
            <a:spcBef>
              <a:spcPct val="0"/>
            </a:spcBef>
            <a:spcAft>
              <a:spcPct val="15000"/>
            </a:spcAft>
            <a:buChar char="•"/>
          </a:pPr>
          <a:r>
            <a:rPr lang="en-US" sz="2000" kern="1200" dirty="0">
              <a:solidFill>
                <a:srgbClr val="FF0000"/>
              </a:solidFill>
            </a:rPr>
            <a:t>Focus: Cost &gt; Margin</a:t>
          </a:r>
        </a:p>
        <a:p>
          <a:pPr marL="228600" lvl="1" indent="-228600" algn="l" defTabSz="889000">
            <a:lnSpc>
              <a:spcPct val="90000"/>
            </a:lnSpc>
            <a:spcBef>
              <a:spcPct val="0"/>
            </a:spcBef>
            <a:spcAft>
              <a:spcPct val="15000"/>
            </a:spcAft>
            <a:buChar char="•"/>
          </a:pPr>
          <a:r>
            <a:rPr lang="en-US" sz="2000" kern="1200" dirty="0">
              <a:solidFill>
                <a:srgbClr val="00B050"/>
              </a:solidFill>
            </a:rPr>
            <a:t>Simplifies pre-authorization</a:t>
          </a:r>
        </a:p>
        <a:p>
          <a:pPr marL="228600" lvl="1" indent="-228600" algn="l" defTabSz="889000">
            <a:lnSpc>
              <a:spcPct val="90000"/>
            </a:lnSpc>
            <a:spcBef>
              <a:spcPct val="0"/>
            </a:spcBef>
            <a:spcAft>
              <a:spcPct val="15000"/>
            </a:spcAft>
            <a:buChar char="•"/>
          </a:pPr>
          <a:r>
            <a:rPr lang="en-US" sz="2000" kern="1200" dirty="0">
              <a:solidFill>
                <a:srgbClr val="00B050"/>
              </a:solidFill>
            </a:rPr>
            <a:t>Simplifies Inventory (?)</a:t>
          </a:r>
        </a:p>
        <a:p>
          <a:pPr marL="228600" lvl="1" indent="-228600" algn="l" defTabSz="889000">
            <a:lnSpc>
              <a:spcPct val="90000"/>
            </a:lnSpc>
            <a:spcBef>
              <a:spcPct val="0"/>
            </a:spcBef>
            <a:spcAft>
              <a:spcPct val="15000"/>
            </a:spcAft>
            <a:buChar char="•"/>
          </a:pPr>
          <a:r>
            <a:rPr lang="en-US" sz="2000" kern="1200" dirty="0">
              <a:solidFill>
                <a:srgbClr val="FF0000"/>
              </a:solidFill>
            </a:rPr>
            <a:t>Payor preferences</a:t>
          </a:r>
        </a:p>
      </dsp:txBody>
      <dsp:txXfrm rot="5400000">
        <a:off x="994711" y="1621669"/>
        <a:ext cx="3830108" cy="2694715"/>
      </dsp:txXfrm>
    </dsp:sp>
    <dsp:sp modelId="{588A4697-38C3-4998-B863-37445A98F4AA}">
      <dsp:nvSpPr>
        <dsp:cNvPr id="0" name=""/>
        <dsp:cNvSpPr/>
      </dsp:nvSpPr>
      <dsp:spPr>
        <a:xfrm rot="5400000">
          <a:off x="5317344" y="584372"/>
          <a:ext cx="5389431" cy="4769312"/>
        </a:xfrm>
        <a:prstGeom prst="up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l" defTabSz="1600200">
            <a:lnSpc>
              <a:spcPct val="90000"/>
            </a:lnSpc>
            <a:spcBef>
              <a:spcPct val="0"/>
            </a:spcBef>
            <a:spcAft>
              <a:spcPct val="35000"/>
            </a:spcAft>
            <a:buNone/>
          </a:pPr>
          <a:r>
            <a:rPr lang="en-US" sz="3600" b="1" u="sng" kern="1200" dirty="0"/>
            <a:t>Payor Adaptive</a:t>
          </a:r>
        </a:p>
        <a:p>
          <a:pPr marL="171450" lvl="1" indent="-171450" algn="l" defTabSz="800100">
            <a:lnSpc>
              <a:spcPct val="90000"/>
            </a:lnSpc>
            <a:spcBef>
              <a:spcPct val="0"/>
            </a:spcBef>
            <a:spcAft>
              <a:spcPct val="15000"/>
            </a:spcAft>
            <a:buChar char="•"/>
          </a:pPr>
          <a:r>
            <a:rPr lang="en-US" sz="1800" b="0" kern="1200" dirty="0">
              <a:solidFill>
                <a:srgbClr val="00B050"/>
              </a:solidFill>
            </a:rPr>
            <a:t>Focus: Margin &gt; Cost</a:t>
          </a:r>
        </a:p>
        <a:p>
          <a:pPr marL="171450" lvl="1" indent="-171450" algn="l" defTabSz="800100">
            <a:lnSpc>
              <a:spcPct val="90000"/>
            </a:lnSpc>
            <a:spcBef>
              <a:spcPct val="0"/>
            </a:spcBef>
            <a:spcAft>
              <a:spcPct val="15000"/>
            </a:spcAft>
            <a:buChar char="•"/>
          </a:pPr>
          <a:r>
            <a:rPr lang="en-US" sz="1800" b="0" kern="1200" dirty="0">
              <a:solidFill>
                <a:srgbClr val="FF0000"/>
              </a:solidFill>
            </a:rPr>
            <a:t>Complicates pre-authorization</a:t>
          </a:r>
        </a:p>
        <a:p>
          <a:pPr marL="171450" lvl="1" indent="-171450" algn="l" defTabSz="800100">
            <a:lnSpc>
              <a:spcPct val="90000"/>
            </a:lnSpc>
            <a:spcBef>
              <a:spcPct val="0"/>
            </a:spcBef>
            <a:spcAft>
              <a:spcPct val="15000"/>
            </a:spcAft>
            <a:buChar char="•"/>
          </a:pPr>
          <a:r>
            <a:rPr lang="en-US" sz="1800" b="0" kern="1200" dirty="0">
              <a:solidFill>
                <a:srgbClr val="FF0000"/>
              </a:solidFill>
            </a:rPr>
            <a:t>Complicates Inventory</a:t>
          </a:r>
        </a:p>
        <a:p>
          <a:pPr marL="171450" lvl="1" indent="-171450" algn="l" defTabSz="800100">
            <a:lnSpc>
              <a:spcPct val="90000"/>
            </a:lnSpc>
            <a:spcBef>
              <a:spcPct val="0"/>
            </a:spcBef>
            <a:spcAft>
              <a:spcPct val="15000"/>
            </a:spcAft>
            <a:buChar char="•"/>
          </a:pPr>
          <a:r>
            <a:rPr lang="en-US" sz="1800" b="0" kern="1200" dirty="0">
              <a:solidFill>
                <a:srgbClr val="00B050"/>
              </a:solidFill>
            </a:rPr>
            <a:t>Payor preferences</a:t>
          </a:r>
        </a:p>
      </dsp:txBody>
      <dsp:txXfrm rot="-5400000">
        <a:off x="5627404" y="1621670"/>
        <a:ext cx="3934682" cy="26947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D7407-2931-4594-801E-10367D988CF5}">
      <dsp:nvSpPr>
        <dsp:cNvPr id="0" name=""/>
        <dsp:cNvSpPr/>
      </dsp:nvSpPr>
      <dsp:spPr>
        <a:xfrm>
          <a:off x="810183" y="495471"/>
          <a:ext cx="2344388" cy="27581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881C1B-2F35-41C1-BEAF-BC8FF8B71CA0}">
      <dsp:nvSpPr>
        <dsp:cNvPr id="0" name=""/>
        <dsp:cNvSpPr/>
      </dsp:nvSpPr>
      <dsp:spPr>
        <a:xfrm>
          <a:off x="788588" y="996494"/>
          <a:ext cx="172227" cy="172227"/>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A4A530-C948-4877-9701-0CF4263AC3C2}">
      <dsp:nvSpPr>
        <dsp:cNvPr id="0" name=""/>
        <dsp:cNvSpPr/>
      </dsp:nvSpPr>
      <dsp:spPr>
        <a:xfrm>
          <a:off x="810183" y="0"/>
          <a:ext cx="2344388" cy="495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dirty="0"/>
            <a:t>Purchasing Team</a:t>
          </a:r>
        </a:p>
      </dsp:txBody>
      <dsp:txXfrm>
        <a:off x="810183" y="0"/>
        <a:ext cx="2344388" cy="495471"/>
      </dsp:txXfrm>
    </dsp:sp>
    <dsp:sp modelId="{1E1D08E5-0C94-4892-8177-07CC39011A54}">
      <dsp:nvSpPr>
        <dsp:cNvPr id="0" name=""/>
        <dsp:cNvSpPr/>
      </dsp:nvSpPr>
      <dsp:spPr>
        <a:xfrm>
          <a:off x="799385" y="989712"/>
          <a:ext cx="172223" cy="172223"/>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65BE3-81D4-4F80-82A2-367A678AB080}">
      <dsp:nvSpPr>
        <dsp:cNvPr id="0" name=""/>
        <dsp:cNvSpPr/>
      </dsp:nvSpPr>
      <dsp:spPr>
        <a:xfrm>
          <a:off x="974290" y="885896"/>
          <a:ext cx="2180281" cy="4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M&amp;A Activity</a:t>
          </a:r>
        </a:p>
      </dsp:txBody>
      <dsp:txXfrm>
        <a:off x="974290" y="885896"/>
        <a:ext cx="2180281" cy="401452"/>
      </dsp:txXfrm>
    </dsp:sp>
    <dsp:sp modelId="{B9F5AACA-CA13-4BE2-8A61-A13052AC3604}">
      <dsp:nvSpPr>
        <dsp:cNvPr id="0" name=""/>
        <dsp:cNvSpPr/>
      </dsp:nvSpPr>
      <dsp:spPr>
        <a:xfrm>
          <a:off x="810183" y="1401963"/>
          <a:ext cx="172223" cy="172223"/>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A7E529-A014-4839-854B-40FD6641C818}">
      <dsp:nvSpPr>
        <dsp:cNvPr id="0" name=""/>
        <dsp:cNvSpPr/>
      </dsp:nvSpPr>
      <dsp:spPr>
        <a:xfrm>
          <a:off x="974290" y="1287348"/>
          <a:ext cx="2180281" cy="4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PO confirmations</a:t>
          </a:r>
        </a:p>
      </dsp:txBody>
      <dsp:txXfrm>
        <a:off x="974290" y="1287348"/>
        <a:ext cx="2180281" cy="401452"/>
      </dsp:txXfrm>
    </dsp:sp>
    <dsp:sp modelId="{79DFADDF-BC52-47C9-8AE7-E6AB938AE161}">
      <dsp:nvSpPr>
        <dsp:cNvPr id="0" name=""/>
        <dsp:cNvSpPr/>
      </dsp:nvSpPr>
      <dsp:spPr>
        <a:xfrm>
          <a:off x="810183" y="1803415"/>
          <a:ext cx="172223" cy="172223"/>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81D240-67BC-488B-BB5C-321C3F3623D6}">
      <dsp:nvSpPr>
        <dsp:cNvPr id="0" name=""/>
        <dsp:cNvSpPr/>
      </dsp:nvSpPr>
      <dsp:spPr>
        <a:xfrm>
          <a:off x="974290" y="1688801"/>
          <a:ext cx="2180281" cy="4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Credit Warning</a:t>
          </a:r>
        </a:p>
      </dsp:txBody>
      <dsp:txXfrm>
        <a:off x="974290" y="1688801"/>
        <a:ext cx="2180281" cy="401452"/>
      </dsp:txXfrm>
    </dsp:sp>
    <dsp:sp modelId="{C5ACABF5-EF9D-40E7-8C4F-C4F7724EB9E7}">
      <dsp:nvSpPr>
        <dsp:cNvPr id="0" name=""/>
        <dsp:cNvSpPr/>
      </dsp:nvSpPr>
      <dsp:spPr>
        <a:xfrm>
          <a:off x="3271791" y="495471"/>
          <a:ext cx="2344388" cy="27581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1CF45-7399-4C30-ACAD-7CA9A28090DB}">
      <dsp:nvSpPr>
        <dsp:cNvPr id="0" name=""/>
        <dsp:cNvSpPr/>
      </dsp:nvSpPr>
      <dsp:spPr>
        <a:xfrm>
          <a:off x="3271791" y="996494"/>
          <a:ext cx="172227" cy="172227"/>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37EAB3-1FB9-4339-954D-2CE6DCB673D8}">
      <dsp:nvSpPr>
        <dsp:cNvPr id="0" name=""/>
        <dsp:cNvSpPr/>
      </dsp:nvSpPr>
      <dsp:spPr>
        <a:xfrm>
          <a:off x="3271791" y="0"/>
          <a:ext cx="2344388" cy="495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dirty="0"/>
            <a:t>Master Data Management</a:t>
          </a:r>
        </a:p>
      </dsp:txBody>
      <dsp:txXfrm>
        <a:off x="3271791" y="0"/>
        <a:ext cx="2344388" cy="495471"/>
      </dsp:txXfrm>
    </dsp:sp>
    <dsp:sp modelId="{96C33CE0-9016-4889-A627-AE48E4917F5E}">
      <dsp:nvSpPr>
        <dsp:cNvPr id="0" name=""/>
        <dsp:cNvSpPr/>
      </dsp:nvSpPr>
      <dsp:spPr>
        <a:xfrm>
          <a:off x="3271791" y="1000511"/>
          <a:ext cx="172223" cy="172223"/>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17A118-B35E-48CA-AA5D-C15E8940B0AC}">
      <dsp:nvSpPr>
        <dsp:cNvPr id="0" name=""/>
        <dsp:cNvSpPr/>
      </dsp:nvSpPr>
      <dsp:spPr>
        <a:xfrm>
          <a:off x="3435898" y="885896"/>
          <a:ext cx="2180281" cy="4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M&amp;A Activity</a:t>
          </a:r>
        </a:p>
      </dsp:txBody>
      <dsp:txXfrm>
        <a:off x="3435898" y="885896"/>
        <a:ext cx="2180281" cy="401452"/>
      </dsp:txXfrm>
    </dsp:sp>
    <dsp:sp modelId="{495B4E88-2366-4779-8DEB-BE1183162243}">
      <dsp:nvSpPr>
        <dsp:cNvPr id="0" name=""/>
        <dsp:cNvSpPr/>
      </dsp:nvSpPr>
      <dsp:spPr>
        <a:xfrm>
          <a:off x="3271791" y="1401963"/>
          <a:ext cx="172223" cy="172223"/>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2F01D8-23CF-47D2-83E2-CB6CEBDC3A53}">
      <dsp:nvSpPr>
        <dsp:cNvPr id="0" name=""/>
        <dsp:cNvSpPr/>
      </dsp:nvSpPr>
      <dsp:spPr>
        <a:xfrm>
          <a:off x="3435898" y="1287348"/>
          <a:ext cx="2180281" cy="4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P2P Downtime</a:t>
          </a:r>
        </a:p>
      </dsp:txBody>
      <dsp:txXfrm>
        <a:off x="3435898" y="1287348"/>
        <a:ext cx="2180281" cy="401452"/>
      </dsp:txXfrm>
    </dsp:sp>
    <dsp:sp modelId="{7B7B1D54-8D66-4BEA-920F-967C7E628838}">
      <dsp:nvSpPr>
        <dsp:cNvPr id="0" name=""/>
        <dsp:cNvSpPr/>
      </dsp:nvSpPr>
      <dsp:spPr>
        <a:xfrm>
          <a:off x="3271791" y="1803415"/>
          <a:ext cx="172223" cy="172223"/>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574DB9-BFE0-42CB-9EBB-8DF74BA7A60C}">
      <dsp:nvSpPr>
        <dsp:cNvPr id="0" name=""/>
        <dsp:cNvSpPr/>
      </dsp:nvSpPr>
      <dsp:spPr>
        <a:xfrm>
          <a:off x="3435898" y="1688801"/>
          <a:ext cx="2180281" cy="4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GHX Changes</a:t>
          </a:r>
        </a:p>
      </dsp:txBody>
      <dsp:txXfrm>
        <a:off x="3435898" y="1688801"/>
        <a:ext cx="2180281" cy="401452"/>
      </dsp:txXfrm>
    </dsp:sp>
    <dsp:sp modelId="{095537A4-B0B4-4595-BE9D-2FE345B191FD}">
      <dsp:nvSpPr>
        <dsp:cNvPr id="0" name=""/>
        <dsp:cNvSpPr/>
      </dsp:nvSpPr>
      <dsp:spPr>
        <a:xfrm>
          <a:off x="3271791" y="2204868"/>
          <a:ext cx="172223" cy="172223"/>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57A12-E06D-44C6-85AA-11C7E1EDF82D}">
      <dsp:nvSpPr>
        <dsp:cNvPr id="0" name=""/>
        <dsp:cNvSpPr/>
      </dsp:nvSpPr>
      <dsp:spPr>
        <a:xfrm>
          <a:off x="3435898" y="2090253"/>
          <a:ext cx="2180281" cy="4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New Site go-live</a:t>
          </a:r>
        </a:p>
      </dsp:txBody>
      <dsp:txXfrm>
        <a:off x="3435898" y="2090253"/>
        <a:ext cx="2180281" cy="401452"/>
      </dsp:txXfrm>
    </dsp:sp>
    <dsp:sp modelId="{4DAC8F2A-D6CF-428B-8DF0-B2175ADFD105}">
      <dsp:nvSpPr>
        <dsp:cNvPr id="0" name=""/>
        <dsp:cNvSpPr/>
      </dsp:nvSpPr>
      <dsp:spPr>
        <a:xfrm>
          <a:off x="3271791" y="2606320"/>
          <a:ext cx="172223" cy="172223"/>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A08924-54BC-434F-9A57-ECF89511E84B}">
      <dsp:nvSpPr>
        <dsp:cNvPr id="0" name=""/>
        <dsp:cNvSpPr/>
      </dsp:nvSpPr>
      <dsp:spPr>
        <a:xfrm>
          <a:off x="3435898" y="2491705"/>
          <a:ext cx="2180281" cy="4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Perfect PO</a:t>
          </a:r>
        </a:p>
      </dsp:txBody>
      <dsp:txXfrm>
        <a:off x="3435898" y="2491705"/>
        <a:ext cx="2180281" cy="4014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C3DA8-E75C-4381-B78F-85BEC48CB140}">
      <dsp:nvSpPr>
        <dsp:cNvPr id="0" name=""/>
        <dsp:cNvSpPr/>
      </dsp:nvSpPr>
      <dsp:spPr>
        <a:xfrm>
          <a:off x="3512036" y="2946557"/>
          <a:ext cx="206824" cy="1328311"/>
        </a:xfrm>
        <a:custGeom>
          <a:avLst/>
          <a:gdLst/>
          <a:ahLst/>
          <a:cxnLst/>
          <a:rect l="0" t="0" r="0" b="0"/>
          <a:pathLst>
            <a:path>
              <a:moveTo>
                <a:pt x="0" y="0"/>
              </a:moveTo>
              <a:lnTo>
                <a:pt x="0" y="1328311"/>
              </a:lnTo>
              <a:lnTo>
                <a:pt x="206824" y="132831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106329-440F-435F-BB2D-40A8E43A9633}">
      <dsp:nvSpPr>
        <dsp:cNvPr id="0" name=""/>
        <dsp:cNvSpPr/>
      </dsp:nvSpPr>
      <dsp:spPr>
        <a:xfrm>
          <a:off x="3512036" y="2946557"/>
          <a:ext cx="206824" cy="522241"/>
        </a:xfrm>
        <a:custGeom>
          <a:avLst/>
          <a:gdLst/>
          <a:ahLst/>
          <a:cxnLst/>
          <a:rect l="0" t="0" r="0" b="0"/>
          <a:pathLst>
            <a:path>
              <a:moveTo>
                <a:pt x="0" y="0"/>
              </a:moveTo>
              <a:lnTo>
                <a:pt x="0" y="522241"/>
              </a:lnTo>
              <a:lnTo>
                <a:pt x="206824" y="52224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965475-6EE5-43E5-B6FA-2A07FEBEC1A3}">
      <dsp:nvSpPr>
        <dsp:cNvPr id="0" name=""/>
        <dsp:cNvSpPr/>
      </dsp:nvSpPr>
      <dsp:spPr>
        <a:xfrm>
          <a:off x="2397651" y="2140488"/>
          <a:ext cx="1665917" cy="238414"/>
        </a:xfrm>
        <a:custGeom>
          <a:avLst/>
          <a:gdLst/>
          <a:ahLst/>
          <a:cxnLst/>
          <a:rect l="0" t="0" r="0" b="0"/>
          <a:pathLst>
            <a:path>
              <a:moveTo>
                <a:pt x="0" y="0"/>
              </a:moveTo>
              <a:lnTo>
                <a:pt x="0" y="119207"/>
              </a:lnTo>
              <a:lnTo>
                <a:pt x="1665917" y="119207"/>
              </a:lnTo>
              <a:lnTo>
                <a:pt x="1665917" y="23841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3E9E4B-B623-455E-8CB5-F155BB75EBD8}">
      <dsp:nvSpPr>
        <dsp:cNvPr id="0" name=""/>
        <dsp:cNvSpPr/>
      </dsp:nvSpPr>
      <dsp:spPr>
        <a:xfrm>
          <a:off x="1871208" y="2946557"/>
          <a:ext cx="233555" cy="1328311"/>
        </a:xfrm>
        <a:custGeom>
          <a:avLst/>
          <a:gdLst/>
          <a:ahLst/>
          <a:cxnLst/>
          <a:rect l="0" t="0" r="0" b="0"/>
          <a:pathLst>
            <a:path>
              <a:moveTo>
                <a:pt x="0" y="0"/>
              </a:moveTo>
              <a:lnTo>
                <a:pt x="0" y="1328311"/>
              </a:lnTo>
              <a:lnTo>
                <a:pt x="233555" y="132831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7658CA-B51E-4D46-8A44-7877CCE23F67}">
      <dsp:nvSpPr>
        <dsp:cNvPr id="0" name=""/>
        <dsp:cNvSpPr/>
      </dsp:nvSpPr>
      <dsp:spPr>
        <a:xfrm>
          <a:off x="1871208" y="2946557"/>
          <a:ext cx="233555" cy="522241"/>
        </a:xfrm>
        <a:custGeom>
          <a:avLst/>
          <a:gdLst/>
          <a:ahLst/>
          <a:cxnLst/>
          <a:rect l="0" t="0" r="0" b="0"/>
          <a:pathLst>
            <a:path>
              <a:moveTo>
                <a:pt x="0" y="0"/>
              </a:moveTo>
              <a:lnTo>
                <a:pt x="0" y="522241"/>
              </a:lnTo>
              <a:lnTo>
                <a:pt x="233555" y="52224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1C6128-9BDF-4611-A986-7B8096BAB55A}">
      <dsp:nvSpPr>
        <dsp:cNvPr id="0" name=""/>
        <dsp:cNvSpPr/>
      </dsp:nvSpPr>
      <dsp:spPr>
        <a:xfrm>
          <a:off x="2351931" y="2140488"/>
          <a:ext cx="91440" cy="238414"/>
        </a:xfrm>
        <a:custGeom>
          <a:avLst/>
          <a:gdLst/>
          <a:ahLst/>
          <a:cxnLst/>
          <a:rect l="0" t="0" r="0" b="0"/>
          <a:pathLst>
            <a:path>
              <a:moveTo>
                <a:pt x="45720" y="0"/>
              </a:moveTo>
              <a:lnTo>
                <a:pt x="45720" y="119207"/>
              </a:lnTo>
              <a:lnTo>
                <a:pt x="69130" y="119207"/>
              </a:lnTo>
              <a:lnTo>
                <a:pt x="69130" y="23841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CD22AD-1167-4554-B060-0E0B5AD47D13}">
      <dsp:nvSpPr>
        <dsp:cNvPr id="0" name=""/>
        <dsp:cNvSpPr/>
      </dsp:nvSpPr>
      <dsp:spPr>
        <a:xfrm>
          <a:off x="782504" y="2140488"/>
          <a:ext cx="1615146" cy="238414"/>
        </a:xfrm>
        <a:custGeom>
          <a:avLst/>
          <a:gdLst/>
          <a:ahLst/>
          <a:cxnLst/>
          <a:rect l="0" t="0" r="0" b="0"/>
          <a:pathLst>
            <a:path>
              <a:moveTo>
                <a:pt x="1615146" y="0"/>
              </a:moveTo>
              <a:lnTo>
                <a:pt x="1615146" y="119207"/>
              </a:lnTo>
              <a:lnTo>
                <a:pt x="0" y="119207"/>
              </a:lnTo>
              <a:lnTo>
                <a:pt x="0" y="23841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F24AB1-394C-4038-83F0-1C50B8267FE1}">
      <dsp:nvSpPr>
        <dsp:cNvPr id="0" name=""/>
        <dsp:cNvSpPr/>
      </dsp:nvSpPr>
      <dsp:spPr>
        <a:xfrm>
          <a:off x="2351931" y="1334419"/>
          <a:ext cx="91440" cy="238414"/>
        </a:xfrm>
        <a:custGeom>
          <a:avLst/>
          <a:gdLst/>
          <a:ahLst/>
          <a:cxnLst/>
          <a:rect l="0" t="0" r="0" b="0"/>
          <a:pathLst>
            <a:path>
              <a:moveTo>
                <a:pt x="45720" y="0"/>
              </a:moveTo>
              <a:lnTo>
                <a:pt x="45720" y="23841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8CD760-AC84-4A05-A2E2-F9CBE9ABF1FB}">
      <dsp:nvSpPr>
        <dsp:cNvPr id="0" name=""/>
        <dsp:cNvSpPr/>
      </dsp:nvSpPr>
      <dsp:spPr>
        <a:xfrm>
          <a:off x="2351931" y="528350"/>
          <a:ext cx="91440" cy="238414"/>
        </a:xfrm>
        <a:custGeom>
          <a:avLst/>
          <a:gdLst/>
          <a:ahLst/>
          <a:cxnLst/>
          <a:rect l="0" t="0" r="0" b="0"/>
          <a:pathLst>
            <a:path>
              <a:moveTo>
                <a:pt x="45720" y="0"/>
              </a:moveTo>
              <a:lnTo>
                <a:pt x="45720" y="2384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BE7D53-4E08-43B9-8416-3F759C6DBE7A}">
      <dsp:nvSpPr>
        <dsp:cNvPr id="0" name=""/>
        <dsp:cNvSpPr/>
      </dsp:nvSpPr>
      <dsp:spPr>
        <a:xfrm>
          <a:off x="1265658" y="2384"/>
          <a:ext cx="2263987" cy="5259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Eric Tritch</a:t>
          </a:r>
        </a:p>
        <a:p>
          <a:pPr marL="0" lvl="0" indent="0" algn="ctr" defTabSz="444500">
            <a:lnSpc>
              <a:spcPct val="90000"/>
            </a:lnSpc>
            <a:spcBef>
              <a:spcPct val="0"/>
            </a:spcBef>
            <a:spcAft>
              <a:spcPct val="35000"/>
            </a:spcAft>
            <a:buNone/>
          </a:pPr>
          <a:r>
            <a:rPr lang="en-US" sz="800" kern="1200" dirty="0"/>
            <a:t> Senior Vice President – Supply Chain</a:t>
          </a:r>
        </a:p>
      </dsp:txBody>
      <dsp:txXfrm>
        <a:off x="1265658" y="2384"/>
        <a:ext cx="2263987" cy="525965"/>
      </dsp:txXfrm>
    </dsp:sp>
    <dsp:sp modelId="{D50D0759-DDBF-4AB8-B0D5-D5D9DB349C8C}">
      <dsp:nvSpPr>
        <dsp:cNvPr id="0" name=""/>
        <dsp:cNvSpPr/>
      </dsp:nvSpPr>
      <dsp:spPr>
        <a:xfrm>
          <a:off x="1340242" y="766764"/>
          <a:ext cx="2114818" cy="567654"/>
        </a:xfrm>
        <a:prstGeom prst="rect">
          <a:avLst/>
        </a:prstGeom>
        <a:solidFill>
          <a:srgbClr val="800000">
            <a:hueOff val="0"/>
            <a:satOff val="0"/>
            <a:lumOff val="0"/>
            <a:alphaOff val="0"/>
          </a:srgbClr>
        </a:solidFill>
        <a:ln w="3810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66725">
            <a:lnSpc>
              <a:spcPct val="90000"/>
            </a:lnSpc>
            <a:spcBef>
              <a:spcPct val="0"/>
            </a:spcBef>
            <a:spcAft>
              <a:spcPct val="35000"/>
            </a:spcAft>
            <a:buNone/>
          </a:pPr>
          <a:r>
            <a:rPr lang="en-US" sz="1050" b="1" kern="1200" dirty="0"/>
            <a:t>Anurag Jaiswal</a:t>
          </a:r>
        </a:p>
        <a:p>
          <a:pPr marL="0" lvl="0" indent="0" algn="ctr" defTabSz="466725">
            <a:lnSpc>
              <a:spcPct val="90000"/>
            </a:lnSpc>
            <a:spcBef>
              <a:spcPct val="0"/>
            </a:spcBef>
            <a:spcAft>
              <a:spcPct val="35000"/>
            </a:spcAft>
            <a:buNone/>
          </a:pPr>
          <a:r>
            <a:rPr lang="en-US" sz="800" kern="1200" dirty="0">
              <a:solidFill>
                <a:prstClr val="white"/>
              </a:solidFill>
              <a:latin typeface="Arial" panose="020B0604020202020204"/>
              <a:ea typeface="+mn-ea"/>
              <a:cs typeface="+mn-cs"/>
            </a:rPr>
            <a:t>Executive Director </a:t>
          </a:r>
          <a:r>
            <a:rPr lang="en-US" sz="800" kern="1200" dirty="0"/>
            <a:t>– </a:t>
          </a:r>
        </a:p>
        <a:p>
          <a:pPr marL="0" lvl="0" indent="0" algn="ctr" defTabSz="466725">
            <a:lnSpc>
              <a:spcPct val="90000"/>
            </a:lnSpc>
            <a:spcBef>
              <a:spcPct val="0"/>
            </a:spcBef>
            <a:spcAft>
              <a:spcPct val="35000"/>
            </a:spcAft>
            <a:buNone/>
          </a:pPr>
          <a:r>
            <a:rPr lang="en-US" sz="800" kern="1200" dirty="0"/>
            <a:t>Supply Chain Systems &amp; Analytics</a:t>
          </a:r>
          <a:endParaRPr lang="en-US" sz="800" kern="1200" dirty="0">
            <a:solidFill>
              <a:prstClr val="white"/>
            </a:solidFill>
            <a:latin typeface="Arial" panose="020B0604020202020204"/>
            <a:ea typeface="+mn-ea"/>
            <a:cs typeface="+mn-cs"/>
          </a:endParaRPr>
        </a:p>
      </dsp:txBody>
      <dsp:txXfrm>
        <a:off x="1340242" y="766764"/>
        <a:ext cx="2114818" cy="567654"/>
      </dsp:txXfrm>
    </dsp:sp>
    <dsp:sp modelId="{0BE0EC7C-BC17-4F87-A930-933C782208EF}">
      <dsp:nvSpPr>
        <dsp:cNvPr id="0" name=""/>
        <dsp:cNvSpPr/>
      </dsp:nvSpPr>
      <dsp:spPr>
        <a:xfrm>
          <a:off x="1340242" y="1572834"/>
          <a:ext cx="2114818" cy="567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Nancy Olmos       </a:t>
          </a:r>
        </a:p>
        <a:p>
          <a:pPr marL="0" lvl="0" indent="0" algn="ctr" defTabSz="444500">
            <a:lnSpc>
              <a:spcPct val="90000"/>
            </a:lnSpc>
            <a:spcBef>
              <a:spcPct val="0"/>
            </a:spcBef>
            <a:spcAft>
              <a:spcPct val="35000"/>
            </a:spcAft>
            <a:buNone/>
          </a:pPr>
          <a:r>
            <a:rPr lang="en-US" sz="800" b="0" i="0" kern="1200" dirty="0"/>
            <a:t>Director, Supply Chain Purchasing</a:t>
          </a:r>
          <a:endParaRPr lang="en-US" sz="900" kern="1200" dirty="0"/>
        </a:p>
      </dsp:txBody>
      <dsp:txXfrm>
        <a:off x="1340242" y="1572834"/>
        <a:ext cx="2114818" cy="567654"/>
      </dsp:txXfrm>
    </dsp:sp>
    <dsp:sp modelId="{E89E8EC7-60A7-4776-9B57-43A0A19064EB}">
      <dsp:nvSpPr>
        <dsp:cNvPr id="0" name=""/>
        <dsp:cNvSpPr/>
      </dsp:nvSpPr>
      <dsp:spPr>
        <a:xfrm>
          <a:off x="42317" y="2378903"/>
          <a:ext cx="1480374" cy="567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Edward Anderson </a:t>
          </a:r>
        </a:p>
        <a:p>
          <a:pPr marL="0" lvl="0" indent="0" algn="ctr" defTabSz="444500">
            <a:lnSpc>
              <a:spcPct val="90000"/>
            </a:lnSpc>
            <a:spcBef>
              <a:spcPct val="0"/>
            </a:spcBef>
            <a:spcAft>
              <a:spcPct val="35000"/>
            </a:spcAft>
            <a:buNone/>
          </a:pPr>
          <a:r>
            <a:rPr lang="en-US" sz="800" kern="1200" dirty="0"/>
            <a:t>Specialty Buyer</a:t>
          </a:r>
          <a:endParaRPr lang="en-US" sz="1000" kern="1200" dirty="0"/>
        </a:p>
      </dsp:txBody>
      <dsp:txXfrm>
        <a:off x="42317" y="2378903"/>
        <a:ext cx="1480374" cy="567654"/>
      </dsp:txXfrm>
    </dsp:sp>
    <dsp:sp modelId="{E48C8C5A-F684-4660-ABB5-20CBC243CD57}">
      <dsp:nvSpPr>
        <dsp:cNvPr id="0" name=""/>
        <dsp:cNvSpPr/>
      </dsp:nvSpPr>
      <dsp:spPr>
        <a:xfrm>
          <a:off x="1733745" y="2378903"/>
          <a:ext cx="1374631" cy="567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Keith Kissinger </a:t>
          </a:r>
        </a:p>
        <a:p>
          <a:pPr marL="0" lvl="0" indent="0" algn="ctr" defTabSz="444500">
            <a:lnSpc>
              <a:spcPct val="90000"/>
            </a:lnSpc>
            <a:spcBef>
              <a:spcPct val="0"/>
            </a:spcBef>
            <a:spcAft>
              <a:spcPct val="35000"/>
            </a:spcAft>
            <a:buNone/>
          </a:pPr>
          <a:r>
            <a:rPr lang="en-US" sz="800" b="0" i="0" kern="1200" dirty="0"/>
            <a:t>Supervisor, Purchasing</a:t>
          </a:r>
          <a:endParaRPr lang="en-US" sz="1000" kern="1200" dirty="0"/>
        </a:p>
      </dsp:txBody>
      <dsp:txXfrm>
        <a:off x="1733745" y="2378903"/>
        <a:ext cx="1374631" cy="567654"/>
      </dsp:txXfrm>
    </dsp:sp>
    <dsp:sp modelId="{831347DB-1D8C-4389-87B5-3E72D3BCCC51}">
      <dsp:nvSpPr>
        <dsp:cNvPr id="0" name=""/>
        <dsp:cNvSpPr/>
      </dsp:nvSpPr>
      <dsp:spPr>
        <a:xfrm>
          <a:off x="2104764" y="3184972"/>
          <a:ext cx="1163157" cy="567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Mark Lukasick </a:t>
          </a:r>
        </a:p>
        <a:p>
          <a:pPr marL="0" lvl="0" indent="0" algn="ctr" defTabSz="444500">
            <a:lnSpc>
              <a:spcPct val="90000"/>
            </a:lnSpc>
            <a:spcBef>
              <a:spcPct val="0"/>
            </a:spcBef>
            <a:spcAft>
              <a:spcPct val="35000"/>
            </a:spcAft>
            <a:buNone/>
          </a:pPr>
          <a:r>
            <a:rPr lang="en-US" sz="800" b="0" i="0" kern="1200" dirty="0"/>
            <a:t>Specialty Buyer</a:t>
          </a:r>
          <a:endParaRPr lang="en-US" sz="1000" kern="1200" dirty="0"/>
        </a:p>
      </dsp:txBody>
      <dsp:txXfrm>
        <a:off x="2104764" y="3184972"/>
        <a:ext cx="1163157" cy="567654"/>
      </dsp:txXfrm>
    </dsp:sp>
    <dsp:sp modelId="{371214C0-B5ED-418D-9446-554D18340E6B}">
      <dsp:nvSpPr>
        <dsp:cNvPr id="0" name=""/>
        <dsp:cNvSpPr/>
      </dsp:nvSpPr>
      <dsp:spPr>
        <a:xfrm>
          <a:off x="2104764" y="3991041"/>
          <a:ext cx="1135308" cy="567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Michelle Cox </a:t>
          </a:r>
        </a:p>
        <a:p>
          <a:pPr marL="0" lvl="0" indent="0" algn="ctr" defTabSz="466725">
            <a:lnSpc>
              <a:spcPct val="90000"/>
            </a:lnSpc>
            <a:spcBef>
              <a:spcPct val="0"/>
            </a:spcBef>
            <a:spcAft>
              <a:spcPct val="35000"/>
            </a:spcAft>
            <a:buNone/>
          </a:pPr>
          <a:r>
            <a:rPr lang="en-US" sz="800" b="0" i="0" kern="1200" dirty="0"/>
            <a:t>Specialty Buyer</a:t>
          </a:r>
          <a:endParaRPr lang="en-US" sz="1200" kern="1200" dirty="0"/>
        </a:p>
      </dsp:txBody>
      <dsp:txXfrm>
        <a:off x="2104764" y="3991041"/>
        <a:ext cx="1135308" cy="567654"/>
      </dsp:txXfrm>
    </dsp:sp>
    <dsp:sp modelId="{9E1F676D-8AC9-44C9-84B0-D8A5C7AEC42B}">
      <dsp:nvSpPr>
        <dsp:cNvPr id="0" name=""/>
        <dsp:cNvSpPr/>
      </dsp:nvSpPr>
      <dsp:spPr>
        <a:xfrm>
          <a:off x="3374153" y="2378903"/>
          <a:ext cx="1378832" cy="567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Mike Lively   </a:t>
          </a:r>
        </a:p>
        <a:p>
          <a:pPr marL="0" lvl="0" indent="0" algn="ctr" defTabSz="444500">
            <a:lnSpc>
              <a:spcPct val="90000"/>
            </a:lnSpc>
            <a:spcBef>
              <a:spcPct val="0"/>
            </a:spcBef>
            <a:spcAft>
              <a:spcPct val="35000"/>
            </a:spcAft>
            <a:buNone/>
          </a:pPr>
          <a:r>
            <a:rPr lang="en-US" sz="800" b="0" i="0" kern="1200" dirty="0"/>
            <a:t>Supervisor, Purchasing</a:t>
          </a:r>
          <a:endParaRPr lang="en-US" sz="1000" kern="1200" dirty="0"/>
        </a:p>
      </dsp:txBody>
      <dsp:txXfrm>
        <a:off x="3374153" y="2378903"/>
        <a:ext cx="1378832" cy="567654"/>
      </dsp:txXfrm>
    </dsp:sp>
    <dsp:sp modelId="{A0FD7449-B009-464F-859D-2EC1BDE03C63}">
      <dsp:nvSpPr>
        <dsp:cNvPr id="0" name=""/>
        <dsp:cNvSpPr/>
      </dsp:nvSpPr>
      <dsp:spPr>
        <a:xfrm>
          <a:off x="3718861" y="3184972"/>
          <a:ext cx="1505112" cy="567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22275">
            <a:lnSpc>
              <a:spcPct val="90000"/>
            </a:lnSpc>
            <a:spcBef>
              <a:spcPct val="0"/>
            </a:spcBef>
            <a:spcAft>
              <a:spcPct val="35000"/>
            </a:spcAft>
            <a:buNone/>
          </a:pPr>
          <a:r>
            <a:rPr lang="en-US" sz="950" b="1" kern="1200" dirty="0"/>
            <a:t>Alberto Rocha-Perez       </a:t>
          </a:r>
        </a:p>
        <a:p>
          <a:pPr marL="0" lvl="0" indent="0" algn="ctr" defTabSz="422275">
            <a:lnSpc>
              <a:spcPct val="90000"/>
            </a:lnSpc>
            <a:spcBef>
              <a:spcPct val="0"/>
            </a:spcBef>
            <a:spcAft>
              <a:spcPct val="35000"/>
            </a:spcAft>
            <a:buNone/>
          </a:pPr>
          <a:r>
            <a:rPr lang="en-US" sz="800" b="0" i="0" kern="1200" dirty="0"/>
            <a:t>Specialty Buyer</a:t>
          </a:r>
          <a:endParaRPr lang="en-US" sz="1000" kern="1200" dirty="0"/>
        </a:p>
      </dsp:txBody>
      <dsp:txXfrm>
        <a:off x="3718861" y="3184972"/>
        <a:ext cx="1505112" cy="567654"/>
      </dsp:txXfrm>
    </dsp:sp>
    <dsp:sp modelId="{EB2B5EC7-AECA-4B03-8738-9FCE6F373E91}">
      <dsp:nvSpPr>
        <dsp:cNvPr id="0" name=""/>
        <dsp:cNvSpPr/>
      </dsp:nvSpPr>
      <dsp:spPr>
        <a:xfrm>
          <a:off x="3718861" y="3991041"/>
          <a:ext cx="1515671" cy="5676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Byron Ealy </a:t>
          </a:r>
        </a:p>
        <a:p>
          <a:pPr marL="0" lvl="0" indent="0" algn="ctr" defTabSz="444500">
            <a:lnSpc>
              <a:spcPct val="90000"/>
            </a:lnSpc>
            <a:spcBef>
              <a:spcPct val="0"/>
            </a:spcBef>
            <a:spcAft>
              <a:spcPct val="35000"/>
            </a:spcAft>
            <a:buNone/>
          </a:pPr>
          <a:r>
            <a:rPr lang="en-US" sz="800" b="0" i="0" kern="1200" dirty="0"/>
            <a:t>Specialty Buyer</a:t>
          </a:r>
          <a:endParaRPr lang="en-US" sz="900" kern="1200" dirty="0"/>
        </a:p>
      </dsp:txBody>
      <dsp:txXfrm>
        <a:off x="3718861" y="3991041"/>
        <a:ext cx="1515671" cy="5676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41F84-B975-45C3-B027-7757BD57D596}">
      <dsp:nvSpPr>
        <dsp:cNvPr id="0" name=""/>
        <dsp:cNvSpPr/>
      </dsp:nvSpPr>
      <dsp:spPr>
        <a:xfrm>
          <a:off x="2662" y="0"/>
          <a:ext cx="2612580" cy="43179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Invoice Management</a:t>
          </a:r>
        </a:p>
      </dsp:txBody>
      <dsp:txXfrm>
        <a:off x="2662" y="0"/>
        <a:ext cx="2612580" cy="1295399"/>
      </dsp:txXfrm>
    </dsp:sp>
    <dsp:sp modelId="{7448AC02-9754-43DB-88EF-7BEE6884DD27}">
      <dsp:nvSpPr>
        <dsp:cNvPr id="0" name=""/>
        <dsp:cNvSpPr/>
      </dsp:nvSpPr>
      <dsp:spPr>
        <a:xfrm>
          <a:off x="263920" y="1295505"/>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Invoice Processing Automation</a:t>
          </a:r>
        </a:p>
      </dsp:txBody>
      <dsp:txXfrm>
        <a:off x="282344" y="1313929"/>
        <a:ext cx="2053216" cy="592192"/>
      </dsp:txXfrm>
    </dsp:sp>
    <dsp:sp modelId="{6C44A11B-B312-48B0-A7C7-92DC6E5B023E}">
      <dsp:nvSpPr>
        <dsp:cNvPr id="0" name=""/>
        <dsp:cNvSpPr/>
      </dsp:nvSpPr>
      <dsp:spPr>
        <a:xfrm>
          <a:off x="263920" y="2021321"/>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Statement Reconciliation</a:t>
          </a:r>
        </a:p>
      </dsp:txBody>
      <dsp:txXfrm>
        <a:off x="282344" y="2039745"/>
        <a:ext cx="2053216" cy="592192"/>
      </dsp:txXfrm>
    </dsp:sp>
    <dsp:sp modelId="{DC63252E-C6BF-4496-9C50-587A5352E646}">
      <dsp:nvSpPr>
        <dsp:cNvPr id="0" name=""/>
        <dsp:cNvSpPr/>
      </dsp:nvSpPr>
      <dsp:spPr>
        <a:xfrm>
          <a:off x="263920" y="2747137"/>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dirty="0"/>
            <a:t>Exception Handling Workflow</a:t>
          </a:r>
        </a:p>
      </dsp:txBody>
      <dsp:txXfrm>
        <a:off x="282344" y="2765561"/>
        <a:ext cx="2053216" cy="592192"/>
      </dsp:txXfrm>
    </dsp:sp>
    <dsp:sp modelId="{53C1FB53-B310-4B09-8550-EF7453BB00D8}">
      <dsp:nvSpPr>
        <dsp:cNvPr id="0" name=""/>
        <dsp:cNvSpPr/>
      </dsp:nvSpPr>
      <dsp:spPr>
        <a:xfrm>
          <a:off x="263920" y="3472953"/>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Duplicate Invoice Prevention</a:t>
          </a:r>
        </a:p>
      </dsp:txBody>
      <dsp:txXfrm>
        <a:off x="282344" y="3491377"/>
        <a:ext cx="2053216" cy="592192"/>
      </dsp:txXfrm>
    </dsp:sp>
    <dsp:sp modelId="{32687F83-93A2-4565-B411-156113C053A5}">
      <dsp:nvSpPr>
        <dsp:cNvPr id="0" name=""/>
        <dsp:cNvSpPr/>
      </dsp:nvSpPr>
      <dsp:spPr>
        <a:xfrm>
          <a:off x="2811186" y="0"/>
          <a:ext cx="2612580" cy="43179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Payment Optimization</a:t>
          </a:r>
        </a:p>
      </dsp:txBody>
      <dsp:txXfrm>
        <a:off x="2811186" y="0"/>
        <a:ext cx="2612580" cy="1295399"/>
      </dsp:txXfrm>
    </dsp:sp>
    <dsp:sp modelId="{8C11A3C2-FA57-475C-B239-A045ADF9006F}">
      <dsp:nvSpPr>
        <dsp:cNvPr id="0" name=""/>
        <dsp:cNvSpPr/>
      </dsp:nvSpPr>
      <dsp:spPr>
        <a:xfrm>
          <a:off x="3072444" y="1295505"/>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Preferred Payment Methods</a:t>
          </a:r>
        </a:p>
      </dsp:txBody>
      <dsp:txXfrm>
        <a:off x="3090868" y="1313929"/>
        <a:ext cx="2053216" cy="592192"/>
      </dsp:txXfrm>
    </dsp:sp>
    <dsp:sp modelId="{F4E889C5-8DE1-44F0-8028-841B66DD79CB}">
      <dsp:nvSpPr>
        <dsp:cNvPr id="0" name=""/>
        <dsp:cNvSpPr/>
      </dsp:nvSpPr>
      <dsp:spPr>
        <a:xfrm>
          <a:off x="3072444" y="2021321"/>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Payment Terms Improvement</a:t>
          </a:r>
        </a:p>
      </dsp:txBody>
      <dsp:txXfrm>
        <a:off x="3090868" y="2039745"/>
        <a:ext cx="2053216" cy="592192"/>
      </dsp:txXfrm>
    </dsp:sp>
    <dsp:sp modelId="{20D06182-06C2-4320-9F82-3BCA1A335B08}">
      <dsp:nvSpPr>
        <dsp:cNvPr id="0" name=""/>
        <dsp:cNvSpPr/>
      </dsp:nvSpPr>
      <dsp:spPr>
        <a:xfrm>
          <a:off x="3072444" y="2747137"/>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Duplicate Payment Prevention</a:t>
          </a:r>
        </a:p>
      </dsp:txBody>
      <dsp:txXfrm>
        <a:off x="3090868" y="2765561"/>
        <a:ext cx="2053216" cy="592192"/>
      </dsp:txXfrm>
    </dsp:sp>
    <dsp:sp modelId="{8669E171-F88E-45B1-B3B1-3420ABD872EE}">
      <dsp:nvSpPr>
        <dsp:cNvPr id="0" name=""/>
        <dsp:cNvSpPr/>
      </dsp:nvSpPr>
      <dsp:spPr>
        <a:xfrm>
          <a:off x="3072444" y="3472953"/>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Early Payment Discounts Utilization</a:t>
          </a:r>
        </a:p>
      </dsp:txBody>
      <dsp:txXfrm>
        <a:off x="3090868" y="3491377"/>
        <a:ext cx="2053216" cy="592192"/>
      </dsp:txXfrm>
    </dsp:sp>
    <dsp:sp modelId="{81144E13-366D-4C70-ACB1-B88D3884E927}">
      <dsp:nvSpPr>
        <dsp:cNvPr id="0" name=""/>
        <dsp:cNvSpPr/>
      </dsp:nvSpPr>
      <dsp:spPr>
        <a:xfrm>
          <a:off x="5619711" y="0"/>
          <a:ext cx="2612580" cy="43179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Vendor Master Management</a:t>
          </a:r>
        </a:p>
      </dsp:txBody>
      <dsp:txXfrm>
        <a:off x="5619711" y="0"/>
        <a:ext cx="2612580" cy="1295399"/>
      </dsp:txXfrm>
    </dsp:sp>
    <dsp:sp modelId="{F112BA27-0DC4-419D-95F8-92D528638A45}">
      <dsp:nvSpPr>
        <dsp:cNvPr id="0" name=""/>
        <dsp:cNvSpPr/>
      </dsp:nvSpPr>
      <dsp:spPr>
        <a:xfrm>
          <a:off x="5880969" y="1295505"/>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Data Repository Integrity</a:t>
          </a:r>
        </a:p>
      </dsp:txBody>
      <dsp:txXfrm>
        <a:off x="5899393" y="1313929"/>
        <a:ext cx="2053216" cy="592192"/>
      </dsp:txXfrm>
    </dsp:sp>
    <dsp:sp modelId="{27C53EBF-8514-4633-B0FA-A0CED85DF8BE}">
      <dsp:nvSpPr>
        <dsp:cNvPr id="0" name=""/>
        <dsp:cNvSpPr/>
      </dsp:nvSpPr>
      <dsp:spPr>
        <a:xfrm>
          <a:off x="5880969" y="2021321"/>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Life Cycle Management</a:t>
          </a:r>
        </a:p>
      </dsp:txBody>
      <dsp:txXfrm>
        <a:off x="5899393" y="2039745"/>
        <a:ext cx="2053216" cy="592192"/>
      </dsp:txXfrm>
    </dsp:sp>
    <dsp:sp modelId="{4337185B-45BE-4383-9460-F62BD2E8EDFB}">
      <dsp:nvSpPr>
        <dsp:cNvPr id="0" name=""/>
        <dsp:cNvSpPr/>
      </dsp:nvSpPr>
      <dsp:spPr>
        <a:xfrm>
          <a:off x="5880969" y="2747137"/>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Fraud &amp; Risk Mitigation</a:t>
          </a:r>
        </a:p>
      </dsp:txBody>
      <dsp:txXfrm>
        <a:off x="5899393" y="2765561"/>
        <a:ext cx="2053216" cy="592192"/>
      </dsp:txXfrm>
    </dsp:sp>
    <dsp:sp modelId="{960E6C18-7DA8-4F57-A813-CC579F5D8518}">
      <dsp:nvSpPr>
        <dsp:cNvPr id="0" name=""/>
        <dsp:cNvSpPr/>
      </dsp:nvSpPr>
      <dsp:spPr>
        <a:xfrm>
          <a:off x="5880969" y="3472953"/>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Vendor Onboarding &amp; Maintenance Standards</a:t>
          </a:r>
        </a:p>
      </dsp:txBody>
      <dsp:txXfrm>
        <a:off x="5899393" y="3491377"/>
        <a:ext cx="2053216" cy="592192"/>
      </dsp:txXfrm>
    </dsp:sp>
    <dsp:sp modelId="{23C40D5A-A1E2-4746-B918-A8E0DC20727F}">
      <dsp:nvSpPr>
        <dsp:cNvPr id="0" name=""/>
        <dsp:cNvSpPr/>
      </dsp:nvSpPr>
      <dsp:spPr>
        <a:xfrm>
          <a:off x="8428235" y="0"/>
          <a:ext cx="2612580" cy="43179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Compliance</a:t>
          </a:r>
        </a:p>
      </dsp:txBody>
      <dsp:txXfrm>
        <a:off x="8428235" y="0"/>
        <a:ext cx="2612580" cy="1295399"/>
      </dsp:txXfrm>
    </dsp:sp>
    <dsp:sp modelId="{14E11C1C-E948-4343-B5D5-C76B6D078356}">
      <dsp:nvSpPr>
        <dsp:cNvPr id="0" name=""/>
        <dsp:cNvSpPr/>
      </dsp:nvSpPr>
      <dsp:spPr>
        <a:xfrm>
          <a:off x="8689493" y="1295505"/>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Expense Reporting</a:t>
          </a:r>
        </a:p>
      </dsp:txBody>
      <dsp:txXfrm>
        <a:off x="8707917" y="1313929"/>
        <a:ext cx="2053216" cy="592192"/>
      </dsp:txXfrm>
    </dsp:sp>
    <dsp:sp modelId="{7D11FD57-9AE5-413E-87FF-84CA047D95D6}">
      <dsp:nvSpPr>
        <dsp:cNvPr id="0" name=""/>
        <dsp:cNvSpPr/>
      </dsp:nvSpPr>
      <dsp:spPr>
        <a:xfrm>
          <a:off x="8689493" y="2021321"/>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Process Improvement</a:t>
          </a:r>
        </a:p>
      </dsp:txBody>
      <dsp:txXfrm>
        <a:off x="8707917" y="2039745"/>
        <a:ext cx="2053216" cy="592192"/>
      </dsp:txXfrm>
    </dsp:sp>
    <dsp:sp modelId="{DA30DF19-1968-4B49-9988-6FE7BD5F68DE}">
      <dsp:nvSpPr>
        <dsp:cNvPr id="0" name=""/>
        <dsp:cNvSpPr/>
      </dsp:nvSpPr>
      <dsp:spPr>
        <a:xfrm>
          <a:off x="8689493" y="2747137"/>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dirty="0"/>
            <a:t>Policy Adherence &amp; Audit Readiness</a:t>
          </a:r>
        </a:p>
      </dsp:txBody>
      <dsp:txXfrm>
        <a:off x="8707917" y="2765561"/>
        <a:ext cx="2053216" cy="592192"/>
      </dsp:txXfrm>
    </dsp:sp>
    <dsp:sp modelId="{5B120A4A-DCAB-4523-B578-2FD9938FF2C7}">
      <dsp:nvSpPr>
        <dsp:cNvPr id="0" name=""/>
        <dsp:cNvSpPr/>
      </dsp:nvSpPr>
      <dsp:spPr>
        <a:xfrm>
          <a:off x="8689493" y="3472953"/>
          <a:ext cx="2090064" cy="629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kern="1200" dirty="0"/>
            <a:t>Regulatory &amp; 1099 Tax Compliance Monitoring</a:t>
          </a:r>
        </a:p>
      </dsp:txBody>
      <dsp:txXfrm>
        <a:off x="8707917" y="3491377"/>
        <a:ext cx="2053216" cy="5921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DA04A-DBEF-4495-9AD2-BBD83F5F7C4A}">
      <dsp:nvSpPr>
        <dsp:cNvPr id="0" name=""/>
        <dsp:cNvSpPr/>
      </dsp:nvSpPr>
      <dsp:spPr>
        <a:xfrm>
          <a:off x="0" y="4357479"/>
          <a:ext cx="10902567"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12816D-AC17-4C29-B370-A21C39EB388C}">
      <dsp:nvSpPr>
        <dsp:cNvPr id="0" name=""/>
        <dsp:cNvSpPr/>
      </dsp:nvSpPr>
      <dsp:spPr>
        <a:xfrm>
          <a:off x="0" y="3048354"/>
          <a:ext cx="10902567"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6D351-E61F-46A6-BB3B-13AFA437E53A}">
      <dsp:nvSpPr>
        <dsp:cNvPr id="0" name=""/>
        <dsp:cNvSpPr/>
      </dsp:nvSpPr>
      <dsp:spPr>
        <a:xfrm>
          <a:off x="0" y="1739230"/>
          <a:ext cx="10902567"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BDCA92-FAD7-4007-9213-D5E70C8A4A8F}">
      <dsp:nvSpPr>
        <dsp:cNvPr id="0" name=""/>
        <dsp:cNvSpPr/>
      </dsp:nvSpPr>
      <dsp:spPr>
        <a:xfrm>
          <a:off x="0" y="430105"/>
          <a:ext cx="10902567"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8CF61-0842-4905-B506-F8C1DB818379}">
      <dsp:nvSpPr>
        <dsp:cNvPr id="0" name=""/>
        <dsp:cNvSpPr/>
      </dsp:nvSpPr>
      <dsp:spPr>
        <a:xfrm>
          <a:off x="2834667" y="926"/>
          <a:ext cx="8067899" cy="429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i="1" kern="1200" dirty="0"/>
            <a:t>Vendor Life Cycle Management</a:t>
          </a:r>
        </a:p>
      </dsp:txBody>
      <dsp:txXfrm>
        <a:off x="2834667" y="926"/>
        <a:ext cx="8067899" cy="429178"/>
      </dsp:txXfrm>
    </dsp:sp>
    <dsp:sp modelId="{FB1D7BC7-085A-4669-9693-516F7EB62750}">
      <dsp:nvSpPr>
        <dsp:cNvPr id="0" name=""/>
        <dsp:cNvSpPr/>
      </dsp:nvSpPr>
      <dsp:spPr>
        <a:xfrm>
          <a:off x="0" y="926"/>
          <a:ext cx="2834667" cy="429178"/>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20955" y="21881"/>
        <a:ext cx="2792757" cy="408223"/>
      </dsp:txXfrm>
    </dsp:sp>
    <dsp:sp modelId="{4767EF87-9BA9-4483-9A89-EC8041A381E4}">
      <dsp:nvSpPr>
        <dsp:cNvPr id="0" name=""/>
        <dsp:cNvSpPr/>
      </dsp:nvSpPr>
      <dsp:spPr>
        <a:xfrm>
          <a:off x="0" y="430105"/>
          <a:ext cx="10902567" cy="858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57150" lvl="1" indent="-57150" algn="l" defTabSz="488950">
            <a:lnSpc>
              <a:spcPct val="90000"/>
            </a:lnSpc>
            <a:spcBef>
              <a:spcPct val="0"/>
            </a:spcBef>
            <a:spcAft>
              <a:spcPct val="15000"/>
            </a:spcAft>
            <a:buChar char="•"/>
          </a:pPr>
          <a:r>
            <a:rPr lang="en-US" sz="1100" b="1" kern="1200" dirty="0"/>
            <a:t>Vendor Onboarding </a:t>
          </a:r>
          <a:r>
            <a:rPr lang="en-US" sz="1100" kern="1200" dirty="0"/>
            <a:t>- Reduces onboarding time while ensuring compliance</a:t>
          </a:r>
          <a:r>
            <a:rPr lang="en-US" sz="1100" kern="1200" baseline="0" dirty="0"/>
            <a:t> and </a:t>
          </a:r>
          <a:r>
            <a:rPr lang="en-US" sz="1100" kern="1200" dirty="0"/>
            <a:t>validation of procurement and organizational standards </a:t>
          </a:r>
        </a:p>
        <a:p>
          <a:pPr marL="57150" lvl="1" indent="-57150" algn="l" defTabSz="488950">
            <a:lnSpc>
              <a:spcPct val="90000"/>
            </a:lnSpc>
            <a:spcBef>
              <a:spcPct val="0"/>
            </a:spcBef>
            <a:spcAft>
              <a:spcPct val="15000"/>
            </a:spcAft>
            <a:buChar char="•"/>
          </a:pPr>
          <a:r>
            <a:rPr lang="en-US" sz="1100" b="1" kern="1200" dirty="0"/>
            <a:t>Automated Invoice &amp; Vendor Validation: </a:t>
          </a:r>
          <a:r>
            <a:rPr lang="en-US" sz="1100" b="0" kern="1200" dirty="0"/>
            <a:t>Enhance vendor verification protocols to ensure legitimacy before processing payments, reducing exposure to fraudulent actors.</a:t>
          </a:r>
        </a:p>
        <a:p>
          <a:pPr marL="57150" lvl="1" indent="-57150" algn="l" defTabSz="488950">
            <a:lnSpc>
              <a:spcPct val="90000"/>
            </a:lnSpc>
            <a:spcBef>
              <a:spcPct val="0"/>
            </a:spcBef>
            <a:spcAft>
              <a:spcPct val="15000"/>
            </a:spcAft>
            <a:buChar char="•"/>
          </a:pPr>
          <a:r>
            <a:rPr lang="en-US" sz="1100" b="1" kern="1200" dirty="0"/>
            <a:t>Risk Monitoring </a:t>
          </a:r>
          <a:r>
            <a:rPr lang="en-US" sz="1100" kern="1200" dirty="0"/>
            <a:t>- </a:t>
          </a:r>
          <a:r>
            <a:rPr lang="en-US" sz="1100" b="0" kern="1200" dirty="0"/>
            <a:t>AI-driven anomaly detection in invoices and payments to i</a:t>
          </a:r>
          <a:r>
            <a:rPr lang="en-US" sz="1100" kern="1200" dirty="0"/>
            <a:t>dentify unusual patterns in transactions and flag high-risk vendors or payments</a:t>
          </a:r>
        </a:p>
        <a:p>
          <a:pPr marL="57150" lvl="1" indent="-57150" algn="l" defTabSz="488950">
            <a:lnSpc>
              <a:spcPct val="90000"/>
            </a:lnSpc>
            <a:spcBef>
              <a:spcPct val="0"/>
            </a:spcBef>
            <a:spcAft>
              <a:spcPct val="15000"/>
            </a:spcAft>
            <a:buChar char="•"/>
          </a:pPr>
          <a:r>
            <a:rPr lang="en-US" sz="1100" b="1" kern="1200" dirty="0"/>
            <a:t>Strengthened Internal Controls &amp; Audits</a:t>
          </a:r>
          <a:r>
            <a:rPr lang="en-US" sz="1100" b="0" kern="1200" dirty="0"/>
            <a:t>: Introduce regular AP audits and automated reconciliation tools to prevent unauthorized payments.</a:t>
          </a:r>
        </a:p>
      </dsp:txBody>
      <dsp:txXfrm>
        <a:off x="0" y="430105"/>
        <a:ext cx="10902567" cy="858486"/>
      </dsp:txXfrm>
    </dsp:sp>
    <dsp:sp modelId="{6CCA94DD-BE92-4ACD-9662-2DFCAAAB63DF}">
      <dsp:nvSpPr>
        <dsp:cNvPr id="0" name=""/>
        <dsp:cNvSpPr/>
      </dsp:nvSpPr>
      <dsp:spPr>
        <a:xfrm>
          <a:off x="2834667" y="1310051"/>
          <a:ext cx="8067899" cy="429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i="1" kern="1200" dirty="0"/>
            <a:t>Accounts Payable AI Roadmap</a:t>
          </a:r>
        </a:p>
      </dsp:txBody>
      <dsp:txXfrm>
        <a:off x="2834667" y="1310051"/>
        <a:ext cx="8067899" cy="429178"/>
      </dsp:txXfrm>
    </dsp:sp>
    <dsp:sp modelId="{27813E78-AC01-4A38-BEC7-03FCE3225CBA}">
      <dsp:nvSpPr>
        <dsp:cNvPr id="0" name=""/>
        <dsp:cNvSpPr/>
      </dsp:nvSpPr>
      <dsp:spPr>
        <a:xfrm>
          <a:off x="0" y="1310051"/>
          <a:ext cx="2834667" cy="429178"/>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 </a:t>
          </a:r>
          <a:endParaRPr lang="en-US" sz="2400" kern="1200" dirty="0"/>
        </a:p>
      </dsp:txBody>
      <dsp:txXfrm>
        <a:off x="20955" y="1331006"/>
        <a:ext cx="2792757" cy="408223"/>
      </dsp:txXfrm>
    </dsp:sp>
    <dsp:sp modelId="{7083DCF7-B85E-4F23-8D1A-891F314EC704}">
      <dsp:nvSpPr>
        <dsp:cNvPr id="0" name=""/>
        <dsp:cNvSpPr/>
      </dsp:nvSpPr>
      <dsp:spPr>
        <a:xfrm>
          <a:off x="0" y="1739230"/>
          <a:ext cx="10902567" cy="858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57150" lvl="1" indent="-57150" algn="l" defTabSz="488950">
            <a:lnSpc>
              <a:spcPct val="90000"/>
            </a:lnSpc>
            <a:spcBef>
              <a:spcPct val="0"/>
            </a:spcBef>
            <a:spcAft>
              <a:spcPct val="15000"/>
            </a:spcAft>
            <a:buChar char="•"/>
          </a:pPr>
          <a:r>
            <a:rPr lang="en-US" sz="1100" b="1" kern="1200" dirty="0"/>
            <a:t>Vendor Statement Reconciliation </a:t>
          </a:r>
          <a:r>
            <a:rPr lang="en-US" sz="1100" kern="1200" dirty="0"/>
            <a:t>– Utilizes AI to automatically analyze vendor statements for missing credits, unpaid invoices, or invoices not received. </a:t>
          </a:r>
        </a:p>
        <a:p>
          <a:pPr marL="57150" lvl="1" indent="-57150" algn="l" defTabSz="488950">
            <a:lnSpc>
              <a:spcPct val="90000"/>
            </a:lnSpc>
            <a:spcBef>
              <a:spcPct val="0"/>
            </a:spcBef>
            <a:spcAft>
              <a:spcPct val="15000"/>
            </a:spcAft>
            <a:buChar char="•"/>
          </a:pPr>
          <a:r>
            <a:rPr lang="en-US" sz="1100" b="1" kern="1200" dirty="0"/>
            <a:t>Payment Inquiry Helpdesk </a:t>
          </a:r>
          <a:r>
            <a:rPr lang="en-US" sz="1100" kern="1200" dirty="0"/>
            <a:t>– Uses an Agentic AI SaaS to ingest and respond to internal/external queries for invoice and payment status, improving labor efficiency and SLA</a:t>
          </a:r>
        </a:p>
        <a:p>
          <a:pPr marL="57150" lvl="1" indent="-57150" algn="l" defTabSz="488950">
            <a:lnSpc>
              <a:spcPct val="90000"/>
            </a:lnSpc>
            <a:spcBef>
              <a:spcPct val="0"/>
            </a:spcBef>
            <a:spcAft>
              <a:spcPct val="15000"/>
            </a:spcAft>
            <a:buChar char="•"/>
          </a:pPr>
          <a:r>
            <a:rPr lang="en-US" sz="1100" b="1" kern="1200" dirty="0"/>
            <a:t>Duplicate Payment Prevention </a:t>
          </a:r>
          <a:r>
            <a:rPr lang="en-US" sz="1100" kern="1200" dirty="0"/>
            <a:t>- AI for real-time duplicate payment detection and prevention of overpayments</a:t>
          </a:r>
        </a:p>
        <a:p>
          <a:pPr marL="57150" lvl="1" indent="-57150" algn="l" defTabSz="488950">
            <a:lnSpc>
              <a:spcPct val="90000"/>
            </a:lnSpc>
            <a:spcBef>
              <a:spcPct val="0"/>
            </a:spcBef>
            <a:spcAft>
              <a:spcPct val="15000"/>
            </a:spcAft>
            <a:buChar char="•"/>
          </a:pPr>
          <a:r>
            <a:rPr lang="en-US" sz="1100" b="1" kern="1200" dirty="0"/>
            <a:t>AP Analytics </a:t>
          </a:r>
          <a:r>
            <a:rPr lang="en-US" sz="1100" kern="1200" dirty="0"/>
            <a:t>- Generative AI for predictive analysis and reporting dashboards to support strategic decision making and identifying improvement areas</a:t>
          </a:r>
        </a:p>
      </dsp:txBody>
      <dsp:txXfrm>
        <a:off x="0" y="1739230"/>
        <a:ext cx="10902567" cy="858486"/>
      </dsp:txXfrm>
    </dsp:sp>
    <dsp:sp modelId="{05B129A4-2722-4157-803E-61346C46935E}">
      <dsp:nvSpPr>
        <dsp:cNvPr id="0" name=""/>
        <dsp:cNvSpPr/>
      </dsp:nvSpPr>
      <dsp:spPr>
        <a:xfrm>
          <a:off x="2834667" y="2619175"/>
          <a:ext cx="8067899" cy="429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i="1" kern="1200" dirty="0"/>
            <a:t>Vendor Centralized Utility Management </a:t>
          </a:r>
        </a:p>
      </dsp:txBody>
      <dsp:txXfrm>
        <a:off x="2834667" y="2619175"/>
        <a:ext cx="8067899" cy="429178"/>
      </dsp:txXfrm>
    </dsp:sp>
    <dsp:sp modelId="{DDD18946-9A62-4A90-B08A-1CAB4D3F079F}">
      <dsp:nvSpPr>
        <dsp:cNvPr id="0" name=""/>
        <dsp:cNvSpPr/>
      </dsp:nvSpPr>
      <dsp:spPr>
        <a:xfrm>
          <a:off x="0" y="2619175"/>
          <a:ext cx="2834667" cy="429178"/>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20955" y="2640130"/>
        <a:ext cx="2792757" cy="408223"/>
      </dsp:txXfrm>
    </dsp:sp>
    <dsp:sp modelId="{0C4E4971-E81E-453F-9A6D-8FA038AFB25C}">
      <dsp:nvSpPr>
        <dsp:cNvPr id="0" name=""/>
        <dsp:cNvSpPr/>
      </dsp:nvSpPr>
      <dsp:spPr>
        <a:xfrm>
          <a:off x="0" y="3048354"/>
          <a:ext cx="10902567" cy="858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57150" lvl="1" indent="-57150" algn="l" defTabSz="488950">
            <a:lnSpc>
              <a:spcPct val="90000"/>
            </a:lnSpc>
            <a:spcBef>
              <a:spcPct val="0"/>
            </a:spcBef>
            <a:spcAft>
              <a:spcPct val="15000"/>
            </a:spcAft>
            <a:buChar char="•"/>
          </a:pPr>
          <a:r>
            <a:rPr lang="en-US" sz="1100" b="1" kern="1200" dirty="0"/>
            <a:t>Unified Utility Management Platform</a:t>
          </a:r>
          <a:r>
            <a:rPr lang="en-US" sz="1100" kern="1200" dirty="0"/>
            <a:t>: Implement a centralized system to consolidate procurement, billing, and reporting for all utility and commodity services.</a:t>
          </a:r>
        </a:p>
        <a:p>
          <a:pPr marL="57150" lvl="1" indent="-57150" algn="l" defTabSz="488950">
            <a:lnSpc>
              <a:spcPct val="90000"/>
            </a:lnSpc>
            <a:spcBef>
              <a:spcPct val="0"/>
            </a:spcBef>
            <a:spcAft>
              <a:spcPct val="15000"/>
            </a:spcAft>
            <a:buChar char="•"/>
          </a:pPr>
          <a:r>
            <a:rPr lang="en-US" sz="1100" b="1" kern="1200" dirty="0"/>
            <a:t>Sustainability &amp; Cost Reduction Initiatives: </a:t>
          </a:r>
          <a:r>
            <a:rPr lang="en-US" sz="1100" kern="1200" dirty="0"/>
            <a:t>Establish data-driven programs to reduce energy consumption, implement renewable energy solutions, and achieve long-term operational savings.</a:t>
          </a:r>
        </a:p>
        <a:p>
          <a:pPr marL="57150" lvl="1" indent="-57150" algn="l" defTabSz="488950">
            <a:lnSpc>
              <a:spcPct val="90000"/>
            </a:lnSpc>
            <a:spcBef>
              <a:spcPct val="0"/>
            </a:spcBef>
            <a:spcAft>
              <a:spcPct val="15000"/>
            </a:spcAft>
            <a:buChar char="•"/>
          </a:pPr>
          <a:r>
            <a:rPr lang="en-US" sz="1100" b="1" kern="1200" dirty="0"/>
            <a:t>Reduction in Administrative Overhead: </a:t>
          </a:r>
          <a:r>
            <a:rPr lang="en-US" sz="1100" kern="1200" dirty="0"/>
            <a:t>Eliminates redundant processes across multiple business units, leading to significant time and cost savings.</a:t>
          </a:r>
        </a:p>
      </dsp:txBody>
      <dsp:txXfrm>
        <a:off x="0" y="3048354"/>
        <a:ext cx="10902567" cy="858486"/>
      </dsp:txXfrm>
    </dsp:sp>
    <dsp:sp modelId="{484C51AB-FA1D-4137-A44A-57EC5E35DDD9}">
      <dsp:nvSpPr>
        <dsp:cNvPr id="0" name=""/>
        <dsp:cNvSpPr/>
      </dsp:nvSpPr>
      <dsp:spPr>
        <a:xfrm>
          <a:off x="2834667" y="3928300"/>
          <a:ext cx="8067899" cy="429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t>Audit and Unclaimed Property Recovery </a:t>
          </a:r>
        </a:p>
      </dsp:txBody>
      <dsp:txXfrm>
        <a:off x="2834667" y="3928300"/>
        <a:ext cx="8067899" cy="429178"/>
      </dsp:txXfrm>
    </dsp:sp>
    <dsp:sp modelId="{4DA0BD16-ED96-497A-ACAF-F09623929C4C}">
      <dsp:nvSpPr>
        <dsp:cNvPr id="0" name=""/>
        <dsp:cNvSpPr/>
      </dsp:nvSpPr>
      <dsp:spPr>
        <a:xfrm>
          <a:off x="0" y="3928300"/>
          <a:ext cx="2834667" cy="429178"/>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20955" y="3949255"/>
        <a:ext cx="2792757" cy="408223"/>
      </dsp:txXfrm>
    </dsp:sp>
    <dsp:sp modelId="{438A41CE-AB40-439E-8473-8D52FA4DF746}">
      <dsp:nvSpPr>
        <dsp:cNvPr id="0" name=""/>
        <dsp:cNvSpPr/>
      </dsp:nvSpPr>
      <dsp:spPr>
        <a:xfrm>
          <a:off x="0" y="4357479"/>
          <a:ext cx="10902567" cy="858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57150" lvl="1" indent="-57150" algn="l" defTabSz="488950">
            <a:lnSpc>
              <a:spcPct val="90000"/>
            </a:lnSpc>
            <a:spcBef>
              <a:spcPct val="0"/>
            </a:spcBef>
            <a:spcAft>
              <a:spcPct val="15000"/>
            </a:spcAft>
            <a:buChar char="•"/>
          </a:pPr>
          <a:r>
            <a:rPr lang="en-US" sz="1100" b="1" kern="1200" dirty="0"/>
            <a:t>Automated Unclaimed Property Identification: </a:t>
          </a:r>
          <a:r>
            <a:rPr lang="en-US" sz="1100" kern="1200" dirty="0"/>
            <a:t>Implement AI-powered reconciliation tools that continuously track and identify unclaimed funds across multiple states and entities.</a:t>
          </a:r>
        </a:p>
        <a:p>
          <a:pPr marL="57150" lvl="1" indent="-57150" algn="l" defTabSz="488950">
            <a:lnSpc>
              <a:spcPct val="90000"/>
            </a:lnSpc>
            <a:spcBef>
              <a:spcPct val="0"/>
            </a:spcBef>
            <a:spcAft>
              <a:spcPct val="15000"/>
            </a:spcAft>
            <a:buChar char="•"/>
          </a:pPr>
          <a:r>
            <a:rPr lang="en-US" sz="1100" b="1" kern="1200" dirty="0"/>
            <a:t>Standardized Compliance &amp; Filing Procedures: </a:t>
          </a:r>
          <a:r>
            <a:rPr lang="en-US" sz="1100" kern="1200" dirty="0"/>
            <a:t>Establish a structured workflow to proactively claim property before state escheatment deadlines, avoiding unnecessary complexity in the recovery process.</a:t>
          </a:r>
        </a:p>
        <a:p>
          <a:pPr marL="57150" lvl="1" indent="-57150" algn="l" defTabSz="488950">
            <a:lnSpc>
              <a:spcPct val="90000"/>
            </a:lnSpc>
            <a:spcBef>
              <a:spcPct val="0"/>
            </a:spcBef>
            <a:spcAft>
              <a:spcPct val="15000"/>
            </a:spcAft>
            <a:buChar char="•"/>
          </a:pPr>
          <a:r>
            <a:rPr lang="en-US" sz="1100" b="1" kern="1200" dirty="0"/>
            <a:t>Purchased Services Cost Avoidance: </a:t>
          </a:r>
          <a:r>
            <a:rPr lang="en-US" sz="1100" kern="1200" dirty="0"/>
            <a:t>By reducing reliance on third-party services, the organization can save an estimated $500,000 in reclamation fees.</a:t>
          </a:r>
        </a:p>
      </dsp:txBody>
      <dsp:txXfrm>
        <a:off x="0" y="4357479"/>
        <a:ext cx="10902567" cy="8584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2816D-AC17-4C29-B370-A21C39EB388C}">
      <dsp:nvSpPr>
        <dsp:cNvPr id="0" name=""/>
        <dsp:cNvSpPr/>
      </dsp:nvSpPr>
      <dsp:spPr>
        <a:xfrm>
          <a:off x="0" y="4632993"/>
          <a:ext cx="11442699"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6D351-E61F-46A6-BB3B-13AFA437E53A}">
      <dsp:nvSpPr>
        <dsp:cNvPr id="0" name=""/>
        <dsp:cNvSpPr/>
      </dsp:nvSpPr>
      <dsp:spPr>
        <a:xfrm>
          <a:off x="0" y="2643048"/>
          <a:ext cx="11442699"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BDCA92-FAD7-4007-9213-D5E70C8A4A8F}">
      <dsp:nvSpPr>
        <dsp:cNvPr id="0" name=""/>
        <dsp:cNvSpPr/>
      </dsp:nvSpPr>
      <dsp:spPr>
        <a:xfrm>
          <a:off x="0" y="653104"/>
          <a:ext cx="11442699"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8CF61-0842-4905-B506-F8C1DB818379}">
      <dsp:nvSpPr>
        <dsp:cNvPr id="0" name=""/>
        <dsp:cNvSpPr/>
      </dsp:nvSpPr>
      <dsp:spPr>
        <a:xfrm>
          <a:off x="2975101" y="728"/>
          <a:ext cx="8467597" cy="652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i="1" kern="1200" dirty="0"/>
            <a:t>Optimizations to Existing and Legacy Workflows</a:t>
          </a:r>
        </a:p>
      </dsp:txBody>
      <dsp:txXfrm>
        <a:off x="2975101" y="728"/>
        <a:ext cx="8467597" cy="652376"/>
      </dsp:txXfrm>
    </dsp:sp>
    <dsp:sp modelId="{FB1D7BC7-085A-4669-9693-516F7EB62750}">
      <dsp:nvSpPr>
        <dsp:cNvPr id="0" name=""/>
        <dsp:cNvSpPr/>
      </dsp:nvSpPr>
      <dsp:spPr>
        <a:xfrm>
          <a:off x="0" y="728"/>
          <a:ext cx="2975101" cy="652376"/>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Current Processes</a:t>
          </a:r>
          <a:endParaRPr lang="en-US" sz="2000" kern="1200" dirty="0"/>
        </a:p>
      </dsp:txBody>
      <dsp:txXfrm>
        <a:off x="31852" y="32580"/>
        <a:ext cx="2911397" cy="620524"/>
      </dsp:txXfrm>
    </dsp:sp>
    <dsp:sp modelId="{24F44457-4880-4D63-AE14-C59A24062F21}">
      <dsp:nvSpPr>
        <dsp:cNvPr id="0" name=""/>
        <dsp:cNvSpPr/>
      </dsp:nvSpPr>
      <dsp:spPr>
        <a:xfrm>
          <a:off x="0" y="653104"/>
          <a:ext cx="11442699" cy="130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AP Production Standard Work: </a:t>
          </a:r>
          <a:r>
            <a:rPr lang="en-US" sz="1300" b="0" kern="1200" dirty="0"/>
            <a:t>Documented procedures to standardize and streamline invoice and payment processing</a:t>
          </a:r>
        </a:p>
        <a:p>
          <a:pPr marL="114300" lvl="1" indent="-114300" algn="l" defTabSz="577850">
            <a:lnSpc>
              <a:spcPct val="90000"/>
            </a:lnSpc>
            <a:spcBef>
              <a:spcPct val="0"/>
            </a:spcBef>
            <a:spcAft>
              <a:spcPct val="15000"/>
            </a:spcAft>
            <a:buChar char="•"/>
          </a:pPr>
          <a:r>
            <a:rPr lang="en-US" sz="1300" b="1" kern="1200" dirty="0"/>
            <a:t>AP Reporting: </a:t>
          </a:r>
          <a:r>
            <a:rPr lang="en-US" sz="1300" b="0" kern="1200" dirty="0"/>
            <a:t>Standardized process to extract AP Reporting for Invoice, Payment, and Vendor data.</a:t>
          </a:r>
        </a:p>
        <a:p>
          <a:pPr marL="114300" lvl="1" indent="-114300" algn="l" defTabSz="577850">
            <a:lnSpc>
              <a:spcPct val="90000"/>
            </a:lnSpc>
            <a:spcBef>
              <a:spcPct val="0"/>
            </a:spcBef>
            <a:spcAft>
              <a:spcPct val="15000"/>
            </a:spcAft>
            <a:buChar char="•"/>
          </a:pPr>
          <a:r>
            <a:rPr lang="en-US" sz="1300" b="1" kern="1200" dirty="0"/>
            <a:t>Invoice Spreadsheet Upload Template: </a:t>
          </a:r>
          <a:r>
            <a:rPr lang="en-US" sz="1300" b="0" kern="1200" dirty="0"/>
            <a:t>Procedure to utilize Oracle template to upload bulk invoices into ERP</a:t>
          </a:r>
        </a:p>
        <a:p>
          <a:pPr marL="114300" lvl="1" indent="-114300" algn="l" defTabSz="577850">
            <a:lnSpc>
              <a:spcPct val="90000"/>
            </a:lnSpc>
            <a:spcBef>
              <a:spcPct val="0"/>
            </a:spcBef>
            <a:spcAft>
              <a:spcPct val="15000"/>
            </a:spcAft>
            <a:buChar char="•"/>
          </a:pPr>
          <a:r>
            <a:rPr lang="en-US" sz="1300" b="1" kern="1200" dirty="0"/>
            <a:t>Payment Term Change Management: </a:t>
          </a:r>
          <a:r>
            <a:rPr lang="en-US" sz="1300" b="0" kern="1200" dirty="0"/>
            <a:t>Controlled process to review and approve supplier term changes at scale</a:t>
          </a:r>
        </a:p>
        <a:p>
          <a:pPr marL="114300" lvl="1" indent="-114300" algn="l" defTabSz="577850">
            <a:lnSpc>
              <a:spcPct val="90000"/>
            </a:lnSpc>
            <a:spcBef>
              <a:spcPct val="0"/>
            </a:spcBef>
            <a:spcAft>
              <a:spcPct val="15000"/>
            </a:spcAft>
            <a:buChar char="•"/>
          </a:pPr>
          <a:r>
            <a:rPr lang="en-US" sz="1300" b="1" kern="1200" dirty="0"/>
            <a:t>Regulatory Reporting (1099): </a:t>
          </a:r>
          <a:r>
            <a:rPr lang="en-US" sz="1300" b="0" kern="1200" dirty="0"/>
            <a:t>Compliance reporting for vendor payments to meet IRS regulations</a:t>
          </a:r>
        </a:p>
      </dsp:txBody>
      <dsp:txXfrm>
        <a:off x="0" y="653104"/>
        <a:ext cx="11442699" cy="1304948"/>
      </dsp:txXfrm>
    </dsp:sp>
    <dsp:sp modelId="{6CCA94DD-BE92-4ACD-9662-2DFCAAAB63DF}">
      <dsp:nvSpPr>
        <dsp:cNvPr id="0" name=""/>
        <dsp:cNvSpPr/>
      </dsp:nvSpPr>
      <dsp:spPr>
        <a:xfrm>
          <a:off x="2975101" y="1990672"/>
          <a:ext cx="8467597" cy="652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i="1" kern="1200" dirty="0"/>
            <a:t>Processes to bridge Current to Future State</a:t>
          </a:r>
        </a:p>
      </dsp:txBody>
      <dsp:txXfrm>
        <a:off x="2975101" y="1990672"/>
        <a:ext cx="8467597" cy="652376"/>
      </dsp:txXfrm>
    </dsp:sp>
    <dsp:sp modelId="{27813E78-AC01-4A38-BEC7-03FCE3225CBA}">
      <dsp:nvSpPr>
        <dsp:cNvPr id="0" name=""/>
        <dsp:cNvSpPr/>
      </dsp:nvSpPr>
      <dsp:spPr>
        <a:xfrm>
          <a:off x="0" y="1990672"/>
          <a:ext cx="2975101" cy="652376"/>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Interim Processes</a:t>
          </a:r>
          <a:endParaRPr lang="en-US" sz="2000" kern="1200" dirty="0"/>
        </a:p>
      </dsp:txBody>
      <dsp:txXfrm>
        <a:off x="31852" y="2022524"/>
        <a:ext cx="2911397" cy="620524"/>
      </dsp:txXfrm>
    </dsp:sp>
    <dsp:sp modelId="{7083DCF7-B85E-4F23-8D1A-891F314EC704}">
      <dsp:nvSpPr>
        <dsp:cNvPr id="0" name=""/>
        <dsp:cNvSpPr/>
      </dsp:nvSpPr>
      <dsp:spPr>
        <a:xfrm>
          <a:off x="0" y="2643048"/>
          <a:ext cx="11442699" cy="130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ACH Banking Add and Update:</a:t>
          </a:r>
          <a:r>
            <a:rPr lang="en-US" sz="1300" kern="1200" dirty="0"/>
            <a:t> Enhanced validation steps for secure and timely ACH setup</a:t>
          </a:r>
        </a:p>
        <a:p>
          <a:pPr marL="114300" lvl="1" indent="-114300" algn="l" defTabSz="577850">
            <a:lnSpc>
              <a:spcPct val="90000"/>
            </a:lnSpc>
            <a:spcBef>
              <a:spcPct val="0"/>
            </a:spcBef>
            <a:spcAft>
              <a:spcPct val="15000"/>
            </a:spcAft>
            <a:buChar char="•"/>
          </a:pPr>
          <a:r>
            <a:rPr lang="en-US" sz="1300" b="1" kern="1200" dirty="0"/>
            <a:t>Supplier Add/Update:</a:t>
          </a:r>
          <a:r>
            <a:rPr lang="en-US" sz="1300" kern="1200" dirty="0"/>
            <a:t> Workflow improvements for faster and compliant vendor onboarding</a:t>
          </a:r>
        </a:p>
        <a:p>
          <a:pPr marL="114300" lvl="1" indent="-114300" algn="l" defTabSz="577850">
            <a:lnSpc>
              <a:spcPct val="90000"/>
            </a:lnSpc>
            <a:spcBef>
              <a:spcPct val="0"/>
            </a:spcBef>
            <a:spcAft>
              <a:spcPct val="15000"/>
            </a:spcAft>
            <a:buChar char="•"/>
          </a:pPr>
          <a:r>
            <a:rPr lang="en-US" sz="1300" b="1" kern="1200" dirty="0"/>
            <a:t>Master Data Clean &amp; Enrichment:</a:t>
          </a:r>
          <a:r>
            <a:rPr lang="en-US" sz="1300" kern="1200" dirty="0"/>
            <a:t> Efforts to ensure accuracy and completeness of vendor master data</a:t>
          </a:r>
        </a:p>
        <a:p>
          <a:pPr marL="114300" lvl="1" indent="-114300" algn="l" defTabSz="577850">
            <a:lnSpc>
              <a:spcPct val="90000"/>
            </a:lnSpc>
            <a:spcBef>
              <a:spcPct val="0"/>
            </a:spcBef>
            <a:spcAft>
              <a:spcPct val="15000"/>
            </a:spcAft>
            <a:buChar char="•"/>
          </a:pPr>
          <a:r>
            <a:rPr lang="en-US" sz="1300" b="1" kern="1200" dirty="0"/>
            <a:t>Expense Policy Enforcement &amp; Auditing:</a:t>
          </a:r>
          <a:r>
            <a:rPr lang="en-US" sz="1300" kern="1200" dirty="0"/>
            <a:t> Routine audits to drive adherence to expense policies</a:t>
          </a:r>
        </a:p>
        <a:p>
          <a:pPr marL="114300" lvl="1" indent="-114300" algn="l" defTabSz="577850">
            <a:lnSpc>
              <a:spcPct val="90000"/>
            </a:lnSpc>
            <a:spcBef>
              <a:spcPct val="0"/>
            </a:spcBef>
            <a:spcAft>
              <a:spcPct val="15000"/>
            </a:spcAft>
            <a:buChar char="•"/>
          </a:pPr>
          <a:r>
            <a:rPr lang="en-US" sz="1300" b="1" kern="1200" dirty="0"/>
            <a:t>Invoice Processing Policy at Sourcing:</a:t>
          </a:r>
          <a:r>
            <a:rPr lang="en-US" sz="1300" kern="1200" dirty="0"/>
            <a:t> Alignment of invoice expectations at the time of contract or PO issuance</a:t>
          </a:r>
        </a:p>
        <a:p>
          <a:pPr marL="114300" lvl="1" indent="-114300" algn="l" defTabSz="577850">
            <a:lnSpc>
              <a:spcPct val="90000"/>
            </a:lnSpc>
            <a:spcBef>
              <a:spcPct val="0"/>
            </a:spcBef>
            <a:spcAft>
              <a:spcPct val="15000"/>
            </a:spcAft>
            <a:buChar char="•"/>
          </a:pPr>
          <a:r>
            <a:rPr lang="en-US" sz="1300" b="1" kern="1200" dirty="0"/>
            <a:t>Check Production at Burr Ridge:</a:t>
          </a:r>
          <a:r>
            <a:rPr lang="en-US" sz="1300" kern="1200" dirty="0"/>
            <a:t> Centralized and standardized check printing and distribution operations moved from Hyde Park to Burr Ridge</a:t>
          </a:r>
        </a:p>
      </dsp:txBody>
      <dsp:txXfrm>
        <a:off x="0" y="2643048"/>
        <a:ext cx="11442699" cy="1304948"/>
      </dsp:txXfrm>
    </dsp:sp>
    <dsp:sp modelId="{05B129A4-2722-4157-803E-61346C46935E}">
      <dsp:nvSpPr>
        <dsp:cNvPr id="0" name=""/>
        <dsp:cNvSpPr/>
      </dsp:nvSpPr>
      <dsp:spPr>
        <a:xfrm>
          <a:off x="2975101" y="3980616"/>
          <a:ext cx="8467597" cy="652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i="1" kern="1200" dirty="0"/>
            <a:t>Processes to support Long Term Strategic and Technological Vision</a:t>
          </a:r>
        </a:p>
      </dsp:txBody>
      <dsp:txXfrm>
        <a:off x="2975101" y="3980616"/>
        <a:ext cx="8467597" cy="652376"/>
      </dsp:txXfrm>
    </dsp:sp>
    <dsp:sp modelId="{DDD18946-9A62-4A90-B08A-1CAB4D3F079F}">
      <dsp:nvSpPr>
        <dsp:cNvPr id="0" name=""/>
        <dsp:cNvSpPr/>
      </dsp:nvSpPr>
      <dsp:spPr>
        <a:xfrm>
          <a:off x="0" y="3980616"/>
          <a:ext cx="2975101" cy="652376"/>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Future State Processes</a:t>
          </a:r>
          <a:endParaRPr lang="en-US" sz="2000" kern="1200" dirty="0"/>
        </a:p>
      </dsp:txBody>
      <dsp:txXfrm>
        <a:off x="31852" y="4012468"/>
        <a:ext cx="2911397" cy="620524"/>
      </dsp:txXfrm>
    </dsp:sp>
    <dsp:sp modelId="{0C4E4971-E81E-453F-9A6D-8FA038AFB25C}">
      <dsp:nvSpPr>
        <dsp:cNvPr id="0" name=""/>
        <dsp:cNvSpPr/>
      </dsp:nvSpPr>
      <dsp:spPr>
        <a:xfrm>
          <a:off x="0" y="4632993"/>
          <a:ext cx="11442699" cy="130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Strategic Card Programs – Ghost Cards:</a:t>
          </a:r>
          <a:r>
            <a:rPr lang="en-US" sz="1300" kern="1200" dirty="0"/>
            <a:t> Virtual card issuance to reduce fraud risk and streamline low-dollar purchases</a:t>
          </a:r>
        </a:p>
        <a:p>
          <a:pPr marL="114300" lvl="1" indent="-114300" algn="l" defTabSz="577850">
            <a:lnSpc>
              <a:spcPct val="90000"/>
            </a:lnSpc>
            <a:spcBef>
              <a:spcPct val="0"/>
            </a:spcBef>
            <a:spcAft>
              <a:spcPct val="15000"/>
            </a:spcAft>
            <a:buChar char="•"/>
          </a:pPr>
          <a:r>
            <a:rPr lang="en-US" sz="1300" b="1" kern="1200" dirty="0"/>
            <a:t>Vendor Life Cycle Management:</a:t>
          </a:r>
          <a:r>
            <a:rPr lang="en-US" sz="1300" kern="1200" dirty="0"/>
            <a:t> Integrated system to manage vendor onboarding, performance, and offboarding</a:t>
          </a:r>
        </a:p>
        <a:p>
          <a:pPr marL="114300" lvl="1" indent="-114300" algn="l" defTabSz="577850">
            <a:lnSpc>
              <a:spcPct val="90000"/>
            </a:lnSpc>
            <a:spcBef>
              <a:spcPct val="0"/>
            </a:spcBef>
            <a:spcAft>
              <a:spcPct val="15000"/>
            </a:spcAft>
            <a:buChar char="•"/>
          </a:pPr>
          <a:r>
            <a:rPr lang="en-US" sz="1300" b="1" kern="1200" dirty="0"/>
            <a:t>Outsource Payment Optimization: </a:t>
          </a:r>
          <a:r>
            <a:rPr lang="en-US" sz="1300" b="0" kern="1200" dirty="0"/>
            <a:t>P</a:t>
          </a:r>
          <a:r>
            <a:rPr lang="en-US" sz="1300" kern="1200" dirty="0"/>
            <a:t>artnership with third-party services to optimize payment mix, timing, and rebates</a:t>
          </a:r>
        </a:p>
      </dsp:txBody>
      <dsp:txXfrm>
        <a:off x="0" y="4632993"/>
        <a:ext cx="11442699" cy="1304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E2174-209E-4B98-8857-E5653E202B69}">
      <dsp:nvSpPr>
        <dsp:cNvPr id="0" name=""/>
        <dsp:cNvSpPr/>
      </dsp:nvSpPr>
      <dsp:spPr>
        <a:xfrm>
          <a:off x="5706885" y="2747562"/>
          <a:ext cx="4348673" cy="275324"/>
        </a:xfrm>
        <a:custGeom>
          <a:avLst/>
          <a:gdLst/>
          <a:ahLst/>
          <a:cxnLst/>
          <a:rect l="0" t="0" r="0" b="0"/>
          <a:pathLst>
            <a:path>
              <a:moveTo>
                <a:pt x="0" y="0"/>
              </a:moveTo>
              <a:lnTo>
                <a:pt x="0" y="138754"/>
              </a:lnTo>
              <a:lnTo>
                <a:pt x="4348673" y="138754"/>
              </a:lnTo>
              <a:lnTo>
                <a:pt x="4348673" y="27532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1B2A7-29A1-4752-BEFA-2228101FA48B}">
      <dsp:nvSpPr>
        <dsp:cNvPr id="0" name=""/>
        <dsp:cNvSpPr/>
      </dsp:nvSpPr>
      <dsp:spPr>
        <a:xfrm>
          <a:off x="5706885" y="2747562"/>
          <a:ext cx="1945048" cy="275324"/>
        </a:xfrm>
        <a:custGeom>
          <a:avLst/>
          <a:gdLst/>
          <a:ahLst/>
          <a:cxnLst/>
          <a:rect l="0" t="0" r="0" b="0"/>
          <a:pathLst>
            <a:path>
              <a:moveTo>
                <a:pt x="0" y="0"/>
              </a:moveTo>
              <a:lnTo>
                <a:pt x="0" y="138754"/>
              </a:lnTo>
              <a:lnTo>
                <a:pt x="1945048" y="138754"/>
              </a:lnTo>
              <a:lnTo>
                <a:pt x="1945048" y="27532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935E09-8ED4-415A-B944-F86F2FFDBCE6}">
      <dsp:nvSpPr>
        <dsp:cNvPr id="0" name=""/>
        <dsp:cNvSpPr/>
      </dsp:nvSpPr>
      <dsp:spPr>
        <a:xfrm>
          <a:off x="5202588" y="3923232"/>
          <a:ext cx="91440" cy="249024"/>
        </a:xfrm>
        <a:custGeom>
          <a:avLst/>
          <a:gdLst/>
          <a:ahLst/>
          <a:cxnLst/>
          <a:rect l="0" t="0" r="0" b="0"/>
          <a:pathLst>
            <a:path>
              <a:moveTo>
                <a:pt x="52467" y="0"/>
              </a:moveTo>
              <a:lnTo>
                <a:pt x="52467" y="112454"/>
              </a:lnTo>
              <a:lnTo>
                <a:pt x="45720" y="112454"/>
              </a:lnTo>
              <a:lnTo>
                <a:pt x="45720" y="24902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E43CFD-9B97-4890-8AF5-8DD7C0E51840}">
      <dsp:nvSpPr>
        <dsp:cNvPr id="0" name=""/>
        <dsp:cNvSpPr/>
      </dsp:nvSpPr>
      <dsp:spPr>
        <a:xfrm>
          <a:off x="5255056" y="2747562"/>
          <a:ext cx="451829" cy="301624"/>
        </a:xfrm>
        <a:custGeom>
          <a:avLst/>
          <a:gdLst/>
          <a:ahLst/>
          <a:cxnLst/>
          <a:rect l="0" t="0" r="0" b="0"/>
          <a:pathLst>
            <a:path>
              <a:moveTo>
                <a:pt x="451829" y="0"/>
              </a:moveTo>
              <a:lnTo>
                <a:pt x="451829" y="165054"/>
              </a:lnTo>
              <a:lnTo>
                <a:pt x="0" y="165054"/>
              </a:lnTo>
              <a:lnTo>
                <a:pt x="0" y="30162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6A1365-ADB8-4609-8C8F-633764DC2B62}">
      <dsp:nvSpPr>
        <dsp:cNvPr id="0" name=""/>
        <dsp:cNvSpPr/>
      </dsp:nvSpPr>
      <dsp:spPr>
        <a:xfrm>
          <a:off x="1597560" y="3896932"/>
          <a:ext cx="1247123" cy="275324"/>
        </a:xfrm>
        <a:custGeom>
          <a:avLst/>
          <a:gdLst/>
          <a:ahLst/>
          <a:cxnLst/>
          <a:rect l="0" t="0" r="0" b="0"/>
          <a:pathLst>
            <a:path>
              <a:moveTo>
                <a:pt x="0" y="0"/>
              </a:moveTo>
              <a:lnTo>
                <a:pt x="0" y="138754"/>
              </a:lnTo>
              <a:lnTo>
                <a:pt x="1247123" y="138754"/>
              </a:lnTo>
              <a:lnTo>
                <a:pt x="1247123" y="27532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2882A3-782C-4854-9615-3BA8E34F9F0E}">
      <dsp:nvSpPr>
        <dsp:cNvPr id="0" name=""/>
        <dsp:cNvSpPr/>
      </dsp:nvSpPr>
      <dsp:spPr>
        <a:xfrm>
          <a:off x="441058" y="3896932"/>
          <a:ext cx="1156502" cy="275324"/>
        </a:xfrm>
        <a:custGeom>
          <a:avLst/>
          <a:gdLst/>
          <a:ahLst/>
          <a:cxnLst/>
          <a:rect l="0" t="0" r="0" b="0"/>
          <a:pathLst>
            <a:path>
              <a:moveTo>
                <a:pt x="1156502" y="0"/>
              </a:moveTo>
              <a:lnTo>
                <a:pt x="1156502" y="138754"/>
              </a:lnTo>
              <a:lnTo>
                <a:pt x="0" y="138754"/>
              </a:lnTo>
              <a:lnTo>
                <a:pt x="0" y="27532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A74956-C7AA-4217-BB3A-E486C03C51F3}">
      <dsp:nvSpPr>
        <dsp:cNvPr id="0" name=""/>
        <dsp:cNvSpPr/>
      </dsp:nvSpPr>
      <dsp:spPr>
        <a:xfrm>
          <a:off x="1597560" y="2747562"/>
          <a:ext cx="4109324" cy="275324"/>
        </a:xfrm>
        <a:custGeom>
          <a:avLst/>
          <a:gdLst/>
          <a:ahLst/>
          <a:cxnLst/>
          <a:rect l="0" t="0" r="0" b="0"/>
          <a:pathLst>
            <a:path>
              <a:moveTo>
                <a:pt x="4109324" y="0"/>
              </a:moveTo>
              <a:lnTo>
                <a:pt x="4109324" y="138754"/>
              </a:lnTo>
              <a:lnTo>
                <a:pt x="0" y="138754"/>
              </a:lnTo>
              <a:lnTo>
                <a:pt x="0" y="27532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940456-8B91-4A7F-92A7-CCD539788157}">
      <dsp:nvSpPr>
        <dsp:cNvPr id="0" name=""/>
        <dsp:cNvSpPr/>
      </dsp:nvSpPr>
      <dsp:spPr>
        <a:xfrm>
          <a:off x="5269862" y="1873517"/>
          <a:ext cx="874045" cy="8740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0EB248-5A6B-4F28-9D32-431B9948DECC}">
      <dsp:nvSpPr>
        <dsp:cNvPr id="0" name=""/>
        <dsp:cNvSpPr/>
      </dsp:nvSpPr>
      <dsp:spPr>
        <a:xfrm>
          <a:off x="6142230" y="1871332"/>
          <a:ext cx="1870737" cy="87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Robbie Brown</a:t>
          </a:r>
        </a:p>
        <a:p>
          <a:pPr marL="0" lvl="0" indent="0" algn="l" defTabSz="488950">
            <a:lnSpc>
              <a:spcPct val="90000"/>
            </a:lnSpc>
            <a:spcBef>
              <a:spcPct val="0"/>
            </a:spcBef>
            <a:spcAft>
              <a:spcPct val="35000"/>
            </a:spcAft>
            <a:buNone/>
          </a:pPr>
          <a:r>
            <a:rPr lang="en-US" sz="1100" kern="1200" dirty="0"/>
            <a:t>Director – Strategic Sourcing</a:t>
          </a:r>
        </a:p>
      </dsp:txBody>
      <dsp:txXfrm>
        <a:off x="6142230" y="1871332"/>
        <a:ext cx="1870737" cy="874045"/>
      </dsp:txXfrm>
    </dsp:sp>
    <dsp:sp modelId="{D710DB08-D5F5-4862-8AFC-D9CD129FAC45}">
      <dsp:nvSpPr>
        <dsp:cNvPr id="0" name=""/>
        <dsp:cNvSpPr/>
      </dsp:nvSpPr>
      <dsp:spPr>
        <a:xfrm>
          <a:off x="1160537" y="3022887"/>
          <a:ext cx="874045" cy="8740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BD942-AE7F-4CF7-A77F-0C68A85F2E92}">
      <dsp:nvSpPr>
        <dsp:cNvPr id="0" name=""/>
        <dsp:cNvSpPr/>
      </dsp:nvSpPr>
      <dsp:spPr>
        <a:xfrm>
          <a:off x="2031672" y="3034197"/>
          <a:ext cx="1492310" cy="87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OPEN - Recruiting</a:t>
          </a:r>
        </a:p>
        <a:p>
          <a:pPr marL="0" lvl="0" indent="0" algn="l" defTabSz="488950">
            <a:lnSpc>
              <a:spcPct val="90000"/>
            </a:lnSpc>
            <a:spcBef>
              <a:spcPct val="0"/>
            </a:spcBef>
            <a:spcAft>
              <a:spcPct val="35000"/>
            </a:spcAft>
            <a:buNone/>
          </a:pPr>
          <a:r>
            <a:rPr lang="en-US" sz="1100" kern="1200" dirty="0"/>
            <a:t>Strategic Sourcing Manager (Non-IT Categories)</a:t>
          </a:r>
        </a:p>
      </dsp:txBody>
      <dsp:txXfrm>
        <a:off x="2031672" y="3034197"/>
        <a:ext cx="1492310" cy="874045"/>
      </dsp:txXfrm>
    </dsp:sp>
    <dsp:sp modelId="{8CFA18E4-C35E-47F9-AE69-657593DEDA76}">
      <dsp:nvSpPr>
        <dsp:cNvPr id="0" name=""/>
        <dsp:cNvSpPr/>
      </dsp:nvSpPr>
      <dsp:spPr>
        <a:xfrm>
          <a:off x="4035" y="4172257"/>
          <a:ext cx="874045" cy="8740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E59EF-BDAB-4B6D-9D99-15DF76BE171E}">
      <dsp:nvSpPr>
        <dsp:cNvPr id="0" name=""/>
        <dsp:cNvSpPr/>
      </dsp:nvSpPr>
      <dsp:spPr>
        <a:xfrm>
          <a:off x="878081" y="4170072"/>
          <a:ext cx="1311068" cy="87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Rick Zakowski</a:t>
          </a:r>
        </a:p>
        <a:p>
          <a:pPr marL="0" lvl="0" indent="0" algn="l" defTabSz="488950">
            <a:lnSpc>
              <a:spcPct val="90000"/>
            </a:lnSpc>
            <a:spcBef>
              <a:spcPct val="0"/>
            </a:spcBef>
            <a:spcAft>
              <a:spcPct val="35000"/>
            </a:spcAft>
            <a:buNone/>
          </a:pPr>
          <a:r>
            <a:rPr lang="en-US" sz="1100" kern="1200" dirty="0"/>
            <a:t>Sourcing Category Leader (FPDC &amp; Support Services)</a:t>
          </a:r>
        </a:p>
      </dsp:txBody>
      <dsp:txXfrm>
        <a:off x="878081" y="4170072"/>
        <a:ext cx="1311068" cy="874045"/>
      </dsp:txXfrm>
    </dsp:sp>
    <dsp:sp modelId="{34516CD1-D0E8-4DD1-B046-0C1C30A14B1B}">
      <dsp:nvSpPr>
        <dsp:cNvPr id="0" name=""/>
        <dsp:cNvSpPr/>
      </dsp:nvSpPr>
      <dsp:spPr>
        <a:xfrm>
          <a:off x="2407660" y="4172257"/>
          <a:ext cx="874045" cy="87404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9000E3-2EA2-4775-B191-62C47705CBAA}">
      <dsp:nvSpPr>
        <dsp:cNvPr id="0" name=""/>
        <dsp:cNvSpPr/>
      </dsp:nvSpPr>
      <dsp:spPr>
        <a:xfrm>
          <a:off x="3281706" y="4170072"/>
          <a:ext cx="1311068" cy="87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Melissa Wallace</a:t>
          </a:r>
        </a:p>
        <a:p>
          <a:pPr marL="0" lvl="0" indent="0" algn="l" defTabSz="488950">
            <a:lnSpc>
              <a:spcPct val="90000"/>
            </a:lnSpc>
            <a:spcBef>
              <a:spcPct val="0"/>
            </a:spcBef>
            <a:spcAft>
              <a:spcPct val="35000"/>
            </a:spcAft>
            <a:buNone/>
          </a:pPr>
          <a:r>
            <a:rPr lang="en-US" sz="1100" kern="1200" dirty="0"/>
            <a:t>Sourcing Analyst</a:t>
          </a:r>
        </a:p>
      </dsp:txBody>
      <dsp:txXfrm>
        <a:off x="3281706" y="4170072"/>
        <a:ext cx="1311068" cy="874045"/>
      </dsp:txXfrm>
    </dsp:sp>
    <dsp:sp modelId="{30C7356F-F7D5-4F1B-BBD8-ED6AAEB5BA4E}">
      <dsp:nvSpPr>
        <dsp:cNvPr id="0" name=""/>
        <dsp:cNvSpPr/>
      </dsp:nvSpPr>
      <dsp:spPr>
        <a:xfrm>
          <a:off x="4818033" y="3049187"/>
          <a:ext cx="874045" cy="87404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205E8-D701-47CB-92DE-52EB4D0386E7}">
      <dsp:nvSpPr>
        <dsp:cNvPr id="0" name=""/>
        <dsp:cNvSpPr/>
      </dsp:nvSpPr>
      <dsp:spPr>
        <a:xfrm>
          <a:off x="5685331" y="3020702"/>
          <a:ext cx="1311068" cy="87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Lara Christmann</a:t>
          </a:r>
        </a:p>
        <a:p>
          <a:pPr marL="0" lvl="0" indent="0" algn="l" defTabSz="488950">
            <a:lnSpc>
              <a:spcPct val="90000"/>
            </a:lnSpc>
            <a:spcBef>
              <a:spcPct val="0"/>
            </a:spcBef>
            <a:spcAft>
              <a:spcPct val="35000"/>
            </a:spcAft>
            <a:buNone/>
          </a:pPr>
          <a:r>
            <a:rPr lang="en-US" sz="1100" kern="1200" dirty="0"/>
            <a:t>Strategic Sourcing Manage (IT, HIM, Revenue Cycle)</a:t>
          </a:r>
        </a:p>
      </dsp:txBody>
      <dsp:txXfrm>
        <a:off x="5685331" y="3020702"/>
        <a:ext cx="1311068" cy="874045"/>
      </dsp:txXfrm>
    </dsp:sp>
    <dsp:sp modelId="{EE603209-08EB-46F5-AAAE-1442A066B56E}">
      <dsp:nvSpPr>
        <dsp:cNvPr id="0" name=""/>
        <dsp:cNvSpPr/>
      </dsp:nvSpPr>
      <dsp:spPr>
        <a:xfrm>
          <a:off x="4811286" y="4172257"/>
          <a:ext cx="874045" cy="8740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FC2C2-59CB-4FDF-8256-9CBF20064926}">
      <dsp:nvSpPr>
        <dsp:cNvPr id="0" name=""/>
        <dsp:cNvSpPr/>
      </dsp:nvSpPr>
      <dsp:spPr>
        <a:xfrm>
          <a:off x="5685331" y="4170072"/>
          <a:ext cx="1311068" cy="87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New Team Member Starting 8/18</a:t>
          </a:r>
        </a:p>
        <a:p>
          <a:pPr marL="0" lvl="0" indent="0" algn="l" defTabSz="488950">
            <a:lnSpc>
              <a:spcPct val="90000"/>
            </a:lnSpc>
            <a:spcBef>
              <a:spcPct val="0"/>
            </a:spcBef>
            <a:spcAft>
              <a:spcPct val="35000"/>
            </a:spcAft>
            <a:buNone/>
          </a:pPr>
          <a:r>
            <a:rPr lang="en-US" sz="1100" kern="1200" dirty="0"/>
            <a:t>Sourcing Category Leader</a:t>
          </a:r>
        </a:p>
      </dsp:txBody>
      <dsp:txXfrm>
        <a:off x="5685331" y="4170072"/>
        <a:ext cx="1311068" cy="874045"/>
      </dsp:txXfrm>
    </dsp:sp>
    <dsp:sp modelId="{F94D22EE-3E31-43D7-8E91-E0295B9221DE}">
      <dsp:nvSpPr>
        <dsp:cNvPr id="0" name=""/>
        <dsp:cNvSpPr/>
      </dsp:nvSpPr>
      <dsp:spPr>
        <a:xfrm>
          <a:off x="7214911" y="3022887"/>
          <a:ext cx="874045" cy="874045"/>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91C2F6-6B1E-4C01-B63C-040663261776}">
      <dsp:nvSpPr>
        <dsp:cNvPr id="0" name=""/>
        <dsp:cNvSpPr/>
      </dsp:nvSpPr>
      <dsp:spPr>
        <a:xfrm>
          <a:off x="8088956" y="3020702"/>
          <a:ext cx="1311068" cy="87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Kyle Kaparos</a:t>
          </a:r>
        </a:p>
        <a:p>
          <a:pPr marL="0" lvl="0" indent="0" algn="l" defTabSz="488950">
            <a:lnSpc>
              <a:spcPct val="90000"/>
            </a:lnSpc>
            <a:spcBef>
              <a:spcPct val="0"/>
            </a:spcBef>
            <a:spcAft>
              <a:spcPct val="35000"/>
            </a:spcAft>
            <a:buNone/>
          </a:pPr>
          <a:r>
            <a:rPr lang="en-US" sz="1100" kern="1200" dirty="0"/>
            <a:t>Optifreight – Program Lead</a:t>
          </a:r>
        </a:p>
      </dsp:txBody>
      <dsp:txXfrm>
        <a:off x="8088956" y="3020702"/>
        <a:ext cx="1311068" cy="874045"/>
      </dsp:txXfrm>
    </dsp:sp>
    <dsp:sp modelId="{7166A03A-7A92-49E2-99E3-2F2A1DC7D053}">
      <dsp:nvSpPr>
        <dsp:cNvPr id="0" name=""/>
        <dsp:cNvSpPr/>
      </dsp:nvSpPr>
      <dsp:spPr>
        <a:xfrm>
          <a:off x="9618536" y="3022887"/>
          <a:ext cx="874045" cy="874045"/>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40453-8107-499F-8657-BA67B74E17E2}">
      <dsp:nvSpPr>
        <dsp:cNvPr id="0" name=""/>
        <dsp:cNvSpPr/>
      </dsp:nvSpPr>
      <dsp:spPr>
        <a:xfrm>
          <a:off x="10492581" y="3020702"/>
          <a:ext cx="1311068" cy="87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Sydney Felty</a:t>
          </a:r>
        </a:p>
        <a:p>
          <a:pPr marL="0" lvl="0" indent="0" algn="l" defTabSz="488950">
            <a:lnSpc>
              <a:spcPct val="90000"/>
            </a:lnSpc>
            <a:spcBef>
              <a:spcPct val="0"/>
            </a:spcBef>
            <a:spcAft>
              <a:spcPct val="35000"/>
            </a:spcAft>
            <a:buNone/>
          </a:pPr>
          <a:r>
            <a:rPr lang="en-US" sz="1100" kern="1200" dirty="0"/>
            <a:t>Vizient – Sourcing Consultant</a:t>
          </a:r>
        </a:p>
      </dsp:txBody>
      <dsp:txXfrm>
        <a:off x="10492581" y="3020702"/>
        <a:ext cx="1311068" cy="8740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3ED8F-4103-4276-B1B5-09C13AF702E4}">
      <dsp:nvSpPr>
        <dsp:cNvPr id="0" name=""/>
        <dsp:cNvSpPr/>
      </dsp:nvSpPr>
      <dsp:spPr>
        <a:xfrm>
          <a:off x="1235" y="26412"/>
          <a:ext cx="1806866" cy="693674"/>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Category Assessment</a:t>
          </a:r>
        </a:p>
      </dsp:txBody>
      <dsp:txXfrm>
        <a:off x="1235" y="26412"/>
        <a:ext cx="1806866" cy="693674"/>
      </dsp:txXfrm>
    </dsp:sp>
    <dsp:sp modelId="{5D9F1B6F-7C5A-4A7A-B5FE-2C8065AD8655}">
      <dsp:nvSpPr>
        <dsp:cNvPr id="0" name=""/>
        <dsp:cNvSpPr/>
      </dsp:nvSpPr>
      <dsp:spPr>
        <a:xfrm>
          <a:off x="1235" y="639303"/>
          <a:ext cx="1819044" cy="1246830"/>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Data Collection</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Current Spend</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Utilization</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Contract Review</a:t>
          </a:r>
        </a:p>
      </dsp:txBody>
      <dsp:txXfrm>
        <a:off x="1235" y="639303"/>
        <a:ext cx="1819044" cy="1246830"/>
      </dsp:txXfrm>
    </dsp:sp>
    <dsp:sp modelId="{2D8F95E5-11FF-44D0-BB6E-C2ED3BB6448D}">
      <dsp:nvSpPr>
        <dsp:cNvPr id="0" name=""/>
        <dsp:cNvSpPr/>
      </dsp:nvSpPr>
      <dsp:spPr>
        <a:xfrm>
          <a:off x="2073242" y="22639"/>
          <a:ext cx="1806866" cy="67858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Market Assessment</a:t>
          </a:r>
        </a:p>
      </dsp:txBody>
      <dsp:txXfrm>
        <a:off x="2073242" y="22639"/>
        <a:ext cx="1806866" cy="678582"/>
      </dsp:txXfrm>
    </dsp:sp>
    <dsp:sp modelId="{CD826AC9-FCDB-4FAF-A2FC-FC032B98D7F6}">
      <dsp:nvSpPr>
        <dsp:cNvPr id="0" name=""/>
        <dsp:cNvSpPr/>
      </dsp:nvSpPr>
      <dsp:spPr>
        <a:xfrm>
          <a:off x="2073242" y="635530"/>
          <a:ext cx="1806866" cy="1246830"/>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Market &amp; Peer Review</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New Suppliers</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New Technology</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Price Benchmarks</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ECRI</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Valify</a:t>
          </a:r>
        </a:p>
      </dsp:txBody>
      <dsp:txXfrm>
        <a:off x="2073242" y="635530"/>
        <a:ext cx="1806866" cy="1246830"/>
      </dsp:txXfrm>
    </dsp:sp>
    <dsp:sp modelId="{8CEFFEC7-635F-457C-8463-4C74A3F070C8}">
      <dsp:nvSpPr>
        <dsp:cNvPr id="0" name=""/>
        <dsp:cNvSpPr/>
      </dsp:nvSpPr>
      <dsp:spPr>
        <a:xfrm>
          <a:off x="4133069" y="12069"/>
          <a:ext cx="1806866" cy="720859"/>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RFI/ RFP Execution</a:t>
          </a:r>
        </a:p>
      </dsp:txBody>
      <dsp:txXfrm>
        <a:off x="4133069" y="12069"/>
        <a:ext cx="1806866" cy="720859"/>
      </dsp:txXfrm>
    </dsp:sp>
    <dsp:sp modelId="{60149D07-5822-421B-91D7-216C0B859AF6}">
      <dsp:nvSpPr>
        <dsp:cNvPr id="0" name=""/>
        <dsp:cNvSpPr/>
      </dsp:nvSpPr>
      <dsp:spPr>
        <a:xfrm>
          <a:off x="4133069" y="646099"/>
          <a:ext cx="1806866" cy="1246830"/>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Scope Creation</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RFI/ RFP </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Price model</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Evaluation Criteria</a:t>
          </a:r>
        </a:p>
        <a:p>
          <a:pPr marL="114300" lvl="1" indent="-114300" algn="l" defTabSz="533400">
            <a:lnSpc>
              <a:spcPct val="90000"/>
            </a:lnSpc>
            <a:spcBef>
              <a:spcPct val="0"/>
            </a:spcBef>
            <a:spcAft>
              <a:spcPct val="15000"/>
            </a:spcAft>
            <a:buChar char="•"/>
          </a:pPr>
          <a:r>
            <a:rPr lang="en-US" sz="1200" kern="1200" dirty="0">
              <a:solidFill>
                <a:schemeClr val="bg1">
                  <a:lumMod val="25000"/>
                </a:schemeClr>
              </a:solidFill>
            </a:rPr>
            <a:t>Workday/ ScoutRFP</a:t>
          </a:r>
        </a:p>
      </dsp:txBody>
      <dsp:txXfrm>
        <a:off x="4133069" y="646099"/>
        <a:ext cx="1806866" cy="1246830"/>
      </dsp:txXfrm>
    </dsp:sp>
    <dsp:sp modelId="{ED6040C9-461F-4147-B0B3-F52B1E15B498}">
      <dsp:nvSpPr>
        <dsp:cNvPr id="0" name=""/>
        <dsp:cNvSpPr/>
      </dsp:nvSpPr>
      <dsp:spPr>
        <a:xfrm>
          <a:off x="6192897" y="22639"/>
          <a:ext cx="1806866" cy="67858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Analysis &amp; Selection</a:t>
          </a:r>
        </a:p>
      </dsp:txBody>
      <dsp:txXfrm>
        <a:off x="6192897" y="22639"/>
        <a:ext cx="1806866" cy="678582"/>
      </dsp:txXfrm>
    </dsp:sp>
    <dsp:sp modelId="{1DC55C43-1677-41CB-95B9-660794CB2C97}">
      <dsp:nvSpPr>
        <dsp:cNvPr id="0" name=""/>
        <dsp:cNvSpPr/>
      </dsp:nvSpPr>
      <dsp:spPr>
        <a:xfrm>
          <a:off x="6192897" y="635530"/>
          <a:ext cx="1806866" cy="1246830"/>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Initial Analysis</a:t>
          </a:r>
        </a:p>
        <a:p>
          <a:pPr marL="114300" lvl="1" indent="-114300" algn="l" defTabSz="533400">
            <a:lnSpc>
              <a:spcPct val="90000"/>
            </a:lnSpc>
            <a:spcBef>
              <a:spcPct val="0"/>
            </a:spcBef>
            <a:spcAft>
              <a:spcPct val="15000"/>
            </a:spcAft>
            <a:buChar char="•"/>
          </a:pPr>
          <a:r>
            <a:rPr lang="en-US" sz="1200" kern="1200" dirty="0"/>
            <a:t>Price Review</a:t>
          </a:r>
        </a:p>
        <a:p>
          <a:pPr marL="114300" lvl="1" indent="-114300" algn="l" defTabSz="533400">
            <a:lnSpc>
              <a:spcPct val="90000"/>
            </a:lnSpc>
            <a:spcBef>
              <a:spcPct val="0"/>
            </a:spcBef>
            <a:spcAft>
              <a:spcPct val="15000"/>
            </a:spcAft>
            <a:buChar char="•"/>
          </a:pPr>
          <a:r>
            <a:rPr lang="en-US" sz="1200" kern="1200" dirty="0"/>
            <a:t>Vendor present</a:t>
          </a:r>
        </a:p>
        <a:p>
          <a:pPr marL="114300" lvl="1" indent="-114300" algn="l" defTabSz="533400">
            <a:lnSpc>
              <a:spcPct val="90000"/>
            </a:lnSpc>
            <a:spcBef>
              <a:spcPct val="0"/>
            </a:spcBef>
            <a:spcAft>
              <a:spcPct val="15000"/>
            </a:spcAft>
            <a:buChar char="•"/>
          </a:pPr>
          <a:r>
            <a:rPr lang="en-US" sz="1200" kern="1200" dirty="0"/>
            <a:t>Scoring</a:t>
          </a:r>
        </a:p>
        <a:p>
          <a:pPr marL="114300" lvl="1" indent="-114300" algn="l" defTabSz="533400">
            <a:lnSpc>
              <a:spcPct val="90000"/>
            </a:lnSpc>
            <a:spcBef>
              <a:spcPct val="0"/>
            </a:spcBef>
            <a:spcAft>
              <a:spcPct val="15000"/>
            </a:spcAft>
            <a:buChar char="•"/>
          </a:pPr>
          <a:r>
            <a:rPr lang="en-US" sz="1200" kern="1200" dirty="0"/>
            <a:t>Supplier Selection</a:t>
          </a:r>
        </a:p>
      </dsp:txBody>
      <dsp:txXfrm>
        <a:off x="6192897" y="635530"/>
        <a:ext cx="1806866" cy="12468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22D29-02E1-4A7B-A5F6-630ED5CB3A08}">
      <dsp:nvSpPr>
        <dsp:cNvPr id="0" name=""/>
        <dsp:cNvSpPr/>
      </dsp:nvSpPr>
      <dsp:spPr>
        <a:xfrm>
          <a:off x="1914" y="6980"/>
          <a:ext cx="1866579" cy="644979"/>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Contracting</a:t>
          </a:r>
        </a:p>
      </dsp:txBody>
      <dsp:txXfrm>
        <a:off x="1914" y="6980"/>
        <a:ext cx="1866579" cy="644979"/>
      </dsp:txXfrm>
    </dsp:sp>
    <dsp:sp modelId="{F0D02C03-58CC-4908-A7E0-E10E6EDC0C7A}">
      <dsp:nvSpPr>
        <dsp:cNvPr id="0" name=""/>
        <dsp:cNvSpPr/>
      </dsp:nvSpPr>
      <dsp:spPr>
        <a:xfrm>
          <a:off x="1914" y="574269"/>
          <a:ext cx="1866579" cy="1399950"/>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Master Terms</a:t>
          </a:r>
        </a:p>
        <a:p>
          <a:pPr marL="114300" lvl="1" indent="-114300" algn="l" defTabSz="533400">
            <a:lnSpc>
              <a:spcPct val="90000"/>
            </a:lnSpc>
            <a:spcBef>
              <a:spcPct val="0"/>
            </a:spcBef>
            <a:spcAft>
              <a:spcPct val="15000"/>
            </a:spcAft>
            <a:buChar char="•"/>
          </a:pPr>
          <a:r>
            <a:rPr lang="en-US" sz="1200" kern="1200" dirty="0"/>
            <a:t>SOW</a:t>
          </a:r>
        </a:p>
        <a:p>
          <a:pPr marL="114300" lvl="1" indent="-114300" algn="l" defTabSz="533400">
            <a:lnSpc>
              <a:spcPct val="90000"/>
            </a:lnSpc>
            <a:spcBef>
              <a:spcPct val="0"/>
            </a:spcBef>
            <a:spcAft>
              <a:spcPct val="15000"/>
            </a:spcAft>
            <a:buChar char="•"/>
          </a:pPr>
          <a:r>
            <a:rPr lang="en-US" sz="1200" kern="1200" dirty="0"/>
            <a:t>BAA &amp; SSA</a:t>
          </a:r>
        </a:p>
        <a:p>
          <a:pPr marL="114300" lvl="1" indent="-114300" algn="l" defTabSz="533400">
            <a:lnSpc>
              <a:spcPct val="90000"/>
            </a:lnSpc>
            <a:spcBef>
              <a:spcPct val="0"/>
            </a:spcBef>
            <a:spcAft>
              <a:spcPct val="15000"/>
            </a:spcAft>
            <a:buChar char="•"/>
          </a:pPr>
          <a:r>
            <a:rPr lang="en-US" sz="1200" kern="1200" dirty="0"/>
            <a:t>Price Negotiation</a:t>
          </a:r>
        </a:p>
        <a:p>
          <a:pPr marL="114300" lvl="1" indent="-114300" algn="l" defTabSz="533400">
            <a:lnSpc>
              <a:spcPct val="90000"/>
            </a:lnSpc>
            <a:spcBef>
              <a:spcPct val="0"/>
            </a:spcBef>
            <a:spcAft>
              <a:spcPct val="15000"/>
            </a:spcAft>
            <a:buChar char="•"/>
          </a:pPr>
          <a:r>
            <a:rPr lang="en-US" sz="1200" kern="1200" dirty="0"/>
            <a:t>KPI’s</a:t>
          </a:r>
        </a:p>
        <a:p>
          <a:pPr marL="114300" lvl="1" indent="-114300" algn="l" defTabSz="533400">
            <a:lnSpc>
              <a:spcPct val="90000"/>
            </a:lnSpc>
            <a:spcBef>
              <a:spcPct val="0"/>
            </a:spcBef>
            <a:spcAft>
              <a:spcPct val="15000"/>
            </a:spcAft>
            <a:buChar char="•"/>
          </a:pPr>
          <a:r>
            <a:rPr lang="en-US" sz="1200" kern="1200" dirty="0"/>
            <a:t>Implementation timeline</a:t>
          </a:r>
        </a:p>
      </dsp:txBody>
      <dsp:txXfrm>
        <a:off x="1914" y="574269"/>
        <a:ext cx="1866579" cy="1399950"/>
      </dsp:txXfrm>
    </dsp:sp>
    <dsp:sp modelId="{530A282D-E0E0-4655-ADAA-4B7D78651CB5}">
      <dsp:nvSpPr>
        <dsp:cNvPr id="0" name=""/>
        <dsp:cNvSpPr/>
      </dsp:nvSpPr>
      <dsp:spPr>
        <a:xfrm>
          <a:off x="2129814" y="16436"/>
          <a:ext cx="1866579" cy="60715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Implement</a:t>
          </a:r>
        </a:p>
      </dsp:txBody>
      <dsp:txXfrm>
        <a:off x="2129814" y="16436"/>
        <a:ext cx="1866579" cy="607152"/>
      </dsp:txXfrm>
    </dsp:sp>
    <dsp:sp modelId="{2D01116B-A9B2-4AFB-AD8F-B60C29DD367F}">
      <dsp:nvSpPr>
        <dsp:cNvPr id="0" name=""/>
        <dsp:cNvSpPr/>
      </dsp:nvSpPr>
      <dsp:spPr>
        <a:xfrm>
          <a:off x="2129814" y="564813"/>
          <a:ext cx="1866579" cy="1399950"/>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Suppler Onboarding</a:t>
          </a:r>
        </a:p>
        <a:p>
          <a:pPr marL="114300" lvl="1" indent="-114300" algn="l" defTabSz="533400">
            <a:lnSpc>
              <a:spcPct val="90000"/>
            </a:lnSpc>
            <a:spcBef>
              <a:spcPct val="0"/>
            </a:spcBef>
            <a:spcAft>
              <a:spcPct val="15000"/>
            </a:spcAft>
            <a:buChar char="•"/>
          </a:pPr>
          <a:r>
            <a:rPr lang="en-US" sz="1200" kern="1200" dirty="0"/>
            <a:t>Support Service/ Product Implementation</a:t>
          </a:r>
        </a:p>
        <a:p>
          <a:pPr marL="114300" lvl="1" indent="-114300" algn="l" defTabSz="533400">
            <a:lnSpc>
              <a:spcPct val="90000"/>
            </a:lnSpc>
            <a:spcBef>
              <a:spcPct val="0"/>
            </a:spcBef>
            <a:spcAft>
              <a:spcPct val="15000"/>
            </a:spcAft>
            <a:buChar char="•"/>
          </a:pPr>
          <a:r>
            <a:rPr lang="en-US" sz="1200" kern="1200" dirty="0"/>
            <a:t>Financial Impact/ ROI &amp; Savings</a:t>
          </a:r>
        </a:p>
      </dsp:txBody>
      <dsp:txXfrm>
        <a:off x="2129814" y="564813"/>
        <a:ext cx="1866579" cy="1399950"/>
      </dsp:txXfrm>
    </dsp:sp>
    <dsp:sp modelId="{B06864D7-BD26-46F9-A0BE-7ED3DD17125B}">
      <dsp:nvSpPr>
        <dsp:cNvPr id="0" name=""/>
        <dsp:cNvSpPr/>
      </dsp:nvSpPr>
      <dsp:spPr>
        <a:xfrm>
          <a:off x="4257715" y="4393"/>
          <a:ext cx="1866579" cy="655324"/>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Supplier Performance Management</a:t>
          </a:r>
        </a:p>
      </dsp:txBody>
      <dsp:txXfrm>
        <a:off x="4257715" y="4393"/>
        <a:ext cx="1866579" cy="655324"/>
      </dsp:txXfrm>
    </dsp:sp>
    <dsp:sp modelId="{BCCE3C3D-1A4F-4FD9-9080-C460724B13B9}">
      <dsp:nvSpPr>
        <dsp:cNvPr id="0" name=""/>
        <dsp:cNvSpPr/>
      </dsp:nvSpPr>
      <dsp:spPr>
        <a:xfrm>
          <a:off x="4257715" y="576856"/>
          <a:ext cx="1866579" cy="1399950"/>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Vendor KPI review</a:t>
          </a:r>
        </a:p>
        <a:p>
          <a:pPr marL="114300" lvl="1" indent="-114300" algn="l" defTabSz="533400">
            <a:lnSpc>
              <a:spcPct val="90000"/>
            </a:lnSpc>
            <a:spcBef>
              <a:spcPct val="0"/>
            </a:spcBef>
            <a:spcAft>
              <a:spcPct val="15000"/>
            </a:spcAft>
            <a:buChar char="•"/>
          </a:pPr>
          <a:r>
            <a:rPr lang="en-US" sz="1200" kern="1200" dirty="0"/>
            <a:t>Business Review &amp; Scorecards</a:t>
          </a:r>
        </a:p>
        <a:p>
          <a:pPr marL="114300" lvl="1" indent="-114300" algn="l" defTabSz="533400">
            <a:lnSpc>
              <a:spcPct val="90000"/>
            </a:lnSpc>
            <a:spcBef>
              <a:spcPct val="0"/>
            </a:spcBef>
            <a:spcAft>
              <a:spcPct val="15000"/>
            </a:spcAft>
            <a:buChar char="•"/>
          </a:pPr>
          <a:endParaRPr lang="en-US" sz="1200" kern="1200" dirty="0"/>
        </a:p>
        <a:p>
          <a:pPr marL="171450" lvl="1" indent="-171450" algn="l" defTabSz="800100">
            <a:lnSpc>
              <a:spcPct val="90000"/>
            </a:lnSpc>
            <a:spcBef>
              <a:spcPct val="0"/>
            </a:spcBef>
            <a:spcAft>
              <a:spcPct val="15000"/>
            </a:spcAft>
            <a:buChar char="•"/>
          </a:pPr>
          <a:endParaRPr lang="en-US" sz="1800" kern="1200" dirty="0"/>
        </a:p>
      </dsp:txBody>
      <dsp:txXfrm>
        <a:off x="4257715" y="576856"/>
        <a:ext cx="1866579" cy="13999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AB068-DF62-440A-94B9-267BF28F475F}">
      <dsp:nvSpPr>
        <dsp:cNvPr id="0" name=""/>
        <dsp:cNvSpPr/>
      </dsp:nvSpPr>
      <dsp:spPr>
        <a:xfrm>
          <a:off x="494745" y="0"/>
          <a:ext cx="5607119" cy="395208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A4EC50-3901-49F5-96FF-FA169BEF7928}">
      <dsp:nvSpPr>
        <dsp:cNvPr id="0" name=""/>
        <dsp:cNvSpPr/>
      </dsp:nvSpPr>
      <dsp:spPr>
        <a:xfrm>
          <a:off x="7086" y="1185626"/>
          <a:ext cx="2123284" cy="15808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Routine</a:t>
          </a:r>
        </a:p>
        <a:p>
          <a:pPr marL="0" lvl="0" indent="0" algn="ctr" defTabSz="622300">
            <a:lnSpc>
              <a:spcPct val="90000"/>
            </a:lnSpc>
            <a:spcBef>
              <a:spcPct val="0"/>
            </a:spcBef>
            <a:spcAft>
              <a:spcPct val="35000"/>
            </a:spcAft>
            <a:buNone/>
          </a:pPr>
          <a:r>
            <a:rPr lang="en-US" sz="1400" kern="1200" dirty="0"/>
            <a:t>148 Projects $54.5m</a:t>
          </a:r>
        </a:p>
      </dsp:txBody>
      <dsp:txXfrm>
        <a:off x="84256" y="1262796"/>
        <a:ext cx="1968944" cy="1426494"/>
      </dsp:txXfrm>
    </dsp:sp>
    <dsp:sp modelId="{0B3508D4-5BC8-4820-9309-D513BF4DDE63}">
      <dsp:nvSpPr>
        <dsp:cNvPr id="0" name=""/>
        <dsp:cNvSpPr/>
      </dsp:nvSpPr>
      <dsp:spPr>
        <a:xfrm>
          <a:off x="2236663" y="1185626"/>
          <a:ext cx="2123284" cy="15808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Strategic/Contingency</a:t>
          </a:r>
        </a:p>
        <a:p>
          <a:pPr marL="0" lvl="0" indent="0" algn="ctr" defTabSz="622300">
            <a:lnSpc>
              <a:spcPct val="90000"/>
            </a:lnSpc>
            <a:spcBef>
              <a:spcPct val="0"/>
            </a:spcBef>
            <a:spcAft>
              <a:spcPct val="35000"/>
            </a:spcAft>
            <a:buNone/>
          </a:pPr>
          <a:r>
            <a:rPr lang="en-US" sz="1400" kern="1200" dirty="0"/>
            <a:t>Est. $TBD</a:t>
          </a:r>
        </a:p>
      </dsp:txBody>
      <dsp:txXfrm>
        <a:off x="2313833" y="1262796"/>
        <a:ext cx="1968944" cy="1426494"/>
      </dsp:txXfrm>
    </dsp:sp>
    <dsp:sp modelId="{60B43AB4-D677-4E27-8FFE-E8F0B90E3712}">
      <dsp:nvSpPr>
        <dsp:cNvPr id="0" name=""/>
        <dsp:cNvSpPr/>
      </dsp:nvSpPr>
      <dsp:spPr>
        <a:xfrm>
          <a:off x="4466240" y="1185626"/>
          <a:ext cx="2123284" cy="15808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Construction/New Site Support</a:t>
          </a:r>
        </a:p>
        <a:p>
          <a:pPr marL="0" lvl="0" indent="0" algn="ctr" defTabSz="622300">
            <a:lnSpc>
              <a:spcPct val="90000"/>
            </a:lnSpc>
            <a:spcBef>
              <a:spcPct val="0"/>
            </a:spcBef>
            <a:spcAft>
              <a:spcPct val="35000"/>
            </a:spcAft>
            <a:buNone/>
          </a:pPr>
          <a:r>
            <a:rPr lang="en-US" sz="1400" kern="1200" dirty="0"/>
            <a:t>$TBD</a:t>
          </a:r>
        </a:p>
      </dsp:txBody>
      <dsp:txXfrm>
        <a:off x="4543410" y="1262796"/>
        <a:ext cx="1968944" cy="14264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83961-08E6-4E9A-AC2A-A2BC4DD99FE8}">
      <dsp:nvSpPr>
        <dsp:cNvPr id="0" name=""/>
        <dsp:cNvSpPr/>
      </dsp:nvSpPr>
      <dsp:spPr>
        <a:xfrm>
          <a:off x="6003540" y="1656476"/>
          <a:ext cx="1507952" cy="1423878"/>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t>UCM Supply Chain</a:t>
          </a:r>
        </a:p>
      </dsp:txBody>
      <dsp:txXfrm>
        <a:off x="6224374" y="1864998"/>
        <a:ext cx="1066284" cy="1006834"/>
      </dsp:txXfrm>
    </dsp:sp>
    <dsp:sp modelId="{2C661033-DEA2-4B16-AA25-55BEAD31D1A0}">
      <dsp:nvSpPr>
        <dsp:cNvPr id="0" name=""/>
        <dsp:cNvSpPr/>
      </dsp:nvSpPr>
      <dsp:spPr>
        <a:xfrm rot="16200000">
          <a:off x="6283629" y="1178283"/>
          <a:ext cx="947773" cy="8611"/>
        </a:xfrm>
        <a:custGeom>
          <a:avLst/>
          <a:gdLst/>
          <a:ahLst/>
          <a:cxnLst/>
          <a:rect l="0" t="0" r="0" b="0"/>
          <a:pathLst>
            <a:path>
              <a:moveTo>
                <a:pt x="0" y="4305"/>
              </a:moveTo>
              <a:lnTo>
                <a:pt x="947773"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733822" y="1158895"/>
        <a:ext cx="47388" cy="47388"/>
      </dsp:txXfrm>
    </dsp:sp>
    <dsp:sp modelId="{608C5DD3-C9C0-4AC0-86EE-47F1D9A212F7}">
      <dsp:nvSpPr>
        <dsp:cNvPr id="0" name=""/>
        <dsp:cNvSpPr/>
      </dsp:nvSpPr>
      <dsp:spPr>
        <a:xfrm>
          <a:off x="6309828" y="-21899"/>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Hyde Park</a:t>
          </a:r>
        </a:p>
      </dsp:txBody>
      <dsp:txXfrm>
        <a:off x="6440953" y="85095"/>
        <a:ext cx="633125" cy="516614"/>
      </dsp:txXfrm>
    </dsp:sp>
    <dsp:sp modelId="{47947E3F-AD81-4633-B213-5E653681D15A}">
      <dsp:nvSpPr>
        <dsp:cNvPr id="0" name=""/>
        <dsp:cNvSpPr/>
      </dsp:nvSpPr>
      <dsp:spPr>
        <a:xfrm rot="17640000">
          <a:off x="6773625" y="1282661"/>
          <a:ext cx="930766" cy="8611"/>
        </a:xfrm>
        <a:custGeom>
          <a:avLst/>
          <a:gdLst/>
          <a:ahLst/>
          <a:cxnLst/>
          <a:rect l="0" t="0" r="0" b="0"/>
          <a:pathLst>
            <a:path>
              <a:moveTo>
                <a:pt x="0" y="4305"/>
              </a:moveTo>
              <a:lnTo>
                <a:pt x="930766"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215739" y="1263697"/>
        <a:ext cx="46538" cy="46538"/>
      </dsp:txXfrm>
    </dsp:sp>
    <dsp:sp modelId="{00D248E7-FC2F-4C24-92DB-C9B6E2E5A001}">
      <dsp:nvSpPr>
        <dsp:cNvPr id="0" name=""/>
        <dsp:cNvSpPr/>
      </dsp:nvSpPr>
      <dsp:spPr>
        <a:xfrm>
          <a:off x="7133476" y="153171"/>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River East</a:t>
          </a:r>
        </a:p>
      </dsp:txBody>
      <dsp:txXfrm>
        <a:off x="7264601" y="260165"/>
        <a:ext cx="633125" cy="516614"/>
      </dsp:txXfrm>
    </dsp:sp>
    <dsp:sp modelId="{7D0E855A-E1DD-4AA3-A3FB-2BD6A846C6BB}">
      <dsp:nvSpPr>
        <dsp:cNvPr id="0" name=""/>
        <dsp:cNvSpPr/>
      </dsp:nvSpPr>
      <dsp:spPr>
        <a:xfrm rot="19080000">
          <a:off x="7189359" y="1576296"/>
          <a:ext cx="886223" cy="8611"/>
        </a:xfrm>
        <a:custGeom>
          <a:avLst/>
          <a:gdLst/>
          <a:ahLst/>
          <a:cxnLst/>
          <a:rect l="0" t="0" r="0" b="0"/>
          <a:pathLst>
            <a:path>
              <a:moveTo>
                <a:pt x="0" y="4305"/>
              </a:moveTo>
              <a:lnTo>
                <a:pt x="886223"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10316" y="1558446"/>
        <a:ext cx="44311" cy="44311"/>
      </dsp:txXfrm>
    </dsp:sp>
    <dsp:sp modelId="{9E36EC13-8DA1-4C7F-AA16-D01AB4041AF8}">
      <dsp:nvSpPr>
        <dsp:cNvPr id="0" name=""/>
        <dsp:cNvSpPr/>
      </dsp:nvSpPr>
      <dsp:spPr>
        <a:xfrm>
          <a:off x="7814707" y="648115"/>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Orland Park</a:t>
          </a:r>
        </a:p>
      </dsp:txBody>
      <dsp:txXfrm>
        <a:off x="7945832" y="755109"/>
        <a:ext cx="633125" cy="516614"/>
      </dsp:txXfrm>
    </dsp:sp>
    <dsp:sp modelId="{4BFFD325-BB51-46C6-A869-1729986F6985}">
      <dsp:nvSpPr>
        <dsp:cNvPr id="0" name=""/>
        <dsp:cNvSpPr/>
      </dsp:nvSpPr>
      <dsp:spPr>
        <a:xfrm rot="20520000">
          <a:off x="7449955" y="2002973"/>
          <a:ext cx="838047" cy="8611"/>
        </a:xfrm>
        <a:custGeom>
          <a:avLst/>
          <a:gdLst/>
          <a:ahLst/>
          <a:cxnLst/>
          <a:rect l="0" t="0" r="0" b="0"/>
          <a:pathLst>
            <a:path>
              <a:moveTo>
                <a:pt x="0" y="4305"/>
              </a:moveTo>
              <a:lnTo>
                <a:pt x="838047"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848027" y="1986328"/>
        <a:ext cx="41902" cy="41902"/>
      </dsp:txXfrm>
    </dsp:sp>
    <dsp:sp modelId="{3674D879-F1E5-4497-A7C9-DA25C4623532}">
      <dsp:nvSpPr>
        <dsp:cNvPr id="0" name=""/>
        <dsp:cNvSpPr/>
      </dsp:nvSpPr>
      <dsp:spPr>
        <a:xfrm>
          <a:off x="8235731" y="1377350"/>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Ingalls</a:t>
          </a:r>
        </a:p>
      </dsp:txBody>
      <dsp:txXfrm>
        <a:off x="8366856" y="1484344"/>
        <a:ext cx="633125" cy="516614"/>
      </dsp:txXfrm>
    </dsp:sp>
    <dsp:sp modelId="{7A9C5C4F-2652-4A79-88F7-26F22AE2A687}">
      <dsp:nvSpPr>
        <dsp:cNvPr id="0" name=""/>
        <dsp:cNvSpPr/>
      </dsp:nvSpPr>
      <dsp:spPr>
        <a:xfrm rot="360000">
          <a:off x="7504604" y="2485991"/>
          <a:ext cx="825073" cy="8611"/>
        </a:xfrm>
        <a:custGeom>
          <a:avLst/>
          <a:gdLst/>
          <a:ahLst/>
          <a:cxnLst/>
          <a:rect l="0" t="0" r="0" b="0"/>
          <a:pathLst>
            <a:path>
              <a:moveTo>
                <a:pt x="0" y="4305"/>
              </a:moveTo>
              <a:lnTo>
                <a:pt x="825073"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896514" y="2469670"/>
        <a:ext cx="41253" cy="41253"/>
      </dsp:txXfrm>
    </dsp:sp>
    <dsp:sp modelId="{6D8B6E1C-DE31-4E92-BA98-47F9C9DCD725}">
      <dsp:nvSpPr>
        <dsp:cNvPr id="0" name=""/>
        <dsp:cNvSpPr/>
      </dsp:nvSpPr>
      <dsp:spPr>
        <a:xfrm>
          <a:off x="8323749" y="2214786"/>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South Loop</a:t>
          </a:r>
        </a:p>
      </dsp:txBody>
      <dsp:txXfrm>
        <a:off x="8454874" y="2321780"/>
        <a:ext cx="633125" cy="516614"/>
      </dsp:txXfrm>
    </dsp:sp>
    <dsp:sp modelId="{3B4A2026-CE4A-49BD-AA42-FB4AEACBEF0A}">
      <dsp:nvSpPr>
        <dsp:cNvPr id="0" name=""/>
        <dsp:cNvSpPr/>
      </dsp:nvSpPr>
      <dsp:spPr>
        <a:xfrm rot="1800000">
          <a:off x="7343150" y="2950558"/>
          <a:ext cx="860248" cy="8611"/>
        </a:xfrm>
        <a:custGeom>
          <a:avLst/>
          <a:gdLst/>
          <a:ahLst/>
          <a:cxnLst/>
          <a:rect l="0" t="0" r="0" b="0"/>
          <a:pathLst>
            <a:path>
              <a:moveTo>
                <a:pt x="0" y="4305"/>
              </a:moveTo>
              <a:lnTo>
                <a:pt x="860248"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751768" y="2933357"/>
        <a:ext cx="43012" cy="43012"/>
      </dsp:txXfrm>
    </dsp:sp>
    <dsp:sp modelId="{DFC68A0E-F1FF-431C-B2C2-B62C88ABA74B}">
      <dsp:nvSpPr>
        <dsp:cNvPr id="0" name=""/>
        <dsp:cNvSpPr/>
      </dsp:nvSpPr>
      <dsp:spPr>
        <a:xfrm>
          <a:off x="8063542" y="3015621"/>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Calumet City</a:t>
          </a:r>
        </a:p>
      </dsp:txBody>
      <dsp:txXfrm>
        <a:off x="8194667" y="3122615"/>
        <a:ext cx="633125" cy="516614"/>
      </dsp:txXfrm>
    </dsp:sp>
    <dsp:sp modelId="{E79B40CD-C879-44E8-979B-86FD8D66FCAB}">
      <dsp:nvSpPr>
        <dsp:cNvPr id="0" name=""/>
        <dsp:cNvSpPr/>
      </dsp:nvSpPr>
      <dsp:spPr>
        <a:xfrm rot="3240000">
          <a:off x="6996294" y="3319664"/>
          <a:ext cx="910945" cy="8611"/>
        </a:xfrm>
        <a:custGeom>
          <a:avLst/>
          <a:gdLst/>
          <a:ahLst/>
          <a:cxnLst/>
          <a:rect l="0" t="0" r="0" b="0"/>
          <a:pathLst>
            <a:path>
              <a:moveTo>
                <a:pt x="0" y="4305"/>
              </a:moveTo>
              <a:lnTo>
                <a:pt x="910945"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428993" y="3301196"/>
        <a:ext cx="45547" cy="45547"/>
      </dsp:txXfrm>
    </dsp:sp>
    <dsp:sp modelId="{9BE9F2A5-60DC-460A-ACB8-3C3E420EE96B}">
      <dsp:nvSpPr>
        <dsp:cNvPr id="0" name=""/>
        <dsp:cNvSpPr/>
      </dsp:nvSpPr>
      <dsp:spPr>
        <a:xfrm>
          <a:off x="7500102" y="3641385"/>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Flossmoor</a:t>
          </a:r>
        </a:p>
      </dsp:txBody>
      <dsp:txXfrm>
        <a:off x="7631227" y="3748379"/>
        <a:ext cx="633125" cy="516614"/>
      </dsp:txXfrm>
    </dsp:sp>
    <dsp:sp modelId="{81DC01F2-1D16-4420-AF86-25FEBB4CFB7F}">
      <dsp:nvSpPr>
        <dsp:cNvPr id="0" name=""/>
        <dsp:cNvSpPr/>
      </dsp:nvSpPr>
      <dsp:spPr>
        <a:xfrm rot="4680000">
          <a:off x="6532244" y="3523536"/>
          <a:ext cx="943432" cy="8611"/>
        </a:xfrm>
        <a:custGeom>
          <a:avLst/>
          <a:gdLst/>
          <a:ahLst/>
          <a:cxnLst/>
          <a:rect l="0" t="0" r="0" b="0"/>
          <a:pathLst>
            <a:path>
              <a:moveTo>
                <a:pt x="0" y="4305"/>
              </a:moveTo>
              <a:lnTo>
                <a:pt x="943432"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980374" y="3504256"/>
        <a:ext cx="47171" cy="47171"/>
      </dsp:txXfrm>
    </dsp:sp>
    <dsp:sp modelId="{B4B09401-DC0E-440C-BEB3-CA225C80B988}">
      <dsp:nvSpPr>
        <dsp:cNvPr id="0" name=""/>
        <dsp:cNvSpPr/>
      </dsp:nvSpPr>
      <dsp:spPr>
        <a:xfrm>
          <a:off x="6730853" y="3983877"/>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Tinley Park</a:t>
          </a:r>
        </a:p>
      </dsp:txBody>
      <dsp:txXfrm>
        <a:off x="6861978" y="4090871"/>
        <a:ext cx="633125" cy="516614"/>
      </dsp:txXfrm>
    </dsp:sp>
    <dsp:sp modelId="{BA436AD5-2500-472D-9AF5-995E84373C13}">
      <dsp:nvSpPr>
        <dsp:cNvPr id="0" name=""/>
        <dsp:cNvSpPr/>
      </dsp:nvSpPr>
      <dsp:spPr>
        <a:xfrm rot="6120000">
          <a:off x="6039356" y="3523536"/>
          <a:ext cx="943432" cy="8611"/>
        </a:xfrm>
        <a:custGeom>
          <a:avLst/>
          <a:gdLst/>
          <a:ahLst/>
          <a:cxnLst/>
          <a:rect l="0" t="0" r="0" b="0"/>
          <a:pathLst>
            <a:path>
              <a:moveTo>
                <a:pt x="0" y="4305"/>
              </a:moveTo>
              <a:lnTo>
                <a:pt x="943432"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6487486" y="3504256"/>
        <a:ext cx="47171" cy="47171"/>
      </dsp:txXfrm>
    </dsp:sp>
    <dsp:sp modelId="{59770D4C-FADF-442B-BD51-20283FE96BA9}">
      <dsp:nvSpPr>
        <dsp:cNvPr id="0" name=""/>
        <dsp:cNvSpPr/>
      </dsp:nvSpPr>
      <dsp:spPr>
        <a:xfrm>
          <a:off x="5888804" y="3983877"/>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Crown Point</a:t>
          </a:r>
        </a:p>
      </dsp:txBody>
      <dsp:txXfrm>
        <a:off x="6019929" y="4090871"/>
        <a:ext cx="633125" cy="516614"/>
      </dsp:txXfrm>
    </dsp:sp>
    <dsp:sp modelId="{01941930-94BB-41DC-AC7B-0C6DCED1DA79}">
      <dsp:nvSpPr>
        <dsp:cNvPr id="0" name=""/>
        <dsp:cNvSpPr/>
      </dsp:nvSpPr>
      <dsp:spPr>
        <a:xfrm rot="7560000">
          <a:off x="5607792" y="3319664"/>
          <a:ext cx="910945" cy="8611"/>
        </a:xfrm>
        <a:custGeom>
          <a:avLst/>
          <a:gdLst/>
          <a:ahLst/>
          <a:cxnLst/>
          <a:rect l="0" t="0" r="0" b="0"/>
          <a:pathLst>
            <a:path>
              <a:moveTo>
                <a:pt x="0" y="4305"/>
              </a:moveTo>
              <a:lnTo>
                <a:pt x="910945"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6040492" y="3301196"/>
        <a:ext cx="45547" cy="45547"/>
      </dsp:txXfrm>
    </dsp:sp>
    <dsp:sp modelId="{4CC2A53B-9C28-45B3-9F72-3F4A04762115}">
      <dsp:nvSpPr>
        <dsp:cNvPr id="0" name=""/>
        <dsp:cNvSpPr/>
      </dsp:nvSpPr>
      <dsp:spPr>
        <a:xfrm>
          <a:off x="5119555" y="3641385"/>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Dearborn Station</a:t>
          </a:r>
        </a:p>
      </dsp:txBody>
      <dsp:txXfrm>
        <a:off x="5250680" y="3748379"/>
        <a:ext cx="633125" cy="516614"/>
      </dsp:txXfrm>
    </dsp:sp>
    <dsp:sp modelId="{90BA2878-FA67-4D54-B835-C3D5814326BB}">
      <dsp:nvSpPr>
        <dsp:cNvPr id="0" name=""/>
        <dsp:cNvSpPr/>
      </dsp:nvSpPr>
      <dsp:spPr>
        <a:xfrm rot="9000000">
          <a:off x="5311634" y="2950558"/>
          <a:ext cx="860248" cy="8611"/>
        </a:xfrm>
        <a:custGeom>
          <a:avLst/>
          <a:gdLst/>
          <a:ahLst/>
          <a:cxnLst/>
          <a:rect l="0" t="0" r="0" b="0"/>
          <a:pathLst>
            <a:path>
              <a:moveTo>
                <a:pt x="0" y="4305"/>
              </a:moveTo>
              <a:lnTo>
                <a:pt x="860248"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5720252" y="2933357"/>
        <a:ext cx="43012" cy="43012"/>
      </dsp:txXfrm>
    </dsp:sp>
    <dsp:sp modelId="{4FC4E652-0F7D-488E-9B34-15731E5A6C77}">
      <dsp:nvSpPr>
        <dsp:cNvPr id="0" name=""/>
        <dsp:cNvSpPr/>
      </dsp:nvSpPr>
      <dsp:spPr>
        <a:xfrm>
          <a:off x="4556115" y="3015621"/>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Kenwood</a:t>
          </a:r>
        </a:p>
      </dsp:txBody>
      <dsp:txXfrm>
        <a:off x="4687240" y="3122615"/>
        <a:ext cx="633125" cy="516614"/>
      </dsp:txXfrm>
    </dsp:sp>
    <dsp:sp modelId="{18F1284F-64E3-47BB-87D7-889451C94868}">
      <dsp:nvSpPr>
        <dsp:cNvPr id="0" name=""/>
        <dsp:cNvSpPr/>
      </dsp:nvSpPr>
      <dsp:spPr>
        <a:xfrm rot="10440000">
          <a:off x="5185354" y="2485991"/>
          <a:ext cx="825073" cy="8611"/>
        </a:xfrm>
        <a:custGeom>
          <a:avLst/>
          <a:gdLst/>
          <a:ahLst/>
          <a:cxnLst/>
          <a:rect l="0" t="0" r="0" b="0"/>
          <a:pathLst>
            <a:path>
              <a:moveTo>
                <a:pt x="0" y="4305"/>
              </a:moveTo>
              <a:lnTo>
                <a:pt x="825073"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5577264" y="2469670"/>
        <a:ext cx="41253" cy="41253"/>
      </dsp:txXfrm>
    </dsp:sp>
    <dsp:sp modelId="{55CEE33D-F40D-4859-A46F-3EDAD0139BA9}">
      <dsp:nvSpPr>
        <dsp:cNvPr id="0" name=""/>
        <dsp:cNvSpPr/>
      </dsp:nvSpPr>
      <dsp:spPr>
        <a:xfrm>
          <a:off x="4295907" y="2214786"/>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Cottage Grove</a:t>
          </a:r>
        </a:p>
      </dsp:txBody>
      <dsp:txXfrm>
        <a:off x="4427032" y="2321780"/>
        <a:ext cx="633125" cy="516614"/>
      </dsp:txXfrm>
    </dsp:sp>
    <dsp:sp modelId="{33FF1723-C01A-4C7E-9796-E932B0DBE717}">
      <dsp:nvSpPr>
        <dsp:cNvPr id="0" name=""/>
        <dsp:cNvSpPr/>
      </dsp:nvSpPr>
      <dsp:spPr>
        <a:xfrm rot="11880000">
          <a:off x="5227030" y="2002973"/>
          <a:ext cx="838047" cy="8611"/>
        </a:xfrm>
        <a:custGeom>
          <a:avLst/>
          <a:gdLst/>
          <a:ahLst/>
          <a:cxnLst/>
          <a:rect l="0" t="0" r="0" b="0"/>
          <a:pathLst>
            <a:path>
              <a:moveTo>
                <a:pt x="0" y="4305"/>
              </a:moveTo>
              <a:lnTo>
                <a:pt x="838047"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5625102" y="1986328"/>
        <a:ext cx="41902" cy="41902"/>
      </dsp:txXfrm>
    </dsp:sp>
    <dsp:sp modelId="{4A0CD325-634B-458F-AFF8-F3921C67F2B6}">
      <dsp:nvSpPr>
        <dsp:cNvPr id="0" name=""/>
        <dsp:cNvSpPr/>
      </dsp:nvSpPr>
      <dsp:spPr>
        <a:xfrm>
          <a:off x="4383925" y="1377350"/>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Silver Cross</a:t>
          </a:r>
        </a:p>
      </dsp:txBody>
      <dsp:txXfrm>
        <a:off x="4515050" y="1484344"/>
        <a:ext cx="633125" cy="516614"/>
      </dsp:txXfrm>
    </dsp:sp>
    <dsp:sp modelId="{84105793-45A1-47B1-997E-8A1D6AE85D8A}">
      <dsp:nvSpPr>
        <dsp:cNvPr id="0" name=""/>
        <dsp:cNvSpPr/>
      </dsp:nvSpPr>
      <dsp:spPr>
        <a:xfrm rot="13320000">
          <a:off x="5467973" y="1587246"/>
          <a:ext cx="853496" cy="8611"/>
        </a:xfrm>
        <a:custGeom>
          <a:avLst/>
          <a:gdLst/>
          <a:ahLst/>
          <a:cxnLst/>
          <a:rect l="0" t="0" r="0" b="0"/>
          <a:pathLst>
            <a:path>
              <a:moveTo>
                <a:pt x="0" y="4305"/>
              </a:moveTo>
              <a:lnTo>
                <a:pt x="853496"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5873384" y="1570214"/>
        <a:ext cx="42674" cy="42674"/>
      </dsp:txXfrm>
    </dsp:sp>
    <dsp:sp modelId="{5D1680A9-1792-41F6-A597-D84D605DF8E5}">
      <dsp:nvSpPr>
        <dsp:cNvPr id="0" name=""/>
        <dsp:cNvSpPr/>
      </dsp:nvSpPr>
      <dsp:spPr>
        <a:xfrm>
          <a:off x="4788349" y="603779"/>
          <a:ext cx="928576" cy="81927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Chesterton</a:t>
          </a:r>
        </a:p>
      </dsp:txBody>
      <dsp:txXfrm>
        <a:off x="4924336" y="723759"/>
        <a:ext cx="656602" cy="579313"/>
      </dsp:txXfrm>
    </dsp:sp>
    <dsp:sp modelId="{EC065FF9-25CB-4D1D-BF96-FA154B2A2C63}">
      <dsp:nvSpPr>
        <dsp:cNvPr id="0" name=""/>
        <dsp:cNvSpPr/>
      </dsp:nvSpPr>
      <dsp:spPr>
        <a:xfrm rot="14760000">
          <a:off x="5810641" y="1282661"/>
          <a:ext cx="930766" cy="8611"/>
        </a:xfrm>
        <a:custGeom>
          <a:avLst/>
          <a:gdLst/>
          <a:ahLst/>
          <a:cxnLst/>
          <a:rect l="0" t="0" r="0" b="0"/>
          <a:pathLst>
            <a:path>
              <a:moveTo>
                <a:pt x="0" y="4305"/>
              </a:moveTo>
              <a:lnTo>
                <a:pt x="930766" y="4305"/>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6252755" y="1263697"/>
        <a:ext cx="46538" cy="46538"/>
      </dsp:txXfrm>
    </dsp:sp>
    <dsp:sp modelId="{3A5940F0-83D6-4418-9977-A89B0366CA77}">
      <dsp:nvSpPr>
        <dsp:cNvPr id="0" name=""/>
        <dsp:cNvSpPr/>
      </dsp:nvSpPr>
      <dsp:spPr>
        <a:xfrm>
          <a:off x="5486181" y="153171"/>
          <a:ext cx="895375" cy="73060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t>Valparaiso</a:t>
          </a:r>
        </a:p>
      </dsp:txBody>
      <dsp:txXfrm>
        <a:off x="5617306" y="260165"/>
        <a:ext cx="633125" cy="5166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22D29-02E1-4A7B-A5F6-630ED5CB3A08}">
      <dsp:nvSpPr>
        <dsp:cNvPr id="0" name=""/>
        <dsp:cNvSpPr/>
      </dsp:nvSpPr>
      <dsp:spPr>
        <a:xfrm>
          <a:off x="3756" y="39407"/>
          <a:ext cx="2258850" cy="841007"/>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Requisition Management</a:t>
          </a:r>
        </a:p>
      </dsp:txBody>
      <dsp:txXfrm>
        <a:off x="3756" y="39407"/>
        <a:ext cx="2258850" cy="841007"/>
      </dsp:txXfrm>
    </dsp:sp>
    <dsp:sp modelId="{F0D02C03-58CC-4908-A7E0-E10E6EDC0C7A}">
      <dsp:nvSpPr>
        <dsp:cNvPr id="0" name=""/>
        <dsp:cNvSpPr/>
      </dsp:nvSpPr>
      <dsp:spPr>
        <a:xfrm>
          <a:off x="3756" y="865615"/>
          <a:ext cx="2258850" cy="1361520"/>
        </a:xfrm>
        <a:prstGeom prst="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Requisition Processing</a:t>
          </a:r>
        </a:p>
        <a:p>
          <a:pPr marL="114300" lvl="1" indent="-114300" algn="l" defTabSz="533400">
            <a:lnSpc>
              <a:spcPct val="90000"/>
            </a:lnSpc>
            <a:spcBef>
              <a:spcPct val="0"/>
            </a:spcBef>
            <a:spcAft>
              <a:spcPct val="15000"/>
            </a:spcAft>
            <a:buChar char="•"/>
          </a:pPr>
          <a:r>
            <a:rPr lang="en-US" sz="1200" kern="1200" dirty="0"/>
            <a:t>User Training &amp; Job Aides</a:t>
          </a:r>
        </a:p>
        <a:p>
          <a:pPr marL="114300" lvl="1" indent="-114300" algn="l" defTabSz="533400">
            <a:lnSpc>
              <a:spcPct val="90000"/>
            </a:lnSpc>
            <a:spcBef>
              <a:spcPct val="0"/>
            </a:spcBef>
            <a:spcAft>
              <a:spcPct val="15000"/>
            </a:spcAft>
            <a:buChar char="•"/>
          </a:pPr>
          <a:r>
            <a:rPr lang="en-US" sz="1200" b="0" kern="1200" dirty="0"/>
            <a:t>Rush Order Management</a:t>
          </a:r>
          <a:endParaRPr lang="en-US" sz="1200" kern="1200" dirty="0"/>
        </a:p>
      </dsp:txBody>
      <dsp:txXfrm>
        <a:off x="3756" y="865615"/>
        <a:ext cx="2258850" cy="1361520"/>
      </dsp:txXfrm>
    </dsp:sp>
    <dsp:sp modelId="{530A282D-E0E0-4655-ADAA-4B7D78651CB5}">
      <dsp:nvSpPr>
        <dsp:cNvPr id="0" name=""/>
        <dsp:cNvSpPr/>
      </dsp:nvSpPr>
      <dsp:spPr>
        <a:xfrm>
          <a:off x="2578845" y="5544"/>
          <a:ext cx="2258850" cy="895067"/>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Purchase Order Management </a:t>
          </a:r>
        </a:p>
      </dsp:txBody>
      <dsp:txXfrm>
        <a:off x="2578845" y="5544"/>
        <a:ext cx="2258850" cy="895067"/>
      </dsp:txXfrm>
    </dsp:sp>
    <dsp:sp modelId="{2D01116B-A9B2-4AFB-AD8F-B60C29DD367F}">
      <dsp:nvSpPr>
        <dsp:cNvPr id="0" name=""/>
        <dsp:cNvSpPr/>
      </dsp:nvSpPr>
      <dsp:spPr>
        <a:xfrm>
          <a:off x="2578845" y="899478"/>
          <a:ext cx="2258850" cy="1361520"/>
        </a:xfrm>
        <a:prstGeom prst="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PO Creation &amp; Approvals</a:t>
          </a:r>
        </a:p>
        <a:p>
          <a:pPr marL="114300" lvl="1" indent="-114300" algn="l" defTabSz="533400">
            <a:lnSpc>
              <a:spcPct val="90000"/>
            </a:lnSpc>
            <a:spcBef>
              <a:spcPct val="0"/>
            </a:spcBef>
            <a:spcAft>
              <a:spcPct val="15000"/>
            </a:spcAft>
            <a:buChar char="•"/>
          </a:pPr>
          <a:r>
            <a:rPr lang="en-US" sz="1200" kern="1200" dirty="0"/>
            <a:t>PO Supplier Communication</a:t>
          </a:r>
        </a:p>
        <a:p>
          <a:pPr marL="114300" lvl="1" indent="-114300" algn="l" defTabSz="533400">
            <a:lnSpc>
              <a:spcPct val="90000"/>
            </a:lnSpc>
            <a:spcBef>
              <a:spcPct val="0"/>
            </a:spcBef>
            <a:spcAft>
              <a:spcPct val="15000"/>
            </a:spcAft>
            <a:buChar char="•"/>
          </a:pPr>
          <a:r>
            <a:rPr lang="en-US" sz="1200" kern="1200" dirty="0"/>
            <a:t>PO Confirmation</a:t>
          </a:r>
        </a:p>
        <a:p>
          <a:pPr marL="114300" lvl="1" indent="-114300" algn="l" defTabSz="533400">
            <a:lnSpc>
              <a:spcPct val="90000"/>
            </a:lnSpc>
            <a:spcBef>
              <a:spcPct val="0"/>
            </a:spcBef>
            <a:spcAft>
              <a:spcPct val="15000"/>
            </a:spcAft>
            <a:buChar char="•"/>
          </a:pPr>
          <a:r>
            <a:rPr lang="en-US" sz="1200" kern="1200" dirty="0"/>
            <a:t>PO Change, Close/Cancel</a:t>
          </a:r>
        </a:p>
        <a:p>
          <a:pPr marL="114300" lvl="1" indent="-114300" algn="l" defTabSz="533400">
            <a:lnSpc>
              <a:spcPct val="90000"/>
            </a:lnSpc>
            <a:spcBef>
              <a:spcPct val="0"/>
            </a:spcBef>
            <a:spcAft>
              <a:spcPct val="15000"/>
            </a:spcAft>
            <a:buChar char="•"/>
          </a:pPr>
          <a:r>
            <a:rPr lang="en-US" sz="1200" kern="1200" dirty="0"/>
            <a:t>Purchasing Policy Review</a:t>
          </a:r>
        </a:p>
      </dsp:txBody>
      <dsp:txXfrm>
        <a:off x="2578845" y="899478"/>
        <a:ext cx="2258850" cy="1361520"/>
      </dsp:txXfrm>
    </dsp:sp>
    <dsp:sp modelId="{B06864D7-BD26-46F9-A0BE-7ED3DD17125B}">
      <dsp:nvSpPr>
        <dsp:cNvPr id="0" name=""/>
        <dsp:cNvSpPr/>
      </dsp:nvSpPr>
      <dsp:spPr>
        <a:xfrm>
          <a:off x="5153935" y="10457"/>
          <a:ext cx="2258850" cy="88700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Exception Management</a:t>
          </a:r>
        </a:p>
      </dsp:txBody>
      <dsp:txXfrm>
        <a:off x="5153935" y="10457"/>
        <a:ext cx="2258850" cy="887005"/>
      </dsp:txXfrm>
    </dsp:sp>
    <dsp:sp modelId="{BCCE3C3D-1A4F-4FD9-9080-C460724B13B9}">
      <dsp:nvSpPr>
        <dsp:cNvPr id="0" name=""/>
        <dsp:cNvSpPr/>
      </dsp:nvSpPr>
      <dsp:spPr>
        <a:xfrm>
          <a:off x="5153935" y="894565"/>
          <a:ext cx="2258850" cy="1361520"/>
        </a:xfrm>
        <a:prstGeom prst="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Quantity &amp; Price Hold Resolution</a:t>
          </a:r>
        </a:p>
        <a:p>
          <a:pPr marL="114300" lvl="1" indent="-114300" algn="l" defTabSz="533400">
            <a:lnSpc>
              <a:spcPct val="90000"/>
            </a:lnSpc>
            <a:spcBef>
              <a:spcPct val="0"/>
            </a:spcBef>
            <a:spcAft>
              <a:spcPct val="15000"/>
            </a:spcAft>
            <a:buChar char="•"/>
          </a:pPr>
          <a:r>
            <a:rPr lang="en-US" sz="1200" kern="1200" dirty="0"/>
            <a:t>Credit Hold Resolution</a:t>
          </a:r>
        </a:p>
        <a:p>
          <a:pPr marL="114300" lvl="1" indent="-114300" algn="l" defTabSz="533400">
            <a:lnSpc>
              <a:spcPct val="90000"/>
            </a:lnSpc>
            <a:spcBef>
              <a:spcPct val="0"/>
            </a:spcBef>
            <a:spcAft>
              <a:spcPct val="15000"/>
            </a:spcAft>
            <a:buChar char="•"/>
          </a:pPr>
          <a:r>
            <a:rPr lang="en-US" sz="1200" kern="1200" dirty="0"/>
            <a:t>INR &amp; RNI Reviews</a:t>
          </a:r>
        </a:p>
      </dsp:txBody>
      <dsp:txXfrm>
        <a:off x="5153935" y="894565"/>
        <a:ext cx="2258850" cy="1361520"/>
      </dsp:txXfrm>
    </dsp:sp>
    <dsp:sp modelId="{31D12F6E-1E81-403D-8D6E-7257A1949AA4}">
      <dsp:nvSpPr>
        <dsp:cNvPr id="0" name=""/>
        <dsp:cNvSpPr/>
      </dsp:nvSpPr>
      <dsp:spPr>
        <a:xfrm>
          <a:off x="7729024" y="6111"/>
          <a:ext cx="2258850" cy="89280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Process Improvement</a:t>
          </a:r>
        </a:p>
      </dsp:txBody>
      <dsp:txXfrm>
        <a:off x="7729024" y="6111"/>
        <a:ext cx="2258850" cy="892800"/>
      </dsp:txXfrm>
    </dsp:sp>
    <dsp:sp modelId="{32BEA181-427E-4088-A067-B433413A7118}">
      <dsp:nvSpPr>
        <dsp:cNvPr id="0" name=""/>
        <dsp:cNvSpPr/>
      </dsp:nvSpPr>
      <dsp:spPr>
        <a:xfrm>
          <a:off x="7729024" y="898911"/>
          <a:ext cx="2258850" cy="1361520"/>
        </a:xfrm>
        <a:prstGeom prst="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t>Improve Financial Forecast</a:t>
          </a:r>
        </a:p>
        <a:p>
          <a:pPr marL="114300" lvl="1" indent="-114300" algn="l" defTabSz="533400">
            <a:lnSpc>
              <a:spcPct val="90000"/>
            </a:lnSpc>
            <a:spcBef>
              <a:spcPct val="0"/>
            </a:spcBef>
            <a:spcAft>
              <a:spcPct val="15000"/>
            </a:spcAft>
            <a:buChar char="•"/>
          </a:pPr>
          <a:r>
            <a:rPr lang="en-US" sz="1200" b="0" kern="1200" dirty="0"/>
            <a:t>Improve EDI Transactions</a:t>
          </a:r>
        </a:p>
        <a:p>
          <a:pPr marL="114300" lvl="1" indent="-114300" algn="l" defTabSz="533400">
            <a:lnSpc>
              <a:spcPct val="90000"/>
            </a:lnSpc>
            <a:spcBef>
              <a:spcPct val="0"/>
            </a:spcBef>
            <a:spcAft>
              <a:spcPct val="15000"/>
            </a:spcAft>
            <a:buChar char="•"/>
          </a:pPr>
          <a:r>
            <a:rPr lang="en-US" sz="1200" b="0" kern="1200" dirty="0"/>
            <a:t>Procure –to- Pay (P2P) Optimization</a:t>
          </a:r>
        </a:p>
        <a:p>
          <a:pPr marL="114300" lvl="1" indent="-114300" algn="l" defTabSz="533400">
            <a:lnSpc>
              <a:spcPct val="90000"/>
            </a:lnSpc>
            <a:spcBef>
              <a:spcPct val="0"/>
            </a:spcBef>
            <a:spcAft>
              <a:spcPct val="15000"/>
            </a:spcAft>
            <a:buChar char="•"/>
          </a:pPr>
          <a:r>
            <a:rPr lang="en-US" sz="1200" b="0" kern="1200" dirty="0"/>
            <a:t>P2P Change Management</a:t>
          </a:r>
        </a:p>
        <a:p>
          <a:pPr marL="114300" lvl="1" indent="-114300" algn="l" defTabSz="533400">
            <a:lnSpc>
              <a:spcPct val="90000"/>
            </a:lnSpc>
            <a:spcBef>
              <a:spcPct val="0"/>
            </a:spcBef>
            <a:spcAft>
              <a:spcPct val="15000"/>
            </a:spcAft>
            <a:buChar char="•"/>
          </a:pPr>
          <a:endParaRPr lang="en-US" sz="1200" b="0" kern="1200" dirty="0"/>
        </a:p>
      </dsp:txBody>
      <dsp:txXfrm>
        <a:off x="7729024" y="898911"/>
        <a:ext cx="2258850" cy="13615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22D29-02E1-4A7B-A5F6-630ED5CB3A08}">
      <dsp:nvSpPr>
        <dsp:cNvPr id="0" name=""/>
        <dsp:cNvSpPr/>
      </dsp:nvSpPr>
      <dsp:spPr>
        <a:xfrm>
          <a:off x="4078" y="43044"/>
          <a:ext cx="2452333" cy="91304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Master Data Management</a:t>
          </a:r>
        </a:p>
      </dsp:txBody>
      <dsp:txXfrm>
        <a:off x="4078" y="43044"/>
        <a:ext cx="2452333" cy="913044"/>
      </dsp:txXfrm>
    </dsp:sp>
    <dsp:sp modelId="{F0D02C03-58CC-4908-A7E0-E10E6EDC0C7A}">
      <dsp:nvSpPr>
        <dsp:cNvPr id="0" name=""/>
        <dsp:cNvSpPr/>
      </dsp:nvSpPr>
      <dsp:spPr>
        <a:xfrm>
          <a:off x="4078" y="940021"/>
          <a:ext cx="2452333" cy="1449360"/>
        </a:xfrm>
        <a:prstGeom prst="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Supplier Master Add/Change</a:t>
          </a:r>
        </a:p>
        <a:p>
          <a:pPr marL="114300" lvl="1" indent="-114300" algn="l" defTabSz="533400">
            <a:lnSpc>
              <a:spcPct val="90000"/>
            </a:lnSpc>
            <a:spcBef>
              <a:spcPct val="0"/>
            </a:spcBef>
            <a:spcAft>
              <a:spcPct val="15000"/>
            </a:spcAft>
            <a:buChar char="•"/>
          </a:pPr>
          <a:r>
            <a:rPr lang="en-US" sz="1200" kern="1200" dirty="0"/>
            <a:t>Item Master (ERP, Epic) Data </a:t>
          </a:r>
        </a:p>
        <a:p>
          <a:pPr marL="114300" lvl="1" indent="-114300" algn="l" defTabSz="533400">
            <a:lnSpc>
              <a:spcPct val="90000"/>
            </a:lnSpc>
            <a:spcBef>
              <a:spcPct val="0"/>
            </a:spcBef>
            <a:spcAft>
              <a:spcPct val="15000"/>
            </a:spcAft>
            <a:buChar char="•"/>
          </a:pPr>
          <a:r>
            <a:rPr lang="en-US" sz="1200" kern="1200" dirty="0"/>
            <a:t>Location Master Data</a:t>
          </a:r>
        </a:p>
        <a:p>
          <a:pPr marL="114300" lvl="1" indent="-114300" algn="l" defTabSz="533400">
            <a:lnSpc>
              <a:spcPct val="90000"/>
            </a:lnSpc>
            <a:spcBef>
              <a:spcPct val="0"/>
            </a:spcBef>
            <a:spcAft>
              <a:spcPct val="15000"/>
            </a:spcAft>
            <a:buChar char="•"/>
          </a:pPr>
          <a:r>
            <a:rPr lang="en-US" sz="1200" kern="1200" dirty="0"/>
            <a:t>Location Chart of Accounts</a:t>
          </a:r>
        </a:p>
        <a:p>
          <a:pPr marL="114300" lvl="1" indent="-114300" algn="l" defTabSz="533400">
            <a:lnSpc>
              <a:spcPct val="90000"/>
            </a:lnSpc>
            <a:spcBef>
              <a:spcPct val="0"/>
            </a:spcBef>
            <a:spcAft>
              <a:spcPct val="15000"/>
            </a:spcAft>
            <a:buChar char="•"/>
          </a:pPr>
          <a:r>
            <a:rPr lang="en-US" sz="1200" kern="1200" dirty="0"/>
            <a:t>Supplier-Ship-to GHX Registration</a:t>
          </a:r>
        </a:p>
      </dsp:txBody>
      <dsp:txXfrm>
        <a:off x="4078" y="940021"/>
        <a:ext cx="2452333" cy="1449360"/>
      </dsp:txXfrm>
    </dsp:sp>
    <dsp:sp modelId="{530A282D-E0E0-4655-ADAA-4B7D78651CB5}">
      <dsp:nvSpPr>
        <dsp:cNvPr id="0" name=""/>
        <dsp:cNvSpPr/>
      </dsp:nvSpPr>
      <dsp:spPr>
        <a:xfrm>
          <a:off x="2799738" y="15729"/>
          <a:ext cx="2452333" cy="95281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SCM DevOps</a:t>
          </a:r>
        </a:p>
      </dsp:txBody>
      <dsp:txXfrm>
        <a:off x="2799738" y="15729"/>
        <a:ext cx="2452333" cy="952814"/>
      </dsp:txXfrm>
    </dsp:sp>
    <dsp:sp modelId="{2D01116B-A9B2-4AFB-AD8F-B60C29DD367F}">
      <dsp:nvSpPr>
        <dsp:cNvPr id="0" name=""/>
        <dsp:cNvSpPr/>
      </dsp:nvSpPr>
      <dsp:spPr>
        <a:xfrm>
          <a:off x="2799738" y="967336"/>
          <a:ext cx="2452333" cy="1449360"/>
        </a:xfrm>
        <a:prstGeom prst="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Monitor P2P Automations</a:t>
          </a:r>
        </a:p>
        <a:p>
          <a:pPr marL="114300" lvl="1" indent="-114300" algn="l" defTabSz="533400">
            <a:lnSpc>
              <a:spcPct val="90000"/>
            </a:lnSpc>
            <a:spcBef>
              <a:spcPct val="0"/>
            </a:spcBef>
            <a:spcAft>
              <a:spcPct val="15000"/>
            </a:spcAft>
            <a:buChar char="•"/>
          </a:pPr>
          <a:r>
            <a:rPr lang="en-US" sz="1200" kern="1200" dirty="0"/>
            <a:t>SCM System User Access </a:t>
          </a:r>
        </a:p>
        <a:p>
          <a:pPr marL="114300" lvl="1" indent="-114300" algn="l" defTabSz="533400">
            <a:lnSpc>
              <a:spcPct val="90000"/>
            </a:lnSpc>
            <a:spcBef>
              <a:spcPct val="0"/>
            </a:spcBef>
            <a:spcAft>
              <a:spcPct val="15000"/>
            </a:spcAft>
            <a:buChar char="•"/>
          </a:pPr>
          <a:r>
            <a:rPr lang="en-US" sz="1200" kern="1200" dirty="0"/>
            <a:t>Distributor PO Jobs</a:t>
          </a:r>
        </a:p>
        <a:p>
          <a:pPr marL="114300" lvl="1" indent="-114300" algn="l" defTabSz="533400">
            <a:lnSpc>
              <a:spcPct val="90000"/>
            </a:lnSpc>
            <a:spcBef>
              <a:spcPct val="0"/>
            </a:spcBef>
            <a:spcAft>
              <a:spcPct val="15000"/>
            </a:spcAft>
            <a:buChar char="•"/>
          </a:pPr>
          <a:r>
            <a:rPr lang="en-US" sz="1200" kern="1200" dirty="0"/>
            <a:t>Oracle SCM Release</a:t>
          </a:r>
        </a:p>
        <a:p>
          <a:pPr marL="114300" lvl="1" indent="-114300" algn="l" defTabSz="533400">
            <a:lnSpc>
              <a:spcPct val="90000"/>
            </a:lnSpc>
            <a:spcBef>
              <a:spcPct val="0"/>
            </a:spcBef>
            <a:spcAft>
              <a:spcPct val="15000"/>
            </a:spcAft>
            <a:buChar char="•"/>
          </a:pPr>
          <a:r>
            <a:rPr lang="en-US" sz="1200" kern="1200" dirty="0"/>
            <a:t>SCM System Failure RCA</a:t>
          </a:r>
        </a:p>
      </dsp:txBody>
      <dsp:txXfrm>
        <a:off x="2799738" y="967336"/>
        <a:ext cx="2452333" cy="1449360"/>
      </dsp:txXfrm>
    </dsp:sp>
    <dsp:sp modelId="{B06864D7-BD26-46F9-A0BE-7ED3DD17125B}">
      <dsp:nvSpPr>
        <dsp:cNvPr id="0" name=""/>
        <dsp:cNvSpPr/>
      </dsp:nvSpPr>
      <dsp:spPr>
        <a:xfrm>
          <a:off x="5595398" y="20959"/>
          <a:ext cx="2452333" cy="944231"/>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SCM Analytics</a:t>
          </a:r>
        </a:p>
      </dsp:txBody>
      <dsp:txXfrm>
        <a:off x="5595398" y="20959"/>
        <a:ext cx="2452333" cy="944231"/>
      </dsp:txXfrm>
    </dsp:sp>
    <dsp:sp modelId="{BCCE3C3D-1A4F-4FD9-9080-C460724B13B9}">
      <dsp:nvSpPr>
        <dsp:cNvPr id="0" name=""/>
        <dsp:cNvSpPr/>
      </dsp:nvSpPr>
      <dsp:spPr>
        <a:xfrm>
          <a:off x="5595398" y="962106"/>
          <a:ext cx="2452333" cy="1449360"/>
        </a:xfrm>
        <a:prstGeom prst="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Analytics ETL</a:t>
          </a:r>
        </a:p>
        <a:p>
          <a:pPr marL="114300" lvl="1" indent="-114300" algn="l" defTabSz="533400">
            <a:lnSpc>
              <a:spcPct val="90000"/>
            </a:lnSpc>
            <a:spcBef>
              <a:spcPct val="0"/>
            </a:spcBef>
            <a:spcAft>
              <a:spcPct val="15000"/>
            </a:spcAft>
            <a:buChar char="•"/>
          </a:pPr>
          <a:r>
            <a:rPr lang="en-US" sz="1200" kern="1200" dirty="0"/>
            <a:t>Supply Spend Reports</a:t>
          </a:r>
        </a:p>
        <a:p>
          <a:pPr marL="114300" lvl="1" indent="-114300" algn="l" defTabSz="533400">
            <a:lnSpc>
              <a:spcPct val="90000"/>
            </a:lnSpc>
            <a:spcBef>
              <a:spcPct val="0"/>
            </a:spcBef>
            <a:spcAft>
              <a:spcPct val="15000"/>
            </a:spcAft>
            <a:buChar char="•"/>
          </a:pPr>
          <a:r>
            <a:rPr lang="en-US" sz="1200" kern="1200" dirty="0"/>
            <a:t>SCM Dashboards</a:t>
          </a:r>
        </a:p>
        <a:p>
          <a:pPr marL="114300" lvl="1" indent="-114300" algn="l" defTabSz="533400">
            <a:lnSpc>
              <a:spcPct val="90000"/>
            </a:lnSpc>
            <a:spcBef>
              <a:spcPct val="0"/>
            </a:spcBef>
            <a:spcAft>
              <a:spcPct val="15000"/>
            </a:spcAft>
            <a:buChar char="•"/>
          </a:pPr>
          <a:r>
            <a:rPr lang="en-US" sz="1200" kern="1200" dirty="0"/>
            <a:t>Procedural Analytics ETL</a:t>
          </a:r>
        </a:p>
        <a:p>
          <a:pPr marL="114300" lvl="1" indent="-114300" algn="l" defTabSz="533400">
            <a:lnSpc>
              <a:spcPct val="90000"/>
            </a:lnSpc>
            <a:spcBef>
              <a:spcPct val="0"/>
            </a:spcBef>
            <a:spcAft>
              <a:spcPct val="15000"/>
            </a:spcAft>
            <a:buChar char="•"/>
          </a:pPr>
          <a:r>
            <a:rPr lang="en-US" sz="1200" kern="1200" dirty="0"/>
            <a:t>Benchmarking API &amp; ETL</a:t>
          </a:r>
        </a:p>
        <a:p>
          <a:pPr marL="114300" lvl="1" indent="-114300" algn="l" defTabSz="533400">
            <a:lnSpc>
              <a:spcPct val="90000"/>
            </a:lnSpc>
            <a:spcBef>
              <a:spcPct val="0"/>
            </a:spcBef>
            <a:spcAft>
              <a:spcPct val="15000"/>
            </a:spcAft>
            <a:buChar char="•"/>
          </a:pPr>
          <a:endParaRPr lang="en-US" sz="1200" kern="1200" dirty="0"/>
        </a:p>
      </dsp:txBody>
      <dsp:txXfrm>
        <a:off x="5595398" y="962106"/>
        <a:ext cx="2452333" cy="1449360"/>
      </dsp:txXfrm>
    </dsp:sp>
    <dsp:sp modelId="{31D12F6E-1E81-403D-8D6E-7257A1949AA4}">
      <dsp:nvSpPr>
        <dsp:cNvPr id="0" name=""/>
        <dsp:cNvSpPr/>
      </dsp:nvSpPr>
      <dsp:spPr>
        <a:xfrm>
          <a:off x="8391058" y="16332"/>
          <a:ext cx="2452333" cy="95040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Process Improvement</a:t>
          </a:r>
        </a:p>
      </dsp:txBody>
      <dsp:txXfrm>
        <a:off x="8391058" y="16332"/>
        <a:ext cx="2452333" cy="950400"/>
      </dsp:txXfrm>
    </dsp:sp>
    <dsp:sp modelId="{32BEA181-427E-4088-A067-B433413A7118}">
      <dsp:nvSpPr>
        <dsp:cNvPr id="0" name=""/>
        <dsp:cNvSpPr/>
      </dsp:nvSpPr>
      <dsp:spPr>
        <a:xfrm>
          <a:off x="8391058" y="966733"/>
          <a:ext cx="2452333" cy="1449360"/>
        </a:xfrm>
        <a:prstGeom prst="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t>Improve Financial Forecast</a:t>
          </a:r>
        </a:p>
        <a:p>
          <a:pPr marL="114300" lvl="1" indent="-114300" algn="l" defTabSz="533400">
            <a:lnSpc>
              <a:spcPct val="90000"/>
            </a:lnSpc>
            <a:spcBef>
              <a:spcPct val="0"/>
            </a:spcBef>
            <a:spcAft>
              <a:spcPct val="15000"/>
            </a:spcAft>
            <a:buChar char="•"/>
          </a:pPr>
          <a:r>
            <a:rPr lang="en-US" sz="1200" b="0" kern="1200" dirty="0"/>
            <a:t>Requisition-to-Pay Optimization</a:t>
          </a:r>
        </a:p>
        <a:p>
          <a:pPr marL="114300" lvl="1" indent="-114300" algn="l" defTabSz="533400">
            <a:lnSpc>
              <a:spcPct val="90000"/>
            </a:lnSpc>
            <a:spcBef>
              <a:spcPct val="0"/>
            </a:spcBef>
            <a:spcAft>
              <a:spcPct val="15000"/>
            </a:spcAft>
            <a:buChar char="•"/>
          </a:pPr>
          <a:r>
            <a:rPr lang="en-US" sz="1200" b="0" kern="1200" dirty="0"/>
            <a:t>Supply Charge Improvement</a:t>
          </a:r>
        </a:p>
        <a:p>
          <a:pPr marL="114300" lvl="1" indent="-114300" algn="l" defTabSz="533400">
            <a:lnSpc>
              <a:spcPct val="90000"/>
            </a:lnSpc>
            <a:spcBef>
              <a:spcPct val="0"/>
            </a:spcBef>
            <a:spcAft>
              <a:spcPct val="15000"/>
            </a:spcAft>
            <a:buChar char="•"/>
          </a:pPr>
          <a:r>
            <a:rPr lang="en-US" sz="1200" b="0" kern="1200" dirty="0"/>
            <a:t>Master Data Quality</a:t>
          </a:r>
        </a:p>
        <a:p>
          <a:pPr marL="114300" lvl="1" indent="-114300" algn="l" defTabSz="533400">
            <a:lnSpc>
              <a:spcPct val="90000"/>
            </a:lnSpc>
            <a:spcBef>
              <a:spcPct val="0"/>
            </a:spcBef>
            <a:spcAft>
              <a:spcPct val="15000"/>
            </a:spcAft>
            <a:buChar char="•"/>
          </a:pPr>
          <a:r>
            <a:rPr lang="en-US" sz="1200" b="0" kern="1200" dirty="0"/>
            <a:t>Technology Project Management</a:t>
          </a:r>
        </a:p>
        <a:p>
          <a:pPr marL="114300" lvl="1" indent="-114300" algn="l" defTabSz="533400">
            <a:lnSpc>
              <a:spcPct val="90000"/>
            </a:lnSpc>
            <a:spcBef>
              <a:spcPct val="0"/>
            </a:spcBef>
            <a:spcAft>
              <a:spcPct val="15000"/>
            </a:spcAft>
            <a:buChar char="•"/>
          </a:pPr>
          <a:endParaRPr lang="en-US" sz="1200" b="0" kern="1200" dirty="0"/>
        </a:p>
      </dsp:txBody>
      <dsp:txXfrm>
        <a:off x="8391058" y="966733"/>
        <a:ext cx="2452333" cy="14493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9FCBA-62AF-4701-8983-83A5B2C18A53}">
      <dsp:nvSpPr>
        <dsp:cNvPr id="0" name=""/>
        <dsp:cNvSpPr/>
      </dsp:nvSpPr>
      <dsp:spPr>
        <a:xfrm>
          <a:off x="-5336286" y="-817204"/>
          <a:ext cx="6354200" cy="6354200"/>
        </a:xfrm>
        <a:prstGeom prst="blockArc">
          <a:avLst>
            <a:gd name="adj1" fmla="val 18900000"/>
            <a:gd name="adj2" fmla="val 2700000"/>
            <a:gd name="adj3" fmla="val 340"/>
          </a:avLst>
        </a:pr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FB8CA8-F8BD-4DF1-ACBB-579DF5FB0BF6}">
      <dsp:nvSpPr>
        <dsp:cNvPr id="0" name=""/>
        <dsp:cNvSpPr/>
      </dsp:nvSpPr>
      <dsp:spPr>
        <a:xfrm>
          <a:off x="532925" y="362857"/>
          <a:ext cx="8104636" cy="72609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3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b="0" i="0" kern="1200" dirty="0"/>
            <a:t>Build and strengthen strategic supplier relationships</a:t>
          </a:r>
          <a:endParaRPr lang="en-US" sz="1900" kern="1200" dirty="0"/>
        </a:p>
      </dsp:txBody>
      <dsp:txXfrm>
        <a:off x="532925" y="362857"/>
        <a:ext cx="8104636" cy="726092"/>
      </dsp:txXfrm>
    </dsp:sp>
    <dsp:sp modelId="{57614DF6-C35B-4D76-8946-42F8E818A1C2}">
      <dsp:nvSpPr>
        <dsp:cNvPr id="0" name=""/>
        <dsp:cNvSpPr/>
      </dsp:nvSpPr>
      <dsp:spPr>
        <a:xfrm>
          <a:off x="79117" y="272096"/>
          <a:ext cx="907616" cy="907616"/>
        </a:xfrm>
        <a:prstGeom prst="ellipse">
          <a:avLst/>
        </a:prstGeom>
        <a:solidFill>
          <a:schemeClr val="lt1">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E5AFDF-8275-486A-82DD-81AB36B2DCFA}">
      <dsp:nvSpPr>
        <dsp:cNvPr id="0" name=""/>
        <dsp:cNvSpPr/>
      </dsp:nvSpPr>
      <dsp:spPr>
        <a:xfrm>
          <a:off x="949211" y="1452185"/>
          <a:ext cx="7688350" cy="72609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3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b="0" i="0" kern="1200" dirty="0"/>
            <a:t>Analyze scorecards for high-volume transactions</a:t>
          </a:r>
          <a:endParaRPr lang="en-US" sz="1900" kern="1200" dirty="0"/>
        </a:p>
      </dsp:txBody>
      <dsp:txXfrm>
        <a:off x="949211" y="1452185"/>
        <a:ext cx="7688350" cy="726092"/>
      </dsp:txXfrm>
    </dsp:sp>
    <dsp:sp modelId="{799A430E-8BB5-49CF-9E28-84BC0C4D53D7}">
      <dsp:nvSpPr>
        <dsp:cNvPr id="0" name=""/>
        <dsp:cNvSpPr/>
      </dsp:nvSpPr>
      <dsp:spPr>
        <a:xfrm>
          <a:off x="495403" y="1361424"/>
          <a:ext cx="907616" cy="907616"/>
        </a:xfrm>
        <a:prstGeom prst="ellipse">
          <a:avLst/>
        </a:prstGeom>
        <a:solidFill>
          <a:schemeClr val="lt1">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2F4C9C-C254-41A5-914E-4966BFE697FA}">
      <dsp:nvSpPr>
        <dsp:cNvPr id="0" name=""/>
        <dsp:cNvSpPr/>
      </dsp:nvSpPr>
      <dsp:spPr>
        <a:xfrm>
          <a:off x="949211" y="2541513"/>
          <a:ext cx="7688350" cy="72609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3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b="0" i="0" kern="1200" dirty="0"/>
            <a:t>Identify opportunities for process improvement and automation</a:t>
          </a:r>
          <a:endParaRPr lang="en-US" sz="1900" kern="1200" dirty="0"/>
        </a:p>
      </dsp:txBody>
      <dsp:txXfrm>
        <a:off x="949211" y="2541513"/>
        <a:ext cx="7688350" cy="726092"/>
      </dsp:txXfrm>
    </dsp:sp>
    <dsp:sp modelId="{18C8B665-327B-41A2-A954-3DC078F72B79}">
      <dsp:nvSpPr>
        <dsp:cNvPr id="0" name=""/>
        <dsp:cNvSpPr/>
      </dsp:nvSpPr>
      <dsp:spPr>
        <a:xfrm>
          <a:off x="495403" y="2450751"/>
          <a:ext cx="907616" cy="907616"/>
        </a:xfrm>
        <a:prstGeom prst="ellipse">
          <a:avLst/>
        </a:prstGeom>
        <a:solidFill>
          <a:schemeClr val="lt1">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886B3-D7B4-4E71-8E69-6A7BFC52B6BD}">
      <dsp:nvSpPr>
        <dsp:cNvPr id="0" name=""/>
        <dsp:cNvSpPr/>
      </dsp:nvSpPr>
      <dsp:spPr>
        <a:xfrm>
          <a:off x="532925" y="3630841"/>
          <a:ext cx="8104636" cy="72609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3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b="0" i="0" kern="1200" dirty="0"/>
            <a:t>Lead Initiative to drive continuous improvement</a:t>
          </a:r>
        </a:p>
        <a:p>
          <a:pPr marL="0" lvl="0" indent="0" algn="l" defTabSz="844550">
            <a:lnSpc>
              <a:spcPct val="90000"/>
            </a:lnSpc>
            <a:spcBef>
              <a:spcPct val="0"/>
            </a:spcBef>
            <a:spcAft>
              <a:spcPct val="35000"/>
            </a:spcAft>
            <a:buNone/>
          </a:pPr>
          <a:endParaRPr lang="en-US" sz="1900" kern="1200" dirty="0"/>
        </a:p>
      </dsp:txBody>
      <dsp:txXfrm>
        <a:off x="532925" y="3630841"/>
        <a:ext cx="8104636" cy="726092"/>
      </dsp:txXfrm>
    </dsp:sp>
    <dsp:sp modelId="{68C75A82-5930-4C78-9784-B4DFE701BCA6}">
      <dsp:nvSpPr>
        <dsp:cNvPr id="0" name=""/>
        <dsp:cNvSpPr/>
      </dsp:nvSpPr>
      <dsp:spPr>
        <a:xfrm>
          <a:off x="79117" y="3540079"/>
          <a:ext cx="907616" cy="907616"/>
        </a:xfrm>
        <a:prstGeom prst="ellipse">
          <a:avLst/>
        </a:prstGeom>
        <a:solidFill>
          <a:schemeClr val="lt1">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D8188D-822B-F087-83F1-1D73520054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6A41A174-F222-027D-26E3-45503A3523B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72FAC3C-10C4-D849-A49F-D10F70610177}" type="datetimeFigureOut">
              <a:rPr lang="en-US"/>
              <a:pPr>
                <a:defRPr/>
              </a:pPr>
              <a:t>8/7/2025</a:t>
            </a:fld>
            <a:endParaRPr lang="en-US" dirty="0"/>
          </a:p>
        </p:txBody>
      </p:sp>
      <p:sp>
        <p:nvSpPr>
          <p:cNvPr id="4" name="Slide Image Placeholder 3">
            <a:extLst>
              <a:ext uri="{FF2B5EF4-FFF2-40B4-BE49-F238E27FC236}">
                <a16:creationId xmlns:a16="http://schemas.microsoft.com/office/drawing/2014/main" id="{D931D610-0FE6-55DA-54AA-1AC8E34D2F9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F4BF800-8EA5-0C4D-5A7A-BC4EB74DAE9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E7A2EEE-9ECD-8080-A300-27177808287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F81B9FDE-106E-CCC1-15CB-51A2151E8BE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AE16682-F188-9A4C-9D1B-33D1B7B5060E}"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is of October 2024,</a:t>
            </a:r>
            <a:r>
              <a:rPr lang="en-US" baseline="0" dirty="0"/>
              <a:t> and includes AbbVie Foundation CP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6682-F188-9A4C-9D1B-33D1B7B506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4585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Invites Denise</a:t>
            </a:r>
            <a:r>
              <a:rPr lang="en-US" baseline="0" dirty="0"/>
              <a:t> on Stage</a:t>
            </a:r>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44</a:t>
            </a:fld>
            <a:endParaRPr lang="en-US" dirty="0"/>
          </a:p>
        </p:txBody>
      </p:sp>
    </p:spTree>
    <p:extLst>
      <p:ext uri="{BB962C8B-B14F-4D97-AF65-F5344CB8AC3E}">
        <p14:creationId xmlns:p14="http://schemas.microsoft.com/office/powerpoint/2010/main" val="1313755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74</a:t>
            </a:fld>
            <a:endParaRPr lang="en-US" dirty="0"/>
          </a:p>
        </p:txBody>
      </p:sp>
    </p:spTree>
    <p:extLst>
      <p:ext uri="{BB962C8B-B14F-4D97-AF65-F5344CB8AC3E}">
        <p14:creationId xmlns:p14="http://schemas.microsoft.com/office/powerpoint/2010/main" val="328116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75</a:t>
            </a:fld>
            <a:endParaRPr lang="en-US" dirty="0"/>
          </a:p>
        </p:txBody>
      </p:sp>
    </p:spTree>
    <p:extLst>
      <p:ext uri="{BB962C8B-B14F-4D97-AF65-F5344CB8AC3E}">
        <p14:creationId xmlns:p14="http://schemas.microsoft.com/office/powerpoint/2010/main" val="368701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76</a:t>
            </a:fld>
            <a:endParaRPr lang="en-US" dirty="0"/>
          </a:p>
        </p:txBody>
      </p:sp>
    </p:spTree>
    <p:extLst>
      <p:ext uri="{BB962C8B-B14F-4D97-AF65-F5344CB8AC3E}">
        <p14:creationId xmlns:p14="http://schemas.microsoft.com/office/powerpoint/2010/main" val="340292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77</a:t>
            </a:fld>
            <a:endParaRPr lang="en-US" dirty="0"/>
          </a:p>
        </p:txBody>
      </p:sp>
    </p:spTree>
    <p:extLst>
      <p:ext uri="{BB962C8B-B14F-4D97-AF65-F5344CB8AC3E}">
        <p14:creationId xmlns:p14="http://schemas.microsoft.com/office/powerpoint/2010/main" val="1613175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78</a:t>
            </a:fld>
            <a:endParaRPr lang="en-US" dirty="0"/>
          </a:p>
        </p:txBody>
      </p:sp>
    </p:spTree>
    <p:extLst>
      <p:ext uri="{BB962C8B-B14F-4D97-AF65-F5344CB8AC3E}">
        <p14:creationId xmlns:p14="http://schemas.microsoft.com/office/powerpoint/2010/main" val="3433729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79</a:t>
            </a:fld>
            <a:endParaRPr lang="en-US" dirty="0"/>
          </a:p>
        </p:txBody>
      </p:sp>
    </p:spTree>
    <p:extLst>
      <p:ext uri="{BB962C8B-B14F-4D97-AF65-F5344CB8AC3E}">
        <p14:creationId xmlns:p14="http://schemas.microsoft.com/office/powerpoint/2010/main" val="1573114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80</a:t>
            </a:fld>
            <a:endParaRPr lang="en-US" dirty="0"/>
          </a:p>
        </p:txBody>
      </p:sp>
    </p:spTree>
    <p:extLst>
      <p:ext uri="{BB962C8B-B14F-4D97-AF65-F5344CB8AC3E}">
        <p14:creationId xmlns:p14="http://schemas.microsoft.com/office/powerpoint/2010/main" val="3763613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81</a:t>
            </a:fld>
            <a:endParaRPr lang="en-US" dirty="0"/>
          </a:p>
        </p:txBody>
      </p:sp>
    </p:spTree>
    <p:extLst>
      <p:ext uri="{BB962C8B-B14F-4D97-AF65-F5344CB8AC3E}">
        <p14:creationId xmlns:p14="http://schemas.microsoft.com/office/powerpoint/2010/main" val="985314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82</a:t>
            </a:fld>
            <a:endParaRPr lang="en-US" dirty="0"/>
          </a:p>
        </p:txBody>
      </p:sp>
    </p:spTree>
    <p:extLst>
      <p:ext uri="{BB962C8B-B14F-4D97-AF65-F5344CB8AC3E}">
        <p14:creationId xmlns:p14="http://schemas.microsoft.com/office/powerpoint/2010/main" val="297454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What are our physicians doing</a:t>
            </a:r>
            <a:r>
              <a:rPr lang="en-US" b="1" baseline="0" dirty="0"/>
              <a:t> at advent – ambulatory space with exception of cards surgery </a:t>
            </a:r>
            <a:endParaRPr lang="en-US" b="1" dirty="0"/>
          </a:p>
          <a:p>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Operating rooms – we have ~29 CDOR, 5 Comer, 8 DCAM, 9 Harvey, 4 Tinley ASC</a:t>
            </a: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sym typeface="Wingdings" panose="05000000000000000000" pitchFamily="2" charset="2"/>
              </a:rPr>
              <a:t> only include on this slide</a:t>
            </a: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and 2 Crown Point.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6682-F188-9A4C-9D1B-33D1B7B506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8083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83</a:t>
            </a:fld>
            <a:endParaRPr lang="en-US" dirty="0"/>
          </a:p>
        </p:txBody>
      </p:sp>
    </p:spTree>
    <p:extLst>
      <p:ext uri="{BB962C8B-B14F-4D97-AF65-F5344CB8AC3E}">
        <p14:creationId xmlns:p14="http://schemas.microsoft.com/office/powerpoint/2010/main" val="1503347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93</a:t>
            </a:fld>
            <a:endParaRPr lang="en-US" dirty="0"/>
          </a:p>
        </p:txBody>
      </p:sp>
    </p:spTree>
    <p:extLst>
      <p:ext uri="{BB962C8B-B14F-4D97-AF65-F5344CB8AC3E}">
        <p14:creationId xmlns:p14="http://schemas.microsoft.com/office/powerpoint/2010/main" val="1408866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EC4FE-F567-44DC-B600-285365A9B40C}" type="slidenum">
              <a:rPr lang="en-US" smtClean="0"/>
              <a:t>94</a:t>
            </a:fld>
            <a:endParaRPr lang="en-US" dirty="0"/>
          </a:p>
        </p:txBody>
      </p:sp>
    </p:spTree>
    <p:extLst>
      <p:ext uri="{BB962C8B-B14F-4D97-AF65-F5344CB8AC3E}">
        <p14:creationId xmlns:p14="http://schemas.microsoft.com/office/powerpoint/2010/main" val="264097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EC4FE-F567-44DC-B600-285365A9B40C}" type="slidenum">
              <a:rPr lang="en-US" smtClean="0"/>
              <a:t>95</a:t>
            </a:fld>
            <a:endParaRPr lang="en-US" dirty="0"/>
          </a:p>
        </p:txBody>
      </p:sp>
    </p:spTree>
    <p:extLst>
      <p:ext uri="{BB962C8B-B14F-4D97-AF65-F5344CB8AC3E}">
        <p14:creationId xmlns:p14="http://schemas.microsoft.com/office/powerpoint/2010/main" val="4274648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AB7330-2CA5-4DCB-BCEB-A9A90749A62B}" type="slidenum">
              <a:rPr lang="en-US" smtClean="0"/>
              <a:t>99</a:t>
            </a:fld>
            <a:endParaRPr lang="en-US" dirty="0"/>
          </a:p>
        </p:txBody>
      </p:sp>
    </p:spTree>
    <p:extLst>
      <p:ext uri="{BB962C8B-B14F-4D97-AF65-F5344CB8AC3E}">
        <p14:creationId xmlns:p14="http://schemas.microsoft.com/office/powerpoint/2010/main" val="222185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105</a:t>
            </a:fld>
            <a:endParaRPr lang="en-US" dirty="0"/>
          </a:p>
        </p:txBody>
      </p:sp>
    </p:spTree>
    <p:extLst>
      <p:ext uri="{BB962C8B-B14F-4D97-AF65-F5344CB8AC3E}">
        <p14:creationId xmlns:p14="http://schemas.microsoft.com/office/powerpoint/2010/main" val="2568637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baseline="0" dirty="0"/>
          </a:p>
        </p:txBody>
      </p:sp>
      <p:sp>
        <p:nvSpPr>
          <p:cNvPr id="4" name="Slide Number Placeholder 3"/>
          <p:cNvSpPr>
            <a:spLocks noGrp="1"/>
          </p:cNvSpPr>
          <p:nvPr>
            <p:ph type="sldNum" sz="quarter" idx="10"/>
          </p:nvPr>
        </p:nvSpPr>
        <p:spPr/>
        <p:txBody>
          <a:bodyPr/>
          <a:lstStyle/>
          <a:p>
            <a:fld id="{51A700F9-128D-4CD9-8DB5-5E755597E876}" type="slidenum">
              <a:rPr lang="en-US" smtClean="0"/>
              <a:t>106</a:t>
            </a:fld>
            <a:endParaRPr lang="en-US" dirty="0"/>
          </a:p>
        </p:txBody>
      </p:sp>
    </p:spTree>
    <p:extLst>
      <p:ext uri="{BB962C8B-B14F-4D97-AF65-F5344CB8AC3E}">
        <p14:creationId xmlns:p14="http://schemas.microsoft.com/office/powerpoint/2010/main" val="1407950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baseline="0" dirty="0"/>
          </a:p>
        </p:txBody>
      </p:sp>
      <p:sp>
        <p:nvSpPr>
          <p:cNvPr id="4" name="Slide Number Placeholder 3"/>
          <p:cNvSpPr>
            <a:spLocks noGrp="1"/>
          </p:cNvSpPr>
          <p:nvPr>
            <p:ph type="sldNum" sz="quarter" idx="10"/>
          </p:nvPr>
        </p:nvSpPr>
        <p:spPr/>
        <p:txBody>
          <a:bodyPr/>
          <a:lstStyle/>
          <a:p>
            <a:fld id="{51A700F9-128D-4CD9-8DB5-5E755597E876}" type="slidenum">
              <a:rPr lang="en-US" smtClean="0"/>
              <a:t>107</a:t>
            </a:fld>
            <a:endParaRPr lang="en-US" dirty="0"/>
          </a:p>
        </p:txBody>
      </p:sp>
    </p:spTree>
    <p:extLst>
      <p:ext uri="{BB962C8B-B14F-4D97-AF65-F5344CB8AC3E}">
        <p14:creationId xmlns:p14="http://schemas.microsoft.com/office/powerpoint/2010/main" val="2750752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51A700F9-128D-4CD9-8DB5-5E755597E876}" type="slidenum">
              <a:rPr lang="en-US" smtClean="0"/>
              <a:t>108</a:t>
            </a:fld>
            <a:endParaRPr lang="en-US" dirty="0"/>
          </a:p>
        </p:txBody>
      </p:sp>
    </p:spTree>
    <p:extLst>
      <p:ext uri="{BB962C8B-B14F-4D97-AF65-F5344CB8AC3E}">
        <p14:creationId xmlns:p14="http://schemas.microsoft.com/office/powerpoint/2010/main" val="391793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DC38EF-99F4-40E5-BBCB-112B20352CC9}" type="slidenum">
              <a:rPr lang="en-US" smtClean="0"/>
              <a:t>111</a:t>
            </a:fld>
            <a:endParaRPr lang="en-US" dirty="0"/>
          </a:p>
        </p:txBody>
      </p:sp>
    </p:spTree>
    <p:extLst>
      <p:ext uri="{BB962C8B-B14F-4D97-AF65-F5344CB8AC3E}">
        <p14:creationId xmlns:p14="http://schemas.microsoft.com/office/powerpoint/2010/main" val="343407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Over the past 5+ years we’ve successfully executed on our system’s strategy for growth and excellence (highlighting data points including topline &amp; EBIDA growth, major expansion, recognitions &amp; awards), including the doubling of our system’s topline revenue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is in spite of a long COVID recovery</a:t>
            </a:r>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12</a:t>
            </a:fld>
            <a:endParaRPr lang="en-US" dirty="0"/>
          </a:p>
        </p:txBody>
      </p:sp>
    </p:spTree>
    <p:extLst>
      <p:ext uri="{BB962C8B-B14F-4D97-AF65-F5344CB8AC3E}">
        <p14:creationId xmlns:p14="http://schemas.microsoft.com/office/powerpoint/2010/main" val="129215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113</a:t>
            </a:fld>
            <a:endParaRPr lang="en-US" dirty="0"/>
          </a:p>
        </p:txBody>
      </p:sp>
    </p:spTree>
    <p:extLst>
      <p:ext uri="{BB962C8B-B14F-4D97-AF65-F5344CB8AC3E}">
        <p14:creationId xmlns:p14="http://schemas.microsoft.com/office/powerpoint/2010/main" val="857600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116</a:t>
            </a:fld>
            <a:endParaRPr lang="en-US" dirty="0"/>
          </a:p>
        </p:txBody>
      </p:sp>
    </p:spTree>
    <p:extLst>
      <p:ext uri="{BB962C8B-B14F-4D97-AF65-F5344CB8AC3E}">
        <p14:creationId xmlns:p14="http://schemas.microsoft.com/office/powerpoint/2010/main" val="7757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400" b="0" baseline="0" dirty="0"/>
              <a:t>Over the past 5+ years, we have seen success across various key dimensions:</a:t>
            </a:r>
          </a:p>
          <a:p>
            <a:pPr marL="171450" indent="-171450">
              <a:spcAft>
                <a:spcPts val="300"/>
              </a:spcAft>
              <a:buFont typeface="Arial" panose="020B0604020202020204" pitchFamily="34" charset="0"/>
              <a:buChar char="•"/>
            </a:pPr>
            <a:r>
              <a:rPr lang="en-US" sz="1400" b="0" kern="1200" baseline="0" dirty="0">
                <a:solidFill>
                  <a:schemeClr val="tx1"/>
                </a:solidFill>
                <a:effectLst/>
                <a:latin typeface="+mn-lt"/>
                <a:ea typeface="+mn-ea"/>
                <a:cs typeface="+mn-cs"/>
              </a:rPr>
              <a:t>National Excellence: our nationally ranked specialties continue to climb, and we are hopeful to be an honor roll hospital in the coming years (currently #28; top 20 for honor roll). Acknowledging the turbulence with NIH funding, we have seen our funding and ranking climb meaningfully</a:t>
            </a:r>
          </a:p>
          <a:p>
            <a:pPr marL="171450" indent="-171450">
              <a:spcAft>
                <a:spcPts val="300"/>
              </a:spcAft>
              <a:buFont typeface="Arial" panose="020B0604020202020204" pitchFamily="34" charset="0"/>
              <a:buChar char="•"/>
            </a:pPr>
            <a:r>
              <a:rPr lang="en-US" sz="1400" b="0" kern="1200" baseline="0" dirty="0">
                <a:solidFill>
                  <a:schemeClr val="tx1"/>
                </a:solidFill>
                <a:effectLst/>
                <a:latin typeface="+mn-lt"/>
                <a:ea typeface="+mn-ea"/>
                <a:cs typeface="+mn-cs"/>
              </a:rPr>
              <a:t>Key Recruitments: highlighting the importance of these recruits, in particular Bydon (recruited away from Mayo, helping launch the new department, international expertise to help boost our fast-growing international presence</a:t>
            </a:r>
          </a:p>
          <a:p>
            <a:pPr marL="171450" indent="-171450">
              <a:spcAft>
                <a:spcPts val="300"/>
              </a:spcAft>
              <a:buFont typeface="Arial" panose="020B0604020202020204" pitchFamily="34" charset="0"/>
              <a:buChar char="•"/>
            </a:pPr>
            <a:r>
              <a:rPr lang="en-US" sz="1400" b="0" kern="1200" baseline="0" dirty="0">
                <a:solidFill>
                  <a:schemeClr val="tx1"/>
                </a:solidFill>
                <a:effectLst/>
                <a:latin typeface="+mn-lt"/>
                <a:ea typeface="+mn-ea"/>
                <a:cs typeface="+mn-cs"/>
              </a:rPr>
              <a:t>Execution: we continue to increase our high acuity care in the market, bolstered in part by a very successful joint venture with AdventHealth</a:t>
            </a:r>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13</a:t>
            </a:fld>
            <a:endParaRPr lang="en-US" dirty="0"/>
          </a:p>
        </p:txBody>
      </p:sp>
    </p:spTree>
    <p:extLst>
      <p:ext uri="{BB962C8B-B14F-4D97-AF65-F5344CB8AC3E}">
        <p14:creationId xmlns:p14="http://schemas.microsoft.com/office/powerpoint/2010/main" val="400029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a topline revenue growth perspective,</a:t>
            </a:r>
            <a:r>
              <a:rPr lang="en-US" baseline="0" dirty="0"/>
              <a:t> our growth to $4.6B out achieved even our aggressive growth scenarios that we presented to the board back in the Fall of 2018</a:t>
            </a:r>
          </a:p>
          <a:p>
            <a:pPr marL="171450" indent="-171450">
              <a:buFont typeface="Arial" panose="020B0604020202020204" pitchFamily="34" charset="0"/>
              <a:buChar char="•"/>
            </a:pPr>
            <a:r>
              <a:rPr lang="en-US" baseline="0" dirty="0"/>
              <a:t>This was sustainable growth; our margin grew significantly (+25% over the past 5 years / +36% over the past 3) through thoughtful investments and financial stewardship</a:t>
            </a:r>
          </a:p>
          <a:p>
            <a:pPr marL="171450" indent="-171450">
              <a:buFont typeface="Arial" panose="020B0604020202020204" pitchFamily="34" charset="0"/>
              <a:buChar char="•"/>
            </a:pPr>
            <a:r>
              <a:rPr lang="en-US" baseline="0" dirty="0"/>
              <a:t>Most importantly, this was not growth just for growth’s sake; as you will see in the following slides, this was achieved by a wide range of “Firsts” – new partnerships, new markets, new program offerings – all while systematically making the necessary infrastructure investments and overhauls to pivot from a standalone hospital campus to a true health system.</a:t>
            </a:r>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14</a:t>
            </a:fld>
            <a:endParaRPr lang="en-US" dirty="0"/>
          </a:p>
        </p:txBody>
      </p:sp>
    </p:spTree>
    <p:extLst>
      <p:ext uri="{BB962C8B-B14F-4D97-AF65-F5344CB8AC3E}">
        <p14:creationId xmlns:p14="http://schemas.microsoft.com/office/powerpoint/2010/main" val="404872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Over the past 18 months we’ve been building the next iteration of our clinical growth strategy in Elevate 2035 (Joint UCM/BSD/PSOM plan), which includes ambitious but important goals around our next decade (including top 10 in NIH funding, becoming the market leader for complex care, etc.). To accomplish these goals, we anticipate needing to double the size of our system again, to roughly $10B</a:t>
            </a:r>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15</a:t>
            </a:fld>
            <a:endParaRPr lang="en-US" dirty="0"/>
          </a:p>
        </p:txBody>
      </p:sp>
    </p:spTree>
    <p:extLst>
      <p:ext uri="{BB962C8B-B14F-4D97-AF65-F5344CB8AC3E}">
        <p14:creationId xmlns:p14="http://schemas.microsoft.com/office/powerpoint/2010/main" val="1002181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34</a:t>
            </a:fld>
            <a:endParaRPr lang="en-US" dirty="0"/>
          </a:p>
        </p:txBody>
      </p:sp>
    </p:spTree>
    <p:extLst>
      <p:ext uri="{BB962C8B-B14F-4D97-AF65-F5344CB8AC3E}">
        <p14:creationId xmlns:p14="http://schemas.microsoft.com/office/powerpoint/2010/main" val="2338783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40</a:t>
            </a:fld>
            <a:endParaRPr lang="en-US" dirty="0"/>
          </a:p>
        </p:txBody>
      </p:sp>
    </p:spTree>
    <p:extLst>
      <p:ext uri="{BB962C8B-B14F-4D97-AF65-F5344CB8AC3E}">
        <p14:creationId xmlns:p14="http://schemas.microsoft.com/office/powerpoint/2010/main" val="113384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of remaining</a:t>
            </a:r>
            <a:r>
              <a:rPr lang="en-US" baseline="0" dirty="0"/>
              <a:t> </a:t>
            </a:r>
            <a:r>
              <a:rPr lang="en-US" dirty="0"/>
              <a:t>session:</a:t>
            </a:r>
          </a:p>
          <a:p>
            <a:pPr marL="285750" indent="-285750">
              <a:buFont typeface="Arial" panose="020B0604020202020204" pitchFamily="34" charset="0"/>
              <a:buChar char="•"/>
            </a:pPr>
            <a:r>
              <a:rPr lang="en-US" dirty="0"/>
              <a:t>Pharmacy cost management &amp; growth</a:t>
            </a:r>
          </a:p>
          <a:p>
            <a:pPr marL="285750" indent="-285750">
              <a:buFont typeface="Arial" panose="020B0604020202020204" pitchFamily="34" charset="0"/>
              <a:buChar char="•"/>
            </a:pPr>
            <a:r>
              <a:rPr lang="en-US" dirty="0"/>
              <a:t>Sourcing, technology assessments, price competitiveness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Impact Purchasing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Operations resilience, leveraging technology</a:t>
            </a:r>
            <a:r>
              <a:rPr lang="en-US" baseline="0" dirty="0"/>
              <a:t> to </a:t>
            </a:r>
            <a:r>
              <a:rPr lang="en-US" dirty="0"/>
              <a:t>lower our cost to serve</a:t>
            </a:r>
          </a:p>
          <a:p>
            <a:pPr marL="285750" indent="-285750">
              <a:buFont typeface="Arial" panose="020B0604020202020204" pitchFamily="34" charset="0"/>
              <a:buChar char="•"/>
            </a:pPr>
            <a:r>
              <a:rPr lang="en-US" dirty="0"/>
              <a:t>Growing health system, efficient P2P processes</a:t>
            </a:r>
            <a:r>
              <a:rPr lang="en-US" baseline="0" dirty="0"/>
              <a:t> leveraging people, process, and technology</a:t>
            </a:r>
            <a:endParaRPr lang="en-US" dirty="0"/>
          </a:p>
        </p:txBody>
      </p:sp>
      <p:sp>
        <p:nvSpPr>
          <p:cNvPr id="4" name="Slide Number Placeholder 3"/>
          <p:cNvSpPr>
            <a:spLocks noGrp="1"/>
          </p:cNvSpPr>
          <p:nvPr>
            <p:ph type="sldNum" sz="quarter" idx="10"/>
          </p:nvPr>
        </p:nvSpPr>
        <p:spPr/>
        <p:txBody>
          <a:bodyPr/>
          <a:lstStyle/>
          <a:p>
            <a:pPr>
              <a:defRPr/>
            </a:pPr>
            <a:fld id="{5AE16682-F188-9A4C-9D1B-33D1B7B5060E}" type="slidenum">
              <a:rPr lang="en-US" smtClean="0"/>
              <a:pPr>
                <a:defRPr/>
              </a:pPr>
              <a:t>43</a:t>
            </a:fld>
            <a:endParaRPr lang="en-US" dirty="0"/>
          </a:p>
        </p:txBody>
      </p:sp>
    </p:spTree>
    <p:extLst>
      <p:ext uri="{BB962C8B-B14F-4D97-AF65-F5344CB8AC3E}">
        <p14:creationId xmlns:p14="http://schemas.microsoft.com/office/powerpoint/2010/main" val="1311339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7.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313" y="1287463"/>
            <a:ext cx="8156801" cy="2352675"/>
          </a:xfrm>
        </p:spPr>
        <p:txBody>
          <a:bodyPr/>
          <a:lstStyle>
            <a:lvl1pPr>
              <a:defRPr baseline="0"/>
            </a:lvl1pPr>
          </a:lstStyle>
          <a:p>
            <a:r>
              <a:rPr lang="en-US" dirty="0"/>
              <a:t>Hyde Park </a:t>
            </a:r>
            <a:br>
              <a:rPr lang="en-US" dirty="0"/>
            </a:br>
            <a:r>
              <a:rPr lang="en-US" dirty="0"/>
              <a:t>Public Safety Town Hall</a:t>
            </a:r>
          </a:p>
        </p:txBody>
      </p:sp>
      <p:sp>
        <p:nvSpPr>
          <p:cNvPr id="6" name="Text Placeholder 5"/>
          <p:cNvSpPr>
            <a:spLocks noGrp="1"/>
          </p:cNvSpPr>
          <p:nvPr>
            <p:ph type="body" sz="quarter" idx="10" hasCustomPrompt="1"/>
          </p:nvPr>
        </p:nvSpPr>
        <p:spPr>
          <a:xfrm>
            <a:off x="594540" y="3666307"/>
            <a:ext cx="6781619" cy="679270"/>
          </a:xfrm>
          <a:prstGeom prst="rect">
            <a:avLst/>
          </a:prstGeom>
        </p:spPr>
        <p:txBody>
          <a:bodyPr/>
          <a:lstStyle>
            <a:lvl1pPr>
              <a:defRPr baseline="0"/>
            </a:lvl1pPr>
          </a:lstStyle>
          <a:p>
            <a:r>
              <a:rPr lang="en-US" dirty="0"/>
              <a:t>January 31, 2025</a:t>
            </a:r>
          </a:p>
        </p:txBody>
      </p:sp>
      <p:pic>
        <p:nvPicPr>
          <p:cNvPr id="7" name="Picture 1" descr="A red text on a black background&#10;&#10;Description automatically generated">
            <a:extLst>
              <a:ext uri="{FF2B5EF4-FFF2-40B4-BE49-F238E27FC236}">
                <a16:creationId xmlns:a16="http://schemas.microsoft.com/office/drawing/2014/main" id="{F62FB0F9-AEC4-1EEE-B648-7F29B05EF3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3242" y="5055978"/>
            <a:ext cx="1681710" cy="57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61221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29BF2FD1-2266-476C-167B-8ABAF3E50BA8}"/>
              </a:ext>
            </a:extLst>
          </p:cNvPr>
          <p:cNvSpPr>
            <a:spLocks noGrp="1"/>
          </p:cNvSpPr>
          <p:nvPr>
            <p:ph type="sldNum" sz="quarter" idx="17"/>
          </p:nvPr>
        </p:nvSpPr>
        <p:spPr/>
        <p:txBody>
          <a:bodyPr/>
          <a:lstStyle>
            <a:lvl1pPr>
              <a:defRPr/>
            </a:lvl1pPr>
          </a:lstStyle>
          <a:p>
            <a:pPr>
              <a:defRPr/>
            </a:pPr>
            <a:fld id="{4D917C07-F8CF-B94B-8864-B7BF1E37DCF2}" type="slidenum">
              <a:rPr lang="en-US"/>
              <a:pPr>
                <a:defRPr/>
              </a:pPr>
              <a:t>‹#›</a:t>
            </a:fld>
            <a:endParaRPr lang="en-US" dirty="0"/>
          </a:p>
        </p:txBody>
      </p:sp>
      <p:sp>
        <p:nvSpPr>
          <p:cNvPr id="5" name="Text Placeholder 2">
            <a:extLst>
              <a:ext uri="{FF2B5EF4-FFF2-40B4-BE49-F238E27FC236}">
                <a16:creationId xmlns:a16="http://schemas.microsoft.com/office/drawing/2014/main" id="{B56D55EE-CF76-8E1B-CFD7-65636DCE6CB7}"/>
              </a:ext>
            </a:extLst>
          </p:cNvPr>
          <p:cNvSpPr>
            <a:spLocks noGrp="1"/>
          </p:cNvSpPr>
          <p:nvPr>
            <p:ph idx="1" hasCustomPrompt="1"/>
          </p:nvPr>
        </p:nvSpPr>
        <p:spPr>
          <a:xfrm>
            <a:off x="847344" y="138671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8178C81D-3235-7346-A9A3-671AF0625D32}"/>
              </a:ext>
            </a:extLst>
          </p:cNvPr>
          <p:cNvSpPr>
            <a:spLocks noGrp="1"/>
          </p:cNvSpPr>
          <p:nvPr>
            <p:ph idx="12" hasCustomPrompt="1"/>
          </p:nvPr>
        </p:nvSpPr>
        <p:spPr>
          <a:xfrm>
            <a:off x="6193536" y="1386713"/>
            <a:ext cx="515112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84AB326A-718C-49CD-F9AB-4BE5664993ED}"/>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8" name="Footer Placeholder 7">
            <a:extLst>
              <a:ext uri="{FF2B5EF4-FFF2-40B4-BE49-F238E27FC236}">
                <a16:creationId xmlns:a16="http://schemas.microsoft.com/office/drawing/2014/main" id="{1E26055E-4433-7790-9E0A-50C100E5E413}"/>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428030498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7B86268-2ADD-7AF9-F235-8F17BF1B5E76}"/>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527304" y="736837"/>
            <a:ext cx="5471161"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847344"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ED05280E-F3C7-A00F-5E13-9FD81098DDE0}"/>
              </a:ext>
            </a:extLst>
          </p:cNvPr>
          <p:cNvSpPr>
            <a:spLocks noGrp="1"/>
          </p:cNvSpPr>
          <p:nvPr>
            <p:ph type="sldNum" sz="quarter" idx="10"/>
          </p:nvPr>
        </p:nvSpPr>
        <p:spPr/>
        <p:txBody>
          <a:bodyPr/>
          <a:lstStyle>
            <a:lvl1pPr>
              <a:defRPr/>
            </a:lvl1pPr>
          </a:lstStyle>
          <a:p>
            <a:pPr>
              <a:defRPr/>
            </a:pPr>
            <a:fld id="{E122EA80-BE6B-E344-8447-F3D5E50477D6}" type="slidenum">
              <a:rPr lang="en-US"/>
              <a:pPr>
                <a:defRPr/>
              </a:pPr>
              <a:t>‹#›</a:t>
            </a:fld>
            <a:endParaRPr lang="en-US" dirty="0"/>
          </a:p>
        </p:txBody>
      </p:sp>
      <p:sp>
        <p:nvSpPr>
          <p:cNvPr id="7" name="Text Placeholder 5">
            <a:extLst>
              <a:ext uri="{FF2B5EF4-FFF2-40B4-BE49-F238E27FC236}">
                <a16:creationId xmlns:a16="http://schemas.microsoft.com/office/drawing/2014/main" id="{116D2221-B78A-05CD-A414-46F048E21B31}"/>
              </a:ext>
            </a:extLst>
          </p:cNvPr>
          <p:cNvSpPr>
            <a:spLocks noGrp="1"/>
          </p:cNvSpPr>
          <p:nvPr>
            <p:ph type="body" sz="quarter" idx="39" hasCustomPrompt="1"/>
          </p:nvPr>
        </p:nvSpPr>
        <p:spPr>
          <a:xfrm>
            <a:off x="7189788" y="5947475"/>
            <a:ext cx="4514240" cy="266700"/>
          </a:xfrm>
          <a:prstGeom prst="rect">
            <a:avLst/>
          </a:prstGeom>
        </p:spPr>
        <p:txBody>
          <a:bodyPr/>
          <a:lstStyle>
            <a:lvl1pPr>
              <a:defRPr>
                <a:solidFill>
                  <a:schemeClr val="bg1"/>
                </a:solidFill>
              </a:defRPr>
            </a:lvl1pPr>
          </a:lstStyle>
          <a:p>
            <a:pPr lvl="0"/>
            <a:r>
              <a:rPr lang="en-US" dirty="0"/>
              <a:t>Source: When applicable</a:t>
            </a:r>
          </a:p>
        </p:txBody>
      </p:sp>
      <p:sp>
        <p:nvSpPr>
          <p:cNvPr id="8" name="Footer Placeholder 7">
            <a:extLst>
              <a:ext uri="{FF2B5EF4-FFF2-40B4-BE49-F238E27FC236}">
                <a16:creationId xmlns:a16="http://schemas.microsoft.com/office/drawing/2014/main" id="{1BFD11EF-DEC1-9124-3658-EA742801147D}"/>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3927549558"/>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9F343ABF-5D5C-4B25-AF0D-9884A165C1DB}"/>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4" name="Image" descr="Image">
            <a:extLst>
              <a:ext uri="{FF2B5EF4-FFF2-40B4-BE49-F238E27FC236}">
                <a16:creationId xmlns:a16="http://schemas.microsoft.com/office/drawing/2014/main" id="{8E08A2A6-D8F4-98A0-FAE3-EC1C5577C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 t="23254" r="35545" b="32388"/>
          <a:stretch>
            <a:fillRect/>
          </a:stretch>
        </p:blipFill>
        <p:spPr bwMode="auto">
          <a:xfrm>
            <a:off x="6176963" y="-20638"/>
            <a:ext cx="602615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527304" y="736837"/>
            <a:ext cx="5471161"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847344"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F325FD5D-2460-B6C1-F73B-816F8219E67F}"/>
              </a:ext>
            </a:extLst>
          </p:cNvPr>
          <p:cNvSpPr>
            <a:spLocks noGrp="1"/>
          </p:cNvSpPr>
          <p:nvPr>
            <p:ph type="sldNum" sz="quarter" idx="10"/>
          </p:nvPr>
        </p:nvSpPr>
        <p:spPr/>
        <p:txBody>
          <a:bodyPr/>
          <a:lstStyle>
            <a:lvl1pPr>
              <a:defRPr/>
            </a:lvl1pPr>
          </a:lstStyle>
          <a:p>
            <a:pPr>
              <a:defRPr/>
            </a:pPr>
            <a:fld id="{94277D26-7885-6D4D-BAAF-C80CCEE087C1}" type="slidenum">
              <a:rPr lang="en-US"/>
              <a:pPr>
                <a:defRPr/>
              </a:pPr>
              <a:t>‹#›</a:t>
            </a:fld>
            <a:endParaRPr lang="en-US" dirty="0"/>
          </a:p>
        </p:txBody>
      </p:sp>
      <p:sp>
        <p:nvSpPr>
          <p:cNvPr id="8" name="Footer Placeholder 7">
            <a:extLst>
              <a:ext uri="{FF2B5EF4-FFF2-40B4-BE49-F238E27FC236}">
                <a16:creationId xmlns:a16="http://schemas.microsoft.com/office/drawing/2014/main" id="{7398DECB-D81A-880D-C048-1DB69B971A84}"/>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9" name="Text Placeholder 5">
            <a:extLst>
              <a:ext uri="{FF2B5EF4-FFF2-40B4-BE49-F238E27FC236}">
                <a16:creationId xmlns:a16="http://schemas.microsoft.com/office/drawing/2014/main" id="{088BAFD2-BF16-7AB2-E338-31B11693221C}"/>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37808951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8E79413E-0E02-E44C-A19B-082928CA3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710" r="34688" b="26849"/>
          <a:stretch>
            <a:fillRect/>
          </a:stretch>
        </p:blipFill>
        <p:spPr bwMode="auto">
          <a:xfrm>
            <a:off x="0" y="0"/>
            <a:ext cx="6029325"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6185681" y="736837"/>
            <a:ext cx="5491842"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6505721"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BC53EA02-A794-37E5-7E64-2B166C3EBD9C}"/>
              </a:ext>
            </a:extLst>
          </p:cNvPr>
          <p:cNvSpPr>
            <a:spLocks noGrp="1"/>
          </p:cNvSpPr>
          <p:nvPr>
            <p:ph type="sldNum" sz="quarter" idx="10"/>
          </p:nvPr>
        </p:nvSpPr>
        <p:spPr/>
        <p:txBody>
          <a:bodyPr/>
          <a:lstStyle>
            <a:lvl1pPr>
              <a:defRPr/>
            </a:lvl1pPr>
          </a:lstStyle>
          <a:p>
            <a:pPr>
              <a:defRPr/>
            </a:pPr>
            <a:fld id="{145C9627-2307-6541-986E-63894A3A2933}" type="slidenum">
              <a:rPr lang="en-US"/>
              <a:pPr>
                <a:defRPr/>
              </a:pPr>
              <a:t>‹#›</a:t>
            </a:fld>
            <a:endParaRPr lang="en-US" dirty="0"/>
          </a:p>
        </p:txBody>
      </p:sp>
      <p:sp>
        <p:nvSpPr>
          <p:cNvPr id="7" name="Text Placeholder 5">
            <a:extLst>
              <a:ext uri="{FF2B5EF4-FFF2-40B4-BE49-F238E27FC236}">
                <a16:creationId xmlns:a16="http://schemas.microsoft.com/office/drawing/2014/main" id="{01AA50D0-4FD4-BE86-C043-234542144D3B}"/>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8" name="Footer Placeholder 7">
            <a:extLst>
              <a:ext uri="{FF2B5EF4-FFF2-40B4-BE49-F238E27FC236}">
                <a16:creationId xmlns:a16="http://schemas.microsoft.com/office/drawing/2014/main" id="{1020F302-DE54-5D8E-FB88-00E94533364F}"/>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410643976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52F38102-4678-84B4-E9FF-220004816C01}"/>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6185681" y="736837"/>
            <a:ext cx="5491842"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6505721"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1B6D81A6-E6CB-7D74-FD90-DFC73F7D6F82}"/>
              </a:ext>
            </a:extLst>
          </p:cNvPr>
          <p:cNvSpPr>
            <a:spLocks noGrp="1"/>
          </p:cNvSpPr>
          <p:nvPr>
            <p:ph type="sldNum" sz="quarter" idx="10"/>
          </p:nvPr>
        </p:nvSpPr>
        <p:spPr/>
        <p:txBody>
          <a:bodyPr/>
          <a:lstStyle>
            <a:lvl1pPr>
              <a:defRPr/>
            </a:lvl1pPr>
          </a:lstStyle>
          <a:p>
            <a:pPr>
              <a:defRPr/>
            </a:pPr>
            <a:fld id="{7AF0D6FD-F244-7D44-8CF0-4CB99C4A9A50}" type="slidenum">
              <a:rPr lang="en-US"/>
              <a:pPr>
                <a:defRPr/>
              </a:pPr>
              <a:t>‹#›</a:t>
            </a:fld>
            <a:endParaRPr lang="en-US" dirty="0"/>
          </a:p>
        </p:txBody>
      </p:sp>
      <p:sp>
        <p:nvSpPr>
          <p:cNvPr id="7" name="Footer Placeholder 6">
            <a:extLst>
              <a:ext uri="{FF2B5EF4-FFF2-40B4-BE49-F238E27FC236}">
                <a16:creationId xmlns:a16="http://schemas.microsoft.com/office/drawing/2014/main" id="{144E1A03-4286-19FF-3A49-697183AD6567}"/>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54CAE3B7-B361-674B-374C-7BBF0D8FADE3}"/>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35456968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5899262D-3778-2943-48E1-16E0F0189690}"/>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6185681" y="736837"/>
            <a:ext cx="5491842"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6505721"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2"/>
          </p:nvPr>
        </p:nvSpPr>
        <p:spPr>
          <a:xfrm>
            <a:off x="0" y="1"/>
            <a:ext cx="6024563" cy="6163056"/>
          </a:xfrm>
          <a:prstGeom prst="rect">
            <a:avLst/>
          </a:prstGeom>
        </p:spPr>
        <p:txBody>
          <a:bodyPr/>
          <a:lstStyle/>
          <a:p>
            <a:pPr lvl="0"/>
            <a:endParaRPr lang="en-US" noProof="0" dirty="0"/>
          </a:p>
        </p:txBody>
      </p:sp>
      <p:sp>
        <p:nvSpPr>
          <p:cNvPr id="4" name="Slide Number Placeholder 2">
            <a:extLst>
              <a:ext uri="{FF2B5EF4-FFF2-40B4-BE49-F238E27FC236}">
                <a16:creationId xmlns:a16="http://schemas.microsoft.com/office/drawing/2014/main" id="{E3282457-E51D-9228-B1F8-6D29823CB3BA}"/>
              </a:ext>
            </a:extLst>
          </p:cNvPr>
          <p:cNvSpPr>
            <a:spLocks noGrp="1"/>
          </p:cNvSpPr>
          <p:nvPr>
            <p:ph type="sldNum" sz="quarter" idx="13"/>
          </p:nvPr>
        </p:nvSpPr>
        <p:spPr/>
        <p:txBody>
          <a:bodyPr/>
          <a:lstStyle>
            <a:lvl1pPr>
              <a:defRPr/>
            </a:lvl1pPr>
          </a:lstStyle>
          <a:p>
            <a:pPr>
              <a:defRPr/>
            </a:pPr>
            <a:fld id="{E23C9B36-9A44-C040-A2E0-8C9AC8A36C31}" type="slidenum">
              <a:rPr lang="en-US"/>
              <a:pPr>
                <a:defRPr/>
              </a:pPr>
              <a:t>‹#›</a:t>
            </a:fld>
            <a:endParaRPr lang="en-US" dirty="0"/>
          </a:p>
        </p:txBody>
      </p:sp>
      <p:sp>
        <p:nvSpPr>
          <p:cNvPr id="7" name="Footer Placeholder 6">
            <a:extLst>
              <a:ext uri="{FF2B5EF4-FFF2-40B4-BE49-F238E27FC236}">
                <a16:creationId xmlns:a16="http://schemas.microsoft.com/office/drawing/2014/main" id="{D95B6E70-A2B8-3C6F-9F30-F09EC71D0781}"/>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3B73B59E-DF4D-BB01-17F5-C7DE1D749C2D}"/>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78283585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dirty="0"/>
              <a:t>Primary Slide Title</a:t>
            </a:r>
          </a:p>
        </p:txBody>
      </p:sp>
      <p:sp>
        <p:nvSpPr>
          <p:cNvPr id="12"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9B37C901-A1A5-C6AF-469A-C5DDDB0F7244}"/>
              </a:ext>
            </a:extLst>
          </p:cNvPr>
          <p:cNvSpPr>
            <a:spLocks noGrp="1"/>
          </p:cNvSpPr>
          <p:nvPr>
            <p:ph type="sldNum" sz="quarter" idx="13"/>
          </p:nvPr>
        </p:nvSpPr>
        <p:spPr/>
        <p:txBody>
          <a:bodyPr/>
          <a:lstStyle>
            <a:lvl1pPr>
              <a:defRPr/>
            </a:lvl1pPr>
          </a:lstStyle>
          <a:p>
            <a:pPr>
              <a:defRPr/>
            </a:pPr>
            <a:fld id="{A4D5F3C7-034C-0D48-A1DE-B474093E4606}" type="slidenum">
              <a:rPr lang="en-US"/>
              <a:pPr>
                <a:defRPr/>
              </a:pPr>
              <a:t>‹#›</a:t>
            </a:fld>
            <a:endParaRPr lang="en-US" dirty="0"/>
          </a:p>
        </p:txBody>
      </p:sp>
      <p:sp>
        <p:nvSpPr>
          <p:cNvPr id="5" name="Footer Placeholder 4">
            <a:extLst>
              <a:ext uri="{FF2B5EF4-FFF2-40B4-BE49-F238E27FC236}">
                <a16:creationId xmlns:a16="http://schemas.microsoft.com/office/drawing/2014/main" id="{AEDD7617-3C57-09FA-2EB2-C8415B72638E}"/>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6" name="Text Placeholder 5">
            <a:extLst>
              <a:ext uri="{FF2B5EF4-FFF2-40B4-BE49-F238E27FC236}">
                <a16:creationId xmlns:a16="http://schemas.microsoft.com/office/drawing/2014/main" id="{FC326407-74D4-E767-A844-F2CFBB8080B4}"/>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92662617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6167437" y="0"/>
            <a:ext cx="6024563" cy="6163056"/>
          </a:xfrm>
          <a:prstGeom prst="rect">
            <a:avLst/>
          </a:prstGeom>
        </p:spPr>
        <p:txBody>
          <a:bodyPr/>
          <a:lstStyle/>
          <a:p>
            <a:pPr lvl="0"/>
            <a:endParaRPr lang="en-US" noProof="0" dirty="0"/>
          </a:p>
        </p:txBody>
      </p:sp>
      <p:sp>
        <p:nvSpPr>
          <p:cNvPr id="2" name="Title 1"/>
          <p:cNvSpPr>
            <a:spLocks noGrp="1"/>
          </p:cNvSpPr>
          <p:nvPr>
            <p:ph type="title" hasCustomPrompt="1"/>
          </p:nvPr>
        </p:nvSpPr>
        <p:spPr>
          <a:xfrm>
            <a:off x="527304" y="857209"/>
            <a:ext cx="6477000" cy="598721"/>
          </a:xfrm>
          <a:prstGeom prst="rect">
            <a:avLst/>
          </a:prstGeom>
        </p:spPr>
        <p:txBody>
          <a:bodyPr/>
          <a:lstStyle>
            <a:lvl1pPr>
              <a:defRPr sz="3000"/>
            </a:lvl1pPr>
          </a:lstStyle>
          <a:p>
            <a:r>
              <a:rPr lang="en-US" dirty="0"/>
              <a:t>Primary Slide Title</a:t>
            </a:r>
          </a:p>
        </p:txBody>
      </p:sp>
      <p:sp>
        <p:nvSpPr>
          <p:cNvPr id="5"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8854DFCD-0002-A48B-057B-088F2440617F}"/>
              </a:ext>
            </a:extLst>
          </p:cNvPr>
          <p:cNvSpPr>
            <a:spLocks noGrp="1"/>
          </p:cNvSpPr>
          <p:nvPr>
            <p:ph type="sldNum" sz="quarter" idx="14"/>
          </p:nvPr>
        </p:nvSpPr>
        <p:spPr/>
        <p:txBody>
          <a:bodyPr/>
          <a:lstStyle>
            <a:lvl1pPr>
              <a:defRPr/>
            </a:lvl1pPr>
          </a:lstStyle>
          <a:p>
            <a:pPr>
              <a:defRPr/>
            </a:pPr>
            <a:fld id="{EFAB0F69-B888-674E-AEE4-83CCD8CE576E}" type="slidenum">
              <a:rPr lang="en-US"/>
              <a:pPr>
                <a:defRPr/>
              </a:pPr>
              <a:t>‹#›</a:t>
            </a:fld>
            <a:endParaRPr lang="en-US" dirty="0"/>
          </a:p>
        </p:txBody>
      </p:sp>
      <p:sp>
        <p:nvSpPr>
          <p:cNvPr id="7" name="Footer Placeholder 6">
            <a:extLst>
              <a:ext uri="{FF2B5EF4-FFF2-40B4-BE49-F238E27FC236}">
                <a16:creationId xmlns:a16="http://schemas.microsoft.com/office/drawing/2014/main" id="{5FCC8ADE-7FEA-33E1-4339-1C922D15B544}"/>
              </a:ext>
            </a:extLst>
          </p:cNvPr>
          <p:cNvSpPr>
            <a:spLocks noGrp="1"/>
          </p:cNvSpPr>
          <p:nvPr>
            <p:ph type="ftr" sz="quarter" idx="15"/>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E4D12E4F-219E-E9FD-8E67-099D1AB4CCE8}"/>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3128663743"/>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847344" y="1507086"/>
            <a:ext cx="10515600"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C71A19B0-B561-B5DD-234D-9334A0DD4AAA}"/>
              </a:ext>
            </a:extLst>
          </p:cNvPr>
          <p:cNvSpPr>
            <a:spLocks noGrp="1"/>
          </p:cNvSpPr>
          <p:nvPr>
            <p:ph type="sldNum" sz="quarter" idx="13"/>
          </p:nvPr>
        </p:nvSpPr>
        <p:spPr/>
        <p:txBody>
          <a:bodyPr/>
          <a:lstStyle>
            <a:lvl1pPr>
              <a:defRPr/>
            </a:lvl1pPr>
          </a:lstStyle>
          <a:p>
            <a:pPr>
              <a:defRPr/>
            </a:pPr>
            <a:fld id="{0E6DD35E-E408-4042-BBB2-687BBE24DB0A}" type="slidenum">
              <a:rPr lang="en-US"/>
              <a:pPr>
                <a:defRPr/>
              </a:pPr>
              <a:t>‹#›</a:t>
            </a:fld>
            <a:endParaRPr lang="en-US" dirty="0"/>
          </a:p>
        </p:txBody>
      </p:sp>
      <p:sp>
        <p:nvSpPr>
          <p:cNvPr id="7" name="Footer Placeholder 6">
            <a:extLst>
              <a:ext uri="{FF2B5EF4-FFF2-40B4-BE49-F238E27FC236}">
                <a16:creationId xmlns:a16="http://schemas.microsoft.com/office/drawing/2014/main" id="{7C993AEF-9D9B-6EDD-B506-3FD4AC73C4FD}"/>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B84942CF-9980-7C72-7622-D6E6CEB6F5EF}"/>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73346056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dirty="0"/>
              <a:t>Primary Slide Title</a:t>
            </a:r>
          </a:p>
        </p:txBody>
      </p:sp>
      <p:sp>
        <p:nvSpPr>
          <p:cNvPr id="9" name="Text Placeholder 11"/>
          <p:cNvSpPr>
            <a:spLocks noGrp="1"/>
          </p:cNvSpPr>
          <p:nvPr>
            <p:ph type="body" sz="quarter" idx="14"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F55191AC-0ED6-102D-4C03-62AE094D638D}"/>
              </a:ext>
            </a:extLst>
          </p:cNvPr>
          <p:cNvSpPr>
            <a:spLocks noGrp="1"/>
          </p:cNvSpPr>
          <p:nvPr>
            <p:ph type="sldNum" sz="quarter" idx="18"/>
          </p:nvPr>
        </p:nvSpPr>
        <p:spPr/>
        <p:txBody>
          <a:bodyPr/>
          <a:lstStyle>
            <a:lvl1pPr>
              <a:defRPr/>
            </a:lvl1pPr>
          </a:lstStyle>
          <a:p>
            <a:pPr>
              <a:defRPr/>
            </a:pPr>
            <a:fld id="{F83776F3-74C3-084A-9A5E-F13991F4D2AF}" type="slidenum">
              <a:rPr lang="en-US"/>
              <a:pPr>
                <a:defRPr/>
              </a:pPr>
              <a:t>‹#›</a:t>
            </a:fld>
            <a:endParaRPr lang="en-US" dirty="0"/>
          </a:p>
        </p:txBody>
      </p:sp>
      <p:sp>
        <p:nvSpPr>
          <p:cNvPr id="10" name="Text Placeholder 2">
            <a:extLst>
              <a:ext uri="{FF2B5EF4-FFF2-40B4-BE49-F238E27FC236}">
                <a16:creationId xmlns:a16="http://schemas.microsoft.com/office/drawing/2014/main" id="{24829230-835F-6CAD-6B17-6C103FA02A84}"/>
              </a:ext>
            </a:extLst>
          </p:cNvPr>
          <p:cNvSpPr>
            <a:spLocks noGrp="1"/>
          </p:cNvSpPr>
          <p:nvPr>
            <p:ph idx="12" hasCustomPrompt="1"/>
          </p:nvPr>
        </p:nvSpPr>
        <p:spPr>
          <a:xfrm>
            <a:off x="847344" y="1507086"/>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49B6D08E-CF4E-D10A-96DF-815B4592EB4F}"/>
              </a:ext>
            </a:extLst>
          </p:cNvPr>
          <p:cNvSpPr>
            <a:spLocks noGrp="1"/>
          </p:cNvSpPr>
          <p:nvPr>
            <p:ph idx="13" hasCustomPrompt="1"/>
          </p:nvPr>
        </p:nvSpPr>
        <p:spPr>
          <a:xfrm>
            <a:off x="6193536" y="1507086"/>
            <a:ext cx="515112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37E5E1E-0E11-746B-AA39-8B02DC925F39}"/>
              </a:ext>
            </a:extLst>
          </p:cNvPr>
          <p:cNvSpPr>
            <a:spLocks noGrp="1"/>
          </p:cNvSpPr>
          <p:nvPr>
            <p:ph type="ftr" sz="quarter" idx="19"/>
          </p:nvPr>
        </p:nvSpPr>
        <p:spPr>
          <a:xfrm>
            <a:off x="7189788" y="6383338"/>
            <a:ext cx="4114800" cy="257175"/>
          </a:xfrm>
          <a:prstGeom prst="rect">
            <a:avLst/>
          </a:prstGeom>
        </p:spPr>
        <p:txBody>
          <a:bodyPr/>
          <a:lstStyle/>
          <a:p>
            <a:pPr>
              <a:defRPr/>
            </a:pPr>
            <a:r>
              <a:rPr lang="en-US" dirty="0"/>
              <a:t>CONFIDENTIAL AND PRIVILEGED</a:t>
            </a:r>
          </a:p>
        </p:txBody>
      </p:sp>
      <p:sp>
        <p:nvSpPr>
          <p:cNvPr id="6" name="Text Placeholder 5">
            <a:extLst>
              <a:ext uri="{FF2B5EF4-FFF2-40B4-BE49-F238E27FC236}">
                <a16:creationId xmlns:a16="http://schemas.microsoft.com/office/drawing/2014/main" id="{8F3F5327-CCAB-C2ED-6672-745DABD2CEBE}"/>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385902537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bout Slide">
    <p:spTree>
      <p:nvGrpSpPr>
        <p:cNvPr id="1" name=""/>
        <p:cNvGrpSpPr/>
        <p:nvPr/>
      </p:nvGrpSpPr>
      <p:grpSpPr>
        <a:xfrm>
          <a:off x="0" y="0"/>
          <a:ext cx="0" cy="0"/>
          <a:chOff x="0" y="0"/>
          <a:chExt cx="0" cy="0"/>
        </a:xfrm>
      </p:grpSpPr>
      <p:pic>
        <p:nvPicPr>
          <p:cNvPr id="39" name="Picture 38" descr="A white eagle with two heads&#10;&#10;Description automatically generated">
            <a:extLst>
              <a:ext uri="{FF2B5EF4-FFF2-40B4-BE49-F238E27FC236}">
                <a16:creationId xmlns:a16="http://schemas.microsoft.com/office/drawing/2014/main" id="{5AE5511B-B388-CFB0-D805-1A33FC7844A8}"/>
              </a:ext>
            </a:extLst>
          </p:cNvPr>
          <p:cNvPicPr>
            <a:picLocks noChangeAspect="1"/>
          </p:cNvPicPr>
          <p:nvPr userDrawn="1"/>
        </p:nvPicPr>
        <p:blipFill>
          <a:blip r:embed="rId2">
            <a:alphaModFix amt="40000"/>
          </a:blip>
          <a:srcRect t="20944" r="20139"/>
          <a:stretch/>
        </p:blipFill>
        <p:spPr>
          <a:xfrm>
            <a:off x="7277493" y="-6351"/>
            <a:ext cx="4914507" cy="6179715"/>
          </a:xfrm>
          <a:prstGeom prst="rect">
            <a:avLst/>
          </a:prstGeom>
        </p:spPr>
      </p:pic>
      <p:sp>
        <p:nvSpPr>
          <p:cNvPr id="2" name="TextBox 84">
            <a:extLst>
              <a:ext uri="{FF2B5EF4-FFF2-40B4-BE49-F238E27FC236}">
                <a16:creationId xmlns:a16="http://schemas.microsoft.com/office/drawing/2014/main" id="{AE9511C9-9FCC-5765-F864-7A367B4E4EE4}"/>
              </a:ext>
            </a:extLst>
          </p:cNvPr>
          <p:cNvSpPr txBox="1"/>
          <p:nvPr/>
        </p:nvSpPr>
        <p:spPr>
          <a:xfrm>
            <a:off x="697317" y="935945"/>
            <a:ext cx="8830857" cy="879854"/>
          </a:xfrm>
          <a:prstGeom prst="rect">
            <a:avLst/>
          </a:prstGeom>
          <a:noFill/>
          <a:ln w="12700" cap="flat">
            <a:noFill/>
            <a:miter lim="400000"/>
          </a:ln>
          <a:effectLst/>
        </p:spPr>
        <p:txBody>
          <a:bodyPr wrap="square" lIns="34289" tIns="34289" rIns="34289" bIns="34289">
            <a:spAutoFit/>
          </a:bodyPr>
          <a:lstStyle>
            <a:lvl1pPr defTabSz="457200">
              <a:spcBef>
                <a:spcPts val="0"/>
              </a:spcBef>
              <a:defRPr sz="2000" b="1">
                <a:solidFill>
                  <a:srgbClr val="262626"/>
                </a:solidFill>
                <a:latin typeface="Proxima Nova"/>
                <a:ea typeface="Proxima Nova"/>
                <a:cs typeface="Proxima Nova"/>
                <a:sym typeface="Proxima Nova"/>
              </a:defRPr>
            </a:lvl1pPr>
          </a:lstStyle>
          <a:p>
            <a:pPr eaLnBrk="1" fontAlgn="auto" hangingPunct="1">
              <a:lnSpc>
                <a:spcPts val="3200"/>
              </a:lnSpc>
              <a:spcAft>
                <a:spcPts val="0"/>
              </a:spcAft>
              <a:defRPr/>
            </a:pPr>
            <a:r>
              <a:rPr sz="2400" b="0" spc="30" dirty="0">
                <a:solidFill>
                  <a:schemeClr val="tx2"/>
                </a:solidFill>
                <a:latin typeface="Arial" panose="020B0604020202020204" pitchFamily="34" charset="0"/>
                <a:cs typeface="Arial" panose="020B0604020202020204" pitchFamily="34" charset="0"/>
              </a:rPr>
              <a:t>Together, we can elevate the human experience with knowledge and health care.</a:t>
            </a:r>
          </a:p>
        </p:txBody>
      </p:sp>
      <p:sp>
        <p:nvSpPr>
          <p:cNvPr id="3" name="TextBox 84">
            <a:extLst>
              <a:ext uri="{FF2B5EF4-FFF2-40B4-BE49-F238E27FC236}">
                <a16:creationId xmlns:a16="http://schemas.microsoft.com/office/drawing/2014/main" id="{084AD07B-0903-58FE-95E4-EBC2FDAC568A}"/>
              </a:ext>
            </a:extLst>
          </p:cNvPr>
          <p:cNvSpPr txBox="1"/>
          <p:nvPr/>
        </p:nvSpPr>
        <p:spPr>
          <a:xfrm>
            <a:off x="697318" y="623745"/>
            <a:ext cx="930275" cy="284691"/>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sz="1400" b="1" spc="30" dirty="0">
                <a:solidFill>
                  <a:schemeClr val="accent1"/>
                </a:solidFill>
                <a:latin typeface="Arial" panose="020B0604020202020204" pitchFamily="34" charset="0"/>
                <a:cs typeface="Arial" panose="020B0604020202020204" pitchFamily="34" charset="0"/>
              </a:rPr>
              <a:t>VISION</a:t>
            </a:r>
          </a:p>
        </p:txBody>
      </p:sp>
      <p:sp>
        <p:nvSpPr>
          <p:cNvPr id="4" name="Rectangle 10">
            <a:extLst>
              <a:ext uri="{FF2B5EF4-FFF2-40B4-BE49-F238E27FC236}">
                <a16:creationId xmlns:a16="http://schemas.microsoft.com/office/drawing/2014/main" id="{2E9B0F69-E0E1-3124-5301-9B82A6ED3389}"/>
              </a:ext>
            </a:extLst>
          </p:cNvPr>
          <p:cNvSpPr txBox="1"/>
          <p:nvPr/>
        </p:nvSpPr>
        <p:spPr>
          <a:xfrm>
            <a:off x="697318" y="2329683"/>
            <a:ext cx="3121025" cy="2043112"/>
          </a:xfrm>
          <a:prstGeom prst="rect">
            <a:avLst/>
          </a:prstGeom>
          <a:noFill/>
          <a:ln w="12700" cap="flat">
            <a:noFill/>
            <a:miter lim="400000"/>
          </a:ln>
          <a:effectLst/>
        </p:spPr>
        <p:txBody>
          <a:bodyPr lIns="34289"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ct val="120000"/>
              </a:lnSpc>
              <a:spcAft>
                <a:spcPts val="0"/>
              </a:spcAft>
              <a:defRPr/>
            </a:pPr>
            <a:r>
              <a:rPr sz="1170" spc="20" dirty="0">
                <a:solidFill>
                  <a:schemeClr val="tx1"/>
                </a:solidFill>
                <a:latin typeface="Arial" panose="020B0604020202020204" pitchFamily="34" charset="0"/>
                <a:cs typeface="Arial" panose="020B0604020202020204" pitchFamily="34" charset="0"/>
              </a:rPr>
              <a:t>As part of the University of Chicago, we pursue globally impactful solutions to seemingly unsolvable challenges. Through our rigorous research, innovative education, and comprehensive care and healing, we collaborate on life-changing advancements that create meaningful results for our community and the world, including a greater, more equitable future for all. </a:t>
            </a:r>
          </a:p>
        </p:txBody>
      </p:sp>
      <p:sp>
        <p:nvSpPr>
          <p:cNvPr id="5" name="TextBox 84">
            <a:extLst>
              <a:ext uri="{FF2B5EF4-FFF2-40B4-BE49-F238E27FC236}">
                <a16:creationId xmlns:a16="http://schemas.microsoft.com/office/drawing/2014/main" id="{369AB6AE-051E-8D2F-6794-CDECCF35F326}"/>
              </a:ext>
            </a:extLst>
          </p:cNvPr>
          <p:cNvSpPr txBox="1"/>
          <p:nvPr/>
        </p:nvSpPr>
        <p:spPr>
          <a:xfrm>
            <a:off x="697318" y="1974083"/>
            <a:ext cx="2346325" cy="284162"/>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sz="1400" b="1" spc="30" dirty="0">
                <a:solidFill>
                  <a:schemeClr val="accent1"/>
                </a:solidFill>
                <a:latin typeface="Arial" panose="020B0604020202020204" pitchFamily="34" charset="0"/>
                <a:cs typeface="Arial" panose="020B0604020202020204" pitchFamily="34" charset="0"/>
              </a:rPr>
              <a:t>MISSION</a:t>
            </a:r>
          </a:p>
        </p:txBody>
      </p:sp>
      <p:sp>
        <p:nvSpPr>
          <p:cNvPr id="6" name="TextBox 84">
            <a:extLst>
              <a:ext uri="{FF2B5EF4-FFF2-40B4-BE49-F238E27FC236}">
                <a16:creationId xmlns:a16="http://schemas.microsoft.com/office/drawing/2014/main" id="{9D611864-6AB1-9E8E-197E-6AAB5DFDEE97}"/>
              </a:ext>
            </a:extLst>
          </p:cNvPr>
          <p:cNvSpPr txBox="1"/>
          <p:nvPr/>
        </p:nvSpPr>
        <p:spPr>
          <a:xfrm>
            <a:off x="4208463" y="1974083"/>
            <a:ext cx="2022475" cy="284162"/>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400" b="1" spc="30" dirty="0">
                <a:solidFill>
                  <a:schemeClr val="accent1"/>
                </a:solidFill>
                <a:latin typeface="Arial" panose="020B0604020202020204" pitchFamily="34" charset="0"/>
                <a:cs typeface="Arial" panose="020B0604020202020204" pitchFamily="34" charset="0"/>
              </a:rPr>
              <a:t>VALUES</a:t>
            </a:r>
            <a:endParaRPr sz="1400" b="1" spc="30" dirty="0">
              <a:solidFill>
                <a:schemeClr val="accent1"/>
              </a:solidFill>
              <a:latin typeface="Arial" panose="020B0604020202020204" pitchFamily="34" charset="0"/>
              <a:cs typeface="Arial" panose="020B0604020202020204" pitchFamily="34" charset="0"/>
            </a:endParaRPr>
          </a:p>
        </p:txBody>
      </p:sp>
      <p:sp>
        <p:nvSpPr>
          <p:cNvPr id="7" name="TextBox 84">
            <a:extLst>
              <a:ext uri="{FF2B5EF4-FFF2-40B4-BE49-F238E27FC236}">
                <a16:creationId xmlns:a16="http://schemas.microsoft.com/office/drawing/2014/main" id="{ACADE3A1-D008-BE46-706A-9A8544717BC1}"/>
              </a:ext>
            </a:extLst>
          </p:cNvPr>
          <p:cNvSpPr txBox="1"/>
          <p:nvPr/>
        </p:nvSpPr>
        <p:spPr>
          <a:xfrm>
            <a:off x="4208463" y="2978325"/>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Commit to Excellence</a:t>
            </a:r>
          </a:p>
        </p:txBody>
      </p:sp>
      <p:sp>
        <p:nvSpPr>
          <p:cNvPr id="8" name="Rectangle 10">
            <a:extLst>
              <a:ext uri="{FF2B5EF4-FFF2-40B4-BE49-F238E27FC236}">
                <a16:creationId xmlns:a16="http://schemas.microsoft.com/office/drawing/2014/main" id="{1B79DA29-1DF8-BF6D-E1FC-6FE53F413ED6}"/>
              </a:ext>
            </a:extLst>
          </p:cNvPr>
          <p:cNvSpPr txBox="1"/>
          <p:nvPr/>
        </p:nvSpPr>
        <p:spPr>
          <a:xfrm>
            <a:off x="4208463" y="3230737"/>
            <a:ext cx="2341562" cy="664154"/>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contribute our exceptional talents to all we do and empower the same spirit of excellence in others. </a:t>
            </a:r>
          </a:p>
        </p:txBody>
      </p:sp>
      <p:grpSp>
        <p:nvGrpSpPr>
          <p:cNvPr id="9" name="Group 10">
            <a:extLst>
              <a:ext uri="{FF2B5EF4-FFF2-40B4-BE49-F238E27FC236}">
                <a16:creationId xmlns:a16="http://schemas.microsoft.com/office/drawing/2014/main" id="{8A02FEFD-C62C-0F95-A4FA-F0A028421DBC}"/>
              </a:ext>
            </a:extLst>
          </p:cNvPr>
          <p:cNvGrpSpPr>
            <a:grpSpLocks/>
          </p:cNvGrpSpPr>
          <p:nvPr/>
        </p:nvGrpSpPr>
        <p:grpSpPr bwMode="auto">
          <a:xfrm>
            <a:off x="6834188" y="2421112"/>
            <a:ext cx="381000" cy="381000"/>
            <a:chOff x="774948" y="4168437"/>
            <a:chExt cx="441721" cy="441721"/>
          </a:xfrm>
        </p:grpSpPr>
        <p:sp>
          <p:nvSpPr>
            <p:cNvPr id="10" name="Rectangle 9">
              <a:extLst>
                <a:ext uri="{FF2B5EF4-FFF2-40B4-BE49-F238E27FC236}">
                  <a16:creationId xmlns:a16="http://schemas.microsoft.com/office/drawing/2014/main" id="{076BD46E-EA9F-BA65-3F93-5643B7869B18}"/>
                </a:ext>
              </a:extLst>
            </p:cNvPr>
            <p:cNvSpPr/>
            <p:nvPr/>
          </p:nvSpPr>
          <p:spPr>
            <a:xfrm>
              <a:off x="774948" y="41684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Graphic 13">
              <a:extLst>
                <a:ext uri="{FF2B5EF4-FFF2-40B4-BE49-F238E27FC236}">
                  <a16:creationId xmlns:a16="http://schemas.microsoft.com/office/drawing/2014/main" id="{E08BC31B-F713-ED98-0D4E-617F13D41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48" y="41978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4">
            <a:extLst>
              <a:ext uri="{FF2B5EF4-FFF2-40B4-BE49-F238E27FC236}">
                <a16:creationId xmlns:a16="http://schemas.microsoft.com/office/drawing/2014/main" id="{B4E6F9E5-F571-9FB8-7EBD-EA0269FD007A}"/>
              </a:ext>
            </a:extLst>
          </p:cNvPr>
          <p:cNvGrpSpPr>
            <a:grpSpLocks/>
          </p:cNvGrpSpPr>
          <p:nvPr/>
        </p:nvGrpSpPr>
        <p:grpSpPr bwMode="auto">
          <a:xfrm>
            <a:off x="4260850" y="2421112"/>
            <a:ext cx="381000" cy="381000"/>
            <a:chOff x="617310" y="4016037"/>
            <a:chExt cx="441721" cy="441721"/>
          </a:xfrm>
        </p:grpSpPr>
        <p:sp>
          <p:nvSpPr>
            <p:cNvPr id="13" name="Rectangle 12">
              <a:extLst>
                <a:ext uri="{FF2B5EF4-FFF2-40B4-BE49-F238E27FC236}">
                  <a16:creationId xmlns:a16="http://schemas.microsoft.com/office/drawing/2014/main" id="{1897C890-861C-095C-B915-07ECEEED7D2A}"/>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Graphic 16">
              <a:extLst>
                <a:ext uri="{FF2B5EF4-FFF2-40B4-BE49-F238E27FC236}">
                  <a16:creationId xmlns:a16="http://schemas.microsoft.com/office/drawing/2014/main" id="{516FCEE4-9DB6-FD39-C37F-BE15C445A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59" b="-359"/>
            <a:stretch>
              <a:fillRect/>
            </a:stretch>
          </p:blipFill>
          <p:spPr bwMode="auto">
            <a:xfrm>
              <a:off x="617310" y="40454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84">
            <a:extLst>
              <a:ext uri="{FF2B5EF4-FFF2-40B4-BE49-F238E27FC236}">
                <a16:creationId xmlns:a16="http://schemas.microsoft.com/office/drawing/2014/main" id="{60C250DE-EB6D-7C77-BB98-27C8515A8E11}"/>
              </a:ext>
            </a:extLst>
          </p:cNvPr>
          <p:cNvSpPr txBox="1"/>
          <p:nvPr/>
        </p:nvSpPr>
        <p:spPr>
          <a:xfrm>
            <a:off x="4208463" y="4822383"/>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Embody Equity</a:t>
            </a:r>
          </a:p>
        </p:txBody>
      </p:sp>
      <p:sp>
        <p:nvSpPr>
          <p:cNvPr id="16" name="Rectangle 10">
            <a:extLst>
              <a:ext uri="{FF2B5EF4-FFF2-40B4-BE49-F238E27FC236}">
                <a16:creationId xmlns:a16="http://schemas.microsoft.com/office/drawing/2014/main" id="{161F0329-AF09-5444-08AA-15D1732A7EE4}"/>
              </a:ext>
            </a:extLst>
          </p:cNvPr>
          <p:cNvSpPr txBox="1"/>
          <p:nvPr/>
        </p:nvSpPr>
        <p:spPr>
          <a:xfrm>
            <a:off x="4208463" y="5090670"/>
            <a:ext cx="2436812"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pinpoint systemic issues to promote change and cultivate a diverse, inclusive environment across people, ideas, and scientific fields.</a:t>
            </a:r>
          </a:p>
        </p:txBody>
      </p:sp>
      <p:grpSp>
        <p:nvGrpSpPr>
          <p:cNvPr id="17" name="Group 19">
            <a:extLst>
              <a:ext uri="{FF2B5EF4-FFF2-40B4-BE49-F238E27FC236}">
                <a16:creationId xmlns:a16="http://schemas.microsoft.com/office/drawing/2014/main" id="{544D89D5-E0B8-C2AE-C2EF-9DE945E9AA05}"/>
              </a:ext>
            </a:extLst>
          </p:cNvPr>
          <p:cNvGrpSpPr>
            <a:grpSpLocks/>
          </p:cNvGrpSpPr>
          <p:nvPr/>
        </p:nvGrpSpPr>
        <p:grpSpPr bwMode="auto">
          <a:xfrm>
            <a:off x="4257675" y="4246120"/>
            <a:ext cx="381000" cy="381000"/>
            <a:chOff x="617310" y="4016037"/>
            <a:chExt cx="441721" cy="441721"/>
          </a:xfrm>
        </p:grpSpPr>
        <p:sp>
          <p:nvSpPr>
            <p:cNvPr id="18" name="Rectangle 17">
              <a:extLst>
                <a:ext uri="{FF2B5EF4-FFF2-40B4-BE49-F238E27FC236}">
                  <a16:creationId xmlns:a16="http://schemas.microsoft.com/office/drawing/2014/main" id="{84202565-FC29-60FB-9CEF-C0F2906624FA}"/>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9" name="Graphic 21">
              <a:extLst>
                <a:ext uri="{FF2B5EF4-FFF2-40B4-BE49-F238E27FC236}">
                  <a16:creationId xmlns:a16="http://schemas.microsoft.com/office/drawing/2014/main" id="{ECDEBEF8-C629-D3A2-32C9-590125878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58" y="4067571"/>
              <a:ext cx="390187" cy="34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84">
            <a:extLst>
              <a:ext uri="{FF2B5EF4-FFF2-40B4-BE49-F238E27FC236}">
                <a16:creationId xmlns:a16="http://schemas.microsoft.com/office/drawing/2014/main" id="{C1F593BD-AFFC-E90F-A214-249EC68779F6}"/>
              </a:ext>
            </a:extLst>
          </p:cNvPr>
          <p:cNvSpPr txBox="1"/>
          <p:nvPr/>
        </p:nvSpPr>
        <p:spPr>
          <a:xfrm>
            <a:off x="6780213" y="2976737"/>
            <a:ext cx="2224087"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Embrace Curiosity</a:t>
            </a:r>
          </a:p>
        </p:txBody>
      </p:sp>
      <p:sp>
        <p:nvSpPr>
          <p:cNvPr id="21" name="Rectangle 10">
            <a:extLst>
              <a:ext uri="{FF2B5EF4-FFF2-40B4-BE49-F238E27FC236}">
                <a16:creationId xmlns:a16="http://schemas.microsoft.com/office/drawing/2014/main" id="{E1843400-B3D5-336A-EEE2-6420A13E2505}"/>
              </a:ext>
            </a:extLst>
          </p:cNvPr>
          <p:cNvSpPr txBox="1"/>
          <p:nvPr/>
        </p:nvSpPr>
        <p:spPr>
          <a:xfrm>
            <a:off x="6783388" y="3230737"/>
            <a:ext cx="2525712"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stay open to new ideas, champion diverse perspectives, and drive a culture of thoughtful risk taking to deliver transformative innovation. </a:t>
            </a:r>
          </a:p>
        </p:txBody>
      </p:sp>
      <p:sp>
        <p:nvSpPr>
          <p:cNvPr id="22" name="TextBox 84">
            <a:extLst>
              <a:ext uri="{FF2B5EF4-FFF2-40B4-BE49-F238E27FC236}">
                <a16:creationId xmlns:a16="http://schemas.microsoft.com/office/drawing/2014/main" id="{EBFA190C-C599-6C77-9F15-A2AA233A33A6}"/>
              </a:ext>
            </a:extLst>
          </p:cNvPr>
          <p:cNvSpPr txBox="1"/>
          <p:nvPr/>
        </p:nvSpPr>
        <p:spPr>
          <a:xfrm>
            <a:off x="6777038" y="4822383"/>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Make a Difference</a:t>
            </a:r>
          </a:p>
        </p:txBody>
      </p:sp>
      <p:sp>
        <p:nvSpPr>
          <p:cNvPr id="23" name="Rectangle 10">
            <a:extLst>
              <a:ext uri="{FF2B5EF4-FFF2-40B4-BE49-F238E27FC236}">
                <a16:creationId xmlns:a16="http://schemas.microsoft.com/office/drawing/2014/main" id="{41DBE021-5B3D-1151-B821-40E118F22AFA}"/>
              </a:ext>
            </a:extLst>
          </p:cNvPr>
          <p:cNvSpPr txBox="1"/>
          <p:nvPr/>
        </p:nvSpPr>
        <p:spPr>
          <a:xfrm>
            <a:off x="6780213" y="5090670"/>
            <a:ext cx="2528887"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lead with heart and compassion in all that we do, driving positive change in science, leadership development, and community healing.</a:t>
            </a:r>
          </a:p>
        </p:txBody>
      </p:sp>
      <p:grpSp>
        <p:nvGrpSpPr>
          <p:cNvPr id="24" name="Group 27">
            <a:extLst>
              <a:ext uri="{FF2B5EF4-FFF2-40B4-BE49-F238E27FC236}">
                <a16:creationId xmlns:a16="http://schemas.microsoft.com/office/drawing/2014/main" id="{88C126A6-D549-3D31-461B-D2BFD46F11FA}"/>
              </a:ext>
            </a:extLst>
          </p:cNvPr>
          <p:cNvGrpSpPr>
            <a:grpSpLocks/>
          </p:cNvGrpSpPr>
          <p:nvPr/>
        </p:nvGrpSpPr>
        <p:grpSpPr bwMode="auto">
          <a:xfrm>
            <a:off x="6813550" y="4246120"/>
            <a:ext cx="382588" cy="381000"/>
            <a:chOff x="617310" y="4016037"/>
            <a:chExt cx="441721" cy="441721"/>
          </a:xfrm>
        </p:grpSpPr>
        <p:sp>
          <p:nvSpPr>
            <p:cNvPr id="25" name="Rectangle 24">
              <a:extLst>
                <a:ext uri="{FF2B5EF4-FFF2-40B4-BE49-F238E27FC236}">
                  <a16:creationId xmlns:a16="http://schemas.microsoft.com/office/drawing/2014/main" id="{C24A629E-B7F8-6813-63B7-EEF0CBA8F458}"/>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6" name="Graphic 29">
              <a:extLst>
                <a:ext uri="{FF2B5EF4-FFF2-40B4-BE49-F238E27FC236}">
                  <a16:creationId xmlns:a16="http://schemas.microsoft.com/office/drawing/2014/main" id="{68A7AF41-1000-56E0-5459-E0E2C1EE9A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310" y="40454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84">
            <a:extLst>
              <a:ext uri="{FF2B5EF4-FFF2-40B4-BE49-F238E27FC236}">
                <a16:creationId xmlns:a16="http://schemas.microsoft.com/office/drawing/2014/main" id="{617B1F2A-DE5D-E8D6-A2C8-1F2C61265C37}"/>
              </a:ext>
            </a:extLst>
          </p:cNvPr>
          <p:cNvSpPr txBox="1"/>
          <p:nvPr/>
        </p:nvSpPr>
        <p:spPr>
          <a:xfrm>
            <a:off x="9512300" y="2960862"/>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Grow Together</a:t>
            </a:r>
          </a:p>
        </p:txBody>
      </p:sp>
      <p:sp>
        <p:nvSpPr>
          <p:cNvPr id="28" name="Rectangle 10">
            <a:extLst>
              <a:ext uri="{FF2B5EF4-FFF2-40B4-BE49-F238E27FC236}">
                <a16:creationId xmlns:a16="http://schemas.microsoft.com/office/drawing/2014/main" id="{90B44F93-993D-B0D3-6765-9B17A2360E97}"/>
              </a:ext>
            </a:extLst>
          </p:cNvPr>
          <p:cNvSpPr txBox="1"/>
          <p:nvPr/>
        </p:nvSpPr>
        <p:spPr>
          <a:xfrm>
            <a:off x="9515475" y="3230737"/>
            <a:ext cx="2219325"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meaningfully collaborate with one another to create something bigger than we could ever  achieve alone.</a:t>
            </a:r>
          </a:p>
        </p:txBody>
      </p:sp>
      <p:grpSp>
        <p:nvGrpSpPr>
          <p:cNvPr id="29" name="Group 32">
            <a:extLst>
              <a:ext uri="{FF2B5EF4-FFF2-40B4-BE49-F238E27FC236}">
                <a16:creationId xmlns:a16="http://schemas.microsoft.com/office/drawing/2014/main" id="{F44034EA-CFF1-54C5-28CF-07615DFC53B9}"/>
              </a:ext>
            </a:extLst>
          </p:cNvPr>
          <p:cNvGrpSpPr>
            <a:grpSpLocks/>
          </p:cNvGrpSpPr>
          <p:nvPr/>
        </p:nvGrpSpPr>
        <p:grpSpPr bwMode="auto">
          <a:xfrm>
            <a:off x="9578975" y="2421112"/>
            <a:ext cx="381000" cy="381000"/>
            <a:chOff x="617310" y="4016037"/>
            <a:chExt cx="441721" cy="441721"/>
          </a:xfrm>
        </p:grpSpPr>
        <p:sp>
          <p:nvSpPr>
            <p:cNvPr id="30" name="Rectangle 29">
              <a:extLst>
                <a:ext uri="{FF2B5EF4-FFF2-40B4-BE49-F238E27FC236}">
                  <a16:creationId xmlns:a16="http://schemas.microsoft.com/office/drawing/2014/main" id="{2903206B-1D89-3A1B-0D82-D5493C089BD3}"/>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1" name="Graphic 34">
              <a:extLst>
                <a:ext uri="{FF2B5EF4-FFF2-40B4-BE49-F238E27FC236}">
                  <a16:creationId xmlns:a16="http://schemas.microsoft.com/office/drawing/2014/main" id="{3763118D-DAEC-0623-AC2C-1328089455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77" y="4054688"/>
              <a:ext cx="395709" cy="34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84">
            <a:extLst>
              <a:ext uri="{FF2B5EF4-FFF2-40B4-BE49-F238E27FC236}">
                <a16:creationId xmlns:a16="http://schemas.microsoft.com/office/drawing/2014/main" id="{6C69612B-C59C-83CA-311C-B6FD52EEC80B}"/>
              </a:ext>
            </a:extLst>
          </p:cNvPr>
          <p:cNvSpPr txBox="1"/>
          <p:nvPr/>
        </p:nvSpPr>
        <p:spPr>
          <a:xfrm>
            <a:off x="9509125" y="4822383"/>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Take Ownership</a:t>
            </a:r>
          </a:p>
        </p:txBody>
      </p:sp>
      <p:sp>
        <p:nvSpPr>
          <p:cNvPr id="33" name="Rectangle 10">
            <a:extLst>
              <a:ext uri="{FF2B5EF4-FFF2-40B4-BE49-F238E27FC236}">
                <a16:creationId xmlns:a16="http://schemas.microsoft.com/office/drawing/2014/main" id="{37D1A0AA-A5E5-CAED-70D9-408919FC5711}"/>
              </a:ext>
            </a:extLst>
          </p:cNvPr>
          <p:cNvSpPr txBox="1"/>
          <p:nvPr/>
        </p:nvSpPr>
        <p:spPr>
          <a:xfrm>
            <a:off x="9512300" y="5090670"/>
            <a:ext cx="2355850" cy="664154"/>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accomplish what we say we will and hold ourselves, as well as one another, accountable for our actions.</a:t>
            </a:r>
          </a:p>
        </p:txBody>
      </p:sp>
      <p:grpSp>
        <p:nvGrpSpPr>
          <p:cNvPr id="34" name="Group 37">
            <a:extLst>
              <a:ext uri="{FF2B5EF4-FFF2-40B4-BE49-F238E27FC236}">
                <a16:creationId xmlns:a16="http://schemas.microsoft.com/office/drawing/2014/main" id="{16B3716A-7E21-F759-F353-B5D7E49C789E}"/>
              </a:ext>
            </a:extLst>
          </p:cNvPr>
          <p:cNvGrpSpPr>
            <a:grpSpLocks/>
          </p:cNvGrpSpPr>
          <p:nvPr/>
        </p:nvGrpSpPr>
        <p:grpSpPr bwMode="auto">
          <a:xfrm>
            <a:off x="9528175" y="4246120"/>
            <a:ext cx="381000" cy="381000"/>
            <a:chOff x="617310" y="4016037"/>
            <a:chExt cx="441721" cy="441721"/>
          </a:xfrm>
        </p:grpSpPr>
        <p:sp>
          <p:nvSpPr>
            <p:cNvPr id="35" name="Rectangle 34">
              <a:extLst>
                <a:ext uri="{FF2B5EF4-FFF2-40B4-BE49-F238E27FC236}">
                  <a16:creationId xmlns:a16="http://schemas.microsoft.com/office/drawing/2014/main" id="{5E168068-3B1F-0285-D6AF-6A48B016C375}"/>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6" name="Graphic 39">
              <a:extLst>
                <a:ext uri="{FF2B5EF4-FFF2-40B4-BE49-F238E27FC236}">
                  <a16:creationId xmlns:a16="http://schemas.microsoft.com/office/drawing/2014/main" id="{34FD10AD-31AE-E7C9-B69D-8DBBB6E63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310" y="40454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Slide Number Placeholder 2">
            <a:extLst>
              <a:ext uri="{FF2B5EF4-FFF2-40B4-BE49-F238E27FC236}">
                <a16:creationId xmlns:a16="http://schemas.microsoft.com/office/drawing/2014/main" id="{E632FB1F-5BBB-6C24-8CA6-BF3B387719E3}"/>
              </a:ext>
            </a:extLst>
          </p:cNvPr>
          <p:cNvSpPr>
            <a:spLocks noGrp="1"/>
          </p:cNvSpPr>
          <p:nvPr>
            <p:ph type="sldNum" sz="quarter" idx="10"/>
          </p:nvPr>
        </p:nvSpPr>
        <p:spPr/>
        <p:txBody>
          <a:bodyPr/>
          <a:lstStyle>
            <a:lvl1pPr>
              <a:defRPr/>
            </a:lvl1pPr>
          </a:lstStyle>
          <a:p>
            <a:pPr>
              <a:defRPr/>
            </a:pPr>
            <a:fld id="{45A9D048-ADBB-CC47-B1A1-2BC5EE055C95}" type="slidenum">
              <a:rPr lang="en-US"/>
              <a:pPr>
                <a:defRPr/>
              </a:pPr>
              <a:t>‹#›</a:t>
            </a:fld>
            <a:endParaRPr lang="en-US" dirty="0"/>
          </a:p>
        </p:txBody>
      </p:sp>
      <p:sp>
        <p:nvSpPr>
          <p:cNvPr id="40" name="Footer Placeholder 39">
            <a:extLst>
              <a:ext uri="{FF2B5EF4-FFF2-40B4-BE49-F238E27FC236}">
                <a16:creationId xmlns:a16="http://schemas.microsoft.com/office/drawing/2014/main" id="{4BE65256-1996-79B7-BACE-12DA5A870909}"/>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23171317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0" y="857209"/>
            <a:ext cx="6477000" cy="598721"/>
          </a:xfrm>
          <a:prstGeom prst="rect">
            <a:avLst/>
          </a:prstGeom>
        </p:spPr>
        <p:txBody>
          <a:bodyPr/>
          <a:lstStyle>
            <a:lvl1pPr algn="ctr">
              <a:defRPr/>
            </a:lvl1pPr>
          </a:lstStyle>
          <a:p>
            <a:r>
              <a:rPr lang="en-US" dirty="0"/>
              <a:t>Primary Slide Title</a:t>
            </a:r>
          </a:p>
        </p:txBody>
      </p:sp>
      <p:sp>
        <p:nvSpPr>
          <p:cNvPr id="5" name="Text Placeholder 11"/>
          <p:cNvSpPr>
            <a:spLocks noGrp="1"/>
          </p:cNvSpPr>
          <p:nvPr>
            <p:ph type="body" sz="quarter" idx="12" hasCustomPrompt="1"/>
          </p:nvPr>
        </p:nvSpPr>
        <p:spPr>
          <a:xfrm>
            <a:off x="4978400" y="560439"/>
            <a:ext cx="2235200" cy="306643"/>
          </a:xfrm>
          <a:prstGeom prst="rect">
            <a:avLst/>
          </a:prstGeom>
        </p:spPr>
        <p:txBody>
          <a:bodyPr/>
          <a:lstStyle>
            <a:lvl1pPr algn="ctr">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16EFC8AE-78BA-E8DB-B3FD-D6816D06DEC7}"/>
              </a:ext>
            </a:extLst>
          </p:cNvPr>
          <p:cNvSpPr>
            <a:spLocks noGrp="1"/>
          </p:cNvSpPr>
          <p:nvPr>
            <p:ph type="sldNum" sz="quarter" idx="15"/>
          </p:nvPr>
        </p:nvSpPr>
        <p:spPr/>
        <p:txBody>
          <a:bodyPr/>
          <a:lstStyle>
            <a:lvl1pPr>
              <a:defRPr/>
            </a:lvl1pPr>
          </a:lstStyle>
          <a:p>
            <a:pPr>
              <a:defRPr/>
            </a:pPr>
            <a:fld id="{26BAFDB0-3DE4-4D4C-9D08-B3509EE4BD3A}" type="slidenum">
              <a:rPr lang="en-US"/>
              <a:pPr>
                <a:defRPr/>
              </a:pPr>
              <a:t>‹#›</a:t>
            </a:fld>
            <a:endParaRPr lang="en-US" dirty="0"/>
          </a:p>
        </p:txBody>
      </p:sp>
      <p:sp>
        <p:nvSpPr>
          <p:cNvPr id="8" name="Text Placeholder 2">
            <a:extLst>
              <a:ext uri="{FF2B5EF4-FFF2-40B4-BE49-F238E27FC236}">
                <a16:creationId xmlns:a16="http://schemas.microsoft.com/office/drawing/2014/main" id="{3734595A-B69C-D80E-E64C-C6FC2AD3ABDD}"/>
              </a:ext>
            </a:extLst>
          </p:cNvPr>
          <p:cNvSpPr>
            <a:spLocks noGrp="1"/>
          </p:cNvSpPr>
          <p:nvPr>
            <p:ph idx="17" hasCustomPrompt="1"/>
          </p:nvPr>
        </p:nvSpPr>
        <p:spPr>
          <a:xfrm>
            <a:off x="847344" y="1507086"/>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D917194B-5D7D-ADA8-DC10-792AC6CA1CA3}"/>
              </a:ext>
            </a:extLst>
          </p:cNvPr>
          <p:cNvSpPr>
            <a:spLocks noGrp="1"/>
          </p:cNvSpPr>
          <p:nvPr>
            <p:ph idx="13" hasCustomPrompt="1"/>
          </p:nvPr>
        </p:nvSpPr>
        <p:spPr>
          <a:xfrm>
            <a:off x="6193536" y="1507086"/>
            <a:ext cx="515112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5A0E51C-DF35-7264-5D57-9CD2DBB1BA75}"/>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7" name="Footer Placeholder 6">
            <a:extLst>
              <a:ext uri="{FF2B5EF4-FFF2-40B4-BE49-F238E27FC236}">
                <a16:creationId xmlns:a16="http://schemas.microsoft.com/office/drawing/2014/main" id="{393E4074-8BBF-1AED-2FB5-F4A1BC502149}"/>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363220188"/>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100D63EB-53FD-979C-5067-F06D14645120}"/>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527304" y="857209"/>
            <a:ext cx="5487345" cy="598721"/>
          </a:xfrm>
          <a:prstGeom prst="rect">
            <a:avLst/>
          </a:prstGeom>
        </p:spPr>
        <p:txBody>
          <a:bodyPr/>
          <a:lstStyle/>
          <a:p>
            <a:r>
              <a:rPr lang="en-US" dirty="0"/>
              <a:t>Primary Slide Title</a:t>
            </a:r>
          </a:p>
        </p:txBody>
      </p:sp>
      <p:sp>
        <p:nvSpPr>
          <p:cNvPr id="6" name="Text Placeholder 2"/>
          <p:cNvSpPr>
            <a:spLocks noGrp="1"/>
          </p:cNvSpPr>
          <p:nvPr>
            <p:ph idx="1"/>
          </p:nvPr>
        </p:nvSpPr>
        <p:spPr>
          <a:xfrm>
            <a:off x="847344"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7"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4" name="Slide Number Placeholder 2">
            <a:extLst>
              <a:ext uri="{FF2B5EF4-FFF2-40B4-BE49-F238E27FC236}">
                <a16:creationId xmlns:a16="http://schemas.microsoft.com/office/drawing/2014/main" id="{200AD653-FBF5-66A5-EBDA-6D0234CF9E2D}"/>
              </a:ext>
            </a:extLst>
          </p:cNvPr>
          <p:cNvSpPr>
            <a:spLocks noGrp="1"/>
          </p:cNvSpPr>
          <p:nvPr>
            <p:ph type="sldNum" sz="quarter" idx="13"/>
          </p:nvPr>
        </p:nvSpPr>
        <p:spPr/>
        <p:txBody>
          <a:bodyPr/>
          <a:lstStyle>
            <a:lvl1pPr>
              <a:defRPr/>
            </a:lvl1pPr>
          </a:lstStyle>
          <a:p>
            <a:pPr>
              <a:defRPr/>
            </a:pPr>
            <a:fld id="{2A769D41-6EB3-7C40-B600-7B2AC3BACF31}" type="slidenum">
              <a:rPr lang="en-US"/>
              <a:pPr>
                <a:defRPr/>
              </a:pPr>
              <a:t>‹#›</a:t>
            </a:fld>
            <a:endParaRPr lang="en-US" dirty="0"/>
          </a:p>
        </p:txBody>
      </p:sp>
      <p:sp>
        <p:nvSpPr>
          <p:cNvPr id="8" name="Footer Placeholder 7">
            <a:extLst>
              <a:ext uri="{FF2B5EF4-FFF2-40B4-BE49-F238E27FC236}">
                <a16:creationId xmlns:a16="http://schemas.microsoft.com/office/drawing/2014/main" id="{3946E4F2-A661-B73D-8E5F-BC3A85460788}"/>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9" name="Text Placeholder 5">
            <a:extLst>
              <a:ext uri="{FF2B5EF4-FFF2-40B4-BE49-F238E27FC236}">
                <a16:creationId xmlns:a16="http://schemas.microsoft.com/office/drawing/2014/main" id="{A6160D64-16CF-AB38-FA27-5686E4B1FE37}"/>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121670938"/>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31C88F2-3B2E-EAF0-D866-2BBCED45EC3B}"/>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6180852"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6500892"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p:cNvSpPr>
            <a:spLocks noGrp="1"/>
          </p:cNvSpPr>
          <p:nvPr>
            <p:ph type="body" sz="quarter" idx="12" hasCustomPrompt="1"/>
          </p:nvPr>
        </p:nvSpPr>
        <p:spPr>
          <a:xfrm>
            <a:off x="6200516"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4" name="Slide Number Placeholder 2">
            <a:extLst>
              <a:ext uri="{FF2B5EF4-FFF2-40B4-BE49-F238E27FC236}">
                <a16:creationId xmlns:a16="http://schemas.microsoft.com/office/drawing/2014/main" id="{8C5B44B7-39AE-8202-05CD-D0C8C3D05A41}"/>
              </a:ext>
            </a:extLst>
          </p:cNvPr>
          <p:cNvSpPr>
            <a:spLocks noGrp="1"/>
          </p:cNvSpPr>
          <p:nvPr>
            <p:ph type="sldNum" sz="quarter" idx="13"/>
          </p:nvPr>
        </p:nvSpPr>
        <p:spPr/>
        <p:txBody>
          <a:bodyPr/>
          <a:lstStyle>
            <a:lvl1pPr>
              <a:defRPr/>
            </a:lvl1pPr>
          </a:lstStyle>
          <a:p>
            <a:pPr>
              <a:defRPr/>
            </a:pPr>
            <a:fld id="{9671F176-FB82-B149-AB48-9A28F13EC024}" type="slidenum">
              <a:rPr lang="en-US"/>
              <a:pPr>
                <a:defRPr/>
              </a:pPr>
              <a:t>‹#›</a:t>
            </a:fld>
            <a:endParaRPr lang="en-US" dirty="0"/>
          </a:p>
        </p:txBody>
      </p:sp>
      <p:sp>
        <p:nvSpPr>
          <p:cNvPr id="8" name="Text Placeholder 5">
            <a:extLst>
              <a:ext uri="{FF2B5EF4-FFF2-40B4-BE49-F238E27FC236}">
                <a16:creationId xmlns:a16="http://schemas.microsoft.com/office/drawing/2014/main" id="{A6C5B651-E432-6E30-4438-39B121715498}"/>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9" name="Footer Placeholder 8">
            <a:extLst>
              <a:ext uri="{FF2B5EF4-FFF2-40B4-BE49-F238E27FC236}">
                <a16:creationId xmlns:a16="http://schemas.microsoft.com/office/drawing/2014/main" id="{8FE4C3AC-4EDB-1B2D-6C36-3E7D4A95AF5A}"/>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23010499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E37D18FC-8E8F-F5E9-ACEA-1AF39913C14E}"/>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9" name="Picture Placeholder 8"/>
          <p:cNvSpPr>
            <a:spLocks noGrp="1"/>
          </p:cNvSpPr>
          <p:nvPr>
            <p:ph type="pic" sz="quarter" idx="12"/>
          </p:nvPr>
        </p:nvSpPr>
        <p:spPr>
          <a:xfrm>
            <a:off x="0" y="1"/>
            <a:ext cx="6024563" cy="6163056"/>
          </a:xfrm>
          <a:prstGeom prst="rect">
            <a:avLst/>
          </a:prstGeom>
        </p:spPr>
        <p:txBody>
          <a:bodyPr/>
          <a:lstStyle/>
          <a:p>
            <a:pPr lvl="0"/>
            <a:endParaRPr lang="en-US" noProof="0" dirty="0"/>
          </a:p>
        </p:txBody>
      </p:sp>
      <p:sp>
        <p:nvSpPr>
          <p:cNvPr id="2" name="Title 1"/>
          <p:cNvSpPr>
            <a:spLocks noGrp="1"/>
          </p:cNvSpPr>
          <p:nvPr>
            <p:ph type="title" hasCustomPrompt="1"/>
          </p:nvPr>
        </p:nvSpPr>
        <p:spPr>
          <a:xfrm>
            <a:off x="6180852"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6500892"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3" hasCustomPrompt="1"/>
          </p:nvPr>
        </p:nvSpPr>
        <p:spPr>
          <a:xfrm>
            <a:off x="6200516"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4" name="Slide Number Placeholder 2">
            <a:extLst>
              <a:ext uri="{FF2B5EF4-FFF2-40B4-BE49-F238E27FC236}">
                <a16:creationId xmlns:a16="http://schemas.microsoft.com/office/drawing/2014/main" id="{B717B584-9C13-83BE-5B1F-65048CE795C7}"/>
              </a:ext>
            </a:extLst>
          </p:cNvPr>
          <p:cNvSpPr>
            <a:spLocks noGrp="1"/>
          </p:cNvSpPr>
          <p:nvPr>
            <p:ph type="sldNum" sz="quarter" idx="14"/>
          </p:nvPr>
        </p:nvSpPr>
        <p:spPr/>
        <p:txBody>
          <a:bodyPr/>
          <a:lstStyle>
            <a:lvl1pPr>
              <a:defRPr/>
            </a:lvl1pPr>
          </a:lstStyle>
          <a:p>
            <a:pPr>
              <a:defRPr/>
            </a:pPr>
            <a:fld id="{4E10DCB8-0C15-8A4A-B2A2-7B5A04008B02}" type="slidenum">
              <a:rPr lang="en-US"/>
              <a:pPr>
                <a:defRPr/>
              </a:pPr>
              <a:t>‹#›</a:t>
            </a:fld>
            <a:endParaRPr lang="en-US" dirty="0"/>
          </a:p>
        </p:txBody>
      </p:sp>
      <p:sp>
        <p:nvSpPr>
          <p:cNvPr id="7" name="Footer Placeholder 6">
            <a:extLst>
              <a:ext uri="{FF2B5EF4-FFF2-40B4-BE49-F238E27FC236}">
                <a16:creationId xmlns:a16="http://schemas.microsoft.com/office/drawing/2014/main" id="{9DC5E42C-4FDB-9314-B2AD-0ABA002B1AF1}"/>
              </a:ext>
            </a:extLst>
          </p:cNvPr>
          <p:cNvSpPr>
            <a:spLocks noGrp="1"/>
          </p:cNvSpPr>
          <p:nvPr>
            <p:ph type="ftr" sz="quarter" idx="15"/>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B4861683-B1DA-FA6A-6950-6075179273CF}"/>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849769942"/>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E7F6DB6-D0AF-E00D-9F5E-9BFE2D337D22}"/>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4" name="Image" descr="Image">
            <a:extLst>
              <a:ext uri="{FF2B5EF4-FFF2-40B4-BE49-F238E27FC236}">
                <a16:creationId xmlns:a16="http://schemas.microsoft.com/office/drawing/2014/main" id="{FEC2A0CF-71F6-A961-143D-AC9501F17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 t="23254" r="35545" b="32388"/>
          <a:stretch>
            <a:fillRect/>
          </a:stretch>
        </p:blipFill>
        <p:spPr bwMode="auto">
          <a:xfrm>
            <a:off x="6176963" y="-20638"/>
            <a:ext cx="602615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527304"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847344"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5" name="Slide Number Placeholder 2">
            <a:extLst>
              <a:ext uri="{FF2B5EF4-FFF2-40B4-BE49-F238E27FC236}">
                <a16:creationId xmlns:a16="http://schemas.microsoft.com/office/drawing/2014/main" id="{DA66945A-D69E-8102-4914-216ACB4D05F5}"/>
              </a:ext>
            </a:extLst>
          </p:cNvPr>
          <p:cNvSpPr>
            <a:spLocks noGrp="1"/>
          </p:cNvSpPr>
          <p:nvPr>
            <p:ph type="sldNum" sz="quarter" idx="13"/>
          </p:nvPr>
        </p:nvSpPr>
        <p:spPr/>
        <p:txBody>
          <a:bodyPr/>
          <a:lstStyle>
            <a:lvl1pPr>
              <a:defRPr/>
            </a:lvl1pPr>
          </a:lstStyle>
          <a:p>
            <a:pPr>
              <a:defRPr/>
            </a:pPr>
            <a:fld id="{65E78036-EA22-A040-83CB-ABB8C9F1B918}" type="slidenum">
              <a:rPr lang="en-US"/>
              <a:pPr>
                <a:defRPr/>
              </a:pPr>
              <a:t>‹#›</a:t>
            </a:fld>
            <a:endParaRPr lang="en-US" dirty="0"/>
          </a:p>
        </p:txBody>
      </p:sp>
      <p:sp>
        <p:nvSpPr>
          <p:cNvPr id="8" name="Footer Placeholder 7">
            <a:extLst>
              <a:ext uri="{FF2B5EF4-FFF2-40B4-BE49-F238E27FC236}">
                <a16:creationId xmlns:a16="http://schemas.microsoft.com/office/drawing/2014/main" id="{CD4C0202-1CE5-7FED-F2A7-A591358D6D28}"/>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9" name="Text Placeholder 5">
            <a:extLst>
              <a:ext uri="{FF2B5EF4-FFF2-40B4-BE49-F238E27FC236}">
                <a16:creationId xmlns:a16="http://schemas.microsoft.com/office/drawing/2014/main" id="{094B4B5B-10B3-B6BD-A141-251C96301F5B}"/>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485911988"/>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752596C4-8E46-D100-0541-2DEF0FB237CD}"/>
              </a:ext>
            </a:extLst>
          </p:cNvPr>
          <p:cNvSpPr>
            <a:spLocks noChangeArrowheads="1"/>
          </p:cNvSpPr>
          <p:nvPr/>
        </p:nvSpPr>
        <p:spPr bwMode="auto">
          <a:xfrm>
            <a:off x="0" y="-12700"/>
            <a:ext cx="6024563"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4" name="Image" descr="Image">
            <a:extLst>
              <a:ext uri="{FF2B5EF4-FFF2-40B4-BE49-F238E27FC236}">
                <a16:creationId xmlns:a16="http://schemas.microsoft.com/office/drawing/2014/main" id="{D2726690-09CD-6113-ADA7-EFD531EE6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 t="23254" r="35545" b="32388"/>
          <a:stretch>
            <a:fillRect/>
          </a:stretch>
        </p:blipFill>
        <p:spPr bwMode="auto">
          <a:xfrm>
            <a:off x="0" y="-20638"/>
            <a:ext cx="6024563"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6180852"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6500892"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3" hasCustomPrompt="1"/>
          </p:nvPr>
        </p:nvSpPr>
        <p:spPr>
          <a:xfrm>
            <a:off x="6200516"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5" name="Slide Number Placeholder 2">
            <a:extLst>
              <a:ext uri="{FF2B5EF4-FFF2-40B4-BE49-F238E27FC236}">
                <a16:creationId xmlns:a16="http://schemas.microsoft.com/office/drawing/2014/main" id="{C1549301-5A6A-1D26-92A8-E556C5580A96}"/>
              </a:ext>
            </a:extLst>
          </p:cNvPr>
          <p:cNvSpPr>
            <a:spLocks noGrp="1"/>
          </p:cNvSpPr>
          <p:nvPr>
            <p:ph type="sldNum" sz="quarter" idx="14"/>
          </p:nvPr>
        </p:nvSpPr>
        <p:spPr/>
        <p:txBody>
          <a:bodyPr/>
          <a:lstStyle>
            <a:lvl1pPr>
              <a:defRPr/>
            </a:lvl1pPr>
          </a:lstStyle>
          <a:p>
            <a:pPr>
              <a:defRPr/>
            </a:pPr>
            <a:fld id="{112083BB-D840-AD46-B671-F5ED90CFFEAE}" type="slidenum">
              <a:rPr lang="en-US"/>
              <a:pPr>
                <a:defRPr/>
              </a:pPr>
              <a:t>‹#›</a:t>
            </a:fld>
            <a:endParaRPr lang="en-US" dirty="0"/>
          </a:p>
        </p:txBody>
      </p:sp>
      <p:sp>
        <p:nvSpPr>
          <p:cNvPr id="8" name="Footer Placeholder 7">
            <a:extLst>
              <a:ext uri="{FF2B5EF4-FFF2-40B4-BE49-F238E27FC236}">
                <a16:creationId xmlns:a16="http://schemas.microsoft.com/office/drawing/2014/main" id="{A494D9B2-E349-3513-2F4F-DE8FAD9643B7}"/>
              </a:ext>
            </a:extLst>
          </p:cNvPr>
          <p:cNvSpPr>
            <a:spLocks noGrp="1"/>
          </p:cNvSpPr>
          <p:nvPr>
            <p:ph type="ftr" sz="quarter" idx="15"/>
          </p:nvPr>
        </p:nvSpPr>
        <p:spPr>
          <a:xfrm>
            <a:off x="7189788" y="6383338"/>
            <a:ext cx="4114800" cy="257175"/>
          </a:xfrm>
          <a:prstGeom prst="rect">
            <a:avLst/>
          </a:prstGeom>
        </p:spPr>
        <p:txBody>
          <a:bodyPr/>
          <a:lstStyle/>
          <a:p>
            <a:pPr>
              <a:defRPr/>
            </a:pPr>
            <a:r>
              <a:rPr lang="en-US" dirty="0"/>
              <a:t>CONFIDENTIAL AND PRIVILEGED</a:t>
            </a:r>
          </a:p>
        </p:txBody>
      </p:sp>
      <p:sp>
        <p:nvSpPr>
          <p:cNvPr id="9" name="Text Placeholder 5">
            <a:extLst>
              <a:ext uri="{FF2B5EF4-FFF2-40B4-BE49-F238E27FC236}">
                <a16:creationId xmlns:a16="http://schemas.microsoft.com/office/drawing/2014/main" id="{D23057F1-D38A-698F-793C-C445C400583B}"/>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960062213"/>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93BE028C-2DA6-A9D0-3A55-9C47ADD5C342}"/>
              </a:ext>
            </a:extLst>
          </p:cNvPr>
          <p:cNvSpPr>
            <a:spLocks noGrp="1"/>
          </p:cNvSpPr>
          <p:nvPr>
            <p:ph type="sldNum" sz="quarter" idx="10"/>
          </p:nvPr>
        </p:nvSpPr>
        <p:spPr/>
        <p:txBody>
          <a:bodyPr/>
          <a:lstStyle>
            <a:lvl1pPr>
              <a:defRPr/>
            </a:lvl1pPr>
          </a:lstStyle>
          <a:p>
            <a:pPr>
              <a:defRPr/>
            </a:pPr>
            <a:fld id="{3EAEA69B-D2B3-2144-807C-A4A896E35586}" type="slidenum">
              <a:rPr lang="en-US"/>
              <a:pPr>
                <a:defRPr/>
              </a:pPr>
              <a:t>‹#›</a:t>
            </a:fld>
            <a:endParaRPr lang="en-US" dirty="0"/>
          </a:p>
        </p:txBody>
      </p:sp>
      <p:sp>
        <p:nvSpPr>
          <p:cNvPr id="5" name="Footer Placeholder 4">
            <a:extLst>
              <a:ext uri="{FF2B5EF4-FFF2-40B4-BE49-F238E27FC236}">
                <a16:creationId xmlns:a16="http://schemas.microsoft.com/office/drawing/2014/main" id="{E41A9FF2-E840-D174-252E-6C7F6F5E0653}"/>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6" name="Text Placeholder 5">
            <a:extLst>
              <a:ext uri="{FF2B5EF4-FFF2-40B4-BE49-F238E27FC236}">
                <a16:creationId xmlns:a16="http://schemas.microsoft.com/office/drawing/2014/main" id="{79FCE401-1A88-9CD2-5EE8-B9B0283B0416}"/>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3946179724"/>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0" y="857209"/>
            <a:ext cx="6477000" cy="598721"/>
          </a:xfrm>
          <a:prstGeom prst="rect">
            <a:avLst/>
          </a:prstGeom>
        </p:spPr>
        <p:txBody>
          <a:bodyPr/>
          <a:lstStyle>
            <a:lvl1pPr algn="ctr">
              <a:defRPr/>
            </a:lvl1pPr>
          </a:lstStyle>
          <a:p>
            <a:r>
              <a:rPr lang="en-US" dirty="0"/>
              <a:t>Primary Slide Title</a:t>
            </a:r>
          </a:p>
        </p:txBody>
      </p:sp>
      <p:sp>
        <p:nvSpPr>
          <p:cNvPr id="5" name="Text Placeholder 11"/>
          <p:cNvSpPr>
            <a:spLocks noGrp="1"/>
          </p:cNvSpPr>
          <p:nvPr>
            <p:ph type="body" sz="quarter" idx="12" hasCustomPrompt="1"/>
          </p:nvPr>
        </p:nvSpPr>
        <p:spPr>
          <a:xfrm>
            <a:off x="4978400" y="560439"/>
            <a:ext cx="2235200" cy="306643"/>
          </a:xfrm>
          <a:prstGeom prst="rect">
            <a:avLst/>
          </a:prstGeom>
        </p:spPr>
        <p:txBody>
          <a:bodyPr/>
          <a:lstStyle>
            <a:lvl1pPr algn="ctr">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46F3C687-10F8-0C02-5124-546DDA8963ED}"/>
              </a:ext>
            </a:extLst>
          </p:cNvPr>
          <p:cNvSpPr>
            <a:spLocks noGrp="1"/>
          </p:cNvSpPr>
          <p:nvPr>
            <p:ph type="sldNum" sz="quarter" idx="13"/>
          </p:nvPr>
        </p:nvSpPr>
        <p:spPr/>
        <p:txBody>
          <a:bodyPr/>
          <a:lstStyle>
            <a:lvl1pPr>
              <a:defRPr/>
            </a:lvl1pPr>
          </a:lstStyle>
          <a:p>
            <a:pPr>
              <a:defRPr/>
            </a:pPr>
            <a:fld id="{77CA2A06-2D82-B544-9A21-5555CF5FD34E}" type="slidenum">
              <a:rPr lang="en-US"/>
              <a:pPr>
                <a:defRPr/>
              </a:pPr>
              <a:t>‹#›</a:t>
            </a:fld>
            <a:endParaRPr lang="en-US" dirty="0"/>
          </a:p>
        </p:txBody>
      </p:sp>
      <p:sp>
        <p:nvSpPr>
          <p:cNvPr id="6" name="Footer Placeholder 5">
            <a:extLst>
              <a:ext uri="{FF2B5EF4-FFF2-40B4-BE49-F238E27FC236}">
                <a16:creationId xmlns:a16="http://schemas.microsoft.com/office/drawing/2014/main" id="{AD629086-0372-8B87-E9AE-C45B9FCA17B1}"/>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7" name="Text Placeholder 5">
            <a:extLst>
              <a:ext uri="{FF2B5EF4-FFF2-40B4-BE49-F238E27FC236}">
                <a16:creationId xmlns:a16="http://schemas.microsoft.com/office/drawing/2014/main" id="{17EFBF85-D733-0351-3EF8-1E0CE423C723}"/>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350292574"/>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5" name="Text Placeholder 4"/>
          <p:cNvSpPr>
            <a:spLocks noGrp="1"/>
          </p:cNvSpPr>
          <p:nvPr>
            <p:ph type="body" sz="quarter" idx="36"/>
          </p:nvPr>
        </p:nvSpPr>
        <p:spPr>
          <a:xfrm>
            <a:off x="514478" y="1420210"/>
            <a:ext cx="4785110" cy="3722061"/>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dirty="0"/>
              <a:t>Click to edit Master text styles</a:t>
            </a:r>
          </a:p>
        </p:txBody>
      </p:sp>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17577E65-3BF9-29FA-A839-77D1C72B76D2}"/>
              </a:ext>
            </a:extLst>
          </p:cNvPr>
          <p:cNvSpPr>
            <a:spLocks noGrp="1"/>
          </p:cNvSpPr>
          <p:nvPr>
            <p:ph type="sldNum" sz="quarter" idx="37"/>
          </p:nvPr>
        </p:nvSpPr>
        <p:spPr/>
        <p:txBody>
          <a:bodyPr/>
          <a:lstStyle>
            <a:lvl1pPr>
              <a:defRPr/>
            </a:lvl1pPr>
          </a:lstStyle>
          <a:p>
            <a:pPr>
              <a:defRPr/>
            </a:pPr>
            <a:fld id="{49701CC0-2022-184B-8262-96E93A1F380D}" type="slidenum">
              <a:rPr lang="en-US"/>
              <a:pPr>
                <a:defRPr/>
              </a:pPr>
              <a:t>‹#›</a:t>
            </a:fld>
            <a:endParaRPr lang="en-US" dirty="0"/>
          </a:p>
        </p:txBody>
      </p:sp>
      <p:sp>
        <p:nvSpPr>
          <p:cNvPr id="6" name="Footer Placeholder 5">
            <a:extLst>
              <a:ext uri="{FF2B5EF4-FFF2-40B4-BE49-F238E27FC236}">
                <a16:creationId xmlns:a16="http://schemas.microsoft.com/office/drawing/2014/main" id="{A91670D7-7A8C-8194-83F8-A65948A86007}"/>
              </a:ext>
            </a:extLst>
          </p:cNvPr>
          <p:cNvSpPr>
            <a:spLocks noGrp="1"/>
          </p:cNvSpPr>
          <p:nvPr>
            <p:ph type="ftr" sz="quarter" idx="38"/>
          </p:nvPr>
        </p:nvSpPr>
        <p:spPr>
          <a:xfrm>
            <a:off x="7189788" y="6383338"/>
            <a:ext cx="4114800" cy="257175"/>
          </a:xfrm>
          <a:prstGeom prst="rect">
            <a:avLst/>
          </a:prstGeom>
        </p:spPr>
        <p:txBody>
          <a:bodyPr/>
          <a:lstStyle/>
          <a:p>
            <a:pPr>
              <a:defRPr/>
            </a:pPr>
            <a:r>
              <a:rPr lang="en-US" dirty="0"/>
              <a:t>CONFIDENTIAL AND PRIVILEGED</a:t>
            </a:r>
          </a:p>
        </p:txBody>
      </p:sp>
      <p:sp>
        <p:nvSpPr>
          <p:cNvPr id="7" name="Text Placeholder 5">
            <a:extLst>
              <a:ext uri="{FF2B5EF4-FFF2-40B4-BE49-F238E27FC236}">
                <a16:creationId xmlns:a16="http://schemas.microsoft.com/office/drawing/2014/main" id="{0021DCD6-155C-AAF3-9045-7ABFC3AA62EA}"/>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211476795"/>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4C938962-6B6F-C54E-B654-7C2C5EA4C3DB}"/>
              </a:ext>
            </a:extLst>
          </p:cNvPr>
          <p:cNvSpPr txBox="1">
            <a:spLocks/>
          </p:cNvSpPr>
          <p:nvPr/>
        </p:nvSpPr>
        <p:spPr>
          <a:xfrm>
            <a:off x="536575" y="2997200"/>
            <a:ext cx="5649913" cy="560388"/>
          </a:xfrm>
          <a:prstGeom prst="rect">
            <a:avLst/>
          </a:prstGeom>
        </p:spPr>
        <p:txBody>
          <a:bodyPr>
            <a:normAutofit/>
          </a:bodyPr>
          <a:lstStyle>
            <a:lvl1pPr algn="l" defTabSz="914400" rtl="0" eaLnBrk="1" latinLnBrk="0" hangingPunct="1">
              <a:lnSpc>
                <a:spcPct val="90000"/>
              </a:lnSpc>
              <a:spcBef>
                <a:spcPct val="0"/>
              </a:spcBef>
              <a:buNone/>
              <a:defRPr sz="3400" b="1" i="0"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Thank you.</a:t>
            </a:r>
          </a:p>
        </p:txBody>
      </p:sp>
      <p:sp>
        <p:nvSpPr>
          <p:cNvPr id="3" name="Slide Number Placeholder 2">
            <a:extLst>
              <a:ext uri="{FF2B5EF4-FFF2-40B4-BE49-F238E27FC236}">
                <a16:creationId xmlns:a16="http://schemas.microsoft.com/office/drawing/2014/main" id="{DA234794-63C5-AD0D-7EC4-33A25AF78B95}"/>
              </a:ext>
            </a:extLst>
          </p:cNvPr>
          <p:cNvSpPr>
            <a:spLocks noGrp="1"/>
          </p:cNvSpPr>
          <p:nvPr>
            <p:ph type="sldNum" sz="quarter" idx="10"/>
          </p:nvPr>
        </p:nvSpPr>
        <p:spPr/>
        <p:txBody>
          <a:bodyPr/>
          <a:lstStyle>
            <a:lvl1pPr>
              <a:defRPr/>
            </a:lvl1pPr>
          </a:lstStyle>
          <a:p>
            <a:pPr>
              <a:defRPr/>
            </a:pPr>
            <a:fld id="{86CAA178-B73C-9A40-899A-8AAA04E126C4}" type="slidenum">
              <a:rPr lang="en-US"/>
              <a:pPr>
                <a:defRPr/>
              </a:pPr>
              <a:t>‹#›</a:t>
            </a:fld>
            <a:endParaRPr lang="en-US" dirty="0"/>
          </a:p>
        </p:txBody>
      </p:sp>
      <p:sp>
        <p:nvSpPr>
          <p:cNvPr id="5" name="Footer Placeholder 4">
            <a:extLst>
              <a:ext uri="{FF2B5EF4-FFF2-40B4-BE49-F238E27FC236}">
                <a16:creationId xmlns:a16="http://schemas.microsoft.com/office/drawing/2014/main" id="{BD615B34-785E-5C1E-27CE-048CD9C5FB8C}"/>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6" name="Text Placeholder 5">
            <a:extLst>
              <a:ext uri="{FF2B5EF4-FFF2-40B4-BE49-F238E27FC236}">
                <a16:creationId xmlns:a16="http://schemas.microsoft.com/office/drawing/2014/main" id="{FB34BB95-5614-ED0E-E411-0E48D272DD4A}"/>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66694032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36"/>
          </p:nvPr>
        </p:nvSpPr>
        <p:spPr>
          <a:xfrm>
            <a:off x="850391" y="1420210"/>
            <a:ext cx="9848089"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dirty="0"/>
              <a:t>Click to edit Master text styles</a:t>
            </a:r>
          </a:p>
        </p:txBody>
      </p:sp>
      <p:sp>
        <p:nvSpPr>
          <p:cNvPr id="7" name="Title 6"/>
          <p:cNvSpPr>
            <a:spLocks noGrp="1"/>
          </p:cNvSpPr>
          <p:nvPr>
            <p:ph type="title" hasCustomPrompt="1"/>
          </p:nvPr>
        </p:nvSpPr>
        <p:spPr>
          <a:xfrm>
            <a:off x="527304" y="736836"/>
            <a:ext cx="5650045" cy="558901"/>
          </a:xfrm>
          <a:prstGeom prst="rect">
            <a:avLst/>
          </a:prstGeom>
        </p:spPr>
        <p:txBody>
          <a:bodyPr/>
          <a:lstStyle/>
          <a:p>
            <a:r>
              <a:rPr lang="en-US" dirty="0"/>
              <a:t>Agenda</a:t>
            </a:r>
          </a:p>
        </p:txBody>
      </p:sp>
      <p:sp>
        <p:nvSpPr>
          <p:cNvPr id="2" name="Slide Number Placeholder 2">
            <a:extLst>
              <a:ext uri="{FF2B5EF4-FFF2-40B4-BE49-F238E27FC236}">
                <a16:creationId xmlns:a16="http://schemas.microsoft.com/office/drawing/2014/main" id="{1B9CC5EE-CEB8-7162-8039-B0C1ADF0F783}"/>
              </a:ext>
            </a:extLst>
          </p:cNvPr>
          <p:cNvSpPr>
            <a:spLocks noGrp="1"/>
          </p:cNvSpPr>
          <p:nvPr>
            <p:ph type="sldNum" sz="quarter" idx="37"/>
          </p:nvPr>
        </p:nvSpPr>
        <p:spPr/>
        <p:txBody>
          <a:bodyPr/>
          <a:lstStyle>
            <a:lvl1pPr>
              <a:defRPr/>
            </a:lvl1pPr>
          </a:lstStyle>
          <a:p>
            <a:pPr>
              <a:defRPr/>
            </a:pPr>
            <a:fld id="{01EFAFEF-2DF9-924F-B93A-313A0AA7FA78}" type="slidenum">
              <a:rPr lang="en-US"/>
              <a:pPr>
                <a:defRPr/>
              </a:pPr>
              <a:t>‹#›</a:t>
            </a:fld>
            <a:endParaRPr lang="en-US" dirty="0"/>
          </a:p>
        </p:txBody>
      </p:sp>
      <p:sp>
        <p:nvSpPr>
          <p:cNvPr id="6" name="Text Placeholder 5">
            <a:extLst>
              <a:ext uri="{FF2B5EF4-FFF2-40B4-BE49-F238E27FC236}">
                <a16:creationId xmlns:a16="http://schemas.microsoft.com/office/drawing/2014/main" id="{2E8B1614-267C-BD85-8797-889B83512EF1}"/>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8" name="Footer Placeholder 7">
            <a:extLst>
              <a:ext uri="{FF2B5EF4-FFF2-40B4-BE49-F238E27FC236}">
                <a16:creationId xmlns:a16="http://schemas.microsoft.com/office/drawing/2014/main" id="{5EFCABAC-0B0F-3DCF-634B-F29E8D3BBE29}"/>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3706042892"/>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descr="A close-up of a hospital entrance&#10;&#10;Description automatically generated">
            <a:extLst>
              <a:ext uri="{FF2B5EF4-FFF2-40B4-BE49-F238E27FC236}">
                <a16:creationId xmlns:a16="http://schemas.microsoft.com/office/drawing/2014/main" id="{FBF25CE0-D2D0-2076-53C5-8CDDAB1DA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82" t="7843" r="12485" b="4640"/>
          <a:stretch>
            <a:fillRect/>
          </a:stretch>
        </p:blipFill>
        <p:spPr bwMode="auto">
          <a:xfrm>
            <a:off x="6176963" y="-12700"/>
            <a:ext cx="60261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6">
            <a:extLst>
              <a:ext uri="{FF2B5EF4-FFF2-40B4-BE49-F238E27FC236}">
                <a16:creationId xmlns:a16="http://schemas.microsoft.com/office/drawing/2014/main" id="{F1F2893C-D512-DC0A-57EF-0AD2B8FC6D08}"/>
              </a:ext>
            </a:extLst>
          </p:cNvPr>
          <p:cNvSpPr txBox="1">
            <a:spLocks/>
          </p:cNvSpPr>
          <p:nvPr/>
        </p:nvSpPr>
        <p:spPr>
          <a:xfrm>
            <a:off x="536575" y="2997200"/>
            <a:ext cx="5649913" cy="560388"/>
          </a:xfrm>
          <a:prstGeom prst="rect">
            <a:avLst/>
          </a:prstGeom>
        </p:spPr>
        <p:txBody>
          <a:bodyPr>
            <a:normAutofit/>
          </a:bodyPr>
          <a:lstStyle>
            <a:lvl1pPr algn="l" defTabSz="914400" rtl="0" eaLnBrk="1" latinLnBrk="0" hangingPunct="1">
              <a:lnSpc>
                <a:spcPct val="90000"/>
              </a:lnSpc>
              <a:spcBef>
                <a:spcPct val="0"/>
              </a:spcBef>
              <a:buNone/>
              <a:defRPr sz="3400" b="1" i="0"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Thank you.</a:t>
            </a:r>
          </a:p>
        </p:txBody>
      </p:sp>
      <p:sp>
        <p:nvSpPr>
          <p:cNvPr id="4" name="Slide Number Placeholder 2">
            <a:extLst>
              <a:ext uri="{FF2B5EF4-FFF2-40B4-BE49-F238E27FC236}">
                <a16:creationId xmlns:a16="http://schemas.microsoft.com/office/drawing/2014/main" id="{CC3644F7-A7D4-8F36-4C5A-5BED31E89B9F}"/>
              </a:ext>
            </a:extLst>
          </p:cNvPr>
          <p:cNvSpPr>
            <a:spLocks noGrp="1"/>
          </p:cNvSpPr>
          <p:nvPr>
            <p:ph type="sldNum" sz="quarter" idx="10"/>
          </p:nvPr>
        </p:nvSpPr>
        <p:spPr/>
        <p:txBody>
          <a:bodyPr/>
          <a:lstStyle>
            <a:lvl1pPr>
              <a:defRPr/>
            </a:lvl1pPr>
          </a:lstStyle>
          <a:p>
            <a:pPr>
              <a:defRPr/>
            </a:pPr>
            <a:fld id="{B4D71BCD-B68F-3C46-A0A5-80F30B87D5A4}" type="slidenum">
              <a:rPr lang="en-US"/>
              <a:pPr>
                <a:defRPr/>
              </a:pPr>
              <a:t>‹#›</a:t>
            </a:fld>
            <a:endParaRPr lang="en-US" dirty="0"/>
          </a:p>
        </p:txBody>
      </p:sp>
      <p:sp>
        <p:nvSpPr>
          <p:cNvPr id="6" name="Footer Placeholder 5">
            <a:extLst>
              <a:ext uri="{FF2B5EF4-FFF2-40B4-BE49-F238E27FC236}">
                <a16:creationId xmlns:a16="http://schemas.microsoft.com/office/drawing/2014/main" id="{1E099FDD-5195-1278-6AED-CA3B382EDE8E}"/>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7" name="Text Placeholder 5">
            <a:extLst>
              <a:ext uri="{FF2B5EF4-FFF2-40B4-BE49-F238E27FC236}">
                <a16:creationId xmlns:a16="http://schemas.microsoft.com/office/drawing/2014/main" id="{D62CB2A7-CA13-721E-4AE4-39AF7B672F13}"/>
              </a:ext>
            </a:extLst>
          </p:cNvPr>
          <p:cNvSpPr>
            <a:spLocks noGrp="1"/>
          </p:cNvSpPr>
          <p:nvPr>
            <p:ph type="body" sz="quarter" idx="39" hasCustomPrompt="1"/>
          </p:nvPr>
        </p:nvSpPr>
        <p:spPr>
          <a:xfrm>
            <a:off x="1581760" y="592772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793436763"/>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95" name="Bottom Navigation.png" descr="Bottom Navigation.png"/>
          <p:cNvPicPr>
            <a:picLocks noChangeAspect="1"/>
          </p:cNvPicPr>
          <p:nvPr/>
        </p:nvPicPr>
        <p:blipFill>
          <a:blip r:embed="rId2"/>
          <a:stretch>
            <a:fillRect/>
          </a:stretch>
        </p:blipFill>
        <p:spPr>
          <a:xfrm>
            <a:off x="0" y="6184900"/>
            <a:ext cx="12192001" cy="673100"/>
          </a:xfrm>
          <a:prstGeom prst="rect">
            <a:avLst/>
          </a:prstGeom>
          <a:ln w="12700">
            <a:miter lim="400000"/>
          </a:ln>
        </p:spPr>
      </p:pic>
      <p:sp>
        <p:nvSpPr>
          <p:cNvPr id="4" name="Slide Title">
            <a:extLst>
              <a:ext uri="{FF2B5EF4-FFF2-40B4-BE49-F238E27FC236}">
                <a16:creationId xmlns:a16="http://schemas.microsoft.com/office/drawing/2014/main" id="{7B3C40C6-8535-9F74-7B81-F659906F5E02}"/>
              </a:ext>
            </a:extLst>
          </p:cNvPr>
          <p:cNvSpPr txBox="1">
            <a:spLocks noGrp="1"/>
          </p:cNvSpPr>
          <p:nvPr>
            <p:ph type="title" hasCustomPrompt="1"/>
          </p:nvPr>
        </p:nvSpPr>
        <p:spPr>
          <a:xfrm>
            <a:off x="603249" y="506853"/>
            <a:ext cx="10985500" cy="673100"/>
          </a:xfrm>
          <a:prstGeom prst="rect">
            <a:avLst/>
          </a:prstGeom>
        </p:spPr>
        <p:txBody>
          <a:bodyPr anchor="t">
            <a:noAutofit/>
          </a:bodyPr>
          <a:lstStyle>
            <a:lvl1pPr>
              <a:defRPr sz="4250" spc="-85"/>
            </a:lvl1pPr>
          </a:lstStyle>
          <a:p>
            <a:r>
              <a:rPr lang="en-US" dirty="0"/>
              <a:t>Header</a:t>
            </a:r>
            <a:endParaRPr dirty="0"/>
          </a:p>
        </p:txBody>
      </p:sp>
      <p:sp>
        <p:nvSpPr>
          <p:cNvPr id="2" name="Text Placeholder 6">
            <a:extLst>
              <a:ext uri="{FF2B5EF4-FFF2-40B4-BE49-F238E27FC236}">
                <a16:creationId xmlns:a16="http://schemas.microsoft.com/office/drawing/2014/main" id="{E21AEF58-1EC0-8383-40C6-DF3CD20DDD2E}"/>
              </a:ext>
            </a:extLst>
          </p:cNvPr>
          <p:cNvSpPr>
            <a:spLocks noGrp="1"/>
          </p:cNvSpPr>
          <p:nvPr>
            <p:ph type="body" sz="quarter" idx="37" hasCustomPrompt="1"/>
          </p:nvPr>
        </p:nvSpPr>
        <p:spPr>
          <a:xfrm>
            <a:off x="7562057" y="6221971"/>
            <a:ext cx="3917371" cy="305715"/>
          </a:xfrm>
        </p:spPr>
        <p:txBody>
          <a:bodyPr>
            <a:normAutofit/>
          </a:bodyPr>
          <a:lstStyle>
            <a:lvl1pPr>
              <a:defRPr sz="1000">
                <a:latin typeface="+mn-lt"/>
              </a:defRPr>
            </a:lvl1pPr>
          </a:lstStyle>
          <a:p>
            <a:pPr lvl="0"/>
            <a:r>
              <a:rPr lang="en-US" dirty="0"/>
              <a:t>Source:</a:t>
            </a:r>
          </a:p>
        </p:txBody>
      </p:sp>
      <p:sp>
        <p:nvSpPr>
          <p:cNvPr id="5" name="Slide Number">
            <a:extLst>
              <a:ext uri="{FF2B5EF4-FFF2-40B4-BE49-F238E27FC236}">
                <a16:creationId xmlns:a16="http://schemas.microsoft.com/office/drawing/2014/main" id="{357F90E2-09FA-331D-E27D-CB647713D634}"/>
              </a:ext>
            </a:extLst>
          </p:cNvPr>
          <p:cNvSpPr txBox="1">
            <a:spLocks noGrp="1"/>
          </p:cNvSpPr>
          <p:nvPr>
            <p:ph type="sldNum" sz="quarter" idx="2"/>
          </p:nvPr>
        </p:nvSpPr>
        <p:spPr>
          <a:xfrm>
            <a:off x="11595100" y="6490614"/>
            <a:ext cx="279743" cy="206748"/>
          </a:xfrm>
          <a:prstGeom prst="rect">
            <a:avLst/>
          </a:prstGeom>
        </p:spPr>
        <p:txBody>
          <a:bodyPr/>
          <a:lstStyle>
            <a:lvl1pPr>
              <a:defRPr sz="1000">
                <a:solidFill>
                  <a:srgbClr val="000000"/>
                </a:solidFill>
                <a:latin typeface="+mn-lt"/>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2107783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2_Chapter slide">
    <p:spTree>
      <p:nvGrpSpPr>
        <p:cNvPr id="1" name=""/>
        <p:cNvGrpSpPr/>
        <p:nvPr/>
      </p:nvGrpSpPr>
      <p:grpSpPr>
        <a:xfrm>
          <a:off x="0" y="0"/>
          <a:ext cx="0" cy="0"/>
          <a:chOff x="0" y="0"/>
          <a:chExt cx="0" cy="0"/>
        </a:xfrm>
      </p:grpSpPr>
      <p:cxnSp>
        <p:nvCxnSpPr>
          <p:cNvPr id="4" name="Straight Connector 3"/>
          <p:cNvCxnSpPr/>
          <p:nvPr/>
        </p:nvCxnSpPr>
        <p:spPr>
          <a:xfrm>
            <a:off x="0" y="3886200"/>
            <a:ext cx="12192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96951" y="3352800"/>
            <a:ext cx="10193867" cy="10668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D6D6D0"/>
              </a:solidFill>
            </a:endParaRPr>
          </a:p>
        </p:txBody>
      </p:sp>
      <p:pic>
        <p:nvPicPr>
          <p:cNvPr id="6"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979"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2"/>
          <p:cNvSpPr>
            <a:spLocks noGrp="1"/>
          </p:cNvSpPr>
          <p:nvPr>
            <p:ph type="title"/>
          </p:nvPr>
        </p:nvSpPr>
        <p:spPr>
          <a:xfrm>
            <a:off x="1528064" y="3532864"/>
            <a:ext cx="9139937" cy="706672"/>
          </a:xfrm>
          <a:prstGeom prst="rect">
            <a:avLst/>
          </a:prstGeom>
        </p:spPr>
        <p:txBody>
          <a:bodyPr vert="horz" lIns="91440" tIns="45720" rIns="91440" bIns="45720" rtlCol="0" anchor="ctr">
            <a:normAutofit/>
          </a:bodyPr>
          <a:lstStyle>
            <a:lvl1pPr algn="ctr">
              <a:defRPr sz="32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46020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hapter 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BFB688-A725-5A4C-9A6A-7B438D823DDA}"/>
              </a:ext>
            </a:extLst>
          </p:cNvPr>
          <p:cNvSpPr/>
          <p:nvPr userDrawn="1"/>
        </p:nvSpPr>
        <p:spPr>
          <a:xfrm>
            <a:off x="457201" y="992546"/>
            <a:ext cx="11277599" cy="3196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5A91B1E-711F-DE49-801D-A9B36868D7D0}"/>
              </a:ext>
            </a:extLst>
          </p:cNvPr>
          <p:cNvSpPr>
            <a:spLocks noChangeAspect="1"/>
          </p:cNvSpPr>
          <p:nvPr userDrawn="1"/>
        </p:nvSpPr>
        <p:spPr>
          <a:xfrm>
            <a:off x="733863" y="1244997"/>
            <a:ext cx="10724275" cy="26331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E321722-4917-694B-9F88-52876FB38BDE}"/>
              </a:ext>
            </a:extLst>
          </p:cNvPr>
          <p:cNvSpPr/>
          <p:nvPr userDrawn="1"/>
        </p:nvSpPr>
        <p:spPr>
          <a:xfrm>
            <a:off x="0" y="6721475"/>
            <a:ext cx="12215649" cy="13652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CD0E2D6-FECD-1B4E-A0A9-618A82F298F3}"/>
              </a:ext>
            </a:extLst>
          </p:cNvPr>
          <p:cNvSpPr/>
          <p:nvPr userDrawn="1"/>
        </p:nvSpPr>
        <p:spPr>
          <a:xfrm>
            <a:off x="1" y="0"/>
            <a:ext cx="12192000" cy="13652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UChicago Medicine logo">
            <a:extLst>
              <a:ext uri="{FF2B5EF4-FFF2-40B4-BE49-F238E27FC236}">
                <a16:creationId xmlns:a16="http://schemas.microsoft.com/office/drawing/2014/main" id="{85981DCB-36BB-B148-96B0-4EBB594420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2467" y="4812546"/>
            <a:ext cx="3207067" cy="1102605"/>
          </a:xfrm>
          <a:prstGeom prst="rect">
            <a:avLst/>
          </a:prstGeom>
        </p:spPr>
      </p:pic>
      <p:sp>
        <p:nvSpPr>
          <p:cNvPr id="18" name="Text Placeholder 5">
            <a:extLst>
              <a:ext uri="{FF2B5EF4-FFF2-40B4-BE49-F238E27FC236}">
                <a16:creationId xmlns:a16="http://schemas.microsoft.com/office/drawing/2014/main" id="{93EA7E7E-35AF-C249-957B-B71044ADF23E}"/>
              </a:ext>
            </a:extLst>
          </p:cNvPr>
          <p:cNvSpPr>
            <a:spLocks noGrp="1"/>
          </p:cNvSpPr>
          <p:nvPr>
            <p:ph type="body" sz="quarter" idx="10" hasCustomPrompt="1"/>
          </p:nvPr>
        </p:nvSpPr>
        <p:spPr>
          <a:xfrm>
            <a:off x="727950" y="1253261"/>
            <a:ext cx="10700625" cy="2640322"/>
          </a:xfrm>
        </p:spPr>
        <p:txBody>
          <a:bodyPr lIns="182880" tIns="274320" rIns="457200" bIns="274320" anchor="ctr" anchorCtr="0"/>
          <a:lstStyle>
            <a:lvl1pPr marL="0" indent="0" algn="ctr">
              <a:buNone/>
              <a:defRPr sz="5400" b="1">
                <a:solidFill>
                  <a:schemeClr val="bg1"/>
                </a:solidFill>
              </a:defRPr>
            </a:lvl1pPr>
          </a:lstStyle>
          <a:p>
            <a:pPr lvl="0"/>
            <a:r>
              <a:rPr lang="en-US" dirty="0"/>
              <a:t>Edit Chapter Title</a:t>
            </a:r>
          </a:p>
        </p:txBody>
      </p:sp>
    </p:spTree>
    <p:extLst>
      <p:ext uri="{BB962C8B-B14F-4D97-AF65-F5344CB8AC3E}">
        <p14:creationId xmlns:p14="http://schemas.microsoft.com/office/powerpoint/2010/main" val="8898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7"/>
            <a:ext cx="10972800" cy="1143000"/>
          </a:xfrm>
          <a:prstGeom prst="rect">
            <a:avLst/>
          </a:prstGeom>
        </p:spPr>
        <p:txBody>
          <a:bodyPr/>
          <a:lstStyle>
            <a:lvl1pPr>
              <a:defRPr/>
            </a:lvl1pPr>
          </a:lstStyle>
          <a:p>
            <a:r>
              <a:rPr lang="en-US"/>
              <a:t>Click to edit Master title style</a:t>
            </a:r>
            <a:endParaRPr lang="en-US" dirty="0"/>
          </a:p>
        </p:txBody>
      </p:sp>
      <p:sp>
        <p:nvSpPr>
          <p:cNvPr id="9" name="Text Placeholder 7"/>
          <p:cNvSpPr>
            <a:spLocks noGrp="1"/>
          </p:cNvSpPr>
          <p:nvPr>
            <p:ph type="body" sz="quarter" idx="13"/>
          </p:nvPr>
        </p:nvSpPr>
        <p:spPr>
          <a:xfrm>
            <a:off x="1511810" y="1902501"/>
            <a:ext cx="9575292"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a:t>Click to edit Master text styles</a:t>
            </a:r>
          </a:p>
        </p:txBody>
      </p:sp>
      <p:sp>
        <p:nvSpPr>
          <p:cNvPr id="7" name="Slide Number Placeholder 5"/>
          <p:cNvSpPr>
            <a:spLocks noGrp="1"/>
          </p:cNvSpPr>
          <p:nvPr>
            <p:ph type="sldNum" sz="quarter" idx="4"/>
          </p:nvPr>
        </p:nvSpPr>
        <p:spPr>
          <a:xfrm>
            <a:off x="10981294" y="6556505"/>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4067309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D3491139-D8BF-F541-94FC-74F34CAAD681}"/>
              </a:ext>
            </a:extLst>
          </p:cNvPr>
          <p:cNvSpPr>
            <a:spLocks noGrp="1"/>
          </p:cNvSpPr>
          <p:nvPr>
            <p:ph type="pic" sz="quarter" idx="26"/>
          </p:nvPr>
        </p:nvSpPr>
        <p:spPr>
          <a:xfrm>
            <a:off x="5718209" y="2482956"/>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19" name="Picture Placeholder 8">
            <a:extLst>
              <a:ext uri="{FF2B5EF4-FFF2-40B4-BE49-F238E27FC236}">
                <a16:creationId xmlns:a16="http://schemas.microsoft.com/office/drawing/2014/main" id="{3B353F66-DEE3-C144-8AEE-853A7EC0BFEB}"/>
              </a:ext>
            </a:extLst>
          </p:cNvPr>
          <p:cNvSpPr>
            <a:spLocks noGrp="1"/>
          </p:cNvSpPr>
          <p:nvPr>
            <p:ph type="pic" sz="quarter" idx="23"/>
          </p:nvPr>
        </p:nvSpPr>
        <p:spPr>
          <a:xfrm>
            <a:off x="8117202" y="3484459"/>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20" name="Picture Placeholder 8">
            <a:extLst>
              <a:ext uri="{FF2B5EF4-FFF2-40B4-BE49-F238E27FC236}">
                <a16:creationId xmlns:a16="http://schemas.microsoft.com/office/drawing/2014/main" id="{4EB7EB45-FD5E-BE4C-9C55-7F0B4331C9C6}"/>
              </a:ext>
            </a:extLst>
          </p:cNvPr>
          <p:cNvSpPr>
            <a:spLocks noGrp="1"/>
          </p:cNvSpPr>
          <p:nvPr>
            <p:ph type="pic" sz="quarter" idx="24"/>
          </p:nvPr>
        </p:nvSpPr>
        <p:spPr>
          <a:xfrm>
            <a:off x="9296586" y="4729867"/>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21" name="Picture Placeholder 8">
            <a:extLst>
              <a:ext uri="{FF2B5EF4-FFF2-40B4-BE49-F238E27FC236}">
                <a16:creationId xmlns:a16="http://schemas.microsoft.com/office/drawing/2014/main" id="{FD7E4F41-6BF7-3A49-A2E1-09D19A78ECC0}"/>
              </a:ext>
            </a:extLst>
          </p:cNvPr>
          <p:cNvSpPr>
            <a:spLocks noGrp="1"/>
          </p:cNvSpPr>
          <p:nvPr>
            <p:ph type="pic" sz="quarter" idx="25"/>
          </p:nvPr>
        </p:nvSpPr>
        <p:spPr>
          <a:xfrm>
            <a:off x="6796049" y="4729867"/>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15" name="Picture Placeholder 8">
            <a:extLst>
              <a:ext uri="{FF2B5EF4-FFF2-40B4-BE49-F238E27FC236}">
                <a16:creationId xmlns:a16="http://schemas.microsoft.com/office/drawing/2014/main" id="{0F834BB3-0D7B-064C-9427-098D1D279A60}"/>
              </a:ext>
            </a:extLst>
          </p:cNvPr>
          <p:cNvSpPr>
            <a:spLocks noGrp="1"/>
          </p:cNvSpPr>
          <p:nvPr>
            <p:ph type="pic" sz="quarter" idx="21"/>
          </p:nvPr>
        </p:nvSpPr>
        <p:spPr>
          <a:xfrm>
            <a:off x="3306525" y="3484459"/>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16" name="Picture Placeholder 8">
            <a:extLst>
              <a:ext uri="{FF2B5EF4-FFF2-40B4-BE49-F238E27FC236}">
                <a16:creationId xmlns:a16="http://schemas.microsoft.com/office/drawing/2014/main" id="{A5C995FF-B149-5942-82E9-59E2021B3EDC}"/>
              </a:ext>
            </a:extLst>
          </p:cNvPr>
          <p:cNvSpPr>
            <a:spLocks noGrp="1"/>
          </p:cNvSpPr>
          <p:nvPr>
            <p:ph type="pic" sz="quarter" idx="22"/>
          </p:nvPr>
        </p:nvSpPr>
        <p:spPr>
          <a:xfrm>
            <a:off x="4551900" y="4729867"/>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14" name="Picture Placeholder 8">
            <a:extLst>
              <a:ext uri="{FF2B5EF4-FFF2-40B4-BE49-F238E27FC236}">
                <a16:creationId xmlns:a16="http://schemas.microsoft.com/office/drawing/2014/main" id="{A2FE0CE5-F6FC-6A44-82A1-36513DDCA508}"/>
              </a:ext>
            </a:extLst>
          </p:cNvPr>
          <p:cNvSpPr>
            <a:spLocks noGrp="1"/>
          </p:cNvSpPr>
          <p:nvPr>
            <p:ph type="pic" sz="quarter" idx="20"/>
          </p:nvPr>
        </p:nvSpPr>
        <p:spPr>
          <a:xfrm>
            <a:off x="2051364" y="4729867"/>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760023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11379200" y="6620261"/>
            <a:ext cx="8128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91867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sp>
        <p:nvSpPr>
          <p:cNvPr id="3" name="Content Placeholder 2"/>
          <p:cNvSpPr>
            <a:spLocks noGrp="1"/>
          </p:cNvSpPr>
          <p:nvPr>
            <p:ph idx="1"/>
          </p:nvPr>
        </p:nvSpPr>
        <p:spPr>
          <a:xfrm>
            <a:off x="921327" y="1825625"/>
            <a:ext cx="10515600" cy="435133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a:p>
        </p:txBody>
      </p:sp>
    </p:spTree>
    <p:extLst>
      <p:ext uri="{BB962C8B-B14F-4D97-AF65-F5344CB8AC3E}">
        <p14:creationId xmlns:p14="http://schemas.microsoft.com/office/powerpoint/2010/main" val="2847496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1" type="title">
  <p:cSld name="Title slide 1">
    <p:spTree>
      <p:nvGrpSpPr>
        <p:cNvPr id="1" name="Shape 59"/>
        <p:cNvGrpSpPr/>
        <p:nvPr/>
      </p:nvGrpSpPr>
      <p:grpSpPr>
        <a:xfrm>
          <a:off x="0" y="0"/>
          <a:ext cx="0" cy="0"/>
          <a:chOff x="0" y="0"/>
          <a:chExt cx="0" cy="0"/>
        </a:xfrm>
      </p:grpSpPr>
      <p:sp>
        <p:nvSpPr>
          <p:cNvPr id="60" name="Google Shape;60;g1cfd44fd32d_0_54"/>
          <p:cNvSpPr txBox="1">
            <a:spLocks noGrp="1"/>
          </p:cNvSpPr>
          <p:nvPr>
            <p:ph type="ctrTitle"/>
          </p:nvPr>
        </p:nvSpPr>
        <p:spPr>
          <a:xfrm>
            <a:off x="415611" y="992767"/>
            <a:ext cx="11360800" cy="2736900"/>
          </a:xfrm>
          <a:prstGeom prst="rect">
            <a:avLst/>
          </a:prstGeom>
        </p:spPr>
        <p:txBody>
          <a:bodyPr spcFirstLastPara="1" wrap="square" lIns="68575" tIns="205725" rIns="68575" bIns="2057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 name="Google Shape;61;g1cfd44fd32d_0_54"/>
          <p:cNvSpPr txBox="1">
            <a:spLocks noGrp="1"/>
          </p:cNvSpPr>
          <p:nvPr>
            <p:ph type="subTitle" idx="1"/>
          </p:nvPr>
        </p:nvSpPr>
        <p:spPr>
          <a:xfrm>
            <a:off x="415600" y="3778833"/>
            <a:ext cx="11360800" cy="1056900"/>
          </a:xfrm>
          <a:prstGeom prst="rect">
            <a:avLst/>
          </a:prstGeom>
        </p:spPr>
        <p:txBody>
          <a:bodyPr spcFirstLastPara="1" wrap="square" lIns="68575" tIns="68575" rIns="68575" bIns="205725" anchor="t" anchorCtr="0">
            <a:noAutofit/>
          </a:bodyPr>
          <a:lstStyle>
            <a:lvl1pPr lvl="0" algn="ctr" rtl="0">
              <a:lnSpc>
                <a:spcPct val="100000"/>
              </a:lnSpc>
              <a:spcBef>
                <a:spcPts val="900"/>
              </a:spcBef>
              <a:spcAft>
                <a:spcPts val="0"/>
              </a:spcAft>
              <a:buSzPts val="2800"/>
              <a:buNone/>
              <a:defRPr sz="2800"/>
            </a:lvl1pPr>
            <a:lvl2pPr lvl="1" algn="ctr" rtl="0">
              <a:lnSpc>
                <a:spcPct val="100000"/>
              </a:lnSpc>
              <a:spcBef>
                <a:spcPts val="200"/>
              </a:spcBef>
              <a:spcAft>
                <a:spcPts val="0"/>
              </a:spcAft>
              <a:buSzPts val="2800"/>
              <a:buNone/>
              <a:defRPr sz="2800"/>
            </a:lvl2pPr>
            <a:lvl3pPr lvl="2" algn="ctr" rtl="0">
              <a:lnSpc>
                <a:spcPct val="100000"/>
              </a:lnSpc>
              <a:spcBef>
                <a:spcPts val="200"/>
              </a:spcBef>
              <a:spcAft>
                <a:spcPts val="0"/>
              </a:spcAft>
              <a:buSzPts val="2800"/>
              <a:buNone/>
              <a:defRPr sz="2800"/>
            </a:lvl3pPr>
            <a:lvl4pPr lvl="3" algn="ctr" rtl="0">
              <a:lnSpc>
                <a:spcPct val="100000"/>
              </a:lnSpc>
              <a:spcBef>
                <a:spcPts val="200"/>
              </a:spcBef>
              <a:spcAft>
                <a:spcPts val="0"/>
              </a:spcAft>
              <a:buSzPts val="2800"/>
              <a:buNone/>
              <a:defRPr sz="2800"/>
            </a:lvl4pPr>
            <a:lvl5pPr lvl="4" algn="ctr" rtl="0">
              <a:lnSpc>
                <a:spcPct val="100000"/>
              </a:lnSpc>
              <a:spcBef>
                <a:spcPts val="2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62" name="Google Shape;62;g1cfd44fd32d_0_54"/>
          <p:cNvSpPr txBox="1">
            <a:spLocks noGrp="1"/>
          </p:cNvSpPr>
          <p:nvPr>
            <p:ph type="sldNum" idx="12"/>
          </p:nvPr>
        </p:nvSpPr>
        <p:spPr>
          <a:xfrm>
            <a:off x="11296611" y="6217622"/>
            <a:ext cx="731600" cy="5247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pPr>
            <a:fld id="{00000000-1234-1234-1234-123412341234}" type="slidenum">
              <a:rPr lang="en-US" smtClean="0"/>
              <a:pPr>
                <a:spcBef>
                  <a:spcPts val="0"/>
                </a:spcBef>
              </a:pPr>
              <a:t>‹#›</a:t>
            </a:fld>
            <a:endParaRPr lang="en-US" dirty="0"/>
          </a:p>
        </p:txBody>
      </p:sp>
    </p:spTree>
    <p:extLst>
      <p:ext uri="{BB962C8B-B14F-4D97-AF65-F5344CB8AC3E}">
        <p14:creationId xmlns:p14="http://schemas.microsoft.com/office/powerpoint/2010/main" val="1885571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Agenda_with image">
    <p:spTree>
      <p:nvGrpSpPr>
        <p:cNvPr id="1" name=""/>
        <p:cNvGrpSpPr/>
        <p:nvPr/>
      </p:nvGrpSpPr>
      <p:grpSpPr>
        <a:xfrm>
          <a:off x="0" y="0"/>
          <a:ext cx="0" cy="0"/>
          <a:chOff x="0" y="0"/>
          <a:chExt cx="0" cy="0"/>
        </a:xfrm>
      </p:grpSpPr>
      <p:pic>
        <p:nvPicPr>
          <p:cNvPr id="2" name="Picture 1" descr="A close-up of a UChicago Medicine entrance">
            <a:extLst>
              <a:ext uri="{FF2B5EF4-FFF2-40B4-BE49-F238E27FC236}">
                <a16:creationId xmlns:a16="http://schemas.microsoft.com/office/drawing/2014/main" id="{F2F0EF02-900F-4E49-67F3-A6FEEAC3D2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6963" y="-12700"/>
            <a:ext cx="60261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36"/>
          </p:nvPr>
        </p:nvSpPr>
        <p:spPr>
          <a:xfrm>
            <a:off x="850391" y="1413130"/>
            <a:ext cx="4480561"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a:t>Click to edit Master text styles</a:t>
            </a:r>
          </a:p>
        </p:txBody>
      </p:sp>
      <p:sp>
        <p:nvSpPr>
          <p:cNvPr id="7" name="Title 6"/>
          <p:cNvSpPr>
            <a:spLocks noGrp="1"/>
          </p:cNvSpPr>
          <p:nvPr>
            <p:ph type="title" hasCustomPrompt="1"/>
          </p:nvPr>
        </p:nvSpPr>
        <p:spPr>
          <a:xfrm>
            <a:off x="527304" y="736836"/>
            <a:ext cx="5650045" cy="558901"/>
          </a:xfrm>
          <a:prstGeom prst="rect">
            <a:avLst/>
          </a:prstGeom>
        </p:spPr>
        <p:txBody>
          <a:bodyPr/>
          <a:lstStyle/>
          <a:p>
            <a:r>
              <a:rPr lang="en-US"/>
              <a:t>Agenda</a:t>
            </a:r>
          </a:p>
        </p:txBody>
      </p:sp>
      <p:sp>
        <p:nvSpPr>
          <p:cNvPr id="3" name="Slide Number Placeholder 2">
            <a:extLst>
              <a:ext uri="{FF2B5EF4-FFF2-40B4-BE49-F238E27FC236}">
                <a16:creationId xmlns:a16="http://schemas.microsoft.com/office/drawing/2014/main" id="{DAD63B53-E6E2-F6A5-FD6B-D2FA0BC605F1}"/>
              </a:ext>
            </a:extLst>
          </p:cNvPr>
          <p:cNvSpPr>
            <a:spLocks noGrp="1"/>
          </p:cNvSpPr>
          <p:nvPr>
            <p:ph type="sldNum" sz="quarter" idx="37"/>
          </p:nvPr>
        </p:nvSpPr>
        <p:spPr/>
        <p:txBody>
          <a:bodyPr/>
          <a:lstStyle>
            <a:lvl1pPr>
              <a:defRPr/>
            </a:lvl1pPr>
          </a:lstStyle>
          <a:p>
            <a:pPr>
              <a:defRPr/>
            </a:pPr>
            <a:fld id="{E4B9A724-9694-994C-AE7C-0C924C58ABA3}" type="slidenum">
              <a:rPr lang="en-US"/>
              <a:pPr>
                <a:defRPr/>
              </a:pPr>
              <a:t>‹#›</a:t>
            </a:fld>
            <a:endParaRPr lang="en-US" dirty="0"/>
          </a:p>
        </p:txBody>
      </p:sp>
      <p:sp>
        <p:nvSpPr>
          <p:cNvPr id="4" name="Footer Placeholder 7">
            <a:extLst>
              <a:ext uri="{FF2B5EF4-FFF2-40B4-BE49-F238E27FC236}">
                <a16:creationId xmlns:a16="http://schemas.microsoft.com/office/drawing/2014/main" id="{3F1F0184-00A5-5F65-8EA3-B305A16546C0}"/>
              </a:ext>
            </a:extLst>
          </p:cNvPr>
          <p:cNvSpPr>
            <a:spLocks noGrp="1"/>
          </p:cNvSpPr>
          <p:nvPr>
            <p:ph type="ftr" sz="quarter" idx="40"/>
          </p:nvPr>
        </p:nvSpPr>
        <p:spPr>
          <a:xfrm>
            <a:off x="7885216" y="6383338"/>
            <a:ext cx="3419372" cy="257175"/>
          </a:xfrm>
          <a:prstGeom prst="rect">
            <a:avLst/>
          </a:prstGeom>
        </p:spPr>
        <p:txBody>
          <a:bodyPr/>
          <a:lstStyle/>
          <a:p>
            <a:pPr>
              <a:defRPr/>
            </a:pPr>
            <a:r>
              <a:rPr lang="en-US" dirty="0"/>
              <a:t>CONFIDENTIAL AND PRIVILEGED</a:t>
            </a:r>
          </a:p>
        </p:txBody>
      </p:sp>
      <p:sp>
        <p:nvSpPr>
          <p:cNvPr id="6" name="Text Placeholder 5">
            <a:extLst>
              <a:ext uri="{FF2B5EF4-FFF2-40B4-BE49-F238E27FC236}">
                <a16:creationId xmlns:a16="http://schemas.microsoft.com/office/drawing/2014/main" id="{0169EDB6-00BB-1E24-4684-F00F03B3FB01}"/>
              </a:ext>
            </a:extLst>
          </p:cNvPr>
          <p:cNvSpPr>
            <a:spLocks noGrp="1"/>
          </p:cNvSpPr>
          <p:nvPr>
            <p:ph type="body" sz="quarter" idx="41" hasCustomPrompt="1"/>
          </p:nvPr>
        </p:nvSpPr>
        <p:spPr>
          <a:xfrm>
            <a:off x="3474428" y="6383338"/>
            <a:ext cx="4114800" cy="266700"/>
          </a:xfrm>
          <a:prstGeom prst="rect">
            <a:avLst/>
          </a:prstGeom>
        </p:spPr>
        <p:txBody>
          <a:bodyPr/>
          <a:lstStyle/>
          <a:p>
            <a:pPr lvl="0"/>
            <a:r>
              <a:rPr lang="en-US"/>
              <a:t>Source: When applicable</a:t>
            </a:r>
          </a:p>
        </p:txBody>
      </p:sp>
    </p:spTree>
    <p:extLst>
      <p:ext uri="{BB962C8B-B14F-4D97-AF65-F5344CB8AC3E}">
        <p14:creationId xmlns:p14="http://schemas.microsoft.com/office/powerpoint/2010/main" val="274656149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ext Placeholder 4"/>
          <p:cNvSpPr>
            <a:spLocks noGrp="1"/>
          </p:cNvSpPr>
          <p:nvPr>
            <p:ph type="body" sz="quarter" idx="36"/>
          </p:nvPr>
        </p:nvSpPr>
        <p:spPr>
          <a:xfrm>
            <a:off x="850391" y="1413130"/>
            <a:ext cx="4480561"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a:t>Click to edit Master text styles</a:t>
            </a:r>
          </a:p>
        </p:txBody>
      </p:sp>
      <p:sp>
        <p:nvSpPr>
          <p:cNvPr id="7" name="Title 6"/>
          <p:cNvSpPr>
            <a:spLocks noGrp="1"/>
          </p:cNvSpPr>
          <p:nvPr>
            <p:ph type="title" hasCustomPrompt="1"/>
          </p:nvPr>
        </p:nvSpPr>
        <p:spPr>
          <a:xfrm>
            <a:off x="527304" y="736836"/>
            <a:ext cx="5650045" cy="558901"/>
          </a:xfrm>
          <a:prstGeom prst="rect">
            <a:avLst/>
          </a:prstGeom>
        </p:spPr>
        <p:txBody>
          <a:bodyPr/>
          <a:lstStyle/>
          <a:p>
            <a:r>
              <a:rPr lang="en-US" dirty="0"/>
              <a:t>Agenda</a:t>
            </a:r>
          </a:p>
        </p:txBody>
      </p:sp>
      <p:sp>
        <p:nvSpPr>
          <p:cNvPr id="3" name="Slide Number Placeholder 2">
            <a:extLst>
              <a:ext uri="{FF2B5EF4-FFF2-40B4-BE49-F238E27FC236}">
                <a16:creationId xmlns:a16="http://schemas.microsoft.com/office/drawing/2014/main" id="{DAD63B53-E6E2-F6A5-FD6B-D2FA0BC605F1}"/>
              </a:ext>
            </a:extLst>
          </p:cNvPr>
          <p:cNvSpPr>
            <a:spLocks noGrp="1"/>
          </p:cNvSpPr>
          <p:nvPr>
            <p:ph type="sldNum" sz="quarter" idx="37"/>
          </p:nvPr>
        </p:nvSpPr>
        <p:spPr/>
        <p:txBody>
          <a:bodyPr/>
          <a:lstStyle>
            <a:lvl1pPr>
              <a:defRPr/>
            </a:lvl1pPr>
          </a:lstStyle>
          <a:p>
            <a:pPr>
              <a:defRPr/>
            </a:pPr>
            <a:fld id="{E4B9A724-9694-994C-AE7C-0C924C58ABA3}" type="slidenum">
              <a:rPr lang="en-US"/>
              <a:pPr>
                <a:defRPr/>
              </a:pPr>
              <a:t>‹#›</a:t>
            </a:fld>
            <a:endParaRPr lang="en-US" dirty="0"/>
          </a:p>
        </p:txBody>
      </p:sp>
      <p:sp>
        <p:nvSpPr>
          <p:cNvPr id="8" name="Footer Placeholder 7">
            <a:extLst>
              <a:ext uri="{FF2B5EF4-FFF2-40B4-BE49-F238E27FC236}">
                <a16:creationId xmlns:a16="http://schemas.microsoft.com/office/drawing/2014/main" id="{552B5DFC-39E9-B9BF-2417-12BF85A1B7BC}"/>
              </a:ext>
            </a:extLst>
          </p:cNvPr>
          <p:cNvSpPr>
            <a:spLocks noGrp="1"/>
          </p:cNvSpPr>
          <p:nvPr>
            <p:ph type="ftr" sz="quarter" idx="38"/>
          </p:nvPr>
        </p:nvSpPr>
        <p:spPr>
          <a:xfrm>
            <a:off x="7189788" y="6383338"/>
            <a:ext cx="4114800" cy="257175"/>
          </a:xfrm>
          <a:prstGeom prst="rect">
            <a:avLst/>
          </a:prstGeom>
        </p:spPr>
        <p:txBody>
          <a:bodyPr/>
          <a:lstStyle/>
          <a:p>
            <a:pPr>
              <a:defRPr/>
            </a:pPr>
            <a:r>
              <a:rPr lang="en-US" dirty="0"/>
              <a:t>CONFIDENTIAL AND PRIVILEGED</a:t>
            </a:r>
          </a:p>
        </p:txBody>
      </p:sp>
      <p:pic>
        <p:nvPicPr>
          <p:cNvPr id="4" name="Picture 3" descr="Close-up of several plastic test tubes&#10;&#10;Description automatically generated">
            <a:extLst>
              <a:ext uri="{FF2B5EF4-FFF2-40B4-BE49-F238E27FC236}">
                <a16:creationId xmlns:a16="http://schemas.microsoft.com/office/drawing/2014/main" id="{1C592F21-6624-92B1-ADA3-6310A3E3FA8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7296" r="27668" b="1178"/>
          <a:stretch/>
        </p:blipFill>
        <p:spPr>
          <a:xfrm>
            <a:off x="6177351" y="-13423"/>
            <a:ext cx="6025159" cy="6073775"/>
          </a:xfrm>
          <a:prstGeom prst="rect">
            <a:avLst/>
          </a:prstGeom>
        </p:spPr>
      </p:pic>
    </p:spTree>
    <p:extLst>
      <p:ext uri="{BB962C8B-B14F-4D97-AF65-F5344CB8AC3E}">
        <p14:creationId xmlns:p14="http://schemas.microsoft.com/office/powerpoint/2010/main" val="3693355586"/>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re-Header +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a:t>Primary Slide Title</a:t>
            </a:r>
          </a:p>
        </p:txBody>
      </p:sp>
      <p:sp>
        <p:nvSpPr>
          <p:cNvPr id="12"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a:t>PRE-HEADER TEXT</a:t>
            </a:r>
          </a:p>
        </p:txBody>
      </p:sp>
      <p:sp>
        <p:nvSpPr>
          <p:cNvPr id="3" name="Slide Number Placeholder 2">
            <a:extLst>
              <a:ext uri="{FF2B5EF4-FFF2-40B4-BE49-F238E27FC236}">
                <a16:creationId xmlns:a16="http://schemas.microsoft.com/office/drawing/2014/main" id="{9B37C901-A1A5-C6AF-469A-C5DDDB0F7244}"/>
              </a:ext>
            </a:extLst>
          </p:cNvPr>
          <p:cNvSpPr>
            <a:spLocks noGrp="1"/>
          </p:cNvSpPr>
          <p:nvPr>
            <p:ph type="sldNum" sz="quarter" idx="13"/>
          </p:nvPr>
        </p:nvSpPr>
        <p:spPr/>
        <p:txBody>
          <a:bodyPr/>
          <a:lstStyle>
            <a:lvl1pPr>
              <a:defRPr/>
            </a:lvl1pPr>
          </a:lstStyle>
          <a:p>
            <a:pPr>
              <a:defRPr/>
            </a:pPr>
            <a:fld id="{A4D5F3C7-034C-0D48-A1DE-B474093E4606}" type="slidenum">
              <a:rPr lang="en-US"/>
              <a:pPr>
                <a:defRPr/>
              </a:pPr>
              <a:t>‹#›</a:t>
            </a:fld>
            <a:endParaRPr lang="en-US" dirty="0"/>
          </a:p>
        </p:txBody>
      </p:sp>
      <p:sp>
        <p:nvSpPr>
          <p:cNvPr id="4" name="Footer Placeholder 7">
            <a:extLst>
              <a:ext uri="{FF2B5EF4-FFF2-40B4-BE49-F238E27FC236}">
                <a16:creationId xmlns:a16="http://schemas.microsoft.com/office/drawing/2014/main" id="{094F0482-541D-FC4A-7941-E877E3F27281}"/>
              </a:ext>
            </a:extLst>
          </p:cNvPr>
          <p:cNvSpPr>
            <a:spLocks noGrp="1"/>
          </p:cNvSpPr>
          <p:nvPr>
            <p:ph type="ftr" sz="quarter" idx="40"/>
          </p:nvPr>
        </p:nvSpPr>
        <p:spPr>
          <a:xfrm>
            <a:off x="7885216" y="6383338"/>
            <a:ext cx="3419372" cy="257175"/>
          </a:xfrm>
          <a:prstGeom prst="rect">
            <a:avLst/>
          </a:prstGeom>
        </p:spPr>
        <p:txBody>
          <a:bodyPr/>
          <a:lstStyle/>
          <a:p>
            <a:pPr>
              <a:defRPr/>
            </a:pPr>
            <a:r>
              <a:rPr lang="en-US" dirty="0"/>
              <a:t>CONFIDENTIAL AND PRIVILEGED</a:t>
            </a:r>
          </a:p>
        </p:txBody>
      </p:sp>
      <p:sp>
        <p:nvSpPr>
          <p:cNvPr id="7" name="Text Placeholder 5">
            <a:extLst>
              <a:ext uri="{FF2B5EF4-FFF2-40B4-BE49-F238E27FC236}">
                <a16:creationId xmlns:a16="http://schemas.microsoft.com/office/drawing/2014/main" id="{1B7AD09D-4272-0207-89EE-07B5675F7D97}"/>
              </a:ext>
            </a:extLst>
          </p:cNvPr>
          <p:cNvSpPr>
            <a:spLocks noGrp="1"/>
          </p:cNvSpPr>
          <p:nvPr>
            <p:ph type="body" sz="quarter" idx="41" hasCustomPrompt="1"/>
          </p:nvPr>
        </p:nvSpPr>
        <p:spPr>
          <a:xfrm>
            <a:off x="3474428" y="6383338"/>
            <a:ext cx="4114800" cy="266700"/>
          </a:xfrm>
          <a:prstGeom prst="rect">
            <a:avLst/>
          </a:prstGeom>
        </p:spPr>
        <p:txBody>
          <a:bodyPr/>
          <a:lstStyle/>
          <a:p>
            <a:pPr lvl="0"/>
            <a:r>
              <a:rPr lang="en-US"/>
              <a:t>Source: When applicable</a:t>
            </a:r>
          </a:p>
        </p:txBody>
      </p:sp>
    </p:spTree>
    <p:extLst>
      <p:ext uri="{BB962C8B-B14F-4D97-AF65-F5344CB8AC3E}">
        <p14:creationId xmlns:p14="http://schemas.microsoft.com/office/powerpoint/2010/main" val="397880018"/>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4"/>
          </p:nvPr>
        </p:nvSpPr>
        <p:spPr>
          <a:xfrm>
            <a:off x="11379200" y="6620257"/>
            <a:ext cx="8128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pPr/>
              <a:t>‹#›</a:t>
            </a:fld>
            <a:endParaRPr lang="en-US" dirty="0"/>
          </a:p>
        </p:txBody>
      </p:sp>
      <p:sp>
        <p:nvSpPr>
          <p:cNvPr id="5" name="Text Placeholder 6"/>
          <p:cNvSpPr>
            <a:spLocks noGrp="1"/>
          </p:cNvSpPr>
          <p:nvPr>
            <p:ph type="body" sz="quarter" idx="10" hasCustomPrompt="1"/>
          </p:nvPr>
        </p:nvSpPr>
        <p:spPr>
          <a:xfrm>
            <a:off x="2133600" y="5943600"/>
            <a:ext cx="5181600" cy="609600"/>
          </a:xfrm>
        </p:spPr>
        <p:txBody>
          <a:bodyPr anchor="b">
            <a:normAutofit/>
          </a:bodyPr>
          <a:lstStyle>
            <a:lvl1pPr>
              <a:defRPr sz="1000" b="0" baseline="0"/>
            </a:lvl1pPr>
          </a:lstStyle>
          <a:p>
            <a:pPr lvl="0"/>
            <a:r>
              <a:rPr lang="en-US"/>
              <a:t>Click to insert footnote or source</a:t>
            </a:r>
          </a:p>
        </p:txBody>
      </p:sp>
    </p:spTree>
    <p:extLst>
      <p:ext uri="{BB962C8B-B14F-4D97-AF65-F5344CB8AC3E}">
        <p14:creationId xmlns:p14="http://schemas.microsoft.com/office/powerpoint/2010/main" val="2902592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Agenda + Content">
    <p:spTree>
      <p:nvGrpSpPr>
        <p:cNvPr id="1" name=""/>
        <p:cNvGrpSpPr/>
        <p:nvPr/>
      </p:nvGrpSpPr>
      <p:grpSpPr>
        <a:xfrm>
          <a:off x="0" y="0"/>
          <a:ext cx="0" cy="0"/>
          <a:chOff x="0" y="0"/>
          <a:chExt cx="0" cy="0"/>
        </a:xfrm>
      </p:grpSpPr>
      <p:sp>
        <p:nvSpPr>
          <p:cNvPr id="5" name="Text Placeholder 4"/>
          <p:cNvSpPr>
            <a:spLocks noGrp="1"/>
          </p:cNvSpPr>
          <p:nvPr>
            <p:ph type="body" sz="quarter" idx="36"/>
          </p:nvPr>
        </p:nvSpPr>
        <p:spPr>
          <a:xfrm>
            <a:off x="850391" y="1420210"/>
            <a:ext cx="9848089"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dirty="0"/>
              <a:t>Click to edit Master text styles</a:t>
            </a:r>
          </a:p>
        </p:txBody>
      </p:sp>
      <p:sp>
        <p:nvSpPr>
          <p:cNvPr id="7" name="Title 6"/>
          <p:cNvSpPr>
            <a:spLocks noGrp="1"/>
          </p:cNvSpPr>
          <p:nvPr>
            <p:ph type="title" hasCustomPrompt="1"/>
          </p:nvPr>
        </p:nvSpPr>
        <p:spPr>
          <a:xfrm>
            <a:off x="527304" y="736836"/>
            <a:ext cx="5650045" cy="558901"/>
          </a:xfrm>
          <a:prstGeom prst="rect">
            <a:avLst/>
          </a:prstGeom>
        </p:spPr>
        <p:txBody>
          <a:bodyPr/>
          <a:lstStyle/>
          <a:p>
            <a:r>
              <a:rPr lang="en-US" dirty="0"/>
              <a:t>Agenda</a:t>
            </a:r>
          </a:p>
        </p:txBody>
      </p:sp>
      <p:sp>
        <p:nvSpPr>
          <p:cNvPr id="2" name="Slide Number Placeholder 2">
            <a:extLst>
              <a:ext uri="{FF2B5EF4-FFF2-40B4-BE49-F238E27FC236}">
                <a16:creationId xmlns:a16="http://schemas.microsoft.com/office/drawing/2014/main" id="{1B9CC5EE-CEB8-7162-8039-B0C1ADF0F783}"/>
              </a:ext>
            </a:extLst>
          </p:cNvPr>
          <p:cNvSpPr>
            <a:spLocks noGrp="1"/>
          </p:cNvSpPr>
          <p:nvPr>
            <p:ph type="sldNum" sz="quarter" idx="37"/>
          </p:nvPr>
        </p:nvSpPr>
        <p:spPr/>
        <p:txBody>
          <a:bodyPr/>
          <a:lstStyle>
            <a:lvl1pPr>
              <a:defRPr/>
            </a:lvl1pPr>
          </a:lstStyle>
          <a:p>
            <a:pPr>
              <a:defRPr/>
            </a:pPr>
            <a:fld id="{01EFAFEF-2DF9-924F-B93A-313A0AA7FA78}" type="slidenum">
              <a:rPr lang="en-US"/>
              <a:pPr>
                <a:defRPr/>
              </a:pPr>
              <a:t>‹#›</a:t>
            </a:fld>
            <a:endParaRPr lang="en-US" dirty="0"/>
          </a:p>
        </p:txBody>
      </p:sp>
      <p:sp>
        <p:nvSpPr>
          <p:cNvPr id="8" name="Footer Placeholder 7">
            <a:extLst>
              <a:ext uri="{FF2B5EF4-FFF2-40B4-BE49-F238E27FC236}">
                <a16:creationId xmlns:a16="http://schemas.microsoft.com/office/drawing/2014/main" id="{5EFCABAC-0B0F-3DCF-634B-F29E8D3BBE29}"/>
              </a:ext>
            </a:extLst>
          </p:cNvPr>
          <p:cNvSpPr>
            <a:spLocks noGrp="1"/>
          </p:cNvSpPr>
          <p:nvPr>
            <p:ph type="ftr" sz="quarter" idx="40"/>
          </p:nvPr>
        </p:nvSpPr>
        <p:spPr>
          <a:xfrm>
            <a:off x="7885216" y="6383338"/>
            <a:ext cx="3419372" cy="257175"/>
          </a:xfrm>
          <a:prstGeom prst="rect">
            <a:avLst/>
          </a:prstGeom>
        </p:spPr>
        <p:txBody>
          <a:bodyPr/>
          <a:lstStyle/>
          <a:p>
            <a:pPr>
              <a:defRPr/>
            </a:pPr>
            <a:r>
              <a:rPr lang="en-US" dirty="0"/>
              <a:t>CONFIDENTIAL AND PRIVILEGED</a:t>
            </a:r>
          </a:p>
        </p:txBody>
      </p:sp>
      <p:sp>
        <p:nvSpPr>
          <p:cNvPr id="3" name="Text Placeholder 5">
            <a:extLst>
              <a:ext uri="{FF2B5EF4-FFF2-40B4-BE49-F238E27FC236}">
                <a16:creationId xmlns:a16="http://schemas.microsoft.com/office/drawing/2014/main" id="{F3ED0B38-E8B7-45F7-3BAB-86EB836E5EFD}"/>
              </a:ext>
            </a:extLst>
          </p:cNvPr>
          <p:cNvSpPr>
            <a:spLocks noGrp="1"/>
          </p:cNvSpPr>
          <p:nvPr>
            <p:ph type="body" sz="quarter" idx="41" hasCustomPrompt="1"/>
          </p:nvPr>
        </p:nvSpPr>
        <p:spPr>
          <a:xfrm>
            <a:off x="3474428" y="6383338"/>
            <a:ext cx="411480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774698316"/>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00" b="0" i="0">
                <a:solidFill>
                  <a:srgbClr val="A2A2A2"/>
                </a:solidFill>
                <a:latin typeface="Arial"/>
                <a:cs typeface="Arial"/>
              </a:defRPr>
            </a:lvl1pPr>
          </a:lstStyle>
          <a:p>
            <a:pPr marL="12700">
              <a:lnSpc>
                <a:spcPct val="100000"/>
              </a:lnSpc>
              <a:spcBef>
                <a:spcPts val="30"/>
              </a:spcBef>
            </a:pPr>
            <a:r>
              <a:rPr spc="-5" dirty="0">
                <a:solidFill>
                  <a:srgbClr val="555555"/>
                </a:solidFill>
              </a:rPr>
              <a:t>U</a:t>
            </a:r>
            <a:r>
              <a:rPr spc="10" dirty="0">
                <a:solidFill>
                  <a:srgbClr val="555555"/>
                </a:solidFill>
              </a:rPr>
              <a:t> </a:t>
            </a:r>
            <a:r>
              <a:rPr spc="-5" dirty="0">
                <a:solidFill>
                  <a:srgbClr val="555555"/>
                </a:solidFill>
              </a:rPr>
              <a:t>C</a:t>
            </a:r>
            <a:r>
              <a:rPr spc="10" dirty="0">
                <a:solidFill>
                  <a:srgbClr val="555555"/>
                </a:solidFill>
              </a:rPr>
              <a:t> </a:t>
            </a:r>
            <a:r>
              <a:rPr spc="-5" dirty="0">
                <a:solidFill>
                  <a:srgbClr val="555555"/>
                </a:solidFill>
              </a:rPr>
              <a:t>H</a:t>
            </a:r>
            <a:r>
              <a:rPr spc="10" dirty="0">
                <a:solidFill>
                  <a:srgbClr val="555555"/>
                </a:solidFill>
              </a:rPr>
              <a:t> </a:t>
            </a:r>
            <a:r>
              <a:rPr spc="-5" dirty="0">
                <a:solidFill>
                  <a:srgbClr val="555555"/>
                </a:solidFill>
              </a:rPr>
              <a:t>I C</a:t>
            </a:r>
            <a:r>
              <a:rPr spc="10" dirty="0">
                <a:solidFill>
                  <a:srgbClr val="555555"/>
                </a:solidFill>
              </a:rPr>
              <a:t> </a:t>
            </a:r>
            <a:r>
              <a:rPr spc="-5" dirty="0">
                <a:solidFill>
                  <a:srgbClr val="555555"/>
                </a:solidFill>
              </a:rPr>
              <a:t>A</a:t>
            </a:r>
            <a:r>
              <a:rPr spc="10" dirty="0">
                <a:solidFill>
                  <a:srgbClr val="555555"/>
                </a:solidFill>
              </a:rPr>
              <a:t> </a:t>
            </a:r>
            <a:r>
              <a:rPr spc="-5" dirty="0">
                <a:solidFill>
                  <a:srgbClr val="555555"/>
                </a:solidFill>
              </a:rPr>
              <a:t>G</a:t>
            </a:r>
            <a:r>
              <a:rPr spc="5" dirty="0">
                <a:solidFill>
                  <a:srgbClr val="555555"/>
                </a:solidFill>
              </a:rPr>
              <a:t> </a:t>
            </a:r>
            <a:r>
              <a:rPr spc="-5" dirty="0">
                <a:solidFill>
                  <a:srgbClr val="555555"/>
                </a:solidFill>
              </a:rPr>
              <a:t>O</a:t>
            </a:r>
            <a:r>
              <a:rPr spc="10" dirty="0">
                <a:solidFill>
                  <a:srgbClr val="555555"/>
                </a:solidFill>
              </a:rPr>
              <a:t> </a:t>
            </a:r>
            <a:r>
              <a:rPr spc="-5" dirty="0">
                <a:solidFill>
                  <a:srgbClr val="555555"/>
                </a:solidFill>
              </a:rPr>
              <a:t>M</a:t>
            </a:r>
            <a:r>
              <a:rPr spc="-10" dirty="0">
                <a:solidFill>
                  <a:srgbClr val="555555"/>
                </a:solidFill>
              </a:rPr>
              <a:t> </a:t>
            </a:r>
            <a:r>
              <a:rPr spc="-5" dirty="0">
                <a:solidFill>
                  <a:srgbClr val="555555"/>
                </a:solidFill>
              </a:rPr>
              <a:t>E</a:t>
            </a:r>
            <a:r>
              <a:rPr spc="10" dirty="0">
                <a:solidFill>
                  <a:srgbClr val="555555"/>
                </a:solidFill>
              </a:rPr>
              <a:t> </a:t>
            </a:r>
            <a:r>
              <a:rPr spc="-5" dirty="0">
                <a:solidFill>
                  <a:srgbClr val="555555"/>
                </a:solidFill>
              </a:rPr>
              <a:t>D</a:t>
            </a:r>
            <a:r>
              <a:rPr spc="10" dirty="0">
                <a:solidFill>
                  <a:srgbClr val="555555"/>
                </a:solidFill>
              </a:rPr>
              <a:t> </a:t>
            </a:r>
            <a:r>
              <a:rPr spc="-5" dirty="0">
                <a:solidFill>
                  <a:srgbClr val="555555"/>
                </a:solidFill>
              </a:rPr>
              <a:t>I C</a:t>
            </a:r>
            <a:r>
              <a:rPr spc="15" dirty="0">
                <a:solidFill>
                  <a:srgbClr val="555555"/>
                </a:solidFill>
              </a:rPr>
              <a:t> </a:t>
            </a:r>
            <a:r>
              <a:rPr spc="-5" dirty="0">
                <a:solidFill>
                  <a:srgbClr val="555555"/>
                </a:solidFill>
              </a:rPr>
              <a:t>I N</a:t>
            </a:r>
            <a:r>
              <a:rPr spc="10" dirty="0">
                <a:solidFill>
                  <a:srgbClr val="555555"/>
                </a:solidFill>
              </a:rPr>
              <a:t> </a:t>
            </a:r>
            <a:r>
              <a:rPr spc="-5" dirty="0">
                <a:solidFill>
                  <a:srgbClr val="555555"/>
                </a:solidFill>
              </a:rPr>
              <a:t>E</a:t>
            </a:r>
            <a:r>
              <a:rPr spc="40" dirty="0">
                <a:solidFill>
                  <a:srgbClr val="555555"/>
                </a:solidFill>
              </a:rPr>
              <a:t> </a:t>
            </a:r>
            <a:r>
              <a:rPr spc="-5" dirty="0">
                <a:solidFill>
                  <a:srgbClr val="555555"/>
                </a:solidFill>
              </a:rPr>
              <a:t>C</a:t>
            </a:r>
            <a:r>
              <a:rPr spc="10" dirty="0">
                <a:solidFill>
                  <a:srgbClr val="555555"/>
                </a:solidFill>
              </a:rPr>
              <a:t> </a:t>
            </a:r>
            <a:r>
              <a:rPr spc="-5" dirty="0">
                <a:solidFill>
                  <a:srgbClr val="555555"/>
                </a:solidFill>
              </a:rPr>
              <a:t>A</a:t>
            </a:r>
            <a:r>
              <a:rPr spc="10" dirty="0">
                <a:solidFill>
                  <a:srgbClr val="555555"/>
                </a:solidFill>
              </a:rPr>
              <a:t> </a:t>
            </a:r>
            <a:r>
              <a:rPr spc="-5" dirty="0">
                <a:solidFill>
                  <a:srgbClr val="555555"/>
                </a:solidFill>
              </a:rPr>
              <a:t>N</a:t>
            </a:r>
            <a:r>
              <a:rPr spc="10" dirty="0">
                <a:solidFill>
                  <a:srgbClr val="555555"/>
                </a:solidFill>
              </a:rPr>
              <a:t> </a:t>
            </a:r>
            <a:r>
              <a:rPr spc="-5" dirty="0">
                <a:solidFill>
                  <a:srgbClr val="555555"/>
                </a:solidFill>
              </a:rPr>
              <a:t>C</a:t>
            </a:r>
            <a:r>
              <a:rPr spc="10" dirty="0">
                <a:solidFill>
                  <a:srgbClr val="555555"/>
                </a:solidFill>
              </a:rPr>
              <a:t> </a:t>
            </a:r>
            <a:r>
              <a:rPr spc="-5" dirty="0">
                <a:solidFill>
                  <a:srgbClr val="555555"/>
                </a:solidFill>
              </a:rPr>
              <a:t>E</a:t>
            </a:r>
            <a:r>
              <a:rPr spc="10" dirty="0">
                <a:solidFill>
                  <a:srgbClr val="555555"/>
                </a:solidFill>
              </a:rPr>
              <a:t> </a:t>
            </a:r>
            <a:r>
              <a:rPr spc="-5" dirty="0">
                <a:solidFill>
                  <a:srgbClr val="555555"/>
                </a:solidFill>
              </a:rPr>
              <a:t>R</a:t>
            </a:r>
            <a:r>
              <a:rPr spc="165" dirty="0">
                <a:solidFill>
                  <a:srgbClr val="555555"/>
                </a:solidFill>
              </a:rPr>
              <a:t> </a:t>
            </a:r>
            <a:r>
              <a:rPr spc="-5" dirty="0">
                <a:solidFill>
                  <a:srgbClr val="555555"/>
                </a:solidFill>
              </a:rPr>
              <a:t>P</a:t>
            </a:r>
            <a:r>
              <a:rPr spc="10" dirty="0">
                <a:solidFill>
                  <a:srgbClr val="555555"/>
                </a:solidFill>
              </a:rPr>
              <a:t> </a:t>
            </a:r>
            <a:r>
              <a:rPr spc="-5" dirty="0">
                <a:solidFill>
                  <a:srgbClr val="555555"/>
                </a:solidFill>
              </a:rPr>
              <a:t>A</a:t>
            </a:r>
            <a:r>
              <a:rPr spc="10" dirty="0">
                <a:solidFill>
                  <a:srgbClr val="555555"/>
                </a:solidFill>
              </a:rPr>
              <a:t> </a:t>
            </a:r>
            <a:r>
              <a:rPr spc="-5" dirty="0">
                <a:solidFill>
                  <a:srgbClr val="555555"/>
                </a:solidFill>
              </a:rPr>
              <a:t>V</a:t>
            </a:r>
            <a:r>
              <a:rPr spc="10" dirty="0">
                <a:solidFill>
                  <a:srgbClr val="555555"/>
                </a:solidFill>
              </a:rPr>
              <a:t> </a:t>
            </a:r>
            <a:r>
              <a:rPr spc="-5" dirty="0">
                <a:solidFill>
                  <a:srgbClr val="555555"/>
                </a:solidFill>
              </a:rPr>
              <a:t>I</a:t>
            </a:r>
            <a:r>
              <a:rPr dirty="0">
                <a:solidFill>
                  <a:srgbClr val="555555"/>
                </a:solidFill>
              </a:rPr>
              <a:t> </a:t>
            </a:r>
            <a:r>
              <a:rPr spc="-5" dirty="0">
                <a:solidFill>
                  <a:srgbClr val="555555"/>
                </a:solidFill>
              </a:rPr>
              <a:t>L</a:t>
            </a:r>
            <a:r>
              <a:rPr spc="5" dirty="0">
                <a:solidFill>
                  <a:srgbClr val="555555"/>
                </a:solidFill>
              </a:rPr>
              <a:t> </a:t>
            </a:r>
            <a:r>
              <a:rPr spc="-5" dirty="0">
                <a:solidFill>
                  <a:srgbClr val="555555"/>
                </a:solidFill>
              </a:rPr>
              <a:t>I O</a:t>
            </a:r>
            <a:r>
              <a:rPr spc="5" dirty="0">
                <a:solidFill>
                  <a:srgbClr val="555555"/>
                </a:solidFill>
              </a:rPr>
              <a:t> </a:t>
            </a:r>
            <a:r>
              <a:rPr spc="-5" dirty="0">
                <a:solidFill>
                  <a:srgbClr val="555555"/>
                </a:solidFill>
              </a:rPr>
              <a:t>N</a:t>
            </a:r>
            <a:r>
              <a:rPr spc="35" dirty="0">
                <a:solidFill>
                  <a:srgbClr val="555555"/>
                </a:solidFill>
              </a:rPr>
              <a:t> </a:t>
            </a:r>
            <a:r>
              <a:rPr spc="-5" dirty="0">
                <a:solidFill>
                  <a:srgbClr val="555555"/>
                </a:solidFill>
              </a:rPr>
              <a:t>P</a:t>
            </a:r>
            <a:r>
              <a:rPr spc="10" dirty="0">
                <a:solidFill>
                  <a:srgbClr val="555555"/>
                </a:solidFill>
              </a:rPr>
              <a:t> </a:t>
            </a:r>
            <a:r>
              <a:rPr spc="-5" dirty="0">
                <a:solidFill>
                  <a:srgbClr val="555555"/>
                </a:solidFill>
              </a:rPr>
              <a:t>R</a:t>
            </a:r>
            <a:r>
              <a:rPr spc="10" dirty="0">
                <a:solidFill>
                  <a:srgbClr val="555555"/>
                </a:solidFill>
              </a:rPr>
              <a:t> </a:t>
            </a:r>
            <a:r>
              <a:rPr spc="-5" dirty="0">
                <a:solidFill>
                  <a:srgbClr val="555555"/>
                </a:solidFill>
              </a:rPr>
              <a:t>O</a:t>
            </a:r>
            <a:r>
              <a:rPr spc="5" dirty="0">
                <a:solidFill>
                  <a:srgbClr val="555555"/>
                </a:solidFill>
              </a:rPr>
              <a:t> </a:t>
            </a:r>
            <a:r>
              <a:rPr spc="-5" dirty="0">
                <a:solidFill>
                  <a:srgbClr val="555555"/>
                </a:solidFill>
              </a:rPr>
              <a:t>J</a:t>
            </a:r>
            <a:r>
              <a:rPr spc="5" dirty="0">
                <a:solidFill>
                  <a:srgbClr val="555555"/>
                </a:solidFill>
              </a:rPr>
              <a:t> </a:t>
            </a:r>
            <a:r>
              <a:rPr spc="-5" dirty="0">
                <a:solidFill>
                  <a:srgbClr val="555555"/>
                </a:solidFill>
              </a:rPr>
              <a:t>E</a:t>
            </a:r>
            <a:r>
              <a:rPr spc="10" dirty="0">
                <a:solidFill>
                  <a:srgbClr val="555555"/>
                </a:solidFill>
              </a:rPr>
              <a:t> </a:t>
            </a:r>
            <a:r>
              <a:rPr spc="-5" dirty="0">
                <a:solidFill>
                  <a:srgbClr val="555555"/>
                </a:solidFill>
              </a:rPr>
              <a:t>C</a:t>
            </a:r>
            <a:r>
              <a:rPr spc="10" dirty="0">
                <a:solidFill>
                  <a:srgbClr val="555555"/>
                </a:solidFill>
              </a:rPr>
              <a:t> </a:t>
            </a:r>
            <a:r>
              <a:rPr spc="-5" dirty="0">
                <a:solidFill>
                  <a:srgbClr val="555555"/>
                </a:solidFill>
              </a:rPr>
              <a:t>T</a:t>
            </a:r>
            <a:r>
              <a:rPr spc="25" dirty="0">
                <a:solidFill>
                  <a:srgbClr val="555555"/>
                </a:solidFill>
              </a:rPr>
              <a:t> </a:t>
            </a:r>
            <a:r>
              <a:rPr spc="-5" dirty="0">
                <a:solidFill>
                  <a:srgbClr val="555555"/>
                </a:solidFill>
              </a:rPr>
              <a:t>T</a:t>
            </a:r>
            <a:r>
              <a:rPr spc="15" dirty="0">
                <a:solidFill>
                  <a:srgbClr val="555555"/>
                </a:solidFill>
              </a:rPr>
              <a:t> </a:t>
            </a:r>
            <a:r>
              <a:rPr spc="-5" dirty="0">
                <a:solidFill>
                  <a:srgbClr val="555555"/>
                </a:solidFill>
              </a:rPr>
              <a:t>E</a:t>
            </a:r>
            <a:r>
              <a:rPr dirty="0">
                <a:solidFill>
                  <a:srgbClr val="555555"/>
                </a:solidFill>
              </a:rPr>
              <a:t> </a:t>
            </a:r>
            <a:r>
              <a:rPr spc="-5" dirty="0">
                <a:solidFill>
                  <a:srgbClr val="555555"/>
                </a:solidFill>
              </a:rPr>
              <a:t>A</a:t>
            </a:r>
            <a:r>
              <a:rPr dirty="0">
                <a:solidFill>
                  <a:srgbClr val="555555"/>
                </a:solidFill>
              </a:rPr>
              <a:t> </a:t>
            </a:r>
            <a:r>
              <a:rPr spc="-5" dirty="0">
                <a:solidFill>
                  <a:srgbClr val="555555"/>
                </a:solidFill>
              </a:rPr>
              <a:t>M O</a:t>
            </a:r>
            <a:r>
              <a:rPr spc="5" dirty="0">
                <a:solidFill>
                  <a:srgbClr val="555555"/>
                </a:solidFill>
              </a:rPr>
              <a:t> </a:t>
            </a:r>
            <a:r>
              <a:rPr spc="-5" dirty="0">
                <a:solidFill>
                  <a:srgbClr val="555555"/>
                </a:solidFill>
              </a:rPr>
              <a:t>N</a:t>
            </a:r>
            <a:r>
              <a:rPr spc="10" dirty="0">
                <a:solidFill>
                  <a:srgbClr val="555555"/>
                </a:solidFill>
              </a:rPr>
              <a:t> </a:t>
            </a:r>
            <a:r>
              <a:rPr spc="-5" dirty="0">
                <a:solidFill>
                  <a:srgbClr val="555555"/>
                </a:solidFill>
              </a:rPr>
              <a:t>B</a:t>
            </a:r>
            <a:r>
              <a:rPr spc="10" dirty="0">
                <a:solidFill>
                  <a:srgbClr val="555555"/>
                </a:solidFill>
              </a:rPr>
              <a:t> </a:t>
            </a:r>
            <a:r>
              <a:rPr spc="-5" dirty="0">
                <a:solidFill>
                  <a:srgbClr val="555555"/>
                </a:solidFill>
              </a:rPr>
              <a:t>O</a:t>
            </a:r>
            <a:r>
              <a:rPr spc="5" dirty="0">
                <a:solidFill>
                  <a:srgbClr val="555555"/>
                </a:solidFill>
              </a:rPr>
              <a:t> </a:t>
            </a:r>
            <a:r>
              <a:rPr spc="-5" dirty="0">
                <a:solidFill>
                  <a:srgbClr val="555555"/>
                </a:solidFill>
              </a:rPr>
              <a:t>A</a:t>
            </a:r>
            <a:r>
              <a:rPr spc="10" dirty="0">
                <a:solidFill>
                  <a:srgbClr val="555555"/>
                </a:solidFill>
              </a:rPr>
              <a:t> </a:t>
            </a:r>
            <a:r>
              <a:rPr spc="-5" dirty="0">
                <a:solidFill>
                  <a:srgbClr val="555555"/>
                </a:solidFill>
              </a:rPr>
              <a:t>R</a:t>
            </a:r>
            <a:r>
              <a:rPr spc="10" dirty="0">
                <a:solidFill>
                  <a:srgbClr val="555555"/>
                </a:solidFill>
              </a:rPr>
              <a:t> </a:t>
            </a:r>
            <a:r>
              <a:rPr spc="-5" dirty="0">
                <a:solidFill>
                  <a:srgbClr val="555555"/>
                </a:solidFill>
              </a:rPr>
              <a:t>D</a:t>
            </a:r>
            <a:r>
              <a:rPr spc="10" dirty="0">
                <a:solidFill>
                  <a:srgbClr val="555555"/>
                </a:solidFill>
              </a:rPr>
              <a:t> </a:t>
            </a:r>
            <a:r>
              <a:rPr spc="-5" dirty="0">
                <a:solidFill>
                  <a:srgbClr val="555555"/>
                </a:solidFill>
              </a:rPr>
              <a:t>I N</a:t>
            </a:r>
            <a:r>
              <a:rPr spc="15" dirty="0">
                <a:solidFill>
                  <a:srgbClr val="555555"/>
                </a:solidFill>
              </a:rPr>
              <a:t> </a:t>
            </a:r>
            <a:r>
              <a:rPr spc="-5" dirty="0">
                <a:solidFill>
                  <a:srgbClr val="555555"/>
                </a:solidFill>
              </a:rPr>
              <a:t>G</a:t>
            </a:r>
          </a:p>
        </p:txBody>
      </p:sp>
      <p:sp>
        <p:nvSpPr>
          <p:cNvPr id="3" name="Holder 3"/>
          <p:cNvSpPr>
            <a:spLocks noGrp="1"/>
          </p:cNvSpPr>
          <p:nvPr>
            <p:ph type="dt" sz="half" idx="6"/>
          </p:nvPr>
        </p:nvSpPr>
        <p:spPr/>
        <p:txBody>
          <a:bodyPr lIns="0" tIns="0" rIns="0" bIns="0"/>
          <a:lstStyle>
            <a:lvl1pPr>
              <a:defRPr sz="700" b="1" i="0">
                <a:solidFill>
                  <a:srgbClr val="800000"/>
                </a:solidFill>
                <a:latin typeface="Arial"/>
                <a:cs typeface="Arial"/>
              </a:defRPr>
            </a:lvl1pPr>
          </a:lstStyle>
          <a:p>
            <a:pPr marL="12700">
              <a:lnSpc>
                <a:spcPct val="100000"/>
              </a:lnSpc>
              <a:spcBef>
                <a:spcPts val="30"/>
              </a:spcBef>
            </a:pPr>
            <a:r>
              <a:rPr spc="-5" dirty="0"/>
              <a:t>D R A F</a:t>
            </a:r>
            <a:r>
              <a:rPr spc="-50" dirty="0"/>
              <a:t> </a:t>
            </a:r>
            <a:r>
              <a:rPr spc="-5" dirty="0"/>
              <a:t>T</a:t>
            </a:r>
          </a:p>
        </p:txBody>
      </p:sp>
      <p:sp>
        <p:nvSpPr>
          <p:cNvPr id="4" name="Holder 4"/>
          <p:cNvSpPr>
            <a:spLocks noGrp="1"/>
          </p:cNvSpPr>
          <p:nvPr>
            <p:ph type="sldNum" sz="quarter" idx="7"/>
          </p:nvPr>
        </p:nvSpPr>
        <p:spPr/>
        <p:txBody>
          <a:bodyPr lIns="0" tIns="0" rIns="0" bIns="0"/>
          <a:lstStyle>
            <a:lvl1pPr>
              <a:defRPr sz="700" b="0" i="0">
                <a:solidFill>
                  <a:schemeClr val="bg1"/>
                </a:solidFill>
                <a:latin typeface="Arial"/>
                <a:cs typeface="Arial"/>
              </a:defRPr>
            </a:lvl1pPr>
          </a:lstStyle>
          <a:p>
            <a:pPr marL="25400">
              <a:lnSpc>
                <a:spcPct val="100000"/>
              </a:lnSpc>
              <a:spcBef>
                <a:spcPts val="30"/>
              </a:spcBef>
            </a:pPr>
            <a:fld id="{81D60167-4931-47E6-BA6A-407CBD079E47}" type="slidenum">
              <a:rPr spc="-5" dirty="0"/>
              <a:t>‹#›</a:t>
            </a:fld>
            <a:r>
              <a:rPr spc="5" dirty="0"/>
              <a:t> </a:t>
            </a:r>
          </a:p>
        </p:txBody>
      </p:sp>
    </p:spTree>
    <p:extLst>
      <p:ext uri="{BB962C8B-B14F-4D97-AF65-F5344CB8AC3E}">
        <p14:creationId xmlns:p14="http://schemas.microsoft.com/office/powerpoint/2010/main" val="1909494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1 Column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9521C8-3CE9-7A40-82C2-3CC811306190}"/>
              </a:ext>
            </a:extLst>
          </p:cNvPr>
          <p:cNvSpPr>
            <a:spLocks noGrp="1"/>
          </p:cNvSpPr>
          <p:nvPr>
            <p:ph type="sldNum" sz="quarter" idx="10"/>
          </p:nvPr>
        </p:nvSpPr>
        <p:spPr/>
        <p:txBody>
          <a:bodyPr/>
          <a:lstStyle/>
          <a:p>
            <a:fld id="{0F467E3B-A5AC-2A43-BE2E-DFA99641A995}" type="slidenum">
              <a:rPr lang="en-US" smtClean="0"/>
              <a:pPr/>
              <a:t>‹#›</a:t>
            </a:fld>
            <a:endParaRPr lang="en-US" dirty="0"/>
          </a:p>
        </p:txBody>
      </p:sp>
      <p:sp>
        <p:nvSpPr>
          <p:cNvPr id="5" name="Text Placeholder 4">
            <a:extLst>
              <a:ext uri="{FF2B5EF4-FFF2-40B4-BE49-F238E27FC236}">
                <a16:creationId xmlns:a16="http://schemas.microsoft.com/office/drawing/2014/main" id="{14862691-2F3A-7D43-92E8-F4B0F95DC563}"/>
              </a:ext>
            </a:extLst>
          </p:cNvPr>
          <p:cNvSpPr>
            <a:spLocks noGrp="1"/>
          </p:cNvSpPr>
          <p:nvPr>
            <p:ph type="body" sz="quarter" idx="11"/>
          </p:nvPr>
        </p:nvSpPr>
        <p:spPr>
          <a:xfrm>
            <a:off x="457200" y="1356465"/>
            <a:ext cx="11271385" cy="4422544"/>
          </a:xfrm>
        </p:spPr>
        <p:txBody>
          <a:bodyPr t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1E1778F4-84D6-BB43-BF0E-E741F171474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40796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1 Column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9521C8-3CE9-7A40-82C2-3CC811306190}"/>
              </a:ext>
            </a:extLst>
          </p:cNvPr>
          <p:cNvSpPr>
            <a:spLocks noGrp="1"/>
          </p:cNvSpPr>
          <p:nvPr>
            <p:ph type="sldNum" sz="quarter" idx="10"/>
          </p:nvPr>
        </p:nvSpPr>
        <p:spPr/>
        <p:txBody>
          <a:bodyPr/>
          <a:lstStyle/>
          <a:p>
            <a:fld id="{0F467E3B-A5AC-2A43-BE2E-DFA99641A995}" type="slidenum">
              <a:rPr lang="en-US" smtClean="0"/>
              <a:pPr/>
              <a:t>‹#›</a:t>
            </a:fld>
            <a:endParaRPr lang="en-US" dirty="0"/>
          </a:p>
        </p:txBody>
      </p:sp>
      <p:sp>
        <p:nvSpPr>
          <p:cNvPr id="5" name="Text Placeholder 4">
            <a:extLst>
              <a:ext uri="{FF2B5EF4-FFF2-40B4-BE49-F238E27FC236}">
                <a16:creationId xmlns:a16="http://schemas.microsoft.com/office/drawing/2014/main" id="{14862691-2F3A-7D43-92E8-F4B0F95DC563}"/>
              </a:ext>
            </a:extLst>
          </p:cNvPr>
          <p:cNvSpPr>
            <a:spLocks noGrp="1"/>
          </p:cNvSpPr>
          <p:nvPr>
            <p:ph type="body" sz="quarter" idx="11"/>
          </p:nvPr>
        </p:nvSpPr>
        <p:spPr>
          <a:xfrm>
            <a:off x="457200" y="1356465"/>
            <a:ext cx="11271385" cy="4422544"/>
          </a:xfrm>
        </p:spPr>
        <p:txBody>
          <a:bodyPr t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1E1778F4-84D6-BB43-BF0E-E741F171474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92944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amp; Bullets">
    <p:spTree>
      <p:nvGrpSpPr>
        <p:cNvPr id="1" name=""/>
        <p:cNvGrpSpPr/>
        <p:nvPr/>
      </p:nvGrpSpPr>
      <p:grpSpPr>
        <a:xfrm>
          <a:off x="0" y="0"/>
          <a:ext cx="0" cy="0"/>
          <a:chOff x="0" y="0"/>
          <a:chExt cx="0" cy="0"/>
        </a:xfrm>
      </p:grpSpPr>
      <p:pic>
        <p:nvPicPr>
          <p:cNvPr id="5" name="Bottom Navigation.png" descr="Bottom Naviga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84901"/>
            <a:ext cx="12192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 name="Slide Title"/>
          <p:cNvSpPr txBox="1">
            <a:spLocks noGrp="1"/>
          </p:cNvSpPr>
          <p:nvPr>
            <p:ph type="title"/>
          </p:nvPr>
        </p:nvSpPr>
        <p:spPr>
          <a:xfrm>
            <a:off x="603251" y="511353"/>
            <a:ext cx="10985500" cy="716583"/>
          </a:xfrm>
          <a:prstGeom prst="rect">
            <a:avLst/>
          </a:prstGeom>
        </p:spPr>
        <p:txBody>
          <a:bodyPr anchor="ctr"/>
          <a:lstStyle>
            <a:lvl1pPr>
              <a:defRPr sz="4251" spc="-85">
                <a:solidFill>
                  <a:srgbClr val="800000"/>
                </a:solidFill>
              </a:defRPr>
            </a:lvl1pPr>
          </a:lstStyle>
          <a:p>
            <a:r>
              <a:rPr lang="en-US"/>
              <a:t>Click to edit Master title style</a:t>
            </a:r>
            <a:endParaRPr dirty="0"/>
          </a:p>
        </p:txBody>
      </p:sp>
      <p:sp>
        <p:nvSpPr>
          <p:cNvPr id="97" name="Body Level One…"/>
          <p:cNvSpPr txBox="1">
            <a:spLocks noGrp="1"/>
          </p:cNvSpPr>
          <p:nvPr>
            <p:ph type="body" sz="half" idx="1"/>
          </p:nvPr>
        </p:nvSpPr>
        <p:spPr>
          <a:xfrm>
            <a:off x="603250" y="1749011"/>
            <a:ext cx="10985501" cy="2251743"/>
          </a:xfrm>
          <a:prstGeom prst="rect">
            <a:avLst/>
          </a:prstGeom>
        </p:spPr>
        <p:txBody>
          <a:bodyPr lIns="45718" tIns="45718" rIns="45718" bIns="45718"/>
          <a:lstStyle>
            <a:lvl1pPr marL="228594" indent="-228594">
              <a:buClr>
                <a:srgbClr val="800000"/>
              </a:buClr>
              <a:buFont typeface="Arial" panose="020B0604020202020204" pitchFamily="34" charset="0"/>
              <a:buChar char="»"/>
              <a:defRPr sz="1467" b="1"/>
            </a:lvl1pPr>
            <a:lvl2pPr marL="533387" indent="-228594">
              <a:buClr>
                <a:srgbClr val="800000"/>
              </a:buClr>
              <a:buFont typeface="Arial" panose="020B0604020202020204" pitchFamily="34" charset="0"/>
              <a:buChar char="»"/>
              <a:defRPr sz="1200"/>
            </a:lvl2pPr>
            <a:lvl3pPr marL="838179" indent="-228594">
              <a:buClr>
                <a:srgbClr val="800000"/>
              </a:buClr>
              <a:buFont typeface="Arial" panose="020B0604020202020204" pitchFamily="34" charset="0"/>
              <a:buChar char="»"/>
              <a:defRPr sz="1200"/>
            </a:lvl3pPr>
            <a:lvl4pPr marL="1142971" indent="-228594">
              <a:buClr>
                <a:srgbClr val="800000"/>
              </a:buClr>
              <a:buFont typeface="Arial" panose="020B0604020202020204" pitchFamily="34" charset="0"/>
              <a:buChar char="»"/>
              <a:defRPr sz="1200"/>
            </a:lvl4pPr>
            <a:lvl5pPr marL="1447764" indent="-228594">
              <a:buClr>
                <a:srgbClr val="800000"/>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cNvSpPr txBox="1">
            <a:spLocks noGrp="1" noChangeArrowheads="1"/>
          </p:cNvSpPr>
          <p:nvPr>
            <p:ph type="sldNum" sz="quarter" idx="22"/>
          </p:nvPr>
        </p:nvSpPr>
        <p:spPr>
          <a:xfrm>
            <a:off x="11549318" y="6435934"/>
            <a:ext cx="275717" cy="241092"/>
          </a:xfrm>
        </p:spPr>
        <p:txBody>
          <a:bodyPr/>
          <a:lstStyle>
            <a:lvl1pPr>
              <a:defRPr smtClean="0">
                <a:solidFill>
                  <a:srgbClr val="000000"/>
                </a:solidFill>
              </a:defRPr>
            </a:lvl1pPr>
          </a:lstStyle>
          <a:p>
            <a:pPr>
              <a:defRPr/>
            </a:pPr>
            <a:fld id="{81A959DE-7448-4BD8-A36F-8BC4CE558AC5}" type="slidenum">
              <a:rPr lang="en-US" altLang="en-US"/>
              <a:pPr>
                <a:defRPr/>
              </a:pPr>
              <a:t>‹#›</a:t>
            </a:fld>
            <a:endParaRPr lang="en-US" altLang="en-US" dirty="0"/>
          </a:p>
        </p:txBody>
      </p:sp>
    </p:spTree>
    <p:extLst>
      <p:ext uri="{BB962C8B-B14F-4D97-AF65-F5344CB8AC3E}">
        <p14:creationId xmlns:p14="http://schemas.microsoft.com/office/powerpoint/2010/main" val="318587440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532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About Slide">
    <p:spTree>
      <p:nvGrpSpPr>
        <p:cNvPr id="1" name=""/>
        <p:cNvGrpSpPr/>
        <p:nvPr/>
      </p:nvGrpSpPr>
      <p:grpSpPr>
        <a:xfrm>
          <a:off x="0" y="0"/>
          <a:ext cx="0" cy="0"/>
          <a:chOff x="0" y="0"/>
          <a:chExt cx="0" cy="0"/>
        </a:xfrm>
      </p:grpSpPr>
      <p:pic>
        <p:nvPicPr>
          <p:cNvPr id="39" name="Picture 38" descr="A white eagle with two heads&#10;&#10;Description automatically generated">
            <a:extLst>
              <a:ext uri="{FF2B5EF4-FFF2-40B4-BE49-F238E27FC236}">
                <a16:creationId xmlns:a16="http://schemas.microsoft.com/office/drawing/2014/main" id="{5AE5511B-B388-CFB0-D805-1A33FC7844A8}"/>
              </a:ext>
            </a:extLst>
          </p:cNvPr>
          <p:cNvPicPr>
            <a:picLocks noChangeAspect="1"/>
          </p:cNvPicPr>
          <p:nvPr userDrawn="1"/>
        </p:nvPicPr>
        <p:blipFill>
          <a:blip r:embed="rId2">
            <a:alphaModFix amt="40000"/>
          </a:blip>
          <a:srcRect t="20944" r="20139"/>
          <a:stretch/>
        </p:blipFill>
        <p:spPr>
          <a:xfrm>
            <a:off x="7277493" y="-6351"/>
            <a:ext cx="4914507" cy="6179715"/>
          </a:xfrm>
          <a:prstGeom prst="rect">
            <a:avLst/>
          </a:prstGeom>
        </p:spPr>
      </p:pic>
      <p:sp>
        <p:nvSpPr>
          <p:cNvPr id="2" name="TextBox 84">
            <a:extLst>
              <a:ext uri="{FF2B5EF4-FFF2-40B4-BE49-F238E27FC236}">
                <a16:creationId xmlns:a16="http://schemas.microsoft.com/office/drawing/2014/main" id="{AE9511C9-9FCC-5765-F864-7A367B4E4EE4}"/>
              </a:ext>
            </a:extLst>
          </p:cNvPr>
          <p:cNvSpPr txBox="1"/>
          <p:nvPr/>
        </p:nvSpPr>
        <p:spPr>
          <a:xfrm>
            <a:off x="697317" y="935945"/>
            <a:ext cx="8830857" cy="879854"/>
          </a:xfrm>
          <a:prstGeom prst="rect">
            <a:avLst/>
          </a:prstGeom>
          <a:noFill/>
          <a:ln w="12700" cap="flat">
            <a:noFill/>
            <a:miter lim="400000"/>
          </a:ln>
          <a:effectLst/>
        </p:spPr>
        <p:txBody>
          <a:bodyPr wrap="square" lIns="34289" tIns="34289" rIns="34289" bIns="34289">
            <a:spAutoFit/>
          </a:bodyPr>
          <a:lstStyle>
            <a:lvl1pPr defTabSz="457200">
              <a:spcBef>
                <a:spcPts val="0"/>
              </a:spcBef>
              <a:defRPr sz="2000" b="1">
                <a:solidFill>
                  <a:srgbClr val="262626"/>
                </a:solidFill>
                <a:latin typeface="Proxima Nova"/>
                <a:ea typeface="Proxima Nova"/>
                <a:cs typeface="Proxima Nova"/>
                <a:sym typeface="Proxima Nova"/>
              </a:defRPr>
            </a:lvl1pPr>
          </a:lstStyle>
          <a:p>
            <a:pPr eaLnBrk="1" fontAlgn="auto" hangingPunct="1">
              <a:lnSpc>
                <a:spcPts val="3200"/>
              </a:lnSpc>
              <a:spcAft>
                <a:spcPts val="0"/>
              </a:spcAft>
              <a:defRPr/>
            </a:pPr>
            <a:r>
              <a:rPr sz="2400" b="0" spc="30" dirty="0">
                <a:solidFill>
                  <a:schemeClr val="tx2"/>
                </a:solidFill>
                <a:latin typeface="Arial" panose="020B0604020202020204" pitchFamily="34" charset="0"/>
                <a:cs typeface="Arial" panose="020B0604020202020204" pitchFamily="34" charset="0"/>
              </a:rPr>
              <a:t>Together, we can elevate the human experience with knowledge and health care.</a:t>
            </a:r>
          </a:p>
        </p:txBody>
      </p:sp>
      <p:sp>
        <p:nvSpPr>
          <p:cNvPr id="3" name="TextBox 84">
            <a:extLst>
              <a:ext uri="{FF2B5EF4-FFF2-40B4-BE49-F238E27FC236}">
                <a16:creationId xmlns:a16="http://schemas.microsoft.com/office/drawing/2014/main" id="{084AD07B-0903-58FE-95E4-EBC2FDAC568A}"/>
              </a:ext>
            </a:extLst>
          </p:cNvPr>
          <p:cNvSpPr txBox="1"/>
          <p:nvPr/>
        </p:nvSpPr>
        <p:spPr>
          <a:xfrm>
            <a:off x="697318" y="623745"/>
            <a:ext cx="930275" cy="284691"/>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sz="1400" b="1" spc="30" dirty="0">
                <a:solidFill>
                  <a:schemeClr val="accent1"/>
                </a:solidFill>
                <a:latin typeface="Arial" panose="020B0604020202020204" pitchFamily="34" charset="0"/>
                <a:cs typeface="Arial" panose="020B0604020202020204" pitchFamily="34" charset="0"/>
              </a:rPr>
              <a:t>VISION</a:t>
            </a:r>
          </a:p>
        </p:txBody>
      </p:sp>
      <p:sp>
        <p:nvSpPr>
          <p:cNvPr id="4" name="Rectangle 10">
            <a:extLst>
              <a:ext uri="{FF2B5EF4-FFF2-40B4-BE49-F238E27FC236}">
                <a16:creationId xmlns:a16="http://schemas.microsoft.com/office/drawing/2014/main" id="{2E9B0F69-E0E1-3124-5301-9B82A6ED3389}"/>
              </a:ext>
            </a:extLst>
          </p:cNvPr>
          <p:cNvSpPr txBox="1"/>
          <p:nvPr/>
        </p:nvSpPr>
        <p:spPr>
          <a:xfrm>
            <a:off x="697318" y="2329683"/>
            <a:ext cx="3121025" cy="2043112"/>
          </a:xfrm>
          <a:prstGeom prst="rect">
            <a:avLst/>
          </a:prstGeom>
          <a:noFill/>
          <a:ln w="12700" cap="flat">
            <a:noFill/>
            <a:miter lim="400000"/>
          </a:ln>
          <a:effectLst/>
        </p:spPr>
        <p:txBody>
          <a:bodyPr lIns="34289"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ct val="120000"/>
              </a:lnSpc>
              <a:spcAft>
                <a:spcPts val="0"/>
              </a:spcAft>
              <a:defRPr/>
            </a:pPr>
            <a:r>
              <a:rPr sz="1170" spc="20" dirty="0">
                <a:solidFill>
                  <a:schemeClr val="tx1"/>
                </a:solidFill>
                <a:latin typeface="Arial" panose="020B0604020202020204" pitchFamily="34" charset="0"/>
                <a:cs typeface="Arial" panose="020B0604020202020204" pitchFamily="34" charset="0"/>
              </a:rPr>
              <a:t>As part of the University of Chicago, we pursue globally impactful solutions to seemingly unsolvable challenges. Through our rigorous research, innovative education, and comprehensive care and healing, we collaborate on life-changing advancements that create meaningful results for our community and the world, including a greater, more equitable future for all. </a:t>
            </a:r>
          </a:p>
        </p:txBody>
      </p:sp>
      <p:sp>
        <p:nvSpPr>
          <p:cNvPr id="5" name="TextBox 84">
            <a:extLst>
              <a:ext uri="{FF2B5EF4-FFF2-40B4-BE49-F238E27FC236}">
                <a16:creationId xmlns:a16="http://schemas.microsoft.com/office/drawing/2014/main" id="{369AB6AE-051E-8D2F-6794-CDECCF35F326}"/>
              </a:ext>
            </a:extLst>
          </p:cNvPr>
          <p:cNvSpPr txBox="1"/>
          <p:nvPr/>
        </p:nvSpPr>
        <p:spPr>
          <a:xfrm>
            <a:off x="697318" y="1974083"/>
            <a:ext cx="2346325" cy="284162"/>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sz="1400" b="1" spc="30" dirty="0">
                <a:solidFill>
                  <a:schemeClr val="accent1"/>
                </a:solidFill>
                <a:latin typeface="Arial" panose="020B0604020202020204" pitchFamily="34" charset="0"/>
                <a:cs typeface="Arial" panose="020B0604020202020204" pitchFamily="34" charset="0"/>
              </a:rPr>
              <a:t>MISSION</a:t>
            </a:r>
          </a:p>
        </p:txBody>
      </p:sp>
      <p:sp>
        <p:nvSpPr>
          <p:cNvPr id="6" name="TextBox 84">
            <a:extLst>
              <a:ext uri="{FF2B5EF4-FFF2-40B4-BE49-F238E27FC236}">
                <a16:creationId xmlns:a16="http://schemas.microsoft.com/office/drawing/2014/main" id="{9D611864-6AB1-9E8E-197E-6AAB5DFDEE97}"/>
              </a:ext>
            </a:extLst>
          </p:cNvPr>
          <p:cNvSpPr txBox="1"/>
          <p:nvPr/>
        </p:nvSpPr>
        <p:spPr>
          <a:xfrm>
            <a:off x="4208463" y="1974083"/>
            <a:ext cx="2022475" cy="284162"/>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400" b="1" spc="30" dirty="0">
                <a:solidFill>
                  <a:schemeClr val="accent1"/>
                </a:solidFill>
                <a:latin typeface="Arial" panose="020B0604020202020204" pitchFamily="34" charset="0"/>
                <a:cs typeface="Arial" panose="020B0604020202020204" pitchFamily="34" charset="0"/>
              </a:rPr>
              <a:t>VALUES</a:t>
            </a:r>
            <a:endParaRPr sz="1400" b="1" spc="30" dirty="0">
              <a:solidFill>
                <a:schemeClr val="accent1"/>
              </a:solidFill>
              <a:latin typeface="Arial" panose="020B0604020202020204" pitchFamily="34" charset="0"/>
              <a:cs typeface="Arial" panose="020B0604020202020204" pitchFamily="34" charset="0"/>
            </a:endParaRPr>
          </a:p>
        </p:txBody>
      </p:sp>
      <p:sp>
        <p:nvSpPr>
          <p:cNvPr id="7" name="TextBox 84">
            <a:extLst>
              <a:ext uri="{FF2B5EF4-FFF2-40B4-BE49-F238E27FC236}">
                <a16:creationId xmlns:a16="http://schemas.microsoft.com/office/drawing/2014/main" id="{ACADE3A1-D008-BE46-706A-9A8544717BC1}"/>
              </a:ext>
            </a:extLst>
          </p:cNvPr>
          <p:cNvSpPr txBox="1"/>
          <p:nvPr/>
        </p:nvSpPr>
        <p:spPr>
          <a:xfrm>
            <a:off x="4208463" y="2978325"/>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Commit to Excellence</a:t>
            </a:r>
          </a:p>
        </p:txBody>
      </p:sp>
      <p:sp>
        <p:nvSpPr>
          <p:cNvPr id="8" name="Rectangle 10">
            <a:extLst>
              <a:ext uri="{FF2B5EF4-FFF2-40B4-BE49-F238E27FC236}">
                <a16:creationId xmlns:a16="http://schemas.microsoft.com/office/drawing/2014/main" id="{1B79DA29-1DF8-BF6D-E1FC-6FE53F413ED6}"/>
              </a:ext>
            </a:extLst>
          </p:cNvPr>
          <p:cNvSpPr txBox="1"/>
          <p:nvPr/>
        </p:nvSpPr>
        <p:spPr>
          <a:xfrm>
            <a:off x="4208463" y="3230737"/>
            <a:ext cx="2341562" cy="664154"/>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contribute our exceptional talents to all we do and empower the same spirit of excellence in others. </a:t>
            </a:r>
          </a:p>
        </p:txBody>
      </p:sp>
      <p:grpSp>
        <p:nvGrpSpPr>
          <p:cNvPr id="9" name="Group 10">
            <a:extLst>
              <a:ext uri="{FF2B5EF4-FFF2-40B4-BE49-F238E27FC236}">
                <a16:creationId xmlns:a16="http://schemas.microsoft.com/office/drawing/2014/main" id="{8A02FEFD-C62C-0F95-A4FA-F0A028421DBC}"/>
              </a:ext>
            </a:extLst>
          </p:cNvPr>
          <p:cNvGrpSpPr>
            <a:grpSpLocks/>
          </p:cNvGrpSpPr>
          <p:nvPr/>
        </p:nvGrpSpPr>
        <p:grpSpPr bwMode="auto">
          <a:xfrm>
            <a:off x="6834188" y="2421112"/>
            <a:ext cx="381000" cy="381000"/>
            <a:chOff x="774948" y="4168437"/>
            <a:chExt cx="441721" cy="441721"/>
          </a:xfrm>
        </p:grpSpPr>
        <p:sp>
          <p:nvSpPr>
            <p:cNvPr id="10" name="Rectangle 9">
              <a:extLst>
                <a:ext uri="{FF2B5EF4-FFF2-40B4-BE49-F238E27FC236}">
                  <a16:creationId xmlns:a16="http://schemas.microsoft.com/office/drawing/2014/main" id="{076BD46E-EA9F-BA65-3F93-5643B7869B18}"/>
                </a:ext>
              </a:extLst>
            </p:cNvPr>
            <p:cNvSpPr/>
            <p:nvPr/>
          </p:nvSpPr>
          <p:spPr>
            <a:xfrm>
              <a:off x="774948" y="41684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Graphic 13">
              <a:extLst>
                <a:ext uri="{FF2B5EF4-FFF2-40B4-BE49-F238E27FC236}">
                  <a16:creationId xmlns:a16="http://schemas.microsoft.com/office/drawing/2014/main" id="{E08BC31B-F713-ED98-0D4E-617F13D41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48" y="41978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4">
            <a:extLst>
              <a:ext uri="{FF2B5EF4-FFF2-40B4-BE49-F238E27FC236}">
                <a16:creationId xmlns:a16="http://schemas.microsoft.com/office/drawing/2014/main" id="{B4E6F9E5-F571-9FB8-7EBD-EA0269FD007A}"/>
              </a:ext>
            </a:extLst>
          </p:cNvPr>
          <p:cNvGrpSpPr>
            <a:grpSpLocks/>
          </p:cNvGrpSpPr>
          <p:nvPr/>
        </p:nvGrpSpPr>
        <p:grpSpPr bwMode="auto">
          <a:xfrm>
            <a:off x="4260850" y="2421112"/>
            <a:ext cx="381000" cy="381000"/>
            <a:chOff x="617310" y="4016037"/>
            <a:chExt cx="441721" cy="441721"/>
          </a:xfrm>
        </p:grpSpPr>
        <p:sp>
          <p:nvSpPr>
            <p:cNvPr id="13" name="Rectangle 12">
              <a:extLst>
                <a:ext uri="{FF2B5EF4-FFF2-40B4-BE49-F238E27FC236}">
                  <a16:creationId xmlns:a16="http://schemas.microsoft.com/office/drawing/2014/main" id="{1897C890-861C-095C-B915-07ECEEED7D2A}"/>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Graphic 16">
              <a:extLst>
                <a:ext uri="{FF2B5EF4-FFF2-40B4-BE49-F238E27FC236}">
                  <a16:creationId xmlns:a16="http://schemas.microsoft.com/office/drawing/2014/main" id="{516FCEE4-9DB6-FD39-C37F-BE15C445A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59" b="-359"/>
            <a:stretch>
              <a:fillRect/>
            </a:stretch>
          </p:blipFill>
          <p:spPr bwMode="auto">
            <a:xfrm>
              <a:off x="617310" y="40454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84">
            <a:extLst>
              <a:ext uri="{FF2B5EF4-FFF2-40B4-BE49-F238E27FC236}">
                <a16:creationId xmlns:a16="http://schemas.microsoft.com/office/drawing/2014/main" id="{60C250DE-EB6D-7C77-BB98-27C8515A8E11}"/>
              </a:ext>
            </a:extLst>
          </p:cNvPr>
          <p:cNvSpPr txBox="1"/>
          <p:nvPr/>
        </p:nvSpPr>
        <p:spPr>
          <a:xfrm>
            <a:off x="4208463" y="4822383"/>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Embody Equity</a:t>
            </a:r>
          </a:p>
        </p:txBody>
      </p:sp>
      <p:sp>
        <p:nvSpPr>
          <p:cNvPr id="16" name="Rectangle 10">
            <a:extLst>
              <a:ext uri="{FF2B5EF4-FFF2-40B4-BE49-F238E27FC236}">
                <a16:creationId xmlns:a16="http://schemas.microsoft.com/office/drawing/2014/main" id="{161F0329-AF09-5444-08AA-15D1732A7EE4}"/>
              </a:ext>
            </a:extLst>
          </p:cNvPr>
          <p:cNvSpPr txBox="1"/>
          <p:nvPr/>
        </p:nvSpPr>
        <p:spPr>
          <a:xfrm>
            <a:off x="4208463" y="5090670"/>
            <a:ext cx="2436812"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pinpoint systemic issues to promote change and cultivate a diverse, inclusive environment across people, ideas, and scientific fields.</a:t>
            </a:r>
          </a:p>
        </p:txBody>
      </p:sp>
      <p:grpSp>
        <p:nvGrpSpPr>
          <p:cNvPr id="17" name="Group 19">
            <a:extLst>
              <a:ext uri="{FF2B5EF4-FFF2-40B4-BE49-F238E27FC236}">
                <a16:creationId xmlns:a16="http://schemas.microsoft.com/office/drawing/2014/main" id="{544D89D5-E0B8-C2AE-C2EF-9DE945E9AA05}"/>
              </a:ext>
            </a:extLst>
          </p:cNvPr>
          <p:cNvGrpSpPr>
            <a:grpSpLocks/>
          </p:cNvGrpSpPr>
          <p:nvPr/>
        </p:nvGrpSpPr>
        <p:grpSpPr bwMode="auto">
          <a:xfrm>
            <a:off x="4257675" y="4246120"/>
            <a:ext cx="381000" cy="381000"/>
            <a:chOff x="617310" y="4016037"/>
            <a:chExt cx="441721" cy="441721"/>
          </a:xfrm>
        </p:grpSpPr>
        <p:sp>
          <p:nvSpPr>
            <p:cNvPr id="18" name="Rectangle 17">
              <a:extLst>
                <a:ext uri="{FF2B5EF4-FFF2-40B4-BE49-F238E27FC236}">
                  <a16:creationId xmlns:a16="http://schemas.microsoft.com/office/drawing/2014/main" id="{84202565-FC29-60FB-9CEF-C0F2906624FA}"/>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9" name="Graphic 21">
              <a:extLst>
                <a:ext uri="{FF2B5EF4-FFF2-40B4-BE49-F238E27FC236}">
                  <a16:creationId xmlns:a16="http://schemas.microsoft.com/office/drawing/2014/main" id="{ECDEBEF8-C629-D3A2-32C9-590125878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58" y="4067571"/>
              <a:ext cx="390187" cy="34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84">
            <a:extLst>
              <a:ext uri="{FF2B5EF4-FFF2-40B4-BE49-F238E27FC236}">
                <a16:creationId xmlns:a16="http://schemas.microsoft.com/office/drawing/2014/main" id="{C1F593BD-AFFC-E90F-A214-249EC68779F6}"/>
              </a:ext>
            </a:extLst>
          </p:cNvPr>
          <p:cNvSpPr txBox="1"/>
          <p:nvPr/>
        </p:nvSpPr>
        <p:spPr>
          <a:xfrm>
            <a:off x="6780213" y="2976737"/>
            <a:ext cx="2224087"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Embrace Curiosity</a:t>
            </a:r>
          </a:p>
        </p:txBody>
      </p:sp>
      <p:sp>
        <p:nvSpPr>
          <p:cNvPr id="21" name="Rectangle 10">
            <a:extLst>
              <a:ext uri="{FF2B5EF4-FFF2-40B4-BE49-F238E27FC236}">
                <a16:creationId xmlns:a16="http://schemas.microsoft.com/office/drawing/2014/main" id="{E1843400-B3D5-336A-EEE2-6420A13E2505}"/>
              </a:ext>
            </a:extLst>
          </p:cNvPr>
          <p:cNvSpPr txBox="1"/>
          <p:nvPr/>
        </p:nvSpPr>
        <p:spPr>
          <a:xfrm>
            <a:off x="6783388" y="3230737"/>
            <a:ext cx="2525712"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stay open to new ideas, champion diverse perspectives, and drive a culture of thoughtful risk taking to deliver transformative innovation. </a:t>
            </a:r>
          </a:p>
        </p:txBody>
      </p:sp>
      <p:sp>
        <p:nvSpPr>
          <p:cNvPr id="22" name="TextBox 84">
            <a:extLst>
              <a:ext uri="{FF2B5EF4-FFF2-40B4-BE49-F238E27FC236}">
                <a16:creationId xmlns:a16="http://schemas.microsoft.com/office/drawing/2014/main" id="{EBFA190C-C599-6C77-9F15-A2AA233A33A6}"/>
              </a:ext>
            </a:extLst>
          </p:cNvPr>
          <p:cNvSpPr txBox="1"/>
          <p:nvPr/>
        </p:nvSpPr>
        <p:spPr>
          <a:xfrm>
            <a:off x="6777038" y="4822383"/>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Make a Difference</a:t>
            </a:r>
          </a:p>
        </p:txBody>
      </p:sp>
      <p:sp>
        <p:nvSpPr>
          <p:cNvPr id="23" name="Rectangle 10">
            <a:extLst>
              <a:ext uri="{FF2B5EF4-FFF2-40B4-BE49-F238E27FC236}">
                <a16:creationId xmlns:a16="http://schemas.microsoft.com/office/drawing/2014/main" id="{41DBE021-5B3D-1151-B821-40E118F22AFA}"/>
              </a:ext>
            </a:extLst>
          </p:cNvPr>
          <p:cNvSpPr txBox="1"/>
          <p:nvPr/>
        </p:nvSpPr>
        <p:spPr>
          <a:xfrm>
            <a:off x="6780213" y="5090670"/>
            <a:ext cx="2528887"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lead with heart and compassion in all that we do, driving positive change in science, leadership development, and community healing.</a:t>
            </a:r>
          </a:p>
        </p:txBody>
      </p:sp>
      <p:grpSp>
        <p:nvGrpSpPr>
          <p:cNvPr id="24" name="Group 27">
            <a:extLst>
              <a:ext uri="{FF2B5EF4-FFF2-40B4-BE49-F238E27FC236}">
                <a16:creationId xmlns:a16="http://schemas.microsoft.com/office/drawing/2014/main" id="{88C126A6-D549-3D31-461B-D2BFD46F11FA}"/>
              </a:ext>
            </a:extLst>
          </p:cNvPr>
          <p:cNvGrpSpPr>
            <a:grpSpLocks/>
          </p:cNvGrpSpPr>
          <p:nvPr/>
        </p:nvGrpSpPr>
        <p:grpSpPr bwMode="auto">
          <a:xfrm>
            <a:off x="6813550" y="4246120"/>
            <a:ext cx="382588" cy="381000"/>
            <a:chOff x="617310" y="4016037"/>
            <a:chExt cx="441721" cy="441721"/>
          </a:xfrm>
        </p:grpSpPr>
        <p:sp>
          <p:nvSpPr>
            <p:cNvPr id="25" name="Rectangle 24">
              <a:extLst>
                <a:ext uri="{FF2B5EF4-FFF2-40B4-BE49-F238E27FC236}">
                  <a16:creationId xmlns:a16="http://schemas.microsoft.com/office/drawing/2014/main" id="{C24A629E-B7F8-6813-63B7-EEF0CBA8F458}"/>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6" name="Graphic 29">
              <a:extLst>
                <a:ext uri="{FF2B5EF4-FFF2-40B4-BE49-F238E27FC236}">
                  <a16:creationId xmlns:a16="http://schemas.microsoft.com/office/drawing/2014/main" id="{68A7AF41-1000-56E0-5459-E0E2C1EE9A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310" y="40454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84">
            <a:extLst>
              <a:ext uri="{FF2B5EF4-FFF2-40B4-BE49-F238E27FC236}">
                <a16:creationId xmlns:a16="http://schemas.microsoft.com/office/drawing/2014/main" id="{617B1F2A-DE5D-E8D6-A2C8-1F2C61265C37}"/>
              </a:ext>
            </a:extLst>
          </p:cNvPr>
          <p:cNvSpPr txBox="1"/>
          <p:nvPr/>
        </p:nvSpPr>
        <p:spPr>
          <a:xfrm>
            <a:off x="9512300" y="2960862"/>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Grow Together</a:t>
            </a:r>
          </a:p>
        </p:txBody>
      </p:sp>
      <p:sp>
        <p:nvSpPr>
          <p:cNvPr id="28" name="Rectangle 10">
            <a:extLst>
              <a:ext uri="{FF2B5EF4-FFF2-40B4-BE49-F238E27FC236}">
                <a16:creationId xmlns:a16="http://schemas.microsoft.com/office/drawing/2014/main" id="{90B44F93-993D-B0D3-6765-9B17A2360E97}"/>
              </a:ext>
            </a:extLst>
          </p:cNvPr>
          <p:cNvSpPr txBox="1"/>
          <p:nvPr/>
        </p:nvSpPr>
        <p:spPr>
          <a:xfrm>
            <a:off x="9515475" y="3230737"/>
            <a:ext cx="2219325"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meaningfully collaborate with one another to create something bigger than we could ever  achieve alone.</a:t>
            </a:r>
          </a:p>
        </p:txBody>
      </p:sp>
      <p:grpSp>
        <p:nvGrpSpPr>
          <p:cNvPr id="29" name="Group 32">
            <a:extLst>
              <a:ext uri="{FF2B5EF4-FFF2-40B4-BE49-F238E27FC236}">
                <a16:creationId xmlns:a16="http://schemas.microsoft.com/office/drawing/2014/main" id="{F44034EA-CFF1-54C5-28CF-07615DFC53B9}"/>
              </a:ext>
            </a:extLst>
          </p:cNvPr>
          <p:cNvGrpSpPr>
            <a:grpSpLocks/>
          </p:cNvGrpSpPr>
          <p:nvPr/>
        </p:nvGrpSpPr>
        <p:grpSpPr bwMode="auto">
          <a:xfrm>
            <a:off x="9578975" y="2421112"/>
            <a:ext cx="381000" cy="381000"/>
            <a:chOff x="617310" y="4016037"/>
            <a:chExt cx="441721" cy="441721"/>
          </a:xfrm>
        </p:grpSpPr>
        <p:sp>
          <p:nvSpPr>
            <p:cNvPr id="30" name="Rectangle 29">
              <a:extLst>
                <a:ext uri="{FF2B5EF4-FFF2-40B4-BE49-F238E27FC236}">
                  <a16:creationId xmlns:a16="http://schemas.microsoft.com/office/drawing/2014/main" id="{2903206B-1D89-3A1B-0D82-D5493C089BD3}"/>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1" name="Graphic 34">
              <a:extLst>
                <a:ext uri="{FF2B5EF4-FFF2-40B4-BE49-F238E27FC236}">
                  <a16:creationId xmlns:a16="http://schemas.microsoft.com/office/drawing/2014/main" id="{3763118D-DAEC-0623-AC2C-1328089455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77" y="4054688"/>
              <a:ext cx="395709" cy="34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84">
            <a:extLst>
              <a:ext uri="{FF2B5EF4-FFF2-40B4-BE49-F238E27FC236}">
                <a16:creationId xmlns:a16="http://schemas.microsoft.com/office/drawing/2014/main" id="{6C69612B-C59C-83CA-311C-B6FD52EEC80B}"/>
              </a:ext>
            </a:extLst>
          </p:cNvPr>
          <p:cNvSpPr txBox="1"/>
          <p:nvPr/>
        </p:nvSpPr>
        <p:spPr>
          <a:xfrm>
            <a:off x="9509125" y="4822383"/>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Take Ownership</a:t>
            </a:r>
          </a:p>
        </p:txBody>
      </p:sp>
      <p:sp>
        <p:nvSpPr>
          <p:cNvPr id="33" name="Rectangle 10">
            <a:extLst>
              <a:ext uri="{FF2B5EF4-FFF2-40B4-BE49-F238E27FC236}">
                <a16:creationId xmlns:a16="http://schemas.microsoft.com/office/drawing/2014/main" id="{37D1A0AA-A5E5-CAED-70D9-408919FC5711}"/>
              </a:ext>
            </a:extLst>
          </p:cNvPr>
          <p:cNvSpPr txBox="1"/>
          <p:nvPr/>
        </p:nvSpPr>
        <p:spPr>
          <a:xfrm>
            <a:off x="9512300" y="5090670"/>
            <a:ext cx="2355850" cy="664154"/>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accomplish what we say we will and hold ourselves, as well as one another, accountable for our actions.</a:t>
            </a:r>
          </a:p>
        </p:txBody>
      </p:sp>
      <p:grpSp>
        <p:nvGrpSpPr>
          <p:cNvPr id="34" name="Group 37">
            <a:extLst>
              <a:ext uri="{FF2B5EF4-FFF2-40B4-BE49-F238E27FC236}">
                <a16:creationId xmlns:a16="http://schemas.microsoft.com/office/drawing/2014/main" id="{16B3716A-7E21-F759-F353-B5D7E49C789E}"/>
              </a:ext>
            </a:extLst>
          </p:cNvPr>
          <p:cNvGrpSpPr>
            <a:grpSpLocks/>
          </p:cNvGrpSpPr>
          <p:nvPr/>
        </p:nvGrpSpPr>
        <p:grpSpPr bwMode="auto">
          <a:xfrm>
            <a:off x="9528175" y="4246120"/>
            <a:ext cx="381000" cy="381000"/>
            <a:chOff x="617310" y="4016037"/>
            <a:chExt cx="441721" cy="441721"/>
          </a:xfrm>
        </p:grpSpPr>
        <p:sp>
          <p:nvSpPr>
            <p:cNvPr id="35" name="Rectangle 34">
              <a:extLst>
                <a:ext uri="{FF2B5EF4-FFF2-40B4-BE49-F238E27FC236}">
                  <a16:creationId xmlns:a16="http://schemas.microsoft.com/office/drawing/2014/main" id="{5E168068-3B1F-0285-D6AF-6A48B016C375}"/>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6" name="Graphic 39">
              <a:extLst>
                <a:ext uri="{FF2B5EF4-FFF2-40B4-BE49-F238E27FC236}">
                  <a16:creationId xmlns:a16="http://schemas.microsoft.com/office/drawing/2014/main" id="{34FD10AD-31AE-E7C9-B69D-8DBBB6E63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310" y="40454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Slide Number Placeholder 2">
            <a:extLst>
              <a:ext uri="{FF2B5EF4-FFF2-40B4-BE49-F238E27FC236}">
                <a16:creationId xmlns:a16="http://schemas.microsoft.com/office/drawing/2014/main" id="{E632FB1F-5BBB-6C24-8CA6-BF3B387719E3}"/>
              </a:ext>
            </a:extLst>
          </p:cNvPr>
          <p:cNvSpPr>
            <a:spLocks noGrp="1"/>
          </p:cNvSpPr>
          <p:nvPr>
            <p:ph type="sldNum" sz="quarter" idx="10"/>
          </p:nvPr>
        </p:nvSpPr>
        <p:spPr/>
        <p:txBody>
          <a:bodyPr/>
          <a:lstStyle>
            <a:lvl1pPr>
              <a:defRPr/>
            </a:lvl1pPr>
          </a:lstStyle>
          <a:p>
            <a:pPr>
              <a:defRPr/>
            </a:pPr>
            <a:fld id="{45A9D048-ADBB-CC47-B1A1-2BC5EE055C95}" type="slidenum">
              <a:rPr lang="en-US"/>
              <a:pPr>
                <a:defRPr/>
              </a:pPr>
              <a:t>‹#›</a:t>
            </a:fld>
            <a:endParaRPr lang="en-US" dirty="0"/>
          </a:p>
        </p:txBody>
      </p:sp>
      <p:sp>
        <p:nvSpPr>
          <p:cNvPr id="40" name="Footer Placeholder 39">
            <a:extLst>
              <a:ext uri="{FF2B5EF4-FFF2-40B4-BE49-F238E27FC236}">
                <a16:creationId xmlns:a16="http://schemas.microsoft.com/office/drawing/2014/main" id="{4BE65256-1996-79B7-BACE-12DA5A870909}"/>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231280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36"/>
          </p:nvPr>
        </p:nvSpPr>
        <p:spPr>
          <a:xfrm>
            <a:off x="850391" y="1420210"/>
            <a:ext cx="9848089"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dirty="0"/>
              <a:t>Click to edit Master text styles</a:t>
            </a:r>
          </a:p>
        </p:txBody>
      </p:sp>
      <p:sp>
        <p:nvSpPr>
          <p:cNvPr id="7" name="Title 6"/>
          <p:cNvSpPr>
            <a:spLocks noGrp="1"/>
          </p:cNvSpPr>
          <p:nvPr>
            <p:ph type="title" hasCustomPrompt="1"/>
          </p:nvPr>
        </p:nvSpPr>
        <p:spPr>
          <a:xfrm>
            <a:off x="527304" y="736836"/>
            <a:ext cx="5650045" cy="558901"/>
          </a:xfrm>
          <a:prstGeom prst="rect">
            <a:avLst/>
          </a:prstGeom>
        </p:spPr>
        <p:txBody>
          <a:bodyPr/>
          <a:lstStyle/>
          <a:p>
            <a:r>
              <a:rPr lang="en-US" dirty="0"/>
              <a:t>Agenda</a:t>
            </a:r>
          </a:p>
        </p:txBody>
      </p:sp>
      <p:sp>
        <p:nvSpPr>
          <p:cNvPr id="2" name="Slide Number Placeholder 2">
            <a:extLst>
              <a:ext uri="{FF2B5EF4-FFF2-40B4-BE49-F238E27FC236}">
                <a16:creationId xmlns:a16="http://schemas.microsoft.com/office/drawing/2014/main" id="{1B9CC5EE-CEB8-7162-8039-B0C1ADF0F783}"/>
              </a:ext>
            </a:extLst>
          </p:cNvPr>
          <p:cNvSpPr>
            <a:spLocks noGrp="1"/>
          </p:cNvSpPr>
          <p:nvPr>
            <p:ph type="sldNum" sz="quarter" idx="37"/>
          </p:nvPr>
        </p:nvSpPr>
        <p:spPr/>
        <p:txBody>
          <a:bodyPr/>
          <a:lstStyle>
            <a:lvl1pPr>
              <a:defRPr/>
            </a:lvl1pPr>
          </a:lstStyle>
          <a:p>
            <a:pPr>
              <a:defRPr/>
            </a:pPr>
            <a:fld id="{01EFAFEF-2DF9-924F-B93A-313A0AA7FA78}" type="slidenum">
              <a:rPr lang="en-US"/>
              <a:pPr>
                <a:defRPr/>
              </a:pPr>
              <a:t>‹#›</a:t>
            </a:fld>
            <a:endParaRPr lang="en-US" dirty="0"/>
          </a:p>
        </p:txBody>
      </p:sp>
      <p:sp>
        <p:nvSpPr>
          <p:cNvPr id="6" name="Text Placeholder 5">
            <a:extLst>
              <a:ext uri="{FF2B5EF4-FFF2-40B4-BE49-F238E27FC236}">
                <a16:creationId xmlns:a16="http://schemas.microsoft.com/office/drawing/2014/main" id="{2E8B1614-267C-BD85-8797-889B83512EF1}"/>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8" name="Footer Placeholder 7">
            <a:extLst>
              <a:ext uri="{FF2B5EF4-FFF2-40B4-BE49-F238E27FC236}">
                <a16:creationId xmlns:a16="http://schemas.microsoft.com/office/drawing/2014/main" id="{5EFCABAC-0B0F-3DCF-634B-F29E8D3BBE29}"/>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215905243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1994325-F6FD-6174-C964-E22A0CDB4640}"/>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5" name="Text Placeholder 4"/>
          <p:cNvSpPr>
            <a:spLocks noGrp="1"/>
          </p:cNvSpPr>
          <p:nvPr>
            <p:ph type="body" sz="quarter" idx="36"/>
          </p:nvPr>
        </p:nvSpPr>
        <p:spPr>
          <a:xfrm>
            <a:off x="850391" y="1403298"/>
            <a:ext cx="4800601"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a:t>Click to edit Master text styles</a:t>
            </a:r>
          </a:p>
        </p:txBody>
      </p:sp>
      <p:sp>
        <p:nvSpPr>
          <p:cNvPr id="7" name="Title 6"/>
          <p:cNvSpPr>
            <a:spLocks noGrp="1"/>
          </p:cNvSpPr>
          <p:nvPr>
            <p:ph type="title" hasCustomPrompt="1"/>
          </p:nvPr>
        </p:nvSpPr>
        <p:spPr>
          <a:xfrm>
            <a:off x="527305" y="736836"/>
            <a:ext cx="5123688" cy="558901"/>
          </a:xfrm>
          <a:prstGeom prst="rect">
            <a:avLst/>
          </a:prstGeom>
        </p:spPr>
        <p:txBody>
          <a:bodyPr/>
          <a:lstStyle/>
          <a:p>
            <a:r>
              <a:rPr lang="en-US" dirty="0"/>
              <a:t>Agenda</a:t>
            </a:r>
          </a:p>
        </p:txBody>
      </p:sp>
      <p:sp>
        <p:nvSpPr>
          <p:cNvPr id="3" name="Slide Number Placeholder 2">
            <a:extLst>
              <a:ext uri="{FF2B5EF4-FFF2-40B4-BE49-F238E27FC236}">
                <a16:creationId xmlns:a16="http://schemas.microsoft.com/office/drawing/2014/main" id="{42745E46-DB25-77D2-E68B-2EE0D7E57FAA}"/>
              </a:ext>
            </a:extLst>
          </p:cNvPr>
          <p:cNvSpPr>
            <a:spLocks noGrp="1"/>
          </p:cNvSpPr>
          <p:nvPr>
            <p:ph type="sldNum" sz="quarter" idx="37"/>
          </p:nvPr>
        </p:nvSpPr>
        <p:spPr/>
        <p:txBody>
          <a:bodyPr/>
          <a:lstStyle>
            <a:lvl1pPr>
              <a:defRPr/>
            </a:lvl1pPr>
          </a:lstStyle>
          <a:p>
            <a:pPr>
              <a:defRPr/>
            </a:pPr>
            <a:fld id="{597CA396-EB1D-C445-9842-D0C0143F2B6B}" type="slidenum">
              <a:rPr lang="en-US"/>
              <a:pPr>
                <a:defRPr/>
              </a:pPr>
              <a:t>‹#›</a:t>
            </a:fld>
            <a:endParaRPr lang="en-US" dirty="0"/>
          </a:p>
        </p:txBody>
      </p:sp>
      <p:sp>
        <p:nvSpPr>
          <p:cNvPr id="6" name="Text Placeholder 5">
            <a:extLst>
              <a:ext uri="{FF2B5EF4-FFF2-40B4-BE49-F238E27FC236}">
                <a16:creationId xmlns:a16="http://schemas.microsoft.com/office/drawing/2014/main" id="{29095E1D-0C17-17BE-9AB9-0C04F9A6BBB6}"/>
              </a:ext>
            </a:extLst>
          </p:cNvPr>
          <p:cNvSpPr>
            <a:spLocks noGrp="1"/>
          </p:cNvSpPr>
          <p:nvPr>
            <p:ph type="body" sz="quarter" idx="39" hasCustomPrompt="1"/>
          </p:nvPr>
        </p:nvSpPr>
        <p:spPr>
          <a:xfrm>
            <a:off x="7189788" y="5947475"/>
            <a:ext cx="4514240" cy="266700"/>
          </a:xfrm>
          <a:prstGeom prst="rect">
            <a:avLst/>
          </a:prstGeom>
        </p:spPr>
        <p:txBody>
          <a:bodyPr/>
          <a:lstStyle>
            <a:lvl1pPr>
              <a:defRPr>
                <a:solidFill>
                  <a:schemeClr val="bg1"/>
                </a:solidFill>
              </a:defRPr>
            </a:lvl1pPr>
          </a:lstStyle>
          <a:p>
            <a:pPr lvl="0"/>
            <a:r>
              <a:rPr lang="en-US" dirty="0"/>
              <a:t>Source: When applicable</a:t>
            </a:r>
          </a:p>
        </p:txBody>
      </p:sp>
      <p:sp>
        <p:nvSpPr>
          <p:cNvPr id="8" name="Footer Placeholder 7">
            <a:extLst>
              <a:ext uri="{FF2B5EF4-FFF2-40B4-BE49-F238E27FC236}">
                <a16:creationId xmlns:a16="http://schemas.microsoft.com/office/drawing/2014/main" id="{B7B197E3-961B-F76E-ED49-880525E1846C}"/>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3832659072"/>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ext Placeholder 4"/>
          <p:cNvSpPr>
            <a:spLocks noGrp="1"/>
          </p:cNvSpPr>
          <p:nvPr>
            <p:ph type="body" sz="quarter" idx="36"/>
          </p:nvPr>
        </p:nvSpPr>
        <p:spPr>
          <a:xfrm>
            <a:off x="850391" y="1413130"/>
            <a:ext cx="4480561"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a:t>Click to edit Master text styles</a:t>
            </a:r>
          </a:p>
        </p:txBody>
      </p:sp>
      <p:sp>
        <p:nvSpPr>
          <p:cNvPr id="7" name="Title 6"/>
          <p:cNvSpPr>
            <a:spLocks noGrp="1"/>
          </p:cNvSpPr>
          <p:nvPr>
            <p:ph type="title" hasCustomPrompt="1"/>
          </p:nvPr>
        </p:nvSpPr>
        <p:spPr>
          <a:xfrm>
            <a:off x="527304" y="736836"/>
            <a:ext cx="5650045" cy="558901"/>
          </a:xfrm>
          <a:prstGeom prst="rect">
            <a:avLst/>
          </a:prstGeom>
        </p:spPr>
        <p:txBody>
          <a:bodyPr/>
          <a:lstStyle/>
          <a:p>
            <a:r>
              <a:rPr lang="en-US" dirty="0"/>
              <a:t>Agenda</a:t>
            </a:r>
          </a:p>
        </p:txBody>
      </p:sp>
      <p:sp>
        <p:nvSpPr>
          <p:cNvPr id="3" name="Slide Number Placeholder 2">
            <a:extLst>
              <a:ext uri="{FF2B5EF4-FFF2-40B4-BE49-F238E27FC236}">
                <a16:creationId xmlns:a16="http://schemas.microsoft.com/office/drawing/2014/main" id="{DAD63B53-E6E2-F6A5-FD6B-D2FA0BC605F1}"/>
              </a:ext>
            </a:extLst>
          </p:cNvPr>
          <p:cNvSpPr>
            <a:spLocks noGrp="1"/>
          </p:cNvSpPr>
          <p:nvPr>
            <p:ph type="sldNum" sz="quarter" idx="37"/>
          </p:nvPr>
        </p:nvSpPr>
        <p:spPr/>
        <p:txBody>
          <a:bodyPr/>
          <a:lstStyle>
            <a:lvl1pPr>
              <a:defRPr/>
            </a:lvl1pPr>
          </a:lstStyle>
          <a:p>
            <a:pPr>
              <a:defRPr/>
            </a:pPr>
            <a:fld id="{E4B9A724-9694-994C-AE7C-0C924C58ABA3}" type="slidenum">
              <a:rPr lang="en-US"/>
              <a:pPr>
                <a:defRPr/>
              </a:pPr>
              <a:t>‹#›</a:t>
            </a:fld>
            <a:endParaRPr lang="en-US" dirty="0"/>
          </a:p>
        </p:txBody>
      </p:sp>
      <p:sp>
        <p:nvSpPr>
          <p:cNvPr id="8" name="Footer Placeholder 7">
            <a:extLst>
              <a:ext uri="{FF2B5EF4-FFF2-40B4-BE49-F238E27FC236}">
                <a16:creationId xmlns:a16="http://schemas.microsoft.com/office/drawing/2014/main" id="{552B5DFC-39E9-B9BF-2417-12BF85A1B7BC}"/>
              </a:ext>
            </a:extLst>
          </p:cNvPr>
          <p:cNvSpPr>
            <a:spLocks noGrp="1"/>
          </p:cNvSpPr>
          <p:nvPr>
            <p:ph type="ftr" sz="quarter" idx="38"/>
          </p:nvPr>
        </p:nvSpPr>
        <p:spPr>
          <a:xfrm>
            <a:off x="7189788" y="6383338"/>
            <a:ext cx="4114800" cy="257175"/>
          </a:xfrm>
          <a:prstGeom prst="rect">
            <a:avLst/>
          </a:prstGeom>
        </p:spPr>
        <p:txBody>
          <a:bodyPr/>
          <a:lstStyle/>
          <a:p>
            <a:pPr>
              <a:defRPr/>
            </a:pPr>
            <a:r>
              <a:rPr lang="en-US" dirty="0"/>
              <a:t>CONFIDENTIAL AND PRIVILEGED</a:t>
            </a:r>
          </a:p>
        </p:txBody>
      </p:sp>
      <p:pic>
        <p:nvPicPr>
          <p:cNvPr id="4" name="Picture 3" descr="Close-up of several plastic test tubes&#10;&#10;Description automatically generated">
            <a:extLst>
              <a:ext uri="{FF2B5EF4-FFF2-40B4-BE49-F238E27FC236}">
                <a16:creationId xmlns:a16="http://schemas.microsoft.com/office/drawing/2014/main" id="{1C592F21-6624-92B1-ADA3-6310A3E3FA8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7296" r="27668" b="1178"/>
          <a:stretch/>
        </p:blipFill>
        <p:spPr>
          <a:xfrm>
            <a:off x="6177351" y="-13423"/>
            <a:ext cx="6025159" cy="6073775"/>
          </a:xfrm>
          <a:prstGeom prst="rect">
            <a:avLst/>
          </a:prstGeom>
        </p:spPr>
      </p:pic>
    </p:spTree>
    <p:extLst>
      <p:ext uri="{BB962C8B-B14F-4D97-AF65-F5344CB8AC3E}">
        <p14:creationId xmlns:p14="http://schemas.microsoft.com/office/powerpoint/2010/main" val="169756546"/>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1994325-F6FD-6174-C964-E22A0CDB4640}"/>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5" name="Text Placeholder 4"/>
          <p:cNvSpPr>
            <a:spLocks noGrp="1"/>
          </p:cNvSpPr>
          <p:nvPr>
            <p:ph type="body" sz="quarter" idx="36"/>
          </p:nvPr>
        </p:nvSpPr>
        <p:spPr>
          <a:xfrm>
            <a:off x="850391" y="1403298"/>
            <a:ext cx="4800601"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a:t>Click to edit Master text styles</a:t>
            </a:r>
          </a:p>
        </p:txBody>
      </p:sp>
      <p:sp>
        <p:nvSpPr>
          <p:cNvPr id="7" name="Title 6"/>
          <p:cNvSpPr>
            <a:spLocks noGrp="1"/>
          </p:cNvSpPr>
          <p:nvPr>
            <p:ph type="title" hasCustomPrompt="1"/>
          </p:nvPr>
        </p:nvSpPr>
        <p:spPr>
          <a:xfrm>
            <a:off x="527305" y="736836"/>
            <a:ext cx="5123688" cy="558901"/>
          </a:xfrm>
          <a:prstGeom prst="rect">
            <a:avLst/>
          </a:prstGeom>
        </p:spPr>
        <p:txBody>
          <a:bodyPr/>
          <a:lstStyle/>
          <a:p>
            <a:r>
              <a:rPr lang="en-US" dirty="0"/>
              <a:t>Agenda</a:t>
            </a:r>
          </a:p>
        </p:txBody>
      </p:sp>
      <p:sp>
        <p:nvSpPr>
          <p:cNvPr id="3" name="Slide Number Placeholder 2">
            <a:extLst>
              <a:ext uri="{FF2B5EF4-FFF2-40B4-BE49-F238E27FC236}">
                <a16:creationId xmlns:a16="http://schemas.microsoft.com/office/drawing/2014/main" id="{42745E46-DB25-77D2-E68B-2EE0D7E57FAA}"/>
              </a:ext>
            </a:extLst>
          </p:cNvPr>
          <p:cNvSpPr>
            <a:spLocks noGrp="1"/>
          </p:cNvSpPr>
          <p:nvPr>
            <p:ph type="sldNum" sz="quarter" idx="37"/>
          </p:nvPr>
        </p:nvSpPr>
        <p:spPr/>
        <p:txBody>
          <a:bodyPr/>
          <a:lstStyle>
            <a:lvl1pPr>
              <a:defRPr/>
            </a:lvl1pPr>
          </a:lstStyle>
          <a:p>
            <a:pPr>
              <a:defRPr/>
            </a:pPr>
            <a:fld id="{597CA396-EB1D-C445-9842-D0C0143F2B6B}" type="slidenum">
              <a:rPr lang="en-US"/>
              <a:pPr>
                <a:defRPr/>
              </a:pPr>
              <a:t>‹#›</a:t>
            </a:fld>
            <a:endParaRPr lang="en-US" dirty="0"/>
          </a:p>
        </p:txBody>
      </p:sp>
      <p:sp>
        <p:nvSpPr>
          <p:cNvPr id="6" name="Text Placeholder 5">
            <a:extLst>
              <a:ext uri="{FF2B5EF4-FFF2-40B4-BE49-F238E27FC236}">
                <a16:creationId xmlns:a16="http://schemas.microsoft.com/office/drawing/2014/main" id="{29095E1D-0C17-17BE-9AB9-0C04F9A6BBB6}"/>
              </a:ext>
            </a:extLst>
          </p:cNvPr>
          <p:cNvSpPr>
            <a:spLocks noGrp="1"/>
          </p:cNvSpPr>
          <p:nvPr>
            <p:ph type="body" sz="quarter" idx="39" hasCustomPrompt="1"/>
          </p:nvPr>
        </p:nvSpPr>
        <p:spPr>
          <a:xfrm>
            <a:off x="7189788" y="5947475"/>
            <a:ext cx="4514240" cy="266700"/>
          </a:xfrm>
          <a:prstGeom prst="rect">
            <a:avLst/>
          </a:prstGeom>
        </p:spPr>
        <p:txBody>
          <a:bodyPr/>
          <a:lstStyle>
            <a:lvl1pPr>
              <a:defRPr>
                <a:solidFill>
                  <a:schemeClr val="bg1"/>
                </a:solidFill>
              </a:defRPr>
            </a:lvl1pPr>
          </a:lstStyle>
          <a:p>
            <a:pPr lvl="0"/>
            <a:r>
              <a:rPr lang="en-US" dirty="0"/>
              <a:t>Source: When applicable</a:t>
            </a:r>
          </a:p>
        </p:txBody>
      </p:sp>
      <p:sp>
        <p:nvSpPr>
          <p:cNvPr id="8" name="Footer Placeholder 7">
            <a:extLst>
              <a:ext uri="{FF2B5EF4-FFF2-40B4-BE49-F238E27FC236}">
                <a16:creationId xmlns:a16="http://schemas.microsoft.com/office/drawing/2014/main" id="{B7B197E3-961B-F76E-ED49-880525E1846C}"/>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1981664345"/>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6"/>
            <a:ext cx="6477000" cy="991380"/>
          </a:xfrm>
          <a:prstGeom prst="rect">
            <a:avLst/>
          </a:prstGeom>
        </p:spPr>
        <p:txBody>
          <a:bodyPr/>
          <a:lstStyle/>
          <a:p>
            <a:r>
              <a:rPr lang="en-US" dirty="0"/>
              <a:t>Long Primary Slide Title with Double Lined Text</a:t>
            </a:r>
          </a:p>
        </p:txBody>
      </p:sp>
      <p:sp>
        <p:nvSpPr>
          <p:cNvPr id="3" name="Slide Number Placeholder 5">
            <a:extLst>
              <a:ext uri="{FF2B5EF4-FFF2-40B4-BE49-F238E27FC236}">
                <a16:creationId xmlns:a16="http://schemas.microsoft.com/office/drawing/2014/main" id="{AC3F3827-13DB-D401-A6FC-34CE8D9BC0C5}"/>
              </a:ext>
            </a:extLst>
          </p:cNvPr>
          <p:cNvSpPr>
            <a:spLocks noGrp="1"/>
          </p:cNvSpPr>
          <p:nvPr>
            <p:ph type="sldNum" sz="quarter" idx="10"/>
          </p:nvPr>
        </p:nvSpPr>
        <p:spPr/>
        <p:txBody>
          <a:bodyPr/>
          <a:lstStyle>
            <a:lvl1pPr>
              <a:defRPr/>
            </a:lvl1pPr>
          </a:lstStyle>
          <a:p>
            <a:pPr>
              <a:defRPr/>
            </a:pPr>
            <a:fld id="{009EDDE0-FA77-024A-A548-EB97660B3BD5}" type="slidenum">
              <a:rPr lang="en-US"/>
              <a:pPr>
                <a:defRPr/>
              </a:pPr>
              <a:t>‹#›</a:t>
            </a:fld>
            <a:endParaRPr lang="en-US" dirty="0"/>
          </a:p>
        </p:txBody>
      </p:sp>
      <p:sp>
        <p:nvSpPr>
          <p:cNvPr id="5" name="Text Placeholder 5">
            <a:extLst>
              <a:ext uri="{FF2B5EF4-FFF2-40B4-BE49-F238E27FC236}">
                <a16:creationId xmlns:a16="http://schemas.microsoft.com/office/drawing/2014/main" id="{769C0609-A0D4-BA78-4D4E-CD3F2A448F5E}"/>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6" name="Footer Placeholder 5">
            <a:extLst>
              <a:ext uri="{FF2B5EF4-FFF2-40B4-BE49-F238E27FC236}">
                <a16:creationId xmlns:a16="http://schemas.microsoft.com/office/drawing/2014/main" id="{0C5621E0-0DB7-C053-0EBE-044713E105EB}"/>
              </a:ext>
            </a:extLst>
          </p:cNvPr>
          <p:cNvSpPr>
            <a:spLocks noGrp="1"/>
          </p:cNvSpPr>
          <p:nvPr>
            <p:ph type="ftr" sz="quarter" idx="40"/>
          </p:nvPr>
        </p:nvSpPr>
        <p:spPr/>
        <p:txBody>
          <a:bodyPr/>
          <a:lstStyle/>
          <a:p>
            <a:pPr>
              <a:defRPr/>
            </a:pPr>
            <a:r>
              <a:rPr lang="en-US" dirty="0"/>
              <a:t>CONFIDENTIAL AND PRIVILEGED</a:t>
            </a:r>
          </a:p>
        </p:txBody>
      </p:sp>
    </p:spTree>
    <p:extLst>
      <p:ext uri="{BB962C8B-B14F-4D97-AF65-F5344CB8AC3E}">
        <p14:creationId xmlns:p14="http://schemas.microsoft.com/office/powerpoint/2010/main" val="2925427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6"/>
            <a:ext cx="5411380" cy="991380"/>
          </a:xfrm>
          <a:prstGeom prst="rect">
            <a:avLst/>
          </a:prstGeom>
        </p:spPr>
        <p:txBody>
          <a:bodyPr/>
          <a:lstStyle/>
          <a:p>
            <a:r>
              <a:rPr lang="en-US" dirty="0"/>
              <a:t>Long Primary Slide Title with Double Lined Text</a:t>
            </a:r>
          </a:p>
        </p:txBody>
      </p:sp>
      <p:sp>
        <p:nvSpPr>
          <p:cNvPr id="5" name="Picture Placeholder 8"/>
          <p:cNvSpPr>
            <a:spLocks noGrp="1"/>
          </p:cNvSpPr>
          <p:nvPr>
            <p:ph type="pic" sz="quarter" idx="13"/>
          </p:nvPr>
        </p:nvSpPr>
        <p:spPr>
          <a:xfrm>
            <a:off x="6167437" y="0"/>
            <a:ext cx="6024563" cy="6163056"/>
          </a:xfrm>
          <a:prstGeom prst="rect">
            <a:avLst/>
          </a:prstGeom>
        </p:spPr>
        <p:txBody>
          <a:bodyPr/>
          <a:lstStyle/>
          <a:p>
            <a:pPr lvl="0"/>
            <a:endParaRPr lang="en-US" noProof="0" dirty="0"/>
          </a:p>
        </p:txBody>
      </p:sp>
      <p:sp>
        <p:nvSpPr>
          <p:cNvPr id="3" name="Slide Number Placeholder 2">
            <a:extLst>
              <a:ext uri="{FF2B5EF4-FFF2-40B4-BE49-F238E27FC236}">
                <a16:creationId xmlns:a16="http://schemas.microsoft.com/office/drawing/2014/main" id="{417A6A8F-AF3E-DB75-16B4-30A36437BA50}"/>
              </a:ext>
            </a:extLst>
          </p:cNvPr>
          <p:cNvSpPr>
            <a:spLocks noGrp="1"/>
          </p:cNvSpPr>
          <p:nvPr>
            <p:ph type="sldNum" sz="quarter" idx="14"/>
          </p:nvPr>
        </p:nvSpPr>
        <p:spPr/>
        <p:txBody>
          <a:bodyPr/>
          <a:lstStyle>
            <a:lvl1pPr>
              <a:defRPr/>
            </a:lvl1pPr>
          </a:lstStyle>
          <a:p>
            <a:pPr>
              <a:defRPr/>
            </a:pPr>
            <a:fld id="{1089AD4D-0656-944C-8024-AA1CD6C35601}" type="slidenum">
              <a:rPr lang="en-US"/>
              <a:pPr>
                <a:defRPr/>
              </a:pPr>
              <a:t>‹#›</a:t>
            </a:fld>
            <a:endParaRPr lang="en-US" dirty="0"/>
          </a:p>
        </p:txBody>
      </p:sp>
      <p:sp>
        <p:nvSpPr>
          <p:cNvPr id="6" name="Text Placeholder 5">
            <a:extLst>
              <a:ext uri="{FF2B5EF4-FFF2-40B4-BE49-F238E27FC236}">
                <a16:creationId xmlns:a16="http://schemas.microsoft.com/office/drawing/2014/main" id="{BD9BB3CA-D6E9-A6F5-836F-223211FC32E1}"/>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
        <p:nvSpPr>
          <p:cNvPr id="7" name="Footer Placeholder 6">
            <a:extLst>
              <a:ext uri="{FF2B5EF4-FFF2-40B4-BE49-F238E27FC236}">
                <a16:creationId xmlns:a16="http://schemas.microsoft.com/office/drawing/2014/main" id="{A2E7980C-74BE-7691-F3DB-C678F53F6BF2}"/>
              </a:ext>
            </a:extLst>
          </p:cNvPr>
          <p:cNvSpPr>
            <a:spLocks noGrp="1"/>
          </p:cNvSpPr>
          <p:nvPr>
            <p:ph type="ftr" sz="quarter" idx="40"/>
          </p:nvPr>
        </p:nvSpPr>
        <p:spPr/>
        <p:txBody>
          <a:bodyPr/>
          <a:lstStyle/>
          <a:p>
            <a:pPr>
              <a:defRPr/>
            </a:pPr>
            <a:r>
              <a:rPr lang="en-US" dirty="0"/>
              <a:t>CONFIDENTIAL AND PRIVILEGED</a:t>
            </a:r>
          </a:p>
        </p:txBody>
      </p:sp>
    </p:spTree>
    <p:extLst>
      <p:ext uri="{BB962C8B-B14F-4D97-AF65-F5344CB8AC3E}">
        <p14:creationId xmlns:p14="http://schemas.microsoft.com/office/powerpoint/2010/main" val="3385754850"/>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847344" y="1340993"/>
            <a:ext cx="1051560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3" name="Slide Number Placeholder 2">
            <a:extLst>
              <a:ext uri="{FF2B5EF4-FFF2-40B4-BE49-F238E27FC236}">
                <a16:creationId xmlns:a16="http://schemas.microsoft.com/office/drawing/2014/main" id="{5A1C9A4C-B627-E4C6-8434-81D32AA04D79}"/>
              </a:ext>
            </a:extLst>
          </p:cNvPr>
          <p:cNvSpPr>
            <a:spLocks noGrp="1"/>
          </p:cNvSpPr>
          <p:nvPr>
            <p:ph type="sldNum" sz="quarter" idx="10"/>
          </p:nvPr>
        </p:nvSpPr>
        <p:spPr/>
        <p:txBody>
          <a:bodyPr/>
          <a:lstStyle>
            <a:lvl1pPr>
              <a:defRPr/>
            </a:lvl1pPr>
          </a:lstStyle>
          <a:p>
            <a:pPr>
              <a:defRPr/>
            </a:pPr>
            <a:fld id="{6A2E489A-756C-6042-94D2-BA87D4A55D49}" type="slidenum">
              <a:rPr lang="en-US"/>
              <a:pPr>
                <a:defRPr/>
              </a:pPr>
              <a:t>‹#›</a:t>
            </a:fld>
            <a:endParaRPr lang="en-US" dirty="0"/>
          </a:p>
        </p:txBody>
      </p:sp>
      <p:sp>
        <p:nvSpPr>
          <p:cNvPr id="5" name="Text Placeholder 5">
            <a:extLst>
              <a:ext uri="{FF2B5EF4-FFF2-40B4-BE49-F238E27FC236}">
                <a16:creationId xmlns:a16="http://schemas.microsoft.com/office/drawing/2014/main" id="{FC5C3D2A-FA55-3E85-AC61-AF5BB198608D}"/>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8113361"/>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B6E6D036-3337-3905-5210-57020BA1E99D}"/>
              </a:ext>
            </a:extLst>
          </p:cNvPr>
          <p:cNvSpPr>
            <a:spLocks noGrp="1"/>
          </p:cNvSpPr>
          <p:nvPr>
            <p:ph type="sldNum" sz="quarter" idx="10"/>
          </p:nvPr>
        </p:nvSpPr>
        <p:spPr/>
        <p:txBody>
          <a:bodyPr/>
          <a:lstStyle>
            <a:lvl1pPr>
              <a:defRPr/>
            </a:lvl1pPr>
          </a:lstStyle>
          <a:p>
            <a:pPr>
              <a:defRPr/>
            </a:pPr>
            <a:fld id="{4FCF7A3B-E857-7348-B77B-0AB613A2A472}" type="slidenum">
              <a:rPr lang="en-US"/>
              <a:pPr>
                <a:defRPr/>
              </a:pPr>
              <a:t>‹#›</a:t>
            </a:fld>
            <a:endParaRPr lang="en-US" dirty="0"/>
          </a:p>
        </p:txBody>
      </p:sp>
      <p:sp>
        <p:nvSpPr>
          <p:cNvPr id="5" name="Text Placeholder 5">
            <a:extLst>
              <a:ext uri="{FF2B5EF4-FFF2-40B4-BE49-F238E27FC236}">
                <a16:creationId xmlns:a16="http://schemas.microsoft.com/office/drawing/2014/main" id="{988F7422-F280-A54C-2374-679A96569A35}"/>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6" name="Footer Placeholder 5">
            <a:extLst>
              <a:ext uri="{FF2B5EF4-FFF2-40B4-BE49-F238E27FC236}">
                <a16:creationId xmlns:a16="http://schemas.microsoft.com/office/drawing/2014/main" id="{5ACEAB9E-6F72-98CC-6470-2E0D0569EFEC}"/>
              </a:ext>
            </a:extLst>
          </p:cNvPr>
          <p:cNvSpPr>
            <a:spLocks noGrp="1"/>
          </p:cNvSpPr>
          <p:nvPr>
            <p:ph type="ftr" sz="quarter" idx="40"/>
          </p:nvPr>
        </p:nvSpPr>
        <p:spPr/>
        <p:txBody>
          <a:bodyPr/>
          <a:lstStyle/>
          <a:p>
            <a:pPr>
              <a:defRPr/>
            </a:pPr>
            <a:r>
              <a:rPr lang="en-US" dirty="0"/>
              <a:t>CONFIDENTIAL AND PRIVILEGED</a:t>
            </a:r>
          </a:p>
        </p:txBody>
      </p:sp>
    </p:spTree>
    <p:extLst>
      <p:ext uri="{BB962C8B-B14F-4D97-AF65-F5344CB8AC3E}">
        <p14:creationId xmlns:p14="http://schemas.microsoft.com/office/powerpoint/2010/main" val="862797921"/>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29BF2FD1-2266-476C-167B-8ABAF3E50BA8}"/>
              </a:ext>
            </a:extLst>
          </p:cNvPr>
          <p:cNvSpPr>
            <a:spLocks noGrp="1"/>
          </p:cNvSpPr>
          <p:nvPr>
            <p:ph type="sldNum" sz="quarter" idx="17"/>
          </p:nvPr>
        </p:nvSpPr>
        <p:spPr/>
        <p:txBody>
          <a:bodyPr/>
          <a:lstStyle>
            <a:lvl1pPr>
              <a:defRPr/>
            </a:lvl1pPr>
          </a:lstStyle>
          <a:p>
            <a:pPr>
              <a:defRPr/>
            </a:pPr>
            <a:fld id="{4D917C07-F8CF-B94B-8864-B7BF1E37DCF2}" type="slidenum">
              <a:rPr lang="en-US"/>
              <a:pPr>
                <a:defRPr/>
              </a:pPr>
              <a:t>‹#›</a:t>
            </a:fld>
            <a:endParaRPr lang="en-US" dirty="0"/>
          </a:p>
        </p:txBody>
      </p:sp>
      <p:sp>
        <p:nvSpPr>
          <p:cNvPr id="5" name="Text Placeholder 2">
            <a:extLst>
              <a:ext uri="{FF2B5EF4-FFF2-40B4-BE49-F238E27FC236}">
                <a16:creationId xmlns:a16="http://schemas.microsoft.com/office/drawing/2014/main" id="{B56D55EE-CF76-8E1B-CFD7-65636DCE6CB7}"/>
              </a:ext>
            </a:extLst>
          </p:cNvPr>
          <p:cNvSpPr>
            <a:spLocks noGrp="1"/>
          </p:cNvSpPr>
          <p:nvPr>
            <p:ph idx="1" hasCustomPrompt="1"/>
          </p:nvPr>
        </p:nvSpPr>
        <p:spPr>
          <a:xfrm>
            <a:off x="847344" y="138671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8178C81D-3235-7346-A9A3-671AF0625D32}"/>
              </a:ext>
            </a:extLst>
          </p:cNvPr>
          <p:cNvSpPr>
            <a:spLocks noGrp="1"/>
          </p:cNvSpPr>
          <p:nvPr>
            <p:ph idx="12" hasCustomPrompt="1"/>
          </p:nvPr>
        </p:nvSpPr>
        <p:spPr>
          <a:xfrm>
            <a:off x="6193536" y="1386713"/>
            <a:ext cx="515112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84AB326A-718C-49CD-F9AB-4BE5664993ED}"/>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8" name="Footer Placeholder 7">
            <a:extLst>
              <a:ext uri="{FF2B5EF4-FFF2-40B4-BE49-F238E27FC236}">
                <a16:creationId xmlns:a16="http://schemas.microsoft.com/office/drawing/2014/main" id="{1E26055E-4433-7790-9E0A-50C100E5E413}"/>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3454727491"/>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7B86268-2ADD-7AF9-F235-8F17BF1B5E76}"/>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527304" y="736837"/>
            <a:ext cx="5471161"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847344"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ED05280E-F3C7-A00F-5E13-9FD81098DDE0}"/>
              </a:ext>
            </a:extLst>
          </p:cNvPr>
          <p:cNvSpPr>
            <a:spLocks noGrp="1"/>
          </p:cNvSpPr>
          <p:nvPr>
            <p:ph type="sldNum" sz="quarter" idx="10"/>
          </p:nvPr>
        </p:nvSpPr>
        <p:spPr/>
        <p:txBody>
          <a:bodyPr/>
          <a:lstStyle>
            <a:lvl1pPr>
              <a:defRPr/>
            </a:lvl1pPr>
          </a:lstStyle>
          <a:p>
            <a:pPr>
              <a:defRPr/>
            </a:pPr>
            <a:fld id="{E122EA80-BE6B-E344-8447-F3D5E50477D6}" type="slidenum">
              <a:rPr lang="en-US"/>
              <a:pPr>
                <a:defRPr/>
              </a:pPr>
              <a:t>‹#›</a:t>
            </a:fld>
            <a:endParaRPr lang="en-US" dirty="0"/>
          </a:p>
        </p:txBody>
      </p:sp>
      <p:sp>
        <p:nvSpPr>
          <p:cNvPr id="7" name="Text Placeholder 5">
            <a:extLst>
              <a:ext uri="{FF2B5EF4-FFF2-40B4-BE49-F238E27FC236}">
                <a16:creationId xmlns:a16="http://schemas.microsoft.com/office/drawing/2014/main" id="{116D2221-B78A-05CD-A414-46F048E21B31}"/>
              </a:ext>
            </a:extLst>
          </p:cNvPr>
          <p:cNvSpPr>
            <a:spLocks noGrp="1"/>
          </p:cNvSpPr>
          <p:nvPr>
            <p:ph type="body" sz="quarter" idx="39" hasCustomPrompt="1"/>
          </p:nvPr>
        </p:nvSpPr>
        <p:spPr>
          <a:xfrm>
            <a:off x="7189788" y="5947475"/>
            <a:ext cx="4514240" cy="266700"/>
          </a:xfrm>
          <a:prstGeom prst="rect">
            <a:avLst/>
          </a:prstGeom>
        </p:spPr>
        <p:txBody>
          <a:bodyPr/>
          <a:lstStyle>
            <a:lvl1pPr>
              <a:defRPr>
                <a:solidFill>
                  <a:schemeClr val="bg1"/>
                </a:solidFill>
              </a:defRPr>
            </a:lvl1pPr>
          </a:lstStyle>
          <a:p>
            <a:pPr lvl="0"/>
            <a:r>
              <a:rPr lang="en-US" dirty="0"/>
              <a:t>Source: When applicable</a:t>
            </a:r>
          </a:p>
        </p:txBody>
      </p:sp>
      <p:sp>
        <p:nvSpPr>
          <p:cNvPr id="8" name="Footer Placeholder 7">
            <a:extLst>
              <a:ext uri="{FF2B5EF4-FFF2-40B4-BE49-F238E27FC236}">
                <a16:creationId xmlns:a16="http://schemas.microsoft.com/office/drawing/2014/main" id="{1BFD11EF-DEC1-9124-3658-EA742801147D}"/>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2132453427"/>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9F343ABF-5D5C-4B25-AF0D-9884A165C1DB}"/>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4" name="Image" descr="Image">
            <a:extLst>
              <a:ext uri="{FF2B5EF4-FFF2-40B4-BE49-F238E27FC236}">
                <a16:creationId xmlns:a16="http://schemas.microsoft.com/office/drawing/2014/main" id="{8E08A2A6-D8F4-98A0-FAE3-EC1C5577C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 t="23254" r="35545" b="32388"/>
          <a:stretch>
            <a:fillRect/>
          </a:stretch>
        </p:blipFill>
        <p:spPr bwMode="auto">
          <a:xfrm>
            <a:off x="6176963" y="-20638"/>
            <a:ext cx="602615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527304" y="736837"/>
            <a:ext cx="5471161"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847344"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F325FD5D-2460-B6C1-F73B-816F8219E67F}"/>
              </a:ext>
            </a:extLst>
          </p:cNvPr>
          <p:cNvSpPr>
            <a:spLocks noGrp="1"/>
          </p:cNvSpPr>
          <p:nvPr>
            <p:ph type="sldNum" sz="quarter" idx="10"/>
          </p:nvPr>
        </p:nvSpPr>
        <p:spPr/>
        <p:txBody>
          <a:bodyPr/>
          <a:lstStyle>
            <a:lvl1pPr>
              <a:defRPr/>
            </a:lvl1pPr>
          </a:lstStyle>
          <a:p>
            <a:pPr>
              <a:defRPr/>
            </a:pPr>
            <a:fld id="{94277D26-7885-6D4D-BAAF-C80CCEE087C1}" type="slidenum">
              <a:rPr lang="en-US"/>
              <a:pPr>
                <a:defRPr/>
              </a:pPr>
              <a:t>‹#›</a:t>
            </a:fld>
            <a:endParaRPr lang="en-US" dirty="0"/>
          </a:p>
        </p:txBody>
      </p:sp>
      <p:sp>
        <p:nvSpPr>
          <p:cNvPr id="8" name="Footer Placeholder 7">
            <a:extLst>
              <a:ext uri="{FF2B5EF4-FFF2-40B4-BE49-F238E27FC236}">
                <a16:creationId xmlns:a16="http://schemas.microsoft.com/office/drawing/2014/main" id="{7398DECB-D81A-880D-C048-1DB69B971A84}"/>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9" name="Text Placeholder 5">
            <a:extLst>
              <a:ext uri="{FF2B5EF4-FFF2-40B4-BE49-F238E27FC236}">
                <a16:creationId xmlns:a16="http://schemas.microsoft.com/office/drawing/2014/main" id="{088BAFD2-BF16-7AB2-E338-31B11693221C}"/>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468649830"/>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8E79413E-0E02-E44C-A19B-082928CA3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710" r="34688" b="26849"/>
          <a:stretch>
            <a:fillRect/>
          </a:stretch>
        </p:blipFill>
        <p:spPr bwMode="auto">
          <a:xfrm>
            <a:off x="0" y="0"/>
            <a:ext cx="6029325"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6185681" y="736837"/>
            <a:ext cx="5491842"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6505721"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BC53EA02-A794-37E5-7E64-2B166C3EBD9C}"/>
              </a:ext>
            </a:extLst>
          </p:cNvPr>
          <p:cNvSpPr>
            <a:spLocks noGrp="1"/>
          </p:cNvSpPr>
          <p:nvPr>
            <p:ph type="sldNum" sz="quarter" idx="10"/>
          </p:nvPr>
        </p:nvSpPr>
        <p:spPr/>
        <p:txBody>
          <a:bodyPr/>
          <a:lstStyle>
            <a:lvl1pPr>
              <a:defRPr/>
            </a:lvl1pPr>
          </a:lstStyle>
          <a:p>
            <a:pPr>
              <a:defRPr/>
            </a:pPr>
            <a:fld id="{145C9627-2307-6541-986E-63894A3A2933}" type="slidenum">
              <a:rPr lang="en-US"/>
              <a:pPr>
                <a:defRPr/>
              </a:pPr>
              <a:t>‹#›</a:t>
            </a:fld>
            <a:endParaRPr lang="en-US" dirty="0"/>
          </a:p>
        </p:txBody>
      </p:sp>
      <p:sp>
        <p:nvSpPr>
          <p:cNvPr id="7" name="Text Placeholder 5">
            <a:extLst>
              <a:ext uri="{FF2B5EF4-FFF2-40B4-BE49-F238E27FC236}">
                <a16:creationId xmlns:a16="http://schemas.microsoft.com/office/drawing/2014/main" id="{01AA50D0-4FD4-BE86-C043-234542144D3B}"/>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8" name="Footer Placeholder 7">
            <a:extLst>
              <a:ext uri="{FF2B5EF4-FFF2-40B4-BE49-F238E27FC236}">
                <a16:creationId xmlns:a16="http://schemas.microsoft.com/office/drawing/2014/main" id="{1020F302-DE54-5D8E-FB88-00E94533364F}"/>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288327373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6"/>
            <a:ext cx="6477000" cy="991380"/>
          </a:xfrm>
          <a:prstGeom prst="rect">
            <a:avLst/>
          </a:prstGeom>
        </p:spPr>
        <p:txBody>
          <a:bodyPr/>
          <a:lstStyle/>
          <a:p>
            <a:r>
              <a:rPr lang="en-US" dirty="0"/>
              <a:t>Long Primary Slide Title with Double Lined Text</a:t>
            </a:r>
          </a:p>
        </p:txBody>
      </p:sp>
      <p:sp>
        <p:nvSpPr>
          <p:cNvPr id="3" name="Slide Number Placeholder 5">
            <a:extLst>
              <a:ext uri="{FF2B5EF4-FFF2-40B4-BE49-F238E27FC236}">
                <a16:creationId xmlns:a16="http://schemas.microsoft.com/office/drawing/2014/main" id="{AC3F3827-13DB-D401-A6FC-34CE8D9BC0C5}"/>
              </a:ext>
            </a:extLst>
          </p:cNvPr>
          <p:cNvSpPr>
            <a:spLocks noGrp="1"/>
          </p:cNvSpPr>
          <p:nvPr>
            <p:ph type="sldNum" sz="quarter" idx="10"/>
          </p:nvPr>
        </p:nvSpPr>
        <p:spPr/>
        <p:txBody>
          <a:bodyPr/>
          <a:lstStyle>
            <a:lvl1pPr>
              <a:defRPr/>
            </a:lvl1pPr>
          </a:lstStyle>
          <a:p>
            <a:pPr>
              <a:defRPr/>
            </a:pPr>
            <a:fld id="{009EDDE0-FA77-024A-A548-EB97660B3BD5}" type="slidenum">
              <a:rPr lang="en-US"/>
              <a:pPr>
                <a:defRPr/>
              </a:pPr>
              <a:t>‹#›</a:t>
            </a:fld>
            <a:endParaRPr lang="en-US" dirty="0"/>
          </a:p>
        </p:txBody>
      </p:sp>
      <p:sp>
        <p:nvSpPr>
          <p:cNvPr id="5" name="Text Placeholder 5">
            <a:extLst>
              <a:ext uri="{FF2B5EF4-FFF2-40B4-BE49-F238E27FC236}">
                <a16:creationId xmlns:a16="http://schemas.microsoft.com/office/drawing/2014/main" id="{769C0609-A0D4-BA78-4D4E-CD3F2A448F5E}"/>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6" name="Footer Placeholder 5">
            <a:extLst>
              <a:ext uri="{FF2B5EF4-FFF2-40B4-BE49-F238E27FC236}">
                <a16:creationId xmlns:a16="http://schemas.microsoft.com/office/drawing/2014/main" id="{0C5621E0-0DB7-C053-0EBE-044713E105EB}"/>
              </a:ext>
            </a:extLst>
          </p:cNvPr>
          <p:cNvSpPr>
            <a:spLocks noGrp="1"/>
          </p:cNvSpPr>
          <p:nvPr>
            <p:ph type="ftr" sz="quarter" idx="40"/>
          </p:nvPr>
        </p:nvSpPr>
        <p:spPr/>
        <p:txBody>
          <a:bodyPr/>
          <a:lstStyle/>
          <a:p>
            <a:pPr>
              <a:defRPr/>
            </a:pPr>
            <a:r>
              <a:rPr lang="en-US" dirty="0"/>
              <a:t>CONFIDENTIAL AND PRIVILEGED</a:t>
            </a:r>
          </a:p>
        </p:txBody>
      </p:sp>
    </p:spTree>
    <p:extLst>
      <p:ext uri="{BB962C8B-B14F-4D97-AF65-F5344CB8AC3E}">
        <p14:creationId xmlns:p14="http://schemas.microsoft.com/office/powerpoint/2010/main" val="1664919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52F38102-4678-84B4-E9FF-220004816C01}"/>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6185681" y="736837"/>
            <a:ext cx="5491842"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6505721"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1B6D81A6-E6CB-7D74-FD90-DFC73F7D6F82}"/>
              </a:ext>
            </a:extLst>
          </p:cNvPr>
          <p:cNvSpPr>
            <a:spLocks noGrp="1"/>
          </p:cNvSpPr>
          <p:nvPr>
            <p:ph type="sldNum" sz="quarter" idx="10"/>
          </p:nvPr>
        </p:nvSpPr>
        <p:spPr/>
        <p:txBody>
          <a:bodyPr/>
          <a:lstStyle>
            <a:lvl1pPr>
              <a:defRPr/>
            </a:lvl1pPr>
          </a:lstStyle>
          <a:p>
            <a:pPr>
              <a:defRPr/>
            </a:pPr>
            <a:fld id="{7AF0D6FD-F244-7D44-8CF0-4CB99C4A9A50}" type="slidenum">
              <a:rPr lang="en-US"/>
              <a:pPr>
                <a:defRPr/>
              </a:pPr>
              <a:t>‹#›</a:t>
            </a:fld>
            <a:endParaRPr lang="en-US" dirty="0"/>
          </a:p>
        </p:txBody>
      </p:sp>
      <p:sp>
        <p:nvSpPr>
          <p:cNvPr id="7" name="Footer Placeholder 6">
            <a:extLst>
              <a:ext uri="{FF2B5EF4-FFF2-40B4-BE49-F238E27FC236}">
                <a16:creationId xmlns:a16="http://schemas.microsoft.com/office/drawing/2014/main" id="{144E1A03-4286-19FF-3A49-697183AD6567}"/>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54CAE3B7-B361-674B-374C-7BBF0D8FADE3}"/>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919039441"/>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5899262D-3778-2943-48E1-16E0F0189690}"/>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6185681" y="736837"/>
            <a:ext cx="5491842"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6505721"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2"/>
          </p:nvPr>
        </p:nvSpPr>
        <p:spPr>
          <a:xfrm>
            <a:off x="0" y="1"/>
            <a:ext cx="6024563" cy="6163056"/>
          </a:xfrm>
          <a:prstGeom prst="rect">
            <a:avLst/>
          </a:prstGeom>
        </p:spPr>
        <p:txBody>
          <a:bodyPr/>
          <a:lstStyle/>
          <a:p>
            <a:pPr lvl="0"/>
            <a:endParaRPr lang="en-US" noProof="0" dirty="0"/>
          </a:p>
        </p:txBody>
      </p:sp>
      <p:sp>
        <p:nvSpPr>
          <p:cNvPr id="4" name="Slide Number Placeholder 2">
            <a:extLst>
              <a:ext uri="{FF2B5EF4-FFF2-40B4-BE49-F238E27FC236}">
                <a16:creationId xmlns:a16="http://schemas.microsoft.com/office/drawing/2014/main" id="{E3282457-E51D-9228-B1F8-6D29823CB3BA}"/>
              </a:ext>
            </a:extLst>
          </p:cNvPr>
          <p:cNvSpPr>
            <a:spLocks noGrp="1"/>
          </p:cNvSpPr>
          <p:nvPr>
            <p:ph type="sldNum" sz="quarter" idx="13"/>
          </p:nvPr>
        </p:nvSpPr>
        <p:spPr/>
        <p:txBody>
          <a:bodyPr/>
          <a:lstStyle>
            <a:lvl1pPr>
              <a:defRPr/>
            </a:lvl1pPr>
          </a:lstStyle>
          <a:p>
            <a:pPr>
              <a:defRPr/>
            </a:pPr>
            <a:fld id="{E23C9B36-9A44-C040-A2E0-8C9AC8A36C31}" type="slidenum">
              <a:rPr lang="en-US"/>
              <a:pPr>
                <a:defRPr/>
              </a:pPr>
              <a:t>‹#›</a:t>
            </a:fld>
            <a:endParaRPr lang="en-US" dirty="0"/>
          </a:p>
        </p:txBody>
      </p:sp>
      <p:sp>
        <p:nvSpPr>
          <p:cNvPr id="7" name="Footer Placeholder 6">
            <a:extLst>
              <a:ext uri="{FF2B5EF4-FFF2-40B4-BE49-F238E27FC236}">
                <a16:creationId xmlns:a16="http://schemas.microsoft.com/office/drawing/2014/main" id="{D95B6E70-A2B8-3C6F-9F30-F09EC71D0781}"/>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3B73B59E-DF4D-BB01-17F5-C7DE1D749C2D}"/>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3960083951"/>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dirty="0"/>
              <a:t>Primary Slide Title</a:t>
            </a:r>
          </a:p>
        </p:txBody>
      </p:sp>
      <p:sp>
        <p:nvSpPr>
          <p:cNvPr id="12"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9B37C901-A1A5-C6AF-469A-C5DDDB0F7244}"/>
              </a:ext>
            </a:extLst>
          </p:cNvPr>
          <p:cNvSpPr>
            <a:spLocks noGrp="1"/>
          </p:cNvSpPr>
          <p:nvPr>
            <p:ph type="sldNum" sz="quarter" idx="13"/>
          </p:nvPr>
        </p:nvSpPr>
        <p:spPr/>
        <p:txBody>
          <a:bodyPr/>
          <a:lstStyle>
            <a:lvl1pPr>
              <a:defRPr/>
            </a:lvl1pPr>
          </a:lstStyle>
          <a:p>
            <a:pPr>
              <a:defRPr/>
            </a:pPr>
            <a:fld id="{A4D5F3C7-034C-0D48-A1DE-B474093E4606}" type="slidenum">
              <a:rPr lang="en-US"/>
              <a:pPr>
                <a:defRPr/>
              </a:pPr>
              <a:t>‹#›</a:t>
            </a:fld>
            <a:endParaRPr lang="en-US" dirty="0"/>
          </a:p>
        </p:txBody>
      </p:sp>
      <p:sp>
        <p:nvSpPr>
          <p:cNvPr id="5" name="Footer Placeholder 4">
            <a:extLst>
              <a:ext uri="{FF2B5EF4-FFF2-40B4-BE49-F238E27FC236}">
                <a16:creationId xmlns:a16="http://schemas.microsoft.com/office/drawing/2014/main" id="{AEDD7617-3C57-09FA-2EB2-C8415B72638E}"/>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6" name="Text Placeholder 5">
            <a:extLst>
              <a:ext uri="{FF2B5EF4-FFF2-40B4-BE49-F238E27FC236}">
                <a16:creationId xmlns:a16="http://schemas.microsoft.com/office/drawing/2014/main" id="{FC326407-74D4-E767-A844-F2CFBB8080B4}"/>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5853363"/>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6167437" y="0"/>
            <a:ext cx="6024563" cy="6163056"/>
          </a:xfrm>
          <a:prstGeom prst="rect">
            <a:avLst/>
          </a:prstGeom>
        </p:spPr>
        <p:txBody>
          <a:bodyPr/>
          <a:lstStyle/>
          <a:p>
            <a:pPr lvl="0"/>
            <a:endParaRPr lang="en-US" noProof="0" dirty="0"/>
          </a:p>
        </p:txBody>
      </p:sp>
      <p:sp>
        <p:nvSpPr>
          <p:cNvPr id="2" name="Title 1"/>
          <p:cNvSpPr>
            <a:spLocks noGrp="1"/>
          </p:cNvSpPr>
          <p:nvPr>
            <p:ph type="title" hasCustomPrompt="1"/>
          </p:nvPr>
        </p:nvSpPr>
        <p:spPr>
          <a:xfrm>
            <a:off x="527304" y="857209"/>
            <a:ext cx="6477000" cy="598721"/>
          </a:xfrm>
          <a:prstGeom prst="rect">
            <a:avLst/>
          </a:prstGeom>
        </p:spPr>
        <p:txBody>
          <a:bodyPr/>
          <a:lstStyle>
            <a:lvl1pPr>
              <a:defRPr sz="3000"/>
            </a:lvl1pPr>
          </a:lstStyle>
          <a:p>
            <a:r>
              <a:rPr lang="en-US" dirty="0"/>
              <a:t>Primary Slide Title</a:t>
            </a:r>
          </a:p>
        </p:txBody>
      </p:sp>
      <p:sp>
        <p:nvSpPr>
          <p:cNvPr id="5"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8854DFCD-0002-A48B-057B-088F2440617F}"/>
              </a:ext>
            </a:extLst>
          </p:cNvPr>
          <p:cNvSpPr>
            <a:spLocks noGrp="1"/>
          </p:cNvSpPr>
          <p:nvPr>
            <p:ph type="sldNum" sz="quarter" idx="14"/>
          </p:nvPr>
        </p:nvSpPr>
        <p:spPr/>
        <p:txBody>
          <a:bodyPr/>
          <a:lstStyle>
            <a:lvl1pPr>
              <a:defRPr/>
            </a:lvl1pPr>
          </a:lstStyle>
          <a:p>
            <a:pPr>
              <a:defRPr/>
            </a:pPr>
            <a:fld id="{EFAB0F69-B888-674E-AEE4-83CCD8CE576E}" type="slidenum">
              <a:rPr lang="en-US"/>
              <a:pPr>
                <a:defRPr/>
              </a:pPr>
              <a:t>‹#›</a:t>
            </a:fld>
            <a:endParaRPr lang="en-US" dirty="0"/>
          </a:p>
        </p:txBody>
      </p:sp>
      <p:sp>
        <p:nvSpPr>
          <p:cNvPr id="7" name="Footer Placeholder 6">
            <a:extLst>
              <a:ext uri="{FF2B5EF4-FFF2-40B4-BE49-F238E27FC236}">
                <a16:creationId xmlns:a16="http://schemas.microsoft.com/office/drawing/2014/main" id="{5FCC8ADE-7FEA-33E1-4339-1C922D15B544}"/>
              </a:ext>
            </a:extLst>
          </p:cNvPr>
          <p:cNvSpPr>
            <a:spLocks noGrp="1"/>
          </p:cNvSpPr>
          <p:nvPr>
            <p:ph type="ftr" sz="quarter" idx="15"/>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E4D12E4F-219E-E9FD-8E67-099D1AB4CCE8}"/>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459453536"/>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847344" y="1507086"/>
            <a:ext cx="10515600"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C71A19B0-B561-B5DD-234D-9334A0DD4AAA}"/>
              </a:ext>
            </a:extLst>
          </p:cNvPr>
          <p:cNvSpPr>
            <a:spLocks noGrp="1"/>
          </p:cNvSpPr>
          <p:nvPr>
            <p:ph type="sldNum" sz="quarter" idx="13"/>
          </p:nvPr>
        </p:nvSpPr>
        <p:spPr/>
        <p:txBody>
          <a:bodyPr/>
          <a:lstStyle>
            <a:lvl1pPr>
              <a:defRPr/>
            </a:lvl1pPr>
          </a:lstStyle>
          <a:p>
            <a:pPr>
              <a:defRPr/>
            </a:pPr>
            <a:fld id="{0E6DD35E-E408-4042-BBB2-687BBE24DB0A}" type="slidenum">
              <a:rPr lang="en-US"/>
              <a:pPr>
                <a:defRPr/>
              </a:pPr>
              <a:t>‹#›</a:t>
            </a:fld>
            <a:endParaRPr lang="en-US" dirty="0"/>
          </a:p>
        </p:txBody>
      </p:sp>
      <p:sp>
        <p:nvSpPr>
          <p:cNvPr id="7" name="Footer Placeholder 6">
            <a:extLst>
              <a:ext uri="{FF2B5EF4-FFF2-40B4-BE49-F238E27FC236}">
                <a16:creationId xmlns:a16="http://schemas.microsoft.com/office/drawing/2014/main" id="{7C993AEF-9D9B-6EDD-B506-3FD4AC73C4FD}"/>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B84942CF-9980-7C72-7622-D6E6CEB6F5EF}"/>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569461522"/>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dirty="0"/>
              <a:t>Primary Slide Title</a:t>
            </a:r>
          </a:p>
        </p:txBody>
      </p:sp>
      <p:sp>
        <p:nvSpPr>
          <p:cNvPr id="9" name="Text Placeholder 11"/>
          <p:cNvSpPr>
            <a:spLocks noGrp="1"/>
          </p:cNvSpPr>
          <p:nvPr>
            <p:ph type="body" sz="quarter" idx="14"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F55191AC-0ED6-102D-4C03-62AE094D638D}"/>
              </a:ext>
            </a:extLst>
          </p:cNvPr>
          <p:cNvSpPr>
            <a:spLocks noGrp="1"/>
          </p:cNvSpPr>
          <p:nvPr>
            <p:ph type="sldNum" sz="quarter" idx="18"/>
          </p:nvPr>
        </p:nvSpPr>
        <p:spPr/>
        <p:txBody>
          <a:bodyPr/>
          <a:lstStyle>
            <a:lvl1pPr>
              <a:defRPr/>
            </a:lvl1pPr>
          </a:lstStyle>
          <a:p>
            <a:pPr>
              <a:defRPr/>
            </a:pPr>
            <a:fld id="{F83776F3-74C3-084A-9A5E-F13991F4D2AF}" type="slidenum">
              <a:rPr lang="en-US"/>
              <a:pPr>
                <a:defRPr/>
              </a:pPr>
              <a:t>‹#›</a:t>
            </a:fld>
            <a:endParaRPr lang="en-US" dirty="0"/>
          </a:p>
        </p:txBody>
      </p:sp>
      <p:sp>
        <p:nvSpPr>
          <p:cNvPr id="10" name="Text Placeholder 2">
            <a:extLst>
              <a:ext uri="{FF2B5EF4-FFF2-40B4-BE49-F238E27FC236}">
                <a16:creationId xmlns:a16="http://schemas.microsoft.com/office/drawing/2014/main" id="{24829230-835F-6CAD-6B17-6C103FA02A84}"/>
              </a:ext>
            </a:extLst>
          </p:cNvPr>
          <p:cNvSpPr>
            <a:spLocks noGrp="1"/>
          </p:cNvSpPr>
          <p:nvPr>
            <p:ph idx="12" hasCustomPrompt="1"/>
          </p:nvPr>
        </p:nvSpPr>
        <p:spPr>
          <a:xfrm>
            <a:off x="847344" y="1507086"/>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49B6D08E-CF4E-D10A-96DF-815B4592EB4F}"/>
              </a:ext>
            </a:extLst>
          </p:cNvPr>
          <p:cNvSpPr>
            <a:spLocks noGrp="1"/>
          </p:cNvSpPr>
          <p:nvPr>
            <p:ph idx="13" hasCustomPrompt="1"/>
          </p:nvPr>
        </p:nvSpPr>
        <p:spPr>
          <a:xfrm>
            <a:off x="6193536" y="1507086"/>
            <a:ext cx="515112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37E5E1E-0E11-746B-AA39-8B02DC925F39}"/>
              </a:ext>
            </a:extLst>
          </p:cNvPr>
          <p:cNvSpPr>
            <a:spLocks noGrp="1"/>
          </p:cNvSpPr>
          <p:nvPr>
            <p:ph type="ftr" sz="quarter" idx="19"/>
          </p:nvPr>
        </p:nvSpPr>
        <p:spPr>
          <a:xfrm>
            <a:off x="7189788" y="6383338"/>
            <a:ext cx="4114800" cy="257175"/>
          </a:xfrm>
          <a:prstGeom prst="rect">
            <a:avLst/>
          </a:prstGeom>
        </p:spPr>
        <p:txBody>
          <a:bodyPr/>
          <a:lstStyle/>
          <a:p>
            <a:pPr>
              <a:defRPr/>
            </a:pPr>
            <a:r>
              <a:rPr lang="en-US" dirty="0"/>
              <a:t>CONFIDENTIAL AND PRIVILEGED</a:t>
            </a:r>
          </a:p>
        </p:txBody>
      </p:sp>
      <p:sp>
        <p:nvSpPr>
          <p:cNvPr id="6" name="Text Placeholder 5">
            <a:extLst>
              <a:ext uri="{FF2B5EF4-FFF2-40B4-BE49-F238E27FC236}">
                <a16:creationId xmlns:a16="http://schemas.microsoft.com/office/drawing/2014/main" id="{8F3F5327-CCAB-C2ED-6672-745DABD2CEBE}"/>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578906164"/>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0" y="857209"/>
            <a:ext cx="6477000" cy="598721"/>
          </a:xfrm>
          <a:prstGeom prst="rect">
            <a:avLst/>
          </a:prstGeom>
        </p:spPr>
        <p:txBody>
          <a:bodyPr/>
          <a:lstStyle>
            <a:lvl1pPr algn="ctr">
              <a:defRPr/>
            </a:lvl1pPr>
          </a:lstStyle>
          <a:p>
            <a:r>
              <a:rPr lang="en-US" dirty="0"/>
              <a:t>Primary Slide Title</a:t>
            </a:r>
          </a:p>
        </p:txBody>
      </p:sp>
      <p:sp>
        <p:nvSpPr>
          <p:cNvPr id="5" name="Text Placeholder 11"/>
          <p:cNvSpPr>
            <a:spLocks noGrp="1"/>
          </p:cNvSpPr>
          <p:nvPr>
            <p:ph type="body" sz="quarter" idx="12" hasCustomPrompt="1"/>
          </p:nvPr>
        </p:nvSpPr>
        <p:spPr>
          <a:xfrm>
            <a:off x="4978400" y="560439"/>
            <a:ext cx="2235200" cy="306643"/>
          </a:xfrm>
          <a:prstGeom prst="rect">
            <a:avLst/>
          </a:prstGeom>
        </p:spPr>
        <p:txBody>
          <a:bodyPr/>
          <a:lstStyle>
            <a:lvl1pPr algn="ctr">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16EFC8AE-78BA-E8DB-B3FD-D6816D06DEC7}"/>
              </a:ext>
            </a:extLst>
          </p:cNvPr>
          <p:cNvSpPr>
            <a:spLocks noGrp="1"/>
          </p:cNvSpPr>
          <p:nvPr>
            <p:ph type="sldNum" sz="quarter" idx="15"/>
          </p:nvPr>
        </p:nvSpPr>
        <p:spPr/>
        <p:txBody>
          <a:bodyPr/>
          <a:lstStyle>
            <a:lvl1pPr>
              <a:defRPr/>
            </a:lvl1pPr>
          </a:lstStyle>
          <a:p>
            <a:pPr>
              <a:defRPr/>
            </a:pPr>
            <a:fld id="{26BAFDB0-3DE4-4D4C-9D08-B3509EE4BD3A}" type="slidenum">
              <a:rPr lang="en-US"/>
              <a:pPr>
                <a:defRPr/>
              </a:pPr>
              <a:t>‹#›</a:t>
            </a:fld>
            <a:endParaRPr lang="en-US" dirty="0"/>
          </a:p>
        </p:txBody>
      </p:sp>
      <p:sp>
        <p:nvSpPr>
          <p:cNvPr id="8" name="Text Placeholder 2">
            <a:extLst>
              <a:ext uri="{FF2B5EF4-FFF2-40B4-BE49-F238E27FC236}">
                <a16:creationId xmlns:a16="http://schemas.microsoft.com/office/drawing/2014/main" id="{3734595A-B69C-D80E-E64C-C6FC2AD3ABDD}"/>
              </a:ext>
            </a:extLst>
          </p:cNvPr>
          <p:cNvSpPr>
            <a:spLocks noGrp="1"/>
          </p:cNvSpPr>
          <p:nvPr>
            <p:ph idx="17" hasCustomPrompt="1"/>
          </p:nvPr>
        </p:nvSpPr>
        <p:spPr>
          <a:xfrm>
            <a:off x="847344" y="1507086"/>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D917194B-5D7D-ADA8-DC10-792AC6CA1CA3}"/>
              </a:ext>
            </a:extLst>
          </p:cNvPr>
          <p:cNvSpPr>
            <a:spLocks noGrp="1"/>
          </p:cNvSpPr>
          <p:nvPr>
            <p:ph idx="13" hasCustomPrompt="1"/>
          </p:nvPr>
        </p:nvSpPr>
        <p:spPr>
          <a:xfrm>
            <a:off x="6193536" y="1507086"/>
            <a:ext cx="515112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5A0E51C-DF35-7264-5D57-9CD2DBB1BA75}"/>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7" name="Footer Placeholder 6">
            <a:extLst>
              <a:ext uri="{FF2B5EF4-FFF2-40B4-BE49-F238E27FC236}">
                <a16:creationId xmlns:a16="http://schemas.microsoft.com/office/drawing/2014/main" id="{393E4074-8BBF-1AED-2FB5-F4A1BC502149}"/>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1400123200"/>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100D63EB-53FD-979C-5067-F06D14645120}"/>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527304" y="857209"/>
            <a:ext cx="5487345" cy="598721"/>
          </a:xfrm>
          <a:prstGeom prst="rect">
            <a:avLst/>
          </a:prstGeom>
        </p:spPr>
        <p:txBody>
          <a:bodyPr/>
          <a:lstStyle/>
          <a:p>
            <a:r>
              <a:rPr lang="en-US" dirty="0"/>
              <a:t>Primary Slide Title</a:t>
            </a:r>
          </a:p>
        </p:txBody>
      </p:sp>
      <p:sp>
        <p:nvSpPr>
          <p:cNvPr id="6" name="Text Placeholder 2"/>
          <p:cNvSpPr>
            <a:spLocks noGrp="1"/>
          </p:cNvSpPr>
          <p:nvPr>
            <p:ph idx="1"/>
          </p:nvPr>
        </p:nvSpPr>
        <p:spPr>
          <a:xfrm>
            <a:off x="847344"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7"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4" name="Slide Number Placeholder 2">
            <a:extLst>
              <a:ext uri="{FF2B5EF4-FFF2-40B4-BE49-F238E27FC236}">
                <a16:creationId xmlns:a16="http://schemas.microsoft.com/office/drawing/2014/main" id="{200AD653-FBF5-66A5-EBDA-6D0234CF9E2D}"/>
              </a:ext>
            </a:extLst>
          </p:cNvPr>
          <p:cNvSpPr>
            <a:spLocks noGrp="1"/>
          </p:cNvSpPr>
          <p:nvPr>
            <p:ph type="sldNum" sz="quarter" idx="13"/>
          </p:nvPr>
        </p:nvSpPr>
        <p:spPr/>
        <p:txBody>
          <a:bodyPr/>
          <a:lstStyle>
            <a:lvl1pPr>
              <a:defRPr/>
            </a:lvl1pPr>
          </a:lstStyle>
          <a:p>
            <a:pPr>
              <a:defRPr/>
            </a:pPr>
            <a:fld id="{2A769D41-6EB3-7C40-B600-7B2AC3BACF31}" type="slidenum">
              <a:rPr lang="en-US"/>
              <a:pPr>
                <a:defRPr/>
              </a:pPr>
              <a:t>‹#›</a:t>
            </a:fld>
            <a:endParaRPr lang="en-US" dirty="0"/>
          </a:p>
        </p:txBody>
      </p:sp>
      <p:sp>
        <p:nvSpPr>
          <p:cNvPr id="8" name="Footer Placeholder 7">
            <a:extLst>
              <a:ext uri="{FF2B5EF4-FFF2-40B4-BE49-F238E27FC236}">
                <a16:creationId xmlns:a16="http://schemas.microsoft.com/office/drawing/2014/main" id="{3946E4F2-A661-B73D-8E5F-BC3A85460788}"/>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9" name="Text Placeholder 5">
            <a:extLst>
              <a:ext uri="{FF2B5EF4-FFF2-40B4-BE49-F238E27FC236}">
                <a16:creationId xmlns:a16="http://schemas.microsoft.com/office/drawing/2014/main" id="{A6160D64-16CF-AB38-FA27-5686E4B1FE37}"/>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026047955"/>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31C88F2-3B2E-EAF0-D866-2BBCED45EC3B}"/>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6180852"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6500892"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p:cNvSpPr>
            <a:spLocks noGrp="1"/>
          </p:cNvSpPr>
          <p:nvPr>
            <p:ph type="body" sz="quarter" idx="12" hasCustomPrompt="1"/>
          </p:nvPr>
        </p:nvSpPr>
        <p:spPr>
          <a:xfrm>
            <a:off x="6200516"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4" name="Slide Number Placeholder 2">
            <a:extLst>
              <a:ext uri="{FF2B5EF4-FFF2-40B4-BE49-F238E27FC236}">
                <a16:creationId xmlns:a16="http://schemas.microsoft.com/office/drawing/2014/main" id="{8C5B44B7-39AE-8202-05CD-D0C8C3D05A41}"/>
              </a:ext>
            </a:extLst>
          </p:cNvPr>
          <p:cNvSpPr>
            <a:spLocks noGrp="1"/>
          </p:cNvSpPr>
          <p:nvPr>
            <p:ph type="sldNum" sz="quarter" idx="13"/>
          </p:nvPr>
        </p:nvSpPr>
        <p:spPr/>
        <p:txBody>
          <a:bodyPr/>
          <a:lstStyle>
            <a:lvl1pPr>
              <a:defRPr/>
            </a:lvl1pPr>
          </a:lstStyle>
          <a:p>
            <a:pPr>
              <a:defRPr/>
            </a:pPr>
            <a:fld id="{9671F176-FB82-B149-AB48-9A28F13EC024}" type="slidenum">
              <a:rPr lang="en-US"/>
              <a:pPr>
                <a:defRPr/>
              </a:pPr>
              <a:t>‹#›</a:t>
            </a:fld>
            <a:endParaRPr lang="en-US" dirty="0"/>
          </a:p>
        </p:txBody>
      </p:sp>
      <p:sp>
        <p:nvSpPr>
          <p:cNvPr id="8" name="Text Placeholder 5">
            <a:extLst>
              <a:ext uri="{FF2B5EF4-FFF2-40B4-BE49-F238E27FC236}">
                <a16:creationId xmlns:a16="http://schemas.microsoft.com/office/drawing/2014/main" id="{A6C5B651-E432-6E30-4438-39B121715498}"/>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9" name="Footer Placeholder 8">
            <a:extLst>
              <a:ext uri="{FF2B5EF4-FFF2-40B4-BE49-F238E27FC236}">
                <a16:creationId xmlns:a16="http://schemas.microsoft.com/office/drawing/2014/main" id="{8FE4C3AC-4EDB-1B2D-6C36-3E7D4A95AF5A}"/>
              </a:ext>
            </a:extLst>
          </p:cNvPr>
          <p:cNvSpPr>
            <a:spLocks noGrp="1"/>
          </p:cNvSpPr>
          <p:nvPr>
            <p:ph type="ftr" sz="quarter" idx="40"/>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1770392318"/>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E37D18FC-8E8F-F5E9-ACEA-1AF39913C14E}"/>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9" name="Picture Placeholder 8"/>
          <p:cNvSpPr>
            <a:spLocks noGrp="1"/>
          </p:cNvSpPr>
          <p:nvPr>
            <p:ph type="pic" sz="quarter" idx="12"/>
          </p:nvPr>
        </p:nvSpPr>
        <p:spPr>
          <a:xfrm>
            <a:off x="0" y="1"/>
            <a:ext cx="6024563" cy="6163056"/>
          </a:xfrm>
          <a:prstGeom prst="rect">
            <a:avLst/>
          </a:prstGeom>
        </p:spPr>
        <p:txBody>
          <a:bodyPr/>
          <a:lstStyle/>
          <a:p>
            <a:pPr lvl="0"/>
            <a:endParaRPr lang="en-US" noProof="0" dirty="0"/>
          </a:p>
        </p:txBody>
      </p:sp>
      <p:sp>
        <p:nvSpPr>
          <p:cNvPr id="2" name="Title 1"/>
          <p:cNvSpPr>
            <a:spLocks noGrp="1"/>
          </p:cNvSpPr>
          <p:nvPr>
            <p:ph type="title" hasCustomPrompt="1"/>
          </p:nvPr>
        </p:nvSpPr>
        <p:spPr>
          <a:xfrm>
            <a:off x="6180852"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6500892"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3" hasCustomPrompt="1"/>
          </p:nvPr>
        </p:nvSpPr>
        <p:spPr>
          <a:xfrm>
            <a:off x="6200516"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4" name="Slide Number Placeholder 2">
            <a:extLst>
              <a:ext uri="{FF2B5EF4-FFF2-40B4-BE49-F238E27FC236}">
                <a16:creationId xmlns:a16="http://schemas.microsoft.com/office/drawing/2014/main" id="{B717B584-9C13-83BE-5B1F-65048CE795C7}"/>
              </a:ext>
            </a:extLst>
          </p:cNvPr>
          <p:cNvSpPr>
            <a:spLocks noGrp="1"/>
          </p:cNvSpPr>
          <p:nvPr>
            <p:ph type="sldNum" sz="quarter" idx="14"/>
          </p:nvPr>
        </p:nvSpPr>
        <p:spPr/>
        <p:txBody>
          <a:bodyPr/>
          <a:lstStyle>
            <a:lvl1pPr>
              <a:defRPr/>
            </a:lvl1pPr>
          </a:lstStyle>
          <a:p>
            <a:pPr>
              <a:defRPr/>
            </a:pPr>
            <a:fld id="{4E10DCB8-0C15-8A4A-B2A2-7B5A04008B02}" type="slidenum">
              <a:rPr lang="en-US"/>
              <a:pPr>
                <a:defRPr/>
              </a:pPr>
              <a:t>‹#›</a:t>
            </a:fld>
            <a:endParaRPr lang="en-US" dirty="0"/>
          </a:p>
        </p:txBody>
      </p:sp>
      <p:sp>
        <p:nvSpPr>
          <p:cNvPr id="7" name="Footer Placeholder 6">
            <a:extLst>
              <a:ext uri="{FF2B5EF4-FFF2-40B4-BE49-F238E27FC236}">
                <a16:creationId xmlns:a16="http://schemas.microsoft.com/office/drawing/2014/main" id="{9DC5E42C-4FDB-9314-B2AD-0ABA002B1AF1}"/>
              </a:ext>
            </a:extLst>
          </p:cNvPr>
          <p:cNvSpPr>
            <a:spLocks noGrp="1"/>
          </p:cNvSpPr>
          <p:nvPr>
            <p:ph type="ftr" sz="quarter" idx="15"/>
          </p:nvPr>
        </p:nvSpPr>
        <p:spPr>
          <a:xfrm>
            <a:off x="7189788" y="6383338"/>
            <a:ext cx="4114800" cy="257175"/>
          </a:xfrm>
          <a:prstGeom prst="rect">
            <a:avLst/>
          </a:prstGeom>
        </p:spPr>
        <p:txBody>
          <a:bodyPr/>
          <a:lstStyle/>
          <a:p>
            <a:pPr>
              <a:defRPr/>
            </a:pPr>
            <a:r>
              <a:rPr lang="en-US" dirty="0"/>
              <a:t>CONFIDENTIAL AND PRIVILEGED</a:t>
            </a:r>
          </a:p>
        </p:txBody>
      </p:sp>
      <p:sp>
        <p:nvSpPr>
          <p:cNvPr id="8" name="Text Placeholder 5">
            <a:extLst>
              <a:ext uri="{FF2B5EF4-FFF2-40B4-BE49-F238E27FC236}">
                <a16:creationId xmlns:a16="http://schemas.microsoft.com/office/drawing/2014/main" id="{B4861683-B1DA-FA6A-6950-6075179273CF}"/>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21654489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6"/>
            <a:ext cx="5411380" cy="991380"/>
          </a:xfrm>
          <a:prstGeom prst="rect">
            <a:avLst/>
          </a:prstGeom>
        </p:spPr>
        <p:txBody>
          <a:bodyPr/>
          <a:lstStyle/>
          <a:p>
            <a:r>
              <a:rPr lang="en-US" dirty="0"/>
              <a:t>Long Primary Slide Title with Double Lined Text</a:t>
            </a:r>
          </a:p>
        </p:txBody>
      </p:sp>
      <p:sp>
        <p:nvSpPr>
          <p:cNvPr id="5" name="Picture Placeholder 8"/>
          <p:cNvSpPr>
            <a:spLocks noGrp="1"/>
          </p:cNvSpPr>
          <p:nvPr>
            <p:ph type="pic" sz="quarter" idx="13"/>
          </p:nvPr>
        </p:nvSpPr>
        <p:spPr>
          <a:xfrm>
            <a:off x="6167437" y="0"/>
            <a:ext cx="6024563" cy="6163056"/>
          </a:xfrm>
          <a:prstGeom prst="rect">
            <a:avLst/>
          </a:prstGeom>
        </p:spPr>
        <p:txBody>
          <a:bodyPr/>
          <a:lstStyle/>
          <a:p>
            <a:pPr lvl="0"/>
            <a:endParaRPr lang="en-US" noProof="0" dirty="0"/>
          </a:p>
        </p:txBody>
      </p:sp>
      <p:sp>
        <p:nvSpPr>
          <p:cNvPr id="3" name="Slide Number Placeholder 2">
            <a:extLst>
              <a:ext uri="{FF2B5EF4-FFF2-40B4-BE49-F238E27FC236}">
                <a16:creationId xmlns:a16="http://schemas.microsoft.com/office/drawing/2014/main" id="{417A6A8F-AF3E-DB75-16B4-30A36437BA50}"/>
              </a:ext>
            </a:extLst>
          </p:cNvPr>
          <p:cNvSpPr>
            <a:spLocks noGrp="1"/>
          </p:cNvSpPr>
          <p:nvPr>
            <p:ph type="sldNum" sz="quarter" idx="14"/>
          </p:nvPr>
        </p:nvSpPr>
        <p:spPr/>
        <p:txBody>
          <a:bodyPr/>
          <a:lstStyle>
            <a:lvl1pPr>
              <a:defRPr/>
            </a:lvl1pPr>
          </a:lstStyle>
          <a:p>
            <a:pPr>
              <a:defRPr/>
            </a:pPr>
            <a:fld id="{1089AD4D-0656-944C-8024-AA1CD6C35601}" type="slidenum">
              <a:rPr lang="en-US"/>
              <a:pPr>
                <a:defRPr/>
              </a:pPr>
              <a:t>‹#›</a:t>
            </a:fld>
            <a:endParaRPr lang="en-US" dirty="0"/>
          </a:p>
        </p:txBody>
      </p:sp>
      <p:sp>
        <p:nvSpPr>
          <p:cNvPr id="6" name="Text Placeholder 5">
            <a:extLst>
              <a:ext uri="{FF2B5EF4-FFF2-40B4-BE49-F238E27FC236}">
                <a16:creationId xmlns:a16="http://schemas.microsoft.com/office/drawing/2014/main" id="{BD9BB3CA-D6E9-A6F5-836F-223211FC32E1}"/>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
        <p:nvSpPr>
          <p:cNvPr id="7" name="Footer Placeholder 6">
            <a:extLst>
              <a:ext uri="{FF2B5EF4-FFF2-40B4-BE49-F238E27FC236}">
                <a16:creationId xmlns:a16="http://schemas.microsoft.com/office/drawing/2014/main" id="{A2E7980C-74BE-7691-F3DB-C678F53F6BF2}"/>
              </a:ext>
            </a:extLst>
          </p:cNvPr>
          <p:cNvSpPr>
            <a:spLocks noGrp="1"/>
          </p:cNvSpPr>
          <p:nvPr>
            <p:ph type="ftr" sz="quarter" idx="40"/>
          </p:nvPr>
        </p:nvSpPr>
        <p:spPr/>
        <p:txBody>
          <a:bodyPr/>
          <a:lstStyle/>
          <a:p>
            <a:pPr>
              <a:defRPr/>
            </a:pPr>
            <a:r>
              <a:rPr lang="en-US" dirty="0"/>
              <a:t>CONFIDENTIAL AND PRIVILEGED</a:t>
            </a:r>
          </a:p>
        </p:txBody>
      </p:sp>
    </p:spTree>
    <p:extLst>
      <p:ext uri="{BB962C8B-B14F-4D97-AF65-F5344CB8AC3E}">
        <p14:creationId xmlns:p14="http://schemas.microsoft.com/office/powerpoint/2010/main" val="1465226129"/>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E7F6DB6-D0AF-E00D-9F5E-9BFE2D337D22}"/>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4" name="Image" descr="Image">
            <a:extLst>
              <a:ext uri="{FF2B5EF4-FFF2-40B4-BE49-F238E27FC236}">
                <a16:creationId xmlns:a16="http://schemas.microsoft.com/office/drawing/2014/main" id="{FEC2A0CF-71F6-A961-143D-AC9501F17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 t="23254" r="35545" b="32388"/>
          <a:stretch>
            <a:fillRect/>
          </a:stretch>
        </p:blipFill>
        <p:spPr bwMode="auto">
          <a:xfrm>
            <a:off x="6176963" y="-20638"/>
            <a:ext cx="602615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527304"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847344"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5" name="Slide Number Placeholder 2">
            <a:extLst>
              <a:ext uri="{FF2B5EF4-FFF2-40B4-BE49-F238E27FC236}">
                <a16:creationId xmlns:a16="http://schemas.microsoft.com/office/drawing/2014/main" id="{DA66945A-D69E-8102-4914-216ACB4D05F5}"/>
              </a:ext>
            </a:extLst>
          </p:cNvPr>
          <p:cNvSpPr>
            <a:spLocks noGrp="1"/>
          </p:cNvSpPr>
          <p:nvPr>
            <p:ph type="sldNum" sz="quarter" idx="13"/>
          </p:nvPr>
        </p:nvSpPr>
        <p:spPr/>
        <p:txBody>
          <a:bodyPr/>
          <a:lstStyle>
            <a:lvl1pPr>
              <a:defRPr/>
            </a:lvl1pPr>
          </a:lstStyle>
          <a:p>
            <a:pPr>
              <a:defRPr/>
            </a:pPr>
            <a:fld id="{65E78036-EA22-A040-83CB-ABB8C9F1B918}" type="slidenum">
              <a:rPr lang="en-US"/>
              <a:pPr>
                <a:defRPr/>
              </a:pPr>
              <a:t>‹#›</a:t>
            </a:fld>
            <a:endParaRPr lang="en-US" dirty="0"/>
          </a:p>
        </p:txBody>
      </p:sp>
      <p:sp>
        <p:nvSpPr>
          <p:cNvPr id="8" name="Footer Placeholder 7">
            <a:extLst>
              <a:ext uri="{FF2B5EF4-FFF2-40B4-BE49-F238E27FC236}">
                <a16:creationId xmlns:a16="http://schemas.microsoft.com/office/drawing/2014/main" id="{CD4C0202-1CE5-7FED-F2A7-A591358D6D28}"/>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9" name="Text Placeholder 5">
            <a:extLst>
              <a:ext uri="{FF2B5EF4-FFF2-40B4-BE49-F238E27FC236}">
                <a16:creationId xmlns:a16="http://schemas.microsoft.com/office/drawing/2014/main" id="{094B4B5B-10B3-B6BD-A141-251C96301F5B}"/>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207053272"/>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752596C4-8E46-D100-0541-2DEF0FB237CD}"/>
              </a:ext>
            </a:extLst>
          </p:cNvPr>
          <p:cNvSpPr>
            <a:spLocks noChangeArrowheads="1"/>
          </p:cNvSpPr>
          <p:nvPr/>
        </p:nvSpPr>
        <p:spPr bwMode="auto">
          <a:xfrm>
            <a:off x="0" y="-12700"/>
            <a:ext cx="6024563"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dirty="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4" name="Image" descr="Image">
            <a:extLst>
              <a:ext uri="{FF2B5EF4-FFF2-40B4-BE49-F238E27FC236}">
                <a16:creationId xmlns:a16="http://schemas.microsoft.com/office/drawing/2014/main" id="{D2726690-09CD-6113-ADA7-EFD531EE6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 t="23254" r="35545" b="32388"/>
          <a:stretch>
            <a:fillRect/>
          </a:stretch>
        </p:blipFill>
        <p:spPr bwMode="auto">
          <a:xfrm>
            <a:off x="0" y="-20638"/>
            <a:ext cx="6024563"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6180852"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6500892"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3" hasCustomPrompt="1"/>
          </p:nvPr>
        </p:nvSpPr>
        <p:spPr>
          <a:xfrm>
            <a:off x="6200516"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5" name="Slide Number Placeholder 2">
            <a:extLst>
              <a:ext uri="{FF2B5EF4-FFF2-40B4-BE49-F238E27FC236}">
                <a16:creationId xmlns:a16="http://schemas.microsoft.com/office/drawing/2014/main" id="{C1549301-5A6A-1D26-92A8-E556C5580A96}"/>
              </a:ext>
            </a:extLst>
          </p:cNvPr>
          <p:cNvSpPr>
            <a:spLocks noGrp="1"/>
          </p:cNvSpPr>
          <p:nvPr>
            <p:ph type="sldNum" sz="quarter" idx="14"/>
          </p:nvPr>
        </p:nvSpPr>
        <p:spPr/>
        <p:txBody>
          <a:bodyPr/>
          <a:lstStyle>
            <a:lvl1pPr>
              <a:defRPr/>
            </a:lvl1pPr>
          </a:lstStyle>
          <a:p>
            <a:pPr>
              <a:defRPr/>
            </a:pPr>
            <a:fld id="{112083BB-D840-AD46-B671-F5ED90CFFEAE}" type="slidenum">
              <a:rPr lang="en-US"/>
              <a:pPr>
                <a:defRPr/>
              </a:pPr>
              <a:t>‹#›</a:t>
            </a:fld>
            <a:endParaRPr lang="en-US" dirty="0"/>
          </a:p>
        </p:txBody>
      </p:sp>
      <p:sp>
        <p:nvSpPr>
          <p:cNvPr id="8" name="Footer Placeholder 7">
            <a:extLst>
              <a:ext uri="{FF2B5EF4-FFF2-40B4-BE49-F238E27FC236}">
                <a16:creationId xmlns:a16="http://schemas.microsoft.com/office/drawing/2014/main" id="{A494D9B2-E349-3513-2F4F-DE8FAD9643B7}"/>
              </a:ext>
            </a:extLst>
          </p:cNvPr>
          <p:cNvSpPr>
            <a:spLocks noGrp="1"/>
          </p:cNvSpPr>
          <p:nvPr>
            <p:ph type="ftr" sz="quarter" idx="15"/>
          </p:nvPr>
        </p:nvSpPr>
        <p:spPr>
          <a:xfrm>
            <a:off x="7189788" y="6383338"/>
            <a:ext cx="4114800" cy="257175"/>
          </a:xfrm>
          <a:prstGeom prst="rect">
            <a:avLst/>
          </a:prstGeom>
        </p:spPr>
        <p:txBody>
          <a:bodyPr/>
          <a:lstStyle/>
          <a:p>
            <a:pPr>
              <a:defRPr/>
            </a:pPr>
            <a:r>
              <a:rPr lang="en-US" dirty="0"/>
              <a:t>CONFIDENTIAL AND PRIVILEGED</a:t>
            </a:r>
          </a:p>
        </p:txBody>
      </p:sp>
      <p:sp>
        <p:nvSpPr>
          <p:cNvPr id="9" name="Text Placeholder 5">
            <a:extLst>
              <a:ext uri="{FF2B5EF4-FFF2-40B4-BE49-F238E27FC236}">
                <a16:creationId xmlns:a16="http://schemas.microsoft.com/office/drawing/2014/main" id="{D23057F1-D38A-698F-793C-C445C400583B}"/>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904684404"/>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93BE028C-2DA6-A9D0-3A55-9C47ADD5C342}"/>
              </a:ext>
            </a:extLst>
          </p:cNvPr>
          <p:cNvSpPr>
            <a:spLocks noGrp="1"/>
          </p:cNvSpPr>
          <p:nvPr>
            <p:ph type="sldNum" sz="quarter" idx="10"/>
          </p:nvPr>
        </p:nvSpPr>
        <p:spPr/>
        <p:txBody>
          <a:bodyPr/>
          <a:lstStyle>
            <a:lvl1pPr>
              <a:defRPr/>
            </a:lvl1pPr>
          </a:lstStyle>
          <a:p>
            <a:pPr>
              <a:defRPr/>
            </a:pPr>
            <a:fld id="{3EAEA69B-D2B3-2144-807C-A4A896E35586}" type="slidenum">
              <a:rPr lang="en-US"/>
              <a:pPr>
                <a:defRPr/>
              </a:pPr>
              <a:t>‹#›</a:t>
            </a:fld>
            <a:endParaRPr lang="en-US" dirty="0"/>
          </a:p>
        </p:txBody>
      </p:sp>
      <p:sp>
        <p:nvSpPr>
          <p:cNvPr id="5" name="Footer Placeholder 4">
            <a:extLst>
              <a:ext uri="{FF2B5EF4-FFF2-40B4-BE49-F238E27FC236}">
                <a16:creationId xmlns:a16="http://schemas.microsoft.com/office/drawing/2014/main" id="{E41A9FF2-E840-D174-252E-6C7F6F5E0653}"/>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6" name="Text Placeholder 5">
            <a:extLst>
              <a:ext uri="{FF2B5EF4-FFF2-40B4-BE49-F238E27FC236}">
                <a16:creationId xmlns:a16="http://schemas.microsoft.com/office/drawing/2014/main" id="{79FCE401-1A88-9CD2-5EE8-B9B0283B0416}"/>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258368158"/>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0" y="857209"/>
            <a:ext cx="6477000" cy="598721"/>
          </a:xfrm>
          <a:prstGeom prst="rect">
            <a:avLst/>
          </a:prstGeom>
        </p:spPr>
        <p:txBody>
          <a:bodyPr/>
          <a:lstStyle>
            <a:lvl1pPr algn="ctr">
              <a:defRPr/>
            </a:lvl1pPr>
          </a:lstStyle>
          <a:p>
            <a:r>
              <a:rPr lang="en-US" dirty="0"/>
              <a:t>Primary Slide Title</a:t>
            </a:r>
          </a:p>
        </p:txBody>
      </p:sp>
      <p:sp>
        <p:nvSpPr>
          <p:cNvPr id="5" name="Text Placeholder 11"/>
          <p:cNvSpPr>
            <a:spLocks noGrp="1"/>
          </p:cNvSpPr>
          <p:nvPr>
            <p:ph type="body" sz="quarter" idx="12" hasCustomPrompt="1"/>
          </p:nvPr>
        </p:nvSpPr>
        <p:spPr>
          <a:xfrm>
            <a:off x="4978400" y="560439"/>
            <a:ext cx="2235200" cy="306643"/>
          </a:xfrm>
          <a:prstGeom prst="rect">
            <a:avLst/>
          </a:prstGeom>
        </p:spPr>
        <p:txBody>
          <a:bodyPr/>
          <a:lstStyle>
            <a:lvl1pPr algn="ctr">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46F3C687-10F8-0C02-5124-546DDA8963ED}"/>
              </a:ext>
            </a:extLst>
          </p:cNvPr>
          <p:cNvSpPr>
            <a:spLocks noGrp="1"/>
          </p:cNvSpPr>
          <p:nvPr>
            <p:ph type="sldNum" sz="quarter" idx="13"/>
          </p:nvPr>
        </p:nvSpPr>
        <p:spPr/>
        <p:txBody>
          <a:bodyPr/>
          <a:lstStyle>
            <a:lvl1pPr>
              <a:defRPr/>
            </a:lvl1pPr>
          </a:lstStyle>
          <a:p>
            <a:pPr>
              <a:defRPr/>
            </a:pPr>
            <a:fld id="{77CA2A06-2D82-B544-9A21-5555CF5FD34E}" type="slidenum">
              <a:rPr lang="en-US"/>
              <a:pPr>
                <a:defRPr/>
              </a:pPr>
              <a:t>‹#›</a:t>
            </a:fld>
            <a:endParaRPr lang="en-US" dirty="0"/>
          </a:p>
        </p:txBody>
      </p:sp>
      <p:sp>
        <p:nvSpPr>
          <p:cNvPr id="6" name="Footer Placeholder 5">
            <a:extLst>
              <a:ext uri="{FF2B5EF4-FFF2-40B4-BE49-F238E27FC236}">
                <a16:creationId xmlns:a16="http://schemas.microsoft.com/office/drawing/2014/main" id="{AD629086-0372-8B87-E9AE-C45B9FCA17B1}"/>
              </a:ext>
            </a:extLst>
          </p:cNvPr>
          <p:cNvSpPr>
            <a:spLocks noGrp="1"/>
          </p:cNvSpPr>
          <p:nvPr>
            <p:ph type="ftr" sz="quarter" idx="14"/>
          </p:nvPr>
        </p:nvSpPr>
        <p:spPr>
          <a:xfrm>
            <a:off x="7189788" y="6383338"/>
            <a:ext cx="4114800" cy="257175"/>
          </a:xfrm>
          <a:prstGeom prst="rect">
            <a:avLst/>
          </a:prstGeom>
        </p:spPr>
        <p:txBody>
          <a:bodyPr/>
          <a:lstStyle/>
          <a:p>
            <a:pPr>
              <a:defRPr/>
            </a:pPr>
            <a:r>
              <a:rPr lang="en-US" dirty="0"/>
              <a:t>CONFIDENTIAL AND PRIVILEGED</a:t>
            </a:r>
          </a:p>
        </p:txBody>
      </p:sp>
      <p:sp>
        <p:nvSpPr>
          <p:cNvPr id="7" name="Text Placeholder 5">
            <a:extLst>
              <a:ext uri="{FF2B5EF4-FFF2-40B4-BE49-F238E27FC236}">
                <a16:creationId xmlns:a16="http://schemas.microsoft.com/office/drawing/2014/main" id="{17EFBF85-D733-0351-3EF8-1E0CE423C723}"/>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612251418"/>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5" name="Text Placeholder 4"/>
          <p:cNvSpPr>
            <a:spLocks noGrp="1"/>
          </p:cNvSpPr>
          <p:nvPr>
            <p:ph type="body" sz="quarter" idx="36"/>
          </p:nvPr>
        </p:nvSpPr>
        <p:spPr>
          <a:xfrm>
            <a:off x="514478" y="1420210"/>
            <a:ext cx="4785110" cy="3722061"/>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dirty="0"/>
              <a:t>Click to edit Master text styles</a:t>
            </a:r>
          </a:p>
        </p:txBody>
      </p:sp>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17577E65-3BF9-29FA-A839-77D1C72B76D2}"/>
              </a:ext>
            </a:extLst>
          </p:cNvPr>
          <p:cNvSpPr>
            <a:spLocks noGrp="1"/>
          </p:cNvSpPr>
          <p:nvPr>
            <p:ph type="sldNum" sz="quarter" idx="37"/>
          </p:nvPr>
        </p:nvSpPr>
        <p:spPr/>
        <p:txBody>
          <a:bodyPr/>
          <a:lstStyle>
            <a:lvl1pPr>
              <a:defRPr/>
            </a:lvl1pPr>
          </a:lstStyle>
          <a:p>
            <a:pPr>
              <a:defRPr/>
            </a:pPr>
            <a:fld id="{49701CC0-2022-184B-8262-96E93A1F380D}" type="slidenum">
              <a:rPr lang="en-US"/>
              <a:pPr>
                <a:defRPr/>
              </a:pPr>
              <a:t>‹#›</a:t>
            </a:fld>
            <a:endParaRPr lang="en-US" dirty="0"/>
          </a:p>
        </p:txBody>
      </p:sp>
      <p:sp>
        <p:nvSpPr>
          <p:cNvPr id="6" name="Footer Placeholder 5">
            <a:extLst>
              <a:ext uri="{FF2B5EF4-FFF2-40B4-BE49-F238E27FC236}">
                <a16:creationId xmlns:a16="http://schemas.microsoft.com/office/drawing/2014/main" id="{A91670D7-7A8C-8194-83F8-A65948A86007}"/>
              </a:ext>
            </a:extLst>
          </p:cNvPr>
          <p:cNvSpPr>
            <a:spLocks noGrp="1"/>
          </p:cNvSpPr>
          <p:nvPr>
            <p:ph type="ftr" sz="quarter" idx="38"/>
          </p:nvPr>
        </p:nvSpPr>
        <p:spPr>
          <a:xfrm>
            <a:off x="7189788" y="6383338"/>
            <a:ext cx="4114800" cy="257175"/>
          </a:xfrm>
          <a:prstGeom prst="rect">
            <a:avLst/>
          </a:prstGeom>
        </p:spPr>
        <p:txBody>
          <a:bodyPr/>
          <a:lstStyle/>
          <a:p>
            <a:pPr>
              <a:defRPr/>
            </a:pPr>
            <a:r>
              <a:rPr lang="en-US" dirty="0"/>
              <a:t>CONFIDENTIAL AND PRIVILEGED</a:t>
            </a:r>
          </a:p>
        </p:txBody>
      </p:sp>
      <p:sp>
        <p:nvSpPr>
          <p:cNvPr id="7" name="Text Placeholder 5">
            <a:extLst>
              <a:ext uri="{FF2B5EF4-FFF2-40B4-BE49-F238E27FC236}">
                <a16:creationId xmlns:a16="http://schemas.microsoft.com/office/drawing/2014/main" id="{0021DCD6-155C-AAF3-9045-7ABFC3AA62EA}"/>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776808984"/>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4C938962-6B6F-C54E-B654-7C2C5EA4C3DB}"/>
              </a:ext>
            </a:extLst>
          </p:cNvPr>
          <p:cNvSpPr txBox="1">
            <a:spLocks/>
          </p:cNvSpPr>
          <p:nvPr/>
        </p:nvSpPr>
        <p:spPr>
          <a:xfrm>
            <a:off x="536575" y="2997200"/>
            <a:ext cx="5649913" cy="560388"/>
          </a:xfrm>
          <a:prstGeom prst="rect">
            <a:avLst/>
          </a:prstGeom>
        </p:spPr>
        <p:txBody>
          <a:bodyPr>
            <a:normAutofit/>
          </a:bodyPr>
          <a:lstStyle>
            <a:lvl1pPr algn="l" defTabSz="914400" rtl="0" eaLnBrk="1" latinLnBrk="0" hangingPunct="1">
              <a:lnSpc>
                <a:spcPct val="90000"/>
              </a:lnSpc>
              <a:spcBef>
                <a:spcPct val="0"/>
              </a:spcBef>
              <a:buNone/>
              <a:defRPr sz="3400" b="1" i="0"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Thank you.</a:t>
            </a:r>
          </a:p>
        </p:txBody>
      </p:sp>
      <p:sp>
        <p:nvSpPr>
          <p:cNvPr id="3" name="Slide Number Placeholder 2">
            <a:extLst>
              <a:ext uri="{FF2B5EF4-FFF2-40B4-BE49-F238E27FC236}">
                <a16:creationId xmlns:a16="http://schemas.microsoft.com/office/drawing/2014/main" id="{DA234794-63C5-AD0D-7EC4-33A25AF78B95}"/>
              </a:ext>
            </a:extLst>
          </p:cNvPr>
          <p:cNvSpPr>
            <a:spLocks noGrp="1"/>
          </p:cNvSpPr>
          <p:nvPr>
            <p:ph type="sldNum" sz="quarter" idx="10"/>
          </p:nvPr>
        </p:nvSpPr>
        <p:spPr/>
        <p:txBody>
          <a:bodyPr/>
          <a:lstStyle>
            <a:lvl1pPr>
              <a:defRPr/>
            </a:lvl1pPr>
          </a:lstStyle>
          <a:p>
            <a:pPr>
              <a:defRPr/>
            </a:pPr>
            <a:fld id="{86CAA178-B73C-9A40-899A-8AAA04E126C4}" type="slidenum">
              <a:rPr lang="en-US"/>
              <a:pPr>
                <a:defRPr/>
              </a:pPr>
              <a:t>‹#›</a:t>
            </a:fld>
            <a:endParaRPr lang="en-US" dirty="0"/>
          </a:p>
        </p:txBody>
      </p:sp>
      <p:sp>
        <p:nvSpPr>
          <p:cNvPr id="5" name="Footer Placeholder 4">
            <a:extLst>
              <a:ext uri="{FF2B5EF4-FFF2-40B4-BE49-F238E27FC236}">
                <a16:creationId xmlns:a16="http://schemas.microsoft.com/office/drawing/2014/main" id="{BD615B34-785E-5C1E-27CE-048CD9C5FB8C}"/>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6" name="Text Placeholder 5">
            <a:extLst>
              <a:ext uri="{FF2B5EF4-FFF2-40B4-BE49-F238E27FC236}">
                <a16:creationId xmlns:a16="http://schemas.microsoft.com/office/drawing/2014/main" id="{FB34BB95-5614-ED0E-E411-0E48D272DD4A}"/>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094197195"/>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descr="A close-up of a hospital entrance&#10;&#10;Description automatically generated">
            <a:extLst>
              <a:ext uri="{FF2B5EF4-FFF2-40B4-BE49-F238E27FC236}">
                <a16:creationId xmlns:a16="http://schemas.microsoft.com/office/drawing/2014/main" id="{FBF25CE0-D2D0-2076-53C5-8CDDAB1DA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82" t="7843" r="12485" b="4640"/>
          <a:stretch>
            <a:fillRect/>
          </a:stretch>
        </p:blipFill>
        <p:spPr bwMode="auto">
          <a:xfrm>
            <a:off x="6176963" y="-12700"/>
            <a:ext cx="60261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6">
            <a:extLst>
              <a:ext uri="{FF2B5EF4-FFF2-40B4-BE49-F238E27FC236}">
                <a16:creationId xmlns:a16="http://schemas.microsoft.com/office/drawing/2014/main" id="{F1F2893C-D512-DC0A-57EF-0AD2B8FC6D08}"/>
              </a:ext>
            </a:extLst>
          </p:cNvPr>
          <p:cNvSpPr txBox="1">
            <a:spLocks/>
          </p:cNvSpPr>
          <p:nvPr/>
        </p:nvSpPr>
        <p:spPr>
          <a:xfrm>
            <a:off x="536575" y="2997200"/>
            <a:ext cx="5649913" cy="560388"/>
          </a:xfrm>
          <a:prstGeom prst="rect">
            <a:avLst/>
          </a:prstGeom>
        </p:spPr>
        <p:txBody>
          <a:bodyPr>
            <a:normAutofit/>
          </a:bodyPr>
          <a:lstStyle>
            <a:lvl1pPr algn="l" defTabSz="914400" rtl="0" eaLnBrk="1" latinLnBrk="0" hangingPunct="1">
              <a:lnSpc>
                <a:spcPct val="90000"/>
              </a:lnSpc>
              <a:spcBef>
                <a:spcPct val="0"/>
              </a:spcBef>
              <a:buNone/>
              <a:defRPr sz="3400" b="1" i="0"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Thank you.</a:t>
            </a:r>
          </a:p>
        </p:txBody>
      </p:sp>
      <p:sp>
        <p:nvSpPr>
          <p:cNvPr id="4" name="Slide Number Placeholder 2">
            <a:extLst>
              <a:ext uri="{FF2B5EF4-FFF2-40B4-BE49-F238E27FC236}">
                <a16:creationId xmlns:a16="http://schemas.microsoft.com/office/drawing/2014/main" id="{CC3644F7-A7D4-8F36-4C5A-5BED31E89B9F}"/>
              </a:ext>
            </a:extLst>
          </p:cNvPr>
          <p:cNvSpPr>
            <a:spLocks noGrp="1"/>
          </p:cNvSpPr>
          <p:nvPr>
            <p:ph type="sldNum" sz="quarter" idx="10"/>
          </p:nvPr>
        </p:nvSpPr>
        <p:spPr/>
        <p:txBody>
          <a:bodyPr/>
          <a:lstStyle>
            <a:lvl1pPr>
              <a:defRPr/>
            </a:lvl1pPr>
          </a:lstStyle>
          <a:p>
            <a:pPr>
              <a:defRPr/>
            </a:pPr>
            <a:fld id="{B4D71BCD-B68F-3C46-A0A5-80F30B87D5A4}" type="slidenum">
              <a:rPr lang="en-US"/>
              <a:pPr>
                <a:defRPr/>
              </a:pPr>
              <a:t>‹#›</a:t>
            </a:fld>
            <a:endParaRPr lang="en-US" dirty="0"/>
          </a:p>
        </p:txBody>
      </p:sp>
      <p:sp>
        <p:nvSpPr>
          <p:cNvPr id="6" name="Footer Placeholder 5">
            <a:extLst>
              <a:ext uri="{FF2B5EF4-FFF2-40B4-BE49-F238E27FC236}">
                <a16:creationId xmlns:a16="http://schemas.microsoft.com/office/drawing/2014/main" id="{1E099FDD-5195-1278-6AED-CA3B382EDE8E}"/>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
        <p:nvSpPr>
          <p:cNvPr id="7" name="Text Placeholder 5">
            <a:extLst>
              <a:ext uri="{FF2B5EF4-FFF2-40B4-BE49-F238E27FC236}">
                <a16:creationId xmlns:a16="http://schemas.microsoft.com/office/drawing/2014/main" id="{D62CB2A7-CA13-721E-4AE4-39AF7B672F13}"/>
              </a:ext>
            </a:extLst>
          </p:cNvPr>
          <p:cNvSpPr>
            <a:spLocks noGrp="1"/>
          </p:cNvSpPr>
          <p:nvPr>
            <p:ph type="body" sz="quarter" idx="39" hasCustomPrompt="1"/>
          </p:nvPr>
        </p:nvSpPr>
        <p:spPr>
          <a:xfrm>
            <a:off x="1581760" y="592772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464764719"/>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95" name="Bottom Navigation.png" descr="Bottom Navigation.png"/>
          <p:cNvPicPr>
            <a:picLocks noChangeAspect="1"/>
          </p:cNvPicPr>
          <p:nvPr/>
        </p:nvPicPr>
        <p:blipFill>
          <a:blip r:embed="rId2"/>
          <a:stretch>
            <a:fillRect/>
          </a:stretch>
        </p:blipFill>
        <p:spPr>
          <a:xfrm>
            <a:off x="0" y="6184900"/>
            <a:ext cx="12192001" cy="673100"/>
          </a:xfrm>
          <a:prstGeom prst="rect">
            <a:avLst/>
          </a:prstGeom>
          <a:ln w="12700">
            <a:miter lim="400000"/>
          </a:ln>
        </p:spPr>
      </p:pic>
      <p:sp>
        <p:nvSpPr>
          <p:cNvPr id="4" name="Slide Title">
            <a:extLst>
              <a:ext uri="{FF2B5EF4-FFF2-40B4-BE49-F238E27FC236}">
                <a16:creationId xmlns:a16="http://schemas.microsoft.com/office/drawing/2014/main" id="{7B3C40C6-8535-9F74-7B81-F659906F5E02}"/>
              </a:ext>
            </a:extLst>
          </p:cNvPr>
          <p:cNvSpPr txBox="1">
            <a:spLocks noGrp="1"/>
          </p:cNvSpPr>
          <p:nvPr>
            <p:ph type="title" hasCustomPrompt="1"/>
          </p:nvPr>
        </p:nvSpPr>
        <p:spPr>
          <a:xfrm>
            <a:off x="603249" y="506853"/>
            <a:ext cx="10985500" cy="673100"/>
          </a:xfrm>
          <a:prstGeom prst="rect">
            <a:avLst/>
          </a:prstGeom>
        </p:spPr>
        <p:txBody>
          <a:bodyPr anchor="t">
            <a:noAutofit/>
          </a:bodyPr>
          <a:lstStyle>
            <a:lvl1pPr>
              <a:defRPr sz="4250" spc="-85"/>
            </a:lvl1pPr>
          </a:lstStyle>
          <a:p>
            <a:r>
              <a:rPr lang="en-US" dirty="0"/>
              <a:t>Header</a:t>
            </a:r>
            <a:endParaRPr dirty="0"/>
          </a:p>
        </p:txBody>
      </p:sp>
      <p:sp>
        <p:nvSpPr>
          <p:cNvPr id="2" name="Text Placeholder 6">
            <a:extLst>
              <a:ext uri="{FF2B5EF4-FFF2-40B4-BE49-F238E27FC236}">
                <a16:creationId xmlns:a16="http://schemas.microsoft.com/office/drawing/2014/main" id="{E21AEF58-1EC0-8383-40C6-DF3CD20DDD2E}"/>
              </a:ext>
            </a:extLst>
          </p:cNvPr>
          <p:cNvSpPr>
            <a:spLocks noGrp="1"/>
          </p:cNvSpPr>
          <p:nvPr>
            <p:ph type="body" sz="quarter" idx="37" hasCustomPrompt="1"/>
          </p:nvPr>
        </p:nvSpPr>
        <p:spPr>
          <a:xfrm>
            <a:off x="7562057" y="6221971"/>
            <a:ext cx="3917371" cy="305715"/>
          </a:xfrm>
        </p:spPr>
        <p:txBody>
          <a:bodyPr>
            <a:normAutofit/>
          </a:bodyPr>
          <a:lstStyle>
            <a:lvl1pPr>
              <a:defRPr sz="1000">
                <a:latin typeface="+mn-lt"/>
              </a:defRPr>
            </a:lvl1pPr>
          </a:lstStyle>
          <a:p>
            <a:pPr lvl="0"/>
            <a:r>
              <a:rPr lang="en-US" dirty="0"/>
              <a:t>Source:</a:t>
            </a:r>
          </a:p>
        </p:txBody>
      </p:sp>
      <p:sp>
        <p:nvSpPr>
          <p:cNvPr id="5" name="Slide Number">
            <a:extLst>
              <a:ext uri="{FF2B5EF4-FFF2-40B4-BE49-F238E27FC236}">
                <a16:creationId xmlns:a16="http://schemas.microsoft.com/office/drawing/2014/main" id="{357F90E2-09FA-331D-E27D-CB647713D634}"/>
              </a:ext>
            </a:extLst>
          </p:cNvPr>
          <p:cNvSpPr txBox="1">
            <a:spLocks noGrp="1"/>
          </p:cNvSpPr>
          <p:nvPr>
            <p:ph type="sldNum" sz="quarter" idx="2"/>
          </p:nvPr>
        </p:nvSpPr>
        <p:spPr>
          <a:xfrm>
            <a:off x="11595100" y="6490614"/>
            <a:ext cx="279743" cy="206748"/>
          </a:xfrm>
          <a:prstGeom prst="rect">
            <a:avLst/>
          </a:prstGeom>
        </p:spPr>
        <p:txBody>
          <a:bodyPr/>
          <a:lstStyle>
            <a:lvl1pPr>
              <a:defRPr sz="1000">
                <a:solidFill>
                  <a:srgbClr val="000000"/>
                </a:solidFill>
                <a:latin typeface="+mn-lt"/>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834490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2_Chapter slide">
    <p:spTree>
      <p:nvGrpSpPr>
        <p:cNvPr id="1" name=""/>
        <p:cNvGrpSpPr/>
        <p:nvPr/>
      </p:nvGrpSpPr>
      <p:grpSpPr>
        <a:xfrm>
          <a:off x="0" y="0"/>
          <a:ext cx="0" cy="0"/>
          <a:chOff x="0" y="0"/>
          <a:chExt cx="0" cy="0"/>
        </a:xfrm>
      </p:grpSpPr>
      <p:cxnSp>
        <p:nvCxnSpPr>
          <p:cNvPr id="4" name="Straight Connector 3"/>
          <p:cNvCxnSpPr/>
          <p:nvPr/>
        </p:nvCxnSpPr>
        <p:spPr>
          <a:xfrm>
            <a:off x="0" y="3886200"/>
            <a:ext cx="12192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96951" y="3352800"/>
            <a:ext cx="10193867" cy="10668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D6D6D0"/>
              </a:solidFill>
            </a:endParaRPr>
          </a:p>
        </p:txBody>
      </p:sp>
      <p:pic>
        <p:nvPicPr>
          <p:cNvPr id="6"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979"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2"/>
          <p:cNvSpPr>
            <a:spLocks noGrp="1"/>
          </p:cNvSpPr>
          <p:nvPr>
            <p:ph type="title"/>
          </p:nvPr>
        </p:nvSpPr>
        <p:spPr>
          <a:xfrm>
            <a:off x="1528064" y="3532864"/>
            <a:ext cx="9139937" cy="706672"/>
          </a:xfrm>
          <a:prstGeom prst="rect">
            <a:avLst/>
          </a:prstGeom>
        </p:spPr>
        <p:txBody>
          <a:bodyPr vert="horz" lIns="91440" tIns="45720" rIns="91440" bIns="45720" rtlCol="0" anchor="ctr">
            <a:normAutofit/>
          </a:bodyPr>
          <a:lstStyle>
            <a:lvl1pPr algn="ctr">
              <a:defRPr sz="32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882390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Chapter 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BFB688-A725-5A4C-9A6A-7B438D823DDA}"/>
              </a:ext>
            </a:extLst>
          </p:cNvPr>
          <p:cNvSpPr/>
          <p:nvPr userDrawn="1"/>
        </p:nvSpPr>
        <p:spPr>
          <a:xfrm>
            <a:off x="457201" y="992546"/>
            <a:ext cx="11277599" cy="3196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5A91B1E-711F-DE49-801D-A9B36868D7D0}"/>
              </a:ext>
            </a:extLst>
          </p:cNvPr>
          <p:cNvSpPr>
            <a:spLocks noChangeAspect="1"/>
          </p:cNvSpPr>
          <p:nvPr userDrawn="1"/>
        </p:nvSpPr>
        <p:spPr>
          <a:xfrm>
            <a:off x="733863" y="1244997"/>
            <a:ext cx="10724275" cy="26331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E321722-4917-694B-9F88-52876FB38BDE}"/>
              </a:ext>
            </a:extLst>
          </p:cNvPr>
          <p:cNvSpPr/>
          <p:nvPr userDrawn="1"/>
        </p:nvSpPr>
        <p:spPr>
          <a:xfrm>
            <a:off x="0" y="6721475"/>
            <a:ext cx="12215649" cy="13652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CD0E2D6-FECD-1B4E-A0A9-618A82F298F3}"/>
              </a:ext>
            </a:extLst>
          </p:cNvPr>
          <p:cNvSpPr/>
          <p:nvPr userDrawn="1"/>
        </p:nvSpPr>
        <p:spPr>
          <a:xfrm>
            <a:off x="1" y="0"/>
            <a:ext cx="12192000" cy="13652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UChicago Medicine logo">
            <a:extLst>
              <a:ext uri="{FF2B5EF4-FFF2-40B4-BE49-F238E27FC236}">
                <a16:creationId xmlns:a16="http://schemas.microsoft.com/office/drawing/2014/main" id="{85981DCB-36BB-B148-96B0-4EBB594420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2467" y="4812546"/>
            <a:ext cx="3207067" cy="1102605"/>
          </a:xfrm>
          <a:prstGeom prst="rect">
            <a:avLst/>
          </a:prstGeom>
        </p:spPr>
      </p:pic>
      <p:sp>
        <p:nvSpPr>
          <p:cNvPr id="18" name="Text Placeholder 5">
            <a:extLst>
              <a:ext uri="{FF2B5EF4-FFF2-40B4-BE49-F238E27FC236}">
                <a16:creationId xmlns:a16="http://schemas.microsoft.com/office/drawing/2014/main" id="{93EA7E7E-35AF-C249-957B-B71044ADF23E}"/>
              </a:ext>
            </a:extLst>
          </p:cNvPr>
          <p:cNvSpPr>
            <a:spLocks noGrp="1"/>
          </p:cNvSpPr>
          <p:nvPr>
            <p:ph type="body" sz="quarter" idx="10" hasCustomPrompt="1"/>
          </p:nvPr>
        </p:nvSpPr>
        <p:spPr>
          <a:xfrm>
            <a:off x="727950" y="1253261"/>
            <a:ext cx="10700625" cy="2640322"/>
          </a:xfrm>
        </p:spPr>
        <p:txBody>
          <a:bodyPr lIns="182880" tIns="274320" rIns="457200" bIns="274320" anchor="ctr" anchorCtr="0"/>
          <a:lstStyle>
            <a:lvl1pPr marL="0" indent="0" algn="ctr">
              <a:buNone/>
              <a:defRPr sz="5400" b="1">
                <a:solidFill>
                  <a:schemeClr val="bg1"/>
                </a:solidFill>
              </a:defRPr>
            </a:lvl1pPr>
          </a:lstStyle>
          <a:p>
            <a:pPr lvl="0"/>
            <a:r>
              <a:rPr lang="en-US" dirty="0"/>
              <a:t>Edit Chapter Title</a:t>
            </a:r>
          </a:p>
        </p:txBody>
      </p:sp>
    </p:spTree>
    <p:extLst>
      <p:ext uri="{BB962C8B-B14F-4D97-AF65-F5344CB8AC3E}">
        <p14:creationId xmlns:p14="http://schemas.microsoft.com/office/powerpoint/2010/main" val="228969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847344" y="1340993"/>
            <a:ext cx="1051560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3" name="Slide Number Placeholder 2">
            <a:extLst>
              <a:ext uri="{FF2B5EF4-FFF2-40B4-BE49-F238E27FC236}">
                <a16:creationId xmlns:a16="http://schemas.microsoft.com/office/drawing/2014/main" id="{5A1C9A4C-B627-E4C6-8434-81D32AA04D79}"/>
              </a:ext>
            </a:extLst>
          </p:cNvPr>
          <p:cNvSpPr>
            <a:spLocks noGrp="1"/>
          </p:cNvSpPr>
          <p:nvPr>
            <p:ph type="sldNum" sz="quarter" idx="10"/>
          </p:nvPr>
        </p:nvSpPr>
        <p:spPr/>
        <p:txBody>
          <a:bodyPr/>
          <a:lstStyle>
            <a:lvl1pPr>
              <a:defRPr/>
            </a:lvl1pPr>
          </a:lstStyle>
          <a:p>
            <a:pPr>
              <a:defRPr/>
            </a:pPr>
            <a:fld id="{6A2E489A-756C-6042-94D2-BA87D4A55D49}" type="slidenum">
              <a:rPr lang="en-US"/>
              <a:pPr>
                <a:defRPr/>
              </a:pPr>
              <a:t>‹#›</a:t>
            </a:fld>
            <a:endParaRPr lang="en-US" dirty="0"/>
          </a:p>
        </p:txBody>
      </p:sp>
      <p:sp>
        <p:nvSpPr>
          <p:cNvPr id="5" name="Text Placeholder 5">
            <a:extLst>
              <a:ext uri="{FF2B5EF4-FFF2-40B4-BE49-F238E27FC236}">
                <a16:creationId xmlns:a16="http://schemas.microsoft.com/office/drawing/2014/main" id="{FC5C3D2A-FA55-3E85-AC61-AF5BB198608D}"/>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223885720"/>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7"/>
            <a:ext cx="10972800" cy="1143000"/>
          </a:xfrm>
          <a:prstGeom prst="rect">
            <a:avLst/>
          </a:prstGeom>
        </p:spPr>
        <p:txBody>
          <a:bodyPr/>
          <a:lstStyle>
            <a:lvl1pPr>
              <a:defRPr/>
            </a:lvl1pPr>
          </a:lstStyle>
          <a:p>
            <a:r>
              <a:rPr lang="en-US"/>
              <a:t>Click to edit Master title style</a:t>
            </a:r>
            <a:endParaRPr lang="en-US" dirty="0"/>
          </a:p>
        </p:txBody>
      </p:sp>
      <p:sp>
        <p:nvSpPr>
          <p:cNvPr id="9" name="Text Placeholder 7"/>
          <p:cNvSpPr>
            <a:spLocks noGrp="1"/>
          </p:cNvSpPr>
          <p:nvPr>
            <p:ph type="body" sz="quarter" idx="13"/>
          </p:nvPr>
        </p:nvSpPr>
        <p:spPr>
          <a:xfrm>
            <a:off x="1511810" y="1902501"/>
            <a:ext cx="9575292"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a:t>Click to edit Master text styles</a:t>
            </a:r>
          </a:p>
        </p:txBody>
      </p:sp>
      <p:sp>
        <p:nvSpPr>
          <p:cNvPr id="7" name="Slide Number Placeholder 5"/>
          <p:cNvSpPr>
            <a:spLocks noGrp="1"/>
          </p:cNvSpPr>
          <p:nvPr>
            <p:ph type="sldNum" sz="quarter" idx="4"/>
          </p:nvPr>
        </p:nvSpPr>
        <p:spPr>
          <a:xfrm>
            <a:off x="10981294" y="6556505"/>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41644083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Title &amp; Outline Bullets">
    <p:spTree>
      <p:nvGrpSpPr>
        <p:cNvPr id="1" name=""/>
        <p:cNvGrpSpPr/>
        <p:nvPr/>
      </p:nvGrpSpPr>
      <p:grpSpPr>
        <a:xfrm>
          <a:off x="0" y="0"/>
          <a:ext cx="0" cy="0"/>
          <a:chOff x="0" y="0"/>
          <a:chExt cx="0" cy="0"/>
        </a:xfrm>
      </p:grpSpPr>
      <p:pic>
        <p:nvPicPr>
          <p:cNvPr id="6" name="Bottom Navigation.png" descr="Bottom Navig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4900"/>
            <a:ext cx="12192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 name="Slide Title"/>
          <p:cNvSpPr txBox="1">
            <a:spLocks noGrp="1"/>
          </p:cNvSpPr>
          <p:nvPr>
            <p:ph type="title"/>
          </p:nvPr>
        </p:nvSpPr>
        <p:spPr>
          <a:xfrm>
            <a:off x="603250" y="869950"/>
            <a:ext cx="10985500" cy="716582"/>
          </a:xfrm>
          <a:prstGeom prst="rect">
            <a:avLst/>
          </a:prstGeom>
        </p:spPr>
        <p:txBody>
          <a:bodyPr anchor="t"/>
          <a:lstStyle>
            <a:lvl1pPr>
              <a:defRPr sz="4250" spc="-85">
                <a:latin typeface="Arial" panose="020B0604020202020204" pitchFamily="34" charset="0"/>
                <a:cs typeface="Arial" panose="020B0604020202020204" pitchFamily="34" charset="0"/>
              </a:defRPr>
            </a:lvl1pPr>
          </a:lstStyle>
          <a:p>
            <a:r>
              <a:rPr lang="en-US"/>
              <a:t>Click to edit Master title style</a:t>
            </a:r>
            <a:endParaRPr dirty="0"/>
          </a:p>
        </p:txBody>
      </p:sp>
      <p:sp>
        <p:nvSpPr>
          <p:cNvPr id="98" name="Subheading"/>
          <p:cNvSpPr txBox="1">
            <a:spLocks noGrp="1"/>
          </p:cNvSpPr>
          <p:nvPr>
            <p:ph type="body" sz="quarter" idx="21"/>
          </p:nvPr>
        </p:nvSpPr>
        <p:spPr>
          <a:xfrm>
            <a:off x="603250" y="609600"/>
            <a:ext cx="4889501" cy="328908"/>
          </a:xfrm>
          <a:prstGeom prst="rect">
            <a:avLst/>
          </a:prstGeom>
        </p:spPr>
        <p:txBody>
          <a:bodyPr/>
          <a:lstStyle>
            <a:lvl1pPr defTabSz="1219169">
              <a:lnSpc>
                <a:spcPct val="90000"/>
              </a:lnSpc>
              <a:spcBef>
                <a:spcPts val="2250"/>
              </a:spcBef>
              <a:defRPr sz="1500" b="1" cap="all">
                <a:solidFill>
                  <a:srgbClr val="801725"/>
                </a:solidFill>
                <a:latin typeface="Arial" panose="020B0604020202020204" pitchFamily="34" charset="0"/>
                <a:cs typeface="Arial" panose="020B0604020202020204" pitchFamily="34" charset="0"/>
              </a:defRPr>
            </a:lvl1pPr>
          </a:lstStyle>
          <a:p>
            <a:pPr lvl="0"/>
            <a:r>
              <a:rPr lang="en-US"/>
              <a:t>Edit Master text styles</a:t>
            </a:r>
          </a:p>
        </p:txBody>
      </p:sp>
      <p:sp>
        <p:nvSpPr>
          <p:cNvPr id="5" name="Text Placeholder 4"/>
          <p:cNvSpPr>
            <a:spLocks noGrp="1"/>
          </p:cNvSpPr>
          <p:nvPr>
            <p:ph type="body" sz="quarter" idx="22"/>
          </p:nvPr>
        </p:nvSpPr>
        <p:spPr>
          <a:xfrm>
            <a:off x="603249" y="2215180"/>
            <a:ext cx="10985500" cy="2261394"/>
          </a:xfrm>
        </p:spPr>
        <p:txBody>
          <a:bodyPr>
            <a:normAutofit/>
          </a:bodyPr>
          <a:lstStyle>
            <a:lvl1pPr marL="228600" indent="-228600">
              <a:buFont typeface="Arial" panose="020B0604020202020204" pitchFamily="34" charset="0"/>
              <a:buChar char="•"/>
              <a:defRPr sz="1600">
                <a:latin typeface="Arial" panose="020B0604020202020204" pitchFamily="34" charset="0"/>
                <a:cs typeface="Arial" panose="020B0604020202020204" pitchFamily="34" charset="0"/>
              </a:defRPr>
            </a:lvl1pPr>
            <a:lvl2pPr marL="647700" indent="-342900">
              <a:buSzPct val="100000"/>
              <a:buFont typeface="Courier New" panose="02070309020205020404" pitchFamily="49" charset="0"/>
              <a:buChar char="o"/>
              <a:defRPr sz="1600">
                <a:latin typeface="Arial" panose="020B0604020202020204" pitchFamily="34" charset="0"/>
                <a:cs typeface="Arial" panose="020B0604020202020204" pitchFamily="34" charset="0"/>
              </a:defRPr>
            </a:lvl2pPr>
            <a:lvl3pPr marL="952500" indent="-342900">
              <a:buSzPct val="100000"/>
              <a:buFont typeface="Courier New" panose="02070309020205020404" pitchFamily="49" charset="0"/>
              <a:buChar char="o"/>
              <a:defRPr sz="1600">
                <a:latin typeface="Arial" panose="020B0604020202020204" pitchFamily="34" charset="0"/>
                <a:cs typeface="Arial" panose="020B0604020202020204" pitchFamily="34" charset="0"/>
              </a:defRPr>
            </a:lvl3pPr>
            <a:lvl4pPr marL="1257300" indent="-342900">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1562100" indent="-342900">
              <a:buSzPct val="100000"/>
              <a:buFont typeface="Courier New" panose="02070309020205020404" pitchFamily="49" charset="0"/>
              <a:buChar char="o"/>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cNvSpPr txBox="1">
            <a:spLocks noGrp="1" noChangeArrowheads="1"/>
          </p:cNvSpPr>
          <p:nvPr>
            <p:ph type="sldNum" sz="quarter" idx="23"/>
          </p:nvPr>
        </p:nvSpPr>
        <p:spPr>
          <a:xfrm>
            <a:off x="11595100" y="6489700"/>
            <a:ext cx="184150" cy="187325"/>
          </a:xfrm>
        </p:spPr>
        <p:txBody>
          <a:bodyPr/>
          <a:lstStyle>
            <a:lvl1pPr>
              <a:defRPr>
                <a:solidFill>
                  <a:srgbClr val="000000"/>
                </a:solidFill>
              </a:defRPr>
            </a:lvl1pPr>
          </a:lstStyle>
          <a:p>
            <a:fld id="{D42FA7EF-B412-40CB-BCA7-408880E99D19}" type="slidenum">
              <a:rPr lang="en-US" altLang="en-US"/>
              <a:pPr/>
              <a:t>‹#›</a:t>
            </a:fld>
            <a:endParaRPr lang="en-US" altLang="en-US" dirty="0"/>
          </a:p>
        </p:txBody>
      </p:sp>
    </p:spTree>
    <p:extLst>
      <p:ext uri="{BB962C8B-B14F-4D97-AF65-F5344CB8AC3E}">
        <p14:creationId xmlns:p14="http://schemas.microsoft.com/office/powerpoint/2010/main" val="251509045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Page 1">
    <p:spTree>
      <p:nvGrpSpPr>
        <p:cNvPr id="1" name=""/>
        <p:cNvGrpSpPr/>
        <p:nvPr/>
      </p:nvGrpSpPr>
      <p:grpSpPr>
        <a:xfrm>
          <a:off x="0" y="0"/>
          <a:ext cx="0" cy="0"/>
          <a:chOff x="0" y="0"/>
          <a:chExt cx="0" cy="0"/>
        </a:xfrm>
      </p:grpSpPr>
      <p:sp>
        <p:nvSpPr>
          <p:cNvPr id="13" name="Presentation Title"/>
          <p:cNvSpPr txBox="1">
            <a:spLocks noGrp="1"/>
          </p:cNvSpPr>
          <p:nvPr>
            <p:ph type="title"/>
          </p:nvPr>
        </p:nvSpPr>
        <p:spPr>
          <a:prstGeom prst="rect">
            <a:avLst/>
          </a:prstGeom>
        </p:spPr>
        <p:txBody>
          <a:bodyPr/>
          <a:lstStyle/>
          <a:p>
            <a:r>
              <a:rPr lang="en-US"/>
              <a:t>Click to edit Master title style</a:t>
            </a:r>
            <a:endParaRPr dirty="0"/>
          </a:p>
        </p:txBody>
      </p:sp>
      <p:sp>
        <p:nvSpPr>
          <p:cNvPr id="14" name="Body Level One…"/>
          <p:cNvSpPr txBox="1">
            <a:spLocks noGrp="1"/>
          </p:cNvSpPr>
          <p:nvPr>
            <p:ph type="body" sz="quarter" idx="1"/>
          </p:nvPr>
        </p:nvSpPr>
        <p:spPr>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Slide Number"/>
          <p:cNvSpPr txBox="1">
            <a:spLocks noGrp="1" noChangeArrowheads="1"/>
          </p:cNvSpPr>
          <p:nvPr>
            <p:ph type="sldNum" sz="quarter" idx="10"/>
          </p:nvPr>
        </p:nvSpPr>
        <p:spPr/>
        <p:txBody>
          <a:bodyPr/>
          <a:lstStyle>
            <a:lvl1pPr>
              <a:defRPr/>
            </a:lvl1pPr>
          </a:lstStyle>
          <a:p>
            <a:fld id="{05FA2449-C35C-4067-B407-CC262E6E65F5}" type="slidenum">
              <a:rPr lang="en-US" altLang="en-US"/>
              <a:pPr/>
              <a:t>‹#›</a:t>
            </a:fld>
            <a:endParaRPr lang="en-US" altLang="en-US" dirty="0"/>
          </a:p>
        </p:txBody>
      </p:sp>
    </p:spTree>
    <p:extLst>
      <p:ext uri="{BB962C8B-B14F-4D97-AF65-F5344CB8AC3E}">
        <p14:creationId xmlns:p14="http://schemas.microsoft.com/office/powerpoint/2010/main" val="198722147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reserve="1">
  <p:cSld name="1_Title &amp; Bullets">
    <p:spTree>
      <p:nvGrpSpPr>
        <p:cNvPr id="1" name=""/>
        <p:cNvGrpSpPr/>
        <p:nvPr/>
      </p:nvGrpSpPr>
      <p:grpSpPr>
        <a:xfrm>
          <a:off x="0" y="0"/>
          <a:ext cx="0" cy="0"/>
          <a:chOff x="0" y="0"/>
          <a:chExt cx="0" cy="0"/>
        </a:xfrm>
      </p:grpSpPr>
      <p:pic>
        <p:nvPicPr>
          <p:cNvPr id="5" name="Bottom Navigation.png" descr="Bottom Navig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4900"/>
            <a:ext cx="12192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 name="Slide Title"/>
          <p:cNvSpPr txBox="1">
            <a:spLocks noGrp="1"/>
          </p:cNvSpPr>
          <p:nvPr>
            <p:ph type="title"/>
          </p:nvPr>
        </p:nvSpPr>
        <p:spPr>
          <a:xfrm>
            <a:off x="603250" y="869950"/>
            <a:ext cx="10985500" cy="716582"/>
          </a:xfrm>
          <a:prstGeom prst="rect">
            <a:avLst/>
          </a:prstGeom>
        </p:spPr>
        <p:txBody>
          <a:bodyPr anchor="t"/>
          <a:lstStyle>
            <a:lvl1pPr>
              <a:defRPr sz="4250" spc="-85"/>
            </a:lvl1pPr>
          </a:lstStyle>
          <a:p>
            <a:r>
              <a:rPr lang="en-US"/>
              <a:t>Click to edit Master title style</a:t>
            </a:r>
            <a:endParaRPr dirty="0"/>
          </a:p>
        </p:txBody>
      </p:sp>
      <p:sp>
        <p:nvSpPr>
          <p:cNvPr id="97" name="Body Level One…"/>
          <p:cNvSpPr txBox="1">
            <a:spLocks noGrp="1"/>
          </p:cNvSpPr>
          <p:nvPr>
            <p:ph type="body" sz="half" idx="1"/>
          </p:nvPr>
        </p:nvSpPr>
        <p:spPr>
          <a:xfrm>
            <a:off x="603250" y="2215180"/>
            <a:ext cx="10985501" cy="2251743"/>
          </a:xfrm>
          <a:prstGeom prst="rect">
            <a:avLst/>
          </a:prstGeom>
        </p:spPr>
        <p:txBody>
          <a:bodyPr lIns="45718" tIns="45718" rIns="45718" bIns="45718"/>
          <a:lstStyle>
            <a:lvl1pPr>
              <a:defRPr sz="1200"/>
            </a:lvl1pPr>
            <a:lvl2pPr marL="654050" indent="-349250">
              <a:defRPr sz="1200"/>
            </a:lvl2pPr>
            <a:lvl3pPr marL="958850" indent="-349250">
              <a:defRPr sz="1200"/>
            </a:lvl3pPr>
            <a:lvl4pPr marL="1263650" indent="-349250">
              <a:defRPr sz="1200"/>
            </a:lvl4pPr>
            <a:lvl5pPr marL="1568450" indent="-349250">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8" name="Subheading"/>
          <p:cNvSpPr txBox="1">
            <a:spLocks noGrp="1"/>
          </p:cNvSpPr>
          <p:nvPr>
            <p:ph type="body" sz="quarter" idx="21"/>
          </p:nvPr>
        </p:nvSpPr>
        <p:spPr>
          <a:xfrm>
            <a:off x="603250" y="609600"/>
            <a:ext cx="4889501" cy="328908"/>
          </a:xfrm>
          <a:prstGeom prst="rect">
            <a:avLst/>
          </a:prstGeom>
        </p:spPr>
        <p:txBody>
          <a:bodyPr/>
          <a:lstStyle>
            <a:lvl1pPr defTabSz="1219169">
              <a:lnSpc>
                <a:spcPct val="90000"/>
              </a:lnSpc>
              <a:spcBef>
                <a:spcPts val="2250"/>
              </a:spcBef>
              <a:defRPr sz="1500" b="1" cap="all">
                <a:solidFill>
                  <a:srgbClr val="801725"/>
                </a:solidFill>
              </a:defRPr>
            </a:lvl1pPr>
          </a:lstStyle>
          <a:p>
            <a:pPr lvl="0"/>
            <a:r>
              <a:rPr lang="en-US"/>
              <a:t>Edit Master text styles</a:t>
            </a:r>
          </a:p>
        </p:txBody>
      </p:sp>
      <p:sp>
        <p:nvSpPr>
          <p:cNvPr id="6" name="Slide Number"/>
          <p:cNvSpPr txBox="1">
            <a:spLocks noGrp="1" noChangeArrowheads="1"/>
          </p:cNvSpPr>
          <p:nvPr>
            <p:ph type="sldNum" sz="quarter" idx="22"/>
          </p:nvPr>
        </p:nvSpPr>
        <p:spPr>
          <a:xfrm>
            <a:off x="11564545" y="6435933"/>
            <a:ext cx="245260" cy="241092"/>
          </a:xfrm>
        </p:spPr>
        <p:txBody>
          <a:bodyPr/>
          <a:lstStyle>
            <a:lvl1pPr>
              <a:defRPr>
                <a:solidFill>
                  <a:srgbClr val="000000"/>
                </a:solidFill>
              </a:defRPr>
            </a:lvl1pPr>
          </a:lstStyle>
          <a:p>
            <a:fld id="{2C0BDF8D-A127-4EF3-BA3C-10BD7B7FFCEA}" type="slidenum">
              <a:rPr lang="en-US" altLang="en-US"/>
              <a:pPr/>
              <a:t>‹#›</a:t>
            </a:fld>
            <a:endParaRPr lang="en-US" altLang="en-US" dirty="0"/>
          </a:p>
        </p:txBody>
      </p:sp>
    </p:spTree>
    <p:extLst>
      <p:ext uri="{BB962C8B-B14F-4D97-AF65-F5344CB8AC3E}">
        <p14:creationId xmlns:p14="http://schemas.microsoft.com/office/powerpoint/2010/main" val="364832486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Title &amp; Outline Bullets">
    <p:spTree>
      <p:nvGrpSpPr>
        <p:cNvPr id="1" name=""/>
        <p:cNvGrpSpPr/>
        <p:nvPr/>
      </p:nvGrpSpPr>
      <p:grpSpPr>
        <a:xfrm>
          <a:off x="0" y="0"/>
          <a:ext cx="0" cy="0"/>
          <a:chOff x="0" y="0"/>
          <a:chExt cx="0" cy="0"/>
        </a:xfrm>
      </p:grpSpPr>
      <p:pic>
        <p:nvPicPr>
          <p:cNvPr id="6" name="Bottom Navigation.png" descr="Bottom Navig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4900"/>
            <a:ext cx="12192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 name="Slide Title"/>
          <p:cNvSpPr txBox="1">
            <a:spLocks noGrp="1"/>
          </p:cNvSpPr>
          <p:nvPr>
            <p:ph type="title"/>
          </p:nvPr>
        </p:nvSpPr>
        <p:spPr>
          <a:xfrm>
            <a:off x="603250" y="869950"/>
            <a:ext cx="10985500" cy="716582"/>
          </a:xfrm>
          <a:prstGeom prst="rect">
            <a:avLst/>
          </a:prstGeom>
        </p:spPr>
        <p:txBody>
          <a:bodyPr anchor="t"/>
          <a:lstStyle>
            <a:lvl1pPr>
              <a:defRPr sz="4250" spc="-85">
                <a:latin typeface="Arial" panose="020B0604020202020204" pitchFamily="34" charset="0"/>
                <a:cs typeface="Arial" panose="020B0604020202020204" pitchFamily="34" charset="0"/>
              </a:defRPr>
            </a:lvl1pPr>
          </a:lstStyle>
          <a:p>
            <a:r>
              <a:rPr lang="en-US"/>
              <a:t>Click to edit Master title style</a:t>
            </a:r>
            <a:endParaRPr dirty="0"/>
          </a:p>
        </p:txBody>
      </p:sp>
      <p:sp>
        <p:nvSpPr>
          <p:cNvPr id="98" name="Subheading"/>
          <p:cNvSpPr txBox="1">
            <a:spLocks noGrp="1"/>
          </p:cNvSpPr>
          <p:nvPr>
            <p:ph type="body" sz="quarter" idx="21"/>
          </p:nvPr>
        </p:nvSpPr>
        <p:spPr>
          <a:xfrm>
            <a:off x="603250" y="609600"/>
            <a:ext cx="4889501" cy="328908"/>
          </a:xfrm>
          <a:prstGeom prst="rect">
            <a:avLst/>
          </a:prstGeom>
        </p:spPr>
        <p:txBody>
          <a:bodyPr/>
          <a:lstStyle>
            <a:lvl1pPr defTabSz="1219169">
              <a:lnSpc>
                <a:spcPct val="90000"/>
              </a:lnSpc>
              <a:spcBef>
                <a:spcPts val="2250"/>
              </a:spcBef>
              <a:defRPr sz="1500" b="1" cap="all">
                <a:solidFill>
                  <a:srgbClr val="801725"/>
                </a:solidFill>
                <a:latin typeface="Arial" panose="020B0604020202020204" pitchFamily="34" charset="0"/>
                <a:cs typeface="Arial" panose="020B0604020202020204" pitchFamily="34" charset="0"/>
              </a:defRPr>
            </a:lvl1pPr>
          </a:lstStyle>
          <a:p>
            <a:pPr lvl="0"/>
            <a:r>
              <a:rPr lang="en-US"/>
              <a:t>Edit Master text styles</a:t>
            </a:r>
          </a:p>
        </p:txBody>
      </p:sp>
      <p:sp>
        <p:nvSpPr>
          <p:cNvPr id="5" name="Text Placeholder 4"/>
          <p:cNvSpPr>
            <a:spLocks noGrp="1"/>
          </p:cNvSpPr>
          <p:nvPr>
            <p:ph type="body" sz="quarter" idx="22"/>
          </p:nvPr>
        </p:nvSpPr>
        <p:spPr>
          <a:xfrm>
            <a:off x="603249" y="2215180"/>
            <a:ext cx="10985500" cy="2261394"/>
          </a:xfrm>
        </p:spPr>
        <p:txBody>
          <a:bodyPr>
            <a:normAutofit/>
          </a:bodyPr>
          <a:lstStyle>
            <a:lvl1pPr marL="228600" indent="-228600">
              <a:buFont typeface="Arial" panose="020B0604020202020204" pitchFamily="34" charset="0"/>
              <a:buChar char="•"/>
              <a:defRPr sz="1600">
                <a:latin typeface="Arial" panose="020B0604020202020204" pitchFamily="34" charset="0"/>
                <a:cs typeface="Arial" panose="020B0604020202020204" pitchFamily="34" charset="0"/>
              </a:defRPr>
            </a:lvl1pPr>
            <a:lvl2pPr marL="647700" indent="-342900">
              <a:buSzPct val="100000"/>
              <a:buFont typeface="Courier New" panose="02070309020205020404" pitchFamily="49" charset="0"/>
              <a:buChar char="o"/>
              <a:defRPr sz="1600">
                <a:latin typeface="Arial" panose="020B0604020202020204" pitchFamily="34" charset="0"/>
                <a:cs typeface="Arial" panose="020B0604020202020204" pitchFamily="34" charset="0"/>
              </a:defRPr>
            </a:lvl2pPr>
            <a:lvl3pPr marL="952500" indent="-342900">
              <a:buSzPct val="100000"/>
              <a:buFont typeface="Courier New" panose="02070309020205020404" pitchFamily="49" charset="0"/>
              <a:buChar char="o"/>
              <a:defRPr sz="1600">
                <a:latin typeface="Arial" panose="020B0604020202020204" pitchFamily="34" charset="0"/>
                <a:cs typeface="Arial" panose="020B0604020202020204" pitchFamily="34" charset="0"/>
              </a:defRPr>
            </a:lvl3pPr>
            <a:lvl4pPr marL="1257300" indent="-342900">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1562100" indent="-342900">
              <a:buSzPct val="100000"/>
              <a:buFont typeface="Courier New" panose="02070309020205020404" pitchFamily="49" charset="0"/>
              <a:buChar char="o"/>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cNvSpPr txBox="1">
            <a:spLocks noGrp="1" noChangeArrowheads="1"/>
          </p:cNvSpPr>
          <p:nvPr>
            <p:ph type="sldNum" sz="quarter" idx="23"/>
          </p:nvPr>
        </p:nvSpPr>
        <p:spPr>
          <a:xfrm>
            <a:off x="11564545" y="6435933"/>
            <a:ext cx="245260" cy="241092"/>
          </a:xfrm>
        </p:spPr>
        <p:txBody>
          <a:bodyPr/>
          <a:lstStyle>
            <a:lvl1pPr>
              <a:defRPr>
                <a:solidFill>
                  <a:srgbClr val="000000"/>
                </a:solidFill>
              </a:defRPr>
            </a:lvl1pPr>
          </a:lstStyle>
          <a:p>
            <a:fld id="{5A034830-B4A4-418D-9E13-37EE181F90EF}" type="slidenum">
              <a:rPr lang="en-US" altLang="en-US"/>
              <a:pPr/>
              <a:t>‹#›</a:t>
            </a:fld>
            <a:endParaRPr lang="en-US" altLang="en-US" dirty="0"/>
          </a:p>
        </p:txBody>
      </p:sp>
    </p:spTree>
    <p:extLst>
      <p:ext uri="{BB962C8B-B14F-4D97-AF65-F5344CB8AC3E}">
        <p14:creationId xmlns:p14="http://schemas.microsoft.com/office/powerpoint/2010/main" val="125396886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amp; Solid Bullets">
    <p:spTree>
      <p:nvGrpSpPr>
        <p:cNvPr id="1" name=""/>
        <p:cNvGrpSpPr/>
        <p:nvPr/>
      </p:nvGrpSpPr>
      <p:grpSpPr>
        <a:xfrm>
          <a:off x="0" y="0"/>
          <a:ext cx="0" cy="0"/>
          <a:chOff x="0" y="0"/>
          <a:chExt cx="0" cy="0"/>
        </a:xfrm>
      </p:grpSpPr>
      <p:pic>
        <p:nvPicPr>
          <p:cNvPr id="5" name="Bottom Navigation.png" descr="Bottom Navig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4900"/>
            <a:ext cx="12192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 name="Slide Title"/>
          <p:cNvSpPr txBox="1">
            <a:spLocks noGrp="1"/>
          </p:cNvSpPr>
          <p:nvPr>
            <p:ph type="title"/>
          </p:nvPr>
        </p:nvSpPr>
        <p:spPr>
          <a:xfrm>
            <a:off x="603250" y="869950"/>
            <a:ext cx="10985500" cy="716582"/>
          </a:xfrm>
          <a:prstGeom prst="rect">
            <a:avLst/>
          </a:prstGeom>
        </p:spPr>
        <p:txBody>
          <a:bodyPr anchor="t"/>
          <a:lstStyle>
            <a:lvl1pPr>
              <a:defRPr sz="4250" spc="-85"/>
            </a:lvl1pPr>
          </a:lstStyle>
          <a:p>
            <a:r>
              <a:rPr lang="en-US"/>
              <a:t>Click to edit Master title style</a:t>
            </a:r>
            <a:endParaRPr dirty="0"/>
          </a:p>
        </p:txBody>
      </p:sp>
      <p:sp>
        <p:nvSpPr>
          <p:cNvPr id="98" name="Subheading"/>
          <p:cNvSpPr txBox="1">
            <a:spLocks noGrp="1"/>
          </p:cNvSpPr>
          <p:nvPr>
            <p:ph type="body" sz="quarter" idx="21"/>
          </p:nvPr>
        </p:nvSpPr>
        <p:spPr>
          <a:xfrm>
            <a:off x="603250" y="609600"/>
            <a:ext cx="4889501" cy="328908"/>
          </a:xfrm>
          <a:prstGeom prst="rect">
            <a:avLst/>
          </a:prstGeom>
        </p:spPr>
        <p:txBody>
          <a:bodyPr/>
          <a:lstStyle>
            <a:lvl1pPr defTabSz="1219169">
              <a:lnSpc>
                <a:spcPct val="90000"/>
              </a:lnSpc>
              <a:spcBef>
                <a:spcPts val="2250"/>
              </a:spcBef>
              <a:defRPr sz="1500" b="1" cap="all">
                <a:solidFill>
                  <a:srgbClr val="801725"/>
                </a:solidFill>
              </a:defRPr>
            </a:lvl1pPr>
          </a:lstStyle>
          <a:p>
            <a:pPr lvl="0"/>
            <a:r>
              <a:rPr lang="en-US"/>
              <a:t>Edit Master text styles</a:t>
            </a:r>
          </a:p>
        </p:txBody>
      </p:sp>
      <p:sp>
        <p:nvSpPr>
          <p:cNvPr id="2" name="Text Placeholder 4"/>
          <p:cNvSpPr>
            <a:spLocks noGrp="1"/>
          </p:cNvSpPr>
          <p:nvPr>
            <p:ph type="body" sz="quarter" idx="22"/>
          </p:nvPr>
        </p:nvSpPr>
        <p:spPr>
          <a:xfrm>
            <a:off x="603249" y="2215180"/>
            <a:ext cx="10985500" cy="2261394"/>
          </a:xfrm>
        </p:spPr>
        <p:txBody>
          <a:bodyPr>
            <a:normAutofit/>
          </a:bodyPr>
          <a:lstStyle>
            <a:lvl1pPr marL="228600" indent="-228600">
              <a:buFont typeface="Arial" panose="020B0604020202020204" pitchFamily="34" charset="0"/>
              <a:buChar char="•"/>
              <a:defRPr sz="1600"/>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cNvSpPr txBox="1">
            <a:spLocks noGrp="1" noChangeArrowheads="1"/>
          </p:cNvSpPr>
          <p:nvPr>
            <p:ph type="sldNum" sz="quarter" idx="23"/>
          </p:nvPr>
        </p:nvSpPr>
        <p:spPr>
          <a:xfrm>
            <a:off x="11564545" y="6435933"/>
            <a:ext cx="245260" cy="241092"/>
          </a:xfrm>
        </p:spPr>
        <p:txBody>
          <a:bodyPr/>
          <a:lstStyle>
            <a:lvl1pPr>
              <a:defRPr>
                <a:solidFill>
                  <a:srgbClr val="000000"/>
                </a:solidFill>
              </a:defRPr>
            </a:lvl1pPr>
          </a:lstStyle>
          <a:p>
            <a:fld id="{38E6737F-51BF-4793-8807-632C84398A46}" type="slidenum">
              <a:rPr lang="en-US" altLang="en-US"/>
              <a:pPr/>
              <a:t>‹#›</a:t>
            </a:fld>
            <a:endParaRPr lang="en-US" altLang="en-US" dirty="0"/>
          </a:p>
        </p:txBody>
      </p:sp>
    </p:spTree>
    <p:extLst>
      <p:ext uri="{BB962C8B-B14F-4D97-AF65-F5344CB8AC3E}">
        <p14:creationId xmlns:p14="http://schemas.microsoft.com/office/powerpoint/2010/main" val="112373750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B6E6D036-3337-3905-5210-57020BA1E99D}"/>
              </a:ext>
            </a:extLst>
          </p:cNvPr>
          <p:cNvSpPr>
            <a:spLocks noGrp="1"/>
          </p:cNvSpPr>
          <p:nvPr>
            <p:ph type="sldNum" sz="quarter" idx="10"/>
          </p:nvPr>
        </p:nvSpPr>
        <p:spPr/>
        <p:txBody>
          <a:bodyPr/>
          <a:lstStyle>
            <a:lvl1pPr>
              <a:defRPr/>
            </a:lvl1pPr>
          </a:lstStyle>
          <a:p>
            <a:pPr>
              <a:defRPr/>
            </a:pPr>
            <a:fld id="{4FCF7A3B-E857-7348-B77B-0AB613A2A472}" type="slidenum">
              <a:rPr lang="en-US"/>
              <a:pPr>
                <a:defRPr/>
              </a:pPr>
              <a:t>‹#›</a:t>
            </a:fld>
            <a:endParaRPr lang="en-US" dirty="0"/>
          </a:p>
        </p:txBody>
      </p:sp>
      <p:sp>
        <p:nvSpPr>
          <p:cNvPr id="5" name="Text Placeholder 5">
            <a:extLst>
              <a:ext uri="{FF2B5EF4-FFF2-40B4-BE49-F238E27FC236}">
                <a16:creationId xmlns:a16="http://schemas.microsoft.com/office/drawing/2014/main" id="{988F7422-F280-A54C-2374-679A96569A35}"/>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6" name="Footer Placeholder 5">
            <a:extLst>
              <a:ext uri="{FF2B5EF4-FFF2-40B4-BE49-F238E27FC236}">
                <a16:creationId xmlns:a16="http://schemas.microsoft.com/office/drawing/2014/main" id="{5ACEAB9E-6F72-98CC-6470-2E0D0569EFEC}"/>
              </a:ext>
            </a:extLst>
          </p:cNvPr>
          <p:cNvSpPr>
            <a:spLocks noGrp="1"/>
          </p:cNvSpPr>
          <p:nvPr>
            <p:ph type="ftr" sz="quarter" idx="40"/>
          </p:nvPr>
        </p:nvSpPr>
        <p:spPr/>
        <p:txBody>
          <a:bodyPr/>
          <a:lstStyle/>
          <a:p>
            <a:pPr>
              <a:defRPr/>
            </a:pPr>
            <a:r>
              <a:rPr lang="en-US" dirty="0"/>
              <a:t>CONFIDENTIAL AND PRIVILEGED</a:t>
            </a:r>
          </a:p>
        </p:txBody>
      </p:sp>
    </p:spTree>
    <p:extLst>
      <p:ext uri="{BB962C8B-B14F-4D97-AF65-F5344CB8AC3E}">
        <p14:creationId xmlns:p14="http://schemas.microsoft.com/office/powerpoint/2010/main" val="3774448981"/>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image" Target="../media/image3.png"/><Relationship Id="rId7" Type="http://schemas.openxmlformats.org/officeDocument/2006/relationships/slideLayout" Target="../slideLayouts/slideLayout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8" Type="http://schemas.openxmlformats.org/officeDocument/2006/relationships/slideLayout" Target="../slideLayouts/slideLayout9.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theme" Target="../theme/theme2.xml"/><Relationship Id="rId20" Type="http://schemas.openxmlformats.org/officeDocument/2006/relationships/slideLayout" Target="../slideLayouts/slideLayout21.xml"/><Relationship Id="rId41"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image" Target="../media/image3.png"/><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theme" Target="../theme/theme4.xml"/><Relationship Id="rId8"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20.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19.png"/><Relationship Id="rId5" Type="http://schemas.openxmlformats.org/officeDocument/2006/relationships/theme" Target="../theme/theme5.xml"/><Relationship Id="rId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Presentation Title">
            <a:extLst>
              <a:ext uri="{FF2B5EF4-FFF2-40B4-BE49-F238E27FC236}">
                <a16:creationId xmlns:a16="http://schemas.microsoft.com/office/drawing/2014/main" id="{B2511466-0519-0F7E-4191-DDCD73B04C87}"/>
              </a:ext>
            </a:extLst>
          </p:cNvPr>
          <p:cNvSpPr txBox="1">
            <a:spLocks noGrp="1"/>
          </p:cNvSpPr>
          <p:nvPr>
            <p:ph type="title" hasCustomPrompt="1"/>
          </p:nvPr>
        </p:nvSpPr>
        <p:spPr>
          <a:xfrm>
            <a:off x="595313" y="1287463"/>
            <a:ext cx="7077075" cy="2352675"/>
          </a:xfrm>
          <a:prstGeom prst="rect">
            <a:avLst/>
          </a:prstGeom>
          <a:ln w="12700">
            <a:miter lim="400000"/>
          </a:ln>
        </p:spPr>
        <p:txBody>
          <a:bodyPr lIns="50800" tIns="50800" rIns="50800" bIns="50800" anchor="b">
            <a:normAutofit/>
          </a:bodyPr>
          <a:lstStyle/>
          <a:p>
            <a:r>
              <a:rPr dirty="0"/>
              <a:t>Presentation Title</a:t>
            </a:r>
          </a:p>
        </p:txBody>
      </p:sp>
      <p:sp>
        <p:nvSpPr>
          <p:cNvPr id="3" name="Rectangle 2">
            <a:extLst>
              <a:ext uri="{FF2B5EF4-FFF2-40B4-BE49-F238E27FC236}">
                <a16:creationId xmlns:a16="http://schemas.microsoft.com/office/drawing/2014/main" id="{387E1675-FAC9-50E5-A5DE-8359D6505B70}"/>
              </a:ext>
            </a:extLst>
          </p:cNvPr>
          <p:cNvSpPr/>
          <p:nvPr/>
        </p:nvSpPr>
        <p:spPr>
          <a:xfrm>
            <a:off x="0" y="6175777"/>
            <a:ext cx="12192000" cy="678647"/>
          </a:xfrm>
          <a:prstGeom prst="rect">
            <a:avLst/>
          </a:prstGeom>
          <a:solidFill>
            <a:srgbClr val="800000"/>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25400" tIns="25400" rIns="25400" bIns="25400" spcCol="38100" anchor="ctr">
            <a:spAutoFit/>
          </a:bodyPr>
          <a:lstStyle/>
          <a:p>
            <a:pPr defTabSz="1219169" eaLnBrk="1" fontAlgn="auto">
              <a:lnSpc>
                <a:spcPct val="90000"/>
              </a:lnSpc>
              <a:spcBef>
                <a:spcPts val="2250"/>
              </a:spcBef>
              <a:spcAft>
                <a:spcPts val="0"/>
              </a:spcAft>
              <a:defRPr/>
            </a:pPr>
            <a:endParaRPr lang="en-US" sz="2400" dirty="0">
              <a:solidFill>
                <a:srgbClr val="000000"/>
              </a:solidFill>
              <a:latin typeface="+mj-lt"/>
              <a:ea typeface="+mj-ea"/>
              <a:cs typeface="+mj-cs"/>
              <a:sym typeface="Helvetica Neue"/>
            </a:endParaRPr>
          </a:p>
        </p:txBody>
      </p:sp>
      <p:pic>
        <p:nvPicPr>
          <p:cNvPr id="2" name="Picture 1" descr="A white eagle with two heads&#10;&#10;Description automatically generated">
            <a:extLst>
              <a:ext uri="{FF2B5EF4-FFF2-40B4-BE49-F238E27FC236}">
                <a16:creationId xmlns:a16="http://schemas.microsoft.com/office/drawing/2014/main" id="{82DDFF43-FD84-1C94-607F-E8E1FE1DAC4C}"/>
              </a:ext>
            </a:extLst>
          </p:cNvPr>
          <p:cNvPicPr>
            <a:picLocks noChangeAspect="1"/>
          </p:cNvPicPr>
          <p:nvPr userDrawn="1"/>
        </p:nvPicPr>
        <p:blipFill>
          <a:blip r:embed="rId3"/>
          <a:srcRect t="20944" r="20139"/>
          <a:stretch/>
        </p:blipFill>
        <p:spPr>
          <a:xfrm>
            <a:off x="7277493" y="-6351"/>
            <a:ext cx="4914507" cy="6179715"/>
          </a:xfrm>
          <a:prstGeom prst="rect">
            <a:avLst/>
          </a:prstGeom>
        </p:spPr>
      </p:pic>
    </p:spTree>
  </p:cSld>
  <p:clrMap bg1="lt1" tx1="dk1" bg2="lt2" tx2="dk2" accent1="accent1" accent2="accent2" accent3="accent3" accent4="accent4" accent5="accent5" accent6="accent6" hlink="hlink" folHlink="folHlink"/>
  <p:sldLayoutIdLst>
    <p:sldLayoutId id="2147483826" r:id="rId1"/>
  </p:sldLayoutIdLst>
  <p:transition spd="med"/>
  <p:hf hdr="0" dt="0"/>
  <p:txStyles>
    <p:titleStyle>
      <a:lvl1pPr algn="l" defTabSz="1217613" rtl="0" eaLnBrk="1" fontAlgn="base" hangingPunct="1">
        <a:lnSpc>
          <a:spcPct val="80000"/>
        </a:lnSpc>
        <a:spcBef>
          <a:spcPct val="0"/>
        </a:spcBef>
        <a:spcAft>
          <a:spcPct val="0"/>
        </a:spcAft>
        <a:defRPr sz="5800" b="1" spc="-116">
          <a:solidFill>
            <a:srgbClr val="000000"/>
          </a:solidFill>
          <a:latin typeface="+mj-lt"/>
          <a:ea typeface="Proxima Nova" panose="02000506030000020004" pitchFamily="2" charset="0"/>
          <a:cs typeface="Arial"/>
          <a:sym typeface="Arial" panose="020B0604020202020204" pitchFamily="34" charset="0"/>
        </a:defRPr>
      </a:lvl1pPr>
      <a:lvl2pPr algn="l" defTabSz="1217613" rtl="0" eaLnBrk="1" fontAlgn="base" hangingPunct="1">
        <a:lnSpc>
          <a:spcPct val="80000"/>
        </a:lnSpc>
        <a:spcBef>
          <a:spcPct val="0"/>
        </a:spcBef>
        <a:spcAft>
          <a:spcPct val="0"/>
        </a:spcAft>
        <a:defRPr sz="5800" b="1" spc="-116">
          <a:solidFill>
            <a:srgbClr val="000000"/>
          </a:solidFill>
          <a:latin typeface="Arial"/>
          <a:ea typeface="Proxima Nova" panose="02000506030000020004" pitchFamily="2" charset="0"/>
          <a:cs typeface="Arial"/>
          <a:sym typeface="Arial" panose="020B0604020202020204" pitchFamily="34" charset="0"/>
        </a:defRPr>
      </a:lvl2pPr>
      <a:lvl3pPr algn="l" defTabSz="1217613" rtl="0" eaLnBrk="1" fontAlgn="base" hangingPunct="1">
        <a:lnSpc>
          <a:spcPct val="80000"/>
        </a:lnSpc>
        <a:spcBef>
          <a:spcPct val="0"/>
        </a:spcBef>
        <a:spcAft>
          <a:spcPct val="0"/>
        </a:spcAft>
        <a:defRPr sz="5800" b="1" spc="-116">
          <a:solidFill>
            <a:srgbClr val="000000"/>
          </a:solidFill>
          <a:latin typeface="Arial"/>
          <a:ea typeface="Proxima Nova" panose="02000506030000020004" pitchFamily="2" charset="0"/>
          <a:cs typeface="Arial"/>
          <a:sym typeface="Arial" panose="020B0604020202020204" pitchFamily="34" charset="0"/>
        </a:defRPr>
      </a:lvl3pPr>
      <a:lvl4pPr algn="l" defTabSz="1217613" rtl="0" eaLnBrk="1" fontAlgn="base" hangingPunct="1">
        <a:lnSpc>
          <a:spcPct val="80000"/>
        </a:lnSpc>
        <a:spcBef>
          <a:spcPct val="0"/>
        </a:spcBef>
        <a:spcAft>
          <a:spcPct val="0"/>
        </a:spcAft>
        <a:defRPr sz="5800" b="1" spc="-116">
          <a:solidFill>
            <a:srgbClr val="000000"/>
          </a:solidFill>
          <a:latin typeface="Arial"/>
          <a:ea typeface="Proxima Nova" panose="02000506030000020004" pitchFamily="2" charset="0"/>
          <a:cs typeface="Arial"/>
          <a:sym typeface="Arial" panose="020B0604020202020204" pitchFamily="34" charset="0"/>
        </a:defRPr>
      </a:lvl4pPr>
      <a:lvl5pPr algn="l" defTabSz="1217613" rtl="0" eaLnBrk="1" fontAlgn="base" hangingPunct="1">
        <a:lnSpc>
          <a:spcPct val="80000"/>
        </a:lnSpc>
        <a:spcBef>
          <a:spcPct val="0"/>
        </a:spcBef>
        <a:spcAft>
          <a:spcPct val="0"/>
        </a:spcAft>
        <a:defRPr sz="5800" b="1" spc="-116">
          <a:solidFill>
            <a:srgbClr val="000000"/>
          </a:solidFill>
          <a:latin typeface="Arial"/>
          <a:ea typeface="Proxima Nova" panose="02000506030000020004" pitchFamily="2" charset="0"/>
          <a:cs typeface="Arial"/>
          <a:sym typeface="Arial" panose="020B0604020202020204" pitchFamily="34" charset="0"/>
        </a:defRPr>
      </a:lvl5pPr>
      <a:lvl6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6pPr>
      <a:lvl7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7pPr>
      <a:lvl8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8pPr>
      <a:lvl9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9pPr>
    </p:titleStyle>
    <p:bodyStyle>
      <a:lvl1pPr algn="l" defTabSz="412750" rtl="0" eaLnBrk="1" fontAlgn="base" hangingPunct="1">
        <a:spcBef>
          <a:spcPct val="0"/>
        </a:spcBef>
        <a:spcAft>
          <a:spcPct val="0"/>
        </a:spcAft>
        <a:defRPr sz="2700">
          <a:solidFill>
            <a:srgbClr val="000000"/>
          </a:solidFill>
          <a:latin typeface="+mj-lt"/>
          <a:ea typeface="Proxima Nova" panose="02000506030000020004" pitchFamily="2" charset="0"/>
          <a:cs typeface="Arial"/>
          <a:sym typeface="Arial" panose="020B0604020202020204" pitchFamily="34" charset="0"/>
        </a:defRPr>
      </a:lvl1pPr>
      <a:lvl2pPr marL="10033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2pPr>
      <a:lvl3pPr marL="13081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3pPr>
      <a:lvl4pPr marL="16129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4pPr>
      <a:lvl5pPr marL="1219200" algn="l" defTabSz="412750" rtl="0" eaLnBrk="1" fontAlgn="base" hangingPunct="1">
        <a:spcBef>
          <a:spcPct val="0"/>
        </a:spcBef>
        <a:spcAft>
          <a:spcPct val="0"/>
        </a:spcAft>
        <a:buSzPct val="123000"/>
        <a:defRPr sz="2700">
          <a:solidFill>
            <a:srgbClr val="000000"/>
          </a:solidFill>
          <a:latin typeface="+mj-lt"/>
          <a:ea typeface="Proxima Nova" panose="02000506030000020004" pitchFamily="2" charset="0"/>
          <a:cs typeface="Arial"/>
          <a:sym typeface="Arial" panose="020B0604020202020204" pitchFamily="34" charset="0"/>
        </a:defRPr>
      </a:lvl5pPr>
      <a:lvl6pPr marL="18732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6pPr>
      <a:lvl7pPr marL="21780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7pPr>
      <a:lvl8pPr marL="24828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8pPr>
      <a:lvl9pPr marL="27876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9pPr>
    </p:bodyStyle>
    <p:otherStyle>
      <a:lvl1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31D2DA-64A4-33BC-1F39-158628C0C1DD}"/>
              </a:ext>
            </a:extLst>
          </p:cNvPr>
          <p:cNvSpPr>
            <a:spLocks noGrp="1"/>
          </p:cNvSpPr>
          <p:nvPr>
            <p:ph type="sldNum" sz="quarter" idx="4"/>
          </p:nvPr>
        </p:nvSpPr>
        <p:spPr>
          <a:xfrm>
            <a:off x="11295063" y="6383338"/>
            <a:ext cx="382587" cy="257175"/>
          </a:xfrm>
          <a:prstGeom prst="rect">
            <a:avLst/>
          </a:prstGeom>
        </p:spPr>
        <p:txBody>
          <a:bodyPr vert="horz" lIns="91440" tIns="45720" rIns="91440" bIns="45720" rtlCol="0" anchor="ctr"/>
          <a:lstStyle>
            <a:lvl1pPr algn="r" eaLnBrk="1" fontAlgn="auto" hangingPunct="1">
              <a:spcBef>
                <a:spcPts val="0"/>
              </a:spcBef>
              <a:spcAft>
                <a:spcPts val="0"/>
              </a:spcAft>
              <a:defRPr sz="900" b="0" i="0">
                <a:solidFill>
                  <a:schemeClr val="tx1">
                    <a:tint val="82000"/>
                  </a:schemeClr>
                </a:solidFill>
                <a:latin typeface="Arial" panose="020B0604020202020204" pitchFamily="34" charset="0"/>
                <a:cs typeface="Arial" panose="020B0604020202020204" pitchFamily="34" charset="0"/>
              </a:defRPr>
            </a:lvl1pPr>
          </a:lstStyle>
          <a:p>
            <a:pPr>
              <a:defRPr/>
            </a:pPr>
            <a:fld id="{20534EF6-24A6-8C4B-BE15-0FD7EBE25E66}" type="slidenum">
              <a:rPr lang="en-US"/>
              <a:pPr>
                <a:defRPr/>
              </a:pPr>
              <a:t>‹#›</a:t>
            </a:fld>
            <a:endParaRPr lang="en-US" dirty="0"/>
          </a:p>
        </p:txBody>
      </p:sp>
      <p:cxnSp>
        <p:nvCxnSpPr>
          <p:cNvPr id="13" name="Straight Connector 12">
            <a:extLst>
              <a:ext uri="{FF2B5EF4-FFF2-40B4-BE49-F238E27FC236}">
                <a16:creationId xmlns:a16="http://schemas.microsoft.com/office/drawing/2014/main" id="{A335891E-8C85-97DC-70C7-F1ECB56C18E9}"/>
              </a:ext>
            </a:extLst>
          </p:cNvPr>
          <p:cNvCxnSpPr>
            <a:cxnSpLocks/>
          </p:cNvCxnSpPr>
          <p:nvPr/>
        </p:nvCxnSpPr>
        <p:spPr>
          <a:xfrm>
            <a:off x="606425" y="6167438"/>
            <a:ext cx="11015663" cy="0"/>
          </a:xfrm>
          <a:prstGeom prst="line">
            <a:avLst/>
          </a:prstGeom>
          <a:ln w="9525">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4">
            <a:extLst>
              <a:ext uri="{FF2B5EF4-FFF2-40B4-BE49-F238E27FC236}">
                <a16:creationId xmlns:a16="http://schemas.microsoft.com/office/drawing/2014/main" id="{4F2CF009-11FF-A0BB-FBB2-A3942FC9587D}"/>
              </a:ext>
            </a:extLst>
          </p:cNvPr>
          <p:cNvSpPr>
            <a:spLocks noGrp="1"/>
          </p:cNvSpPr>
          <p:nvPr>
            <p:ph type="ftr" sz="quarter" idx="3"/>
          </p:nvPr>
        </p:nvSpPr>
        <p:spPr>
          <a:xfrm>
            <a:off x="7189788" y="6383338"/>
            <a:ext cx="4114800" cy="257175"/>
          </a:xfrm>
          <a:prstGeom prst="rect">
            <a:avLst/>
          </a:prstGeom>
        </p:spPr>
        <p:txBody>
          <a:bodyPr vert="horz" lIns="91440" tIns="45720" rIns="91440" bIns="45720" rtlCol="0" anchor="ctr"/>
          <a:lstStyle>
            <a:lvl1pPr algn="r" eaLnBrk="1" fontAlgn="auto" hangingPunct="1">
              <a:spcBef>
                <a:spcPts val="0"/>
              </a:spcBef>
              <a:spcAft>
                <a:spcPts val="0"/>
              </a:spcAft>
              <a:defRPr sz="900" spc="20" baseline="0">
                <a:solidFill>
                  <a:schemeClr val="tx1">
                    <a:tint val="82000"/>
                  </a:schemeClr>
                </a:solidFill>
                <a:latin typeface="+mn-lt"/>
              </a:defRPr>
            </a:lvl1pPr>
          </a:lstStyle>
          <a:p>
            <a:pPr>
              <a:defRPr/>
            </a:pPr>
            <a:r>
              <a:rPr lang="en-US" dirty="0"/>
              <a:t>CONFIDENTIAL AND PRIVILEGED</a:t>
            </a:r>
          </a:p>
        </p:txBody>
      </p:sp>
      <p:pic>
        <p:nvPicPr>
          <p:cNvPr id="7" name="Picture 7" descr="A red text on a black background&#10;&#10;Description automatically generated">
            <a:extLst>
              <a:ext uri="{FF2B5EF4-FFF2-40B4-BE49-F238E27FC236}">
                <a16:creationId xmlns:a16="http://schemas.microsoft.com/office/drawing/2014/main" id="{27BEB88A-AF03-4E53-3A37-730263E3BABD}"/>
              </a:ext>
            </a:extLst>
          </p:cNvPr>
          <p:cNvPicPr>
            <a:picLocks noChangeAspect="1" noChangeArrowheads="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606425" y="6383338"/>
            <a:ext cx="2368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6" r:id="rId1"/>
    <p:sldLayoutId id="2147483829" r:id="rId2"/>
    <p:sldLayoutId id="2147483830" r:id="rId3"/>
    <p:sldLayoutId id="2147483831" r:id="rId4"/>
    <p:sldLayoutId id="2147483822"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65" r:id="rId30"/>
    <p:sldLayoutId id="2147483866" r:id="rId31"/>
    <p:sldLayoutId id="2147483867" r:id="rId32"/>
    <p:sldLayoutId id="2147483868" r:id="rId33"/>
    <p:sldLayoutId id="2147483872" r:id="rId34"/>
    <p:sldLayoutId id="2147483873" r:id="rId35"/>
    <p:sldLayoutId id="2147483874" r:id="rId36"/>
    <p:sldLayoutId id="2147483875" r:id="rId37"/>
    <p:sldLayoutId id="2147483876" r:id="rId38"/>
    <p:sldLayoutId id="2147483877" r:id="rId39"/>
    <p:sldLayoutId id="2147483878" r:id="rId40"/>
    <p:sldLayoutId id="2147483880" r:id="rId41"/>
    <p:sldLayoutId id="2147483881" r:id="rId42"/>
    <p:sldLayoutId id="2147483922" r:id="rId43"/>
    <p:sldLayoutId id="2147483923" r:id="rId44"/>
    <p:sldLayoutId id="2147483924" r:id="rId45"/>
  </p:sldLayoutIdLst>
  <p:hf hdr="0" dt="0"/>
  <p:txStyles>
    <p:titleStyle>
      <a:lvl1pPr algn="l" rtl="0" eaLnBrk="0" fontAlgn="base" hangingPunct="0">
        <a:lnSpc>
          <a:spcPct val="90000"/>
        </a:lnSpc>
        <a:spcBef>
          <a:spcPct val="0"/>
        </a:spcBef>
        <a:spcAft>
          <a:spcPct val="0"/>
        </a:spcAft>
        <a:defRPr sz="34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9pPr>
    </p:titleStyle>
    <p:bodyStyle>
      <a:lvl1pPr algn="r" rtl="0" eaLnBrk="0" fontAlgn="base" hangingPunct="0">
        <a:lnSpc>
          <a:spcPct val="90000"/>
        </a:lnSpc>
        <a:spcBef>
          <a:spcPts val="1000"/>
        </a:spcBef>
        <a:spcAft>
          <a:spcPct val="0"/>
        </a:spcAft>
        <a:buFont typeface="Arial" panose="020B0604020202020204" pitchFamily="34" charset="0"/>
        <a:defRPr lang="en-US" sz="900" kern="1200" dirty="0">
          <a:solidFill>
            <a:srgbClr val="76767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23868"/>
      </p:ext>
    </p:extLst>
  </p:cSld>
  <p:clrMap bg1="lt1" tx1="dk1" bg2="lt2" tx2="dk2" accent1="accent1" accent2="accent2" accent3="accent3" accent4="accent4" accent5="accent5" accent6="accent6" hlink="hlink" folHlink="folHlink"/>
  <p:sldLayoutIdLst>
    <p:sldLayoutId id="21474838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31D2DA-64A4-33BC-1F39-158628C0C1DD}"/>
              </a:ext>
            </a:extLst>
          </p:cNvPr>
          <p:cNvSpPr>
            <a:spLocks noGrp="1"/>
          </p:cNvSpPr>
          <p:nvPr>
            <p:ph type="sldNum" sz="quarter" idx="4"/>
          </p:nvPr>
        </p:nvSpPr>
        <p:spPr>
          <a:xfrm>
            <a:off x="11295063" y="6383338"/>
            <a:ext cx="382587" cy="257175"/>
          </a:xfrm>
          <a:prstGeom prst="rect">
            <a:avLst/>
          </a:prstGeom>
        </p:spPr>
        <p:txBody>
          <a:bodyPr vert="horz" lIns="91440" tIns="45720" rIns="91440" bIns="45720" rtlCol="0" anchor="ctr"/>
          <a:lstStyle>
            <a:lvl1pPr algn="r" eaLnBrk="1" fontAlgn="auto" hangingPunct="1">
              <a:spcBef>
                <a:spcPts val="0"/>
              </a:spcBef>
              <a:spcAft>
                <a:spcPts val="0"/>
              </a:spcAft>
              <a:defRPr sz="900" b="0" i="0">
                <a:solidFill>
                  <a:schemeClr val="tx1">
                    <a:tint val="82000"/>
                  </a:schemeClr>
                </a:solidFill>
                <a:latin typeface="Arial" panose="020B0604020202020204" pitchFamily="34" charset="0"/>
                <a:cs typeface="Arial" panose="020B0604020202020204" pitchFamily="34" charset="0"/>
              </a:defRPr>
            </a:lvl1pPr>
          </a:lstStyle>
          <a:p>
            <a:pPr>
              <a:defRPr/>
            </a:pPr>
            <a:fld id="{20534EF6-24A6-8C4B-BE15-0FD7EBE25E66}" type="slidenum">
              <a:rPr lang="en-US"/>
              <a:pPr>
                <a:defRPr/>
              </a:pPr>
              <a:t>‹#›</a:t>
            </a:fld>
            <a:endParaRPr lang="en-US" dirty="0"/>
          </a:p>
        </p:txBody>
      </p:sp>
      <p:cxnSp>
        <p:nvCxnSpPr>
          <p:cNvPr id="13" name="Straight Connector 12">
            <a:extLst>
              <a:ext uri="{FF2B5EF4-FFF2-40B4-BE49-F238E27FC236}">
                <a16:creationId xmlns:a16="http://schemas.microsoft.com/office/drawing/2014/main" id="{A335891E-8C85-97DC-70C7-F1ECB56C18E9}"/>
              </a:ext>
            </a:extLst>
          </p:cNvPr>
          <p:cNvCxnSpPr>
            <a:cxnSpLocks/>
          </p:cNvCxnSpPr>
          <p:nvPr/>
        </p:nvCxnSpPr>
        <p:spPr>
          <a:xfrm>
            <a:off x="606425" y="6167438"/>
            <a:ext cx="11015663" cy="0"/>
          </a:xfrm>
          <a:prstGeom prst="line">
            <a:avLst/>
          </a:prstGeom>
          <a:ln w="9525">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4">
            <a:extLst>
              <a:ext uri="{FF2B5EF4-FFF2-40B4-BE49-F238E27FC236}">
                <a16:creationId xmlns:a16="http://schemas.microsoft.com/office/drawing/2014/main" id="{4F2CF009-11FF-A0BB-FBB2-A3942FC9587D}"/>
              </a:ext>
            </a:extLst>
          </p:cNvPr>
          <p:cNvSpPr>
            <a:spLocks noGrp="1"/>
          </p:cNvSpPr>
          <p:nvPr>
            <p:ph type="ftr" sz="quarter" idx="3"/>
          </p:nvPr>
        </p:nvSpPr>
        <p:spPr>
          <a:xfrm>
            <a:off x="7189788" y="6383338"/>
            <a:ext cx="4114800" cy="257175"/>
          </a:xfrm>
          <a:prstGeom prst="rect">
            <a:avLst/>
          </a:prstGeom>
        </p:spPr>
        <p:txBody>
          <a:bodyPr vert="horz" lIns="91440" tIns="45720" rIns="91440" bIns="45720" rtlCol="0" anchor="ctr"/>
          <a:lstStyle>
            <a:lvl1pPr algn="r" eaLnBrk="1" fontAlgn="auto" hangingPunct="1">
              <a:spcBef>
                <a:spcPts val="0"/>
              </a:spcBef>
              <a:spcAft>
                <a:spcPts val="0"/>
              </a:spcAft>
              <a:defRPr sz="900" spc="20" baseline="0">
                <a:solidFill>
                  <a:schemeClr val="tx1">
                    <a:tint val="82000"/>
                  </a:schemeClr>
                </a:solidFill>
                <a:latin typeface="+mn-lt"/>
              </a:defRPr>
            </a:lvl1pPr>
          </a:lstStyle>
          <a:p>
            <a:pPr>
              <a:defRPr/>
            </a:pPr>
            <a:r>
              <a:rPr lang="en-US" dirty="0"/>
              <a:t>CONFIDENTIAL AND PRIVILEGED</a:t>
            </a:r>
          </a:p>
        </p:txBody>
      </p:sp>
      <p:pic>
        <p:nvPicPr>
          <p:cNvPr id="7" name="Picture 7" descr="A red text on a black background&#10;&#10;Description automatically generated">
            <a:extLst>
              <a:ext uri="{FF2B5EF4-FFF2-40B4-BE49-F238E27FC236}">
                <a16:creationId xmlns:a16="http://schemas.microsoft.com/office/drawing/2014/main" id="{27BEB88A-AF03-4E53-3A37-730263E3BABD}"/>
              </a:ext>
            </a:extLst>
          </p:cNvPr>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606425" y="6383338"/>
            <a:ext cx="2368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84332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 id="2147483915" r:id="rId33"/>
    <p:sldLayoutId id="2147483916" r:id="rId34"/>
  </p:sldLayoutIdLst>
  <p:hf hdr="0" dt="0"/>
  <p:txStyles>
    <p:titleStyle>
      <a:lvl1pPr algn="l" rtl="0" eaLnBrk="0" fontAlgn="base" hangingPunct="0">
        <a:lnSpc>
          <a:spcPct val="90000"/>
        </a:lnSpc>
        <a:spcBef>
          <a:spcPct val="0"/>
        </a:spcBef>
        <a:spcAft>
          <a:spcPct val="0"/>
        </a:spcAft>
        <a:defRPr sz="34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9pPr>
    </p:titleStyle>
    <p:bodyStyle>
      <a:lvl1pPr algn="r" rtl="0" eaLnBrk="0" fontAlgn="base" hangingPunct="0">
        <a:lnSpc>
          <a:spcPct val="90000"/>
        </a:lnSpc>
        <a:spcBef>
          <a:spcPts val="1000"/>
        </a:spcBef>
        <a:spcAft>
          <a:spcPct val="0"/>
        </a:spcAft>
        <a:buFont typeface="Arial" panose="020B0604020202020204" pitchFamily="34" charset="0"/>
        <a:defRPr lang="en-US" sz="900" kern="1200" dirty="0">
          <a:solidFill>
            <a:srgbClr val="76767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Image 0" descr="Image 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49500"/>
            <a:ext cx="12192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7" name="Image 1" descr="Imag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2757" y="26194"/>
            <a:ext cx="5737225" cy="618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Presentation Title"/>
          <p:cNvSpPr txBox="1">
            <a:spLocks noGrp="1"/>
          </p:cNvSpPr>
          <p:nvPr>
            <p:ph type="title" hasCustomPrompt="1"/>
          </p:nvPr>
        </p:nvSpPr>
        <p:spPr>
          <a:xfrm>
            <a:off x="603250" y="1287463"/>
            <a:ext cx="10985500" cy="2324100"/>
          </a:xfrm>
          <a:prstGeom prst="rect">
            <a:avLst/>
          </a:prstGeom>
          <a:ln w="12700">
            <a:miter lim="400000"/>
          </a:ln>
        </p:spPr>
        <p:txBody>
          <a:bodyPr lIns="50800" tIns="50800" rIns="50800" bIns="50800" anchor="b">
            <a:normAutofit/>
          </a:bodyPr>
          <a:lstStyle/>
          <a:p>
            <a:r>
              <a:rPr dirty="0"/>
              <a:t>Presentation Title</a:t>
            </a:r>
          </a:p>
        </p:txBody>
      </p:sp>
      <p:sp>
        <p:nvSpPr>
          <p:cNvPr id="1029" name="Body Level One…"/>
          <p:cNvSpPr txBox="1">
            <a:spLocks noGrp="1" noChangeArrowheads="1"/>
          </p:cNvSpPr>
          <p:nvPr>
            <p:ph type="body" idx="1"/>
          </p:nvPr>
        </p:nvSpPr>
        <p:spPr bwMode="auto">
          <a:xfrm>
            <a:off x="603250" y="3598069"/>
            <a:ext cx="10985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rial" panose="020B0604020202020204" pitchFamily="34" charset="0"/>
              </a:rPr>
              <a:t>Presentation Subtitle</a:t>
            </a:r>
          </a:p>
          <a:p>
            <a:pPr lvl="1"/>
            <a:endParaRPr lang="en-US" altLang="en-US">
              <a:sym typeface="Arial" panose="020B0604020202020204" pitchFamily="34" charset="0"/>
            </a:endParaRPr>
          </a:p>
          <a:p>
            <a:pPr lvl="2"/>
            <a:endParaRPr lang="en-US" altLang="en-US">
              <a:sym typeface="Arial" panose="020B0604020202020204" pitchFamily="34" charset="0"/>
            </a:endParaRPr>
          </a:p>
          <a:p>
            <a:pPr lvl="3"/>
            <a:endParaRPr lang="en-US" altLang="en-US">
              <a:sym typeface="Arial" panose="020B0604020202020204" pitchFamily="34" charset="0"/>
            </a:endParaRPr>
          </a:p>
          <a:p>
            <a:pPr lvl="4"/>
            <a:endParaRPr lang="en-US" altLang="en-US">
              <a:sym typeface="Arial" panose="020B0604020202020204" pitchFamily="34" charset="0"/>
            </a:endParaRPr>
          </a:p>
        </p:txBody>
      </p:sp>
      <p:sp>
        <p:nvSpPr>
          <p:cNvPr id="1030" name="Slide Number"/>
          <p:cNvSpPr txBox="1">
            <a:spLocks noGrp="1" noChangeArrowheads="1"/>
          </p:cNvSpPr>
          <p:nvPr>
            <p:ph type="sldNum" sz="quarter" idx="2"/>
          </p:nvPr>
        </p:nvSpPr>
        <p:spPr bwMode="auto">
          <a:xfrm>
            <a:off x="5973371" y="6486733"/>
            <a:ext cx="245260"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50800" tIns="50800" rIns="50800" bIns="50800" numCol="1" anchor="b" anchorCtr="0" compatLnSpc="1">
            <a:prstTxWarp prst="textNoShape">
              <a:avLst/>
            </a:prstTxWarp>
            <a:spAutoFit/>
          </a:bodyPr>
          <a:lstStyle>
            <a:lvl1pPr algn="ctr" defTabSz="292100" eaLnBrk="1">
              <a:defRPr sz="900">
                <a:solidFill>
                  <a:srgbClr val="FFFFFF"/>
                </a:solidFill>
                <a:latin typeface="Proxima Nova" pitchFamily="2" charset="0"/>
              </a:defRPr>
            </a:lvl1pPr>
          </a:lstStyle>
          <a:p>
            <a:fld id="{3EBD3D59-7E16-48CF-AF32-0F96667A6FD6}" type="slidenum">
              <a:rPr lang="en-US" altLang="en-US"/>
              <a:pPr/>
              <a:t>‹#›</a:t>
            </a:fld>
            <a:endParaRPr lang="en-US" altLang="en-US" dirty="0"/>
          </a:p>
        </p:txBody>
      </p:sp>
    </p:spTree>
    <p:extLst>
      <p:ext uri="{BB962C8B-B14F-4D97-AF65-F5344CB8AC3E}">
        <p14:creationId xmlns:p14="http://schemas.microsoft.com/office/powerpoint/2010/main" val="237924650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Lst>
  <p:transition spd="med"/>
  <p:txStyles>
    <p:titleStyle>
      <a:lvl1pPr algn="l" defTabSz="1218407" rtl="0" eaLnBrk="1" fontAlgn="base" hangingPunct="1">
        <a:lnSpc>
          <a:spcPct val="80000"/>
        </a:lnSpc>
        <a:spcBef>
          <a:spcPct val="0"/>
        </a:spcBef>
        <a:spcAft>
          <a:spcPct val="0"/>
        </a:spcAft>
        <a:defRPr sz="5800" b="1" spc="-116">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algn="l" defTabSz="1218407" rtl="0" eaLnBrk="1" fontAlgn="base" hangingPunct="1">
        <a:lnSpc>
          <a:spcPct val="80000"/>
        </a:lnSpc>
        <a:spcBef>
          <a:spcPct val="0"/>
        </a:spcBef>
        <a:spcAft>
          <a:spcPct val="0"/>
        </a:spcAft>
        <a:defRPr sz="5800" b="1" spc="-116">
          <a:solidFill>
            <a:srgbClr val="000000"/>
          </a:solidFill>
          <a:latin typeface="Arial"/>
          <a:ea typeface="Arial"/>
          <a:cs typeface="Arial"/>
          <a:sym typeface="Arial" panose="020B0604020202020204" pitchFamily="34" charset="0"/>
        </a:defRPr>
      </a:lvl2pPr>
      <a:lvl3pPr algn="l" defTabSz="1218407" rtl="0" eaLnBrk="1" fontAlgn="base" hangingPunct="1">
        <a:lnSpc>
          <a:spcPct val="80000"/>
        </a:lnSpc>
        <a:spcBef>
          <a:spcPct val="0"/>
        </a:spcBef>
        <a:spcAft>
          <a:spcPct val="0"/>
        </a:spcAft>
        <a:defRPr sz="5800" b="1" spc="-116">
          <a:solidFill>
            <a:srgbClr val="000000"/>
          </a:solidFill>
          <a:latin typeface="Arial"/>
          <a:ea typeface="Arial"/>
          <a:cs typeface="Arial"/>
          <a:sym typeface="Arial" panose="020B0604020202020204" pitchFamily="34" charset="0"/>
        </a:defRPr>
      </a:lvl3pPr>
      <a:lvl4pPr algn="l" defTabSz="1218407" rtl="0" eaLnBrk="1" fontAlgn="base" hangingPunct="1">
        <a:lnSpc>
          <a:spcPct val="80000"/>
        </a:lnSpc>
        <a:spcBef>
          <a:spcPct val="0"/>
        </a:spcBef>
        <a:spcAft>
          <a:spcPct val="0"/>
        </a:spcAft>
        <a:defRPr sz="5800" b="1" spc="-116">
          <a:solidFill>
            <a:srgbClr val="000000"/>
          </a:solidFill>
          <a:latin typeface="Arial"/>
          <a:ea typeface="Arial"/>
          <a:cs typeface="Arial"/>
          <a:sym typeface="Arial" panose="020B0604020202020204" pitchFamily="34" charset="0"/>
        </a:defRPr>
      </a:lvl4pPr>
      <a:lvl5pPr algn="l" defTabSz="1218407" rtl="0" eaLnBrk="1" fontAlgn="base" hangingPunct="1">
        <a:lnSpc>
          <a:spcPct val="80000"/>
        </a:lnSpc>
        <a:spcBef>
          <a:spcPct val="0"/>
        </a:spcBef>
        <a:spcAft>
          <a:spcPct val="0"/>
        </a:spcAft>
        <a:defRPr sz="5800" b="1" spc="-116">
          <a:solidFill>
            <a:srgbClr val="000000"/>
          </a:solidFill>
          <a:latin typeface="Arial"/>
          <a:ea typeface="Arial"/>
          <a:cs typeface="Arial"/>
          <a:sym typeface="Arial" panose="020B0604020202020204" pitchFamily="34" charset="0"/>
        </a:defRPr>
      </a:lvl5pPr>
      <a:lvl6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6pPr>
      <a:lvl7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7pPr>
      <a:lvl8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8pPr>
      <a:lvl9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9pPr>
    </p:titleStyle>
    <p:bodyStyle>
      <a:lvl1pPr algn="l" defTabSz="412750" rtl="0" eaLnBrk="1" fontAlgn="base" hangingPunct="1">
        <a:spcBef>
          <a:spcPct val="0"/>
        </a:spcBef>
        <a:spcAft>
          <a:spcPct val="0"/>
        </a:spcAft>
        <a:defRPr sz="275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1003300" indent="-698500" algn="l" defTabSz="412750" rtl="0" eaLnBrk="1" fontAlgn="base" hangingPunct="1">
        <a:spcBef>
          <a:spcPct val="0"/>
        </a:spcBef>
        <a:spcAft>
          <a:spcPct val="0"/>
        </a:spcAft>
        <a:buSzPct val="123000"/>
        <a:buChar char="•"/>
        <a:defRPr sz="275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308100" indent="-698500" algn="l" defTabSz="412750" rtl="0" eaLnBrk="1" fontAlgn="base" hangingPunct="1">
        <a:spcBef>
          <a:spcPct val="0"/>
        </a:spcBef>
        <a:spcAft>
          <a:spcPct val="0"/>
        </a:spcAft>
        <a:buSzPct val="123000"/>
        <a:buChar char="•"/>
        <a:defRPr sz="275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12900" indent="-698500" algn="l" defTabSz="412750" rtl="0" eaLnBrk="1" fontAlgn="base" hangingPunct="1">
        <a:spcBef>
          <a:spcPct val="0"/>
        </a:spcBef>
        <a:spcAft>
          <a:spcPct val="0"/>
        </a:spcAft>
        <a:buSzPct val="123000"/>
        <a:buChar char="•"/>
        <a:defRPr sz="275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1917700" indent="-698500" algn="l" defTabSz="412750" rtl="0" eaLnBrk="1" fontAlgn="base" hangingPunct="1">
        <a:spcBef>
          <a:spcPct val="0"/>
        </a:spcBef>
        <a:spcAft>
          <a:spcPct val="0"/>
        </a:spcAft>
        <a:buSzPct val="123000"/>
        <a:buChar char="•"/>
        <a:defRPr sz="275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18732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6pPr>
      <a:lvl7pPr marL="21780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7pPr>
      <a:lvl8pPr marL="24828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8pPr>
      <a:lvl9pPr marL="27876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9pPr>
    </p:bodyStyle>
    <p:otherStyle>
      <a:lvl1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61.png"/><Relationship Id="rId2" Type="http://schemas.openxmlformats.org/officeDocument/2006/relationships/diagramData" Target="../diagrams/data7.xml"/><Relationship Id="rId1" Type="http://schemas.openxmlformats.org/officeDocument/2006/relationships/slideLayout" Target="../slideLayouts/slideLayout3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62.png"/><Relationship Id="rId2" Type="http://schemas.openxmlformats.org/officeDocument/2006/relationships/diagramData" Target="../diagrams/data8.xml"/><Relationship Id="rId1" Type="http://schemas.openxmlformats.org/officeDocument/2006/relationships/slideLayout" Target="../slideLayouts/slideLayout3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mailto:UCH_PURCH@uchicagomedicine.org" TargetMode="External"/><Relationship Id="rId7" Type="http://schemas.openxmlformats.org/officeDocument/2006/relationships/diagramColors" Target="../diagrams/colors10.xml"/><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1.xml.rels><?xml version="1.0" encoding="UTF-8" standalone="yes"?>
<Relationships xmlns="http://schemas.openxmlformats.org/package/2006/relationships"><Relationship Id="rId8" Type="http://schemas.openxmlformats.org/officeDocument/2006/relationships/hyperlink" Target="mailto:accounts@uchicagomedicine.org" TargetMode="External"/><Relationship Id="rId3" Type="http://schemas.openxmlformats.org/officeDocument/2006/relationships/hyperlink" Target="mailto:UCH_PURCH@uchicagomedicine.org" TargetMode="External"/><Relationship Id="rId7" Type="http://schemas.openxmlformats.org/officeDocument/2006/relationships/hyperlink" Target="mailto:Nancy.Olmos@uchicagomedicine.org" TargetMode="External"/><Relationship Id="rId12" Type="http://schemas.openxmlformats.org/officeDocument/2006/relationships/hyperlink" Target="mailto:samuel.gonzalez@uchicagomedicine.org" TargetMode="External"/><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hyperlink" Target="mailto:Keith.Kissinger@uchicagomedicine.org" TargetMode="External"/><Relationship Id="rId11" Type="http://schemas.openxmlformats.org/officeDocument/2006/relationships/hyperlink" Target="mailto:latonya.randle@uchicagomedicine.org" TargetMode="External"/><Relationship Id="rId5" Type="http://schemas.openxmlformats.org/officeDocument/2006/relationships/hyperlink" Target="mailto:Michael.Lively@uchicagomedicine.org" TargetMode="External"/><Relationship Id="rId10" Type="http://schemas.openxmlformats.org/officeDocument/2006/relationships/hyperlink" Target="mailto:ProcureToPay@uchicagomedicine.org" TargetMode="External"/><Relationship Id="rId4" Type="http://schemas.openxmlformats.org/officeDocument/2006/relationships/hyperlink" Target="mailto:UCMExpeditedOrders@uchicagomedicine.org" TargetMode="External"/><Relationship Id="rId9" Type="http://schemas.openxmlformats.org/officeDocument/2006/relationships/hyperlink" Target="mailto:accountspayable@uchicagomedicine.org" TargetMode="Externa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27.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chart" Target="../charts/chart2.xml"/><Relationship Id="rId3" Type="http://schemas.openxmlformats.org/officeDocument/2006/relationships/tags" Target="../tags/tag6.xml"/><Relationship Id="rId7" Type="http://schemas.openxmlformats.org/officeDocument/2006/relationships/notesSlide" Target="../notesSlides/notesSlide4.xml"/><Relationship Id="rId12" Type="http://schemas.openxmlformats.org/officeDocument/2006/relationships/image" Target="../media/image36.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6.xml"/><Relationship Id="rId11" Type="http://schemas.openxmlformats.org/officeDocument/2006/relationships/chart" Target="../charts/chart1.xml"/><Relationship Id="rId5" Type="http://schemas.openxmlformats.org/officeDocument/2006/relationships/tags" Target="../tags/tag8.xml"/><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tags" Target="../tags/tag7.xml"/><Relationship Id="rId9" Type="http://schemas.openxmlformats.org/officeDocument/2006/relationships/image" Target="../media/image27.emf"/><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oleObject" Target="../embeddings/oleObject5.bin"/><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notesSlide" Target="../notesSlides/notesSlide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Layout" Target="../slideLayouts/slideLayout16.xml"/><Relationship Id="rId5" Type="http://schemas.openxmlformats.org/officeDocument/2006/relationships/tags" Target="../tags/tag13.xml"/><Relationship Id="rId15" Type="http://schemas.openxmlformats.org/officeDocument/2006/relationships/chart" Target="../charts/chart3.xml"/><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0.png"/><Relationship Id="rId2" Type="http://schemas.openxmlformats.org/officeDocument/2006/relationships/slideLayout" Target="../slideLayouts/slideLayout16.xml"/><Relationship Id="rId1" Type="http://schemas.openxmlformats.org/officeDocument/2006/relationships/tags" Target="../tags/tag19.xml"/><Relationship Id="rId6" Type="http://schemas.openxmlformats.org/officeDocument/2006/relationships/image" Target="../media/image39.png"/><Relationship Id="rId5" Type="http://schemas.openxmlformats.org/officeDocument/2006/relationships/image" Target="../media/image27.e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9.xml"/><Relationship Id="rId1" Type="http://schemas.openxmlformats.org/officeDocument/2006/relationships/tags" Target="../tags/tag20.xm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8" Type="http://schemas.openxmlformats.org/officeDocument/2006/relationships/hyperlink" Target="https://www.fiercehealthcare.com/providers/acute-behavioral-volume-increases-push-universal-health-services-163m-profit-q1" TargetMode="External"/><Relationship Id="rId3" Type="http://schemas.openxmlformats.org/officeDocument/2006/relationships/tags" Target="../tags/tag23.xml"/><Relationship Id="rId7" Type="http://schemas.openxmlformats.org/officeDocument/2006/relationships/hyperlink" Target="https://www.kff.org/other/state-indicator/health-spending-per-capita-by-service/?currentTimeframe=0&amp;sortModel=%7b%22colId%22:%22Location%22,%22sort%22:%22asc%22%7d" TargetMode="Externa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7.emf"/><Relationship Id="rId5" Type="http://schemas.openxmlformats.org/officeDocument/2006/relationships/oleObject" Target="../embeddings/oleObject7.bin"/><Relationship Id="rId4"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1.xml"/><Relationship Id="rId1" Type="http://schemas.openxmlformats.org/officeDocument/2006/relationships/tags" Target="../tags/tag24.xml"/><Relationship Id="rId5" Type="http://schemas.openxmlformats.org/officeDocument/2006/relationships/chart" Target="../charts/chart4.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oleObject" Target="../embeddings/oleObject9.bin"/><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slideLayout" Target="../slideLayouts/slideLayout40.xml"/><Relationship Id="rId1" Type="http://schemas.openxmlformats.org/officeDocument/2006/relationships/tags" Target="../tags/tag25.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27.emf"/><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UCMEDCONF@uchicago.edu"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0.xml"/><Relationship Id="rId1" Type="http://schemas.openxmlformats.org/officeDocument/2006/relationships/tags" Target="../tags/tag26.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0.xml"/><Relationship Id="rId1" Type="http://schemas.openxmlformats.org/officeDocument/2006/relationships/tags" Target="../tags/tag27.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0.xml"/><Relationship Id="rId1" Type="http://schemas.openxmlformats.org/officeDocument/2006/relationships/tags" Target="../tags/tag28.xml"/><Relationship Id="rId5" Type="http://schemas.openxmlformats.org/officeDocument/2006/relationships/image" Target="../media/image49.png"/><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0.xml"/><Relationship Id="rId1" Type="http://schemas.openxmlformats.org/officeDocument/2006/relationships/tags" Target="../tags/tag29.xml"/><Relationship Id="rId5" Type="http://schemas.openxmlformats.org/officeDocument/2006/relationships/image" Target="../media/image50.png"/><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0.xml"/><Relationship Id="rId1" Type="http://schemas.openxmlformats.org/officeDocument/2006/relationships/tags" Target="../tags/tag30.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9.xml"/><Relationship Id="rId1" Type="http://schemas.openxmlformats.org/officeDocument/2006/relationships/tags" Target="../tags/tag31.xml"/><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4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hyperlink" Target="mailto:UCMEDCONF@uchicago.edu" TargetMode="External"/><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hyperlink" Target="http://www.uchicagomedicine.org/about-us/supply-chain"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jpg"/><Relationship Id="rId2" Type="http://schemas.openxmlformats.org/officeDocument/2006/relationships/image" Target="../media/image58.png"/><Relationship Id="rId16" Type="http://schemas.openxmlformats.org/officeDocument/2006/relationships/image" Target="../media/image72.jpg"/><Relationship Id="rId1" Type="http://schemas.openxmlformats.org/officeDocument/2006/relationships/slideLayout" Target="../slideLayouts/slideLayout4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4.png"/><Relationship Id="rId11" Type="http://schemas.openxmlformats.org/officeDocument/2006/relationships/image" Target="../media/image98.png"/><Relationship Id="rId5" Type="http://schemas.openxmlformats.org/officeDocument/2006/relationships/image" Target="../media/image93.png"/><Relationship Id="rId10" Type="http://schemas.openxmlformats.org/officeDocument/2006/relationships/image" Target="../media/image39.png"/><Relationship Id="rId4" Type="http://schemas.openxmlformats.org/officeDocument/2006/relationships/image" Target="../media/image92.png"/><Relationship Id="rId9"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cid:image002.jpg@01DA9BB5.0D7D1CE0" TargetMode="External"/><Relationship Id="rId2" Type="http://schemas.openxmlformats.org/officeDocument/2006/relationships/image" Target="../media/image105.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hyperlink" Target="https://www.iqvia.com/insights/the-iqvia-institute/reports/the-use-of-medicines-in-the-us-2023" TargetMode="Externa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8.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9.xml"/><Relationship Id="rId1" Type="http://schemas.openxmlformats.org/officeDocument/2006/relationships/tags" Target="../tags/tag2.xml"/><Relationship Id="rId4" Type="http://schemas.openxmlformats.org/officeDocument/2006/relationships/image" Target="../media/image27.emf"/></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5.png"/></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152.png"/></Relationships>
</file>

<file path=ppt/slides/_rels/slide9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158.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95313" y="1055963"/>
            <a:ext cx="9189710" cy="2352675"/>
          </a:xfrm>
        </p:spPr>
        <p:txBody>
          <a:bodyPr/>
          <a:lstStyle/>
          <a:p>
            <a:br>
              <a:rPr lang="en-US" dirty="0"/>
            </a:br>
            <a:r>
              <a:rPr lang="en-US" dirty="0"/>
              <a:t>2025 Supplier Conference</a:t>
            </a:r>
          </a:p>
        </p:txBody>
      </p:sp>
      <p:sp>
        <p:nvSpPr>
          <p:cNvPr id="5" name="Text Placeholder 5"/>
          <p:cNvSpPr>
            <a:spLocks noGrp="1"/>
          </p:cNvSpPr>
          <p:nvPr>
            <p:ph type="body" sz="quarter" idx="10" hasCustomPrompt="1"/>
          </p:nvPr>
        </p:nvSpPr>
        <p:spPr>
          <a:xfrm>
            <a:off x="595313" y="3408638"/>
            <a:ext cx="9497811" cy="837594"/>
          </a:xfrm>
          <a:prstGeom prst="rect">
            <a:avLst/>
          </a:prstGeom>
        </p:spPr>
        <p:txBody>
          <a:bodyPr/>
          <a:lstStyle/>
          <a:p>
            <a:r>
              <a:rPr lang="en-US" dirty="0"/>
              <a:t>August 7, 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F9A15-39CF-7974-11F1-342A3E31483E}"/>
              </a:ext>
            </a:extLst>
          </p:cNvPr>
          <p:cNvSpPr>
            <a:spLocks noGrp="1"/>
          </p:cNvSpPr>
          <p:nvPr>
            <p:ph type="sldNum" sz="quarter" idx="10"/>
          </p:nvPr>
        </p:nvSpPr>
        <p:spPr>
          <a:xfrm>
            <a:off x="11295063" y="6383338"/>
            <a:ext cx="382587" cy="2571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E6E097-53EB-A648-B1C0-DEB8750E2F9D}" type="slidenum">
              <a:rPr kumimoji="0" lang="en-US" sz="900" b="0" i="0" u="none" strike="noStrike" kern="1200" cap="none" spc="0" normalizeH="0" baseline="0" noProof="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45425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200" dirty="0"/>
              <a:t>Anurag Jaiswal – Executive Director Supply Chain Systems &amp; Analytics</a:t>
            </a:r>
          </a:p>
        </p:txBody>
      </p:sp>
    </p:spTree>
    <p:extLst>
      <p:ext uri="{BB962C8B-B14F-4D97-AF65-F5344CB8AC3E}">
        <p14:creationId xmlns:p14="http://schemas.microsoft.com/office/powerpoint/2010/main" val="3717714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Line">
            <a:extLst>
              <a:ext uri="{FF2B5EF4-FFF2-40B4-BE49-F238E27FC236}">
                <a16:creationId xmlns:a16="http://schemas.microsoft.com/office/drawing/2014/main" id="{583E4298-E863-FE4F-B4FD-B9C32D79A1DE}"/>
              </a:ext>
            </a:extLst>
          </p:cNvPr>
          <p:cNvSpPr/>
          <p:nvPr/>
        </p:nvSpPr>
        <p:spPr>
          <a:xfrm flipH="1">
            <a:off x="8810796" y="681182"/>
            <a:ext cx="29655"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29" name="Title 1"/>
          <p:cNvSpPr txBox="1">
            <a:spLocks/>
          </p:cNvSpPr>
          <p:nvPr/>
        </p:nvSpPr>
        <p:spPr>
          <a:xfrm>
            <a:off x="155575" y="233276"/>
            <a:ext cx="11701972" cy="715962"/>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3400" dirty="0">
                <a:solidFill>
                  <a:schemeClr val="tx1"/>
                </a:solidFill>
              </a:rPr>
              <a:t>Supply Chain Purchasing Team</a:t>
            </a:r>
          </a:p>
        </p:txBody>
      </p:sp>
      <p:sp>
        <p:nvSpPr>
          <p:cNvPr id="157" name="AutoShape 2" descr="Michael Live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7" name="TextBox 176"/>
          <p:cNvSpPr txBox="1"/>
          <p:nvPr/>
        </p:nvSpPr>
        <p:spPr>
          <a:xfrm>
            <a:off x="2138993" y="5345948"/>
            <a:ext cx="546150" cy="393749"/>
          </a:xfrm>
          <a:prstGeom prst="rect">
            <a:avLst/>
          </a:prstGeom>
          <a:solidFill>
            <a:schemeClr val="bg1"/>
          </a:solidFill>
        </p:spPr>
        <p:txBody>
          <a:bodyPr wrap="square" rtlCol="0">
            <a:spAutoFit/>
          </a:bodyPr>
          <a:lstStyle/>
          <a:p>
            <a:endParaRPr lang="en-US" dirty="0">
              <a:solidFill>
                <a:schemeClr val="bg1"/>
              </a:solidFill>
            </a:endParaRPr>
          </a:p>
        </p:txBody>
      </p:sp>
      <p:sp>
        <p:nvSpPr>
          <p:cNvPr id="48" name="Text Placeholder">
            <a:extLst>
              <a:ext uri="{FF2B5EF4-FFF2-40B4-BE49-F238E27FC236}">
                <a16:creationId xmlns:a16="http://schemas.microsoft.com/office/drawing/2014/main" id="{A071125D-7F90-C945-B64D-FE9A763D66D9}"/>
              </a:ext>
            </a:extLst>
          </p:cNvPr>
          <p:cNvSpPr txBox="1"/>
          <p:nvPr/>
        </p:nvSpPr>
        <p:spPr>
          <a:xfrm>
            <a:off x="790059" y="3218146"/>
            <a:ext cx="2220148"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Keith Kissinger</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Supervisor, Purchasing</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9" name="Text Placeholder">
            <a:extLst>
              <a:ext uri="{FF2B5EF4-FFF2-40B4-BE49-F238E27FC236}">
                <a16:creationId xmlns:a16="http://schemas.microsoft.com/office/drawing/2014/main" id="{A071125D-7F90-C945-B64D-FE9A763D66D9}"/>
              </a:ext>
            </a:extLst>
          </p:cNvPr>
          <p:cNvSpPr txBox="1"/>
          <p:nvPr/>
        </p:nvSpPr>
        <p:spPr>
          <a:xfrm>
            <a:off x="4485833" y="3218145"/>
            <a:ext cx="2220148"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Mike Lively</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Supervisor, Purchasing</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0" name="Text Placeholder">
            <a:extLst>
              <a:ext uri="{FF2B5EF4-FFF2-40B4-BE49-F238E27FC236}">
                <a16:creationId xmlns:a16="http://schemas.microsoft.com/office/drawing/2014/main" id="{A071125D-7F90-C945-B64D-FE9A763D66D9}"/>
              </a:ext>
            </a:extLst>
          </p:cNvPr>
          <p:cNvSpPr txBox="1"/>
          <p:nvPr/>
        </p:nvSpPr>
        <p:spPr>
          <a:xfrm>
            <a:off x="8276884" y="3218145"/>
            <a:ext cx="2220148"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Edward Anderson</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Specialty Buyer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1" name="Text Placeholder">
            <a:extLst>
              <a:ext uri="{FF2B5EF4-FFF2-40B4-BE49-F238E27FC236}">
                <a16:creationId xmlns:a16="http://schemas.microsoft.com/office/drawing/2014/main" id="{A071125D-7F90-C945-B64D-FE9A763D66D9}"/>
              </a:ext>
            </a:extLst>
          </p:cNvPr>
          <p:cNvSpPr txBox="1"/>
          <p:nvPr/>
        </p:nvSpPr>
        <p:spPr>
          <a:xfrm>
            <a:off x="6076957" y="4840234"/>
            <a:ext cx="1214266"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Byron Ealy</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Purchasing Agent</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4" name="Text Placeholder">
            <a:extLst>
              <a:ext uri="{FF2B5EF4-FFF2-40B4-BE49-F238E27FC236}">
                <a16:creationId xmlns:a16="http://schemas.microsoft.com/office/drawing/2014/main" id="{A071125D-7F90-C945-B64D-FE9A763D66D9}"/>
              </a:ext>
            </a:extLst>
          </p:cNvPr>
          <p:cNvSpPr txBox="1"/>
          <p:nvPr/>
        </p:nvSpPr>
        <p:spPr>
          <a:xfrm>
            <a:off x="6076957" y="4029981"/>
            <a:ext cx="1301815"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Alberto Rocha</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Specialty Buyer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5" name="Text Placeholder">
            <a:extLst>
              <a:ext uri="{FF2B5EF4-FFF2-40B4-BE49-F238E27FC236}">
                <a16:creationId xmlns:a16="http://schemas.microsoft.com/office/drawing/2014/main" id="{A071125D-7F90-C945-B64D-FE9A763D66D9}"/>
              </a:ext>
            </a:extLst>
          </p:cNvPr>
          <p:cNvSpPr txBox="1"/>
          <p:nvPr/>
        </p:nvSpPr>
        <p:spPr>
          <a:xfrm>
            <a:off x="2369100" y="4879573"/>
            <a:ext cx="1277764" cy="4360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Michelle Cox</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Specialty Buyer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7" name="Text Placeholder">
            <a:extLst>
              <a:ext uri="{FF2B5EF4-FFF2-40B4-BE49-F238E27FC236}">
                <a16:creationId xmlns:a16="http://schemas.microsoft.com/office/drawing/2014/main" id="{A071125D-7F90-C945-B64D-FE9A763D66D9}"/>
              </a:ext>
            </a:extLst>
          </p:cNvPr>
          <p:cNvSpPr txBox="1"/>
          <p:nvPr/>
        </p:nvSpPr>
        <p:spPr>
          <a:xfrm>
            <a:off x="2383409" y="4029210"/>
            <a:ext cx="1437575" cy="4360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Mark Lukasick</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Specialty Buyer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33" name="Straight Connector 32"/>
          <p:cNvCxnSpPr>
            <a:stCxn id="57" idx="1"/>
          </p:cNvCxnSpPr>
          <p:nvPr/>
        </p:nvCxnSpPr>
        <p:spPr>
          <a:xfrm flipH="1">
            <a:off x="1896743" y="4247219"/>
            <a:ext cx="4866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5593681" y="5097582"/>
            <a:ext cx="47119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897910" y="1290414"/>
            <a:ext cx="7489048" cy="3807168"/>
            <a:chOff x="1897910" y="1290414"/>
            <a:chExt cx="7489048" cy="3807168"/>
          </a:xfrm>
        </p:grpSpPr>
        <p:grpSp>
          <p:nvGrpSpPr>
            <p:cNvPr id="60" name="Group 59"/>
            <p:cNvGrpSpPr/>
            <p:nvPr/>
          </p:nvGrpSpPr>
          <p:grpSpPr>
            <a:xfrm>
              <a:off x="4485833" y="1290414"/>
              <a:ext cx="2220148" cy="1339979"/>
              <a:chOff x="4485833" y="1290414"/>
              <a:chExt cx="2220148" cy="1339979"/>
            </a:xfrm>
          </p:grpSpPr>
          <p:sp>
            <p:nvSpPr>
              <p:cNvPr id="45" name="Text Placeholder">
                <a:extLst>
                  <a:ext uri="{FF2B5EF4-FFF2-40B4-BE49-F238E27FC236}">
                    <a16:creationId xmlns:a16="http://schemas.microsoft.com/office/drawing/2014/main" id="{A071125D-7F90-C945-B64D-FE9A763D66D9}"/>
                  </a:ext>
                </a:extLst>
              </p:cNvPr>
              <p:cNvSpPr txBox="1"/>
              <p:nvPr/>
            </p:nvSpPr>
            <p:spPr>
              <a:xfrm>
                <a:off x="4485833" y="1290414"/>
                <a:ext cx="2220148" cy="6052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Anurag Jaiswal</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Executive Director Supply Chain Systems &amp; Analytics</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6" name="Text Placeholder">
                <a:extLst>
                  <a:ext uri="{FF2B5EF4-FFF2-40B4-BE49-F238E27FC236}">
                    <a16:creationId xmlns:a16="http://schemas.microsoft.com/office/drawing/2014/main" id="{A071125D-7F90-C945-B64D-FE9A763D66D9}"/>
                  </a:ext>
                </a:extLst>
              </p:cNvPr>
              <p:cNvSpPr txBox="1"/>
              <p:nvPr/>
            </p:nvSpPr>
            <p:spPr>
              <a:xfrm>
                <a:off x="4615975" y="2194376"/>
                <a:ext cx="1959864"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Nancy Olmos</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Director, Purchasing</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15" name="Straight Connector 14"/>
              <p:cNvCxnSpPr>
                <a:stCxn id="45" idx="2"/>
                <a:endCxn id="46" idx="0"/>
              </p:cNvCxnSpPr>
              <p:nvPr/>
            </p:nvCxnSpPr>
            <p:spPr>
              <a:xfrm>
                <a:off x="5595907" y="1895708"/>
                <a:ext cx="0" cy="298668"/>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9" name="Straight Connector 18"/>
            <p:cNvCxnSpPr/>
            <p:nvPr/>
          </p:nvCxnSpPr>
          <p:spPr>
            <a:xfrm>
              <a:off x="1900133" y="2901565"/>
              <a:ext cx="7486825" cy="256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46" idx="2"/>
              <a:endCxn id="49" idx="0"/>
            </p:cNvCxnSpPr>
            <p:nvPr/>
          </p:nvCxnSpPr>
          <p:spPr>
            <a:xfrm>
              <a:off x="5595907" y="2630393"/>
              <a:ext cx="0" cy="587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48" idx="0"/>
            </p:cNvCxnSpPr>
            <p:nvPr/>
          </p:nvCxnSpPr>
          <p:spPr>
            <a:xfrm>
              <a:off x="1900133" y="2901565"/>
              <a:ext cx="0" cy="316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50" idx="0"/>
            </p:cNvCxnSpPr>
            <p:nvPr/>
          </p:nvCxnSpPr>
          <p:spPr>
            <a:xfrm>
              <a:off x="9386958" y="2914405"/>
              <a:ext cx="0" cy="303740"/>
            </a:xfrm>
            <a:prstGeom prst="line">
              <a:avLst/>
            </a:prstGeom>
          </p:spPr>
          <p:style>
            <a:lnRef idx="2">
              <a:schemeClr val="accent1"/>
            </a:lnRef>
            <a:fillRef idx="0">
              <a:schemeClr val="accent1"/>
            </a:fillRef>
            <a:effectRef idx="1">
              <a:schemeClr val="accent1"/>
            </a:effectRef>
            <a:fontRef idx="minor">
              <a:schemeClr val="tx1"/>
            </a:fontRef>
          </p:style>
        </p:cxnSp>
        <p:grpSp>
          <p:nvGrpSpPr>
            <p:cNvPr id="58" name="Group 57"/>
            <p:cNvGrpSpPr/>
            <p:nvPr/>
          </p:nvGrpSpPr>
          <p:grpSpPr>
            <a:xfrm>
              <a:off x="1897910" y="3654163"/>
              <a:ext cx="471190" cy="1443419"/>
              <a:chOff x="1897910" y="3654163"/>
              <a:chExt cx="471190" cy="1443419"/>
            </a:xfrm>
          </p:grpSpPr>
          <p:cxnSp>
            <p:nvCxnSpPr>
              <p:cNvPr id="27" name="Straight Connector 26"/>
              <p:cNvCxnSpPr>
                <a:stCxn id="48" idx="2"/>
              </p:cNvCxnSpPr>
              <p:nvPr/>
            </p:nvCxnSpPr>
            <p:spPr>
              <a:xfrm>
                <a:off x="1900133" y="3654163"/>
                <a:ext cx="0" cy="14434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55" idx="1"/>
              </p:cNvCxnSpPr>
              <p:nvPr/>
            </p:nvCxnSpPr>
            <p:spPr>
              <a:xfrm flipH="1">
                <a:off x="1897910" y="5097582"/>
                <a:ext cx="471190"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77" name="Straight Connector 76"/>
            <p:cNvCxnSpPr/>
            <p:nvPr/>
          </p:nvCxnSpPr>
          <p:spPr>
            <a:xfrm>
              <a:off x="5593681" y="3654163"/>
              <a:ext cx="0" cy="1443419"/>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54" idx="1"/>
            </p:cNvCxnSpPr>
            <p:nvPr/>
          </p:nvCxnSpPr>
          <p:spPr>
            <a:xfrm flipH="1">
              <a:off x="5571790" y="4247990"/>
              <a:ext cx="505167"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065902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a:lnSpc>
                <a:spcPct val="100000"/>
              </a:lnSpc>
              <a:spcBef>
                <a:spcPct val="0"/>
              </a:spcBef>
              <a:buFontTx/>
              <a:buNone/>
            </a:pPr>
            <a:fld id="{9984B344-5467-4CAF-BC43-029F573C2CE2}" type="slidenum">
              <a:rPr lang="en-US" altLang="en-US" sz="1000">
                <a:solidFill>
                  <a:schemeClr val="bg1"/>
                </a:solidFill>
              </a:rPr>
              <a:pPr>
                <a:lnSpc>
                  <a:spcPct val="100000"/>
                </a:lnSpc>
                <a:spcBef>
                  <a:spcPct val="0"/>
                </a:spcBef>
                <a:buFontTx/>
                <a:buNone/>
              </a:pPr>
              <a:t>102</a:t>
            </a:fld>
            <a:endParaRPr lang="en-US" altLang="en-US" sz="1000" dirty="0">
              <a:solidFill>
                <a:schemeClr val="bg1"/>
              </a:solidFill>
            </a:endParaRPr>
          </a:p>
        </p:txBody>
      </p:sp>
      <p:graphicFrame>
        <p:nvGraphicFramePr>
          <p:cNvPr id="5" name="Diagram 4"/>
          <p:cNvGraphicFramePr/>
          <p:nvPr/>
        </p:nvGraphicFramePr>
        <p:xfrm>
          <a:off x="1204904" y="1634248"/>
          <a:ext cx="9991631" cy="226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p:cNvSpPr txBox="1">
            <a:spLocks/>
          </p:cNvSpPr>
          <p:nvPr/>
        </p:nvSpPr>
        <p:spPr>
          <a:xfrm>
            <a:off x="446048" y="274637"/>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3400" dirty="0">
                <a:solidFill>
                  <a:schemeClr val="tx1"/>
                </a:solidFill>
              </a:rPr>
              <a:t>Tasks Supported by Purchasing Team</a:t>
            </a:r>
          </a:p>
        </p:txBody>
      </p:sp>
      <p:pic>
        <p:nvPicPr>
          <p:cNvPr id="2" name="Picture 1"/>
          <p:cNvPicPr>
            <a:picLocks noChangeAspect="1"/>
          </p:cNvPicPr>
          <p:nvPr/>
        </p:nvPicPr>
        <p:blipFill>
          <a:blip r:embed="rId7"/>
          <a:stretch>
            <a:fillRect/>
          </a:stretch>
        </p:blipFill>
        <p:spPr>
          <a:xfrm>
            <a:off x="6718871" y="4005691"/>
            <a:ext cx="4767485" cy="2492385"/>
          </a:xfrm>
          <a:prstGeom prst="rect">
            <a:avLst/>
          </a:prstGeom>
        </p:spPr>
      </p:pic>
    </p:spTree>
    <p:extLst>
      <p:ext uri="{BB962C8B-B14F-4D97-AF65-F5344CB8AC3E}">
        <p14:creationId xmlns:p14="http://schemas.microsoft.com/office/powerpoint/2010/main" val="12124974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Line">
            <a:extLst>
              <a:ext uri="{FF2B5EF4-FFF2-40B4-BE49-F238E27FC236}">
                <a16:creationId xmlns:a16="http://schemas.microsoft.com/office/drawing/2014/main" id="{583E4298-E863-FE4F-B4FD-B9C32D79A1DE}"/>
              </a:ext>
            </a:extLst>
          </p:cNvPr>
          <p:cNvSpPr/>
          <p:nvPr/>
        </p:nvSpPr>
        <p:spPr>
          <a:xfrm flipH="1">
            <a:off x="8810796" y="681182"/>
            <a:ext cx="29655"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29" name="Title 1"/>
          <p:cNvSpPr txBox="1">
            <a:spLocks/>
          </p:cNvSpPr>
          <p:nvPr/>
        </p:nvSpPr>
        <p:spPr>
          <a:xfrm>
            <a:off x="155575" y="233276"/>
            <a:ext cx="11701972" cy="715962"/>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3400" dirty="0">
                <a:solidFill>
                  <a:schemeClr val="tx1"/>
                </a:solidFill>
              </a:rPr>
              <a:t>Supply Chain Business Process Team</a:t>
            </a:r>
          </a:p>
        </p:txBody>
      </p:sp>
      <p:sp>
        <p:nvSpPr>
          <p:cNvPr id="157" name="AutoShape 2" descr="Michael Live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7" name="TextBox 176"/>
          <p:cNvSpPr txBox="1"/>
          <p:nvPr/>
        </p:nvSpPr>
        <p:spPr>
          <a:xfrm>
            <a:off x="2138993" y="5345948"/>
            <a:ext cx="546150" cy="393749"/>
          </a:xfrm>
          <a:prstGeom prst="rect">
            <a:avLst/>
          </a:prstGeom>
          <a:solidFill>
            <a:schemeClr val="bg1"/>
          </a:solidFill>
        </p:spPr>
        <p:txBody>
          <a:bodyPr wrap="square" rtlCol="0">
            <a:spAutoFit/>
          </a:bodyPr>
          <a:lstStyle/>
          <a:p>
            <a:endParaRPr lang="en-US" dirty="0">
              <a:solidFill>
                <a:schemeClr val="bg1"/>
              </a:solidFill>
            </a:endParaRPr>
          </a:p>
        </p:txBody>
      </p:sp>
      <p:cxnSp>
        <p:nvCxnSpPr>
          <p:cNvPr id="33" name="Straight Connector 32"/>
          <p:cNvCxnSpPr/>
          <p:nvPr/>
        </p:nvCxnSpPr>
        <p:spPr>
          <a:xfrm flipH="1">
            <a:off x="2413867" y="4392547"/>
            <a:ext cx="486666" cy="0"/>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 Placeholder">
            <a:extLst>
              <a:ext uri="{FF2B5EF4-FFF2-40B4-BE49-F238E27FC236}">
                <a16:creationId xmlns:a16="http://schemas.microsoft.com/office/drawing/2014/main" id="{A071125D-7F90-C945-B64D-FE9A763D66D9}"/>
              </a:ext>
            </a:extLst>
          </p:cNvPr>
          <p:cNvSpPr txBox="1"/>
          <p:nvPr/>
        </p:nvSpPr>
        <p:spPr>
          <a:xfrm>
            <a:off x="4485833" y="1290414"/>
            <a:ext cx="2220148" cy="6052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Anurag Jaiswal</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Executive Director Supply Chain Systems &amp; Analytics</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30" name="Straight Connector 29"/>
          <p:cNvCxnSpPr/>
          <p:nvPr/>
        </p:nvCxnSpPr>
        <p:spPr>
          <a:xfrm flipH="1">
            <a:off x="2409887" y="3580434"/>
            <a:ext cx="471190"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 Placeholder">
            <a:extLst>
              <a:ext uri="{FF2B5EF4-FFF2-40B4-BE49-F238E27FC236}">
                <a16:creationId xmlns:a16="http://schemas.microsoft.com/office/drawing/2014/main" id="{A071125D-7F90-C945-B64D-FE9A763D66D9}"/>
              </a:ext>
            </a:extLst>
          </p:cNvPr>
          <p:cNvSpPr txBox="1"/>
          <p:nvPr/>
        </p:nvSpPr>
        <p:spPr>
          <a:xfrm>
            <a:off x="2929717" y="3277787"/>
            <a:ext cx="1700649" cy="6052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Tierra Goldston</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Business Systems Analyst, Intermediate</a:t>
            </a:r>
          </a:p>
        </p:txBody>
      </p:sp>
      <p:sp>
        <p:nvSpPr>
          <p:cNvPr id="32" name="Text Placeholder">
            <a:extLst>
              <a:ext uri="{FF2B5EF4-FFF2-40B4-BE49-F238E27FC236}">
                <a16:creationId xmlns:a16="http://schemas.microsoft.com/office/drawing/2014/main" id="{A071125D-7F90-C945-B64D-FE9A763D66D9}"/>
              </a:ext>
            </a:extLst>
          </p:cNvPr>
          <p:cNvSpPr txBox="1"/>
          <p:nvPr/>
        </p:nvSpPr>
        <p:spPr>
          <a:xfrm>
            <a:off x="2929717" y="4924887"/>
            <a:ext cx="1380894"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Open Position</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Supply Chain Analyst</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5" name="Text Placeholder">
            <a:extLst>
              <a:ext uri="{FF2B5EF4-FFF2-40B4-BE49-F238E27FC236}">
                <a16:creationId xmlns:a16="http://schemas.microsoft.com/office/drawing/2014/main" id="{A071125D-7F90-C945-B64D-FE9A763D66D9}"/>
              </a:ext>
            </a:extLst>
          </p:cNvPr>
          <p:cNvSpPr txBox="1"/>
          <p:nvPr/>
        </p:nvSpPr>
        <p:spPr>
          <a:xfrm>
            <a:off x="7305137" y="3362425"/>
            <a:ext cx="2220148"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Kiersten Hardy</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Business Systems Analyst, Senior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3" name="Straight Connector 2"/>
          <p:cNvCxnSpPr>
            <a:stCxn id="45" idx="2"/>
          </p:cNvCxnSpPr>
          <p:nvPr/>
        </p:nvCxnSpPr>
        <p:spPr>
          <a:xfrm>
            <a:off x="5595907" y="1895708"/>
            <a:ext cx="0" cy="322198"/>
          </a:xfrm>
          <a:prstGeom prst="line">
            <a:avLst/>
          </a:prstGeom>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089498" y="2208608"/>
            <a:ext cx="8366574" cy="808603"/>
            <a:chOff x="389106" y="2901565"/>
            <a:chExt cx="8366574" cy="808603"/>
          </a:xfrm>
        </p:grpSpPr>
        <p:cxnSp>
          <p:nvCxnSpPr>
            <p:cNvPr id="25" name="Straight Connector 24"/>
            <p:cNvCxnSpPr/>
            <p:nvPr/>
          </p:nvCxnSpPr>
          <p:spPr>
            <a:xfrm>
              <a:off x="7714820" y="2928938"/>
              <a:ext cx="0" cy="303740"/>
            </a:xfrm>
            <a:prstGeom prst="line">
              <a:avLst/>
            </a:prstGeom>
          </p:spPr>
          <p:style>
            <a:lnRef idx="2">
              <a:schemeClr val="accent1"/>
            </a:lnRef>
            <a:fillRef idx="0">
              <a:schemeClr val="accent1"/>
            </a:fillRef>
            <a:effectRef idx="1">
              <a:schemeClr val="accent1"/>
            </a:effectRef>
            <a:fontRef idx="minor">
              <a:schemeClr val="tx1"/>
            </a:fontRef>
          </p:style>
        </p:cxnSp>
        <p:sp>
          <p:nvSpPr>
            <p:cNvPr id="48" name="Text Placeholder">
              <a:extLst>
                <a:ext uri="{FF2B5EF4-FFF2-40B4-BE49-F238E27FC236}">
                  <a16:creationId xmlns:a16="http://schemas.microsoft.com/office/drawing/2014/main" id="{A071125D-7F90-C945-B64D-FE9A763D66D9}"/>
                </a:ext>
              </a:extLst>
            </p:cNvPr>
            <p:cNvSpPr txBox="1"/>
            <p:nvPr/>
          </p:nvSpPr>
          <p:spPr>
            <a:xfrm>
              <a:off x="389106" y="3218146"/>
              <a:ext cx="2626467"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Dhaneesh Sharma</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Business Systems Analyst, Lead</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23" name="Straight Connector 22"/>
            <p:cNvCxnSpPr/>
            <p:nvPr/>
          </p:nvCxnSpPr>
          <p:spPr>
            <a:xfrm>
              <a:off x="1684219" y="2901565"/>
              <a:ext cx="0" cy="316581"/>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 Placeholder">
              <a:extLst>
                <a:ext uri="{FF2B5EF4-FFF2-40B4-BE49-F238E27FC236}">
                  <a16:creationId xmlns:a16="http://schemas.microsoft.com/office/drawing/2014/main" id="{A071125D-7F90-C945-B64D-FE9A763D66D9}"/>
                </a:ext>
              </a:extLst>
            </p:cNvPr>
            <p:cNvSpPr txBox="1"/>
            <p:nvPr/>
          </p:nvSpPr>
          <p:spPr>
            <a:xfrm>
              <a:off x="6673959" y="3274151"/>
              <a:ext cx="2081721"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Prashant Narayanan</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Manager, Supply Chain Systems</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5" name="Straight Connector 4"/>
            <p:cNvCxnSpPr/>
            <p:nvPr/>
          </p:nvCxnSpPr>
          <p:spPr>
            <a:xfrm>
              <a:off x="1684219" y="2901565"/>
              <a:ext cx="6030601" cy="2737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2" name="Straight Connector 21"/>
          <p:cNvCxnSpPr>
            <a:stCxn id="48" idx="2"/>
            <a:endCxn id="177" idx="0"/>
          </p:cNvCxnSpPr>
          <p:nvPr/>
        </p:nvCxnSpPr>
        <p:spPr>
          <a:xfrm>
            <a:off x="2402732" y="2961206"/>
            <a:ext cx="9336" cy="218382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4" idx="2"/>
            <a:endCxn id="35" idx="0"/>
          </p:cNvCxnSpPr>
          <p:nvPr/>
        </p:nvCxnSpPr>
        <p:spPr>
          <a:xfrm flipH="1">
            <a:off x="8415211" y="3017211"/>
            <a:ext cx="1" cy="345214"/>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2409887" y="5145025"/>
            <a:ext cx="486666"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 Placeholder">
            <a:extLst>
              <a:ext uri="{FF2B5EF4-FFF2-40B4-BE49-F238E27FC236}">
                <a16:creationId xmlns:a16="http://schemas.microsoft.com/office/drawing/2014/main" id="{A071125D-7F90-C945-B64D-FE9A763D66D9}"/>
              </a:ext>
            </a:extLst>
          </p:cNvPr>
          <p:cNvSpPr txBox="1"/>
          <p:nvPr/>
        </p:nvSpPr>
        <p:spPr>
          <a:xfrm>
            <a:off x="2929717" y="4199662"/>
            <a:ext cx="1380894" cy="4360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Michael Nava</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Supply Chain Analyst</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6524043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a:lnSpc>
                <a:spcPct val="100000"/>
              </a:lnSpc>
              <a:spcBef>
                <a:spcPct val="0"/>
              </a:spcBef>
              <a:buFontTx/>
              <a:buNone/>
            </a:pPr>
            <a:fld id="{9984B344-5467-4CAF-BC43-029F573C2CE2}" type="slidenum">
              <a:rPr lang="en-US" altLang="en-US" sz="1000">
                <a:solidFill>
                  <a:schemeClr val="bg1"/>
                </a:solidFill>
              </a:rPr>
              <a:pPr>
                <a:lnSpc>
                  <a:spcPct val="100000"/>
                </a:lnSpc>
                <a:spcBef>
                  <a:spcPct val="0"/>
                </a:spcBef>
                <a:buFontTx/>
                <a:buNone/>
              </a:pPr>
              <a:t>104</a:t>
            </a:fld>
            <a:endParaRPr lang="en-US" altLang="en-US" sz="1000" dirty="0">
              <a:solidFill>
                <a:schemeClr val="bg1"/>
              </a:solidFill>
            </a:endParaRPr>
          </a:p>
        </p:txBody>
      </p:sp>
      <p:graphicFrame>
        <p:nvGraphicFramePr>
          <p:cNvPr id="5" name="Diagram 4"/>
          <p:cNvGraphicFramePr/>
          <p:nvPr/>
        </p:nvGraphicFramePr>
        <p:xfrm>
          <a:off x="830180" y="1634248"/>
          <a:ext cx="10847470" cy="2432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p:cNvSpPr txBox="1">
            <a:spLocks/>
          </p:cNvSpPr>
          <p:nvPr/>
        </p:nvSpPr>
        <p:spPr>
          <a:xfrm>
            <a:off x="446048" y="274637"/>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3400" dirty="0">
                <a:solidFill>
                  <a:schemeClr val="tx1"/>
                </a:solidFill>
              </a:rPr>
              <a:t>Tasks Supported by Business Process Team</a:t>
            </a:r>
          </a:p>
        </p:txBody>
      </p:sp>
      <p:pic>
        <p:nvPicPr>
          <p:cNvPr id="2" name="Picture 1"/>
          <p:cNvPicPr>
            <a:picLocks noChangeAspect="1"/>
          </p:cNvPicPr>
          <p:nvPr/>
        </p:nvPicPr>
        <p:blipFill>
          <a:blip r:embed="rId7"/>
          <a:stretch>
            <a:fillRect/>
          </a:stretch>
        </p:blipFill>
        <p:spPr>
          <a:xfrm>
            <a:off x="7120645" y="4066674"/>
            <a:ext cx="4955597" cy="2419904"/>
          </a:xfrm>
          <a:prstGeom prst="rect">
            <a:avLst/>
          </a:prstGeom>
        </p:spPr>
      </p:pic>
    </p:spTree>
    <p:extLst>
      <p:ext uri="{BB962C8B-B14F-4D97-AF65-F5344CB8AC3E}">
        <p14:creationId xmlns:p14="http://schemas.microsoft.com/office/powerpoint/2010/main" val="25169036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68" y="274637"/>
            <a:ext cx="10908632" cy="1143000"/>
          </a:xfrm>
        </p:spPr>
        <p:txBody>
          <a:bodyPr/>
          <a:lstStyle/>
          <a:p>
            <a:r>
              <a:rPr lang="en-US" sz="3200" dirty="0"/>
              <a:t>FY25 Supply Chain System Priorities</a:t>
            </a:r>
            <a:endParaRPr lang="en-US" sz="3200" dirty="0">
              <a:solidFill>
                <a:srgbClr val="FF0000"/>
              </a:solidFill>
            </a:endParaRPr>
          </a:p>
        </p:txBody>
      </p:sp>
      <p:cxnSp>
        <p:nvCxnSpPr>
          <p:cNvPr id="10" name="Straight Connector 9"/>
          <p:cNvCxnSpPr/>
          <p:nvPr/>
        </p:nvCxnSpPr>
        <p:spPr>
          <a:xfrm flipH="1" flipV="1">
            <a:off x="7474164" y="2954301"/>
            <a:ext cx="6406" cy="576839"/>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980562" y="3531140"/>
            <a:ext cx="12418" cy="488467"/>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832086" y="2925573"/>
            <a:ext cx="612" cy="605567"/>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88438" y="4129486"/>
            <a:ext cx="2101181" cy="400110"/>
          </a:xfrm>
          <a:prstGeom prst="rect">
            <a:avLst/>
          </a:prstGeom>
          <a:noFill/>
        </p:spPr>
        <p:txBody>
          <a:bodyPr wrap="square" rtlCol="0">
            <a:spAutoFit/>
          </a:bodyPr>
          <a:lstStyle/>
          <a:p>
            <a:pPr algn="ctr"/>
            <a:r>
              <a:rPr lang="en-US" sz="2000" b="1" dirty="0"/>
              <a:t>Perfect PO</a:t>
            </a:r>
          </a:p>
        </p:txBody>
      </p:sp>
      <p:sp>
        <p:nvSpPr>
          <p:cNvPr id="16" name="TextBox 15"/>
          <p:cNvSpPr txBox="1"/>
          <p:nvPr/>
        </p:nvSpPr>
        <p:spPr>
          <a:xfrm>
            <a:off x="6211257" y="2246415"/>
            <a:ext cx="2640021" cy="707886"/>
          </a:xfrm>
          <a:prstGeom prst="rect">
            <a:avLst/>
          </a:prstGeom>
          <a:noFill/>
        </p:spPr>
        <p:txBody>
          <a:bodyPr wrap="square" rtlCol="0">
            <a:spAutoFit/>
          </a:bodyPr>
          <a:lstStyle/>
          <a:p>
            <a:pPr algn="ctr"/>
            <a:r>
              <a:rPr lang="en-US" sz="2000" b="1" dirty="0"/>
              <a:t>AI / ML Driven Automations</a:t>
            </a:r>
          </a:p>
        </p:txBody>
      </p:sp>
      <p:cxnSp>
        <p:nvCxnSpPr>
          <p:cNvPr id="3" name="Straight Connector 2">
            <a:extLst>
              <a:ext uri="{FF2B5EF4-FFF2-40B4-BE49-F238E27FC236}">
                <a16:creationId xmlns:a16="http://schemas.microsoft.com/office/drawing/2014/main" id="{DADFAD99-A8BA-42F6-F02B-A1D5889AD746}"/>
              </a:ext>
            </a:extLst>
          </p:cNvPr>
          <p:cNvCxnSpPr/>
          <p:nvPr/>
        </p:nvCxnSpPr>
        <p:spPr>
          <a:xfrm flipV="1">
            <a:off x="8339029" y="3531140"/>
            <a:ext cx="7303" cy="488467"/>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D49BB78-97E6-D104-9E96-B9A97A4045A2}"/>
              </a:ext>
            </a:extLst>
          </p:cNvPr>
          <p:cNvSpPr txBox="1"/>
          <p:nvPr/>
        </p:nvSpPr>
        <p:spPr>
          <a:xfrm>
            <a:off x="2511852" y="2217687"/>
            <a:ext cx="2640468" cy="707886"/>
          </a:xfrm>
          <a:prstGeom prst="rect">
            <a:avLst/>
          </a:prstGeom>
          <a:noFill/>
        </p:spPr>
        <p:txBody>
          <a:bodyPr wrap="square" rtlCol="0">
            <a:spAutoFit/>
          </a:bodyPr>
          <a:lstStyle/>
          <a:p>
            <a:pPr algn="ctr"/>
            <a:r>
              <a:rPr lang="en-US" sz="2000" b="1" dirty="0"/>
              <a:t>Procure-to-Pay Optimization</a:t>
            </a:r>
          </a:p>
        </p:txBody>
      </p:sp>
      <p:sp>
        <p:nvSpPr>
          <p:cNvPr id="17" name="TextBox 16"/>
          <p:cNvSpPr txBox="1"/>
          <p:nvPr/>
        </p:nvSpPr>
        <p:spPr>
          <a:xfrm>
            <a:off x="3603286" y="4072838"/>
            <a:ext cx="2989538" cy="707886"/>
          </a:xfrm>
          <a:prstGeom prst="rect">
            <a:avLst/>
          </a:prstGeom>
          <a:noFill/>
        </p:spPr>
        <p:txBody>
          <a:bodyPr wrap="square" rtlCol="0">
            <a:spAutoFit/>
          </a:bodyPr>
          <a:lstStyle/>
          <a:p>
            <a:pPr algn="ctr"/>
            <a:r>
              <a:rPr lang="en-US" sz="2000" b="1" dirty="0"/>
              <a:t>Oracle Self Service Procurement Upgrade</a:t>
            </a:r>
          </a:p>
        </p:txBody>
      </p:sp>
      <p:cxnSp>
        <p:nvCxnSpPr>
          <p:cNvPr id="7" name="Straight Arrow Connector 6"/>
          <p:cNvCxnSpPr/>
          <p:nvPr/>
        </p:nvCxnSpPr>
        <p:spPr>
          <a:xfrm>
            <a:off x="1507787" y="3531140"/>
            <a:ext cx="9144000" cy="9728"/>
          </a:xfrm>
          <a:prstGeom prst="straightConnector1">
            <a:avLst/>
          </a:prstGeom>
          <a:ln w="412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93960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68" y="274637"/>
            <a:ext cx="10908632" cy="1143000"/>
          </a:xfrm>
        </p:spPr>
        <p:txBody>
          <a:bodyPr/>
          <a:lstStyle/>
          <a:p>
            <a:r>
              <a:rPr lang="en-US" sz="3200" dirty="0"/>
              <a:t>FY26 Supply Chain System Priorities</a:t>
            </a:r>
          </a:p>
        </p:txBody>
      </p:sp>
      <p:sp>
        <p:nvSpPr>
          <p:cNvPr id="11" name="TextBox 10"/>
          <p:cNvSpPr txBox="1"/>
          <p:nvPr/>
        </p:nvSpPr>
        <p:spPr>
          <a:xfrm>
            <a:off x="3337789" y="4034206"/>
            <a:ext cx="2505075" cy="707886"/>
          </a:xfrm>
          <a:prstGeom prst="rect">
            <a:avLst/>
          </a:prstGeom>
          <a:noFill/>
        </p:spPr>
        <p:txBody>
          <a:bodyPr wrap="square" rtlCol="0">
            <a:spAutoFit/>
          </a:bodyPr>
          <a:lstStyle/>
          <a:p>
            <a:pPr algn="ctr"/>
            <a:r>
              <a:rPr lang="en-US" sz="2000" b="1" dirty="0"/>
              <a:t>Improve</a:t>
            </a:r>
          </a:p>
          <a:p>
            <a:pPr algn="ctr"/>
            <a:r>
              <a:rPr lang="en-US" sz="2000" b="1" dirty="0"/>
              <a:t>Bill Only PO</a:t>
            </a:r>
          </a:p>
        </p:txBody>
      </p:sp>
      <p:cxnSp>
        <p:nvCxnSpPr>
          <p:cNvPr id="21" name="Straight Connector 20"/>
          <p:cNvCxnSpPr/>
          <p:nvPr/>
        </p:nvCxnSpPr>
        <p:spPr>
          <a:xfrm flipV="1">
            <a:off x="4590327" y="3531140"/>
            <a:ext cx="10856" cy="488467"/>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329732" y="3540868"/>
            <a:ext cx="4906" cy="478739"/>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40149" y="2223891"/>
            <a:ext cx="3064256" cy="707886"/>
          </a:xfrm>
          <a:prstGeom prst="rect">
            <a:avLst/>
          </a:prstGeom>
          <a:noFill/>
        </p:spPr>
        <p:txBody>
          <a:bodyPr wrap="square" rtlCol="0">
            <a:spAutoFit/>
          </a:bodyPr>
          <a:lstStyle/>
          <a:p>
            <a:pPr algn="ctr"/>
            <a:r>
              <a:rPr lang="en-US" sz="2000" b="1" dirty="0"/>
              <a:t>Procure-to-Pay Supplier Collaboration</a:t>
            </a:r>
          </a:p>
        </p:txBody>
      </p:sp>
      <p:cxnSp>
        <p:nvCxnSpPr>
          <p:cNvPr id="20" name="Straight Connector 19"/>
          <p:cNvCxnSpPr/>
          <p:nvPr/>
        </p:nvCxnSpPr>
        <p:spPr>
          <a:xfrm flipH="1" flipV="1">
            <a:off x="5128394" y="2927220"/>
            <a:ext cx="7810" cy="603920"/>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31182" y="4034206"/>
            <a:ext cx="2197100" cy="707886"/>
          </a:xfrm>
          <a:prstGeom prst="rect">
            <a:avLst/>
          </a:prstGeom>
          <a:noFill/>
        </p:spPr>
        <p:txBody>
          <a:bodyPr wrap="square" rtlCol="0">
            <a:spAutoFit/>
          </a:bodyPr>
          <a:lstStyle/>
          <a:p>
            <a:pPr algn="ctr"/>
            <a:r>
              <a:rPr lang="en-US" sz="2000" b="1" dirty="0"/>
              <a:t>Master Data Management</a:t>
            </a:r>
          </a:p>
        </p:txBody>
      </p:sp>
      <p:cxnSp>
        <p:nvCxnSpPr>
          <p:cNvPr id="30" name="Straight Connector 29"/>
          <p:cNvCxnSpPr/>
          <p:nvPr/>
        </p:nvCxnSpPr>
        <p:spPr>
          <a:xfrm flipH="1" flipV="1">
            <a:off x="9180356" y="2951236"/>
            <a:ext cx="2555" cy="589632"/>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429109" y="2927993"/>
            <a:ext cx="12534" cy="612875"/>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82909" y="2231191"/>
            <a:ext cx="2640021" cy="707886"/>
          </a:xfrm>
          <a:prstGeom prst="rect">
            <a:avLst/>
          </a:prstGeom>
          <a:noFill/>
        </p:spPr>
        <p:txBody>
          <a:bodyPr wrap="square" rtlCol="0">
            <a:spAutoFit/>
          </a:bodyPr>
          <a:lstStyle/>
          <a:p>
            <a:pPr algn="ctr"/>
            <a:r>
              <a:rPr lang="en-US" sz="2000" b="1" dirty="0"/>
              <a:t>AI &amp; RPA</a:t>
            </a:r>
          </a:p>
          <a:p>
            <a:pPr algn="ctr"/>
            <a:r>
              <a:rPr lang="en-US" sz="2000" b="1" dirty="0"/>
              <a:t>Automations</a:t>
            </a:r>
          </a:p>
        </p:txBody>
      </p:sp>
      <p:sp>
        <p:nvSpPr>
          <p:cNvPr id="24" name="TextBox 23"/>
          <p:cNvSpPr txBox="1"/>
          <p:nvPr/>
        </p:nvSpPr>
        <p:spPr>
          <a:xfrm>
            <a:off x="7415326" y="4034206"/>
            <a:ext cx="3328115" cy="707886"/>
          </a:xfrm>
          <a:prstGeom prst="rect">
            <a:avLst/>
          </a:prstGeom>
          <a:noFill/>
        </p:spPr>
        <p:txBody>
          <a:bodyPr wrap="square" rtlCol="0">
            <a:spAutoFit/>
          </a:bodyPr>
          <a:lstStyle/>
          <a:p>
            <a:pPr algn="ctr"/>
            <a:r>
              <a:rPr lang="en-US" sz="2000" b="1" dirty="0"/>
              <a:t>Increase GTIN </a:t>
            </a:r>
          </a:p>
          <a:p>
            <a:pPr algn="ctr"/>
            <a:r>
              <a:rPr lang="en-US" sz="2000" b="1" dirty="0"/>
              <a:t>Utilization  </a:t>
            </a:r>
          </a:p>
        </p:txBody>
      </p:sp>
      <p:sp>
        <p:nvSpPr>
          <p:cNvPr id="34" name="TextBox 33"/>
          <p:cNvSpPr txBox="1"/>
          <p:nvPr/>
        </p:nvSpPr>
        <p:spPr>
          <a:xfrm>
            <a:off x="7927818" y="2289220"/>
            <a:ext cx="2505075" cy="707886"/>
          </a:xfrm>
          <a:prstGeom prst="rect">
            <a:avLst/>
          </a:prstGeom>
          <a:noFill/>
        </p:spPr>
        <p:txBody>
          <a:bodyPr wrap="square" rtlCol="0">
            <a:spAutoFit/>
          </a:bodyPr>
          <a:lstStyle/>
          <a:p>
            <a:pPr algn="ctr"/>
            <a:r>
              <a:rPr lang="en-US" sz="2000" b="1" dirty="0"/>
              <a:t>Perfect </a:t>
            </a:r>
          </a:p>
          <a:p>
            <a:pPr algn="ctr"/>
            <a:r>
              <a:rPr lang="en-US" sz="2000" b="1" dirty="0"/>
              <a:t>PO</a:t>
            </a:r>
          </a:p>
        </p:txBody>
      </p:sp>
      <p:cxnSp>
        <p:nvCxnSpPr>
          <p:cNvPr id="35" name="Straight Connector 34"/>
          <p:cNvCxnSpPr/>
          <p:nvPr/>
        </p:nvCxnSpPr>
        <p:spPr>
          <a:xfrm flipV="1">
            <a:off x="9079384" y="3540868"/>
            <a:ext cx="6250" cy="460071"/>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44396" y="4034206"/>
            <a:ext cx="2505075" cy="707886"/>
          </a:xfrm>
          <a:prstGeom prst="rect">
            <a:avLst/>
          </a:prstGeom>
          <a:noFill/>
        </p:spPr>
        <p:txBody>
          <a:bodyPr wrap="square" rtlCol="0">
            <a:spAutoFit/>
          </a:bodyPr>
          <a:lstStyle/>
          <a:p>
            <a:pPr algn="ctr"/>
            <a:r>
              <a:rPr lang="en-US" sz="2000" b="1" dirty="0"/>
              <a:t>Charge Capture </a:t>
            </a:r>
          </a:p>
          <a:p>
            <a:pPr algn="ctr"/>
            <a:r>
              <a:rPr lang="en-US" sz="2000" b="1" dirty="0"/>
              <a:t>Improvements</a:t>
            </a:r>
          </a:p>
        </p:txBody>
      </p:sp>
      <p:cxnSp>
        <p:nvCxnSpPr>
          <p:cNvPr id="17" name="Straight Connector 16"/>
          <p:cNvCxnSpPr/>
          <p:nvPr/>
        </p:nvCxnSpPr>
        <p:spPr>
          <a:xfrm flipH="1" flipV="1">
            <a:off x="6682902" y="3540868"/>
            <a:ext cx="3603" cy="493338"/>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7238991" y="2908064"/>
            <a:ext cx="8115" cy="623076"/>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918980" y="2210611"/>
            <a:ext cx="2640021" cy="707886"/>
          </a:xfrm>
          <a:prstGeom prst="rect">
            <a:avLst/>
          </a:prstGeom>
          <a:noFill/>
        </p:spPr>
        <p:txBody>
          <a:bodyPr wrap="square" rtlCol="0">
            <a:spAutoFit/>
          </a:bodyPr>
          <a:lstStyle/>
          <a:p>
            <a:pPr algn="ctr"/>
            <a:r>
              <a:rPr lang="en-US" sz="2000" b="1" dirty="0"/>
              <a:t>SCM</a:t>
            </a:r>
          </a:p>
          <a:p>
            <a:pPr algn="ctr"/>
            <a:r>
              <a:rPr lang="en-US" sz="2000" b="1" dirty="0"/>
              <a:t>Analytics </a:t>
            </a:r>
          </a:p>
        </p:txBody>
      </p:sp>
      <p:cxnSp>
        <p:nvCxnSpPr>
          <p:cNvPr id="26" name="Straight Arrow Connector 25"/>
          <p:cNvCxnSpPr/>
          <p:nvPr/>
        </p:nvCxnSpPr>
        <p:spPr>
          <a:xfrm>
            <a:off x="1507787" y="3531140"/>
            <a:ext cx="9144000" cy="9728"/>
          </a:xfrm>
          <a:prstGeom prst="straightConnector1">
            <a:avLst/>
          </a:prstGeom>
          <a:ln w="412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7724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68" y="274637"/>
            <a:ext cx="10908632" cy="1143000"/>
          </a:xfrm>
        </p:spPr>
        <p:txBody>
          <a:bodyPr/>
          <a:lstStyle/>
          <a:p>
            <a:r>
              <a:rPr lang="en-US" sz="3200" dirty="0"/>
              <a:t>Procure To Pay Supplier Collaboration</a:t>
            </a:r>
          </a:p>
        </p:txBody>
      </p:sp>
      <p:graphicFrame>
        <p:nvGraphicFramePr>
          <p:cNvPr id="7" name="Diagram 6"/>
          <p:cNvGraphicFramePr/>
          <p:nvPr/>
        </p:nvGraphicFramePr>
        <p:xfrm>
          <a:off x="2230783" y="1194625"/>
          <a:ext cx="8703106" cy="4719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89527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046" y="289434"/>
            <a:ext cx="11434864" cy="715962"/>
          </a:xfrm>
        </p:spPr>
        <p:txBody>
          <a:bodyPr/>
          <a:lstStyle/>
          <a:p>
            <a:r>
              <a:rPr lang="en-US" dirty="0"/>
              <a:t>How can your organization help us?</a:t>
            </a:r>
          </a:p>
        </p:txBody>
      </p:sp>
      <p:sp>
        <p:nvSpPr>
          <p:cNvPr id="14" name="Text Placeholder 4"/>
          <p:cNvSpPr>
            <a:spLocks noGrp="1"/>
          </p:cNvSpPr>
          <p:nvPr>
            <p:ph type="body" sz="quarter" idx="13"/>
          </p:nvPr>
        </p:nvSpPr>
        <p:spPr>
          <a:xfrm>
            <a:off x="1960425" y="5119606"/>
            <a:ext cx="6174705" cy="622573"/>
          </a:xfrm>
        </p:spPr>
        <p:txBody>
          <a:bodyPr>
            <a:normAutofit/>
          </a:bodyPr>
          <a:lstStyle/>
          <a:p>
            <a:pPr lvl="1"/>
            <a:endParaRPr lang="en-US" sz="1400" dirty="0"/>
          </a:p>
          <a:p>
            <a:pPr lvl="1"/>
            <a:r>
              <a:rPr lang="en-US" sz="1400" dirty="0"/>
              <a:t>Purchasing Contact: </a:t>
            </a:r>
            <a:r>
              <a:rPr lang="en-US" sz="1400" dirty="0">
                <a:hlinkClick r:id="rId3"/>
              </a:rPr>
              <a:t>UCH_PURCH@uchicagomedicine.org</a:t>
            </a:r>
            <a:endParaRPr lang="en-US" sz="1400" dirty="0"/>
          </a:p>
        </p:txBody>
      </p:sp>
      <p:graphicFrame>
        <p:nvGraphicFramePr>
          <p:cNvPr id="5" name="Diagram 4"/>
          <p:cNvGraphicFramePr/>
          <p:nvPr/>
        </p:nvGraphicFramePr>
        <p:xfrm>
          <a:off x="2357713" y="1855754"/>
          <a:ext cx="6426364" cy="2898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25585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3600" dirty="0"/>
              <a:t>Sam Gonzalez</a:t>
            </a:r>
          </a:p>
          <a:p>
            <a:r>
              <a:rPr lang="en-US" sz="3600" dirty="0"/>
              <a:t>System Director Accounts Payable</a:t>
            </a:r>
          </a:p>
        </p:txBody>
      </p:sp>
    </p:spTree>
    <p:extLst>
      <p:ext uri="{BB962C8B-B14F-4D97-AF65-F5344CB8AC3E}">
        <p14:creationId xmlns:p14="http://schemas.microsoft.com/office/powerpoint/2010/main" val="199407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DA41C1-D326-ABC0-E9F6-153EA2DF3231}"/>
              </a:ext>
            </a:extLst>
          </p:cNvPr>
          <p:cNvSpPr>
            <a:spLocks noGrp="1"/>
          </p:cNvSpPr>
          <p:nvPr>
            <p:ph type="title"/>
          </p:nvPr>
        </p:nvSpPr>
        <p:spPr>
          <a:xfrm>
            <a:off x="628650" y="241743"/>
            <a:ext cx="10826896" cy="537996"/>
          </a:xfrm>
        </p:spPr>
        <p:txBody>
          <a:bodyPr/>
          <a:lstStyle/>
          <a:p>
            <a:r>
              <a:rPr lang="en-US" dirty="0"/>
              <a:t>UChicago Medicine: the Health System</a:t>
            </a:r>
          </a:p>
        </p:txBody>
      </p:sp>
      <p:sp>
        <p:nvSpPr>
          <p:cNvPr id="3" name="Slide Number Placeholder 2">
            <a:extLst>
              <a:ext uri="{FF2B5EF4-FFF2-40B4-BE49-F238E27FC236}">
                <a16:creationId xmlns:a16="http://schemas.microsoft.com/office/drawing/2014/main" id="{F82593FB-ADD4-E730-2F10-E8FDA907488A}"/>
              </a:ext>
            </a:extLst>
          </p:cNvPr>
          <p:cNvSpPr>
            <a:spLocks noGrp="1"/>
          </p:cNvSpPr>
          <p:nvPr>
            <p:ph type="sldNum" sz="quarter" idx="10"/>
          </p:nvPr>
        </p:nvSpPr>
        <p:spPr>
          <a:xfrm>
            <a:off x="11295063" y="6383338"/>
            <a:ext cx="382587" cy="2571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44AB3-D47A-5548-89A4-977890A5E05D}" type="slidenum">
              <a:rPr kumimoji="0" lang="en-US" sz="900" b="0" i="0" u="none" strike="noStrike" kern="1200" cap="none" spc="0" normalizeH="0" baseline="0" noProof="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sp>
        <p:nvSpPr>
          <p:cNvPr id="8" name="Text Placeholder 7">
            <a:extLst>
              <a:ext uri="{FF2B5EF4-FFF2-40B4-BE49-F238E27FC236}">
                <a16:creationId xmlns:a16="http://schemas.microsoft.com/office/drawing/2014/main" id="{0832CEE2-EED7-278E-E6D7-1EDE961AE618}"/>
              </a:ext>
            </a:extLst>
          </p:cNvPr>
          <p:cNvSpPr>
            <a:spLocks noGrp="1"/>
          </p:cNvSpPr>
          <p:nvPr>
            <p:ph type="body" sz="quarter" idx="39"/>
          </p:nvPr>
        </p:nvSpPr>
        <p:spPr>
          <a:xfrm>
            <a:off x="7224513" y="5779883"/>
            <a:ext cx="4393432" cy="603455"/>
          </a:xfrm>
        </p:spPr>
        <p:txBody>
          <a:bodyPr/>
          <a:lstStyle/>
          <a:p>
            <a:pPr>
              <a:lnSpc>
                <a:spcPct val="100000"/>
              </a:lnSpc>
              <a:spcBef>
                <a:spcPts val="0"/>
              </a:spcBef>
            </a:pPr>
            <a:r>
              <a:rPr lang="en-US" altLang="en-US" sz="1000" dirty="0">
                <a:solidFill>
                  <a:schemeClr val="tx1"/>
                </a:solidFill>
              </a:rPr>
              <a:t>* Legacy UCM; Does not include UCM AdventHealth</a:t>
            </a:r>
          </a:p>
          <a:p>
            <a:pPr>
              <a:lnSpc>
                <a:spcPct val="100000"/>
              </a:lnSpc>
              <a:spcBef>
                <a:spcPts val="0"/>
              </a:spcBef>
            </a:pPr>
            <a:r>
              <a:rPr lang="en-US" altLang="en-US" sz="1000" dirty="0">
                <a:solidFill>
                  <a:schemeClr val="tx1"/>
                </a:solidFill>
              </a:rPr>
              <a:t>†  FY23 Legacy UCM and does not include UCM AdventHealth</a:t>
            </a:r>
          </a:p>
          <a:p>
            <a:pPr>
              <a:lnSpc>
                <a:spcPct val="100000"/>
              </a:lnSpc>
              <a:spcBef>
                <a:spcPts val="0"/>
              </a:spcBef>
            </a:pPr>
            <a:endParaRPr lang="en-US" altLang="en-US" sz="1000" dirty="0">
              <a:solidFill>
                <a:schemeClr val="tx1"/>
              </a:solidFill>
            </a:endParaRPr>
          </a:p>
        </p:txBody>
      </p:sp>
      <p:sp>
        <p:nvSpPr>
          <p:cNvPr id="2" name="Text Placeholder 2">
            <a:extLst>
              <a:ext uri="{FF2B5EF4-FFF2-40B4-BE49-F238E27FC236}">
                <a16:creationId xmlns:a16="http://schemas.microsoft.com/office/drawing/2014/main" id="{1D976C30-A59D-A101-B15D-60074A78D1E9}"/>
              </a:ext>
            </a:extLst>
          </p:cNvPr>
          <p:cNvSpPr txBox="1">
            <a:spLocks/>
          </p:cNvSpPr>
          <p:nvPr/>
        </p:nvSpPr>
        <p:spPr>
          <a:xfrm>
            <a:off x="725631" y="1456708"/>
            <a:ext cx="8157223" cy="2481938"/>
          </a:xfrm>
          <a:prstGeom prst="rect">
            <a:avLst/>
          </a:prstGeom>
          <a:solidFill>
            <a:schemeClr val="bg1"/>
          </a:solidFill>
          <a:ln>
            <a:solidFill>
              <a:schemeClr val="bg2"/>
            </a:solidFill>
          </a:ln>
          <a:effectLst>
            <a:outerShdw blurRad="50800" dist="38100" dir="8100000" algn="tr" rotWithShape="0">
              <a:prstClr val="black">
                <a:alpha val="40000"/>
              </a:prstClr>
            </a:outerShdw>
          </a:effectLst>
        </p:spPr>
        <p:txBody>
          <a:bodyPr vert="horz" lIns="182880" tIns="91440" rIns="182880" bIns="91440" numCol="1" spcCol="182880" rtlCol="0" anchor="ctr">
            <a:noAutofit/>
          </a:bodyPr>
          <a:lstStyle>
            <a:lvl1pPr marL="349250" indent="-341313" algn="l" defTabSz="914400" rtl="0" eaLnBrk="1" latinLnBrk="0" hangingPunct="1">
              <a:lnSpc>
                <a:spcPct val="9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1113" algn="l" defTabSz="914400" rtl="0" eaLnBrk="1" fontAlgn="base" latinLnBrk="0" hangingPunct="1">
              <a:lnSpc>
                <a:spcPct val="100000"/>
              </a:lnSpc>
              <a:spcBef>
                <a:spcPts val="0"/>
              </a:spcBef>
              <a:spcAft>
                <a:spcPts val="200"/>
              </a:spcAft>
              <a:buClr>
                <a:srgbClr val="800000"/>
              </a:buClr>
              <a:buSzTx/>
              <a:buFont typeface="Arial" panose="020B0604020202020204" pitchFamily="34" charset="0"/>
              <a:buNone/>
              <a:tabLst/>
              <a:defRPr/>
            </a:pPr>
            <a:endParaRPr kumimoji="0" lang="en-US" altLang="en-US" sz="1400" b="0" i="0" u="none" strike="noStrike" kern="1200" cap="none" spc="0" normalizeH="0" baseline="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endParaRPr>
          </a:p>
        </p:txBody>
      </p:sp>
      <p:sp>
        <p:nvSpPr>
          <p:cNvPr id="5" name="Text Placeholder 2">
            <a:extLst>
              <a:ext uri="{FF2B5EF4-FFF2-40B4-BE49-F238E27FC236}">
                <a16:creationId xmlns:a16="http://schemas.microsoft.com/office/drawing/2014/main" id="{A6C0BED4-AA63-A87A-08C0-FA048E4077B1}"/>
              </a:ext>
            </a:extLst>
          </p:cNvPr>
          <p:cNvSpPr txBox="1">
            <a:spLocks/>
          </p:cNvSpPr>
          <p:nvPr/>
        </p:nvSpPr>
        <p:spPr>
          <a:xfrm>
            <a:off x="9190525" y="1464729"/>
            <a:ext cx="2380259" cy="2481938"/>
          </a:xfrm>
          <a:prstGeom prst="rect">
            <a:avLst/>
          </a:prstGeom>
          <a:solidFill>
            <a:schemeClr val="bg1"/>
          </a:solidFill>
          <a:ln>
            <a:solidFill>
              <a:schemeClr val="bg2"/>
            </a:solidFill>
          </a:ln>
          <a:effectLst>
            <a:outerShdw blurRad="50800" dist="38100" dir="8100000" algn="tr" rotWithShape="0">
              <a:prstClr val="black">
                <a:alpha val="40000"/>
              </a:prstClr>
            </a:outerShdw>
          </a:effectLst>
        </p:spPr>
        <p:txBody>
          <a:bodyPr vert="horz" lIns="182880" tIns="91440" rIns="182880" bIns="91440" numCol="1" spcCol="182880" rtlCol="0" anchor="ctr">
            <a:noAutofit/>
          </a:bodyPr>
          <a:lstStyle>
            <a:lvl1pPr marL="349250" indent="-341313" algn="l" defTabSz="914400" rtl="0" eaLnBrk="1" latinLnBrk="0" hangingPunct="1">
              <a:lnSpc>
                <a:spcPct val="9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1113" algn="l" defTabSz="914400" rtl="0" eaLnBrk="1" fontAlgn="base" latinLnBrk="0" hangingPunct="1">
              <a:lnSpc>
                <a:spcPct val="100000"/>
              </a:lnSpc>
              <a:spcBef>
                <a:spcPts val="0"/>
              </a:spcBef>
              <a:spcAft>
                <a:spcPts val="200"/>
              </a:spcAft>
              <a:buClr>
                <a:srgbClr val="800000"/>
              </a:buClr>
              <a:buSzTx/>
              <a:buFont typeface="Arial" panose="020B0604020202020204" pitchFamily="34" charset="0"/>
              <a:buNone/>
              <a:tabLst/>
              <a:defRPr/>
            </a:pPr>
            <a:endParaRPr kumimoji="0" lang="en-US" altLang="en-US" sz="1400" b="0" i="0" u="none" strike="noStrike" kern="1200" cap="none" spc="0" normalizeH="0" baseline="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58EB4D27-99D8-2C7F-ACD9-198CF5702735}"/>
              </a:ext>
            </a:extLst>
          </p:cNvPr>
          <p:cNvSpPr txBox="1"/>
          <p:nvPr/>
        </p:nvSpPr>
        <p:spPr>
          <a:xfrm>
            <a:off x="3489301" y="1597564"/>
            <a:ext cx="2005013" cy="554037"/>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7396"/>
                </a:solidFill>
                <a:effectLst/>
                <a:uLnTx/>
                <a:uFillTx/>
                <a:latin typeface="Arial" panose="020B0604020202020204"/>
                <a:ea typeface="+mn-ea"/>
                <a:cs typeface="Arial" charset="0"/>
              </a:rPr>
              <a:t>Ambulatory </a:t>
            </a:r>
            <a:br>
              <a:rPr kumimoji="0" lang="en-US" sz="1500" b="1" i="0" u="none" strike="noStrike" kern="1200" cap="none" spc="0" normalizeH="0" baseline="0" noProof="0" dirty="0">
                <a:ln>
                  <a:noFill/>
                </a:ln>
                <a:solidFill>
                  <a:srgbClr val="007396"/>
                </a:solidFill>
                <a:effectLst/>
                <a:uLnTx/>
                <a:uFillTx/>
                <a:latin typeface="Arial" panose="020B0604020202020204"/>
                <a:ea typeface="+mn-ea"/>
                <a:cs typeface="Arial" charset="0"/>
              </a:rPr>
            </a:br>
            <a:r>
              <a:rPr kumimoji="0" lang="en-US" sz="1500" b="1" i="0" u="none" strike="noStrike" kern="1200" cap="none" spc="0" normalizeH="0" baseline="0" noProof="0" dirty="0">
                <a:ln>
                  <a:noFill/>
                </a:ln>
                <a:solidFill>
                  <a:srgbClr val="007396"/>
                </a:solidFill>
                <a:effectLst/>
                <a:uLnTx/>
                <a:uFillTx/>
                <a:latin typeface="Arial" panose="020B0604020202020204"/>
                <a:ea typeface="+mn-ea"/>
                <a:cs typeface="Arial" charset="0"/>
              </a:rPr>
              <a:t>Care Facilities</a:t>
            </a:r>
          </a:p>
        </p:txBody>
      </p:sp>
      <p:sp>
        <p:nvSpPr>
          <p:cNvPr id="18" name="Rectangle 64">
            <a:extLst>
              <a:ext uri="{FF2B5EF4-FFF2-40B4-BE49-F238E27FC236}">
                <a16:creationId xmlns:a16="http://schemas.microsoft.com/office/drawing/2014/main" id="{44110FF1-F33C-2D08-28CF-2D3CA999D3BD}"/>
              </a:ext>
            </a:extLst>
          </p:cNvPr>
          <p:cNvSpPr>
            <a:spLocks noChangeArrowheads="1"/>
          </p:cNvSpPr>
          <p:nvPr/>
        </p:nvSpPr>
        <p:spPr bwMode="auto">
          <a:xfrm>
            <a:off x="837300" y="1511975"/>
            <a:ext cx="18700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1,304 </a:t>
            </a:r>
          </a:p>
        </p:txBody>
      </p:sp>
      <p:sp>
        <p:nvSpPr>
          <p:cNvPr id="19" name="TextBox 18">
            <a:extLst>
              <a:ext uri="{FF2B5EF4-FFF2-40B4-BE49-F238E27FC236}">
                <a16:creationId xmlns:a16="http://schemas.microsoft.com/office/drawing/2014/main" id="{EFB36D67-999E-90C3-345B-62D467D105EE}"/>
              </a:ext>
            </a:extLst>
          </p:cNvPr>
          <p:cNvSpPr txBox="1"/>
          <p:nvPr/>
        </p:nvSpPr>
        <p:spPr bwMode="auto">
          <a:xfrm>
            <a:off x="838407" y="2087986"/>
            <a:ext cx="1635126" cy="32385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7396"/>
                </a:solidFill>
                <a:effectLst/>
                <a:uLnTx/>
                <a:uFillTx/>
                <a:latin typeface="Arial" panose="020B0604020202020204"/>
                <a:ea typeface="+mn-ea"/>
                <a:cs typeface="Arial" charset="0"/>
              </a:rPr>
              <a:t>Licensed Beds*</a:t>
            </a:r>
          </a:p>
        </p:txBody>
      </p:sp>
      <p:sp>
        <p:nvSpPr>
          <p:cNvPr id="21" name="TextBox 20">
            <a:extLst>
              <a:ext uri="{FF2B5EF4-FFF2-40B4-BE49-F238E27FC236}">
                <a16:creationId xmlns:a16="http://schemas.microsoft.com/office/drawing/2014/main" id="{DA3779A2-05B9-5BE5-C7E7-69F92A3A187B}"/>
              </a:ext>
            </a:extLst>
          </p:cNvPr>
          <p:cNvSpPr txBox="1"/>
          <p:nvPr/>
        </p:nvSpPr>
        <p:spPr bwMode="auto">
          <a:xfrm>
            <a:off x="6603082" y="3236819"/>
            <a:ext cx="1362075" cy="55403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7396"/>
                </a:solidFill>
                <a:effectLst/>
                <a:uLnTx/>
                <a:uFillTx/>
                <a:latin typeface="Arial" panose="020B0604020202020204"/>
                <a:ea typeface="+mn-ea"/>
                <a:cs typeface="Arial" charset="0"/>
              </a:rPr>
              <a:t>Operating Rooms *</a:t>
            </a:r>
          </a:p>
        </p:txBody>
      </p:sp>
      <p:sp>
        <p:nvSpPr>
          <p:cNvPr id="22" name="TextBox 21">
            <a:extLst>
              <a:ext uri="{FF2B5EF4-FFF2-40B4-BE49-F238E27FC236}">
                <a16:creationId xmlns:a16="http://schemas.microsoft.com/office/drawing/2014/main" id="{FA33FB0F-31E5-8183-0E0A-42FEF940620B}"/>
              </a:ext>
            </a:extLst>
          </p:cNvPr>
          <p:cNvSpPr txBox="1"/>
          <p:nvPr/>
        </p:nvSpPr>
        <p:spPr bwMode="auto">
          <a:xfrm>
            <a:off x="6443252" y="1598618"/>
            <a:ext cx="1474257" cy="55399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7396"/>
                </a:solidFill>
                <a:effectLst/>
                <a:uLnTx/>
                <a:uFillTx/>
                <a:latin typeface="Arial" panose="020B0604020202020204"/>
                <a:ea typeface="+mn-ea"/>
                <a:cs typeface="Arial" charset="0"/>
              </a:rPr>
              <a:t>Inpatient Facilities</a:t>
            </a:r>
          </a:p>
        </p:txBody>
      </p:sp>
      <p:sp>
        <p:nvSpPr>
          <p:cNvPr id="23" name="Rectangle 57">
            <a:extLst>
              <a:ext uri="{FF2B5EF4-FFF2-40B4-BE49-F238E27FC236}">
                <a16:creationId xmlns:a16="http://schemas.microsoft.com/office/drawing/2014/main" id="{FA5D5838-598B-DADE-3055-87DE31BA61D7}"/>
              </a:ext>
            </a:extLst>
          </p:cNvPr>
          <p:cNvSpPr>
            <a:spLocks noChangeArrowheads="1"/>
          </p:cNvSpPr>
          <p:nvPr/>
        </p:nvSpPr>
        <p:spPr bwMode="auto">
          <a:xfrm>
            <a:off x="6050385" y="1518529"/>
            <a:ext cx="8021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 </a:t>
            </a:r>
          </a:p>
        </p:txBody>
      </p:sp>
      <p:sp>
        <p:nvSpPr>
          <p:cNvPr id="25" name="Rectangle 67">
            <a:extLst>
              <a:ext uri="{FF2B5EF4-FFF2-40B4-BE49-F238E27FC236}">
                <a16:creationId xmlns:a16="http://schemas.microsoft.com/office/drawing/2014/main" id="{54C3DC88-0385-6409-009A-47FDE254F1B9}"/>
              </a:ext>
            </a:extLst>
          </p:cNvPr>
          <p:cNvSpPr>
            <a:spLocks noChangeArrowheads="1"/>
          </p:cNvSpPr>
          <p:nvPr/>
        </p:nvSpPr>
        <p:spPr bwMode="auto">
          <a:xfrm>
            <a:off x="5918813" y="3152444"/>
            <a:ext cx="817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57 </a:t>
            </a:r>
          </a:p>
        </p:txBody>
      </p:sp>
      <p:sp>
        <p:nvSpPr>
          <p:cNvPr id="26" name="Rectangle 69">
            <a:extLst>
              <a:ext uri="{FF2B5EF4-FFF2-40B4-BE49-F238E27FC236}">
                <a16:creationId xmlns:a16="http://schemas.microsoft.com/office/drawing/2014/main" id="{578F606A-7368-E4C3-A0EB-D995E0056FD9}"/>
              </a:ext>
            </a:extLst>
          </p:cNvPr>
          <p:cNvSpPr>
            <a:spLocks noChangeArrowheads="1"/>
          </p:cNvSpPr>
          <p:nvPr/>
        </p:nvSpPr>
        <p:spPr bwMode="auto">
          <a:xfrm>
            <a:off x="2812326" y="1506920"/>
            <a:ext cx="8127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 </a:t>
            </a:r>
          </a:p>
        </p:txBody>
      </p:sp>
      <p:sp>
        <p:nvSpPr>
          <p:cNvPr id="28" name="TextBox 52">
            <a:extLst>
              <a:ext uri="{FF2B5EF4-FFF2-40B4-BE49-F238E27FC236}">
                <a16:creationId xmlns:a16="http://schemas.microsoft.com/office/drawing/2014/main" id="{79E8676D-1C71-3DBA-7857-809469BC83ED}"/>
              </a:ext>
            </a:extLst>
          </p:cNvPr>
          <p:cNvSpPr txBox="1">
            <a:spLocks noChangeArrowheads="1"/>
          </p:cNvSpPr>
          <p:nvPr/>
        </p:nvSpPr>
        <p:spPr bwMode="auto">
          <a:xfrm>
            <a:off x="9310145" y="2546083"/>
            <a:ext cx="2335246" cy="1354217"/>
          </a:xfrm>
          <a:prstGeom prst="rect">
            <a:avLst/>
          </a:prstGeom>
          <a:noFill/>
          <a:ln>
            <a:noFill/>
          </a:ln>
        </p:spPr>
        <p:txBody>
          <a:bodyPr wrap="square">
            <a:spAutoFit/>
          </a:bodyPr>
          <a:lstStyle>
            <a:lvl1pPr marL="511175" indent="-511175"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marL="511175" marR="0" lvl="0" indent="-511175" algn="l" defTabSz="914400" rtl="0" eaLnBrk="1" fontAlgn="base"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Including:</a:t>
            </a:r>
          </a:p>
          <a:p>
            <a:pPr marL="511175" marR="0" lvl="0" indent="-511175" algn="l" defTabSz="914400" rtl="0" eaLnBrk="1" fontAlgn="base"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2,388	Providers</a:t>
            </a:r>
          </a:p>
          <a:p>
            <a:pPr marL="511175" marR="0" lvl="0" indent="-511175" algn="l" defTabSz="914400" rtl="0" eaLnBrk="1" fontAlgn="base"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altLang="en-US" sz="1000" b="0" i="0" u="none" strike="noStrike" kern="1200" cap="none" spc="0" normalizeH="0" baseline="0" noProof="0" dirty="0">
                <a:ln>
                  <a:noFill/>
                </a:ln>
                <a:solidFill>
                  <a:srgbClr val="000000"/>
                </a:solidFill>
                <a:effectLst/>
                <a:uLnTx/>
                <a:uFillTx/>
                <a:latin typeface="Arial" charset="0"/>
                <a:ea typeface="+mn-ea"/>
                <a:cs typeface="Arial" charset="0"/>
              </a:rPr>
              <a:t>1,680 Faculty Practice</a:t>
            </a:r>
          </a:p>
          <a:p>
            <a:pPr marL="511175" marR="0" lvl="0" indent="-511175" algn="l" defTabSz="914400" rtl="0" eaLnBrk="1" fontAlgn="base"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charset="0"/>
                <a:ea typeface="+mn-ea"/>
                <a:cs typeface="Arial" charset="0"/>
              </a:rPr>
              <a:t>	142 Medical Group </a:t>
            </a:r>
          </a:p>
          <a:p>
            <a:pPr marL="511175" marR="0" lvl="0" indent="-511175" algn="l" defTabSz="914400" rtl="0" eaLnBrk="1" fontAlgn="base"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charset="0"/>
                <a:ea typeface="+mn-ea"/>
                <a:cs typeface="Arial" charset="0"/>
              </a:rPr>
              <a:t>	566 Physician partners</a:t>
            </a:r>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a:p>
            <a:pPr marL="512763" marR="0" lvl="0" indent="-512763"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4,021	Nurses</a:t>
            </a:r>
          </a:p>
          <a:p>
            <a:pPr marL="512763" marR="0" lvl="0" indent="-512763"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1,232	Residents &amp; Fellows</a:t>
            </a:r>
          </a:p>
        </p:txBody>
      </p:sp>
      <p:sp>
        <p:nvSpPr>
          <p:cNvPr id="29" name="Rectangle 64">
            <a:extLst>
              <a:ext uri="{FF2B5EF4-FFF2-40B4-BE49-F238E27FC236}">
                <a16:creationId xmlns:a16="http://schemas.microsoft.com/office/drawing/2014/main" id="{76E6596D-1CCF-9C56-480A-B3D2C23D4C56}"/>
              </a:ext>
            </a:extLst>
          </p:cNvPr>
          <p:cNvSpPr>
            <a:spLocks noChangeArrowheads="1"/>
          </p:cNvSpPr>
          <p:nvPr/>
        </p:nvSpPr>
        <p:spPr bwMode="auto">
          <a:xfrm>
            <a:off x="9277173" y="1556605"/>
            <a:ext cx="20734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~12,500</a:t>
            </a:r>
          </a:p>
        </p:txBody>
      </p:sp>
      <p:sp>
        <p:nvSpPr>
          <p:cNvPr id="30" name="TextBox 29">
            <a:extLst>
              <a:ext uri="{FF2B5EF4-FFF2-40B4-BE49-F238E27FC236}">
                <a16:creationId xmlns:a16="http://schemas.microsoft.com/office/drawing/2014/main" id="{AA6E70EE-6795-7E6F-A932-A0D88DB0F6D9}"/>
              </a:ext>
            </a:extLst>
          </p:cNvPr>
          <p:cNvSpPr txBox="1"/>
          <p:nvPr/>
        </p:nvSpPr>
        <p:spPr>
          <a:xfrm>
            <a:off x="9320486" y="2174210"/>
            <a:ext cx="2165350" cy="3222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7396"/>
                </a:solidFill>
                <a:effectLst/>
                <a:uLnTx/>
                <a:uFillTx/>
                <a:latin typeface="Arial" panose="020B0604020202020204"/>
                <a:ea typeface="+mn-ea"/>
                <a:cs typeface="Arial" charset="0"/>
              </a:rPr>
              <a:t>Employees</a:t>
            </a:r>
          </a:p>
        </p:txBody>
      </p:sp>
      <p:sp>
        <p:nvSpPr>
          <p:cNvPr id="39" name="Rectangle 38">
            <a:extLst>
              <a:ext uri="{FF2B5EF4-FFF2-40B4-BE49-F238E27FC236}">
                <a16:creationId xmlns:a16="http://schemas.microsoft.com/office/drawing/2014/main" id="{7A37E966-3F13-19E1-7290-BDD55AC66BEC}"/>
              </a:ext>
            </a:extLst>
          </p:cNvPr>
          <p:cNvSpPr/>
          <p:nvPr/>
        </p:nvSpPr>
        <p:spPr>
          <a:xfrm>
            <a:off x="720691" y="1090595"/>
            <a:ext cx="1652884" cy="3650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TextBox 65">
            <a:extLst>
              <a:ext uri="{FF2B5EF4-FFF2-40B4-BE49-F238E27FC236}">
                <a16:creationId xmlns:a16="http://schemas.microsoft.com/office/drawing/2014/main" id="{2C94FF0A-76D7-53B6-7521-B128295D36D0}"/>
              </a:ext>
            </a:extLst>
          </p:cNvPr>
          <p:cNvSpPr txBox="1">
            <a:spLocks noChangeArrowheads="1"/>
          </p:cNvSpPr>
          <p:nvPr/>
        </p:nvSpPr>
        <p:spPr bwMode="auto">
          <a:xfrm>
            <a:off x="1121283" y="1111780"/>
            <a:ext cx="1563685" cy="307777"/>
          </a:xfrm>
          <a:prstGeom prst="rect">
            <a:avLst/>
          </a:prstGeom>
          <a:noFill/>
          <a:ln>
            <a:noFill/>
          </a:ln>
        </p:spPr>
        <p:txBody>
          <a:bodyPr wrap="square">
            <a:spAutoFit/>
          </a:bodyPr>
          <a:lstStyle>
            <a:lvl1pPr marL="171450" indent="-171450"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marL="0" marR="0" lvl="0" indent="0" algn="l" defTabSz="914400" rtl="0" eaLnBrk="1" fontAlgn="base" latinLnBrk="0" hangingPunct="1">
              <a:lnSpc>
                <a:spcPct val="100000"/>
              </a:lnSpc>
              <a:spcBef>
                <a:spcPct val="0"/>
              </a:spcBef>
              <a:spcAft>
                <a:spcPts val="60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Arial" charset="0"/>
                <a:ea typeface="+mn-ea"/>
                <a:cs typeface="Arial" charset="0"/>
              </a:rPr>
              <a:t>FACILITIES</a:t>
            </a:r>
            <a:endParaRPr kumimoji="0" lang="en-US" altLang="en-US" sz="1400" b="1"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45" name="Rectangle 44">
            <a:extLst>
              <a:ext uri="{FF2B5EF4-FFF2-40B4-BE49-F238E27FC236}">
                <a16:creationId xmlns:a16="http://schemas.microsoft.com/office/drawing/2014/main" id="{7209CE49-A0EA-E5CA-8575-03FAB44EF391}"/>
              </a:ext>
            </a:extLst>
          </p:cNvPr>
          <p:cNvSpPr/>
          <p:nvPr/>
        </p:nvSpPr>
        <p:spPr>
          <a:xfrm>
            <a:off x="9190525" y="1106643"/>
            <a:ext cx="1652884" cy="3650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 name="TextBox 65">
            <a:extLst>
              <a:ext uri="{FF2B5EF4-FFF2-40B4-BE49-F238E27FC236}">
                <a16:creationId xmlns:a16="http://schemas.microsoft.com/office/drawing/2014/main" id="{02929440-6E3E-93F1-9D6A-3D4F75E7F99B}"/>
              </a:ext>
            </a:extLst>
          </p:cNvPr>
          <p:cNvSpPr txBox="1">
            <a:spLocks noChangeArrowheads="1"/>
          </p:cNvSpPr>
          <p:nvPr/>
        </p:nvSpPr>
        <p:spPr bwMode="auto">
          <a:xfrm>
            <a:off x="9591117" y="1127828"/>
            <a:ext cx="1109157" cy="307777"/>
          </a:xfrm>
          <a:prstGeom prst="rect">
            <a:avLst/>
          </a:prstGeom>
          <a:noFill/>
          <a:ln>
            <a:noFill/>
          </a:ln>
        </p:spPr>
        <p:txBody>
          <a:bodyPr wrap="square">
            <a:spAutoFit/>
          </a:bodyPr>
          <a:lstStyle>
            <a:lvl1pPr marL="171450" indent="-171450"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marL="0" marR="0" lvl="0" indent="0" algn="l" defTabSz="914400" rtl="0" eaLnBrk="1" fontAlgn="base" latinLnBrk="0" hangingPunct="1">
              <a:lnSpc>
                <a:spcPct val="100000"/>
              </a:lnSpc>
              <a:spcBef>
                <a:spcPct val="0"/>
              </a:spcBef>
              <a:spcAft>
                <a:spcPts val="60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Arial" charset="0"/>
                <a:ea typeface="+mn-ea"/>
                <a:cs typeface="Arial" charset="0"/>
              </a:rPr>
              <a:t>PEOPLE *</a:t>
            </a:r>
            <a:endParaRPr kumimoji="0" lang="en-US" altLang="en-US" sz="1400" b="1" i="0" u="none" strike="noStrike" kern="1200" cap="none" spc="0" normalizeH="0" baseline="30000" noProof="0" dirty="0">
              <a:ln>
                <a:noFill/>
              </a:ln>
              <a:solidFill>
                <a:srgbClr val="FFFFFF"/>
              </a:solidFill>
              <a:effectLst/>
              <a:uLnTx/>
              <a:uFillTx/>
              <a:latin typeface="Arial" charset="0"/>
              <a:ea typeface="+mn-ea"/>
              <a:cs typeface="Arial" charset="0"/>
            </a:endParaRPr>
          </a:p>
        </p:txBody>
      </p:sp>
      <p:pic>
        <p:nvPicPr>
          <p:cNvPr id="49" name="Graphic 48">
            <a:extLst>
              <a:ext uri="{FF2B5EF4-FFF2-40B4-BE49-F238E27FC236}">
                <a16:creationId xmlns:a16="http://schemas.microsoft.com/office/drawing/2014/main" id="{73C7D05B-FBB3-FE3F-356D-5CFF53537A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612" y="1106456"/>
            <a:ext cx="312274" cy="312274"/>
          </a:xfrm>
          <a:prstGeom prst="rect">
            <a:avLst/>
          </a:prstGeom>
        </p:spPr>
      </p:pic>
      <p:pic>
        <p:nvPicPr>
          <p:cNvPr id="50" name="Graphic 49">
            <a:extLst>
              <a:ext uri="{FF2B5EF4-FFF2-40B4-BE49-F238E27FC236}">
                <a16:creationId xmlns:a16="http://schemas.microsoft.com/office/drawing/2014/main" id="{A3E06A2E-9A07-140F-328C-D9A0985064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7173" y="1131809"/>
            <a:ext cx="312274" cy="312274"/>
          </a:xfrm>
          <a:prstGeom prst="rect">
            <a:avLst/>
          </a:prstGeom>
        </p:spPr>
      </p:pic>
      <p:sp>
        <p:nvSpPr>
          <p:cNvPr id="51" name="TextBox 65">
            <a:extLst>
              <a:ext uri="{FF2B5EF4-FFF2-40B4-BE49-F238E27FC236}">
                <a16:creationId xmlns:a16="http://schemas.microsoft.com/office/drawing/2014/main" id="{D64ECB4C-2E13-0C05-4325-34510D15C0FE}"/>
              </a:ext>
            </a:extLst>
          </p:cNvPr>
          <p:cNvSpPr txBox="1">
            <a:spLocks noChangeArrowheads="1"/>
          </p:cNvSpPr>
          <p:nvPr/>
        </p:nvSpPr>
        <p:spPr bwMode="auto">
          <a:xfrm>
            <a:off x="809757" y="2423445"/>
            <a:ext cx="2152650" cy="1384994"/>
          </a:xfrm>
          <a:prstGeom prst="rect">
            <a:avLst/>
          </a:prstGeom>
          <a:noFill/>
          <a:ln>
            <a:noFill/>
          </a:ln>
        </p:spPr>
        <p:txBody>
          <a:bodyPr wrap="square">
            <a:spAutoFit/>
          </a:bodyPr>
          <a:lstStyle>
            <a:lvl1pPr marL="120650" indent="-120650"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tab pos="403225" algn="l"/>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829	Med-Surg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tab pos="403225" algn="l"/>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171	ICU</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tab pos="403225" algn="l"/>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  67	OB-GYN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tab pos="403225" algn="l"/>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  60	General Pediatrics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tab pos="403225" algn="l"/>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  53	NICU</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tab pos="403225" algn="l"/>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  78	Acute Mental Illness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tab pos="403225" algn="l"/>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  46	Rehabilitation</a:t>
            </a:r>
          </a:p>
        </p:txBody>
      </p:sp>
      <p:sp>
        <p:nvSpPr>
          <p:cNvPr id="52" name="TextBox 51">
            <a:extLst>
              <a:ext uri="{FF2B5EF4-FFF2-40B4-BE49-F238E27FC236}">
                <a16:creationId xmlns:a16="http://schemas.microsoft.com/office/drawing/2014/main" id="{919CAC0B-04E1-E14D-5EA7-229F1FBFDEA4}"/>
              </a:ext>
            </a:extLst>
          </p:cNvPr>
          <p:cNvSpPr txBox="1"/>
          <p:nvPr/>
        </p:nvSpPr>
        <p:spPr>
          <a:xfrm>
            <a:off x="2716706" y="2164882"/>
            <a:ext cx="3420268" cy="1585049"/>
          </a:xfrm>
          <a:prstGeom prst="rect">
            <a:avLst/>
          </a:prstGeom>
          <a:noFill/>
        </p:spPr>
        <p:txBody>
          <a:bodyPr wrap="square">
            <a:spAutoFit/>
          </a:bodyPr>
          <a:lstStyle/>
          <a:p>
            <a:pPr marL="171450" marR="0" lvl="0" indent="-171450" algn="l" defTabSz="914400" rtl="0" eaLnBrk="1" fontAlgn="base" latinLnBrk="0" hangingPunct="1">
              <a:lnSpc>
                <a:spcPct val="100000"/>
              </a:lnSpc>
              <a:spcBef>
                <a:spcPct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10000"/>
                  </a:srgbClr>
                </a:solidFill>
                <a:effectLst/>
                <a:uLnTx/>
                <a:uFillTx/>
                <a:latin typeface="Arial" panose="020B0604020202020204"/>
                <a:ea typeface="+mn-ea"/>
                <a:cs typeface="Arial" charset="0"/>
              </a:rPr>
              <a:t>4 in Chicago: </a:t>
            </a:r>
          </a:p>
          <a:p>
            <a:pPr marL="166688" marR="0" lvl="0" indent="0" algn="l" defTabSz="914400" rtl="0" eaLnBrk="1" fontAlgn="base" latinLnBrk="0" hangingPunct="1">
              <a:lnSpc>
                <a:spcPct val="100000"/>
              </a:lnSpc>
              <a:spcBef>
                <a:spcPct val="0"/>
              </a:spcBef>
              <a:spcAft>
                <a:spcPts val="100"/>
              </a:spcAft>
              <a:buClrTx/>
              <a:buSzTx/>
              <a:buFontTx/>
              <a:buNone/>
              <a:tabLst/>
              <a:defRPr/>
            </a:pPr>
            <a:r>
              <a:rPr kumimoji="0" lang="en-US" sz="1000" b="0" i="0" u="none" strike="noStrike" kern="1200" cap="none" spc="0" normalizeH="0" baseline="0" noProof="0" dirty="0">
                <a:ln>
                  <a:noFill/>
                </a:ln>
                <a:solidFill>
                  <a:srgbClr val="FFFFFF">
                    <a:lumMod val="10000"/>
                  </a:srgbClr>
                </a:solidFill>
                <a:effectLst/>
                <a:uLnTx/>
                <a:uFillTx/>
                <a:latin typeface="Arial" panose="020B0604020202020204"/>
                <a:ea typeface="+mn-ea"/>
                <a:cs typeface="Arial" charset="0"/>
              </a:rPr>
              <a:t>Hyde Park, River East, South Loop, Dearborn Station</a:t>
            </a:r>
          </a:p>
          <a:p>
            <a:pPr marL="171450" marR="0" lvl="0" indent="-171450" algn="l" defTabSz="914400" rtl="0" eaLnBrk="1" fontAlgn="base" latinLnBrk="0" hangingPunct="1">
              <a:lnSpc>
                <a:spcPct val="100000"/>
              </a:lnSpc>
              <a:spcBef>
                <a:spcPct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10000"/>
                  </a:srgbClr>
                </a:solidFill>
                <a:effectLst/>
                <a:uLnTx/>
                <a:uFillTx/>
                <a:latin typeface="Arial" panose="020B0604020202020204"/>
                <a:ea typeface="+mn-ea"/>
                <a:cs typeface="Arial" charset="0"/>
              </a:rPr>
              <a:t>4 in south suburbs</a:t>
            </a:r>
          </a:p>
          <a:p>
            <a:pPr marL="166688" marR="0" lvl="0" indent="0" algn="l" defTabSz="914400" rtl="0" eaLnBrk="1" fontAlgn="base" latinLnBrk="0" hangingPunct="1">
              <a:lnSpc>
                <a:spcPct val="100000"/>
              </a:lnSpc>
              <a:spcBef>
                <a:spcPct val="0"/>
              </a:spcBef>
              <a:spcAft>
                <a:spcPts val="100"/>
              </a:spcAft>
              <a:buClrTx/>
              <a:buSzTx/>
              <a:buFontTx/>
              <a:buNone/>
              <a:tabLst/>
              <a:defRPr/>
            </a:pPr>
            <a:r>
              <a:rPr kumimoji="0" lang="en-US" sz="1000" b="0" i="0" u="none" strike="noStrike" kern="1200" cap="none" spc="0" normalizeH="0" baseline="0" noProof="0" dirty="0">
                <a:ln>
                  <a:noFill/>
                </a:ln>
                <a:solidFill>
                  <a:srgbClr val="FFFFFF">
                    <a:lumMod val="10000"/>
                  </a:srgbClr>
                </a:solidFill>
                <a:effectLst/>
                <a:uLnTx/>
                <a:uFillTx/>
                <a:latin typeface="Arial" panose="020B0604020202020204"/>
                <a:ea typeface="+mn-ea"/>
                <a:cs typeface="Arial" charset="0"/>
              </a:rPr>
              <a:t>Harvey, Calumet City, Flossmoor and Tinley Park</a:t>
            </a:r>
          </a:p>
          <a:p>
            <a:pPr marL="171450" marR="0" lvl="0" indent="-171450" algn="l" defTabSz="914400" rtl="0" eaLnBrk="1" fontAlgn="base" latinLnBrk="0" hangingPunct="1">
              <a:lnSpc>
                <a:spcPct val="100000"/>
              </a:lnSpc>
              <a:spcBef>
                <a:spcPct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10000"/>
                  </a:srgbClr>
                </a:solidFill>
                <a:effectLst/>
                <a:uLnTx/>
                <a:uFillTx/>
                <a:latin typeface="Arial" panose="020B0604020202020204"/>
                <a:ea typeface="+mn-ea"/>
                <a:cs typeface="Arial" charset="0"/>
              </a:rPr>
              <a:t>4 in western suburbs: Hinsdale, </a:t>
            </a:r>
            <a:br>
              <a:rPr kumimoji="0" lang="en-US" sz="1200" b="0" i="0" u="none" strike="noStrike" kern="1200" cap="none" spc="0" normalizeH="0" baseline="0" noProof="0" dirty="0">
                <a:ln>
                  <a:noFill/>
                </a:ln>
                <a:solidFill>
                  <a:srgbClr val="FFFFFF">
                    <a:lumMod val="10000"/>
                  </a:srgbClr>
                </a:solidFill>
                <a:effectLst/>
                <a:uLnTx/>
                <a:uFillTx/>
                <a:latin typeface="Arial" panose="020B0604020202020204"/>
                <a:ea typeface="+mn-ea"/>
                <a:cs typeface="Arial" charset="0"/>
              </a:rPr>
            </a:br>
            <a:r>
              <a:rPr kumimoji="0" lang="en-US" sz="1200" b="0" i="0" u="none" strike="noStrike" kern="1200" cap="none" spc="0" normalizeH="0" baseline="0" noProof="0" dirty="0">
                <a:ln>
                  <a:noFill/>
                </a:ln>
                <a:solidFill>
                  <a:srgbClr val="FFFFFF">
                    <a:lumMod val="10000"/>
                  </a:srgbClr>
                </a:solidFill>
                <a:effectLst/>
                <a:uLnTx/>
                <a:uFillTx/>
                <a:latin typeface="Arial" panose="020B0604020202020204"/>
                <a:ea typeface="+mn-ea"/>
                <a:cs typeface="Arial" charset="0"/>
              </a:rPr>
              <a:t>Bolingbrook, Glendale Heights, La Grange</a:t>
            </a:r>
          </a:p>
          <a:p>
            <a:pPr marL="171450" marR="0" lvl="0" indent="-171450" algn="l" defTabSz="914400" rtl="0" eaLnBrk="1" fontAlgn="base" latinLnBrk="0" hangingPunct="1">
              <a:lnSpc>
                <a:spcPct val="100000"/>
              </a:lnSpc>
              <a:spcBef>
                <a:spcPct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10000"/>
                  </a:srgbClr>
                </a:solidFill>
                <a:effectLst/>
                <a:uLnTx/>
                <a:uFillTx/>
                <a:latin typeface="Arial" panose="020B0604020202020204" pitchFamily="34" charset="0"/>
                <a:ea typeface="+mn-ea"/>
                <a:cs typeface="Arial" charset="0"/>
              </a:rPr>
              <a:t>Orland Park</a:t>
            </a:r>
          </a:p>
          <a:p>
            <a:pPr marL="171450" marR="0" lvl="0" indent="-171450" algn="l" defTabSz="914400" rtl="0" eaLnBrk="1" fontAlgn="base" latinLnBrk="0" hangingPunct="1">
              <a:lnSpc>
                <a:spcPct val="100000"/>
              </a:lnSpc>
              <a:spcBef>
                <a:spcPct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10000"/>
                  </a:srgbClr>
                </a:solidFill>
                <a:effectLst/>
                <a:uLnTx/>
                <a:uFillTx/>
                <a:latin typeface="Arial" panose="020B0604020202020204"/>
                <a:ea typeface="+mn-ea"/>
                <a:cs typeface="Arial" charset="0"/>
              </a:rPr>
              <a:t>Crown Point, Indiana</a:t>
            </a:r>
          </a:p>
        </p:txBody>
      </p:sp>
      <p:sp>
        <p:nvSpPr>
          <p:cNvPr id="53" name="TextBox 52">
            <a:extLst>
              <a:ext uri="{FF2B5EF4-FFF2-40B4-BE49-F238E27FC236}">
                <a16:creationId xmlns:a16="http://schemas.microsoft.com/office/drawing/2014/main" id="{6971994A-82CB-721F-14BD-0B51C5220A4A}"/>
              </a:ext>
            </a:extLst>
          </p:cNvPr>
          <p:cNvSpPr txBox="1">
            <a:spLocks noChangeArrowheads="1"/>
          </p:cNvSpPr>
          <p:nvPr/>
        </p:nvSpPr>
        <p:spPr bwMode="auto">
          <a:xfrm>
            <a:off x="5914652" y="2167209"/>
            <a:ext cx="2968202" cy="1015663"/>
          </a:xfrm>
          <a:prstGeom prst="rect">
            <a:avLst/>
          </a:prstGeom>
          <a:noFill/>
          <a:ln>
            <a:noFill/>
          </a:ln>
        </p:spPr>
        <p:txBody>
          <a:bodyPr wrap="square">
            <a:spAutoFit/>
          </a:bodyPr>
          <a:lstStyle>
            <a:lvl1pPr marL="171450" indent="-171450"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Center for Care and Discovery</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Bernard M. Mitchell Hospital</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Comer Children’s Hospital</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Ingalls Memorial Hospital</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UChicago Medicine AdventHealth (4)</a:t>
            </a:r>
          </a:p>
        </p:txBody>
      </p:sp>
      <p:sp>
        <p:nvSpPr>
          <p:cNvPr id="60" name="Text Placeholder 7">
            <a:extLst>
              <a:ext uri="{FF2B5EF4-FFF2-40B4-BE49-F238E27FC236}">
                <a16:creationId xmlns:a16="http://schemas.microsoft.com/office/drawing/2014/main" id="{0832CEE2-EED7-278E-E6D7-1EDE961AE618}"/>
              </a:ext>
            </a:extLst>
          </p:cNvPr>
          <p:cNvSpPr txBox="1">
            <a:spLocks/>
          </p:cNvSpPr>
          <p:nvPr/>
        </p:nvSpPr>
        <p:spPr>
          <a:xfrm>
            <a:off x="3237194" y="6273932"/>
            <a:ext cx="4514240" cy="266700"/>
          </a:xfrm>
          <a:prstGeom prst="rect">
            <a:avLst/>
          </a:prstGeom>
        </p:spPr>
        <p:txBody>
          <a:bodyPr/>
          <a:lstStyle>
            <a:lvl1pPr algn="r" rtl="0" eaLnBrk="0" fontAlgn="base" hangingPunct="0">
              <a:lnSpc>
                <a:spcPct val="90000"/>
              </a:lnSpc>
              <a:spcBef>
                <a:spcPts val="1000"/>
              </a:spcBef>
              <a:spcAft>
                <a:spcPct val="0"/>
              </a:spcAft>
              <a:buFont typeface="Arial" panose="020B0604020202020204" pitchFamily="34" charset="0"/>
              <a:defRPr lang="en-US" sz="900" kern="1200" dirty="0">
                <a:solidFill>
                  <a:srgbClr val="76767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767676"/>
                </a:solidFill>
                <a:effectLst/>
                <a:uLnTx/>
                <a:uFillTx/>
                <a:latin typeface="Arial" panose="020B0604020202020204" pitchFamily="34" charset="0"/>
                <a:ea typeface="+mn-ea"/>
                <a:cs typeface="Arial" panose="020B0604020202020204" pitchFamily="34" charset="0"/>
              </a:rPr>
              <a:t>**Appointments includes both onsite and telehealth </a:t>
            </a:r>
          </a:p>
        </p:txBody>
      </p:sp>
      <p:graphicFrame>
        <p:nvGraphicFramePr>
          <p:cNvPr id="13" name="Table 12"/>
          <p:cNvGraphicFramePr>
            <a:graphicFrameLocks noGrp="1"/>
          </p:cNvGraphicFramePr>
          <p:nvPr/>
        </p:nvGraphicFramePr>
        <p:xfrm>
          <a:off x="99404" y="7188855"/>
          <a:ext cx="10515600" cy="1485403"/>
        </p:xfrm>
        <a:graphic>
          <a:graphicData uri="http://schemas.openxmlformats.org/drawingml/2006/table">
            <a:tbl>
              <a:tblPr>
                <a:tableStyleId>{5C22544A-7EE6-4342-B048-85BDC9FD1C3A}</a:tableStyleId>
              </a:tblPr>
              <a:tblGrid>
                <a:gridCol w="1251786">
                  <a:extLst>
                    <a:ext uri="{9D8B030D-6E8A-4147-A177-3AD203B41FA5}">
                      <a16:colId xmlns:a16="http://schemas.microsoft.com/office/drawing/2014/main" val="4254410171"/>
                    </a:ext>
                  </a:extLst>
                </a:gridCol>
                <a:gridCol w="732460">
                  <a:extLst>
                    <a:ext uri="{9D8B030D-6E8A-4147-A177-3AD203B41FA5}">
                      <a16:colId xmlns:a16="http://schemas.microsoft.com/office/drawing/2014/main" val="2019205128"/>
                    </a:ext>
                  </a:extLst>
                </a:gridCol>
                <a:gridCol w="1071672">
                  <a:extLst>
                    <a:ext uri="{9D8B030D-6E8A-4147-A177-3AD203B41FA5}">
                      <a16:colId xmlns:a16="http://schemas.microsoft.com/office/drawing/2014/main" val="3875125755"/>
                    </a:ext>
                  </a:extLst>
                </a:gridCol>
                <a:gridCol w="840528">
                  <a:extLst>
                    <a:ext uri="{9D8B030D-6E8A-4147-A177-3AD203B41FA5}">
                      <a16:colId xmlns:a16="http://schemas.microsoft.com/office/drawing/2014/main" val="24520724"/>
                    </a:ext>
                  </a:extLst>
                </a:gridCol>
                <a:gridCol w="6619154">
                  <a:extLst>
                    <a:ext uri="{9D8B030D-6E8A-4147-A177-3AD203B41FA5}">
                      <a16:colId xmlns:a16="http://schemas.microsoft.com/office/drawing/2014/main" val="2843372798"/>
                    </a:ext>
                  </a:extLst>
                </a:gridCol>
              </a:tblGrid>
              <a:tr h="180267">
                <a:tc>
                  <a:txBody>
                    <a:bodyPr/>
                    <a:lstStyle/>
                    <a:p>
                      <a:pPr algn="l" fontAlgn="b"/>
                      <a:r>
                        <a:rPr lang="en-US" sz="1000" u="none" strike="noStrike" dirty="0">
                          <a:effectLst/>
                        </a:rPr>
                        <a:t>Business Entity</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On-site</a:t>
                      </a:r>
                      <a:endParaRPr lang="en-US" sz="1000" b="1"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Video/Telephone</a:t>
                      </a:r>
                      <a:endParaRPr lang="en-US" sz="1000" b="1" i="0" u="none" strike="noStrike" dirty="0">
                        <a:solidFill>
                          <a:srgbClr val="000000"/>
                        </a:solidFill>
                        <a:effectLst/>
                        <a:latin typeface="Calibri" panose="020F0502020204030204" pitchFamily="34" charset="0"/>
                      </a:endParaRPr>
                    </a:p>
                  </a:txBody>
                  <a:tcPr marL="9013" marR="9013" marT="9013" marB="0" anchor="b"/>
                </a:tc>
                <a:tc>
                  <a:txBody>
                    <a:bodyPr/>
                    <a:lstStyle/>
                    <a:p>
                      <a:pPr algn="ctr" fontAlgn="b"/>
                      <a:r>
                        <a:rPr lang="en-US" sz="1000" u="none" strike="noStrike" dirty="0">
                          <a:effectLst/>
                        </a:rPr>
                        <a:t>Total</a:t>
                      </a:r>
                      <a:endParaRPr lang="en-US" sz="1000" b="1"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9013" marR="9013" marT="9013" marB="0" anchor="b"/>
                </a:tc>
                <a:extLst>
                  <a:ext uri="{0D108BD9-81ED-4DB2-BD59-A6C34878D82A}">
                    <a16:rowId xmlns:a16="http://schemas.microsoft.com/office/drawing/2014/main" val="3870459314"/>
                  </a:ext>
                </a:extLst>
              </a:tr>
              <a:tr h="326284">
                <a:tc>
                  <a:txBody>
                    <a:bodyPr/>
                    <a:lstStyle/>
                    <a:p>
                      <a:pPr algn="l" fontAlgn="b"/>
                      <a:r>
                        <a:rPr lang="en-US" sz="1000" u="none" strike="noStrike" dirty="0">
                          <a:effectLst/>
                        </a:rPr>
                        <a:t>UCMC</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897,330 </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108,202 </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1,005,532 </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&lt;---Inclusive of Care Network, UCMC appointments in Epic Departments with a functional mapping of Ambulatory. </a:t>
                      </a:r>
                      <a:endParaRPr lang="en-US" sz="1000" b="0" i="0" u="none" strike="noStrike" dirty="0">
                        <a:solidFill>
                          <a:srgbClr val="000000"/>
                        </a:solidFill>
                        <a:effectLst/>
                        <a:latin typeface="Calibri" panose="020F0502020204030204" pitchFamily="34" charset="0"/>
                      </a:endParaRPr>
                    </a:p>
                  </a:txBody>
                  <a:tcPr marL="9013" marR="9013" marT="9013" marB="0" anchor="b"/>
                </a:tc>
                <a:extLst>
                  <a:ext uri="{0D108BD9-81ED-4DB2-BD59-A6C34878D82A}">
                    <a16:rowId xmlns:a16="http://schemas.microsoft.com/office/drawing/2014/main" val="912361702"/>
                  </a:ext>
                </a:extLst>
              </a:tr>
              <a:tr h="326284">
                <a:tc>
                  <a:txBody>
                    <a:bodyPr/>
                    <a:lstStyle/>
                    <a:p>
                      <a:pPr algn="l" fontAlgn="b"/>
                      <a:r>
                        <a:rPr lang="en-US" sz="1000" u="none" strike="noStrike" dirty="0">
                          <a:effectLst/>
                        </a:rPr>
                        <a:t>Ingalls</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161,675 </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5,257 </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166,932 </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&lt;--- CHHD / PHA</a:t>
                      </a:r>
                      <a:endParaRPr lang="en-US" sz="1000" b="0" i="0" u="none" strike="noStrike" dirty="0">
                        <a:solidFill>
                          <a:srgbClr val="000000"/>
                        </a:solidFill>
                        <a:effectLst/>
                        <a:latin typeface="Calibri" panose="020F0502020204030204" pitchFamily="34" charset="0"/>
                      </a:endParaRPr>
                    </a:p>
                  </a:txBody>
                  <a:tcPr marL="9013" marR="9013" marT="9013" marB="0" anchor="b"/>
                </a:tc>
                <a:extLst>
                  <a:ext uri="{0D108BD9-81ED-4DB2-BD59-A6C34878D82A}">
                    <a16:rowId xmlns:a16="http://schemas.microsoft.com/office/drawing/2014/main" val="1263048927"/>
                  </a:ext>
                </a:extLst>
              </a:tr>
              <a:tr h="326284">
                <a:tc>
                  <a:txBody>
                    <a:bodyPr/>
                    <a:lstStyle/>
                    <a:p>
                      <a:pPr algn="l" fontAlgn="b"/>
                      <a:r>
                        <a:rPr lang="en-US" sz="1000" u="none" strike="noStrike" dirty="0">
                          <a:effectLst/>
                        </a:rPr>
                        <a:t>NWI (Entity 105 only)</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4,869 </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161 </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5,030 </a:t>
                      </a:r>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&lt;--Northwest Indiana Business Entity. Excludes Oncology, which rolls up to UCMC</a:t>
                      </a:r>
                      <a:endParaRPr lang="en-US" sz="1000" b="0" i="0" u="none" strike="noStrike" dirty="0">
                        <a:solidFill>
                          <a:srgbClr val="000000"/>
                        </a:solidFill>
                        <a:effectLst/>
                        <a:latin typeface="Calibri" panose="020F0502020204030204" pitchFamily="34" charset="0"/>
                      </a:endParaRPr>
                    </a:p>
                  </a:txBody>
                  <a:tcPr marL="9013" marR="9013" marT="9013" marB="0" anchor="b"/>
                </a:tc>
                <a:extLst>
                  <a:ext uri="{0D108BD9-81ED-4DB2-BD59-A6C34878D82A}">
                    <a16:rowId xmlns:a16="http://schemas.microsoft.com/office/drawing/2014/main" val="628895736"/>
                  </a:ext>
                </a:extLst>
              </a:tr>
              <a:tr h="326284">
                <a:tc>
                  <a:txBody>
                    <a:bodyPr/>
                    <a:lstStyle/>
                    <a:p>
                      <a:pPr algn="l" fontAlgn="b"/>
                      <a:endParaRPr lang="en-US" sz="1000" b="0"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1,063,874 </a:t>
                      </a:r>
                      <a:endParaRPr lang="en-US" sz="1000" b="1"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113,620 </a:t>
                      </a:r>
                      <a:endParaRPr lang="en-US" sz="1000" b="1"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r>
                        <a:rPr lang="en-US" sz="1000" u="none" strike="noStrike" dirty="0">
                          <a:effectLst/>
                        </a:rPr>
                        <a:t>         1,177,494 </a:t>
                      </a:r>
                      <a:endParaRPr lang="en-US" sz="1000" b="1" i="0" u="none" strike="noStrike" dirty="0">
                        <a:solidFill>
                          <a:srgbClr val="000000"/>
                        </a:solidFill>
                        <a:effectLst/>
                        <a:latin typeface="Calibri" panose="020F0502020204030204" pitchFamily="34" charset="0"/>
                      </a:endParaRPr>
                    </a:p>
                  </a:txBody>
                  <a:tcPr marL="9013" marR="9013" marT="9013"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9013" marR="9013" marT="9013" marB="0" anchor="b"/>
                </a:tc>
                <a:extLst>
                  <a:ext uri="{0D108BD9-81ED-4DB2-BD59-A6C34878D82A}">
                    <a16:rowId xmlns:a16="http://schemas.microsoft.com/office/drawing/2014/main" val="3663687761"/>
                  </a:ext>
                </a:extLst>
              </a:tr>
            </a:tbl>
          </a:graphicData>
        </a:graphic>
      </p:graphicFrame>
    </p:spTree>
    <p:extLst>
      <p:ext uri="{BB962C8B-B14F-4D97-AF65-F5344CB8AC3E}">
        <p14:creationId xmlns:p14="http://schemas.microsoft.com/office/powerpoint/2010/main" val="1469147528"/>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E9ED6-7203-41E5-BA7B-5D56BFE3B7DC}"/>
              </a:ext>
            </a:extLst>
          </p:cNvPr>
          <p:cNvSpPr>
            <a:spLocks noGrp="1"/>
          </p:cNvSpPr>
          <p:nvPr>
            <p:ph type="title"/>
          </p:nvPr>
        </p:nvSpPr>
        <p:spPr>
          <a:xfrm>
            <a:off x="294641" y="259501"/>
            <a:ext cx="10985500" cy="716583"/>
          </a:xfrm>
        </p:spPr>
        <p:txBody>
          <a:bodyPr/>
          <a:lstStyle/>
          <a:p>
            <a:r>
              <a:rPr lang="en-US" sz="3600" dirty="0"/>
              <a:t>Procure to Pay (P2P) Org &amp; Key Contacts</a:t>
            </a:r>
          </a:p>
        </p:txBody>
      </p:sp>
      <p:sp>
        <p:nvSpPr>
          <p:cNvPr id="3" name="Text Placeholder 2">
            <a:extLst>
              <a:ext uri="{FF2B5EF4-FFF2-40B4-BE49-F238E27FC236}">
                <a16:creationId xmlns:a16="http://schemas.microsoft.com/office/drawing/2014/main" id="{E6684B47-4458-4AD9-90B2-577214FD9C74}"/>
              </a:ext>
            </a:extLst>
          </p:cNvPr>
          <p:cNvSpPr>
            <a:spLocks noGrp="1"/>
          </p:cNvSpPr>
          <p:nvPr>
            <p:ph type="body" sz="half" idx="1"/>
          </p:nvPr>
        </p:nvSpPr>
        <p:spPr>
          <a:xfrm>
            <a:off x="1579034" y="1139411"/>
            <a:ext cx="2300817" cy="799456"/>
          </a:xfrm>
        </p:spPr>
        <p:txBody>
          <a:bodyPr/>
          <a:lstStyle/>
          <a:p>
            <a:pPr marL="0" indent="0" algn="ctr">
              <a:buNone/>
            </a:pPr>
            <a:r>
              <a:rPr lang="en-US" sz="1867" dirty="0">
                <a:solidFill>
                  <a:srgbClr val="800000"/>
                </a:solidFill>
              </a:rPr>
              <a:t>Procurement Org</a:t>
            </a:r>
          </a:p>
        </p:txBody>
      </p:sp>
      <p:sp>
        <p:nvSpPr>
          <p:cNvPr id="4" name="Text Placeholder 2">
            <a:extLst>
              <a:ext uri="{FF2B5EF4-FFF2-40B4-BE49-F238E27FC236}">
                <a16:creationId xmlns:a16="http://schemas.microsoft.com/office/drawing/2014/main" id="{B7EFC469-2296-4A85-BF44-ED84C9A8894E}"/>
              </a:ext>
            </a:extLst>
          </p:cNvPr>
          <p:cNvSpPr txBox="1">
            <a:spLocks/>
          </p:cNvSpPr>
          <p:nvPr/>
        </p:nvSpPr>
        <p:spPr bwMode="auto">
          <a:xfrm>
            <a:off x="7962903" y="1139411"/>
            <a:ext cx="3003543" cy="79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60957" tIns="60957" rIns="60957" bIns="60957" numCol="1" anchor="t" anchorCtr="0" compatLnSpc="1">
            <a:prstTxWarp prst="textNoShape">
              <a:avLst/>
            </a:prstTxWarp>
          </a:bodyPr>
          <a:lstStyle>
            <a:lvl1pPr marL="171450" indent="-171450" algn="l" defTabSz="309563" rtl="0" eaLnBrk="1" fontAlgn="base" hangingPunct="1">
              <a:spcBef>
                <a:spcPct val="0"/>
              </a:spcBef>
              <a:spcAft>
                <a:spcPct val="0"/>
              </a:spcAft>
              <a:buClr>
                <a:srgbClr val="800000"/>
              </a:buClr>
              <a:buFont typeface="Arial" panose="020B0604020202020204" pitchFamily="34" charset="0"/>
              <a:buChar char="»"/>
              <a:defRPr sz="1100" b="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400050" indent="-171450" algn="l" defTabSz="309563" rtl="0" eaLnBrk="1" fontAlgn="base" hangingPunct="1">
              <a:spcBef>
                <a:spcPct val="0"/>
              </a:spcBef>
              <a:spcAft>
                <a:spcPct val="0"/>
              </a:spcAft>
              <a:buClr>
                <a:srgbClr val="800000"/>
              </a:buClr>
              <a:buSzPct val="123000"/>
              <a:buFont typeface="Arial" panose="020B0604020202020204" pitchFamily="34" charset="0"/>
              <a:buChar char="»"/>
              <a:defRPr sz="9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628650" indent="-171450" algn="l" defTabSz="309563" rtl="0" eaLnBrk="1" fontAlgn="base" hangingPunct="1">
              <a:spcBef>
                <a:spcPct val="0"/>
              </a:spcBef>
              <a:spcAft>
                <a:spcPct val="0"/>
              </a:spcAft>
              <a:buClr>
                <a:srgbClr val="800000"/>
              </a:buClr>
              <a:buSzPct val="123000"/>
              <a:buFont typeface="Arial" panose="020B0604020202020204" pitchFamily="34" charset="0"/>
              <a:buChar char="»"/>
              <a:defRPr sz="9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857250" indent="-171450" algn="l" defTabSz="309563" rtl="0" eaLnBrk="1" fontAlgn="base" hangingPunct="1">
              <a:spcBef>
                <a:spcPct val="0"/>
              </a:spcBef>
              <a:spcAft>
                <a:spcPct val="0"/>
              </a:spcAft>
              <a:buClr>
                <a:srgbClr val="800000"/>
              </a:buClr>
              <a:buSzPct val="123000"/>
              <a:buFont typeface="Arial" panose="020B0604020202020204" pitchFamily="34" charset="0"/>
              <a:buChar char="»"/>
              <a:defRPr sz="9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1085850" indent="-171450" algn="l" defTabSz="309563" rtl="0" eaLnBrk="1" fontAlgn="base" hangingPunct="1">
              <a:spcBef>
                <a:spcPct val="0"/>
              </a:spcBef>
              <a:spcAft>
                <a:spcPct val="0"/>
              </a:spcAft>
              <a:buClr>
                <a:srgbClr val="800000"/>
              </a:buClr>
              <a:buSzPct val="123000"/>
              <a:buFont typeface="Arial" panose="020B0604020202020204" pitchFamily="34" charset="0"/>
              <a:buChar char="»"/>
              <a:defRPr sz="9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1404938" marR="0" indent="-261938" algn="l" defTabSz="309563" rtl="0" eaLnBrk="1" latinLnBrk="0" hangingPunct="1">
              <a:lnSpc>
                <a:spcPct val="100000"/>
              </a:lnSpc>
              <a:spcBef>
                <a:spcPts val="0"/>
              </a:spcBef>
              <a:spcAft>
                <a:spcPts val="0"/>
              </a:spcAft>
              <a:buClrTx/>
              <a:buSzPct val="123000"/>
              <a:buFontTx/>
              <a:buChar char="•"/>
              <a:tabLst/>
              <a:defRPr sz="2063" b="0" i="0" u="none" strike="noStrike" cap="none" spc="0" baseline="0">
                <a:solidFill>
                  <a:srgbClr val="000000"/>
                </a:solidFill>
                <a:uFillTx/>
                <a:latin typeface="Arial"/>
                <a:ea typeface="Arial"/>
                <a:cs typeface="Arial"/>
                <a:sym typeface="Arial"/>
              </a:defRPr>
            </a:lvl6pPr>
            <a:lvl7pPr marL="1633538" marR="0" indent="-261938" algn="l" defTabSz="309563" rtl="0" eaLnBrk="1" latinLnBrk="0" hangingPunct="1">
              <a:lnSpc>
                <a:spcPct val="100000"/>
              </a:lnSpc>
              <a:spcBef>
                <a:spcPts val="0"/>
              </a:spcBef>
              <a:spcAft>
                <a:spcPts val="0"/>
              </a:spcAft>
              <a:buClrTx/>
              <a:buSzPct val="123000"/>
              <a:buFontTx/>
              <a:buChar char="•"/>
              <a:tabLst/>
              <a:defRPr sz="2063" b="0" i="0" u="none" strike="noStrike" cap="none" spc="0" baseline="0">
                <a:solidFill>
                  <a:srgbClr val="000000"/>
                </a:solidFill>
                <a:uFillTx/>
                <a:latin typeface="Arial"/>
                <a:ea typeface="Arial"/>
                <a:cs typeface="Arial"/>
                <a:sym typeface="Arial"/>
              </a:defRPr>
            </a:lvl7pPr>
            <a:lvl8pPr marL="1862138" marR="0" indent="-261938" algn="l" defTabSz="309563" rtl="0" eaLnBrk="1" latinLnBrk="0" hangingPunct="1">
              <a:lnSpc>
                <a:spcPct val="100000"/>
              </a:lnSpc>
              <a:spcBef>
                <a:spcPts val="0"/>
              </a:spcBef>
              <a:spcAft>
                <a:spcPts val="0"/>
              </a:spcAft>
              <a:buClrTx/>
              <a:buSzPct val="123000"/>
              <a:buFontTx/>
              <a:buChar char="•"/>
              <a:tabLst/>
              <a:defRPr sz="2063" b="0" i="0" u="none" strike="noStrike" cap="none" spc="0" baseline="0">
                <a:solidFill>
                  <a:srgbClr val="000000"/>
                </a:solidFill>
                <a:uFillTx/>
                <a:latin typeface="Arial"/>
                <a:ea typeface="Arial"/>
                <a:cs typeface="Arial"/>
                <a:sym typeface="Arial"/>
              </a:defRPr>
            </a:lvl8pPr>
            <a:lvl9pPr marL="2090738" marR="0" indent="-261938" algn="l" defTabSz="309563" rtl="0" eaLnBrk="1" latinLnBrk="0" hangingPunct="1">
              <a:lnSpc>
                <a:spcPct val="100000"/>
              </a:lnSpc>
              <a:spcBef>
                <a:spcPts val="0"/>
              </a:spcBef>
              <a:spcAft>
                <a:spcPts val="0"/>
              </a:spcAft>
              <a:buClrTx/>
              <a:buSzPct val="123000"/>
              <a:buFontTx/>
              <a:buChar char="•"/>
              <a:tabLst/>
              <a:defRPr sz="2063" b="0" i="0" u="none" strike="noStrike" cap="none" spc="0" baseline="0">
                <a:solidFill>
                  <a:srgbClr val="000000"/>
                </a:solidFill>
                <a:uFillTx/>
                <a:latin typeface="Arial"/>
                <a:ea typeface="Arial"/>
                <a:cs typeface="Arial"/>
                <a:sym typeface="Arial"/>
              </a:defRPr>
            </a:lvl9pPr>
          </a:lstStyle>
          <a:p>
            <a:pPr marL="0" indent="0" algn="ctr">
              <a:buNone/>
            </a:pPr>
            <a:r>
              <a:rPr lang="en-US" sz="1867" kern="0" dirty="0">
                <a:solidFill>
                  <a:srgbClr val="800000"/>
                </a:solidFill>
              </a:rPr>
              <a:t>Accounts Payable Org</a:t>
            </a:r>
          </a:p>
        </p:txBody>
      </p:sp>
      <p:graphicFrame>
        <p:nvGraphicFramePr>
          <p:cNvPr id="6" name="Diagram 5">
            <a:extLst>
              <a:ext uri="{FF2B5EF4-FFF2-40B4-BE49-F238E27FC236}">
                <a16:creationId xmlns:a16="http://schemas.microsoft.com/office/drawing/2014/main" id="{4C7756BF-A051-4470-9EF2-33DA5C4AC90E}"/>
              </a:ext>
            </a:extLst>
          </p:cNvPr>
          <p:cNvGraphicFramePr/>
          <p:nvPr>
            <p:extLst>
              <p:ext uri="{D42A27DB-BD31-4B8C-83A1-F6EECF244321}">
                <p14:modId xmlns:p14="http://schemas.microsoft.com/office/powerpoint/2010/main" val="2878808758"/>
              </p:ext>
            </p:extLst>
          </p:nvPr>
        </p:nvGraphicFramePr>
        <p:xfrm>
          <a:off x="403861" y="1515533"/>
          <a:ext cx="5276850" cy="4561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Freeform: Shape 19">
            <a:extLst>
              <a:ext uri="{FF2B5EF4-FFF2-40B4-BE49-F238E27FC236}">
                <a16:creationId xmlns:a16="http://schemas.microsoft.com/office/drawing/2014/main" id="{630612F2-4CA8-4F57-ACB5-4850C60F189B}"/>
              </a:ext>
            </a:extLst>
          </p:cNvPr>
          <p:cNvSpPr/>
          <p:nvPr/>
        </p:nvSpPr>
        <p:spPr>
          <a:xfrm>
            <a:off x="8225245" y="1604219"/>
            <a:ext cx="2560320" cy="487680"/>
          </a:xfrm>
          <a:custGeom>
            <a:avLst/>
            <a:gdLst>
              <a:gd name="connsiteX0" fmla="*/ 0 w 1920240"/>
              <a:gd name="connsiteY0" fmla="*/ 0 h 337213"/>
              <a:gd name="connsiteX1" fmla="*/ 1920240 w 1920240"/>
              <a:gd name="connsiteY1" fmla="*/ 0 h 337213"/>
              <a:gd name="connsiteX2" fmla="*/ 1920240 w 1920240"/>
              <a:gd name="connsiteY2" fmla="*/ 337213 h 337213"/>
              <a:gd name="connsiteX3" fmla="*/ 0 w 1920240"/>
              <a:gd name="connsiteY3" fmla="*/ 337213 h 337213"/>
              <a:gd name="connsiteX4" fmla="*/ 0 w 1920240"/>
              <a:gd name="connsiteY4" fmla="*/ 0 h 337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337213">
                <a:moveTo>
                  <a:pt x="0" y="0"/>
                </a:moveTo>
                <a:lnTo>
                  <a:pt x="1920240" y="0"/>
                </a:lnTo>
                <a:lnTo>
                  <a:pt x="1920240" y="337213"/>
                </a:lnTo>
                <a:lnTo>
                  <a:pt x="0" y="337213"/>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8467" tIns="8467" rIns="8467" bIns="8467" numCol="1" spcCol="1270" anchor="ctr" anchorCtr="0">
            <a:noAutofit/>
          </a:bodyPr>
          <a:lstStyle/>
          <a:p>
            <a:pPr algn="ctr" defTabSz="592652">
              <a:lnSpc>
                <a:spcPct val="90000"/>
              </a:lnSpc>
              <a:spcAft>
                <a:spcPct val="35000"/>
              </a:spcAft>
            </a:pPr>
            <a:r>
              <a:rPr lang="en-US" sz="1333" b="1" dirty="0"/>
              <a:t>Phil Kaufman</a:t>
            </a:r>
          </a:p>
          <a:p>
            <a:pPr algn="ctr" defTabSz="592652">
              <a:lnSpc>
                <a:spcPct val="90000"/>
              </a:lnSpc>
              <a:spcAft>
                <a:spcPct val="35000"/>
              </a:spcAft>
            </a:pPr>
            <a:r>
              <a:rPr lang="en-US" sz="1067" dirty="0"/>
              <a:t>Vice President – Financial Services</a:t>
            </a:r>
          </a:p>
        </p:txBody>
      </p:sp>
      <p:sp>
        <p:nvSpPr>
          <p:cNvPr id="21" name="Freeform: Shape 20">
            <a:extLst>
              <a:ext uri="{FF2B5EF4-FFF2-40B4-BE49-F238E27FC236}">
                <a16:creationId xmlns:a16="http://schemas.microsoft.com/office/drawing/2014/main" id="{C7D80FEA-B393-490A-907F-C03268C77FE4}"/>
              </a:ext>
            </a:extLst>
          </p:cNvPr>
          <p:cNvSpPr/>
          <p:nvPr/>
        </p:nvSpPr>
        <p:spPr>
          <a:xfrm>
            <a:off x="8225245" y="2239907"/>
            <a:ext cx="2560320" cy="487680"/>
          </a:xfrm>
          <a:custGeom>
            <a:avLst/>
            <a:gdLst>
              <a:gd name="connsiteX0" fmla="*/ 0 w 1920240"/>
              <a:gd name="connsiteY0" fmla="*/ 0 h 337213"/>
              <a:gd name="connsiteX1" fmla="*/ 1920240 w 1920240"/>
              <a:gd name="connsiteY1" fmla="*/ 0 h 337213"/>
              <a:gd name="connsiteX2" fmla="*/ 1920240 w 1920240"/>
              <a:gd name="connsiteY2" fmla="*/ 337213 h 337213"/>
              <a:gd name="connsiteX3" fmla="*/ 0 w 1920240"/>
              <a:gd name="connsiteY3" fmla="*/ 337213 h 337213"/>
              <a:gd name="connsiteX4" fmla="*/ 0 w 1920240"/>
              <a:gd name="connsiteY4" fmla="*/ 0 h 337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337213">
                <a:moveTo>
                  <a:pt x="0" y="0"/>
                </a:moveTo>
                <a:lnTo>
                  <a:pt x="1920240" y="0"/>
                </a:lnTo>
                <a:lnTo>
                  <a:pt x="1920240" y="337213"/>
                </a:lnTo>
                <a:lnTo>
                  <a:pt x="0" y="337213"/>
                </a:lnTo>
                <a:lnTo>
                  <a:pt x="0" y="0"/>
                </a:lnTo>
                <a:close/>
              </a:path>
            </a:pathLst>
          </a:custGeom>
          <a:solidFill>
            <a:srgbClr val="800000">
              <a:hueOff val="0"/>
              <a:satOff val="0"/>
              <a:lumOff val="0"/>
              <a:alphaOff val="0"/>
            </a:srgbClr>
          </a:solidFill>
          <a:ln w="38100" cap="flat" cmpd="sng" algn="ctr">
            <a:solidFill>
              <a:prstClr val="white">
                <a:hueOff val="0"/>
                <a:satOff val="0"/>
                <a:lumOff val="0"/>
                <a:alphaOff val="0"/>
              </a:prstClr>
            </a:solidFill>
            <a:prstDash val="solid"/>
          </a:ln>
          <a:effectLst/>
        </p:spPr>
        <p:style>
          <a:lnRef idx="3">
            <a:scrgbClr r="0" g="0" b="0"/>
          </a:lnRef>
          <a:fillRef idx="1">
            <a:scrgbClr r="0" g="0" b="0"/>
          </a:fillRef>
          <a:effectRef idx="1">
            <a:scrgbClr r="0" g="0" b="0"/>
          </a:effectRef>
          <a:fontRef idx="minor">
            <a:schemeClr val="lt1"/>
          </a:fontRef>
        </p:style>
        <p:txBody>
          <a:bodyPr spcFirstLastPara="0" vert="horz" wrap="square" lIns="8467" tIns="8467" rIns="8467" bIns="8467" numCol="1" spcCol="1270" anchor="ctr" anchorCtr="0">
            <a:noAutofit/>
          </a:bodyPr>
          <a:lstStyle/>
          <a:p>
            <a:pPr algn="ctr" defTabSz="622284">
              <a:lnSpc>
                <a:spcPct val="90000"/>
              </a:lnSpc>
              <a:spcAft>
                <a:spcPct val="35000"/>
              </a:spcAft>
            </a:pPr>
            <a:r>
              <a:rPr lang="en-US" sz="1400" b="1" dirty="0"/>
              <a:t>Sam </a:t>
            </a:r>
            <a:r>
              <a:rPr lang="en-US" sz="1333" b="1" dirty="0">
                <a:solidFill>
                  <a:prstClr val="white"/>
                </a:solidFill>
                <a:latin typeface="Arial" panose="020B0604020202020204"/>
              </a:rPr>
              <a:t>Gonzalez</a:t>
            </a:r>
          </a:p>
          <a:p>
            <a:pPr algn="ctr" defTabSz="622284">
              <a:lnSpc>
                <a:spcPct val="90000"/>
              </a:lnSpc>
              <a:spcAft>
                <a:spcPct val="35000"/>
              </a:spcAft>
            </a:pPr>
            <a:r>
              <a:rPr lang="en-US" sz="1067" dirty="0">
                <a:solidFill>
                  <a:prstClr val="white"/>
                </a:solidFill>
                <a:latin typeface="Arial" panose="020B0604020202020204"/>
              </a:rPr>
              <a:t>System Director </a:t>
            </a:r>
            <a:r>
              <a:rPr lang="en-US" sz="1067" dirty="0"/>
              <a:t>– Accounts Payable</a:t>
            </a:r>
            <a:endParaRPr lang="en-US" sz="1067" dirty="0">
              <a:solidFill>
                <a:prstClr val="white"/>
              </a:solidFill>
              <a:latin typeface="Arial" panose="020B0604020202020204"/>
            </a:endParaRPr>
          </a:p>
        </p:txBody>
      </p:sp>
      <p:sp>
        <p:nvSpPr>
          <p:cNvPr id="22" name="Freeform: Shape 21">
            <a:extLst>
              <a:ext uri="{FF2B5EF4-FFF2-40B4-BE49-F238E27FC236}">
                <a16:creationId xmlns:a16="http://schemas.microsoft.com/office/drawing/2014/main" id="{3412B8F0-7571-46DB-83C1-D4EE59773E92}"/>
              </a:ext>
            </a:extLst>
          </p:cNvPr>
          <p:cNvSpPr/>
          <p:nvPr/>
        </p:nvSpPr>
        <p:spPr>
          <a:xfrm>
            <a:off x="8225245" y="2847248"/>
            <a:ext cx="2560320" cy="487680"/>
          </a:xfrm>
          <a:custGeom>
            <a:avLst/>
            <a:gdLst>
              <a:gd name="connsiteX0" fmla="*/ 0 w 1920240"/>
              <a:gd name="connsiteY0" fmla="*/ 0 h 337213"/>
              <a:gd name="connsiteX1" fmla="*/ 1920240 w 1920240"/>
              <a:gd name="connsiteY1" fmla="*/ 0 h 337213"/>
              <a:gd name="connsiteX2" fmla="*/ 1920240 w 1920240"/>
              <a:gd name="connsiteY2" fmla="*/ 337213 h 337213"/>
              <a:gd name="connsiteX3" fmla="*/ 0 w 1920240"/>
              <a:gd name="connsiteY3" fmla="*/ 337213 h 337213"/>
              <a:gd name="connsiteX4" fmla="*/ 0 w 1920240"/>
              <a:gd name="connsiteY4" fmla="*/ 0 h 337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337213">
                <a:moveTo>
                  <a:pt x="0" y="0"/>
                </a:moveTo>
                <a:lnTo>
                  <a:pt x="1920240" y="0"/>
                </a:lnTo>
                <a:lnTo>
                  <a:pt x="1920240" y="337213"/>
                </a:lnTo>
                <a:lnTo>
                  <a:pt x="0" y="337213"/>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8467" tIns="8467" rIns="8467" bIns="8467" numCol="1" spcCol="1270" anchor="ctr" anchorCtr="0">
            <a:noAutofit/>
          </a:bodyPr>
          <a:lstStyle/>
          <a:p>
            <a:pPr algn="ctr" defTabSz="592652">
              <a:lnSpc>
                <a:spcPct val="90000"/>
              </a:lnSpc>
              <a:spcAft>
                <a:spcPct val="35000"/>
              </a:spcAft>
            </a:pPr>
            <a:r>
              <a:rPr lang="en-US" sz="1333" b="1" dirty="0"/>
              <a:t>Latonya Randle</a:t>
            </a:r>
          </a:p>
          <a:p>
            <a:pPr algn="ctr" defTabSz="592652">
              <a:lnSpc>
                <a:spcPct val="90000"/>
              </a:lnSpc>
              <a:spcAft>
                <a:spcPct val="35000"/>
              </a:spcAft>
            </a:pPr>
            <a:r>
              <a:rPr lang="en-US" sz="1067" dirty="0"/>
              <a:t>Supervisor – Accounts Payable</a:t>
            </a:r>
            <a:endParaRPr lang="en-US" sz="1200" dirty="0"/>
          </a:p>
        </p:txBody>
      </p:sp>
      <p:sp>
        <p:nvSpPr>
          <p:cNvPr id="23" name="Freeform: Shape 22">
            <a:extLst>
              <a:ext uri="{FF2B5EF4-FFF2-40B4-BE49-F238E27FC236}">
                <a16:creationId xmlns:a16="http://schemas.microsoft.com/office/drawing/2014/main" id="{66EBBBF3-40E0-433E-9C64-9FF9F8BD8BE0}"/>
              </a:ext>
            </a:extLst>
          </p:cNvPr>
          <p:cNvSpPr/>
          <p:nvPr/>
        </p:nvSpPr>
        <p:spPr>
          <a:xfrm>
            <a:off x="7512468" y="5588933"/>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87">
              <a:lnSpc>
                <a:spcPct val="90000"/>
              </a:lnSpc>
              <a:spcAft>
                <a:spcPct val="35000"/>
              </a:spcAft>
            </a:pPr>
            <a:r>
              <a:rPr lang="en-US" sz="1200" b="1" dirty="0"/>
              <a:t>Sarah Johnson</a:t>
            </a:r>
          </a:p>
        </p:txBody>
      </p:sp>
      <p:sp>
        <p:nvSpPr>
          <p:cNvPr id="24" name="Freeform: Shape 23">
            <a:extLst>
              <a:ext uri="{FF2B5EF4-FFF2-40B4-BE49-F238E27FC236}">
                <a16:creationId xmlns:a16="http://schemas.microsoft.com/office/drawing/2014/main" id="{8AFACCF6-3ACA-43B2-BB3E-65EE8C0741ED}"/>
              </a:ext>
            </a:extLst>
          </p:cNvPr>
          <p:cNvSpPr/>
          <p:nvPr/>
        </p:nvSpPr>
        <p:spPr>
          <a:xfrm>
            <a:off x="7504440" y="3461468"/>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87">
              <a:lnSpc>
                <a:spcPct val="90000"/>
              </a:lnSpc>
              <a:spcAft>
                <a:spcPct val="35000"/>
              </a:spcAft>
            </a:pPr>
            <a:r>
              <a:rPr lang="en-US" sz="1200" b="1" dirty="0"/>
              <a:t>Arieana Kelley</a:t>
            </a:r>
          </a:p>
          <a:p>
            <a:pPr algn="ctr" defTabSz="592652">
              <a:lnSpc>
                <a:spcPct val="90000"/>
              </a:lnSpc>
              <a:spcAft>
                <a:spcPct val="35000"/>
              </a:spcAft>
            </a:pPr>
            <a:r>
              <a:rPr lang="en-US" sz="933" dirty="0"/>
              <a:t>Accts Payable Specialist</a:t>
            </a:r>
            <a:endParaRPr lang="en-US" sz="1467" dirty="0"/>
          </a:p>
        </p:txBody>
      </p:sp>
      <p:sp>
        <p:nvSpPr>
          <p:cNvPr id="25" name="Freeform: Shape 24">
            <a:extLst>
              <a:ext uri="{FF2B5EF4-FFF2-40B4-BE49-F238E27FC236}">
                <a16:creationId xmlns:a16="http://schemas.microsoft.com/office/drawing/2014/main" id="{1136E2AD-7173-4C4E-8EB2-50F3EDC9D303}"/>
              </a:ext>
            </a:extLst>
          </p:cNvPr>
          <p:cNvSpPr/>
          <p:nvPr/>
        </p:nvSpPr>
        <p:spPr>
          <a:xfrm>
            <a:off x="9804885" y="3461468"/>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87">
              <a:lnSpc>
                <a:spcPct val="90000"/>
              </a:lnSpc>
              <a:spcAft>
                <a:spcPct val="35000"/>
              </a:spcAft>
            </a:pPr>
            <a:r>
              <a:rPr lang="en-US" sz="1200" b="1" dirty="0"/>
              <a:t>Dinorah Jaquez </a:t>
            </a:r>
          </a:p>
          <a:p>
            <a:pPr algn="ctr" defTabSz="533387">
              <a:lnSpc>
                <a:spcPct val="90000"/>
              </a:lnSpc>
              <a:spcAft>
                <a:spcPct val="35000"/>
              </a:spcAft>
            </a:pPr>
            <a:r>
              <a:rPr lang="en-US" sz="933" dirty="0"/>
              <a:t>Accts Payable Specialist</a:t>
            </a:r>
            <a:endParaRPr lang="en-US" sz="1200" dirty="0"/>
          </a:p>
        </p:txBody>
      </p:sp>
      <p:sp>
        <p:nvSpPr>
          <p:cNvPr id="26" name="Freeform: Shape 25">
            <a:extLst>
              <a:ext uri="{FF2B5EF4-FFF2-40B4-BE49-F238E27FC236}">
                <a16:creationId xmlns:a16="http://schemas.microsoft.com/office/drawing/2014/main" id="{BD67C32C-8012-4707-A457-F4C942F5A7A3}"/>
              </a:ext>
            </a:extLst>
          </p:cNvPr>
          <p:cNvSpPr/>
          <p:nvPr/>
        </p:nvSpPr>
        <p:spPr>
          <a:xfrm>
            <a:off x="7504440" y="3991633"/>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8467" tIns="8467" rIns="8467" bIns="8467" numCol="1" spcCol="1270" anchor="ctr" anchorCtr="0">
            <a:noAutofit/>
          </a:bodyPr>
          <a:lstStyle/>
          <a:p>
            <a:pPr algn="ctr" defTabSz="592652">
              <a:lnSpc>
                <a:spcPct val="90000"/>
              </a:lnSpc>
              <a:spcAft>
                <a:spcPct val="35000"/>
              </a:spcAft>
            </a:pPr>
            <a:r>
              <a:rPr lang="en-US" sz="1200" b="1" dirty="0"/>
              <a:t>Cheryl Dooley </a:t>
            </a:r>
          </a:p>
          <a:p>
            <a:pPr algn="ctr" defTabSz="592652">
              <a:lnSpc>
                <a:spcPct val="90000"/>
              </a:lnSpc>
              <a:spcAft>
                <a:spcPct val="35000"/>
              </a:spcAft>
            </a:pPr>
            <a:r>
              <a:rPr lang="en-US" sz="933" dirty="0"/>
              <a:t>Accts Payable Specialist</a:t>
            </a:r>
            <a:endParaRPr lang="en-US" sz="1467" dirty="0"/>
          </a:p>
        </p:txBody>
      </p:sp>
      <p:sp>
        <p:nvSpPr>
          <p:cNvPr id="27" name="Freeform: Shape 26">
            <a:extLst>
              <a:ext uri="{FF2B5EF4-FFF2-40B4-BE49-F238E27FC236}">
                <a16:creationId xmlns:a16="http://schemas.microsoft.com/office/drawing/2014/main" id="{A2C76D9C-32A2-4554-AF93-8653A4D9683F}"/>
              </a:ext>
            </a:extLst>
          </p:cNvPr>
          <p:cNvSpPr/>
          <p:nvPr/>
        </p:nvSpPr>
        <p:spPr>
          <a:xfrm>
            <a:off x="9804885" y="3991633"/>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87">
              <a:lnSpc>
                <a:spcPct val="90000"/>
              </a:lnSpc>
              <a:spcAft>
                <a:spcPct val="35000"/>
              </a:spcAft>
            </a:pPr>
            <a:r>
              <a:rPr lang="en-US" sz="1200" b="1" dirty="0"/>
              <a:t>Michele Merino   </a:t>
            </a:r>
          </a:p>
        </p:txBody>
      </p:sp>
      <p:sp>
        <p:nvSpPr>
          <p:cNvPr id="28" name="Freeform: Shape 27">
            <a:extLst>
              <a:ext uri="{FF2B5EF4-FFF2-40B4-BE49-F238E27FC236}">
                <a16:creationId xmlns:a16="http://schemas.microsoft.com/office/drawing/2014/main" id="{5FB191F8-8558-461C-A335-B7972799DEA8}"/>
              </a:ext>
            </a:extLst>
          </p:cNvPr>
          <p:cNvSpPr/>
          <p:nvPr/>
        </p:nvSpPr>
        <p:spPr>
          <a:xfrm>
            <a:off x="7504440" y="4521799"/>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87">
              <a:lnSpc>
                <a:spcPct val="90000"/>
              </a:lnSpc>
              <a:spcAft>
                <a:spcPct val="35000"/>
              </a:spcAft>
            </a:pPr>
            <a:r>
              <a:rPr lang="en-US" sz="1200" b="1" dirty="0"/>
              <a:t>Hayley Seiter       </a:t>
            </a:r>
          </a:p>
        </p:txBody>
      </p:sp>
      <p:sp>
        <p:nvSpPr>
          <p:cNvPr id="29" name="Freeform: Shape 28">
            <a:extLst>
              <a:ext uri="{FF2B5EF4-FFF2-40B4-BE49-F238E27FC236}">
                <a16:creationId xmlns:a16="http://schemas.microsoft.com/office/drawing/2014/main" id="{93C2ADBA-CB2F-4A1C-8C01-1684087556C6}"/>
              </a:ext>
            </a:extLst>
          </p:cNvPr>
          <p:cNvSpPr/>
          <p:nvPr/>
        </p:nvSpPr>
        <p:spPr>
          <a:xfrm>
            <a:off x="9804885" y="4521799"/>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87">
              <a:lnSpc>
                <a:spcPct val="90000"/>
              </a:lnSpc>
              <a:spcAft>
                <a:spcPct val="35000"/>
              </a:spcAft>
            </a:pPr>
            <a:r>
              <a:rPr lang="en-US" sz="1200" b="1" dirty="0"/>
              <a:t>Yolanda Nalls </a:t>
            </a:r>
          </a:p>
        </p:txBody>
      </p:sp>
      <p:sp>
        <p:nvSpPr>
          <p:cNvPr id="30" name="Freeform: Shape 29">
            <a:extLst>
              <a:ext uri="{FF2B5EF4-FFF2-40B4-BE49-F238E27FC236}">
                <a16:creationId xmlns:a16="http://schemas.microsoft.com/office/drawing/2014/main" id="{7F05B24E-44AA-408B-9945-90ED0E63AC04}"/>
              </a:ext>
            </a:extLst>
          </p:cNvPr>
          <p:cNvSpPr/>
          <p:nvPr/>
        </p:nvSpPr>
        <p:spPr>
          <a:xfrm>
            <a:off x="7504440" y="5064155"/>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773" tIns="6773" rIns="6773" bIns="6773" numCol="1" spcCol="1270" anchor="ctr" anchorCtr="0">
            <a:noAutofit/>
          </a:bodyPr>
          <a:lstStyle/>
          <a:p>
            <a:pPr algn="ctr" defTabSz="474121">
              <a:lnSpc>
                <a:spcPct val="90000"/>
              </a:lnSpc>
              <a:spcAft>
                <a:spcPct val="35000"/>
              </a:spcAft>
            </a:pPr>
            <a:r>
              <a:rPr lang="en-US" sz="1067" b="1" dirty="0"/>
              <a:t>Cheryl Johnson</a:t>
            </a:r>
          </a:p>
          <a:p>
            <a:pPr algn="ctr" defTabSz="474121">
              <a:lnSpc>
                <a:spcPct val="90000"/>
              </a:lnSpc>
              <a:spcAft>
                <a:spcPct val="35000"/>
              </a:spcAft>
            </a:pPr>
            <a:r>
              <a:rPr lang="en-US" sz="1000" dirty="0"/>
              <a:t>Accts Payable Specialist</a:t>
            </a:r>
          </a:p>
        </p:txBody>
      </p:sp>
      <p:sp>
        <p:nvSpPr>
          <p:cNvPr id="31" name="Freeform: Shape 30">
            <a:extLst>
              <a:ext uri="{FF2B5EF4-FFF2-40B4-BE49-F238E27FC236}">
                <a16:creationId xmlns:a16="http://schemas.microsoft.com/office/drawing/2014/main" id="{2B34D882-03E5-4CB8-B306-66570BC7383C}"/>
              </a:ext>
            </a:extLst>
          </p:cNvPr>
          <p:cNvSpPr/>
          <p:nvPr/>
        </p:nvSpPr>
        <p:spPr>
          <a:xfrm>
            <a:off x="9804885" y="5064155"/>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773" tIns="6773" rIns="6773" bIns="6773" numCol="1" spcCol="1270" anchor="ctr" anchorCtr="0">
            <a:noAutofit/>
          </a:bodyPr>
          <a:lstStyle/>
          <a:p>
            <a:pPr algn="ctr" defTabSz="474121">
              <a:lnSpc>
                <a:spcPct val="90000"/>
              </a:lnSpc>
              <a:spcAft>
                <a:spcPct val="35000"/>
              </a:spcAft>
            </a:pPr>
            <a:r>
              <a:rPr lang="en-US" sz="1067" b="1" dirty="0"/>
              <a:t>Vickie Custodio</a:t>
            </a:r>
          </a:p>
          <a:p>
            <a:pPr algn="ctr" defTabSz="474121">
              <a:lnSpc>
                <a:spcPct val="90000"/>
              </a:lnSpc>
              <a:spcAft>
                <a:spcPct val="35000"/>
              </a:spcAft>
            </a:pPr>
            <a:r>
              <a:rPr lang="en-US" sz="1000" dirty="0"/>
              <a:t>Accts Payable Specialist</a:t>
            </a:r>
          </a:p>
        </p:txBody>
      </p:sp>
      <p:cxnSp>
        <p:nvCxnSpPr>
          <p:cNvPr id="33" name="Straight Connector 32">
            <a:extLst>
              <a:ext uri="{FF2B5EF4-FFF2-40B4-BE49-F238E27FC236}">
                <a16:creationId xmlns:a16="http://schemas.microsoft.com/office/drawing/2014/main" id="{272753F3-47F1-4C11-905F-97EFBE56C518}"/>
              </a:ext>
            </a:extLst>
          </p:cNvPr>
          <p:cNvCxnSpPr>
            <a:cxnSpLocks/>
          </p:cNvCxnSpPr>
          <p:nvPr/>
        </p:nvCxnSpPr>
        <p:spPr>
          <a:xfrm>
            <a:off x="9505405" y="2048504"/>
            <a:ext cx="0" cy="20378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2A17FDEE-014A-46B9-8291-70721AAB2062}"/>
              </a:ext>
            </a:extLst>
          </p:cNvPr>
          <p:cNvCxnSpPr>
            <a:cxnSpLocks/>
          </p:cNvCxnSpPr>
          <p:nvPr/>
        </p:nvCxnSpPr>
        <p:spPr>
          <a:xfrm>
            <a:off x="9505405" y="2647132"/>
            <a:ext cx="0" cy="20378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3B190ABA-6FE0-4A1F-9DE4-4709B38D2AC6}"/>
              </a:ext>
            </a:extLst>
          </p:cNvPr>
          <p:cNvCxnSpPr>
            <a:cxnSpLocks/>
          </p:cNvCxnSpPr>
          <p:nvPr/>
        </p:nvCxnSpPr>
        <p:spPr>
          <a:xfrm>
            <a:off x="9501990" y="3278780"/>
            <a:ext cx="1" cy="3403456"/>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BBDB1C09-2162-4B82-B553-B669F1719D13}"/>
              </a:ext>
            </a:extLst>
          </p:cNvPr>
          <p:cNvCxnSpPr>
            <a:cxnSpLocks/>
          </p:cNvCxnSpPr>
          <p:nvPr/>
        </p:nvCxnSpPr>
        <p:spPr>
          <a:xfrm>
            <a:off x="9261565" y="3704277"/>
            <a:ext cx="48768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id="{149E791A-B00C-4F46-B54B-7D6204EB209A}"/>
              </a:ext>
            </a:extLst>
          </p:cNvPr>
          <p:cNvCxnSpPr>
            <a:cxnSpLocks/>
          </p:cNvCxnSpPr>
          <p:nvPr/>
        </p:nvCxnSpPr>
        <p:spPr>
          <a:xfrm>
            <a:off x="9258149" y="4205935"/>
            <a:ext cx="48768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C0F49298-2942-4D59-89E7-C543B083C62D}"/>
              </a:ext>
            </a:extLst>
          </p:cNvPr>
          <p:cNvCxnSpPr>
            <a:cxnSpLocks/>
          </p:cNvCxnSpPr>
          <p:nvPr/>
        </p:nvCxnSpPr>
        <p:spPr>
          <a:xfrm>
            <a:off x="9261565" y="4765639"/>
            <a:ext cx="48768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4F4EA741-BB5E-41D8-9769-7EA2BF9CBD74}"/>
              </a:ext>
            </a:extLst>
          </p:cNvPr>
          <p:cNvCxnSpPr>
            <a:cxnSpLocks/>
          </p:cNvCxnSpPr>
          <p:nvPr/>
        </p:nvCxnSpPr>
        <p:spPr>
          <a:xfrm>
            <a:off x="9241577" y="5307995"/>
            <a:ext cx="48768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91E32E8F-4F25-40BA-85F3-2B208A1EAFEA}"/>
              </a:ext>
            </a:extLst>
          </p:cNvPr>
          <p:cNvCxnSpPr>
            <a:cxnSpLocks/>
          </p:cNvCxnSpPr>
          <p:nvPr/>
        </p:nvCxnSpPr>
        <p:spPr>
          <a:xfrm>
            <a:off x="9258149" y="5807711"/>
            <a:ext cx="48768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34" name="Freeform: Shape 33">
            <a:extLst>
              <a:ext uri="{FF2B5EF4-FFF2-40B4-BE49-F238E27FC236}">
                <a16:creationId xmlns:a16="http://schemas.microsoft.com/office/drawing/2014/main" id="{DFBAAA30-3AC3-48E3-A956-8B91051E6C6A}"/>
              </a:ext>
            </a:extLst>
          </p:cNvPr>
          <p:cNvSpPr/>
          <p:nvPr/>
        </p:nvSpPr>
        <p:spPr>
          <a:xfrm>
            <a:off x="9800693" y="5588933"/>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87">
              <a:lnSpc>
                <a:spcPct val="90000"/>
              </a:lnSpc>
              <a:spcAft>
                <a:spcPct val="35000"/>
              </a:spcAft>
            </a:pPr>
            <a:r>
              <a:rPr lang="en-US" sz="1200" b="1" dirty="0"/>
              <a:t>Linda Arceci</a:t>
            </a:r>
          </a:p>
          <a:p>
            <a:pPr algn="ctr" defTabSz="533387">
              <a:lnSpc>
                <a:spcPct val="90000"/>
              </a:lnSpc>
              <a:spcAft>
                <a:spcPct val="35000"/>
              </a:spcAft>
            </a:pPr>
            <a:r>
              <a:rPr lang="en-US" sz="933" dirty="0"/>
              <a:t>Accts Payable Specialist</a:t>
            </a:r>
            <a:endParaRPr lang="en-US" sz="1200" dirty="0"/>
          </a:p>
        </p:txBody>
      </p:sp>
      <p:sp>
        <p:nvSpPr>
          <p:cNvPr id="35" name="Freeform: Shape 34">
            <a:extLst>
              <a:ext uri="{FF2B5EF4-FFF2-40B4-BE49-F238E27FC236}">
                <a16:creationId xmlns:a16="http://schemas.microsoft.com/office/drawing/2014/main" id="{113CA2C2-E010-4751-859B-06B5DF8609BD}"/>
              </a:ext>
            </a:extLst>
          </p:cNvPr>
          <p:cNvSpPr/>
          <p:nvPr/>
        </p:nvSpPr>
        <p:spPr>
          <a:xfrm>
            <a:off x="7523141" y="6178461"/>
            <a:ext cx="1706880" cy="487680"/>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87">
              <a:lnSpc>
                <a:spcPct val="90000"/>
              </a:lnSpc>
              <a:spcAft>
                <a:spcPct val="35000"/>
              </a:spcAft>
            </a:pPr>
            <a:r>
              <a:rPr lang="en-US" sz="1200" b="1" dirty="0"/>
              <a:t>Deatrice Tharpe</a:t>
            </a:r>
          </a:p>
          <a:p>
            <a:pPr algn="ctr" defTabSz="533387">
              <a:lnSpc>
                <a:spcPct val="90000"/>
              </a:lnSpc>
              <a:spcAft>
                <a:spcPct val="35000"/>
              </a:spcAft>
            </a:pPr>
            <a:r>
              <a:rPr lang="en-US" sz="933" dirty="0"/>
              <a:t>Accts Payable Specialist</a:t>
            </a:r>
            <a:endParaRPr lang="en-US" sz="1200" dirty="0"/>
          </a:p>
        </p:txBody>
      </p:sp>
      <p:sp>
        <p:nvSpPr>
          <p:cNvPr id="5" name="Freeform: Shape 4">
            <a:extLst>
              <a:ext uri="{FF2B5EF4-FFF2-40B4-BE49-F238E27FC236}">
                <a16:creationId xmlns:a16="http://schemas.microsoft.com/office/drawing/2014/main" id="{20302A7A-BC50-3C45-1D84-F4B747309A10}"/>
              </a:ext>
            </a:extLst>
          </p:cNvPr>
          <p:cNvSpPr/>
          <p:nvPr/>
        </p:nvSpPr>
        <p:spPr>
          <a:xfrm>
            <a:off x="9800693" y="6157433"/>
            <a:ext cx="1706880" cy="531267"/>
          </a:xfrm>
          <a:custGeom>
            <a:avLst/>
            <a:gdLst>
              <a:gd name="connsiteX0" fmla="*/ 0 w 1203866"/>
              <a:gd name="connsiteY0" fmla="*/ 0 h 276514"/>
              <a:gd name="connsiteX1" fmla="*/ 1203866 w 1203866"/>
              <a:gd name="connsiteY1" fmla="*/ 0 h 276514"/>
              <a:gd name="connsiteX2" fmla="*/ 1203866 w 1203866"/>
              <a:gd name="connsiteY2" fmla="*/ 276514 h 276514"/>
              <a:gd name="connsiteX3" fmla="*/ 0 w 1203866"/>
              <a:gd name="connsiteY3" fmla="*/ 276514 h 276514"/>
              <a:gd name="connsiteX4" fmla="*/ 0 w 1203866"/>
              <a:gd name="connsiteY4" fmla="*/ 0 h 27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66" h="276514">
                <a:moveTo>
                  <a:pt x="0" y="0"/>
                </a:moveTo>
                <a:lnTo>
                  <a:pt x="1203866" y="0"/>
                </a:lnTo>
                <a:lnTo>
                  <a:pt x="1203866" y="276514"/>
                </a:lnTo>
                <a:lnTo>
                  <a:pt x="0" y="276514"/>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87">
              <a:lnSpc>
                <a:spcPct val="90000"/>
              </a:lnSpc>
              <a:spcAft>
                <a:spcPct val="35000"/>
              </a:spcAft>
            </a:pPr>
            <a:r>
              <a:rPr lang="en-US" sz="1200" b="1" dirty="0"/>
              <a:t>Grishma Dangol</a:t>
            </a:r>
          </a:p>
          <a:p>
            <a:pPr algn="ctr" defTabSz="533387">
              <a:lnSpc>
                <a:spcPct val="90000"/>
              </a:lnSpc>
              <a:spcAft>
                <a:spcPct val="35000"/>
              </a:spcAft>
            </a:pPr>
            <a:r>
              <a:rPr lang="en-US" sz="933" dirty="0"/>
              <a:t>Accts Payable Compliance Specialist</a:t>
            </a:r>
            <a:endParaRPr lang="en-US" sz="1200" dirty="0"/>
          </a:p>
        </p:txBody>
      </p:sp>
      <p:cxnSp>
        <p:nvCxnSpPr>
          <p:cNvPr id="8" name="Straight Connector 7">
            <a:extLst>
              <a:ext uri="{FF2B5EF4-FFF2-40B4-BE49-F238E27FC236}">
                <a16:creationId xmlns:a16="http://schemas.microsoft.com/office/drawing/2014/main" id="{A773B97D-6CF6-188E-AC12-BF9C783E6CE8}"/>
              </a:ext>
            </a:extLst>
          </p:cNvPr>
          <p:cNvCxnSpPr>
            <a:cxnSpLocks/>
          </p:cNvCxnSpPr>
          <p:nvPr/>
        </p:nvCxnSpPr>
        <p:spPr>
          <a:xfrm>
            <a:off x="9265259" y="6454263"/>
            <a:ext cx="48768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3417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3"/>
          <p:cNvSpPr>
            <a:spLocks noGrp="1"/>
          </p:cNvSpPr>
          <p:nvPr>
            <p:ph type="title"/>
          </p:nvPr>
        </p:nvSpPr>
        <p:spPr>
          <a:xfrm>
            <a:off x="340361" y="317043"/>
            <a:ext cx="10985500" cy="716583"/>
          </a:xfrm>
        </p:spPr>
        <p:txBody>
          <a:bodyPr>
            <a:normAutofit/>
          </a:bodyPr>
          <a:lstStyle/>
          <a:p>
            <a:r>
              <a:rPr lang="en-US" dirty="0"/>
              <a:t>P2P Key Contacts</a:t>
            </a:r>
          </a:p>
        </p:txBody>
      </p:sp>
      <p:sp>
        <p:nvSpPr>
          <p:cNvPr id="5" name="Text Placeholder 4">
            <a:extLst>
              <a:ext uri="{FF2B5EF4-FFF2-40B4-BE49-F238E27FC236}">
                <a16:creationId xmlns:a16="http://schemas.microsoft.com/office/drawing/2014/main" id="{170D5A43-953E-43D3-9A69-3D35B9A859C6}"/>
              </a:ext>
            </a:extLst>
          </p:cNvPr>
          <p:cNvSpPr>
            <a:spLocks noGrp="1"/>
          </p:cNvSpPr>
          <p:nvPr>
            <p:ph type="body" sz="half" idx="1"/>
          </p:nvPr>
        </p:nvSpPr>
        <p:spPr>
          <a:xfrm>
            <a:off x="603248" y="1209396"/>
            <a:ext cx="11588752" cy="4699913"/>
          </a:xfrm>
        </p:spPr>
        <p:txBody>
          <a:bodyPr/>
          <a:lstStyle/>
          <a:p>
            <a:pPr algn="l"/>
            <a:r>
              <a:rPr lang="en-US" sz="1400" dirty="0"/>
              <a:t>Purchasing General Inquiries</a:t>
            </a:r>
            <a:r>
              <a:rPr lang="en-US" sz="1400" b="0" dirty="0"/>
              <a:t> - </a:t>
            </a:r>
            <a:r>
              <a:rPr lang="en-US" sz="1200" b="0" dirty="0">
                <a:hlinkClick r:id="rId3"/>
              </a:rPr>
              <a:t>UCH_PURCH@uchicagomedicine.org</a:t>
            </a:r>
            <a:r>
              <a:rPr lang="en-US" sz="1200" b="0" dirty="0"/>
              <a:t> </a:t>
            </a:r>
          </a:p>
          <a:p>
            <a:pPr marL="0" indent="0" algn="l">
              <a:buNone/>
            </a:pPr>
            <a:endParaRPr lang="en-US" sz="1200" b="0" dirty="0"/>
          </a:p>
          <a:p>
            <a:pPr algn="l"/>
            <a:r>
              <a:rPr lang="en-US" sz="1400" dirty="0"/>
              <a:t>Rush Order Process: </a:t>
            </a:r>
            <a:r>
              <a:rPr lang="en-US" sz="1200" b="0" dirty="0">
                <a:hlinkClick r:id="rId4"/>
              </a:rPr>
              <a:t>UCMExpeditedOrders@uchicagomedicine.org</a:t>
            </a:r>
            <a:endParaRPr lang="en-US" sz="1200" b="0" dirty="0"/>
          </a:p>
          <a:p>
            <a:pPr marL="0" indent="0" algn="l">
              <a:buNone/>
            </a:pPr>
            <a:endParaRPr lang="en-US" sz="1400" b="0" dirty="0"/>
          </a:p>
          <a:p>
            <a:pPr algn="l"/>
            <a:r>
              <a:rPr lang="en-US" sz="1400" dirty="0"/>
              <a:t>Purchasing Escalation Support </a:t>
            </a:r>
          </a:p>
          <a:p>
            <a:pPr lvl="1"/>
            <a:r>
              <a:rPr lang="en-US" dirty="0">
                <a:hlinkClick r:id="rId5"/>
              </a:rPr>
              <a:t>Michael.Lively@uchicagomedicine.org</a:t>
            </a:r>
            <a:r>
              <a:rPr lang="en-US" dirty="0"/>
              <a:t>  </a:t>
            </a:r>
          </a:p>
          <a:p>
            <a:pPr lvl="1"/>
            <a:r>
              <a:rPr lang="en-US" dirty="0">
                <a:hlinkClick r:id="rId6"/>
              </a:rPr>
              <a:t>Keith.Kissinger@uchicagomedicine.org</a:t>
            </a:r>
            <a:r>
              <a:rPr lang="en-US" dirty="0"/>
              <a:t> </a:t>
            </a:r>
          </a:p>
          <a:p>
            <a:pPr lvl="1"/>
            <a:r>
              <a:rPr lang="en-US" dirty="0">
                <a:hlinkClick r:id="rId7"/>
              </a:rPr>
              <a:t>Nancy.Olmos@uchicagomedicine.org</a:t>
            </a:r>
            <a:r>
              <a:rPr lang="en-US" dirty="0"/>
              <a:t> </a:t>
            </a:r>
          </a:p>
          <a:p>
            <a:pPr algn="l"/>
            <a:endParaRPr lang="en-US" sz="1200" b="0" dirty="0"/>
          </a:p>
          <a:p>
            <a:pPr algn="l"/>
            <a:r>
              <a:rPr lang="en-US" sz="1400" dirty="0"/>
              <a:t>Accounts Payable &amp; Invoicing Inquiries:  </a:t>
            </a:r>
          </a:p>
          <a:p>
            <a:pPr lvl="1"/>
            <a:r>
              <a:rPr lang="en-US" dirty="0"/>
              <a:t>UCM: </a:t>
            </a:r>
            <a:r>
              <a:rPr lang="en-US" dirty="0">
                <a:hlinkClick r:id="rId8"/>
              </a:rPr>
              <a:t>accounts@uchicagomedicine.org</a:t>
            </a:r>
            <a:r>
              <a:rPr lang="en-US" dirty="0"/>
              <a:t> </a:t>
            </a:r>
          </a:p>
          <a:p>
            <a:pPr lvl="1"/>
            <a:r>
              <a:rPr lang="en-US" dirty="0"/>
              <a:t>Ingalls/CHHD: </a:t>
            </a:r>
            <a:r>
              <a:rPr lang="en-US" dirty="0">
                <a:hlinkClick r:id="rId9"/>
              </a:rPr>
              <a:t>accountspayable@uchicagomedicine.org</a:t>
            </a:r>
            <a:r>
              <a:rPr lang="en-US" dirty="0"/>
              <a:t> </a:t>
            </a:r>
          </a:p>
          <a:p>
            <a:pPr lvl="1"/>
            <a:r>
              <a:rPr lang="en-US" dirty="0"/>
              <a:t>Payment Term &amp; Method Updates: </a:t>
            </a:r>
            <a:r>
              <a:rPr lang="en-US" dirty="0">
                <a:hlinkClick r:id="rId10"/>
              </a:rPr>
              <a:t>ProcureToPay@uchicagomedicine.org</a:t>
            </a:r>
            <a:endParaRPr lang="en-US" dirty="0"/>
          </a:p>
          <a:p>
            <a:pPr marL="0" indent="0" algn="l">
              <a:buNone/>
            </a:pPr>
            <a:endParaRPr lang="en-US" sz="1400" b="0" dirty="0"/>
          </a:p>
          <a:p>
            <a:pPr algn="l"/>
            <a:r>
              <a:rPr lang="en-US" sz="1400" dirty="0"/>
              <a:t>AP Escalation Support</a:t>
            </a:r>
            <a:endParaRPr lang="en-US" sz="1200" dirty="0"/>
          </a:p>
          <a:p>
            <a:pPr lvl="1"/>
            <a:r>
              <a:rPr lang="en-US" dirty="0">
                <a:hlinkClick r:id="rId11"/>
              </a:rPr>
              <a:t>latonya.randle@uchicagomedicine.org</a:t>
            </a:r>
            <a:endParaRPr lang="en-US" dirty="0"/>
          </a:p>
          <a:p>
            <a:pPr lvl="1"/>
            <a:r>
              <a:rPr lang="en-US" dirty="0">
                <a:hlinkClick r:id="rId12"/>
              </a:rPr>
              <a:t>samuel.gonzalez@uchicagomedicine.org</a:t>
            </a:r>
            <a:endParaRPr lang="en-US" dirty="0"/>
          </a:p>
        </p:txBody>
      </p:sp>
      <p:sp>
        <p:nvSpPr>
          <p:cNvPr id="2" name="Slide Number Placeholder 1"/>
          <p:cNvSpPr>
            <a:spLocks noGrp="1"/>
          </p:cNvSpPr>
          <p:nvPr>
            <p:ph type="sldNum" sz="quarter" idx="22"/>
          </p:nvPr>
        </p:nvSpPr>
        <p:spPr>
          <a:xfrm>
            <a:off x="11413342" y="6400800"/>
            <a:ext cx="450997" cy="264796"/>
          </a:xfrm>
        </p:spPr>
        <p:txBody>
          <a:bodyPr/>
          <a:lstStyle/>
          <a:p>
            <a:fld id="{0F467E3B-A5AC-2A43-BE2E-DFA99641A995}" type="slidenum">
              <a:rPr lang="en-US" smtClean="0"/>
              <a:pPr/>
              <a:t>111</a:t>
            </a:fld>
            <a:endParaRPr lang="en-US" dirty="0"/>
          </a:p>
        </p:txBody>
      </p:sp>
    </p:spTree>
    <p:extLst>
      <p:ext uri="{BB962C8B-B14F-4D97-AF65-F5344CB8AC3E}">
        <p14:creationId xmlns:p14="http://schemas.microsoft.com/office/powerpoint/2010/main" val="113422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C06564-3D16-4F21-A097-2A44A0777C19}"/>
              </a:ext>
            </a:extLst>
          </p:cNvPr>
          <p:cNvSpPr txBox="1">
            <a:spLocks/>
          </p:cNvSpPr>
          <p:nvPr/>
        </p:nvSpPr>
        <p:spPr>
          <a:xfrm>
            <a:off x="351791" y="270426"/>
            <a:ext cx="10985500" cy="716583"/>
          </a:xfrm>
          <a:prstGeom prst="rect">
            <a:avLst/>
          </a:prstGeom>
          <a:ln w="12700">
            <a:miter lim="400000"/>
          </a:ln>
        </p:spPr>
        <p:txBody>
          <a:bodyPr lIns="50800" tIns="50800" rIns="50800" bIns="50800" anchor="ctr">
            <a:normAutofit/>
          </a:bodyPr>
          <a:lstStyle>
            <a:lvl1pPr algn="l" defTabSz="1218376" rtl="0" eaLnBrk="1" fontAlgn="base" hangingPunct="1">
              <a:lnSpc>
                <a:spcPct val="80000"/>
              </a:lnSpc>
              <a:spcBef>
                <a:spcPct val="0"/>
              </a:spcBef>
              <a:spcAft>
                <a:spcPct val="0"/>
              </a:spcAft>
              <a:defRPr sz="4251" b="1" spc="-85">
                <a:solidFill>
                  <a:srgbClr val="8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algn="l" defTabSz="1218376" rtl="0" eaLnBrk="1" fontAlgn="base" hangingPunct="1">
              <a:lnSpc>
                <a:spcPct val="80000"/>
              </a:lnSpc>
              <a:spcBef>
                <a:spcPct val="0"/>
              </a:spcBef>
              <a:spcAft>
                <a:spcPct val="0"/>
              </a:spcAft>
              <a:defRPr sz="5800" b="1" spc="-116">
                <a:solidFill>
                  <a:srgbClr val="000000"/>
                </a:solidFill>
                <a:latin typeface="Arial"/>
                <a:ea typeface="Arial"/>
                <a:cs typeface="Arial"/>
                <a:sym typeface="Arial" panose="020B0604020202020204" pitchFamily="34" charset="0"/>
              </a:defRPr>
            </a:lvl2pPr>
            <a:lvl3pPr algn="l" defTabSz="1218376" rtl="0" eaLnBrk="1" fontAlgn="base" hangingPunct="1">
              <a:lnSpc>
                <a:spcPct val="80000"/>
              </a:lnSpc>
              <a:spcBef>
                <a:spcPct val="0"/>
              </a:spcBef>
              <a:spcAft>
                <a:spcPct val="0"/>
              </a:spcAft>
              <a:defRPr sz="5800" b="1" spc="-116">
                <a:solidFill>
                  <a:srgbClr val="000000"/>
                </a:solidFill>
                <a:latin typeface="Arial"/>
                <a:ea typeface="Arial"/>
                <a:cs typeface="Arial"/>
                <a:sym typeface="Arial" panose="020B0604020202020204" pitchFamily="34" charset="0"/>
              </a:defRPr>
            </a:lvl3pPr>
            <a:lvl4pPr algn="l" defTabSz="1218376" rtl="0" eaLnBrk="1" fontAlgn="base" hangingPunct="1">
              <a:lnSpc>
                <a:spcPct val="80000"/>
              </a:lnSpc>
              <a:spcBef>
                <a:spcPct val="0"/>
              </a:spcBef>
              <a:spcAft>
                <a:spcPct val="0"/>
              </a:spcAft>
              <a:defRPr sz="5800" b="1" spc="-116">
                <a:solidFill>
                  <a:srgbClr val="000000"/>
                </a:solidFill>
                <a:latin typeface="Arial"/>
                <a:ea typeface="Arial"/>
                <a:cs typeface="Arial"/>
                <a:sym typeface="Arial" panose="020B0604020202020204" pitchFamily="34" charset="0"/>
              </a:defRPr>
            </a:lvl4pPr>
            <a:lvl5pPr algn="l" defTabSz="1218376" rtl="0" eaLnBrk="1" fontAlgn="base" hangingPunct="1">
              <a:lnSpc>
                <a:spcPct val="80000"/>
              </a:lnSpc>
              <a:spcBef>
                <a:spcPct val="0"/>
              </a:spcBef>
              <a:spcAft>
                <a:spcPct val="0"/>
              </a:spcAft>
              <a:defRPr sz="5800" b="1" spc="-116">
                <a:solidFill>
                  <a:srgbClr val="000000"/>
                </a:solidFill>
                <a:latin typeface="Arial"/>
                <a:ea typeface="Arial"/>
                <a:cs typeface="Arial"/>
                <a:sym typeface="Arial" panose="020B0604020202020204" pitchFamily="34" charset="0"/>
              </a:defRPr>
            </a:lvl5pPr>
            <a:lvl6pPr marL="0" marR="0" indent="0" algn="l" defTabSz="1219138"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6pPr>
            <a:lvl7pPr marL="0" marR="0" indent="0" algn="l" defTabSz="1219138"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7pPr>
            <a:lvl8pPr marL="0" marR="0" indent="0" algn="l" defTabSz="1219138"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8pPr>
            <a:lvl9pPr marL="0" marR="0" indent="0" algn="l" defTabSz="1219138"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9pPr>
          </a:lstStyle>
          <a:p>
            <a:r>
              <a:rPr lang="en-US" sz="4400" dirty="0"/>
              <a:t>Pillars of Excellence</a:t>
            </a:r>
            <a:endParaRPr lang="en-US" kern="0" dirty="0"/>
          </a:p>
        </p:txBody>
      </p:sp>
      <p:graphicFrame>
        <p:nvGraphicFramePr>
          <p:cNvPr id="4" name="Diagram 3">
            <a:extLst>
              <a:ext uri="{FF2B5EF4-FFF2-40B4-BE49-F238E27FC236}">
                <a16:creationId xmlns:a16="http://schemas.microsoft.com/office/drawing/2014/main" id="{504906BC-0D6E-4BF3-A0A6-408E01F08505}"/>
              </a:ext>
            </a:extLst>
          </p:cNvPr>
          <p:cNvGraphicFramePr/>
          <p:nvPr/>
        </p:nvGraphicFramePr>
        <p:xfrm>
          <a:off x="574262" y="1797059"/>
          <a:ext cx="11043479" cy="431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D8FA5B92-B0D8-4BC1-A0A3-1098321BC9FA}"/>
              </a:ext>
            </a:extLst>
          </p:cNvPr>
          <p:cNvGrpSpPr/>
          <p:nvPr/>
        </p:nvGrpSpPr>
        <p:grpSpPr>
          <a:xfrm>
            <a:off x="574262" y="1035063"/>
            <a:ext cx="11043477" cy="629040"/>
            <a:chOff x="197940" y="971628"/>
            <a:chExt cx="1567548" cy="471780"/>
          </a:xfrm>
        </p:grpSpPr>
        <p:sp>
          <p:nvSpPr>
            <p:cNvPr id="6" name="Rectangle: Rounded Corners 5">
              <a:extLst>
                <a:ext uri="{FF2B5EF4-FFF2-40B4-BE49-F238E27FC236}">
                  <a16:creationId xmlns:a16="http://schemas.microsoft.com/office/drawing/2014/main" id="{4B745017-370C-42AE-A711-876E1F7212B9}"/>
                </a:ext>
              </a:extLst>
            </p:cNvPr>
            <p:cNvSpPr/>
            <p:nvPr/>
          </p:nvSpPr>
          <p:spPr>
            <a:xfrm>
              <a:off x="197940" y="971628"/>
              <a:ext cx="1567548" cy="47178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7" name="Rectangle: Rounded Corners 4">
              <a:extLst>
                <a:ext uri="{FF2B5EF4-FFF2-40B4-BE49-F238E27FC236}">
                  <a16:creationId xmlns:a16="http://schemas.microsoft.com/office/drawing/2014/main" id="{9821CF74-A7AC-407E-95C0-A71203C40AEB}"/>
                </a:ext>
              </a:extLst>
            </p:cNvPr>
            <p:cNvSpPr txBox="1"/>
            <p:nvPr/>
          </p:nvSpPr>
          <p:spPr>
            <a:xfrm>
              <a:off x="211758" y="985446"/>
              <a:ext cx="1539912" cy="444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253" tIns="27940" rIns="37253" bIns="27940" numCol="1" spcCol="1270" anchor="ctr" anchorCtr="0">
              <a:noAutofit/>
            </a:bodyPr>
            <a:lstStyle/>
            <a:p>
              <a:pPr algn="ctr" defTabSz="651917">
                <a:lnSpc>
                  <a:spcPct val="90000"/>
                </a:lnSpc>
                <a:spcAft>
                  <a:spcPct val="35000"/>
                </a:spcAft>
              </a:pPr>
              <a:r>
                <a:rPr lang="en-US" sz="2667" b="1" dirty="0"/>
                <a:t>Accounts Payable</a:t>
              </a:r>
            </a:p>
          </p:txBody>
        </p:sp>
      </p:grpSp>
    </p:spTree>
    <p:extLst>
      <p:ext uri="{BB962C8B-B14F-4D97-AF65-F5344CB8AC3E}">
        <p14:creationId xmlns:p14="http://schemas.microsoft.com/office/powerpoint/2010/main" val="887906140"/>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B362-E7E0-4D3B-A555-C6DAFE37EABF}"/>
              </a:ext>
            </a:extLst>
          </p:cNvPr>
          <p:cNvSpPr>
            <a:spLocks noGrp="1"/>
          </p:cNvSpPr>
          <p:nvPr>
            <p:ph type="title"/>
          </p:nvPr>
        </p:nvSpPr>
        <p:spPr>
          <a:xfrm>
            <a:off x="431801" y="166613"/>
            <a:ext cx="10985500" cy="716583"/>
          </a:xfrm>
        </p:spPr>
        <p:txBody>
          <a:bodyPr/>
          <a:lstStyle/>
          <a:p>
            <a:r>
              <a:rPr lang="en-US" dirty="0"/>
              <a:t>Technology</a:t>
            </a:r>
          </a:p>
        </p:txBody>
      </p:sp>
      <p:graphicFrame>
        <p:nvGraphicFramePr>
          <p:cNvPr id="4" name="Diagram 3">
            <a:extLst>
              <a:ext uri="{FF2B5EF4-FFF2-40B4-BE49-F238E27FC236}">
                <a16:creationId xmlns:a16="http://schemas.microsoft.com/office/drawing/2014/main" id="{D2635027-8C43-4EC3-88F5-A12DFCB2E356}"/>
              </a:ext>
            </a:extLst>
          </p:cNvPr>
          <p:cNvGraphicFramePr/>
          <p:nvPr/>
        </p:nvGraphicFramePr>
        <p:xfrm>
          <a:off x="603250" y="968007"/>
          <a:ext cx="10902567" cy="5216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0644611"/>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3037D01-80CB-47FB-8FD5-CE42B46BC241}"/>
              </a:ext>
            </a:extLst>
          </p:cNvPr>
          <p:cNvGraphicFramePr/>
          <p:nvPr/>
        </p:nvGraphicFramePr>
        <p:xfrm>
          <a:off x="603251" y="860336"/>
          <a:ext cx="11442699" cy="5938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9689104B-ECF4-4411-87B8-4AFAAB749B27}"/>
              </a:ext>
            </a:extLst>
          </p:cNvPr>
          <p:cNvSpPr txBox="1">
            <a:spLocks/>
          </p:cNvSpPr>
          <p:nvPr/>
        </p:nvSpPr>
        <p:spPr>
          <a:xfrm>
            <a:off x="603251" y="316473"/>
            <a:ext cx="10985500" cy="716583"/>
          </a:xfrm>
          <a:prstGeom prst="rect">
            <a:avLst/>
          </a:prstGeom>
          <a:ln w="12700">
            <a:miter lim="400000"/>
          </a:ln>
        </p:spPr>
        <p:txBody>
          <a:bodyPr lIns="67733" tIns="67733" rIns="67733" bIns="67733" anchor="ctr">
            <a:normAutofit/>
          </a:bodyPr>
          <a:lstStyle>
            <a:lvl1pPr algn="l" defTabSz="913805" rtl="0" eaLnBrk="1" fontAlgn="base" hangingPunct="1">
              <a:lnSpc>
                <a:spcPct val="80000"/>
              </a:lnSpc>
              <a:spcBef>
                <a:spcPct val="0"/>
              </a:spcBef>
              <a:spcAft>
                <a:spcPct val="0"/>
              </a:spcAft>
              <a:defRPr sz="3188" b="1" spc="-64">
                <a:solidFill>
                  <a:srgbClr val="8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algn="l" defTabSz="913805" rtl="0" eaLnBrk="1" fontAlgn="base" hangingPunct="1">
              <a:lnSpc>
                <a:spcPct val="80000"/>
              </a:lnSpc>
              <a:spcBef>
                <a:spcPct val="0"/>
              </a:spcBef>
              <a:spcAft>
                <a:spcPct val="0"/>
              </a:spcAft>
              <a:defRPr sz="4350" b="1" spc="-87">
                <a:solidFill>
                  <a:srgbClr val="000000"/>
                </a:solidFill>
                <a:latin typeface="Arial"/>
                <a:ea typeface="Arial"/>
                <a:cs typeface="Arial"/>
                <a:sym typeface="Arial" panose="020B0604020202020204" pitchFamily="34" charset="0"/>
              </a:defRPr>
            </a:lvl2pPr>
            <a:lvl3pPr algn="l" defTabSz="913805" rtl="0" eaLnBrk="1" fontAlgn="base" hangingPunct="1">
              <a:lnSpc>
                <a:spcPct val="80000"/>
              </a:lnSpc>
              <a:spcBef>
                <a:spcPct val="0"/>
              </a:spcBef>
              <a:spcAft>
                <a:spcPct val="0"/>
              </a:spcAft>
              <a:defRPr sz="4350" b="1" spc="-87">
                <a:solidFill>
                  <a:srgbClr val="000000"/>
                </a:solidFill>
                <a:latin typeface="Arial"/>
                <a:ea typeface="Arial"/>
                <a:cs typeface="Arial"/>
                <a:sym typeface="Arial" panose="020B0604020202020204" pitchFamily="34" charset="0"/>
              </a:defRPr>
            </a:lvl3pPr>
            <a:lvl4pPr algn="l" defTabSz="913805" rtl="0" eaLnBrk="1" fontAlgn="base" hangingPunct="1">
              <a:lnSpc>
                <a:spcPct val="80000"/>
              </a:lnSpc>
              <a:spcBef>
                <a:spcPct val="0"/>
              </a:spcBef>
              <a:spcAft>
                <a:spcPct val="0"/>
              </a:spcAft>
              <a:defRPr sz="4350" b="1" spc="-87">
                <a:solidFill>
                  <a:srgbClr val="000000"/>
                </a:solidFill>
                <a:latin typeface="Arial"/>
                <a:ea typeface="Arial"/>
                <a:cs typeface="Arial"/>
                <a:sym typeface="Arial" panose="020B0604020202020204" pitchFamily="34" charset="0"/>
              </a:defRPr>
            </a:lvl4pPr>
            <a:lvl5pPr algn="l" defTabSz="913805" rtl="0" eaLnBrk="1" fontAlgn="base" hangingPunct="1">
              <a:lnSpc>
                <a:spcPct val="80000"/>
              </a:lnSpc>
              <a:spcBef>
                <a:spcPct val="0"/>
              </a:spcBef>
              <a:spcAft>
                <a:spcPct val="0"/>
              </a:spcAft>
              <a:defRPr sz="4350" b="1" spc="-87">
                <a:solidFill>
                  <a:srgbClr val="000000"/>
                </a:solidFill>
                <a:latin typeface="Arial"/>
                <a:ea typeface="Arial"/>
                <a:cs typeface="Arial"/>
                <a:sym typeface="Arial" panose="020B0604020202020204" pitchFamily="34" charset="0"/>
              </a:defRPr>
            </a:lvl5pPr>
            <a:lvl6pPr marL="0" marR="0" indent="0" algn="l" defTabSz="914376" rtl="0" eaLnBrk="1" latinLnBrk="0" hangingPunct="1">
              <a:lnSpc>
                <a:spcPct val="80000"/>
              </a:lnSpc>
              <a:spcBef>
                <a:spcPts val="0"/>
              </a:spcBef>
              <a:spcAft>
                <a:spcPts val="0"/>
              </a:spcAft>
              <a:buClrTx/>
              <a:buSzTx/>
              <a:buFontTx/>
              <a:buNone/>
              <a:tabLst/>
              <a:defRPr sz="4350" b="1" i="0" u="none" strike="noStrike" cap="none" spc="-87" baseline="0">
                <a:solidFill>
                  <a:srgbClr val="000000"/>
                </a:solidFill>
                <a:uFillTx/>
                <a:latin typeface="Arial"/>
                <a:ea typeface="Arial"/>
                <a:cs typeface="Arial"/>
                <a:sym typeface="Arial"/>
              </a:defRPr>
            </a:lvl6pPr>
            <a:lvl7pPr marL="0" marR="0" indent="0" algn="l" defTabSz="914376" rtl="0" eaLnBrk="1" latinLnBrk="0" hangingPunct="1">
              <a:lnSpc>
                <a:spcPct val="80000"/>
              </a:lnSpc>
              <a:spcBef>
                <a:spcPts val="0"/>
              </a:spcBef>
              <a:spcAft>
                <a:spcPts val="0"/>
              </a:spcAft>
              <a:buClrTx/>
              <a:buSzTx/>
              <a:buFontTx/>
              <a:buNone/>
              <a:tabLst/>
              <a:defRPr sz="4350" b="1" i="0" u="none" strike="noStrike" cap="none" spc="-87" baseline="0">
                <a:solidFill>
                  <a:srgbClr val="000000"/>
                </a:solidFill>
                <a:uFillTx/>
                <a:latin typeface="Arial"/>
                <a:ea typeface="Arial"/>
                <a:cs typeface="Arial"/>
                <a:sym typeface="Arial"/>
              </a:defRPr>
            </a:lvl7pPr>
            <a:lvl8pPr marL="0" marR="0" indent="0" algn="l" defTabSz="914376" rtl="0" eaLnBrk="1" latinLnBrk="0" hangingPunct="1">
              <a:lnSpc>
                <a:spcPct val="80000"/>
              </a:lnSpc>
              <a:spcBef>
                <a:spcPts val="0"/>
              </a:spcBef>
              <a:spcAft>
                <a:spcPts val="0"/>
              </a:spcAft>
              <a:buClrTx/>
              <a:buSzTx/>
              <a:buFontTx/>
              <a:buNone/>
              <a:tabLst/>
              <a:defRPr sz="4350" b="1" i="0" u="none" strike="noStrike" cap="none" spc="-87" baseline="0">
                <a:solidFill>
                  <a:srgbClr val="000000"/>
                </a:solidFill>
                <a:uFillTx/>
                <a:latin typeface="Arial"/>
                <a:ea typeface="Arial"/>
                <a:cs typeface="Arial"/>
                <a:sym typeface="Arial"/>
              </a:defRPr>
            </a:lvl8pPr>
            <a:lvl9pPr marL="0" marR="0" indent="0" algn="l" defTabSz="914376" rtl="0" eaLnBrk="1" latinLnBrk="0" hangingPunct="1">
              <a:lnSpc>
                <a:spcPct val="80000"/>
              </a:lnSpc>
              <a:spcBef>
                <a:spcPts val="0"/>
              </a:spcBef>
              <a:spcAft>
                <a:spcPts val="0"/>
              </a:spcAft>
              <a:buClrTx/>
              <a:buSzTx/>
              <a:buFontTx/>
              <a:buNone/>
              <a:tabLst/>
              <a:defRPr sz="4350" b="1" i="0" u="none" strike="noStrike" cap="none" spc="-87" baseline="0">
                <a:solidFill>
                  <a:srgbClr val="000000"/>
                </a:solidFill>
                <a:uFillTx/>
                <a:latin typeface="Arial"/>
                <a:ea typeface="Arial"/>
                <a:cs typeface="Arial"/>
                <a:sym typeface="Arial"/>
              </a:defRPr>
            </a:lvl9pPr>
          </a:lstStyle>
          <a:p>
            <a:endParaRPr lang="en-US" sz="4251" kern="0" dirty="0"/>
          </a:p>
        </p:txBody>
      </p:sp>
      <p:sp>
        <p:nvSpPr>
          <p:cNvPr id="9" name="Title 1">
            <a:extLst>
              <a:ext uri="{FF2B5EF4-FFF2-40B4-BE49-F238E27FC236}">
                <a16:creationId xmlns:a16="http://schemas.microsoft.com/office/drawing/2014/main" id="{FBE18E03-AF83-4E9A-84B2-1F0E0F7384CD}"/>
              </a:ext>
            </a:extLst>
          </p:cNvPr>
          <p:cNvSpPr>
            <a:spLocks noGrp="1"/>
          </p:cNvSpPr>
          <p:nvPr>
            <p:ph type="title"/>
          </p:nvPr>
        </p:nvSpPr>
        <p:spPr>
          <a:xfrm>
            <a:off x="603251" y="143753"/>
            <a:ext cx="10985500" cy="716583"/>
          </a:xfrm>
        </p:spPr>
        <p:txBody>
          <a:bodyPr/>
          <a:lstStyle/>
          <a:p>
            <a:r>
              <a:rPr lang="en-US" dirty="0"/>
              <a:t>Process</a:t>
            </a:r>
          </a:p>
        </p:txBody>
      </p:sp>
    </p:spTree>
    <p:extLst>
      <p:ext uri="{BB962C8B-B14F-4D97-AF65-F5344CB8AC3E}">
        <p14:creationId xmlns:p14="http://schemas.microsoft.com/office/powerpoint/2010/main" val="669949577"/>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689104B-ECF4-4411-87B8-4AFAAB749B27}"/>
              </a:ext>
            </a:extLst>
          </p:cNvPr>
          <p:cNvSpPr txBox="1">
            <a:spLocks/>
          </p:cNvSpPr>
          <p:nvPr/>
        </p:nvSpPr>
        <p:spPr>
          <a:xfrm>
            <a:off x="603251" y="316473"/>
            <a:ext cx="10985500" cy="716583"/>
          </a:xfrm>
          <a:prstGeom prst="rect">
            <a:avLst/>
          </a:prstGeom>
          <a:ln w="12700">
            <a:miter lim="400000"/>
          </a:ln>
        </p:spPr>
        <p:txBody>
          <a:bodyPr lIns="67733" tIns="67733" rIns="67733" bIns="67733" anchor="ctr">
            <a:normAutofit/>
          </a:bodyPr>
          <a:lstStyle>
            <a:lvl1pPr algn="l" defTabSz="913805" rtl="0" eaLnBrk="1" fontAlgn="base" hangingPunct="1">
              <a:lnSpc>
                <a:spcPct val="80000"/>
              </a:lnSpc>
              <a:spcBef>
                <a:spcPct val="0"/>
              </a:spcBef>
              <a:spcAft>
                <a:spcPct val="0"/>
              </a:spcAft>
              <a:defRPr sz="3188" b="1" spc="-64">
                <a:solidFill>
                  <a:srgbClr val="8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algn="l" defTabSz="913805" rtl="0" eaLnBrk="1" fontAlgn="base" hangingPunct="1">
              <a:lnSpc>
                <a:spcPct val="80000"/>
              </a:lnSpc>
              <a:spcBef>
                <a:spcPct val="0"/>
              </a:spcBef>
              <a:spcAft>
                <a:spcPct val="0"/>
              </a:spcAft>
              <a:defRPr sz="4350" b="1" spc="-87">
                <a:solidFill>
                  <a:srgbClr val="000000"/>
                </a:solidFill>
                <a:latin typeface="Arial"/>
                <a:ea typeface="Arial"/>
                <a:cs typeface="Arial"/>
                <a:sym typeface="Arial" panose="020B0604020202020204" pitchFamily="34" charset="0"/>
              </a:defRPr>
            </a:lvl2pPr>
            <a:lvl3pPr algn="l" defTabSz="913805" rtl="0" eaLnBrk="1" fontAlgn="base" hangingPunct="1">
              <a:lnSpc>
                <a:spcPct val="80000"/>
              </a:lnSpc>
              <a:spcBef>
                <a:spcPct val="0"/>
              </a:spcBef>
              <a:spcAft>
                <a:spcPct val="0"/>
              </a:spcAft>
              <a:defRPr sz="4350" b="1" spc="-87">
                <a:solidFill>
                  <a:srgbClr val="000000"/>
                </a:solidFill>
                <a:latin typeface="Arial"/>
                <a:ea typeface="Arial"/>
                <a:cs typeface="Arial"/>
                <a:sym typeface="Arial" panose="020B0604020202020204" pitchFamily="34" charset="0"/>
              </a:defRPr>
            </a:lvl3pPr>
            <a:lvl4pPr algn="l" defTabSz="913805" rtl="0" eaLnBrk="1" fontAlgn="base" hangingPunct="1">
              <a:lnSpc>
                <a:spcPct val="80000"/>
              </a:lnSpc>
              <a:spcBef>
                <a:spcPct val="0"/>
              </a:spcBef>
              <a:spcAft>
                <a:spcPct val="0"/>
              </a:spcAft>
              <a:defRPr sz="4350" b="1" spc="-87">
                <a:solidFill>
                  <a:srgbClr val="000000"/>
                </a:solidFill>
                <a:latin typeface="Arial"/>
                <a:ea typeface="Arial"/>
                <a:cs typeface="Arial"/>
                <a:sym typeface="Arial" panose="020B0604020202020204" pitchFamily="34" charset="0"/>
              </a:defRPr>
            </a:lvl4pPr>
            <a:lvl5pPr algn="l" defTabSz="913805" rtl="0" eaLnBrk="1" fontAlgn="base" hangingPunct="1">
              <a:lnSpc>
                <a:spcPct val="80000"/>
              </a:lnSpc>
              <a:spcBef>
                <a:spcPct val="0"/>
              </a:spcBef>
              <a:spcAft>
                <a:spcPct val="0"/>
              </a:spcAft>
              <a:defRPr sz="4350" b="1" spc="-87">
                <a:solidFill>
                  <a:srgbClr val="000000"/>
                </a:solidFill>
                <a:latin typeface="Arial"/>
                <a:ea typeface="Arial"/>
                <a:cs typeface="Arial"/>
                <a:sym typeface="Arial" panose="020B0604020202020204" pitchFamily="34" charset="0"/>
              </a:defRPr>
            </a:lvl5pPr>
            <a:lvl6pPr marL="0" marR="0" indent="0" algn="l" defTabSz="914376" rtl="0" eaLnBrk="1" latinLnBrk="0" hangingPunct="1">
              <a:lnSpc>
                <a:spcPct val="80000"/>
              </a:lnSpc>
              <a:spcBef>
                <a:spcPts val="0"/>
              </a:spcBef>
              <a:spcAft>
                <a:spcPts val="0"/>
              </a:spcAft>
              <a:buClrTx/>
              <a:buSzTx/>
              <a:buFontTx/>
              <a:buNone/>
              <a:tabLst/>
              <a:defRPr sz="4350" b="1" i="0" u="none" strike="noStrike" cap="none" spc="-87" baseline="0">
                <a:solidFill>
                  <a:srgbClr val="000000"/>
                </a:solidFill>
                <a:uFillTx/>
                <a:latin typeface="Arial"/>
                <a:ea typeface="Arial"/>
                <a:cs typeface="Arial"/>
                <a:sym typeface="Arial"/>
              </a:defRPr>
            </a:lvl6pPr>
            <a:lvl7pPr marL="0" marR="0" indent="0" algn="l" defTabSz="914376" rtl="0" eaLnBrk="1" latinLnBrk="0" hangingPunct="1">
              <a:lnSpc>
                <a:spcPct val="80000"/>
              </a:lnSpc>
              <a:spcBef>
                <a:spcPts val="0"/>
              </a:spcBef>
              <a:spcAft>
                <a:spcPts val="0"/>
              </a:spcAft>
              <a:buClrTx/>
              <a:buSzTx/>
              <a:buFontTx/>
              <a:buNone/>
              <a:tabLst/>
              <a:defRPr sz="4350" b="1" i="0" u="none" strike="noStrike" cap="none" spc="-87" baseline="0">
                <a:solidFill>
                  <a:srgbClr val="000000"/>
                </a:solidFill>
                <a:uFillTx/>
                <a:latin typeface="Arial"/>
                <a:ea typeface="Arial"/>
                <a:cs typeface="Arial"/>
                <a:sym typeface="Arial"/>
              </a:defRPr>
            </a:lvl7pPr>
            <a:lvl8pPr marL="0" marR="0" indent="0" algn="l" defTabSz="914376" rtl="0" eaLnBrk="1" latinLnBrk="0" hangingPunct="1">
              <a:lnSpc>
                <a:spcPct val="80000"/>
              </a:lnSpc>
              <a:spcBef>
                <a:spcPts val="0"/>
              </a:spcBef>
              <a:spcAft>
                <a:spcPts val="0"/>
              </a:spcAft>
              <a:buClrTx/>
              <a:buSzTx/>
              <a:buFontTx/>
              <a:buNone/>
              <a:tabLst/>
              <a:defRPr sz="4350" b="1" i="0" u="none" strike="noStrike" cap="none" spc="-87" baseline="0">
                <a:solidFill>
                  <a:srgbClr val="000000"/>
                </a:solidFill>
                <a:uFillTx/>
                <a:latin typeface="Arial"/>
                <a:ea typeface="Arial"/>
                <a:cs typeface="Arial"/>
                <a:sym typeface="Arial"/>
              </a:defRPr>
            </a:lvl8pPr>
            <a:lvl9pPr marL="0" marR="0" indent="0" algn="l" defTabSz="914376" rtl="0" eaLnBrk="1" latinLnBrk="0" hangingPunct="1">
              <a:lnSpc>
                <a:spcPct val="80000"/>
              </a:lnSpc>
              <a:spcBef>
                <a:spcPts val="0"/>
              </a:spcBef>
              <a:spcAft>
                <a:spcPts val="0"/>
              </a:spcAft>
              <a:buClrTx/>
              <a:buSzTx/>
              <a:buFontTx/>
              <a:buNone/>
              <a:tabLst/>
              <a:defRPr sz="4350" b="1" i="0" u="none" strike="noStrike" cap="none" spc="-87" baseline="0">
                <a:solidFill>
                  <a:srgbClr val="000000"/>
                </a:solidFill>
                <a:uFillTx/>
                <a:latin typeface="Arial"/>
                <a:ea typeface="Arial"/>
                <a:cs typeface="Arial"/>
                <a:sym typeface="Arial"/>
              </a:defRPr>
            </a:lvl9pPr>
          </a:lstStyle>
          <a:p>
            <a:endParaRPr lang="en-US" sz="4251" kern="0" dirty="0"/>
          </a:p>
        </p:txBody>
      </p:sp>
      <p:sp>
        <p:nvSpPr>
          <p:cNvPr id="9" name="Title 1">
            <a:extLst>
              <a:ext uri="{FF2B5EF4-FFF2-40B4-BE49-F238E27FC236}">
                <a16:creationId xmlns:a16="http://schemas.microsoft.com/office/drawing/2014/main" id="{FBE18E03-AF83-4E9A-84B2-1F0E0F7384CD}"/>
              </a:ext>
            </a:extLst>
          </p:cNvPr>
          <p:cNvSpPr>
            <a:spLocks noGrp="1"/>
          </p:cNvSpPr>
          <p:nvPr>
            <p:ph type="title"/>
          </p:nvPr>
        </p:nvSpPr>
        <p:spPr>
          <a:xfrm>
            <a:off x="603251" y="279225"/>
            <a:ext cx="10985500" cy="716583"/>
          </a:xfrm>
        </p:spPr>
        <p:txBody>
          <a:bodyPr>
            <a:normAutofit fontScale="90000"/>
          </a:bodyPr>
          <a:lstStyle/>
          <a:p>
            <a:r>
              <a:rPr lang="en-US" dirty="0"/>
              <a:t>What’s Ahead: Upcoming Initiatives from Our AP Team</a:t>
            </a:r>
          </a:p>
        </p:txBody>
      </p:sp>
      <p:pic>
        <p:nvPicPr>
          <p:cNvPr id="3" name="Picture 2">
            <a:extLst>
              <a:ext uri="{FF2B5EF4-FFF2-40B4-BE49-F238E27FC236}">
                <a16:creationId xmlns:a16="http://schemas.microsoft.com/office/drawing/2014/main" id="{C2904235-EA4B-30A4-04EF-22E79EBE4DDF}"/>
              </a:ext>
            </a:extLst>
          </p:cNvPr>
          <p:cNvPicPr>
            <a:picLocks noChangeAspect="1"/>
          </p:cNvPicPr>
          <p:nvPr/>
        </p:nvPicPr>
        <p:blipFill>
          <a:blip r:embed="rId2"/>
          <a:stretch>
            <a:fillRect/>
          </a:stretch>
        </p:blipFill>
        <p:spPr>
          <a:xfrm>
            <a:off x="2079334" y="1499466"/>
            <a:ext cx="6019800" cy="3600450"/>
          </a:xfrm>
          <a:prstGeom prst="rect">
            <a:avLst/>
          </a:prstGeom>
        </p:spPr>
      </p:pic>
      <p:pic>
        <p:nvPicPr>
          <p:cNvPr id="10" name="Picture 9">
            <a:extLst>
              <a:ext uri="{FF2B5EF4-FFF2-40B4-BE49-F238E27FC236}">
                <a16:creationId xmlns:a16="http://schemas.microsoft.com/office/drawing/2014/main" id="{A1776CF3-6E18-28EB-C7C3-7173371AF41A}"/>
              </a:ext>
            </a:extLst>
          </p:cNvPr>
          <p:cNvPicPr>
            <a:picLocks noChangeAspect="1"/>
          </p:cNvPicPr>
          <p:nvPr/>
        </p:nvPicPr>
        <p:blipFill>
          <a:blip r:embed="rId3"/>
          <a:stretch>
            <a:fillRect/>
          </a:stretch>
        </p:blipFill>
        <p:spPr>
          <a:xfrm>
            <a:off x="8153545" y="1719262"/>
            <a:ext cx="1666875" cy="3419475"/>
          </a:xfrm>
          <a:prstGeom prst="rect">
            <a:avLst/>
          </a:prstGeom>
        </p:spPr>
      </p:pic>
    </p:spTree>
    <p:extLst>
      <p:ext uri="{BB962C8B-B14F-4D97-AF65-F5344CB8AC3E}">
        <p14:creationId xmlns:p14="http://schemas.microsoft.com/office/powerpoint/2010/main" val="3180851506"/>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6B609-DFFB-4124-A420-163B8E28DC68}"/>
              </a:ext>
            </a:extLst>
          </p:cNvPr>
          <p:cNvSpPr>
            <a:spLocks noGrp="1"/>
          </p:cNvSpPr>
          <p:nvPr>
            <p:ph type="title"/>
          </p:nvPr>
        </p:nvSpPr>
        <p:spPr>
          <a:xfrm>
            <a:off x="449382" y="156443"/>
            <a:ext cx="10985500" cy="716583"/>
          </a:xfrm>
        </p:spPr>
        <p:txBody>
          <a:bodyPr/>
          <a:lstStyle/>
          <a:p>
            <a:r>
              <a:rPr lang="en-US" dirty="0"/>
              <a:t>Strategic Roadmap</a:t>
            </a:r>
          </a:p>
        </p:txBody>
      </p:sp>
      <p:graphicFrame>
        <p:nvGraphicFramePr>
          <p:cNvPr id="41" name="Table 40">
            <a:extLst>
              <a:ext uri="{FF2B5EF4-FFF2-40B4-BE49-F238E27FC236}">
                <a16:creationId xmlns:a16="http://schemas.microsoft.com/office/drawing/2014/main" id="{8FC6166A-BD6E-4A06-95CA-9D576B697170}"/>
              </a:ext>
            </a:extLst>
          </p:cNvPr>
          <p:cNvGraphicFramePr>
            <a:graphicFrameLocks noGrp="1"/>
          </p:cNvGraphicFramePr>
          <p:nvPr/>
        </p:nvGraphicFramePr>
        <p:xfrm>
          <a:off x="198120" y="1378585"/>
          <a:ext cx="11379204" cy="5409079"/>
        </p:xfrm>
        <a:graphic>
          <a:graphicData uri="http://schemas.openxmlformats.org/drawingml/2006/table">
            <a:tbl>
              <a:tblPr firstRow="1" bandRow="1">
                <a:tableStyleId>{5C22544A-7EE6-4342-B048-85BDC9FD1C3A}</a:tableStyleId>
              </a:tblPr>
              <a:tblGrid>
                <a:gridCol w="948267">
                  <a:extLst>
                    <a:ext uri="{9D8B030D-6E8A-4147-A177-3AD203B41FA5}">
                      <a16:colId xmlns:a16="http://schemas.microsoft.com/office/drawing/2014/main" val="3828420386"/>
                    </a:ext>
                  </a:extLst>
                </a:gridCol>
                <a:gridCol w="948267">
                  <a:extLst>
                    <a:ext uri="{9D8B030D-6E8A-4147-A177-3AD203B41FA5}">
                      <a16:colId xmlns:a16="http://schemas.microsoft.com/office/drawing/2014/main" val="3107220397"/>
                    </a:ext>
                  </a:extLst>
                </a:gridCol>
                <a:gridCol w="948267">
                  <a:extLst>
                    <a:ext uri="{9D8B030D-6E8A-4147-A177-3AD203B41FA5}">
                      <a16:colId xmlns:a16="http://schemas.microsoft.com/office/drawing/2014/main" val="910242794"/>
                    </a:ext>
                  </a:extLst>
                </a:gridCol>
                <a:gridCol w="948267">
                  <a:extLst>
                    <a:ext uri="{9D8B030D-6E8A-4147-A177-3AD203B41FA5}">
                      <a16:colId xmlns:a16="http://schemas.microsoft.com/office/drawing/2014/main" val="329797114"/>
                    </a:ext>
                  </a:extLst>
                </a:gridCol>
                <a:gridCol w="948267">
                  <a:extLst>
                    <a:ext uri="{9D8B030D-6E8A-4147-A177-3AD203B41FA5}">
                      <a16:colId xmlns:a16="http://schemas.microsoft.com/office/drawing/2014/main" val="2316671056"/>
                    </a:ext>
                  </a:extLst>
                </a:gridCol>
                <a:gridCol w="948267">
                  <a:extLst>
                    <a:ext uri="{9D8B030D-6E8A-4147-A177-3AD203B41FA5}">
                      <a16:colId xmlns:a16="http://schemas.microsoft.com/office/drawing/2014/main" val="1774459985"/>
                    </a:ext>
                  </a:extLst>
                </a:gridCol>
                <a:gridCol w="948267">
                  <a:extLst>
                    <a:ext uri="{9D8B030D-6E8A-4147-A177-3AD203B41FA5}">
                      <a16:colId xmlns:a16="http://schemas.microsoft.com/office/drawing/2014/main" val="2401138392"/>
                    </a:ext>
                  </a:extLst>
                </a:gridCol>
                <a:gridCol w="948267">
                  <a:extLst>
                    <a:ext uri="{9D8B030D-6E8A-4147-A177-3AD203B41FA5}">
                      <a16:colId xmlns:a16="http://schemas.microsoft.com/office/drawing/2014/main" val="256318032"/>
                    </a:ext>
                  </a:extLst>
                </a:gridCol>
                <a:gridCol w="948267">
                  <a:extLst>
                    <a:ext uri="{9D8B030D-6E8A-4147-A177-3AD203B41FA5}">
                      <a16:colId xmlns:a16="http://schemas.microsoft.com/office/drawing/2014/main" val="1008264942"/>
                    </a:ext>
                  </a:extLst>
                </a:gridCol>
                <a:gridCol w="948267">
                  <a:extLst>
                    <a:ext uri="{9D8B030D-6E8A-4147-A177-3AD203B41FA5}">
                      <a16:colId xmlns:a16="http://schemas.microsoft.com/office/drawing/2014/main" val="1745860587"/>
                    </a:ext>
                  </a:extLst>
                </a:gridCol>
                <a:gridCol w="948267">
                  <a:extLst>
                    <a:ext uri="{9D8B030D-6E8A-4147-A177-3AD203B41FA5}">
                      <a16:colId xmlns:a16="http://schemas.microsoft.com/office/drawing/2014/main" val="1790786205"/>
                    </a:ext>
                  </a:extLst>
                </a:gridCol>
                <a:gridCol w="948267">
                  <a:extLst>
                    <a:ext uri="{9D8B030D-6E8A-4147-A177-3AD203B41FA5}">
                      <a16:colId xmlns:a16="http://schemas.microsoft.com/office/drawing/2014/main" val="2135146897"/>
                    </a:ext>
                  </a:extLst>
                </a:gridCol>
              </a:tblGrid>
              <a:tr h="3905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t>July</a:t>
                      </a:r>
                      <a:endParaRPr lang="en-US" sz="1500" dirty="0">
                        <a:solidFill>
                          <a:schemeClr val="bg1">
                            <a:lumMod val="95000"/>
                          </a:schemeClr>
                        </a:solidFill>
                        <a:latin typeface="+mn-lt"/>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t>Aug</a:t>
                      </a:r>
                      <a:endParaRPr lang="en-US" sz="1500" dirty="0">
                        <a:solidFill>
                          <a:schemeClr val="bg1">
                            <a:lumMod val="95000"/>
                          </a:schemeClr>
                        </a:solidFill>
                        <a:latin typeface="+mn-lt"/>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t>Sept</a:t>
                      </a:r>
                      <a:endParaRPr lang="en-US" sz="1500" dirty="0">
                        <a:solidFill>
                          <a:schemeClr val="bg1">
                            <a:lumMod val="95000"/>
                          </a:schemeClr>
                        </a:solidFill>
                        <a:latin typeface="+mn-lt"/>
                      </a:endParaRPr>
                    </a:p>
                  </a:txBody>
                  <a:tcPr marL="0" marR="0" marT="0" marB="0" anchor="ctr"/>
                </a:tc>
                <a:tc>
                  <a:txBody>
                    <a:bodyPr/>
                    <a:lstStyle/>
                    <a:p>
                      <a:pPr algn="ctr"/>
                      <a:r>
                        <a:rPr lang="en-US" sz="1500" dirty="0"/>
                        <a:t>Oct</a:t>
                      </a:r>
                      <a:endParaRPr lang="en-US" sz="1500" dirty="0">
                        <a:solidFill>
                          <a:schemeClr val="bg1">
                            <a:lumMod val="95000"/>
                          </a:schemeClr>
                        </a:solidFill>
                        <a:latin typeface="+mn-lt"/>
                      </a:endParaRPr>
                    </a:p>
                  </a:txBody>
                  <a:tcPr marL="0" marR="0" marT="0" marB="0" anchor="ctr"/>
                </a:tc>
                <a:tc>
                  <a:txBody>
                    <a:bodyPr/>
                    <a:lstStyle/>
                    <a:p>
                      <a:pPr algn="ctr"/>
                      <a:r>
                        <a:rPr lang="en-US" sz="1500" dirty="0"/>
                        <a:t>Nov</a:t>
                      </a:r>
                      <a:endParaRPr lang="en-US" sz="1500" dirty="0">
                        <a:solidFill>
                          <a:schemeClr val="bg1">
                            <a:lumMod val="95000"/>
                          </a:schemeClr>
                        </a:solidFill>
                        <a:latin typeface="+mn-lt"/>
                      </a:endParaRPr>
                    </a:p>
                  </a:txBody>
                  <a:tcPr marL="0" marR="0" marT="0" marB="0" anchor="ctr"/>
                </a:tc>
                <a:tc>
                  <a:txBody>
                    <a:bodyPr/>
                    <a:lstStyle/>
                    <a:p>
                      <a:pPr algn="ctr"/>
                      <a:r>
                        <a:rPr lang="en-US" sz="1500" dirty="0"/>
                        <a:t>Dec</a:t>
                      </a:r>
                      <a:endParaRPr lang="en-US" sz="1500" dirty="0">
                        <a:solidFill>
                          <a:schemeClr val="bg1">
                            <a:lumMod val="95000"/>
                          </a:schemeClr>
                        </a:solidFill>
                        <a:latin typeface="+mn-lt"/>
                      </a:endParaRPr>
                    </a:p>
                  </a:txBody>
                  <a:tcPr marL="0" marR="0" marT="0" marB="0" anchor="ctr"/>
                </a:tc>
                <a:tc>
                  <a:txBody>
                    <a:bodyPr/>
                    <a:lstStyle/>
                    <a:p>
                      <a:pPr algn="ctr"/>
                      <a:r>
                        <a:rPr lang="en-US" sz="1500" dirty="0"/>
                        <a:t>Jan</a:t>
                      </a:r>
                      <a:endParaRPr lang="en-US" sz="1500" dirty="0">
                        <a:solidFill>
                          <a:schemeClr val="bg1">
                            <a:lumMod val="95000"/>
                          </a:schemeClr>
                        </a:solidFill>
                        <a:latin typeface="+mn-lt"/>
                      </a:endParaRPr>
                    </a:p>
                  </a:txBody>
                  <a:tcPr marL="0" marR="0" marT="0" marB="0" anchor="ctr"/>
                </a:tc>
                <a:tc>
                  <a:txBody>
                    <a:bodyPr/>
                    <a:lstStyle/>
                    <a:p>
                      <a:pPr algn="ctr"/>
                      <a:r>
                        <a:rPr lang="en-US" sz="1500" dirty="0"/>
                        <a:t>Feb</a:t>
                      </a:r>
                      <a:endParaRPr lang="en-US" sz="1500" dirty="0">
                        <a:solidFill>
                          <a:schemeClr val="bg1">
                            <a:lumMod val="95000"/>
                          </a:schemeClr>
                        </a:solidFill>
                        <a:latin typeface="+mn-lt"/>
                      </a:endParaRPr>
                    </a:p>
                  </a:txBody>
                  <a:tcPr marL="0" marR="0" marT="0" marB="0" anchor="ctr"/>
                </a:tc>
                <a:tc>
                  <a:txBody>
                    <a:bodyPr/>
                    <a:lstStyle/>
                    <a:p>
                      <a:pPr algn="ctr"/>
                      <a:r>
                        <a:rPr lang="en-US" sz="1500" dirty="0">
                          <a:solidFill>
                            <a:schemeClr val="bg1">
                              <a:lumMod val="95000"/>
                            </a:schemeClr>
                          </a:solidFill>
                          <a:latin typeface="+mn-lt"/>
                        </a:rPr>
                        <a:t>Mar</a:t>
                      </a:r>
                    </a:p>
                  </a:txBody>
                  <a:tcPr marL="0" marR="0" marT="0" marB="0" anchor="ctr"/>
                </a:tc>
                <a:tc>
                  <a:txBody>
                    <a:bodyPr/>
                    <a:lstStyle/>
                    <a:p>
                      <a:pPr algn="ctr"/>
                      <a:r>
                        <a:rPr lang="en-US" sz="1500" dirty="0">
                          <a:solidFill>
                            <a:schemeClr val="bg1">
                              <a:lumMod val="95000"/>
                            </a:schemeClr>
                          </a:solidFill>
                          <a:latin typeface="+mn-lt"/>
                        </a:rPr>
                        <a:t>Apr</a:t>
                      </a:r>
                    </a:p>
                  </a:txBody>
                  <a:tcPr marL="0" marR="0" marT="0" marB="0" anchor="ctr"/>
                </a:tc>
                <a:tc>
                  <a:txBody>
                    <a:bodyPr/>
                    <a:lstStyle/>
                    <a:p>
                      <a:pPr algn="ctr"/>
                      <a:r>
                        <a:rPr lang="en-US" sz="1500" dirty="0">
                          <a:solidFill>
                            <a:schemeClr val="bg1">
                              <a:lumMod val="95000"/>
                            </a:schemeClr>
                          </a:solidFill>
                          <a:latin typeface="+mn-lt"/>
                        </a:rPr>
                        <a:t>May</a:t>
                      </a:r>
                    </a:p>
                  </a:txBody>
                  <a:tcPr marL="0" marR="0" marT="0" marB="0" anchor="ctr"/>
                </a:tc>
                <a:tc>
                  <a:txBody>
                    <a:bodyPr/>
                    <a:lstStyle/>
                    <a:p>
                      <a:pPr algn="ctr"/>
                      <a:r>
                        <a:rPr lang="en-US" sz="1500" dirty="0">
                          <a:solidFill>
                            <a:schemeClr val="bg1">
                              <a:lumMod val="95000"/>
                            </a:schemeClr>
                          </a:solidFill>
                          <a:latin typeface="+mn-lt"/>
                        </a:rPr>
                        <a:t>June</a:t>
                      </a:r>
                    </a:p>
                  </a:txBody>
                  <a:tcPr marL="0" marR="0" marT="0" marB="0" anchor="ctr"/>
                </a:tc>
                <a:extLst>
                  <a:ext uri="{0D108BD9-81ED-4DB2-BD59-A6C34878D82A}">
                    <a16:rowId xmlns:a16="http://schemas.microsoft.com/office/drawing/2014/main" val="2001949758"/>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1963352774"/>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4197849458"/>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3045136228"/>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1594355692"/>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1007063594"/>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3635110517"/>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1947316805"/>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622135680"/>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3999079710"/>
                  </a:ext>
                </a:extLst>
              </a:tr>
              <a:tr h="501855">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tc>
                  <a:txBody>
                    <a:bodyPr/>
                    <a:lstStyle/>
                    <a:p>
                      <a:endParaRPr lang="en-US" sz="1100" dirty="0">
                        <a:latin typeface="Arial Narrow" pitchFamily="34" charset="0"/>
                      </a:endParaRPr>
                    </a:p>
                  </a:txBody>
                  <a:tcPr marL="101672" marR="101672" marT="50836" marB="50836"/>
                </a:tc>
                <a:extLst>
                  <a:ext uri="{0D108BD9-81ED-4DB2-BD59-A6C34878D82A}">
                    <a16:rowId xmlns:a16="http://schemas.microsoft.com/office/drawing/2014/main" val="228274779"/>
                  </a:ext>
                </a:extLst>
              </a:tr>
            </a:tbl>
          </a:graphicData>
        </a:graphic>
      </p:graphicFrame>
      <p:graphicFrame>
        <p:nvGraphicFramePr>
          <p:cNvPr id="42" name="Table 41">
            <a:extLst>
              <a:ext uri="{FF2B5EF4-FFF2-40B4-BE49-F238E27FC236}">
                <a16:creationId xmlns:a16="http://schemas.microsoft.com/office/drawing/2014/main" id="{95B1AACB-E689-4176-AD15-F890F327D4CE}"/>
              </a:ext>
            </a:extLst>
          </p:cNvPr>
          <p:cNvGraphicFramePr>
            <a:graphicFrameLocks noGrp="1"/>
          </p:cNvGraphicFramePr>
          <p:nvPr/>
        </p:nvGraphicFramePr>
        <p:xfrm>
          <a:off x="198120" y="913883"/>
          <a:ext cx="11379204" cy="463128"/>
        </p:xfrm>
        <a:graphic>
          <a:graphicData uri="http://schemas.openxmlformats.org/drawingml/2006/table">
            <a:tbl>
              <a:tblPr firstRow="1" bandRow="1">
                <a:tableStyleId>{5C22544A-7EE6-4342-B048-85BDC9FD1C3A}</a:tableStyleId>
              </a:tblPr>
              <a:tblGrid>
                <a:gridCol w="11379204">
                  <a:extLst>
                    <a:ext uri="{9D8B030D-6E8A-4147-A177-3AD203B41FA5}">
                      <a16:colId xmlns:a16="http://schemas.microsoft.com/office/drawing/2014/main" val="3828420386"/>
                    </a:ext>
                  </a:extLst>
                </a:gridCol>
              </a:tblGrid>
              <a:tr h="4631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t>FY 2026</a:t>
                      </a:r>
                      <a:endParaRPr lang="en-US" sz="1900" dirty="0">
                        <a:solidFill>
                          <a:schemeClr val="bg1">
                            <a:lumMod val="95000"/>
                          </a:schemeClr>
                        </a:solidFill>
                        <a:latin typeface="+mn-lt"/>
                      </a:endParaRPr>
                    </a:p>
                  </a:txBody>
                  <a:tcPr marL="0" marR="0" marT="0" marB="0" anchor="ctr"/>
                </a:tc>
                <a:extLst>
                  <a:ext uri="{0D108BD9-81ED-4DB2-BD59-A6C34878D82A}">
                    <a16:rowId xmlns:a16="http://schemas.microsoft.com/office/drawing/2014/main" val="2001949758"/>
                  </a:ext>
                </a:extLst>
              </a:tr>
            </a:tbl>
          </a:graphicData>
        </a:graphic>
      </p:graphicFrame>
      <p:sp>
        <p:nvSpPr>
          <p:cNvPr id="76" name="Rectangle: Rounded Corners 75">
            <a:extLst>
              <a:ext uri="{FF2B5EF4-FFF2-40B4-BE49-F238E27FC236}">
                <a16:creationId xmlns:a16="http://schemas.microsoft.com/office/drawing/2014/main" id="{FB71D400-00A3-4CFA-B017-C1C345C7AAF7}"/>
              </a:ext>
            </a:extLst>
          </p:cNvPr>
          <p:cNvSpPr/>
          <p:nvPr/>
        </p:nvSpPr>
        <p:spPr>
          <a:xfrm>
            <a:off x="2698750" y="4821566"/>
            <a:ext cx="128778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latin typeface="+mj-lt"/>
                <a:ea typeface="+mj-ea"/>
                <a:cs typeface="+mj-cs"/>
                <a:sym typeface="Helvetica Neue"/>
              </a:rPr>
              <a:t>AP Tableau Dashboard - </a:t>
            </a:r>
            <a:r>
              <a:rPr lang="en-US" sz="900" dirty="0">
                <a:latin typeface="+mj-lt"/>
                <a:ea typeface="+mj-ea"/>
                <a:cs typeface="+mj-cs"/>
                <a:sym typeface="Helvetica Neue"/>
              </a:rPr>
              <a:t>Buildout</a:t>
            </a:r>
          </a:p>
        </p:txBody>
      </p:sp>
      <p:sp>
        <p:nvSpPr>
          <p:cNvPr id="77" name="Rectangle: Rounded Corners 76">
            <a:extLst>
              <a:ext uri="{FF2B5EF4-FFF2-40B4-BE49-F238E27FC236}">
                <a16:creationId xmlns:a16="http://schemas.microsoft.com/office/drawing/2014/main" id="{6A011C65-F73B-4832-8C6D-4C99B521B70A}"/>
              </a:ext>
            </a:extLst>
          </p:cNvPr>
          <p:cNvSpPr/>
          <p:nvPr/>
        </p:nvSpPr>
        <p:spPr>
          <a:xfrm>
            <a:off x="1174750" y="3314575"/>
            <a:ext cx="88900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800" b="1" dirty="0">
                <a:latin typeface="+mj-lt"/>
                <a:ea typeface="+mj-ea"/>
                <a:cs typeface="+mj-cs"/>
                <a:sym typeface="Helvetica Neue"/>
              </a:rPr>
              <a:t>Utility Services– </a:t>
            </a:r>
            <a:r>
              <a:rPr lang="en-US" sz="800" dirty="0">
                <a:latin typeface="+mj-lt"/>
                <a:ea typeface="+mj-ea"/>
                <a:cs typeface="+mj-cs"/>
                <a:sym typeface="Helvetica Neue"/>
              </a:rPr>
              <a:t>Onboarding/Scope </a:t>
            </a:r>
          </a:p>
        </p:txBody>
      </p:sp>
      <p:sp>
        <p:nvSpPr>
          <p:cNvPr id="78" name="Rectangle: Rounded Corners 77">
            <a:extLst>
              <a:ext uri="{FF2B5EF4-FFF2-40B4-BE49-F238E27FC236}">
                <a16:creationId xmlns:a16="http://schemas.microsoft.com/office/drawing/2014/main" id="{DDA0904F-C4C4-4C8C-ADD1-164B34B6440D}"/>
              </a:ext>
            </a:extLst>
          </p:cNvPr>
          <p:cNvSpPr/>
          <p:nvPr/>
        </p:nvSpPr>
        <p:spPr>
          <a:xfrm>
            <a:off x="2151380" y="3314575"/>
            <a:ext cx="1753870" cy="411480"/>
          </a:xfrm>
          <a:prstGeom prst="roundRect">
            <a:avLst/>
          </a:prstGeom>
          <a:solidFill>
            <a:schemeClr val="accent5">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latin typeface="+mj-lt"/>
                <a:ea typeface="+mj-ea"/>
                <a:cs typeface="+mj-cs"/>
                <a:sym typeface="Helvetica Neue"/>
              </a:rPr>
              <a:t>Utility Services– </a:t>
            </a:r>
            <a:r>
              <a:rPr lang="en-US" sz="900" dirty="0">
                <a:latin typeface="+mj-lt"/>
                <a:ea typeface="+mj-ea"/>
                <a:cs typeface="+mj-cs"/>
                <a:sym typeface="Helvetica Neue"/>
              </a:rPr>
              <a:t>Change Management </a:t>
            </a:r>
          </a:p>
        </p:txBody>
      </p:sp>
      <p:sp>
        <p:nvSpPr>
          <p:cNvPr id="79" name="Rectangle: Rounded Corners 78">
            <a:extLst>
              <a:ext uri="{FF2B5EF4-FFF2-40B4-BE49-F238E27FC236}">
                <a16:creationId xmlns:a16="http://schemas.microsoft.com/office/drawing/2014/main" id="{207CC1E2-2EEC-4B8D-B1F4-C64909DD19AE}"/>
              </a:ext>
            </a:extLst>
          </p:cNvPr>
          <p:cNvSpPr/>
          <p:nvPr/>
        </p:nvSpPr>
        <p:spPr>
          <a:xfrm>
            <a:off x="4050030" y="3314575"/>
            <a:ext cx="271272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1000" b="1" dirty="0">
                <a:latin typeface="+mj-lt"/>
                <a:ea typeface="+mj-ea"/>
                <a:cs typeface="+mj-cs"/>
                <a:sym typeface="Helvetica Neue"/>
              </a:rPr>
              <a:t>Utility Services– </a:t>
            </a:r>
            <a:r>
              <a:rPr lang="en-US" sz="1000" dirty="0">
                <a:latin typeface="+mj-lt"/>
                <a:ea typeface="+mj-ea"/>
                <a:cs typeface="+mj-cs"/>
                <a:sym typeface="Helvetica Neue"/>
              </a:rPr>
              <a:t>Sustainment Verification</a:t>
            </a:r>
          </a:p>
        </p:txBody>
      </p:sp>
      <p:sp>
        <p:nvSpPr>
          <p:cNvPr id="80" name="Rectangle: Rounded Corners 79">
            <a:extLst>
              <a:ext uri="{FF2B5EF4-FFF2-40B4-BE49-F238E27FC236}">
                <a16:creationId xmlns:a16="http://schemas.microsoft.com/office/drawing/2014/main" id="{9CC2F9A3-5314-46B0-9931-15A8CB47434A}"/>
              </a:ext>
            </a:extLst>
          </p:cNvPr>
          <p:cNvSpPr/>
          <p:nvPr/>
        </p:nvSpPr>
        <p:spPr>
          <a:xfrm>
            <a:off x="704850" y="2319411"/>
            <a:ext cx="1079500" cy="411480"/>
          </a:xfrm>
          <a:prstGeom prst="roundRect">
            <a:avLst/>
          </a:prstGeom>
          <a:solidFill>
            <a:schemeClr val="accent5">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800" b="1" dirty="0">
                <a:latin typeface="+mj-lt"/>
                <a:ea typeface="+mj-ea"/>
                <a:cs typeface="+mj-cs"/>
                <a:sym typeface="Helvetica Neue"/>
              </a:rPr>
              <a:t>Vendor Master Role </a:t>
            </a:r>
            <a:r>
              <a:rPr lang="en-US" sz="800" dirty="0">
                <a:latin typeface="+mj-lt"/>
                <a:ea typeface="+mj-ea"/>
                <a:cs typeface="+mj-cs"/>
                <a:sym typeface="Helvetica Neue"/>
              </a:rPr>
              <a:t>- Onboarding</a:t>
            </a:r>
          </a:p>
        </p:txBody>
      </p:sp>
      <p:sp>
        <p:nvSpPr>
          <p:cNvPr id="81" name="Rectangle: Rounded Corners 80">
            <a:extLst>
              <a:ext uri="{FF2B5EF4-FFF2-40B4-BE49-F238E27FC236}">
                <a16:creationId xmlns:a16="http://schemas.microsoft.com/office/drawing/2014/main" id="{46B6E730-75C4-4241-9346-9996F6BAA360}"/>
              </a:ext>
            </a:extLst>
          </p:cNvPr>
          <p:cNvSpPr/>
          <p:nvPr/>
        </p:nvSpPr>
        <p:spPr>
          <a:xfrm>
            <a:off x="1174750" y="2819594"/>
            <a:ext cx="88900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800" b="1" dirty="0">
                <a:latin typeface="+mj-lt"/>
                <a:ea typeface="+mj-ea"/>
                <a:cs typeface="+mj-cs"/>
                <a:sym typeface="Helvetica Neue"/>
              </a:rPr>
              <a:t>AI - </a:t>
            </a:r>
            <a:r>
              <a:rPr lang="en-US" sz="800" dirty="0">
                <a:latin typeface="+mj-lt"/>
                <a:ea typeface="+mj-ea"/>
                <a:cs typeface="+mj-cs"/>
                <a:sym typeface="Helvetica Neue"/>
              </a:rPr>
              <a:t>Onboarding/Scope </a:t>
            </a:r>
          </a:p>
        </p:txBody>
      </p:sp>
      <p:sp>
        <p:nvSpPr>
          <p:cNvPr id="82" name="Rectangle: Rounded Corners 81">
            <a:extLst>
              <a:ext uri="{FF2B5EF4-FFF2-40B4-BE49-F238E27FC236}">
                <a16:creationId xmlns:a16="http://schemas.microsoft.com/office/drawing/2014/main" id="{63C9D0A4-97AC-4A08-BB12-8406AA26016F}"/>
              </a:ext>
            </a:extLst>
          </p:cNvPr>
          <p:cNvSpPr/>
          <p:nvPr/>
        </p:nvSpPr>
        <p:spPr>
          <a:xfrm>
            <a:off x="2126615" y="2819594"/>
            <a:ext cx="88900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1000" b="1" dirty="0">
                <a:latin typeface="+mj-lt"/>
                <a:ea typeface="+mj-ea"/>
                <a:cs typeface="+mj-cs"/>
                <a:sym typeface="Helvetica Neue"/>
              </a:rPr>
              <a:t>AI - </a:t>
            </a:r>
            <a:r>
              <a:rPr lang="en-US" sz="1000" dirty="0">
                <a:latin typeface="+mj-lt"/>
                <a:ea typeface="+mj-ea"/>
                <a:cs typeface="+mj-cs"/>
                <a:sym typeface="Helvetica Neue"/>
              </a:rPr>
              <a:t>Integration</a:t>
            </a:r>
          </a:p>
        </p:txBody>
      </p:sp>
      <p:sp>
        <p:nvSpPr>
          <p:cNvPr id="83" name="Rectangle: Rounded Corners 82">
            <a:extLst>
              <a:ext uri="{FF2B5EF4-FFF2-40B4-BE49-F238E27FC236}">
                <a16:creationId xmlns:a16="http://schemas.microsoft.com/office/drawing/2014/main" id="{4EF573D0-BC7B-47DA-83A1-F45A3EA929FC}"/>
              </a:ext>
            </a:extLst>
          </p:cNvPr>
          <p:cNvSpPr/>
          <p:nvPr/>
        </p:nvSpPr>
        <p:spPr>
          <a:xfrm>
            <a:off x="3078480" y="2819594"/>
            <a:ext cx="889000" cy="411480"/>
          </a:xfrm>
          <a:prstGeom prst="roundRect">
            <a:avLst/>
          </a:prstGeom>
          <a:solidFill>
            <a:schemeClr val="accent5">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1000" b="1" dirty="0">
                <a:latin typeface="+mj-lt"/>
                <a:ea typeface="+mj-ea"/>
                <a:cs typeface="+mj-cs"/>
                <a:sym typeface="Helvetica Neue"/>
              </a:rPr>
              <a:t>AI – </a:t>
            </a:r>
            <a:r>
              <a:rPr lang="en-US" sz="1000" dirty="0">
                <a:latin typeface="+mj-lt"/>
                <a:ea typeface="+mj-ea"/>
                <a:cs typeface="+mj-cs"/>
                <a:sym typeface="Helvetica Neue"/>
              </a:rPr>
              <a:t>User Training</a:t>
            </a:r>
          </a:p>
        </p:txBody>
      </p:sp>
      <p:sp>
        <p:nvSpPr>
          <p:cNvPr id="84" name="Rectangle: Rounded Corners 83">
            <a:extLst>
              <a:ext uri="{FF2B5EF4-FFF2-40B4-BE49-F238E27FC236}">
                <a16:creationId xmlns:a16="http://schemas.microsoft.com/office/drawing/2014/main" id="{036D2C0B-C6F0-4267-8959-180747E56807}"/>
              </a:ext>
            </a:extLst>
          </p:cNvPr>
          <p:cNvSpPr/>
          <p:nvPr/>
        </p:nvSpPr>
        <p:spPr>
          <a:xfrm>
            <a:off x="2063751" y="4821566"/>
            <a:ext cx="61595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700" b="1" dirty="0">
                <a:latin typeface="+mj-lt"/>
                <a:ea typeface="+mj-ea"/>
                <a:cs typeface="+mj-cs"/>
                <a:sym typeface="Helvetica Neue"/>
              </a:rPr>
              <a:t>AP Dash. </a:t>
            </a:r>
            <a:r>
              <a:rPr lang="en-US" sz="700" dirty="0">
                <a:latin typeface="+mj-lt"/>
                <a:ea typeface="+mj-ea"/>
                <a:cs typeface="+mj-cs"/>
                <a:sym typeface="Helvetica Neue"/>
              </a:rPr>
              <a:t>Requirements</a:t>
            </a:r>
          </a:p>
        </p:txBody>
      </p:sp>
      <p:sp>
        <p:nvSpPr>
          <p:cNvPr id="85" name="Rectangle: Rounded Corners 84">
            <a:extLst>
              <a:ext uri="{FF2B5EF4-FFF2-40B4-BE49-F238E27FC236}">
                <a16:creationId xmlns:a16="http://schemas.microsoft.com/office/drawing/2014/main" id="{80501F1B-442A-40CA-964B-8FD33F907ECA}"/>
              </a:ext>
            </a:extLst>
          </p:cNvPr>
          <p:cNvSpPr/>
          <p:nvPr/>
        </p:nvSpPr>
        <p:spPr>
          <a:xfrm>
            <a:off x="4050030" y="2819594"/>
            <a:ext cx="88900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800" b="1" dirty="0">
                <a:latin typeface="+mj-lt"/>
                <a:ea typeface="+mj-ea"/>
                <a:cs typeface="+mj-cs"/>
                <a:sym typeface="Helvetica Neue"/>
              </a:rPr>
              <a:t>AI – </a:t>
            </a:r>
            <a:r>
              <a:rPr lang="en-US" sz="800" dirty="0">
                <a:latin typeface="+mj-lt"/>
                <a:ea typeface="+mj-ea"/>
                <a:cs typeface="+mj-cs"/>
                <a:sym typeface="Helvetica Neue"/>
              </a:rPr>
              <a:t>Deployment in Production</a:t>
            </a:r>
          </a:p>
        </p:txBody>
      </p:sp>
      <p:sp>
        <p:nvSpPr>
          <p:cNvPr id="86" name="Rectangle: Rounded Corners 85">
            <a:extLst>
              <a:ext uri="{FF2B5EF4-FFF2-40B4-BE49-F238E27FC236}">
                <a16:creationId xmlns:a16="http://schemas.microsoft.com/office/drawing/2014/main" id="{A594EFA9-B600-497F-AE35-5827451AD2BD}"/>
              </a:ext>
            </a:extLst>
          </p:cNvPr>
          <p:cNvSpPr/>
          <p:nvPr/>
        </p:nvSpPr>
        <p:spPr>
          <a:xfrm>
            <a:off x="5021580" y="2819594"/>
            <a:ext cx="271272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1000" b="1" dirty="0">
                <a:latin typeface="+mj-lt"/>
                <a:ea typeface="+mj-ea"/>
                <a:cs typeface="+mj-cs"/>
                <a:sym typeface="Helvetica Neue"/>
              </a:rPr>
              <a:t>AI – </a:t>
            </a:r>
            <a:r>
              <a:rPr lang="en-US" sz="1000" dirty="0">
                <a:latin typeface="+mj-lt"/>
                <a:ea typeface="+mj-ea"/>
                <a:cs typeface="+mj-cs"/>
                <a:sym typeface="Helvetica Neue"/>
              </a:rPr>
              <a:t>Sustainment Verification</a:t>
            </a:r>
          </a:p>
        </p:txBody>
      </p:sp>
      <p:sp>
        <p:nvSpPr>
          <p:cNvPr id="87" name="Rectangle: Rounded Corners 86">
            <a:extLst>
              <a:ext uri="{FF2B5EF4-FFF2-40B4-BE49-F238E27FC236}">
                <a16:creationId xmlns:a16="http://schemas.microsoft.com/office/drawing/2014/main" id="{BA4F9845-8217-48F8-9726-28B6B0DDDA77}"/>
              </a:ext>
            </a:extLst>
          </p:cNvPr>
          <p:cNvSpPr/>
          <p:nvPr/>
        </p:nvSpPr>
        <p:spPr>
          <a:xfrm>
            <a:off x="3065780" y="5329205"/>
            <a:ext cx="88900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800" b="1" dirty="0">
                <a:latin typeface="+mj-lt"/>
                <a:ea typeface="+mj-ea"/>
                <a:cs typeface="+mj-cs"/>
                <a:sym typeface="Helvetica Neue"/>
              </a:rPr>
              <a:t>Vendor Lifecycle Management Program- </a:t>
            </a:r>
            <a:r>
              <a:rPr lang="en-US" sz="800" dirty="0">
                <a:latin typeface="+mj-lt"/>
                <a:ea typeface="+mj-ea"/>
                <a:cs typeface="+mj-cs"/>
                <a:sym typeface="Helvetica Neue"/>
              </a:rPr>
              <a:t>Onboard/Scope </a:t>
            </a:r>
          </a:p>
        </p:txBody>
      </p:sp>
      <p:sp>
        <p:nvSpPr>
          <p:cNvPr id="88" name="Rectangle: Rounded Corners 87">
            <a:extLst>
              <a:ext uri="{FF2B5EF4-FFF2-40B4-BE49-F238E27FC236}">
                <a16:creationId xmlns:a16="http://schemas.microsoft.com/office/drawing/2014/main" id="{6DBE1F30-ABEB-4AD4-996B-4DB7D4E1E443}"/>
              </a:ext>
            </a:extLst>
          </p:cNvPr>
          <p:cNvSpPr/>
          <p:nvPr/>
        </p:nvSpPr>
        <p:spPr>
          <a:xfrm>
            <a:off x="4017645" y="5329205"/>
            <a:ext cx="88900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latin typeface="+mj-lt"/>
                <a:ea typeface="+mj-ea"/>
                <a:cs typeface="+mj-cs"/>
                <a:sym typeface="Helvetica Neue"/>
              </a:rPr>
              <a:t>VLM - </a:t>
            </a:r>
            <a:r>
              <a:rPr lang="en-US" sz="900" dirty="0">
                <a:latin typeface="+mj-lt"/>
                <a:ea typeface="+mj-ea"/>
                <a:cs typeface="+mj-cs"/>
                <a:sym typeface="Helvetica Neue"/>
              </a:rPr>
              <a:t>Integration</a:t>
            </a:r>
          </a:p>
        </p:txBody>
      </p:sp>
      <p:sp>
        <p:nvSpPr>
          <p:cNvPr id="89" name="Rectangle: Rounded Corners 88">
            <a:extLst>
              <a:ext uri="{FF2B5EF4-FFF2-40B4-BE49-F238E27FC236}">
                <a16:creationId xmlns:a16="http://schemas.microsoft.com/office/drawing/2014/main" id="{5EDBE9E2-F798-4307-9A5D-FE545AAB5DBC}"/>
              </a:ext>
            </a:extLst>
          </p:cNvPr>
          <p:cNvSpPr/>
          <p:nvPr/>
        </p:nvSpPr>
        <p:spPr>
          <a:xfrm>
            <a:off x="4969510" y="5329205"/>
            <a:ext cx="889000" cy="411480"/>
          </a:xfrm>
          <a:prstGeom prst="roundRect">
            <a:avLst/>
          </a:prstGeom>
          <a:solidFill>
            <a:schemeClr val="accent5">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sym typeface="Helvetica Neue"/>
              </a:rPr>
              <a:t>VLM </a:t>
            </a:r>
            <a:r>
              <a:rPr lang="en-US" sz="900" b="1" dirty="0">
                <a:latin typeface="+mj-lt"/>
                <a:ea typeface="+mj-ea"/>
                <a:cs typeface="+mj-cs"/>
                <a:sym typeface="Helvetica Neue"/>
              </a:rPr>
              <a:t>– </a:t>
            </a:r>
            <a:r>
              <a:rPr lang="en-US" sz="900" dirty="0">
                <a:latin typeface="+mj-lt"/>
                <a:ea typeface="+mj-ea"/>
                <a:cs typeface="+mj-cs"/>
                <a:sym typeface="Helvetica Neue"/>
              </a:rPr>
              <a:t>User Training</a:t>
            </a:r>
          </a:p>
        </p:txBody>
      </p:sp>
      <p:sp>
        <p:nvSpPr>
          <p:cNvPr id="90" name="Rectangle: Rounded Corners 89">
            <a:extLst>
              <a:ext uri="{FF2B5EF4-FFF2-40B4-BE49-F238E27FC236}">
                <a16:creationId xmlns:a16="http://schemas.microsoft.com/office/drawing/2014/main" id="{CEB0EF7B-84AB-46B0-9474-46BB1213F3F7}"/>
              </a:ext>
            </a:extLst>
          </p:cNvPr>
          <p:cNvSpPr/>
          <p:nvPr/>
        </p:nvSpPr>
        <p:spPr>
          <a:xfrm>
            <a:off x="5941060" y="5329205"/>
            <a:ext cx="179324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sym typeface="Helvetica Neue"/>
              </a:rPr>
              <a:t>VLM </a:t>
            </a:r>
            <a:r>
              <a:rPr lang="en-US" sz="900" b="1" dirty="0">
                <a:latin typeface="+mj-lt"/>
                <a:ea typeface="+mj-ea"/>
                <a:cs typeface="+mj-cs"/>
                <a:sym typeface="Helvetica Neue"/>
              </a:rPr>
              <a:t>– </a:t>
            </a:r>
            <a:r>
              <a:rPr lang="en-US" sz="900" dirty="0">
                <a:latin typeface="+mj-lt"/>
                <a:ea typeface="+mj-ea"/>
                <a:cs typeface="+mj-cs"/>
                <a:sym typeface="Helvetica Neue"/>
              </a:rPr>
              <a:t>Phase 1 Prod. Deployment</a:t>
            </a:r>
          </a:p>
        </p:txBody>
      </p:sp>
      <p:sp>
        <p:nvSpPr>
          <p:cNvPr id="91" name="Rectangle: Rounded Corners 90">
            <a:extLst>
              <a:ext uri="{FF2B5EF4-FFF2-40B4-BE49-F238E27FC236}">
                <a16:creationId xmlns:a16="http://schemas.microsoft.com/office/drawing/2014/main" id="{F0DF3BA0-4E5B-4356-9EBA-28DAFAEE4331}"/>
              </a:ext>
            </a:extLst>
          </p:cNvPr>
          <p:cNvSpPr/>
          <p:nvPr/>
        </p:nvSpPr>
        <p:spPr>
          <a:xfrm>
            <a:off x="7801610" y="5329205"/>
            <a:ext cx="1741170" cy="411480"/>
          </a:xfrm>
          <a:prstGeom prst="roundRect">
            <a:avLst/>
          </a:prstGeom>
          <a:solidFill>
            <a:schemeClr val="accent4">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sym typeface="Helvetica Neue"/>
              </a:rPr>
              <a:t>VLM P1</a:t>
            </a:r>
            <a:r>
              <a:rPr lang="en-US" sz="900" b="1" dirty="0">
                <a:latin typeface="+mj-lt"/>
                <a:ea typeface="+mj-ea"/>
                <a:cs typeface="+mj-cs"/>
                <a:sym typeface="Helvetica Neue"/>
              </a:rPr>
              <a:t>– </a:t>
            </a:r>
            <a:r>
              <a:rPr lang="en-US" sz="900" dirty="0">
                <a:latin typeface="+mj-lt"/>
                <a:ea typeface="+mj-ea"/>
                <a:cs typeface="+mj-cs"/>
                <a:sym typeface="Helvetica Neue"/>
              </a:rPr>
              <a:t>Sustainment Verification</a:t>
            </a:r>
          </a:p>
        </p:txBody>
      </p:sp>
      <p:sp>
        <p:nvSpPr>
          <p:cNvPr id="92" name="Rectangle: Rounded Corners 91">
            <a:extLst>
              <a:ext uri="{FF2B5EF4-FFF2-40B4-BE49-F238E27FC236}">
                <a16:creationId xmlns:a16="http://schemas.microsoft.com/office/drawing/2014/main" id="{7638AAFB-F1BB-44DD-9AF3-953BF6C76FD4}"/>
              </a:ext>
            </a:extLst>
          </p:cNvPr>
          <p:cNvSpPr/>
          <p:nvPr/>
        </p:nvSpPr>
        <p:spPr>
          <a:xfrm>
            <a:off x="1831976" y="2319411"/>
            <a:ext cx="2073274" cy="411480"/>
          </a:xfrm>
          <a:prstGeom prst="roundRect">
            <a:avLst/>
          </a:prstGeom>
          <a:solidFill>
            <a:schemeClr val="accent4">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1000" b="1" dirty="0">
                <a:latin typeface="+mj-lt"/>
                <a:ea typeface="+mj-ea"/>
                <a:cs typeface="+mj-cs"/>
                <a:sym typeface="Helvetica Neue"/>
              </a:rPr>
              <a:t>Vendor Master </a:t>
            </a:r>
            <a:r>
              <a:rPr lang="en-US" sz="1000" dirty="0">
                <a:latin typeface="+mj-lt"/>
                <a:ea typeface="+mj-ea"/>
                <a:cs typeface="+mj-cs"/>
                <a:sym typeface="Helvetica Neue"/>
              </a:rPr>
              <a:t>- Master Data Clean &amp; Enrichment</a:t>
            </a:r>
          </a:p>
        </p:txBody>
      </p:sp>
      <p:sp>
        <p:nvSpPr>
          <p:cNvPr id="93" name="Rectangle: Rounded Corners 92">
            <a:extLst>
              <a:ext uri="{FF2B5EF4-FFF2-40B4-BE49-F238E27FC236}">
                <a16:creationId xmlns:a16="http://schemas.microsoft.com/office/drawing/2014/main" id="{F865F286-52E3-4EF7-9C30-69341E0A879F}"/>
              </a:ext>
            </a:extLst>
          </p:cNvPr>
          <p:cNvSpPr/>
          <p:nvPr/>
        </p:nvSpPr>
        <p:spPr>
          <a:xfrm>
            <a:off x="5941060" y="377574"/>
            <a:ext cx="1554480" cy="27432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latin typeface="+mj-lt"/>
                <a:ea typeface="+mj-ea"/>
                <a:cs typeface="+mj-cs"/>
                <a:sym typeface="Helvetica Neue"/>
              </a:rPr>
              <a:t>Technology</a:t>
            </a:r>
            <a:endParaRPr lang="en-US" sz="900" dirty="0">
              <a:latin typeface="+mj-lt"/>
              <a:ea typeface="+mj-ea"/>
              <a:cs typeface="+mj-cs"/>
              <a:sym typeface="Helvetica Neue"/>
            </a:endParaRPr>
          </a:p>
        </p:txBody>
      </p:sp>
      <p:sp>
        <p:nvSpPr>
          <p:cNvPr id="94" name="Rectangle: Rounded Corners 93">
            <a:extLst>
              <a:ext uri="{FF2B5EF4-FFF2-40B4-BE49-F238E27FC236}">
                <a16:creationId xmlns:a16="http://schemas.microsoft.com/office/drawing/2014/main" id="{634BBB77-3112-45E5-AAD9-A1EC7BEBAB59}"/>
              </a:ext>
            </a:extLst>
          </p:cNvPr>
          <p:cNvSpPr/>
          <p:nvPr/>
        </p:nvSpPr>
        <p:spPr>
          <a:xfrm>
            <a:off x="7963535" y="377574"/>
            <a:ext cx="1554480" cy="274320"/>
          </a:xfrm>
          <a:prstGeom prst="roundRect">
            <a:avLst/>
          </a:prstGeom>
          <a:solidFill>
            <a:schemeClr val="accent5">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latin typeface="+mj-lt"/>
                <a:ea typeface="+mj-ea"/>
                <a:cs typeface="+mj-cs"/>
                <a:sym typeface="Helvetica Neue"/>
              </a:rPr>
              <a:t>People &amp; Talent</a:t>
            </a:r>
            <a:endParaRPr lang="en-US" sz="900" dirty="0">
              <a:latin typeface="+mj-lt"/>
              <a:ea typeface="+mj-ea"/>
              <a:cs typeface="+mj-cs"/>
              <a:sym typeface="Helvetica Neue"/>
            </a:endParaRPr>
          </a:p>
        </p:txBody>
      </p:sp>
      <p:sp>
        <p:nvSpPr>
          <p:cNvPr id="95" name="Rectangle: Rounded Corners 94">
            <a:extLst>
              <a:ext uri="{FF2B5EF4-FFF2-40B4-BE49-F238E27FC236}">
                <a16:creationId xmlns:a16="http://schemas.microsoft.com/office/drawing/2014/main" id="{58E2748A-7894-41EA-80CE-AC6B1E1158EE}"/>
              </a:ext>
            </a:extLst>
          </p:cNvPr>
          <p:cNvSpPr/>
          <p:nvPr/>
        </p:nvSpPr>
        <p:spPr>
          <a:xfrm>
            <a:off x="9986010" y="377574"/>
            <a:ext cx="1554480" cy="274320"/>
          </a:xfrm>
          <a:prstGeom prst="roundRect">
            <a:avLst/>
          </a:prstGeom>
          <a:solidFill>
            <a:schemeClr val="accent4">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latin typeface="+mj-lt"/>
                <a:ea typeface="+mj-ea"/>
                <a:cs typeface="+mj-cs"/>
                <a:sym typeface="Helvetica Neue"/>
              </a:rPr>
              <a:t>Process</a:t>
            </a:r>
            <a:endParaRPr lang="en-US" sz="900" dirty="0">
              <a:latin typeface="+mj-lt"/>
              <a:ea typeface="+mj-ea"/>
              <a:cs typeface="+mj-cs"/>
              <a:sym typeface="Helvetica Neue"/>
            </a:endParaRPr>
          </a:p>
        </p:txBody>
      </p:sp>
      <p:sp>
        <p:nvSpPr>
          <p:cNvPr id="96" name="Rectangle: Rounded Corners 95">
            <a:extLst>
              <a:ext uri="{FF2B5EF4-FFF2-40B4-BE49-F238E27FC236}">
                <a16:creationId xmlns:a16="http://schemas.microsoft.com/office/drawing/2014/main" id="{125F664F-775B-4D83-87C5-FF99B3EC87BE}"/>
              </a:ext>
            </a:extLst>
          </p:cNvPr>
          <p:cNvSpPr/>
          <p:nvPr/>
        </p:nvSpPr>
        <p:spPr>
          <a:xfrm>
            <a:off x="1435101" y="4821566"/>
            <a:ext cx="615950" cy="411480"/>
          </a:xfrm>
          <a:prstGeom prst="roundRect">
            <a:avLst/>
          </a:prstGeom>
          <a:solidFill>
            <a:schemeClr val="accent5">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800" b="1" dirty="0">
                <a:latin typeface="+mj-lt"/>
                <a:ea typeface="+mj-ea"/>
                <a:cs typeface="+mj-cs"/>
                <a:sym typeface="Helvetica Neue"/>
              </a:rPr>
              <a:t>OE Intern</a:t>
            </a:r>
          </a:p>
          <a:p>
            <a:pPr algn="ctr" defTabSz="2438337" fontAlgn="auto">
              <a:lnSpc>
                <a:spcPct val="90000"/>
              </a:lnSpc>
              <a:spcBef>
                <a:spcPts val="0"/>
              </a:spcBef>
              <a:spcAft>
                <a:spcPts val="0"/>
              </a:spcAft>
            </a:pPr>
            <a:r>
              <a:rPr lang="en-US" sz="800" dirty="0">
                <a:latin typeface="+mj-lt"/>
                <a:ea typeface="+mj-ea"/>
                <a:cs typeface="+mj-cs"/>
                <a:sym typeface="Helvetica Neue"/>
              </a:rPr>
              <a:t>Onboarding</a:t>
            </a:r>
          </a:p>
        </p:txBody>
      </p:sp>
      <p:sp>
        <p:nvSpPr>
          <p:cNvPr id="97" name="Rectangle: Rounded Corners 96">
            <a:extLst>
              <a:ext uri="{FF2B5EF4-FFF2-40B4-BE49-F238E27FC236}">
                <a16:creationId xmlns:a16="http://schemas.microsoft.com/office/drawing/2014/main" id="{CCE935B0-6EC9-44D7-9B74-8C64F7F70229}"/>
              </a:ext>
            </a:extLst>
          </p:cNvPr>
          <p:cNvSpPr/>
          <p:nvPr/>
        </p:nvSpPr>
        <p:spPr>
          <a:xfrm>
            <a:off x="273052" y="1815808"/>
            <a:ext cx="5585458" cy="411480"/>
          </a:xfrm>
          <a:prstGeom prst="roundRect">
            <a:avLst/>
          </a:prstGeom>
          <a:solidFill>
            <a:schemeClr val="accent4">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latin typeface="+mj-lt"/>
                <a:ea typeface="+mj-ea"/>
                <a:cs typeface="+mj-cs"/>
                <a:sym typeface="Helvetica Neue"/>
              </a:rPr>
              <a:t>P2P Pay Terms – </a:t>
            </a:r>
            <a:r>
              <a:rPr lang="en-US" sz="900" dirty="0">
                <a:latin typeface="+mj-lt"/>
                <a:ea typeface="+mj-ea"/>
                <a:cs typeface="+mj-cs"/>
                <a:sym typeface="Helvetica Neue"/>
              </a:rPr>
              <a:t>Pay Term Updates and Change Management</a:t>
            </a:r>
          </a:p>
        </p:txBody>
      </p:sp>
      <p:sp>
        <p:nvSpPr>
          <p:cNvPr id="98" name="Rectangle: Rounded Corners 97">
            <a:extLst>
              <a:ext uri="{FF2B5EF4-FFF2-40B4-BE49-F238E27FC236}">
                <a16:creationId xmlns:a16="http://schemas.microsoft.com/office/drawing/2014/main" id="{6E59EBF2-03BB-4C1D-87DF-4B0CF075AF9E}"/>
              </a:ext>
            </a:extLst>
          </p:cNvPr>
          <p:cNvSpPr/>
          <p:nvPr/>
        </p:nvSpPr>
        <p:spPr>
          <a:xfrm>
            <a:off x="1193801" y="4314624"/>
            <a:ext cx="857250" cy="411480"/>
          </a:xfrm>
          <a:prstGeom prst="roundRect">
            <a:avLst/>
          </a:prstGeom>
          <a:solidFill>
            <a:schemeClr val="accent4">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700" b="1" dirty="0"/>
              <a:t>ACH Banking Add and Update </a:t>
            </a:r>
            <a:r>
              <a:rPr lang="en-US" sz="700" dirty="0"/>
              <a:t>– Process Refinement</a:t>
            </a:r>
          </a:p>
        </p:txBody>
      </p:sp>
      <p:sp>
        <p:nvSpPr>
          <p:cNvPr id="99" name="Rectangle: Rounded Corners 98">
            <a:extLst>
              <a:ext uri="{FF2B5EF4-FFF2-40B4-BE49-F238E27FC236}">
                <a16:creationId xmlns:a16="http://schemas.microsoft.com/office/drawing/2014/main" id="{12C12629-C46C-48FA-9FCF-97DA0A9E092E}"/>
              </a:ext>
            </a:extLst>
          </p:cNvPr>
          <p:cNvSpPr/>
          <p:nvPr/>
        </p:nvSpPr>
        <p:spPr>
          <a:xfrm>
            <a:off x="2141856" y="4320707"/>
            <a:ext cx="857250" cy="411480"/>
          </a:xfrm>
          <a:prstGeom prst="roundRect">
            <a:avLst/>
          </a:prstGeom>
          <a:solidFill>
            <a:schemeClr val="accent4">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700" b="1" dirty="0"/>
              <a:t>Supplier Add/Update</a:t>
            </a:r>
          </a:p>
          <a:p>
            <a:pPr algn="ctr" defTabSz="2438337" fontAlgn="auto">
              <a:lnSpc>
                <a:spcPct val="90000"/>
              </a:lnSpc>
              <a:spcBef>
                <a:spcPts val="0"/>
              </a:spcBef>
              <a:spcAft>
                <a:spcPts val="0"/>
              </a:spcAft>
            </a:pPr>
            <a:r>
              <a:rPr lang="en-US" sz="700" dirty="0"/>
              <a:t>– Process Refinement</a:t>
            </a:r>
          </a:p>
        </p:txBody>
      </p:sp>
      <p:sp>
        <p:nvSpPr>
          <p:cNvPr id="100" name="Rectangle: Rounded Corners 99">
            <a:extLst>
              <a:ext uri="{FF2B5EF4-FFF2-40B4-BE49-F238E27FC236}">
                <a16:creationId xmlns:a16="http://schemas.microsoft.com/office/drawing/2014/main" id="{0D111CA0-106A-4DCE-A2A0-6B0A2CEB698F}"/>
              </a:ext>
            </a:extLst>
          </p:cNvPr>
          <p:cNvSpPr/>
          <p:nvPr/>
        </p:nvSpPr>
        <p:spPr>
          <a:xfrm>
            <a:off x="1206500" y="3811775"/>
            <a:ext cx="85725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800" b="1" dirty="0"/>
              <a:t>Check Production at BR - </a:t>
            </a:r>
            <a:r>
              <a:rPr lang="en-US" sz="800" dirty="0"/>
              <a:t>Integration</a:t>
            </a:r>
          </a:p>
        </p:txBody>
      </p:sp>
      <p:sp>
        <p:nvSpPr>
          <p:cNvPr id="101" name="Rectangle: Rounded Corners 100">
            <a:extLst>
              <a:ext uri="{FF2B5EF4-FFF2-40B4-BE49-F238E27FC236}">
                <a16:creationId xmlns:a16="http://schemas.microsoft.com/office/drawing/2014/main" id="{9D462CB7-7F44-466F-B7C5-A29A993B7168}"/>
              </a:ext>
            </a:extLst>
          </p:cNvPr>
          <p:cNvSpPr/>
          <p:nvPr/>
        </p:nvSpPr>
        <p:spPr>
          <a:xfrm>
            <a:off x="2126615" y="3821607"/>
            <a:ext cx="85725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800" b="1" dirty="0"/>
              <a:t>Check Production at BR - </a:t>
            </a:r>
            <a:r>
              <a:rPr lang="en-US" sz="800" dirty="0"/>
              <a:t>Deployment</a:t>
            </a:r>
          </a:p>
        </p:txBody>
      </p:sp>
      <p:sp>
        <p:nvSpPr>
          <p:cNvPr id="102" name="Rectangle: Rounded Corners 101">
            <a:extLst>
              <a:ext uri="{FF2B5EF4-FFF2-40B4-BE49-F238E27FC236}">
                <a16:creationId xmlns:a16="http://schemas.microsoft.com/office/drawing/2014/main" id="{3B310211-B4EA-4E38-8347-14A5B23F0189}"/>
              </a:ext>
            </a:extLst>
          </p:cNvPr>
          <p:cNvSpPr/>
          <p:nvPr/>
        </p:nvSpPr>
        <p:spPr>
          <a:xfrm>
            <a:off x="4969510" y="6295113"/>
            <a:ext cx="1793240" cy="411480"/>
          </a:xfrm>
          <a:prstGeom prst="roundRect">
            <a:avLst/>
          </a:prstGeom>
          <a:solidFill>
            <a:schemeClr val="accent4">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800" b="1" dirty="0"/>
              <a:t>Regulatory Reporting (1099): </a:t>
            </a:r>
          </a:p>
        </p:txBody>
      </p:sp>
      <p:sp>
        <p:nvSpPr>
          <p:cNvPr id="103" name="Rectangle: Rounded Corners 102">
            <a:extLst>
              <a:ext uri="{FF2B5EF4-FFF2-40B4-BE49-F238E27FC236}">
                <a16:creationId xmlns:a16="http://schemas.microsoft.com/office/drawing/2014/main" id="{1CFAA349-8323-4B97-9864-2713AE60D6CD}"/>
              </a:ext>
            </a:extLst>
          </p:cNvPr>
          <p:cNvSpPr/>
          <p:nvPr/>
        </p:nvSpPr>
        <p:spPr>
          <a:xfrm>
            <a:off x="4042410" y="5827034"/>
            <a:ext cx="2720340" cy="411480"/>
          </a:xfrm>
          <a:prstGeom prst="roundRect">
            <a:avLst/>
          </a:prstGeom>
          <a:solidFill>
            <a:schemeClr val="accent5">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t>Accounts Payable Specialist/Manager Certification Program</a:t>
            </a:r>
          </a:p>
        </p:txBody>
      </p:sp>
      <p:sp>
        <p:nvSpPr>
          <p:cNvPr id="3" name="Rectangle: Rounded Corners 2">
            <a:extLst>
              <a:ext uri="{FF2B5EF4-FFF2-40B4-BE49-F238E27FC236}">
                <a16:creationId xmlns:a16="http://schemas.microsoft.com/office/drawing/2014/main" id="{5E3F22AF-A75E-1D95-077B-1B4B47C22C72}"/>
              </a:ext>
            </a:extLst>
          </p:cNvPr>
          <p:cNvSpPr/>
          <p:nvPr/>
        </p:nvSpPr>
        <p:spPr>
          <a:xfrm>
            <a:off x="9542780" y="5329205"/>
            <a:ext cx="1997710" cy="411480"/>
          </a:xfrm>
          <a:prstGeom prst="roundRect">
            <a:avLst/>
          </a:prstGeom>
          <a:solidFill>
            <a:schemeClr val="accent6">
              <a:lumMod val="20000"/>
              <a:lumOff val="80000"/>
            </a:schemeClr>
          </a:solidFill>
          <a:ln w="31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 rIns="0" bIns="9144" numCol="1" spcCol="38100" rtlCol="0" fromWordArt="0" anchor="ctr" anchorCtr="0" forceAA="0" compatLnSpc="1">
            <a:prstTxWarp prst="textNoShape">
              <a:avLst/>
            </a:prstTxWarp>
            <a:noAutofit/>
          </a:bodyPr>
          <a:lstStyle/>
          <a:p>
            <a:pPr algn="ctr" defTabSz="2438337" fontAlgn="auto">
              <a:lnSpc>
                <a:spcPct val="90000"/>
              </a:lnSpc>
              <a:spcBef>
                <a:spcPts val="0"/>
              </a:spcBef>
              <a:spcAft>
                <a:spcPts val="0"/>
              </a:spcAft>
            </a:pPr>
            <a:r>
              <a:rPr lang="en-US" sz="900" b="1" dirty="0">
                <a:sym typeface="Helvetica Neue"/>
              </a:rPr>
              <a:t>VLM </a:t>
            </a:r>
            <a:r>
              <a:rPr lang="en-US" sz="900" b="1" dirty="0">
                <a:latin typeface="+mj-lt"/>
                <a:ea typeface="+mj-ea"/>
                <a:cs typeface="+mj-cs"/>
                <a:sym typeface="Helvetica Neue"/>
              </a:rPr>
              <a:t>– </a:t>
            </a:r>
            <a:r>
              <a:rPr lang="en-US" sz="900" dirty="0">
                <a:latin typeface="+mj-lt"/>
                <a:ea typeface="+mj-ea"/>
                <a:cs typeface="+mj-cs"/>
                <a:sym typeface="Helvetica Neue"/>
              </a:rPr>
              <a:t>Phase 2 Implementation</a:t>
            </a:r>
          </a:p>
        </p:txBody>
      </p:sp>
    </p:spTree>
    <p:extLst>
      <p:ext uri="{BB962C8B-B14F-4D97-AF65-F5344CB8AC3E}">
        <p14:creationId xmlns:p14="http://schemas.microsoft.com/office/powerpoint/2010/main" val="1391711133"/>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4800" dirty="0"/>
              <a:t>Supply Chain Leadership </a:t>
            </a:r>
          </a:p>
          <a:p>
            <a:r>
              <a:rPr lang="en-US" sz="4800" dirty="0"/>
              <a:t>Q&amp;A</a:t>
            </a:r>
          </a:p>
        </p:txBody>
      </p:sp>
    </p:spTree>
    <p:extLst>
      <p:ext uri="{BB962C8B-B14F-4D97-AF65-F5344CB8AC3E}">
        <p14:creationId xmlns:p14="http://schemas.microsoft.com/office/powerpoint/2010/main" val="39151620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77323" y="914401"/>
            <a:ext cx="8782050" cy="4401205"/>
          </a:xfrm>
          <a:prstGeom prst="rect">
            <a:avLst/>
          </a:prstGeom>
          <a:noFill/>
        </p:spPr>
        <p:txBody>
          <a:bodyPr>
            <a:spAutoFit/>
          </a:bodyPr>
          <a:lstStyle/>
          <a:p>
            <a:pPr>
              <a:defRPr/>
            </a:pPr>
            <a:r>
              <a:rPr lang="en-US" sz="2400" b="1" dirty="0">
                <a:solidFill>
                  <a:srgbClr val="8B0021"/>
                </a:solidFill>
                <a:latin typeface="Arial" charset="0"/>
              </a:rPr>
              <a:t>Quality – zero defects</a:t>
            </a:r>
          </a:p>
          <a:p>
            <a:pPr>
              <a:defRPr/>
            </a:pPr>
            <a:endParaRPr lang="en-US" sz="2400" dirty="0">
              <a:latin typeface="Arial" charset="0"/>
            </a:endParaRPr>
          </a:p>
          <a:p>
            <a:pPr>
              <a:defRPr/>
            </a:pPr>
            <a:endParaRPr lang="en-US" sz="400" dirty="0">
              <a:latin typeface="Arial" charset="0"/>
            </a:endParaRPr>
          </a:p>
          <a:p>
            <a:pPr>
              <a:spcBef>
                <a:spcPts val="600"/>
              </a:spcBef>
              <a:defRPr/>
            </a:pPr>
            <a:r>
              <a:rPr lang="en-US" sz="2400" b="1" dirty="0">
                <a:solidFill>
                  <a:srgbClr val="8B0021"/>
                </a:solidFill>
                <a:latin typeface="Arial" charset="0"/>
              </a:rPr>
              <a:t>Cost – best in market</a:t>
            </a:r>
          </a:p>
          <a:p>
            <a:pPr>
              <a:spcBef>
                <a:spcPts val="600"/>
              </a:spcBef>
              <a:defRPr/>
            </a:pPr>
            <a:endParaRPr lang="en-US" sz="2400" dirty="0">
              <a:latin typeface="Arial" charset="0"/>
            </a:endParaRPr>
          </a:p>
          <a:p>
            <a:pPr>
              <a:defRPr/>
            </a:pPr>
            <a:endParaRPr lang="en-US" sz="400" dirty="0">
              <a:latin typeface="Arial" charset="0"/>
            </a:endParaRPr>
          </a:p>
          <a:p>
            <a:pPr>
              <a:defRPr/>
            </a:pPr>
            <a:endParaRPr lang="en-US" sz="400" dirty="0">
              <a:latin typeface="Arial" charset="0"/>
            </a:endParaRPr>
          </a:p>
          <a:p>
            <a:pPr>
              <a:defRPr/>
            </a:pPr>
            <a:r>
              <a:rPr lang="en-US" sz="2400" b="1" dirty="0">
                <a:solidFill>
                  <a:srgbClr val="8B0021"/>
                </a:solidFill>
                <a:latin typeface="Arial" charset="0"/>
              </a:rPr>
              <a:t>Delivery – 100% on-time &amp; complete</a:t>
            </a:r>
          </a:p>
          <a:p>
            <a:pPr>
              <a:defRPr/>
            </a:pPr>
            <a:endParaRPr lang="en-US" sz="2400" dirty="0">
              <a:latin typeface="Arial" charset="0"/>
            </a:endParaRPr>
          </a:p>
          <a:p>
            <a:pPr>
              <a:buSzPct val="100000"/>
              <a:defRPr/>
            </a:pPr>
            <a:endParaRPr lang="en-US" sz="400" dirty="0">
              <a:latin typeface="Arial" charset="0"/>
            </a:endParaRPr>
          </a:p>
          <a:p>
            <a:pPr>
              <a:spcBef>
                <a:spcPts val="600"/>
              </a:spcBef>
              <a:buSzPct val="100000"/>
              <a:defRPr/>
            </a:pPr>
            <a:r>
              <a:rPr lang="en-US" sz="2400" b="1" dirty="0">
                <a:solidFill>
                  <a:srgbClr val="8B0021"/>
                </a:solidFill>
                <a:latin typeface="Arial" charset="0"/>
              </a:rPr>
              <a:t>Technology – At The Forefront</a:t>
            </a:r>
          </a:p>
          <a:p>
            <a:pPr>
              <a:spcBef>
                <a:spcPts val="600"/>
              </a:spcBef>
              <a:buSzPct val="100000"/>
              <a:defRPr/>
            </a:pPr>
            <a:endParaRPr lang="en-US" sz="2400" dirty="0">
              <a:latin typeface="Arial" charset="0"/>
            </a:endParaRPr>
          </a:p>
          <a:p>
            <a:pPr>
              <a:buSzPct val="100000"/>
              <a:defRPr/>
            </a:pPr>
            <a:endParaRPr lang="en-US" sz="400" dirty="0">
              <a:latin typeface="Arial" charset="0"/>
            </a:endParaRPr>
          </a:p>
          <a:p>
            <a:pPr>
              <a:spcBef>
                <a:spcPts val="600"/>
              </a:spcBef>
              <a:buSzPct val="100000"/>
              <a:defRPr/>
            </a:pPr>
            <a:r>
              <a:rPr lang="en-US" sz="2400" b="1" dirty="0">
                <a:solidFill>
                  <a:srgbClr val="8B0021"/>
                </a:solidFill>
                <a:latin typeface="Arial" charset="0"/>
              </a:rPr>
              <a:t>Service – best in class</a:t>
            </a:r>
            <a:endParaRPr lang="en-US" sz="2400" dirty="0">
              <a:latin typeface="Arial" charset="0"/>
            </a:endParaRPr>
          </a:p>
          <a:p>
            <a:pPr>
              <a:defRPr/>
            </a:pPr>
            <a:r>
              <a:rPr lang="en-US" sz="1050" dirty="0"/>
              <a:t>	</a:t>
            </a:r>
          </a:p>
          <a:p>
            <a:pPr marL="342900" lvl="2" indent="-342900">
              <a:buFont typeface="+mj-lt"/>
              <a:buAutoNum type="arabicPeriod"/>
              <a:defRPr/>
            </a:pPr>
            <a:endParaRPr lang="en-US" sz="900" dirty="0"/>
          </a:p>
        </p:txBody>
      </p:sp>
      <p:sp>
        <p:nvSpPr>
          <p:cNvPr id="9" name="TextBox 4"/>
          <p:cNvSpPr txBox="1">
            <a:spLocks noChangeArrowheads="1"/>
          </p:cNvSpPr>
          <p:nvPr/>
        </p:nvSpPr>
        <p:spPr bwMode="auto">
          <a:xfrm>
            <a:off x="554182" y="28401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pitchFamily="-83" charset="-128"/>
              </a:defRPr>
            </a:lvl1pPr>
            <a:lvl2pPr marL="742950" indent="-285750" eaLnBrk="0" hangingPunct="0">
              <a:defRPr>
                <a:solidFill>
                  <a:schemeClr val="tx1"/>
                </a:solidFill>
                <a:latin typeface="Arial" pitchFamily="34" charset="0"/>
                <a:ea typeface="ヒラギノ角ゴ Pro W3" pitchFamily="-83" charset="-128"/>
              </a:defRPr>
            </a:lvl2pPr>
            <a:lvl3pPr marL="1143000" indent="-228600" eaLnBrk="0" hangingPunct="0">
              <a:defRPr>
                <a:solidFill>
                  <a:schemeClr val="tx1"/>
                </a:solidFill>
                <a:latin typeface="Arial" pitchFamily="34" charset="0"/>
                <a:ea typeface="ヒラギノ角ゴ Pro W3" pitchFamily="-83" charset="-128"/>
              </a:defRPr>
            </a:lvl3pPr>
            <a:lvl4pPr marL="1600200" indent="-228600" eaLnBrk="0" hangingPunct="0">
              <a:defRPr>
                <a:solidFill>
                  <a:schemeClr val="tx1"/>
                </a:solidFill>
                <a:latin typeface="Arial" pitchFamily="34" charset="0"/>
                <a:ea typeface="ヒラギノ角ゴ Pro W3" pitchFamily="-83" charset="-128"/>
              </a:defRPr>
            </a:lvl4pPr>
            <a:lvl5pPr marL="2057400" indent="-228600" eaLnBrk="0" hangingPunct="0">
              <a:defRPr>
                <a:solidFill>
                  <a:schemeClr val="tx1"/>
                </a:solidFill>
                <a:latin typeface="Arial" pitchFamily="34" charset="0"/>
                <a:ea typeface="ヒラギノ角ゴ Pro W3" pitchFamily="-8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pitchFamily="-8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pitchFamily="-8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pitchFamily="-8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pitchFamily="-83" charset="-128"/>
              </a:defRPr>
            </a:lvl9pPr>
          </a:lstStyle>
          <a:p>
            <a:pPr eaLnBrk="1" hangingPunct="1"/>
            <a:r>
              <a:rPr lang="en-US" altLang="en-US" sz="2000" b="1" u="sng" dirty="0"/>
              <a:t>This is a challenging time…but our core principles remain…</a:t>
            </a:r>
          </a:p>
        </p:txBody>
      </p:sp>
    </p:spTree>
    <p:extLst>
      <p:ext uri="{BB962C8B-B14F-4D97-AF65-F5344CB8AC3E}">
        <p14:creationId xmlns:p14="http://schemas.microsoft.com/office/powerpoint/2010/main" val="15642753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2587650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8"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27304" y="589585"/>
            <a:ext cx="11150346" cy="598721"/>
          </a:xfrm>
        </p:spPr>
        <p:txBody>
          <a:bodyPr vert="horz"/>
          <a:lstStyle/>
          <a:p>
            <a:r>
              <a:rPr lang="en-US" dirty="0"/>
              <a:t>Over the Past 5+ Years, We’ve Successfully Executed On Our System’s Strategy for Growth &amp; Excellence</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12</a:t>
            </a:fld>
            <a:endParaRPr lang="en-US" dirty="0"/>
          </a:p>
        </p:txBody>
      </p:sp>
      <p:sp>
        <p:nvSpPr>
          <p:cNvPr id="18" name="Isosceles Triangle 17"/>
          <p:cNvSpPr/>
          <p:nvPr/>
        </p:nvSpPr>
        <p:spPr>
          <a:xfrm rot="16200000">
            <a:off x="1659460" y="2734424"/>
            <a:ext cx="3944030" cy="2599510"/>
          </a:xfrm>
          <a:prstGeom prs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6"/>
          <a:stretch>
            <a:fillRect/>
          </a:stretch>
        </p:blipFill>
        <p:spPr>
          <a:xfrm>
            <a:off x="1343206" y="2938061"/>
            <a:ext cx="2456231" cy="2247893"/>
          </a:xfrm>
          <a:prstGeom prst="rect">
            <a:avLst/>
          </a:prstGeom>
          <a:ln>
            <a:solidFill>
              <a:schemeClr val="tx1"/>
            </a:solidFill>
          </a:ln>
        </p:spPr>
      </p:pic>
      <p:sp>
        <p:nvSpPr>
          <p:cNvPr id="20" name="Title 2">
            <a:extLst>
              <a:ext uri="{FF2B5EF4-FFF2-40B4-BE49-F238E27FC236}">
                <a16:creationId xmlns:a16="http://schemas.microsoft.com/office/drawing/2014/main" id="{38854D78-F4C8-CCF4-BD6C-08ACFF25BBB7}"/>
              </a:ext>
            </a:extLst>
          </p:cNvPr>
          <p:cNvSpPr txBox="1">
            <a:spLocks/>
          </p:cNvSpPr>
          <p:nvPr/>
        </p:nvSpPr>
        <p:spPr>
          <a:xfrm>
            <a:off x="4931230" y="2062165"/>
            <a:ext cx="6760030" cy="3944030"/>
          </a:xfrm>
          <a:prstGeom prst="rect">
            <a:avLst/>
          </a:prstGeom>
          <a:ln>
            <a:solidFill>
              <a:schemeClr val="tx1"/>
            </a:solidFill>
          </a:ln>
        </p:spPr>
        <p:txBody>
          <a:bodyPr vert="horz"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1200"/>
              </a:spcAft>
            </a:pPr>
            <a:r>
              <a:rPr lang="en-US" sz="2800" b="1" dirty="0">
                <a:solidFill>
                  <a:srgbClr val="800000"/>
                </a:solidFill>
                <a:latin typeface="Arial" panose="020B0604020202020204" pitchFamily="34" charset="0"/>
                <a:cs typeface="Arial" panose="020B0604020202020204" pitchFamily="34" charset="0"/>
              </a:rPr>
              <a:t>Major Progress for the Health System</a:t>
            </a:r>
          </a:p>
          <a:p>
            <a:pPr marL="571500" indent="-571500" fontAlgn="auto">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Recognition &amp; Performance Growth</a:t>
            </a:r>
          </a:p>
          <a:p>
            <a:pPr marL="571500" indent="-571500" fontAlgn="auto">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Financial Growth &amp; Health</a:t>
            </a:r>
          </a:p>
          <a:p>
            <a:pPr marL="571500" indent="-571500" fontAlgn="auto">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Geographic Growth</a:t>
            </a:r>
          </a:p>
          <a:p>
            <a:pPr marL="571500" indent="-571500" fontAlgn="auto">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Programmatic, Partnership, &amp; Infrastructure Growth</a:t>
            </a:r>
          </a:p>
        </p:txBody>
      </p:sp>
      <p:sp>
        <p:nvSpPr>
          <p:cNvPr id="21" name="TextBox 20"/>
          <p:cNvSpPr txBox="1"/>
          <p:nvPr/>
        </p:nvSpPr>
        <p:spPr>
          <a:xfrm>
            <a:off x="857821" y="2201079"/>
            <a:ext cx="3028265" cy="523220"/>
          </a:xfrm>
          <a:prstGeom prst="rect">
            <a:avLst/>
          </a:prstGeom>
          <a:noFill/>
        </p:spPr>
        <p:txBody>
          <a:bodyPr wrap="none" rtlCol="0">
            <a:spAutoFit/>
          </a:bodyPr>
          <a:lstStyle/>
          <a:p>
            <a:pPr algn="ctr"/>
            <a:r>
              <a:rPr lang="en-US" sz="1600" b="1" dirty="0"/>
              <a:t>Vision 2025’s Major Priorities</a:t>
            </a:r>
          </a:p>
          <a:p>
            <a:pPr algn="ctr"/>
            <a:r>
              <a:rPr lang="en-US" sz="1200" i="1" dirty="0"/>
              <a:t>(Our Previous Strategy)</a:t>
            </a:r>
          </a:p>
        </p:txBody>
      </p:sp>
      <p:sp>
        <p:nvSpPr>
          <p:cNvPr id="14" name="Text Placeholder 7">
            <a:extLst>
              <a:ext uri="{FF2B5EF4-FFF2-40B4-BE49-F238E27FC236}">
                <a16:creationId xmlns:a16="http://schemas.microsoft.com/office/drawing/2014/main" id="{0832CEE2-EED7-278E-E6D7-1EDE961AE618}"/>
              </a:ext>
            </a:extLst>
          </p:cNvPr>
          <p:cNvSpPr>
            <a:spLocks noGrp="1"/>
          </p:cNvSpPr>
          <p:nvPr>
            <p:ph type="body" sz="quarter" idx="39"/>
          </p:nvPr>
        </p:nvSpPr>
        <p:spPr>
          <a:xfrm>
            <a:off x="6546990" y="6153490"/>
            <a:ext cx="5208115" cy="278017"/>
          </a:xfrm>
        </p:spPr>
        <p:txBody>
          <a:bodyPr/>
          <a:lstStyle/>
          <a:p>
            <a:pPr>
              <a:lnSpc>
                <a:spcPct val="100000"/>
              </a:lnSpc>
              <a:spcBef>
                <a:spcPts val="0"/>
              </a:spcBef>
            </a:pPr>
            <a:r>
              <a:rPr lang="en-US" altLang="en-US" sz="1000" baseline="30000" dirty="0">
                <a:solidFill>
                  <a:schemeClr val="tx2"/>
                </a:solidFill>
              </a:rPr>
              <a:t>1</a:t>
            </a:r>
            <a:r>
              <a:rPr lang="en-US" altLang="en-US" sz="1000" dirty="0">
                <a:solidFill>
                  <a:schemeClr val="tx2"/>
                </a:solidFill>
              </a:rPr>
              <a:t>Legacy UCM; Does not include U of C Faculty Practice</a:t>
            </a:r>
          </a:p>
        </p:txBody>
      </p:sp>
    </p:spTree>
    <p:extLst>
      <p:ext uri="{BB962C8B-B14F-4D97-AF65-F5344CB8AC3E}">
        <p14:creationId xmlns:p14="http://schemas.microsoft.com/office/powerpoint/2010/main" val="209796402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73" imgH="473" progId="TCLayout.ActiveDocument.1">
                  <p:embed/>
                </p:oleObj>
              </mc:Choice>
              <mc:Fallback>
                <p:oleObj name="think-cell Slide" r:id="rId8" imgW="473" imgH="473" progId="TCLayout.ActiveDocument.1">
                  <p:embed/>
                  <p:pic>
                    <p:nvPicPr>
                      <p:cNvPr id="8"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27304" y="473751"/>
            <a:ext cx="11150346" cy="598721"/>
          </a:xfrm>
        </p:spPr>
        <p:txBody>
          <a:bodyPr vert="horz"/>
          <a:lstStyle/>
          <a:p>
            <a:r>
              <a:rPr lang="en-US" dirty="0"/>
              <a:t>Recognition &amp; Performance Growth</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13</a:t>
            </a:fld>
            <a:endParaRPr lang="en-US" dirty="0"/>
          </a:p>
        </p:txBody>
      </p:sp>
      <p:pic>
        <p:nvPicPr>
          <p:cNvPr id="188418" name="Picture 2" descr="https://health.usnews.com/static-atlas/assets/img/health/adult-hospitals-202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562" y="2306230"/>
            <a:ext cx="1543577" cy="1386131"/>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p:cNvCxnSpPr/>
          <p:nvPr/>
        </p:nvCxnSpPr>
        <p:spPr>
          <a:xfrm>
            <a:off x="6102531" y="1504824"/>
            <a:ext cx="0" cy="4528027"/>
          </a:xfrm>
          <a:prstGeom prst="line">
            <a:avLst/>
          </a:prstGeom>
          <a:ln w="9525">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046594" y="1171395"/>
            <a:ext cx="4251665" cy="400110"/>
          </a:xfrm>
          <a:prstGeom prst="rect">
            <a:avLst/>
          </a:prstGeom>
          <a:noFill/>
        </p:spPr>
        <p:txBody>
          <a:bodyPr wrap="square" rtlCol="0">
            <a:spAutoFit/>
          </a:bodyPr>
          <a:lstStyle/>
          <a:p>
            <a:pPr algn="ctr"/>
            <a:r>
              <a:rPr lang="en-US" sz="2000" b="1" dirty="0"/>
              <a:t>Growing in National Excellence:</a:t>
            </a:r>
          </a:p>
        </p:txBody>
      </p:sp>
      <p:sp>
        <p:nvSpPr>
          <p:cNvPr id="55" name="TextBox 54"/>
          <p:cNvSpPr txBox="1"/>
          <p:nvPr/>
        </p:nvSpPr>
        <p:spPr>
          <a:xfrm>
            <a:off x="6139544" y="1171395"/>
            <a:ext cx="5797731" cy="400110"/>
          </a:xfrm>
          <a:prstGeom prst="rect">
            <a:avLst/>
          </a:prstGeom>
          <a:noFill/>
        </p:spPr>
        <p:txBody>
          <a:bodyPr wrap="square" rtlCol="0">
            <a:spAutoFit/>
          </a:bodyPr>
          <a:lstStyle/>
          <a:p>
            <a:pPr algn="ctr"/>
            <a:r>
              <a:rPr lang="en-US" sz="2000" b="1" dirty="0"/>
              <a:t>Success in Executing Locally in Chicagoland:</a:t>
            </a:r>
            <a:endParaRPr lang="en-US" sz="2000" b="1" dirty="0">
              <a:solidFill>
                <a:schemeClr val="accent1"/>
              </a:solidFill>
            </a:endParaRPr>
          </a:p>
        </p:txBody>
      </p:sp>
      <p:graphicFrame>
        <p:nvGraphicFramePr>
          <p:cNvPr id="64" name="Chart 63"/>
          <p:cNvGraphicFramePr/>
          <p:nvPr>
            <p:custDataLst>
              <p:tags r:id="rId2"/>
            </p:custDataLst>
          </p:nvPr>
        </p:nvGraphicFramePr>
        <p:xfrm>
          <a:off x="2197100" y="1782763"/>
          <a:ext cx="2008188" cy="2184400"/>
        </p:xfrm>
        <a:graphic>
          <a:graphicData uri="http://schemas.openxmlformats.org/drawingml/2006/chart">
            <c:chart xmlns:c="http://schemas.openxmlformats.org/drawingml/2006/chart" xmlns:r="http://schemas.openxmlformats.org/officeDocument/2006/relationships" r:id="rId11"/>
          </a:graphicData>
        </a:graphic>
      </p:graphicFrame>
      <p:sp>
        <p:nvSpPr>
          <p:cNvPr id="12" name="Rectangle 11"/>
          <p:cNvSpPr/>
          <p:nvPr>
            <p:custDataLst>
              <p:tags r:id="rId3"/>
            </p:custDataLst>
          </p:nvPr>
        </p:nvSpPr>
        <p:spPr bwMode="auto">
          <a:xfrm>
            <a:off x="2371725" y="3646488"/>
            <a:ext cx="1657350" cy="488950"/>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fld id="{813380B4-E5B1-4120-AAEB-C49BF7F8D0F8}" type="datetime'Na''tionally ''Ranke''''d Spe''''c''i''al''t''i''''''es'''''''">
              <a:rPr lang="en-US" altLang="en-US" sz="1600" smtClean="0">
                <a:solidFill>
                  <a:schemeClr val="tx1"/>
                </a:solidFill>
              </a:rPr>
              <a:pPr algn="ctr"/>
              <a:t>Nationally Ranked Specialties</a:t>
            </a:fld>
            <a:endParaRPr lang="en-US" sz="1600" dirty="0">
              <a:solidFill>
                <a:schemeClr val="tx1"/>
              </a:solidFill>
            </a:endParaRPr>
          </a:p>
        </p:txBody>
      </p:sp>
      <p:pic>
        <p:nvPicPr>
          <p:cNvPr id="188422" name="Picture 6" descr="Introduction to NIH Grant Applications – Center for Studies in Demography  and Ecolog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5299" y="4174344"/>
            <a:ext cx="1806847" cy="180684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589807" y="3281863"/>
            <a:ext cx="582211" cy="307777"/>
          </a:xfrm>
          <a:prstGeom prst="rect">
            <a:avLst/>
          </a:prstGeom>
          <a:noFill/>
        </p:spPr>
        <p:txBody>
          <a:bodyPr wrap="none" rtlCol="0">
            <a:spAutoFit/>
          </a:bodyPr>
          <a:lstStyle/>
          <a:p>
            <a:r>
              <a:rPr lang="en-US" sz="1400" b="1" dirty="0"/>
              <a:t>2019</a:t>
            </a:r>
          </a:p>
        </p:txBody>
      </p:sp>
      <p:sp>
        <p:nvSpPr>
          <p:cNvPr id="110" name="TextBox 109"/>
          <p:cNvSpPr txBox="1"/>
          <p:nvPr/>
        </p:nvSpPr>
        <p:spPr>
          <a:xfrm>
            <a:off x="3180309" y="3281863"/>
            <a:ext cx="697114" cy="307777"/>
          </a:xfrm>
          <a:prstGeom prst="rect">
            <a:avLst/>
          </a:prstGeom>
          <a:noFill/>
        </p:spPr>
        <p:txBody>
          <a:bodyPr wrap="none" rtlCol="0">
            <a:spAutoFit/>
          </a:bodyPr>
          <a:lstStyle/>
          <a:p>
            <a:r>
              <a:rPr lang="en-US" sz="1400" b="1" dirty="0">
                <a:solidFill>
                  <a:schemeClr val="bg1"/>
                </a:solidFill>
              </a:rPr>
              <a:t>Today</a:t>
            </a:r>
          </a:p>
        </p:txBody>
      </p:sp>
      <p:sp>
        <p:nvSpPr>
          <p:cNvPr id="111" name="TextBox 110"/>
          <p:cNvSpPr txBox="1"/>
          <p:nvPr/>
        </p:nvSpPr>
        <p:spPr>
          <a:xfrm>
            <a:off x="2814215" y="5054738"/>
            <a:ext cx="697627" cy="369332"/>
          </a:xfrm>
          <a:prstGeom prst="rect">
            <a:avLst/>
          </a:prstGeom>
          <a:noFill/>
        </p:spPr>
        <p:txBody>
          <a:bodyPr wrap="none" rtlCol="0">
            <a:spAutoFit/>
          </a:bodyPr>
          <a:lstStyle/>
          <a:p>
            <a:r>
              <a:rPr lang="en-US" b="1" dirty="0"/>
              <a:t>2018</a:t>
            </a:r>
          </a:p>
        </p:txBody>
      </p:sp>
      <p:sp>
        <p:nvSpPr>
          <p:cNvPr id="112" name="TextBox 111"/>
          <p:cNvSpPr txBox="1"/>
          <p:nvPr/>
        </p:nvSpPr>
        <p:spPr>
          <a:xfrm>
            <a:off x="4111151" y="5048207"/>
            <a:ext cx="847220" cy="369332"/>
          </a:xfrm>
          <a:prstGeom prst="rect">
            <a:avLst/>
          </a:prstGeom>
          <a:noFill/>
        </p:spPr>
        <p:txBody>
          <a:bodyPr wrap="none" rtlCol="0">
            <a:spAutoFit/>
          </a:bodyPr>
          <a:lstStyle/>
          <a:p>
            <a:r>
              <a:rPr lang="en-US" b="1" dirty="0"/>
              <a:t>Today</a:t>
            </a:r>
          </a:p>
        </p:txBody>
      </p:sp>
      <p:sp>
        <p:nvSpPr>
          <p:cNvPr id="113" name="TextBox 112"/>
          <p:cNvSpPr txBox="1"/>
          <p:nvPr/>
        </p:nvSpPr>
        <p:spPr>
          <a:xfrm>
            <a:off x="2443210" y="5440776"/>
            <a:ext cx="3001549" cy="646331"/>
          </a:xfrm>
          <a:prstGeom prst="rect">
            <a:avLst/>
          </a:prstGeom>
          <a:noFill/>
        </p:spPr>
        <p:txBody>
          <a:bodyPr wrap="square" rtlCol="0" anchor="ctr">
            <a:spAutoFit/>
          </a:bodyPr>
          <a:lstStyle/>
          <a:p>
            <a:pPr algn="ctr"/>
            <a:r>
              <a:rPr lang="en-US" dirty="0"/>
              <a:t>Blue Ridge Medical School National Rankings</a:t>
            </a:r>
          </a:p>
        </p:txBody>
      </p:sp>
      <p:sp>
        <p:nvSpPr>
          <p:cNvPr id="43" name="TextBox 42"/>
          <p:cNvSpPr txBox="1"/>
          <p:nvPr/>
        </p:nvSpPr>
        <p:spPr>
          <a:xfrm>
            <a:off x="2669143" y="4511813"/>
            <a:ext cx="987771" cy="646331"/>
          </a:xfrm>
          <a:prstGeom prst="rect">
            <a:avLst/>
          </a:prstGeom>
          <a:noFill/>
        </p:spPr>
        <p:txBody>
          <a:bodyPr wrap="none" rtlCol="0">
            <a:spAutoFit/>
          </a:bodyPr>
          <a:lstStyle/>
          <a:p>
            <a:pPr algn="ctr"/>
            <a:r>
              <a:rPr lang="en-US" sz="3600" b="1" dirty="0">
                <a:solidFill>
                  <a:schemeClr val="tx2"/>
                </a:solidFill>
              </a:rPr>
              <a:t>38</a:t>
            </a:r>
            <a:r>
              <a:rPr lang="en-US" sz="3600" b="1" baseline="30000" dirty="0">
                <a:solidFill>
                  <a:schemeClr val="tx2"/>
                </a:solidFill>
              </a:rPr>
              <a:t>th</a:t>
            </a:r>
            <a:endParaRPr lang="en-US" sz="3600" b="1" dirty="0">
              <a:solidFill>
                <a:schemeClr val="tx2"/>
              </a:solidFill>
            </a:endParaRPr>
          </a:p>
        </p:txBody>
      </p:sp>
      <p:sp>
        <p:nvSpPr>
          <p:cNvPr id="114" name="TextBox 113"/>
          <p:cNvSpPr txBox="1"/>
          <p:nvPr/>
        </p:nvSpPr>
        <p:spPr>
          <a:xfrm>
            <a:off x="3839699" y="4179483"/>
            <a:ext cx="1390124" cy="923330"/>
          </a:xfrm>
          <a:prstGeom prst="rect">
            <a:avLst/>
          </a:prstGeom>
          <a:noFill/>
        </p:spPr>
        <p:txBody>
          <a:bodyPr wrap="none" rtlCol="0">
            <a:spAutoFit/>
          </a:bodyPr>
          <a:lstStyle/>
          <a:p>
            <a:pPr algn="ctr"/>
            <a:r>
              <a:rPr lang="en-US" sz="5400" b="1" dirty="0">
                <a:solidFill>
                  <a:schemeClr val="accent1"/>
                </a:solidFill>
              </a:rPr>
              <a:t>29</a:t>
            </a:r>
            <a:r>
              <a:rPr lang="en-US" sz="5400" b="1" baseline="30000" dirty="0">
                <a:solidFill>
                  <a:schemeClr val="accent1"/>
                </a:solidFill>
              </a:rPr>
              <a:t>th</a:t>
            </a:r>
            <a:endParaRPr lang="en-US" sz="5400" b="1" dirty="0">
              <a:solidFill>
                <a:schemeClr val="accent1"/>
              </a:solidFill>
            </a:endParaRPr>
          </a:p>
        </p:txBody>
      </p:sp>
      <p:graphicFrame>
        <p:nvGraphicFramePr>
          <p:cNvPr id="63" name="Chart 62"/>
          <p:cNvGraphicFramePr/>
          <p:nvPr>
            <p:custDataLst>
              <p:tags r:id="rId4"/>
            </p:custDataLst>
          </p:nvPr>
        </p:nvGraphicFramePr>
        <p:xfrm>
          <a:off x="7185025" y="1587500"/>
          <a:ext cx="3606800" cy="4179888"/>
        </p:xfrm>
        <a:graphic>
          <a:graphicData uri="http://schemas.openxmlformats.org/drawingml/2006/chart">
            <c:chart xmlns:c="http://schemas.openxmlformats.org/drawingml/2006/chart" xmlns:r="http://schemas.openxmlformats.org/officeDocument/2006/relationships" r:id="rId13"/>
          </a:graphicData>
        </a:graphic>
      </p:graphicFrame>
      <p:sp>
        <p:nvSpPr>
          <p:cNvPr id="123" name="Rectangle 122"/>
          <p:cNvSpPr/>
          <p:nvPr>
            <p:custDataLst>
              <p:tags r:id="rId5"/>
            </p:custDataLst>
          </p:nvPr>
        </p:nvSpPr>
        <p:spPr bwMode="auto">
          <a:xfrm>
            <a:off x="7608888" y="5454650"/>
            <a:ext cx="2755900" cy="54927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fld id="{5F55B7C4-A4A5-41C5-A8FB-62791F4C3A54}" type="datetime'%'' of H''igh ''Acui''''ty Admissions in Ch''ica''''goland'''">
              <a:rPr lang="en-US" altLang="en-US" smtClean="0">
                <a:solidFill>
                  <a:schemeClr val="tx1"/>
                </a:solidFill>
              </a:rPr>
              <a:pPr algn="ctr"/>
              <a:t>% of High Acuity Admissions in Chicagoland</a:t>
            </a:fld>
            <a:endParaRPr lang="en-US" dirty="0">
              <a:solidFill>
                <a:schemeClr val="tx1"/>
              </a:solidFill>
            </a:endParaRPr>
          </a:p>
        </p:txBody>
      </p:sp>
      <p:sp>
        <p:nvSpPr>
          <p:cNvPr id="124" name="TextBox 123"/>
          <p:cNvSpPr txBox="1"/>
          <p:nvPr/>
        </p:nvSpPr>
        <p:spPr>
          <a:xfrm>
            <a:off x="8033181" y="4994656"/>
            <a:ext cx="697627" cy="369332"/>
          </a:xfrm>
          <a:prstGeom prst="rect">
            <a:avLst/>
          </a:prstGeom>
          <a:noFill/>
        </p:spPr>
        <p:txBody>
          <a:bodyPr wrap="none" rtlCol="0">
            <a:spAutoFit/>
          </a:bodyPr>
          <a:lstStyle/>
          <a:p>
            <a:r>
              <a:rPr lang="en-US" b="1" dirty="0"/>
              <a:t>2019</a:t>
            </a:r>
          </a:p>
        </p:txBody>
      </p:sp>
      <p:sp>
        <p:nvSpPr>
          <p:cNvPr id="125" name="TextBox 124"/>
          <p:cNvSpPr txBox="1"/>
          <p:nvPr/>
        </p:nvSpPr>
        <p:spPr>
          <a:xfrm>
            <a:off x="9196608" y="5011656"/>
            <a:ext cx="847220" cy="369332"/>
          </a:xfrm>
          <a:prstGeom prst="rect">
            <a:avLst/>
          </a:prstGeom>
          <a:noFill/>
        </p:spPr>
        <p:txBody>
          <a:bodyPr wrap="none" rtlCol="0">
            <a:spAutoFit/>
          </a:bodyPr>
          <a:lstStyle/>
          <a:p>
            <a:r>
              <a:rPr lang="en-US" b="1" dirty="0">
                <a:solidFill>
                  <a:schemeClr val="bg1"/>
                </a:solidFill>
              </a:rPr>
              <a:t>Today</a:t>
            </a:r>
          </a:p>
        </p:txBody>
      </p:sp>
      <p:sp>
        <p:nvSpPr>
          <p:cNvPr id="133" name="Footer Placeholder 4"/>
          <p:cNvSpPr txBox="1">
            <a:spLocks/>
          </p:cNvSpPr>
          <p:nvPr/>
        </p:nvSpPr>
        <p:spPr>
          <a:xfrm>
            <a:off x="3720946" y="6368648"/>
            <a:ext cx="4568081" cy="279494"/>
          </a:xfrm>
          <a:prstGeom prst="rect">
            <a:avLst/>
          </a:prstGeom>
        </p:spPr>
        <p:txBody>
          <a:bodyPr vert="horz" lIns="91440" tIns="45720" rIns="91440" bIns="45720" rtlCol="0" anchor="t"/>
          <a:lstStyle>
            <a:defPPr>
              <a:defRPr lang="en-US"/>
            </a:defPPr>
            <a:lvl1pPr algn="r" rtl="0" eaLnBrk="1" fontAlgn="auto" hangingPunct="1">
              <a:spcBef>
                <a:spcPts val="0"/>
              </a:spcBef>
              <a:spcAft>
                <a:spcPts val="0"/>
              </a:spcAft>
              <a:defRPr sz="900" kern="1200" spc="20" baseline="0">
                <a:solidFill>
                  <a:schemeClr val="tx1">
                    <a:tint val="82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a:spcAft>
                <a:spcPts val="300"/>
              </a:spcAft>
              <a:defRPr/>
            </a:pPr>
            <a:r>
              <a:rPr lang="en-US" baseline="30000" dirty="0"/>
              <a:t>1</a:t>
            </a:r>
            <a:r>
              <a:rPr lang="en-US" dirty="0"/>
              <a:t>Today’s Admissions Inclusive of AdventHealth Joint Venture High Acuity Volumes (High Acuity Defined as Top Decile of Complexity via MS-DRG Weight)</a:t>
            </a:r>
          </a:p>
        </p:txBody>
      </p:sp>
      <p:sp>
        <p:nvSpPr>
          <p:cNvPr id="138" name="Footer Placeholder 4"/>
          <p:cNvSpPr txBox="1">
            <a:spLocks/>
          </p:cNvSpPr>
          <p:nvPr/>
        </p:nvSpPr>
        <p:spPr>
          <a:xfrm>
            <a:off x="10051191" y="5653036"/>
            <a:ext cx="190500" cy="25717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900" kern="1200" spc="20" baseline="0">
                <a:solidFill>
                  <a:schemeClr val="tx1">
                    <a:tint val="82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en-US" sz="1000" dirty="0">
                <a:solidFill>
                  <a:schemeClr val="tx1"/>
                </a:solidFill>
              </a:rPr>
              <a:t>1</a:t>
            </a:r>
          </a:p>
        </p:txBody>
      </p:sp>
      <p:sp>
        <p:nvSpPr>
          <p:cNvPr id="234" name="TextBox 233"/>
          <p:cNvSpPr txBox="1"/>
          <p:nvPr/>
        </p:nvSpPr>
        <p:spPr>
          <a:xfrm>
            <a:off x="3916501" y="1692419"/>
            <a:ext cx="2270173" cy="1900520"/>
          </a:xfrm>
          <a:prstGeom prst="rect">
            <a:avLst/>
          </a:prstGeom>
          <a:noFill/>
        </p:spPr>
        <p:txBody>
          <a:bodyPr wrap="none" lIns="91440" tIns="45720" rIns="91440" bIns="45720" rtlCol="0" anchor="t">
            <a:spAutoFit/>
          </a:bodyPr>
          <a:lstStyle/>
          <a:p>
            <a:r>
              <a:rPr lang="en-US" sz="1100" b="1" dirty="0">
                <a:latin typeface="Arial"/>
                <a:cs typeface="Arial"/>
              </a:rPr>
              <a:t>UCMC Nationally:</a:t>
            </a:r>
          </a:p>
          <a:p>
            <a:r>
              <a:rPr lang="en-US" sz="1050" dirty="0">
                <a:latin typeface="Arial"/>
                <a:cs typeface="Arial"/>
              </a:rPr>
              <a:t>#12 Cancer</a:t>
            </a:r>
          </a:p>
          <a:p>
            <a:r>
              <a:rPr lang="en-US" sz="1050" dirty="0">
                <a:latin typeface="Arial"/>
                <a:cs typeface="Arial"/>
              </a:rPr>
              <a:t>#20 GI / GI Surgery</a:t>
            </a:r>
          </a:p>
          <a:p>
            <a:r>
              <a:rPr lang="en-US" sz="1100" dirty="0">
                <a:latin typeface="Arial"/>
                <a:cs typeface="Arial"/>
              </a:rPr>
              <a:t>#31 Ear Nose &amp; Throat</a:t>
            </a:r>
            <a:endParaRPr lang="en-US" dirty="0">
              <a:cs typeface="Arial" panose="020B0604020202020204" pitchFamily="34" charset="0"/>
            </a:endParaRPr>
          </a:p>
          <a:p>
            <a:r>
              <a:rPr lang="en-US" sz="1050" dirty="0">
                <a:latin typeface="Arial"/>
                <a:cs typeface="Arial"/>
              </a:rPr>
              <a:t>#31 OB / GYN</a:t>
            </a:r>
            <a:endParaRPr lang="en-US" dirty="0">
              <a:cs typeface="Arial"/>
            </a:endParaRPr>
          </a:p>
          <a:p>
            <a:r>
              <a:rPr lang="en-US" sz="1100" dirty="0">
                <a:latin typeface="Arial"/>
                <a:cs typeface="Arial"/>
              </a:rPr>
              <a:t>#33 Cardiology / Cardiac Surgery</a:t>
            </a:r>
            <a:endParaRPr lang="en-US" dirty="0"/>
          </a:p>
          <a:p>
            <a:r>
              <a:rPr lang="en-US" sz="1050" dirty="0">
                <a:latin typeface="Arial"/>
                <a:cs typeface="Arial"/>
              </a:rPr>
              <a:t>#34 Diabetes/Endocrine</a:t>
            </a:r>
          </a:p>
          <a:p>
            <a:r>
              <a:rPr lang="en-US" sz="1050" dirty="0">
                <a:latin typeface="Arial"/>
                <a:cs typeface="Arial"/>
              </a:rPr>
              <a:t>#39 Pulmonology &amp; Lung Surgery</a:t>
            </a:r>
          </a:p>
          <a:p>
            <a:r>
              <a:rPr lang="en-US" sz="1100" dirty="0">
                <a:latin typeface="Arial"/>
                <a:cs typeface="Arial"/>
              </a:rPr>
              <a:t>#39 Urology</a:t>
            </a:r>
            <a:endParaRPr lang="en-US" dirty="0"/>
          </a:p>
          <a:p>
            <a:r>
              <a:rPr lang="en-US" sz="1050" dirty="0">
                <a:latin typeface="Arial"/>
                <a:cs typeface="Arial"/>
              </a:rPr>
              <a:t>#40 Neurology / Neurosurgery</a:t>
            </a:r>
            <a:endParaRPr lang="en-US" dirty="0"/>
          </a:p>
          <a:p>
            <a:r>
              <a:rPr lang="en-US" sz="1050" dirty="0">
                <a:latin typeface="Arial"/>
                <a:cs typeface="Arial"/>
              </a:rPr>
              <a:t>#44 Geriatrics</a:t>
            </a:r>
          </a:p>
        </p:txBody>
      </p:sp>
      <p:pic>
        <p:nvPicPr>
          <p:cNvPr id="188470" name="Picture 54" descr="Advent Health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94014" y="3734573"/>
            <a:ext cx="1013397" cy="1013397"/>
          </a:xfrm>
          <a:prstGeom prst="rect">
            <a:avLst/>
          </a:prstGeom>
          <a:noFill/>
          <a:extLst>
            <a:ext uri="{909E8E84-426E-40DD-AFC4-6F175D3DCCD1}">
              <a14:hiddenFill xmlns:a14="http://schemas.microsoft.com/office/drawing/2010/main">
                <a:solidFill>
                  <a:srgbClr val="FFFFFF"/>
                </a:solidFill>
              </a14:hiddenFill>
            </a:ext>
          </a:extLst>
        </p:spPr>
      </p:pic>
      <p:pic>
        <p:nvPicPr>
          <p:cNvPr id="188472" name="Picture 56" descr="UChicago Medicine Logo Vecto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38817" y="3023980"/>
            <a:ext cx="1523793" cy="846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92410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73" imgH="473" progId="TCLayout.ActiveDocument.1">
                  <p:embed/>
                </p:oleObj>
              </mc:Choice>
              <mc:Fallback>
                <p:oleObj name="think-cell Slide" r:id="rId13" imgW="473" imgH="473" progId="TCLayout.ActiveDocument.1">
                  <p:embed/>
                  <p:pic>
                    <p:nvPicPr>
                      <p:cNvPr id="7" name="think-cell data - do not delete"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27303" y="857209"/>
            <a:ext cx="10767759" cy="598721"/>
          </a:xfrm>
        </p:spPr>
        <p:txBody>
          <a:bodyPr vert="horz"/>
          <a:lstStyle/>
          <a:p>
            <a:r>
              <a:rPr lang="en-US" dirty="0"/>
              <a:t>We Have Meaningfully Grown Over the Past 5 Years</a:t>
            </a:r>
          </a:p>
        </p:txBody>
      </p:sp>
      <p:sp>
        <p:nvSpPr>
          <p:cNvPr id="3" name="Text Placeholder 2"/>
          <p:cNvSpPr>
            <a:spLocks noGrp="1"/>
          </p:cNvSpPr>
          <p:nvPr>
            <p:ph type="body" sz="quarter" idx="12"/>
          </p:nvPr>
        </p:nvSpPr>
        <p:spPr>
          <a:xfrm>
            <a:off x="546714" y="560440"/>
            <a:ext cx="2928006" cy="281996"/>
          </a:xfrm>
        </p:spPr>
        <p:txBody>
          <a:bodyPr/>
          <a:lstStyle/>
          <a:p>
            <a:r>
              <a:rPr lang="en-US" dirty="0"/>
              <a:t>OUR GROWTH &amp; SUCCESS</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14</a:t>
            </a:fld>
            <a:endParaRPr lang="en-US" dirty="0"/>
          </a:p>
        </p:txBody>
      </p:sp>
      <p:sp>
        <p:nvSpPr>
          <p:cNvPr id="6" name="Text Placeholder 5"/>
          <p:cNvSpPr>
            <a:spLocks noGrp="1"/>
          </p:cNvSpPr>
          <p:nvPr>
            <p:ph type="body" sz="quarter" idx="39"/>
          </p:nvPr>
        </p:nvSpPr>
        <p:spPr>
          <a:xfrm>
            <a:off x="3516220" y="6341538"/>
            <a:ext cx="4514240" cy="266700"/>
          </a:xfrm>
        </p:spPr>
        <p:txBody>
          <a:bodyPr/>
          <a:lstStyle/>
          <a:p>
            <a:pPr algn="l">
              <a:spcBef>
                <a:spcPts val="0"/>
              </a:spcBef>
            </a:pPr>
            <a:r>
              <a:rPr lang="en-US" baseline="30000" dirty="0"/>
              <a:t>1</a:t>
            </a:r>
            <a:r>
              <a:rPr lang="en-US" dirty="0"/>
              <a:t>Sources: UCM Financial Statements (note: does not include FPP)</a:t>
            </a:r>
          </a:p>
        </p:txBody>
      </p:sp>
      <p:graphicFrame>
        <p:nvGraphicFramePr>
          <p:cNvPr id="267" name="Chart 266">
            <a:extLst>
              <a:ext uri="{FF2B5EF4-FFF2-40B4-BE49-F238E27FC236}">
                <a16:creationId xmlns:a16="http://schemas.microsoft.com/office/drawing/2014/main" id="{8BCFAF82-7463-EDA1-D26D-0D8A93898F1B}"/>
              </a:ext>
            </a:extLst>
          </p:cNvPr>
          <p:cNvGraphicFramePr/>
          <p:nvPr>
            <p:custDataLst>
              <p:tags r:id="rId2"/>
            </p:custDataLst>
          </p:nvPr>
        </p:nvGraphicFramePr>
        <p:xfrm>
          <a:off x="1096963" y="1860550"/>
          <a:ext cx="9202737" cy="4057650"/>
        </p:xfrm>
        <a:graphic>
          <a:graphicData uri="http://schemas.openxmlformats.org/drawingml/2006/chart">
            <c:chart xmlns:c="http://schemas.openxmlformats.org/drawingml/2006/chart" xmlns:r="http://schemas.openxmlformats.org/officeDocument/2006/relationships" r:id="rId15"/>
          </a:graphicData>
        </a:graphic>
      </p:graphicFrame>
      <p:cxnSp>
        <p:nvCxnSpPr>
          <p:cNvPr id="262" name="Straight Connector 261">
            <a:extLst>
              <a:ext uri="{FF2B5EF4-FFF2-40B4-BE49-F238E27FC236}">
                <a16:creationId xmlns:a16="http://schemas.microsoft.com/office/drawing/2014/main" id="{E2DFD3FC-D786-F396-DDD8-499BBDF32F58}"/>
              </a:ext>
            </a:extLst>
          </p:cNvPr>
          <p:cNvCxnSpPr/>
          <p:nvPr>
            <p:custDataLst>
              <p:tags r:id="rId3"/>
            </p:custDataLst>
          </p:nvPr>
        </p:nvCxnSpPr>
        <p:spPr bwMode="auto">
          <a:xfrm flipV="1">
            <a:off x="2660650" y="2182813"/>
            <a:ext cx="6869113" cy="15303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5" name="Rectangle 24"/>
          <p:cNvSpPr/>
          <p:nvPr>
            <p:custDataLst>
              <p:tags r:id="rId4"/>
            </p:custDataLst>
          </p:nvPr>
        </p:nvSpPr>
        <p:spPr bwMode="auto">
          <a:xfrm>
            <a:off x="2351088" y="5613400"/>
            <a:ext cx="620713" cy="304800"/>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fld id="{AFF472BE-1211-4D46-A02A-E35FABE82104}" type="datetime'''''F''Y''2''''''0'''''''''''''''''''">
              <a:rPr lang="en-US" altLang="en-US" sz="2000" b="1" smtClean="0">
                <a:solidFill>
                  <a:schemeClr val="tx1"/>
                </a:solidFill>
              </a:rPr>
              <a:pPr/>
              <a:t>FY20</a:t>
            </a:fld>
            <a:endParaRPr lang="en-US" sz="2000" b="1" dirty="0">
              <a:solidFill>
                <a:schemeClr val="tx1"/>
              </a:solidFill>
            </a:endParaRPr>
          </a:p>
        </p:txBody>
      </p:sp>
      <p:sp>
        <p:nvSpPr>
          <p:cNvPr id="27" name="Rectangle 26"/>
          <p:cNvSpPr/>
          <p:nvPr>
            <p:custDataLst>
              <p:tags r:id="rId5"/>
            </p:custDataLst>
          </p:nvPr>
        </p:nvSpPr>
        <p:spPr bwMode="auto">
          <a:xfrm>
            <a:off x="3725863" y="5613400"/>
            <a:ext cx="620713" cy="304800"/>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fld id="{F165EABA-029B-420D-989B-A3373AC7837C}" type="datetime'''''''''''''''''''''''''F''Y''''''''''''''''2''''1'''''''''">
              <a:rPr lang="en-US" altLang="en-US" sz="2000" b="1" smtClean="0">
                <a:solidFill>
                  <a:schemeClr val="tx1"/>
                </a:solidFill>
              </a:rPr>
              <a:pPr/>
              <a:t>FY21</a:t>
            </a:fld>
            <a:endParaRPr lang="en-US" sz="2000" b="1" dirty="0">
              <a:solidFill>
                <a:schemeClr val="tx1"/>
              </a:solidFill>
            </a:endParaRPr>
          </a:p>
        </p:txBody>
      </p:sp>
      <p:sp>
        <p:nvSpPr>
          <p:cNvPr id="30" name="Rectangle 29"/>
          <p:cNvSpPr/>
          <p:nvPr>
            <p:custDataLst>
              <p:tags r:id="rId6"/>
            </p:custDataLst>
          </p:nvPr>
        </p:nvSpPr>
        <p:spPr bwMode="auto">
          <a:xfrm>
            <a:off x="5099050" y="5613400"/>
            <a:ext cx="620713" cy="304800"/>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fld id="{29C307FB-EF43-4BF3-BDE7-D9CC438EF93B}" type="datetime'''''''''''F''''''Y''''''''''''''''2''''''''''2'''''''''">
              <a:rPr lang="en-US" altLang="en-US" sz="2000" b="1" smtClean="0">
                <a:solidFill>
                  <a:schemeClr val="tx1"/>
                </a:solidFill>
              </a:rPr>
              <a:pPr/>
              <a:t>FY22</a:t>
            </a:fld>
            <a:endParaRPr lang="en-US" sz="2000" b="1" dirty="0">
              <a:solidFill>
                <a:schemeClr val="tx1"/>
              </a:solidFill>
            </a:endParaRPr>
          </a:p>
        </p:txBody>
      </p:sp>
      <p:sp>
        <p:nvSpPr>
          <p:cNvPr id="33" name="Rectangle 32"/>
          <p:cNvSpPr/>
          <p:nvPr>
            <p:custDataLst>
              <p:tags r:id="rId7"/>
            </p:custDataLst>
          </p:nvPr>
        </p:nvSpPr>
        <p:spPr bwMode="auto">
          <a:xfrm>
            <a:off x="6472238" y="5613400"/>
            <a:ext cx="620713" cy="304800"/>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fld id="{00485A05-2B77-4F8F-945C-6A10AD7F15CF}" type="datetime'''''''''''''''''''''''''''''F''''''Y''''''''''''''''23'">
              <a:rPr lang="en-US" altLang="en-US" sz="2000" b="1" smtClean="0">
                <a:solidFill>
                  <a:schemeClr val="tx1"/>
                </a:solidFill>
              </a:rPr>
              <a:pPr/>
              <a:t>FY23</a:t>
            </a:fld>
            <a:endParaRPr lang="en-US" sz="2000" b="1" dirty="0">
              <a:solidFill>
                <a:schemeClr val="tx1"/>
              </a:solidFill>
            </a:endParaRPr>
          </a:p>
        </p:txBody>
      </p:sp>
      <p:sp>
        <p:nvSpPr>
          <p:cNvPr id="36" name="Rectangle 35"/>
          <p:cNvSpPr/>
          <p:nvPr>
            <p:custDataLst>
              <p:tags r:id="rId8"/>
            </p:custDataLst>
          </p:nvPr>
        </p:nvSpPr>
        <p:spPr bwMode="auto">
          <a:xfrm>
            <a:off x="7847013" y="5613400"/>
            <a:ext cx="620713" cy="304800"/>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fld id="{0C4DC82D-08EC-4BBC-87F5-FD6CA3C88E5E}" type="datetime'''''''''F''Y''''''''2''4'">
              <a:rPr lang="en-US" altLang="en-US" sz="2000" b="1" smtClean="0">
                <a:solidFill>
                  <a:schemeClr val="tx1"/>
                </a:solidFill>
              </a:rPr>
              <a:pPr/>
              <a:t>FY24</a:t>
            </a:fld>
            <a:endParaRPr lang="en-US" sz="2000" b="1" dirty="0">
              <a:solidFill>
                <a:schemeClr val="tx1"/>
              </a:solidFill>
            </a:endParaRPr>
          </a:p>
        </p:txBody>
      </p:sp>
      <p:sp>
        <p:nvSpPr>
          <p:cNvPr id="34" name="Rectangle 33">
            <a:extLst>
              <a:ext uri="{FF2B5EF4-FFF2-40B4-BE49-F238E27FC236}">
                <a16:creationId xmlns:a16="http://schemas.microsoft.com/office/drawing/2014/main" id="{512ABEAA-6170-CBCB-ECC9-CC5A859A5235}"/>
              </a:ext>
            </a:extLst>
          </p:cNvPr>
          <p:cNvSpPr/>
          <p:nvPr>
            <p:custDataLst>
              <p:tags r:id="rId9"/>
            </p:custDataLst>
          </p:nvPr>
        </p:nvSpPr>
        <p:spPr bwMode="auto">
          <a:xfrm>
            <a:off x="9220200" y="5613400"/>
            <a:ext cx="620713" cy="304800"/>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fld id="{7FFDC250-75E2-40FE-82E1-175E6743EE4F}" type="datetime'''''F''''''''Y''''2''''''''''''''''''5'''''''''''''''''''''''">
              <a:rPr lang="en-US" altLang="en-US" sz="2000" b="1" smtClean="0">
                <a:solidFill>
                  <a:schemeClr val="tx1"/>
                </a:solidFill>
              </a:rPr>
              <a:pPr/>
              <a:t>FY25</a:t>
            </a:fld>
            <a:endParaRPr lang="en-US" sz="2000" b="1" dirty="0">
              <a:solidFill>
                <a:schemeClr val="tx1"/>
              </a:solidFill>
            </a:endParaRPr>
          </a:p>
        </p:txBody>
      </p:sp>
      <p:sp>
        <p:nvSpPr>
          <p:cNvPr id="261" name="Oval 260">
            <a:extLst>
              <a:ext uri="{FF2B5EF4-FFF2-40B4-BE49-F238E27FC236}">
                <a16:creationId xmlns:a16="http://schemas.microsoft.com/office/drawing/2014/main" id="{48A04E68-70E8-EFF9-8180-06FD849D7C30}"/>
              </a:ext>
            </a:extLst>
          </p:cNvPr>
          <p:cNvSpPr/>
          <p:nvPr>
            <p:custDataLst>
              <p:tags r:id="rId10"/>
            </p:custDataLst>
          </p:nvPr>
        </p:nvSpPr>
        <p:spPr bwMode="auto">
          <a:xfrm>
            <a:off x="5797551" y="2835275"/>
            <a:ext cx="595313" cy="227013"/>
          </a:xfrm>
          <a:prstGeom prst="ellipse">
            <a:avLst/>
          </a:prstGeom>
          <a:solidFill>
            <a:schemeClr val="bg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ctr"/>
            <a:fld id="{CBDF46D3-BEC2-4C73-872F-CCC639FBC4C3}" type="datetime'''''''''''''''''''''+''''''1''''''''''1''''''''2''''''''''%'''">
              <a:rPr lang="en-US" altLang="en-US" sz="1050" b="1" smtClean="0">
                <a:solidFill>
                  <a:schemeClr val="tx1"/>
                </a:solidFill>
                <a:effectLst/>
              </a:rPr>
              <a:pPr/>
              <a:t>+112%</a:t>
            </a:fld>
            <a:endParaRPr lang="en-US" sz="1050" b="1" dirty="0">
              <a:solidFill>
                <a:schemeClr val="tx1"/>
              </a:solidFill>
            </a:endParaRPr>
          </a:p>
        </p:txBody>
      </p:sp>
      <p:sp>
        <p:nvSpPr>
          <p:cNvPr id="153" name="TextBox 152"/>
          <p:cNvSpPr txBox="1"/>
          <p:nvPr/>
        </p:nvSpPr>
        <p:spPr>
          <a:xfrm>
            <a:off x="962915" y="1425805"/>
            <a:ext cx="2289409" cy="430887"/>
          </a:xfrm>
          <a:prstGeom prst="rect">
            <a:avLst/>
          </a:prstGeom>
          <a:noFill/>
        </p:spPr>
        <p:txBody>
          <a:bodyPr wrap="none" rtlCol="0">
            <a:spAutoFit/>
          </a:bodyPr>
          <a:lstStyle/>
          <a:p>
            <a:r>
              <a:rPr lang="en-US" sz="1100" b="1" dirty="0"/>
              <a:t>Total UCM Revenue Over Time</a:t>
            </a:r>
            <a:r>
              <a:rPr lang="en-US" sz="1100" b="1" baseline="30000" dirty="0"/>
              <a:t>1</a:t>
            </a:r>
          </a:p>
          <a:p>
            <a:r>
              <a:rPr lang="en-US" sz="1100" i="1" dirty="0"/>
              <a:t>FY20 to FY25</a:t>
            </a:r>
          </a:p>
        </p:txBody>
      </p:sp>
      <p:sp>
        <p:nvSpPr>
          <p:cNvPr id="236" name="Rectangle: Rounded Corners 235">
            <a:extLst>
              <a:ext uri="{FF2B5EF4-FFF2-40B4-BE49-F238E27FC236}">
                <a16:creationId xmlns:a16="http://schemas.microsoft.com/office/drawing/2014/main" id="{B1AA1610-BD67-7878-8621-B4626D8016BE}"/>
              </a:ext>
            </a:extLst>
          </p:cNvPr>
          <p:cNvSpPr/>
          <p:nvPr/>
        </p:nvSpPr>
        <p:spPr>
          <a:xfrm>
            <a:off x="4623275" y="1715376"/>
            <a:ext cx="2743200" cy="93733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Growth Since FY20:</a:t>
            </a:r>
          </a:p>
          <a:p>
            <a:pPr algn="ctr"/>
            <a:r>
              <a:rPr lang="en-US" b="1" dirty="0">
                <a:solidFill>
                  <a:schemeClr val="tx1"/>
                </a:solidFill>
              </a:rPr>
              <a:t>112% Overall (+$2.8B)</a:t>
            </a:r>
          </a:p>
          <a:p>
            <a:pPr algn="ctr"/>
            <a:r>
              <a:rPr lang="en-US" b="1" dirty="0">
                <a:solidFill>
                  <a:schemeClr val="tx1"/>
                </a:solidFill>
              </a:rPr>
              <a:t>16% CAGR</a:t>
            </a:r>
          </a:p>
        </p:txBody>
      </p:sp>
    </p:spTree>
    <p:extLst>
      <p:ext uri="{BB962C8B-B14F-4D97-AF65-F5344CB8AC3E}">
        <p14:creationId xmlns:p14="http://schemas.microsoft.com/office/powerpoint/2010/main" val="88057270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8"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p:cNvSpPr/>
          <p:nvPr/>
        </p:nvSpPr>
        <p:spPr>
          <a:xfrm>
            <a:off x="527304" y="6239208"/>
            <a:ext cx="2516099" cy="55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E43336CD-DA45-A64A-B715-DD817C700D69}"/>
              </a:ext>
            </a:extLst>
          </p:cNvPr>
          <p:cNvSpPr/>
          <p:nvPr/>
        </p:nvSpPr>
        <p:spPr>
          <a:xfrm>
            <a:off x="7570158" y="2160599"/>
            <a:ext cx="4100961" cy="9639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CBB6884A-35D6-EF40-8AE0-486C52A9C095}"/>
              </a:ext>
            </a:extLst>
          </p:cNvPr>
          <p:cNvSpPr/>
          <p:nvPr/>
        </p:nvSpPr>
        <p:spPr>
          <a:xfrm>
            <a:off x="7576689" y="3386699"/>
            <a:ext cx="4100961" cy="9639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481AE6EE-6E9F-FF4F-A884-5A5AE7ABAEAB}"/>
              </a:ext>
            </a:extLst>
          </p:cNvPr>
          <p:cNvSpPr/>
          <p:nvPr/>
        </p:nvSpPr>
        <p:spPr>
          <a:xfrm>
            <a:off x="7576689" y="4529699"/>
            <a:ext cx="4100961" cy="4820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5BDA13A-3743-BA4F-9D75-415A96B2A9DD}"/>
              </a:ext>
            </a:extLst>
          </p:cNvPr>
          <p:cNvSpPr/>
          <p:nvPr/>
        </p:nvSpPr>
        <p:spPr>
          <a:xfrm>
            <a:off x="7753349" y="2227738"/>
            <a:ext cx="3860007" cy="830997"/>
          </a:xfrm>
          <a:prstGeom prst="rect">
            <a:avLst/>
          </a:prstGeom>
        </p:spPr>
        <p:txBody>
          <a:bodyPr wrap="square">
            <a:spAutoFit/>
          </a:bodyPr>
          <a:lstStyle/>
          <a:p>
            <a:r>
              <a:rPr lang="en-US" sz="1600" b="1" dirty="0">
                <a:solidFill>
                  <a:srgbClr val="FFFFFF"/>
                </a:solidFill>
              </a:rPr>
              <a:t>Be the eminent academic health system at the forefront of discovery, education and clinical innovation</a:t>
            </a:r>
            <a:endParaRPr lang="en-US" sz="1600" dirty="0"/>
          </a:p>
        </p:txBody>
      </p:sp>
      <p:sp>
        <p:nvSpPr>
          <p:cNvPr id="20" name="Rectangle 19">
            <a:extLst>
              <a:ext uri="{FF2B5EF4-FFF2-40B4-BE49-F238E27FC236}">
                <a16:creationId xmlns:a16="http://schemas.microsoft.com/office/drawing/2014/main" id="{31D61579-F178-754E-861B-BC68E9E9EE3D}"/>
              </a:ext>
            </a:extLst>
          </p:cNvPr>
          <p:cNvSpPr/>
          <p:nvPr/>
        </p:nvSpPr>
        <p:spPr>
          <a:xfrm>
            <a:off x="7753349" y="3444944"/>
            <a:ext cx="3924301" cy="830997"/>
          </a:xfrm>
          <a:prstGeom prst="rect">
            <a:avLst/>
          </a:prstGeom>
        </p:spPr>
        <p:txBody>
          <a:bodyPr wrap="square">
            <a:spAutoFit/>
          </a:bodyPr>
          <a:lstStyle/>
          <a:p>
            <a:r>
              <a:rPr lang="en-US" sz="1600" b="1" dirty="0">
                <a:solidFill>
                  <a:srgbClr val="FFFFFF"/>
                </a:solidFill>
              </a:rPr>
              <a:t>Be the academic system of choice for patients, clinicians, researchers and team members</a:t>
            </a:r>
            <a:endParaRPr lang="en-US" sz="1600" dirty="0"/>
          </a:p>
        </p:txBody>
      </p:sp>
      <p:sp>
        <p:nvSpPr>
          <p:cNvPr id="21" name="Rectangle 20">
            <a:extLst>
              <a:ext uri="{FF2B5EF4-FFF2-40B4-BE49-F238E27FC236}">
                <a16:creationId xmlns:a16="http://schemas.microsoft.com/office/drawing/2014/main" id="{96EF6BDA-9E34-794F-BAAB-6841403855B1}"/>
              </a:ext>
            </a:extLst>
          </p:cNvPr>
          <p:cNvSpPr/>
          <p:nvPr/>
        </p:nvSpPr>
        <p:spPr>
          <a:xfrm>
            <a:off x="7753349" y="4604999"/>
            <a:ext cx="3688830" cy="338554"/>
          </a:xfrm>
          <a:prstGeom prst="rect">
            <a:avLst/>
          </a:prstGeom>
        </p:spPr>
        <p:txBody>
          <a:bodyPr wrap="none">
            <a:spAutoFit/>
          </a:bodyPr>
          <a:lstStyle/>
          <a:p>
            <a:r>
              <a:rPr lang="en-US" sz="1600" b="1" dirty="0">
                <a:solidFill>
                  <a:srgbClr val="FFFFFF"/>
                </a:solidFill>
              </a:rPr>
              <a:t>Provide the highest value care to all</a:t>
            </a:r>
            <a:endParaRPr lang="en-US" sz="1600" dirty="0"/>
          </a:p>
        </p:txBody>
      </p:sp>
      <p:sp>
        <p:nvSpPr>
          <p:cNvPr id="22" name="Rectangle 21">
            <a:extLst>
              <a:ext uri="{FF2B5EF4-FFF2-40B4-BE49-F238E27FC236}">
                <a16:creationId xmlns:a16="http://schemas.microsoft.com/office/drawing/2014/main" id="{8B490FD8-D509-ED46-890F-7A13084AF399}"/>
              </a:ext>
            </a:extLst>
          </p:cNvPr>
          <p:cNvSpPr/>
          <p:nvPr/>
        </p:nvSpPr>
        <p:spPr>
          <a:xfrm>
            <a:off x="1910914" y="1176826"/>
            <a:ext cx="6096000" cy="577850"/>
          </a:xfrm>
          <a:prstGeom prst="rect">
            <a:avLst/>
          </a:prstGeom>
        </p:spPr>
        <p:txBody>
          <a:bodyPr>
            <a:spAutoFit/>
          </a:bodyPr>
          <a:lstStyle/>
          <a:p>
            <a:pPr>
              <a:lnSpc>
                <a:spcPct val="150000"/>
              </a:lnSpc>
            </a:pPr>
            <a:endParaRPr lang="en-US" sz="2400" b="1" dirty="0">
              <a:solidFill>
                <a:schemeClr val="tx2"/>
              </a:solidFill>
              <a:latin typeface="+mn-lt"/>
            </a:endParaRPr>
          </a:p>
        </p:txBody>
      </p:sp>
      <p:sp>
        <p:nvSpPr>
          <p:cNvPr id="23" name="Rectangle 22">
            <a:extLst>
              <a:ext uri="{FF2B5EF4-FFF2-40B4-BE49-F238E27FC236}">
                <a16:creationId xmlns:a16="http://schemas.microsoft.com/office/drawing/2014/main" id="{81C5CD89-67A2-FE49-9183-E61AD525EF7D}"/>
              </a:ext>
            </a:extLst>
          </p:cNvPr>
          <p:cNvSpPr/>
          <p:nvPr/>
        </p:nvSpPr>
        <p:spPr>
          <a:xfrm>
            <a:off x="7352070" y="1400638"/>
            <a:ext cx="2264979" cy="577850"/>
          </a:xfrm>
          <a:prstGeom prst="rect">
            <a:avLst/>
          </a:prstGeom>
        </p:spPr>
        <p:txBody>
          <a:bodyPr wrap="none">
            <a:spAutoFit/>
          </a:bodyPr>
          <a:lstStyle/>
          <a:p>
            <a:pPr>
              <a:lnSpc>
                <a:spcPct val="150000"/>
              </a:lnSpc>
            </a:pPr>
            <a:r>
              <a:rPr lang="en-US" sz="2400" b="1" dirty="0">
                <a:solidFill>
                  <a:schemeClr val="accent1"/>
                </a:solidFill>
              </a:rPr>
              <a:t>ASPIRATIONS</a:t>
            </a:r>
            <a:endParaRPr lang="en-US" b="1" dirty="0">
              <a:solidFill>
                <a:schemeClr val="accent1"/>
              </a:solidFill>
            </a:endParaRPr>
          </a:p>
        </p:txBody>
      </p:sp>
      <p:cxnSp>
        <p:nvCxnSpPr>
          <p:cNvPr id="26" name="Straight Connector 25">
            <a:extLst>
              <a:ext uri="{FF2B5EF4-FFF2-40B4-BE49-F238E27FC236}">
                <a16:creationId xmlns:a16="http://schemas.microsoft.com/office/drawing/2014/main" id="{5C0F475F-377D-C24C-B3AD-251FC926DB87}"/>
              </a:ext>
            </a:extLst>
          </p:cNvPr>
          <p:cNvCxnSpPr>
            <a:cxnSpLocks/>
          </p:cNvCxnSpPr>
          <p:nvPr/>
        </p:nvCxnSpPr>
        <p:spPr>
          <a:xfrm>
            <a:off x="7437352" y="1978488"/>
            <a:ext cx="200103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41937C6-E94A-2648-9EA4-329B60866D3D}"/>
              </a:ext>
            </a:extLst>
          </p:cNvPr>
          <p:cNvCxnSpPr>
            <a:cxnSpLocks/>
          </p:cNvCxnSpPr>
          <p:nvPr/>
        </p:nvCxnSpPr>
        <p:spPr>
          <a:xfrm flipV="1">
            <a:off x="7429474" y="1988805"/>
            <a:ext cx="0" cy="27957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54C0CCD-46D1-764C-8828-48863A5C6853}"/>
              </a:ext>
            </a:extLst>
          </p:cNvPr>
          <p:cNvCxnSpPr>
            <a:cxnSpLocks/>
          </p:cNvCxnSpPr>
          <p:nvPr/>
        </p:nvCxnSpPr>
        <p:spPr>
          <a:xfrm>
            <a:off x="7429474" y="2594897"/>
            <a:ext cx="26920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975FD79-7A15-294E-8424-3CCBB6B295FE}"/>
              </a:ext>
            </a:extLst>
          </p:cNvPr>
          <p:cNvCxnSpPr>
            <a:cxnSpLocks/>
          </p:cNvCxnSpPr>
          <p:nvPr/>
        </p:nvCxnSpPr>
        <p:spPr>
          <a:xfrm>
            <a:off x="7429474" y="3870759"/>
            <a:ext cx="26920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4E05860-FB2A-BC4F-8BA3-2D44A15F8BCE}"/>
              </a:ext>
            </a:extLst>
          </p:cNvPr>
          <p:cNvCxnSpPr>
            <a:cxnSpLocks/>
          </p:cNvCxnSpPr>
          <p:nvPr/>
        </p:nvCxnSpPr>
        <p:spPr>
          <a:xfrm>
            <a:off x="7429474" y="4774276"/>
            <a:ext cx="26920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27304" y="354293"/>
            <a:ext cx="9015113" cy="598721"/>
          </a:xfrm>
        </p:spPr>
        <p:txBody>
          <a:bodyPr vert="horz"/>
          <a:lstStyle/>
          <a:p>
            <a:r>
              <a:rPr lang="en-US" dirty="0"/>
              <a:t>Elevate 2035 Includes Ambitious and Important Goals for the Next Decade</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15</a:t>
            </a:fld>
            <a:endParaRPr lang="en-US" dirty="0"/>
          </a:p>
        </p:txBody>
      </p:sp>
      <p:pic>
        <p:nvPicPr>
          <p:cNvPr id="47" name="Picture 46"/>
          <p:cNvPicPr>
            <a:picLocks noChangeAspect="1"/>
          </p:cNvPicPr>
          <p:nvPr/>
        </p:nvPicPr>
        <p:blipFill>
          <a:blip r:embed="rId6"/>
          <a:stretch>
            <a:fillRect/>
          </a:stretch>
        </p:blipFill>
        <p:spPr>
          <a:xfrm>
            <a:off x="619449" y="6239208"/>
            <a:ext cx="2319693" cy="551026"/>
          </a:xfrm>
          <a:prstGeom prst="rect">
            <a:avLst/>
          </a:prstGeom>
          <a:ln>
            <a:noFill/>
          </a:ln>
        </p:spPr>
      </p:pic>
      <p:sp>
        <p:nvSpPr>
          <p:cNvPr id="13" name="TextBox 12">
            <a:extLst>
              <a:ext uri="{FF2B5EF4-FFF2-40B4-BE49-F238E27FC236}">
                <a16:creationId xmlns:a16="http://schemas.microsoft.com/office/drawing/2014/main" id="{585D2984-5CE1-2E06-2730-F285B1AE8D57}"/>
              </a:ext>
            </a:extLst>
          </p:cNvPr>
          <p:cNvSpPr txBox="1"/>
          <p:nvPr/>
        </p:nvSpPr>
        <p:spPr>
          <a:xfrm>
            <a:off x="578644" y="1523804"/>
            <a:ext cx="5158056" cy="584775"/>
          </a:xfrm>
          <a:prstGeom prst="rect">
            <a:avLst/>
          </a:prstGeom>
          <a:noFill/>
        </p:spPr>
        <p:txBody>
          <a:bodyPr wrap="square" rtlCol="0">
            <a:spAutoFit/>
          </a:bodyPr>
          <a:lstStyle/>
          <a:p>
            <a:pPr algn="ctr"/>
            <a:r>
              <a:rPr lang="en-US" b="1" dirty="0"/>
              <a:t>The 5 Pillars of Our Plan</a:t>
            </a:r>
          </a:p>
          <a:p>
            <a:pPr algn="ctr"/>
            <a:r>
              <a:rPr lang="en-US" sz="1400" i="1" dirty="0"/>
              <a:t>Healthcare, Research, Education, People, &amp; Community</a:t>
            </a:r>
          </a:p>
        </p:txBody>
      </p:sp>
      <p:pic>
        <p:nvPicPr>
          <p:cNvPr id="18" name="Picture 17">
            <a:extLst>
              <a:ext uri="{FF2B5EF4-FFF2-40B4-BE49-F238E27FC236}">
                <a16:creationId xmlns:a16="http://schemas.microsoft.com/office/drawing/2014/main" id="{064A9348-F514-1149-6ACF-0920F022565A}"/>
              </a:ext>
            </a:extLst>
          </p:cNvPr>
          <p:cNvPicPr>
            <a:picLocks noChangeAspect="1"/>
          </p:cNvPicPr>
          <p:nvPr/>
        </p:nvPicPr>
        <p:blipFill>
          <a:blip r:embed="rId7"/>
          <a:stretch>
            <a:fillRect/>
          </a:stretch>
        </p:blipFill>
        <p:spPr>
          <a:xfrm>
            <a:off x="1530395" y="2108579"/>
            <a:ext cx="3472319" cy="3465470"/>
          </a:xfrm>
          <a:prstGeom prst="rect">
            <a:avLst/>
          </a:prstGeom>
        </p:spPr>
      </p:pic>
    </p:spTree>
    <p:extLst>
      <p:ext uri="{BB962C8B-B14F-4D97-AF65-F5344CB8AC3E}">
        <p14:creationId xmlns:p14="http://schemas.microsoft.com/office/powerpoint/2010/main" val="366561322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p:cNvSpPr/>
          <p:nvPr/>
        </p:nvSpPr>
        <p:spPr>
          <a:xfrm>
            <a:off x="0" y="2592978"/>
            <a:ext cx="6177349" cy="1058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0577" y="2631558"/>
            <a:ext cx="6177349" cy="1019511"/>
          </a:xfrm>
        </p:spPr>
        <p:txBody>
          <a:bodyPr vert="horz"/>
          <a:lstStyle/>
          <a:p>
            <a:r>
              <a:rPr lang="en-US" dirty="0">
                <a:solidFill>
                  <a:schemeClr val="bg1"/>
                </a:solidFill>
              </a:rPr>
              <a:t>Realizing Operational Efficiencies</a:t>
            </a:r>
          </a:p>
        </p:txBody>
      </p:sp>
      <p:sp>
        <p:nvSpPr>
          <p:cNvPr id="4" name="Slide Number Placeholder 3"/>
          <p:cNvSpPr>
            <a:spLocks noGrp="1"/>
          </p:cNvSpPr>
          <p:nvPr>
            <p:ph type="sldNum" sz="quarter" idx="37"/>
          </p:nvPr>
        </p:nvSpPr>
        <p:spPr/>
        <p:txBody>
          <a:bodyPr/>
          <a:lstStyle/>
          <a:p>
            <a:pPr>
              <a:defRPr/>
            </a:pPr>
            <a:fld id="{E4B9A724-9694-994C-AE7C-0C924C58ABA3}" type="slidenum">
              <a:rPr lang="en-US" smtClean="0"/>
              <a:pPr>
                <a:defRPr/>
              </a:pPr>
              <a:t>16</a:t>
            </a:fld>
            <a:endParaRPr lang="en-US" dirty="0"/>
          </a:p>
        </p:txBody>
      </p:sp>
      <p:sp>
        <p:nvSpPr>
          <p:cNvPr id="2" name="Text Placeholder 2">
            <a:extLst>
              <a:ext uri="{FF2B5EF4-FFF2-40B4-BE49-F238E27FC236}">
                <a16:creationId xmlns:a16="http://schemas.microsoft.com/office/drawing/2014/main" id="{D1FF8EAF-5D8D-9EDC-1DAE-C52E926BE116}"/>
              </a:ext>
            </a:extLst>
          </p:cNvPr>
          <p:cNvSpPr txBox="1">
            <a:spLocks/>
          </p:cNvSpPr>
          <p:nvPr/>
        </p:nvSpPr>
        <p:spPr>
          <a:xfrm>
            <a:off x="40577" y="3769322"/>
            <a:ext cx="6781619" cy="831921"/>
          </a:xfrm>
          <a:prstGeom prst="rect">
            <a:avLst/>
          </a:prstGeom>
        </p:spPr>
        <p:txBody>
          <a:bodyPr lIns="91440" tIns="45720" rIns="91440" bIns="45720" anchor="t"/>
          <a:lstStyle>
            <a:lvl1pPr algn="l" defTabSz="412750" rtl="0" eaLnBrk="1" fontAlgn="base" hangingPunct="1">
              <a:spcBef>
                <a:spcPct val="0"/>
              </a:spcBef>
              <a:spcAft>
                <a:spcPct val="0"/>
              </a:spcAft>
              <a:defRPr sz="2700">
                <a:solidFill>
                  <a:srgbClr val="000000"/>
                </a:solidFill>
                <a:latin typeface="+mj-lt"/>
                <a:ea typeface="Proxima Nova" panose="02000506030000020004" pitchFamily="2" charset="0"/>
                <a:cs typeface="Arial"/>
                <a:sym typeface="Arial" panose="020B0604020202020204" pitchFamily="34" charset="0"/>
              </a:defRPr>
            </a:lvl1pPr>
            <a:lvl2pPr marL="10033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2pPr>
            <a:lvl3pPr marL="13081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3pPr>
            <a:lvl4pPr marL="16129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4pPr>
            <a:lvl5pPr marL="1219200" algn="l" defTabSz="412750" rtl="0" eaLnBrk="1" fontAlgn="base" hangingPunct="1">
              <a:spcBef>
                <a:spcPct val="0"/>
              </a:spcBef>
              <a:spcAft>
                <a:spcPct val="0"/>
              </a:spcAft>
              <a:buSzPct val="123000"/>
              <a:defRPr sz="2700">
                <a:solidFill>
                  <a:srgbClr val="000000"/>
                </a:solidFill>
                <a:latin typeface="+mj-lt"/>
                <a:ea typeface="Proxima Nova" panose="02000506030000020004" pitchFamily="2" charset="0"/>
                <a:cs typeface="Arial"/>
                <a:sym typeface="Arial" panose="020B0604020202020204" pitchFamily="34" charset="0"/>
              </a:defRPr>
            </a:lvl5pPr>
            <a:lvl6pPr marL="18732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6pPr>
            <a:lvl7pPr marL="21780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7pPr>
            <a:lvl8pPr marL="24828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8pPr>
            <a:lvl9pPr marL="27876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9pPr>
          </a:lstStyle>
          <a:p>
            <a:r>
              <a:rPr lang="en-US" sz="2000" b="1" kern="0" dirty="0"/>
              <a:t>Krista Curell</a:t>
            </a:r>
          </a:p>
          <a:p>
            <a:r>
              <a:rPr lang="en-US" sz="2000" i="1" kern="0" dirty="0"/>
              <a:t>System Chief Operating Officer, UChicago Medicine</a:t>
            </a:r>
          </a:p>
          <a:p>
            <a:endParaRPr lang="en-US" sz="2000" i="1" kern="0" dirty="0"/>
          </a:p>
        </p:txBody>
      </p:sp>
    </p:spTree>
    <p:extLst>
      <p:ext uri="{BB962C8B-B14F-4D97-AF65-F5344CB8AC3E}">
        <p14:creationId xmlns:p14="http://schemas.microsoft.com/office/powerpoint/2010/main" val="83877121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27303" y="556773"/>
            <a:ext cx="10767759" cy="598721"/>
          </a:xfrm>
        </p:spPr>
        <p:txBody>
          <a:bodyPr vert="horz"/>
          <a:lstStyle/>
          <a:p>
            <a:r>
              <a:rPr lang="en-US" dirty="0"/>
              <a:t>Academic Medical Centers Continue to Face Financial Headwinds</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17</a:t>
            </a:fld>
            <a:endParaRPr lang="en-US" dirty="0"/>
          </a:p>
        </p:txBody>
      </p:sp>
      <p:sp>
        <p:nvSpPr>
          <p:cNvPr id="51" name="Rectangle: Rounded Corners 5">
            <a:extLst>
              <a:ext uri="{FF2B5EF4-FFF2-40B4-BE49-F238E27FC236}">
                <a16:creationId xmlns:a16="http://schemas.microsoft.com/office/drawing/2014/main" id="{AD835C69-841D-8EDC-E477-57C8241D97B9}"/>
              </a:ext>
            </a:extLst>
          </p:cNvPr>
          <p:cNvSpPr>
            <a:spLocks/>
          </p:cNvSpPr>
          <p:nvPr/>
        </p:nvSpPr>
        <p:spPr>
          <a:xfrm>
            <a:off x="553972" y="1655715"/>
            <a:ext cx="4808603" cy="789659"/>
          </a:xfrm>
          <a:prstGeom prst="roundRect">
            <a:avLst>
              <a:gd name="adj" fmla="val 50000"/>
            </a:avLst>
          </a:prstGeom>
          <a:solidFill>
            <a:srgbClr val="FFB3B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DFAF3"/>
              </a:solidFill>
              <a:effectLst/>
              <a:uLnTx/>
              <a:uFillTx/>
              <a:latin typeface="Arial"/>
              <a:ea typeface="+mn-ea"/>
              <a:cs typeface="+mn-cs"/>
            </a:endParaRPr>
          </a:p>
        </p:txBody>
      </p:sp>
      <p:sp>
        <p:nvSpPr>
          <p:cNvPr id="52" name="Oval 51">
            <a:extLst>
              <a:ext uri="{FF2B5EF4-FFF2-40B4-BE49-F238E27FC236}">
                <a16:creationId xmlns:a16="http://schemas.microsoft.com/office/drawing/2014/main" id="{BC408CE2-90C2-9C3C-837B-B2F3C169D341}"/>
              </a:ext>
            </a:extLst>
          </p:cNvPr>
          <p:cNvSpPr>
            <a:spLocks/>
          </p:cNvSpPr>
          <p:nvPr/>
        </p:nvSpPr>
        <p:spPr>
          <a:xfrm>
            <a:off x="4626118" y="1655715"/>
            <a:ext cx="789659" cy="789659"/>
          </a:xfrm>
          <a:prstGeom prst="ellipse">
            <a:avLst/>
          </a:prstGeom>
          <a:solidFill>
            <a:schemeClr val="accent1"/>
          </a:solidFill>
          <a:ln w="381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dirty="0">
                <a:ln>
                  <a:noFill/>
                </a:ln>
                <a:solidFill>
                  <a:srgbClr val="FDFAF3"/>
                </a:solidFill>
                <a:effectLst/>
                <a:uLnTx/>
                <a:uFillTx/>
                <a:latin typeface="Archivo Medium"/>
                <a:ea typeface="+mn-ea"/>
                <a:cs typeface="+mn-cs"/>
              </a:rPr>
              <a:t>1.1%</a:t>
            </a:r>
          </a:p>
        </p:txBody>
      </p:sp>
      <p:sp>
        <p:nvSpPr>
          <p:cNvPr id="53" name="TextBox 52">
            <a:extLst>
              <a:ext uri="{FF2B5EF4-FFF2-40B4-BE49-F238E27FC236}">
                <a16:creationId xmlns:a16="http://schemas.microsoft.com/office/drawing/2014/main" id="{BF33F434-B2A2-A759-29EB-F71770CA4AEF}"/>
              </a:ext>
            </a:extLst>
          </p:cNvPr>
          <p:cNvSpPr txBox="1">
            <a:spLocks/>
          </p:cNvSpPr>
          <p:nvPr/>
        </p:nvSpPr>
        <p:spPr>
          <a:xfrm>
            <a:off x="800100" y="1804322"/>
            <a:ext cx="3752850" cy="492443"/>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00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00000"/>
              <a:buFont typeface="Calibri" panose="020F0502020204030204" pitchFamily="34" charset="0"/>
              <a:buChar char="-"/>
              <a:defRPr lang="en-US" sz="1600" dirty="0"/>
            </a:lvl3pPr>
            <a:lvl4pPr marL="548640" lvl="3" indent="-182880">
              <a:lnSpc>
                <a:spcPct val="100000"/>
              </a:lnSpc>
              <a:spcBef>
                <a:spcPts val="0"/>
              </a:spcBef>
              <a:spcAft>
                <a:spcPts val="300"/>
              </a:spcAft>
              <a:buClrTx/>
              <a:buSzPct val="10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100000"/>
              <a:buFont typeface="Calibri" panose="020F050202020403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
                <a:srgbClr val="000000"/>
              </a:buClr>
              <a:buSzPct val="100000"/>
              <a:buFont typeface="Segoe UI" panose="020B0502040204020203" pitchFamily="34" charset="0"/>
              <a:buNone/>
              <a:tabLst/>
              <a:defRPr/>
            </a:pPr>
            <a:r>
              <a:rPr kumimoji="0" lang="en-US" sz="1600" b="1" i="0" u="none" strike="noStrike" kern="1200" cap="none" spc="0" normalizeH="0" baseline="0" noProof="0" dirty="0">
                <a:ln>
                  <a:noFill/>
                </a:ln>
                <a:effectLst/>
                <a:uLnTx/>
                <a:uFillTx/>
                <a:latin typeface="Arial"/>
                <a:ea typeface="+mn-ea"/>
                <a:cs typeface="Arial" panose="020B0604020202020204" pitchFamily="34" charset="0"/>
              </a:rPr>
              <a:t>AMC operating performance has deteriorated</a:t>
            </a:r>
          </a:p>
        </p:txBody>
      </p:sp>
      <p:sp>
        <p:nvSpPr>
          <p:cNvPr id="54" name="TextBox 53">
            <a:extLst>
              <a:ext uri="{FF2B5EF4-FFF2-40B4-BE49-F238E27FC236}">
                <a16:creationId xmlns:a16="http://schemas.microsoft.com/office/drawing/2014/main" id="{EB8B6C96-39CF-5978-30B8-B2B5FB67995E}"/>
              </a:ext>
            </a:extLst>
          </p:cNvPr>
          <p:cNvSpPr txBox="1">
            <a:spLocks/>
          </p:cNvSpPr>
          <p:nvPr/>
        </p:nvSpPr>
        <p:spPr>
          <a:xfrm>
            <a:off x="5629275" y="1835101"/>
            <a:ext cx="6007986" cy="430887"/>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00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00000"/>
              <a:buFont typeface="Calibri" panose="020F0502020204030204" pitchFamily="34" charset="0"/>
              <a:buChar char="-"/>
              <a:defRPr lang="en-US" sz="1600" dirty="0"/>
            </a:lvl3pPr>
            <a:lvl4pPr marL="548640" lvl="3" indent="-182880">
              <a:lnSpc>
                <a:spcPct val="100000"/>
              </a:lnSpc>
              <a:spcBef>
                <a:spcPts val="0"/>
              </a:spcBef>
              <a:spcAft>
                <a:spcPts val="300"/>
              </a:spcAft>
              <a:buClrTx/>
              <a:buSzPct val="10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100000"/>
              <a:buFont typeface="Calibri" panose="020F050202020403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
                <a:srgbClr val="000000"/>
              </a:buClr>
              <a:buSzPct val="100000"/>
              <a:buFont typeface="Segoe UI" panose="020B0502040204020203" pitchFamily="34" charset="0"/>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median operating margin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among U.S. AMCs in 2023 (down from 3% in 2019</a:t>
            </a:r>
            <a:r>
              <a:rPr kumimoji="0" lang="en-US" sz="14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
            </a:r>
          </a:p>
        </p:txBody>
      </p:sp>
      <p:sp>
        <p:nvSpPr>
          <p:cNvPr id="55" name="TextBox 54">
            <a:extLst>
              <a:ext uri="{FF2B5EF4-FFF2-40B4-BE49-F238E27FC236}">
                <a16:creationId xmlns:a16="http://schemas.microsoft.com/office/drawing/2014/main" id="{56A9F5E9-390A-FC99-760A-072E836DC54A}"/>
              </a:ext>
            </a:extLst>
          </p:cNvPr>
          <p:cNvSpPr txBox="1">
            <a:spLocks/>
          </p:cNvSpPr>
          <p:nvPr/>
        </p:nvSpPr>
        <p:spPr>
          <a:xfrm>
            <a:off x="5629275" y="5192762"/>
            <a:ext cx="6007986" cy="646331"/>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00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00000"/>
              <a:buFont typeface="Calibri" panose="020F0502020204030204" pitchFamily="34" charset="0"/>
              <a:buChar char="-"/>
              <a:defRPr lang="en-US" sz="1600" dirty="0"/>
            </a:lvl3pPr>
            <a:lvl4pPr marL="548640" lvl="3" indent="-182880">
              <a:lnSpc>
                <a:spcPct val="100000"/>
              </a:lnSpc>
              <a:spcBef>
                <a:spcPts val="0"/>
              </a:spcBef>
              <a:spcAft>
                <a:spcPts val="300"/>
              </a:spcAft>
              <a:buClrTx/>
              <a:buSzPct val="10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100000"/>
              <a:buFont typeface="Calibri" panose="020F050202020403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
                <a:srgbClr val="000000"/>
              </a:buClr>
              <a:buSzPct val="100000"/>
              <a:buFont typeface="Segoe UI" panose="020B0502040204020203" pitchFamily="34" charset="0"/>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decline in hospital admissions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 the U.S. between 2017 and 2022,</a:t>
            </a:r>
            <a:r>
              <a:rPr kumimoji="0" lang="en-US" sz="14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6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which may disproportionately impact AMCs given reliance on tertiary and quaternary care </a:t>
            </a:r>
          </a:p>
        </p:txBody>
      </p:sp>
      <p:sp>
        <p:nvSpPr>
          <p:cNvPr id="56" name="Rectangle: Rounded Corners 10">
            <a:extLst>
              <a:ext uri="{FF2B5EF4-FFF2-40B4-BE49-F238E27FC236}">
                <a16:creationId xmlns:a16="http://schemas.microsoft.com/office/drawing/2014/main" id="{6F44E46A-EFAF-D5BD-EAA3-8F5534B851A9}"/>
              </a:ext>
            </a:extLst>
          </p:cNvPr>
          <p:cNvSpPr>
            <a:spLocks/>
          </p:cNvSpPr>
          <p:nvPr/>
        </p:nvSpPr>
        <p:spPr>
          <a:xfrm>
            <a:off x="553972" y="5121098"/>
            <a:ext cx="4808603" cy="789659"/>
          </a:xfrm>
          <a:prstGeom prst="roundRect">
            <a:avLst>
              <a:gd name="adj" fmla="val 50000"/>
            </a:avLst>
          </a:prstGeom>
          <a:solidFill>
            <a:srgbClr val="FFB3B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DFAF3"/>
              </a:solidFill>
              <a:effectLst/>
              <a:uLnTx/>
              <a:uFillTx/>
              <a:latin typeface="Arial"/>
              <a:ea typeface="+mn-ea"/>
              <a:cs typeface="+mn-cs"/>
            </a:endParaRPr>
          </a:p>
        </p:txBody>
      </p:sp>
      <p:sp>
        <p:nvSpPr>
          <p:cNvPr id="57" name="TextBox 56">
            <a:extLst>
              <a:ext uri="{FF2B5EF4-FFF2-40B4-BE49-F238E27FC236}">
                <a16:creationId xmlns:a16="http://schemas.microsoft.com/office/drawing/2014/main" id="{2CBFA180-E63B-6EA7-B37A-4E1D8D26903B}"/>
              </a:ext>
            </a:extLst>
          </p:cNvPr>
          <p:cNvSpPr txBox="1">
            <a:spLocks/>
          </p:cNvSpPr>
          <p:nvPr/>
        </p:nvSpPr>
        <p:spPr>
          <a:xfrm>
            <a:off x="800100" y="5269706"/>
            <a:ext cx="3752850" cy="492443"/>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00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00000"/>
              <a:buFont typeface="Calibri" panose="020F0502020204030204" pitchFamily="34" charset="0"/>
              <a:buChar char="-"/>
              <a:defRPr lang="en-US" sz="1600" dirty="0"/>
            </a:lvl3pPr>
            <a:lvl4pPr marL="548640" lvl="3" indent="-182880">
              <a:lnSpc>
                <a:spcPct val="100000"/>
              </a:lnSpc>
              <a:spcBef>
                <a:spcPts val="0"/>
              </a:spcBef>
              <a:spcAft>
                <a:spcPts val="300"/>
              </a:spcAft>
              <a:buClrTx/>
              <a:buSzPct val="10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100000"/>
              <a:buFont typeface="Calibri" panose="020F050202020403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
                <a:srgbClr val="000000"/>
              </a:buClr>
              <a:buSzPct val="100000"/>
              <a:buFont typeface="Segoe UI" panose="020B0502040204020203" pitchFamily="34" charset="0"/>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Revenue continues to be strained as care shifts away from acute</a:t>
            </a:r>
          </a:p>
        </p:txBody>
      </p:sp>
      <p:sp>
        <p:nvSpPr>
          <p:cNvPr id="58" name="Oval 57">
            <a:extLst>
              <a:ext uri="{FF2B5EF4-FFF2-40B4-BE49-F238E27FC236}">
                <a16:creationId xmlns:a16="http://schemas.microsoft.com/office/drawing/2014/main" id="{297511E7-B248-E8CA-BB39-AB916B382947}"/>
              </a:ext>
            </a:extLst>
          </p:cNvPr>
          <p:cNvSpPr>
            <a:spLocks/>
          </p:cNvSpPr>
          <p:nvPr/>
        </p:nvSpPr>
        <p:spPr>
          <a:xfrm>
            <a:off x="4626118" y="5121098"/>
            <a:ext cx="789659" cy="789659"/>
          </a:xfrm>
          <a:prstGeom prst="ellipse">
            <a:avLst/>
          </a:prstGeom>
          <a:solidFill>
            <a:schemeClr val="accent1"/>
          </a:solidFill>
          <a:ln w="381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dirty="0">
                <a:ln>
                  <a:noFill/>
                </a:ln>
                <a:solidFill>
                  <a:srgbClr val="FDFAF3"/>
                </a:solidFill>
                <a:effectLst/>
                <a:uLnTx/>
                <a:uFillTx/>
                <a:latin typeface="Archivo Medium"/>
                <a:ea typeface="+mn-ea"/>
                <a:cs typeface="+mn-cs"/>
              </a:rPr>
              <a:t>-2%</a:t>
            </a:r>
          </a:p>
        </p:txBody>
      </p:sp>
      <p:sp>
        <p:nvSpPr>
          <p:cNvPr id="59" name="Rectangle: Rounded Corners 13">
            <a:extLst>
              <a:ext uri="{FF2B5EF4-FFF2-40B4-BE49-F238E27FC236}">
                <a16:creationId xmlns:a16="http://schemas.microsoft.com/office/drawing/2014/main" id="{272B50DD-0FDC-9519-3012-39F65DAC26C3}"/>
              </a:ext>
            </a:extLst>
          </p:cNvPr>
          <p:cNvSpPr>
            <a:spLocks/>
          </p:cNvSpPr>
          <p:nvPr/>
        </p:nvSpPr>
        <p:spPr>
          <a:xfrm>
            <a:off x="553972" y="2763996"/>
            <a:ext cx="4808603" cy="789659"/>
          </a:xfrm>
          <a:prstGeom prst="roundRect">
            <a:avLst>
              <a:gd name="adj" fmla="val 50000"/>
            </a:avLst>
          </a:prstGeom>
          <a:solidFill>
            <a:srgbClr val="FFB3B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DFAF3"/>
              </a:solidFill>
              <a:effectLst/>
              <a:uLnTx/>
              <a:uFillTx/>
              <a:latin typeface="Arial"/>
              <a:ea typeface="+mn-ea"/>
              <a:cs typeface="+mn-cs"/>
            </a:endParaRPr>
          </a:p>
        </p:txBody>
      </p:sp>
      <p:sp>
        <p:nvSpPr>
          <p:cNvPr id="60" name="TextBox 59">
            <a:extLst>
              <a:ext uri="{FF2B5EF4-FFF2-40B4-BE49-F238E27FC236}">
                <a16:creationId xmlns:a16="http://schemas.microsoft.com/office/drawing/2014/main" id="{C2917E5D-CBF7-EE49-FCF4-B8A4CAB59D99}"/>
              </a:ext>
            </a:extLst>
          </p:cNvPr>
          <p:cNvSpPr txBox="1">
            <a:spLocks/>
          </p:cNvSpPr>
          <p:nvPr/>
        </p:nvSpPr>
        <p:spPr>
          <a:xfrm>
            <a:off x="800100" y="2912605"/>
            <a:ext cx="3752850" cy="492443"/>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00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00000"/>
              <a:buFont typeface="Calibri" panose="020F0502020204030204" pitchFamily="34" charset="0"/>
              <a:buChar char="-"/>
              <a:defRPr lang="en-US" sz="1600" dirty="0"/>
            </a:lvl3pPr>
            <a:lvl4pPr marL="548640" lvl="3" indent="-182880">
              <a:lnSpc>
                <a:spcPct val="100000"/>
              </a:lnSpc>
              <a:spcBef>
                <a:spcPts val="0"/>
              </a:spcBef>
              <a:spcAft>
                <a:spcPts val="300"/>
              </a:spcAft>
              <a:buClrTx/>
              <a:buSzPct val="10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100000"/>
              <a:buFont typeface="Calibri" panose="020F050202020403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
                <a:srgbClr val="000000"/>
              </a:buClr>
              <a:buSzPct val="100000"/>
              <a:buFont typeface="Segoe UI" panose="020B0502040204020203" pitchFamily="34" charset="0"/>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Cost pressures remain challenging, as inflation and labor shortages persist</a:t>
            </a:r>
          </a:p>
        </p:txBody>
      </p:sp>
      <p:sp>
        <p:nvSpPr>
          <p:cNvPr id="61" name="TextBox 60">
            <a:extLst>
              <a:ext uri="{FF2B5EF4-FFF2-40B4-BE49-F238E27FC236}">
                <a16:creationId xmlns:a16="http://schemas.microsoft.com/office/drawing/2014/main" id="{B7AA7CB5-E9DA-6D2B-76CF-45F124F5D660}"/>
              </a:ext>
            </a:extLst>
          </p:cNvPr>
          <p:cNvSpPr txBox="1">
            <a:spLocks/>
          </p:cNvSpPr>
          <p:nvPr/>
        </p:nvSpPr>
        <p:spPr>
          <a:xfrm>
            <a:off x="5629275" y="2943382"/>
            <a:ext cx="6007986" cy="430887"/>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00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00000"/>
              <a:buFont typeface="Calibri" panose="020F0502020204030204" pitchFamily="34" charset="0"/>
              <a:buChar char="-"/>
              <a:defRPr lang="en-US" sz="1600" dirty="0"/>
            </a:lvl3pPr>
            <a:lvl4pPr marL="548640" lvl="3" indent="-182880">
              <a:lnSpc>
                <a:spcPct val="100000"/>
              </a:lnSpc>
              <a:spcBef>
                <a:spcPts val="0"/>
              </a:spcBef>
              <a:spcAft>
                <a:spcPts val="300"/>
              </a:spcAft>
              <a:buClrTx/>
              <a:buSzPct val="10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100000"/>
              <a:buFont typeface="Calibri" panose="020F050202020403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
                <a:srgbClr val="000000"/>
              </a:buClr>
              <a:buSzPct val="100000"/>
              <a:buFont typeface="Segoe UI" panose="020B0502040204020203" pitchFamily="34" charset="0"/>
              <a:buNone/>
              <a:tabLst/>
              <a:defRPr/>
            </a:pPr>
            <a:r>
              <a:rPr kumimoji="0" lang="en-US" sz="1400" b="1" i="0" u="none" strike="noStrike" kern="1200" cap="none" spc="0" normalizeH="0" baseline="0" noProof="0" dirty="0">
                <a:ln>
                  <a:noFill/>
                </a:ln>
                <a:effectLst/>
                <a:uLnTx/>
                <a:uFillTx/>
                <a:latin typeface="Arial"/>
                <a:ea typeface="+mn-ea"/>
                <a:cs typeface="Arial" panose="020B0604020202020204" pitchFamily="34" charset="0"/>
              </a:rPr>
              <a:t>headwind to acute care EBIDA margins </a:t>
            </a:r>
            <a:r>
              <a:rPr kumimoji="0" lang="en-US" sz="1400" i="0" u="none" strike="noStrike" kern="1200" cap="none" spc="0" normalizeH="0" baseline="0" noProof="0" dirty="0">
                <a:ln>
                  <a:noFill/>
                </a:ln>
                <a:effectLst/>
                <a:uLnTx/>
                <a:uFillTx/>
                <a:latin typeface="Arial"/>
                <a:ea typeface="+mn-ea"/>
                <a:cs typeface="Arial" panose="020B0604020202020204" pitchFamily="34" charset="0"/>
              </a:rPr>
              <a:t>expected from inflation and labor shortages between 2023-2028</a:t>
            </a:r>
            <a:r>
              <a:rPr kumimoji="0" lang="en-US" sz="1400" i="0" u="none" strike="noStrike" kern="1200" cap="none" spc="0" normalizeH="0" baseline="30000" noProof="0" dirty="0">
                <a:ln>
                  <a:noFill/>
                </a:ln>
                <a:effectLst/>
                <a:uLnTx/>
                <a:uFillTx/>
                <a:latin typeface="Arial"/>
                <a:ea typeface="+mn-ea"/>
                <a:cs typeface="Arial" panose="020B0604020202020204" pitchFamily="34" charset="0"/>
              </a:rPr>
              <a:t>2</a:t>
            </a:r>
            <a:r>
              <a:rPr kumimoji="0" lang="en-US" sz="1400" i="0" u="none" strike="noStrike" kern="1200" cap="none" spc="0" normalizeH="0" noProof="0" dirty="0">
                <a:ln>
                  <a:noFill/>
                </a:ln>
                <a:effectLst/>
                <a:uLnTx/>
                <a:uFillTx/>
                <a:latin typeface="Arial"/>
                <a:ea typeface="+mn-ea"/>
                <a:cs typeface="Arial" panose="020B0604020202020204" pitchFamily="34" charset="0"/>
              </a:rPr>
              <a:t>, with continued uncertainty on future outlook</a:t>
            </a:r>
            <a:endParaRPr kumimoji="0" lang="en-US" sz="140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62" name="Oval 61">
            <a:extLst>
              <a:ext uri="{FF2B5EF4-FFF2-40B4-BE49-F238E27FC236}">
                <a16:creationId xmlns:a16="http://schemas.microsoft.com/office/drawing/2014/main" id="{84915D3C-2D70-C722-2DC9-CAD4E0009B40}"/>
              </a:ext>
            </a:extLst>
          </p:cNvPr>
          <p:cNvSpPr>
            <a:spLocks/>
          </p:cNvSpPr>
          <p:nvPr/>
        </p:nvSpPr>
        <p:spPr>
          <a:xfrm>
            <a:off x="4626118" y="2763996"/>
            <a:ext cx="789659" cy="789659"/>
          </a:xfrm>
          <a:prstGeom prst="ellipse">
            <a:avLst/>
          </a:prstGeom>
          <a:solidFill>
            <a:schemeClr val="accent1"/>
          </a:solidFill>
          <a:ln w="381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dirty="0">
                <a:ln>
                  <a:noFill/>
                </a:ln>
                <a:solidFill>
                  <a:srgbClr val="FDFAF3"/>
                </a:solidFill>
                <a:effectLst/>
                <a:uLnTx/>
                <a:uFillTx/>
                <a:latin typeface="Archivo Medium"/>
                <a:ea typeface="+mn-ea"/>
                <a:cs typeface="+mn-cs"/>
              </a:rPr>
              <a:t>~130 </a:t>
            </a:r>
            <a:br>
              <a:rPr kumimoji="0" lang="en-US" sz="2000" b="1" i="0" u="none" strike="noStrike" kern="1200" cap="none" spc="0" normalizeH="0" baseline="0" noProof="0" dirty="0">
                <a:ln>
                  <a:noFill/>
                </a:ln>
                <a:solidFill>
                  <a:srgbClr val="FDFAF3"/>
                </a:solidFill>
                <a:effectLst/>
                <a:uLnTx/>
                <a:uFillTx/>
                <a:latin typeface="Archivo Medium"/>
                <a:ea typeface="+mn-ea"/>
                <a:cs typeface="+mn-cs"/>
              </a:rPr>
            </a:br>
            <a:r>
              <a:rPr kumimoji="0" lang="en-US" sz="2000" b="1" i="0" u="none" strike="noStrike" kern="1200" cap="none" spc="0" normalizeH="0" baseline="0" noProof="0" dirty="0">
                <a:ln>
                  <a:noFill/>
                </a:ln>
                <a:solidFill>
                  <a:srgbClr val="FDFAF3"/>
                </a:solidFill>
                <a:effectLst/>
                <a:uLnTx/>
                <a:uFillTx/>
                <a:latin typeface="Archivo Medium"/>
                <a:ea typeface="+mn-ea"/>
                <a:cs typeface="+mn-cs"/>
              </a:rPr>
              <a:t>bps</a:t>
            </a:r>
          </a:p>
        </p:txBody>
      </p:sp>
      <p:sp>
        <p:nvSpPr>
          <p:cNvPr id="63" name="TextBox 62">
            <a:extLst>
              <a:ext uri="{FF2B5EF4-FFF2-40B4-BE49-F238E27FC236}">
                <a16:creationId xmlns:a16="http://schemas.microsoft.com/office/drawing/2014/main" id="{EC973A11-433C-E011-F5B3-0E5DBB6FD519}"/>
              </a:ext>
            </a:extLst>
          </p:cNvPr>
          <p:cNvSpPr txBox="1">
            <a:spLocks/>
          </p:cNvSpPr>
          <p:nvPr/>
        </p:nvSpPr>
        <p:spPr>
          <a:xfrm>
            <a:off x="5629275" y="4067534"/>
            <a:ext cx="6007986" cy="430887"/>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00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00000"/>
              <a:buFont typeface="Calibri" panose="020F0502020204030204" pitchFamily="34" charset="0"/>
              <a:buChar char="-"/>
              <a:defRPr lang="en-US" sz="1600" dirty="0"/>
            </a:lvl3pPr>
            <a:lvl4pPr marL="548640" lvl="3" indent="-182880">
              <a:lnSpc>
                <a:spcPct val="100000"/>
              </a:lnSpc>
              <a:spcBef>
                <a:spcPts val="0"/>
              </a:spcBef>
              <a:spcAft>
                <a:spcPts val="300"/>
              </a:spcAft>
              <a:buClrTx/>
              <a:buSzPct val="10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100000"/>
              <a:buFont typeface="Calibri" panose="020F050202020403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
                <a:srgbClr val="000000"/>
              </a:buClr>
              <a:buSzPct val="100000"/>
              <a:buFont typeface="Segoe UI" panose="020B0502040204020203" pitchFamily="34" charset="0"/>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per annum decrease in median days’ cash on hand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for non-profit health systems between 2019 and 2023</a:t>
            </a:r>
            <a:r>
              <a:rPr lang="en-US" sz="1400" baseline="30000" dirty="0">
                <a:solidFill>
                  <a:srgbClr val="000000"/>
                </a:solidFill>
                <a:latin typeface="Arial"/>
              </a:rPr>
              <a:t>3</a:t>
            </a:r>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64" name="Rectangle: Rounded Corners 22">
            <a:extLst>
              <a:ext uri="{FF2B5EF4-FFF2-40B4-BE49-F238E27FC236}">
                <a16:creationId xmlns:a16="http://schemas.microsoft.com/office/drawing/2014/main" id="{9CDEAFF5-B30C-F2D9-4FE7-052949E34F13}"/>
              </a:ext>
            </a:extLst>
          </p:cNvPr>
          <p:cNvSpPr>
            <a:spLocks/>
          </p:cNvSpPr>
          <p:nvPr/>
        </p:nvSpPr>
        <p:spPr>
          <a:xfrm>
            <a:off x="553972" y="3888148"/>
            <a:ext cx="4808603" cy="789659"/>
          </a:xfrm>
          <a:prstGeom prst="roundRect">
            <a:avLst>
              <a:gd name="adj" fmla="val 50000"/>
            </a:avLst>
          </a:prstGeom>
          <a:solidFill>
            <a:srgbClr val="FFB3B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DFAF3"/>
              </a:solidFill>
              <a:effectLst/>
              <a:uLnTx/>
              <a:uFillTx/>
              <a:latin typeface="Arial"/>
              <a:ea typeface="+mn-ea"/>
              <a:cs typeface="+mn-cs"/>
            </a:endParaRPr>
          </a:p>
        </p:txBody>
      </p:sp>
      <p:sp>
        <p:nvSpPr>
          <p:cNvPr id="65" name="TextBox 64">
            <a:extLst>
              <a:ext uri="{FF2B5EF4-FFF2-40B4-BE49-F238E27FC236}">
                <a16:creationId xmlns:a16="http://schemas.microsoft.com/office/drawing/2014/main" id="{AC7350F4-D93D-90B7-1C81-F7303CD5C2AB}"/>
              </a:ext>
            </a:extLst>
          </p:cNvPr>
          <p:cNvSpPr txBox="1">
            <a:spLocks/>
          </p:cNvSpPr>
          <p:nvPr/>
        </p:nvSpPr>
        <p:spPr>
          <a:xfrm>
            <a:off x="800100" y="4036756"/>
            <a:ext cx="3752850" cy="492443"/>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00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00000"/>
              <a:buFont typeface="Calibri" panose="020F0502020204030204" pitchFamily="34" charset="0"/>
              <a:buChar char="-"/>
              <a:defRPr lang="en-US" sz="1600" dirty="0"/>
            </a:lvl3pPr>
            <a:lvl4pPr marL="548640" lvl="3" indent="-182880">
              <a:lnSpc>
                <a:spcPct val="100000"/>
              </a:lnSpc>
              <a:spcBef>
                <a:spcPts val="0"/>
              </a:spcBef>
              <a:spcAft>
                <a:spcPts val="300"/>
              </a:spcAft>
              <a:buClrTx/>
              <a:buSzPct val="10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100000"/>
              <a:buFont typeface="Calibri" panose="020F050202020403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
                <a:srgbClr val="000000"/>
              </a:buClr>
              <a:buSzPct val="100000"/>
              <a:buFont typeface="Segoe UI" panose="020B0502040204020203" pitchFamily="34" charset="0"/>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Balance sheet outlook is becoming less favorable</a:t>
            </a:r>
          </a:p>
        </p:txBody>
      </p:sp>
      <p:sp>
        <p:nvSpPr>
          <p:cNvPr id="66" name="Oval 65">
            <a:extLst>
              <a:ext uri="{FF2B5EF4-FFF2-40B4-BE49-F238E27FC236}">
                <a16:creationId xmlns:a16="http://schemas.microsoft.com/office/drawing/2014/main" id="{A4BBE249-FF51-96EB-73EC-6BF1BDE938A7}"/>
              </a:ext>
            </a:extLst>
          </p:cNvPr>
          <p:cNvSpPr>
            <a:spLocks/>
          </p:cNvSpPr>
          <p:nvPr/>
        </p:nvSpPr>
        <p:spPr>
          <a:xfrm>
            <a:off x="4626118" y="3888148"/>
            <a:ext cx="789659" cy="789659"/>
          </a:xfrm>
          <a:prstGeom prst="ellipse">
            <a:avLst/>
          </a:prstGeom>
          <a:solidFill>
            <a:schemeClr val="accent1"/>
          </a:solidFill>
          <a:ln w="381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dirty="0">
                <a:ln>
                  <a:noFill/>
                </a:ln>
                <a:solidFill>
                  <a:srgbClr val="FDFAF3"/>
                </a:solidFill>
                <a:effectLst/>
                <a:uLnTx/>
                <a:uFillTx/>
                <a:latin typeface="Archivo Medium"/>
                <a:ea typeface="+mn-ea"/>
                <a:cs typeface="+mn-cs"/>
              </a:rPr>
              <a:t>-2%</a:t>
            </a:r>
          </a:p>
        </p:txBody>
      </p:sp>
      <p:sp>
        <p:nvSpPr>
          <p:cNvPr id="75" name="5. Source">
            <a:extLst>
              <a:ext uri="{FF2B5EF4-FFF2-40B4-BE49-F238E27FC236}">
                <a16:creationId xmlns:a16="http://schemas.microsoft.com/office/drawing/2014/main" id="{2371DB39-7741-B7EB-95D3-1C7BDAD1EF94}"/>
              </a:ext>
            </a:extLst>
          </p:cNvPr>
          <p:cNvSpPr txBox="1"/>
          <p:nvPr>
            <p:custDataLst>
              <p:tags r:id="rId2"/>
            </p:custDataLst>
          </p:nvPr>
        </p:nvSpPr>
        <p:spPr>
          <a:xfrm>
            <a:off x="3240156" y="6552449"/>
            <a:ext cx="5882823"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Source: Becker’s Hospital Review, RBC Capital Markets NFP Healthcare Industry Financial Performance Report, </a:t>
            </a: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CMS/KFF</a:t>
            </a: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 Company 10Ks , </a:t>
            </a: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Specialized press</a:t>
            </a: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 McKinsey profit pools model, S&amp;P, Modern Healthcare, Science, AHA</a:t>
            </a:r>
          </a:p>
        </p:txBody>
      </p:sp>
      <p:sp>
        <p:nvSpPr>
          <p:cNvPr id="76" name="4. Footnote">
            <a:extLst>
              <a:ext uri="{FF2B5EF4-FFF2-40B4-BE49-F238E27FC236}">
                <a16:creationId xmlns:a16="http://schemas.microsoft.com/office/drawing/2014/main" id="{8A15C62E-91AD-7003-D0A5-04717032E00D}"/>
              </a:ext>
            </a:extLst>
          </p:cNvPr>
          <p:cNvSpPr txBox="1"/>
          <p:nvPr>
            <p:custDataLst>
              <p:tags r:id="rId3"/>
            </p:custDataLst>
          </p:nvPr>
        </p:nvSpPr>
        <p:spPr>
          <a:xfrm>
            <a:off x="3114994" y="6183291"/>
            <a:ext cx="6007985" cy="369332"/>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a:defRPr/>
            </a:pPr>
            <a:r>
              <a:rPr kumimoji="0" lang="en-US" sz="800" b="0" i="0" u="none" strike="noStrike" kern="1200" cap="none" spc="0" normalizeH="0" baseline="0" noProof="0" dirty="0">
                <a:ln>
                  <a:noFill/>
                </a:ln>
                <a:effectLst/>
                <a:uLnTx/>
                <a:uFillTx/>
              </a:rPr>
              <a:t>1.	</a:t>
            </a: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Becker’s Hospital Review, RBC Capital Markets NFP Healthcare Industry Financial Performance Report, </a:t>
            </a: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CMS/KFF</a:t>
            </a: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 Company 10Ks, </a:t>
            </a: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Specialized press</a:t>
            </a:r>
            <a:r>
              <a:rPr kumimoji="0" lang="en-US" sz="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 Definitive Healthcare</a:t>
            </a:r>
            <a:r>
              <a:rPr kumimoji="0" lang="en-US" sz="800" b="0" i="0" u="none" strike="noStrike" kern="1200" cap="none" spc="0" normalizeH="0" baseline="0" noProof="0" dirty="0">
                <a:ln>
                  <a:noFill/>
                </a:ln>
                <a:effectLst/>
                <a:uLnTx/>
                <a:uFillTx/>
              </a:rPr>
              <a:t>; 2. McKinsey profit pools model; 3. S&amp;P Non-profit hospital medians; 4. Modern Healthcare; 5. Science; 6. American Hospital Association (January 12, 2024)</a:t>
            </a:r>
          </a:p>
        </p:txBody>
      </p:sp>
    </p:spTree>
    <p:extLst>
      <p:ext uri="{BB962C8B-B14F-4D97-AF65-F5344CB8AC3E}">
        <p14:creationId xmlns:p14="http://schemas.microsoft.com/office/powerpoint/2010/main" val="228150094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3"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0" y="96717"/>
            <a:ext cx="0" cy="0"/>
          </a:xfrm>
        </p:spPr>
        <p:txBody>
          <a:bodyPr vert="horz">
            <a:noAutofit/>
          </a:bodyPr>
          <a:lstStyle/>
          <a:p>
            <a:r>
              <a:rPr lang="en-US" sz="2400" dirty="0"/>
              <a:t> </a:t>
            </a:r>
          </a:p>
        </p:txBody>
      </p:sp>
      <p:sp>
        <p:nvSpPr>
          <p:cNvPr id="48" name="TextBox 47">
            <a:extLst>
              <a:ext uri="{FF2B5EF4-FFF2-40B4-BE49-F238E27FC236}">
                <a16:creationId xmlns:a16="http://schemas.microsoft.com/office/drawing/2014/main" id="{5E5374F0-729E-4839-EF22-80E9298E0FA4}"/>
              </a:ext>
            </a:extLst>
          </p:cNvPr>
          <p:cNvSpPr txBox="1"/>
          <p:nvPr/>
        </p:nvSpPr>
        <p:spPr>
          <a:xfrm>
            <a:off x="3383248" y="6244330"/>
            <a:ext cx="2204450"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effectLst/>
                <a:uLnTx/>
                <a:uFillTx/>
                <a:latin typeface="Arial"/>
                <a:ea typeface="+mn-ea"/>
                <a:cs typeface="Arial" charset="0"/>
              </a:rPr>
              <a:t>Source: Census Bureau ACS estimates</a:t>
            </a:r>
          </a:p>
        </p:txBody>
      </p:sp>
      <p:sp>
        <p:nvSpPr>
          <p:cNvPr id="85" name="Rectangle 84"/>
          <p:cNvSpPr/>
          <p:nvPr/>
        </p:nvSpPr>
        <p:spPr>
          <a:xfrm>
            <a:off x="3383248" y="6451681"/>
            <a:ext cx="4608999" cy="230832"/>
          </a:xfrm>
          <a:prstGeom prst="rect">
            <a:avLst/>
          </a:prstGeom>
        </p:spPr>
        <p:txBody>
          <a:bodyPr wrap="square">
            <a:spAutoFit/>
          </a:bodyPr>
          <a:lstStyle/>
          <a:p>
            <a:r>
              <a:rPr lang="en-US" sz="900" dirty="0">
                <a:latin typeface="+mj-lt"/>
              </a:rPr>
              <a:t>1. Reduced beds on the North / West Side</a:t>
            </a:r>
            <a:endParaRPr lang="en-US" sz="900" baseline="30000" dirty="0">
              <a:latin typeface="+mj-lt"/>
            </a:endParaRPr>
          </a:p>
        </p:txBody>
      </p:sp>
      <p:graphicFrame>
        <p:nvGraphicFramePr>
          <p:cNvPr id="70" name="Chart 69"/>
          <p:cNvGraphicFramePr/>
          <p:nvPr>
            <p:extLst>
              <p:ext uri="{D42A27DB-BD31-4B8C-83A1-F6EECF244321}">
                <p14:modId xmlns:p14="http://schemas.microsoft.com/office/powerpoint/2010/main" val="477412943"/>
              </p:ext>
            </p:extLst>
          </p:nvPr>
        </p:nvGraphicFramePr>
        <p:xfrm>
          <a:off x="414889" y="1125144"/>
          <a:ext cx="11345438" cy="1438888"/>
        </p:xfrm>
        <a:graphic>
          <a:graphicData uri="http://schemas.openxmlformats.org/drawingml/2006/chart">
            <c:chart xmlns:c="http://schemas.openxmlformats.org/drawingml/2006/chart" xmlns:r="http://schemas.openxmlformats.org/officeDocument/2006/relationships" r:id="rId5"/>
          </a:graphicData>
        </a:graphic>
      </p:graphicFrame>
      <p:sp>
        <p:nvSpPr>
          <p:cNvPr id="72" name="TextBox 71"/>
          <p:cNvSpPr txBox="1"/>
          <p:nvPr/>
        </p:nvSpPr>
        <p:spPr>
          <a:xfrm>
            <a:off x="2144194" y="2564032"/>
            <a:ext cx="895658" cy="2031325"/>
          </a:xfrm>
          <a:prstGeom prst="rect">
            <a:avLst/>
          </a:prstGeom>
          <a:noFill/>
        </p:spPr>
        <p:txBody>
          <a:bodyPr wrap="square" rtlCol="0">
            <a:spAutoFit/>
          </a:bodyPr>
          <a:lstStyle/>
          <a:p>
            <a:pPr marL="171450" indent="-171450">
              <a:buFont typeface="Arial" panose="020B0604020202020204" pitchFamily="34" charset="0"/>
              <a:buChar char="•"/>
            </a:pPr>
            <a:r>
              <a:rPr lang="en-US" sz="700" dirty="0">
                <a:latin typeface="+mj-lt"/>
              </a:rPr>
              <a:t>UCM builds out 3</a:t>
            </a:r>
            <a:r>
              <a:rPr lang="en-US" sz="700" baseline="30000" dirty="0">
                <a:latin typeface="+mj-lt"/>
              </a:rPr>
              <a:t>rd</a:t>
            </a:r>
            <a:r>
              <a:rPr lang="en-US" sz="700" dirty="0">
                <a:latin typeface="+mj-lt"/>
              </a:rPr>
              <a:t> and 4</a:t>
            </a:r>
            <a:r>
              <a:rPr lang="en-US" sz="700" baseline="30000" dirty="0">
                <a:latin typeface="+mj-lt"/>
              </a:rPr>
              <a:t>th</a:t>
            </a:r>
            <a:r>
              <a:rPr lang="en-US" sz="700" dirty="0">
                <a:latin typeface="+mj-lt"/>
              </a:rPr>
              <a:t> Floor CCD and Orland Park CAC</a:t>
            </a:r>
          </a:p>
          <a:p>
            <a:endParaRPr lang="en-US" sz="700" dirty="0">
              <a:latin typeface="+mj-lt"/>
            </a:endParaRPr>
          </a:p>
          <a:p>
            <a:pPr marL="171450" indent="-171450">
              <a:buFont typeface="Arial" panose="020B0604020202020204" pitchFamily="34" charset="0"/>
              <a:buChar char="•"/>
            </a:pPr>
            <a:r>
              <a:rPr lang="en-US" sz="700" dirty="0">
                <a:latin typeface="+mj-lt"/>
              </a:rPr>
              <a:t>St. Bernard approved to build new Ambulatory Center</a:t>
            </a:r>
          </a:p>
          <a:p>
            <a:pPr marL="171450" indent="-171450">
              <a:buFont typeface="Arial" panose="020B0604020202020204" pitchFamily="34" charset="0"/>
              <a:buChar char="•"/>
            </a:pPr>
            <a:endParaRPr lang="en-US" sz="700" dirty="0">
              <a:latin typeface="+mj-lt"/>
            </a:endParaRPr>
          </a:p>
          <a:p>
            <a:pPr marL="171450" lvl="0" indent="-171450">
              <a:buFont typeface="Arial" panose="020B0604020202020204" pitchFamily="34" charset="0"/>
              <a:buChar char="•"/>
            </a:pPr>
            <a:r>
              <a:rPr lang="en-US" sz="700" dirty="0">
                <a:solidFill>
                  <a:srgbClr val="000000"/>
                </a:solidFill>
                <a:latin typeface="Arial"/>
              </a:rPr>
              <a:t>Provident discontinues OB services</a:t>
            </a:r>
          </a:p>
          <a:p>
            <a:pPr marL="171450" indent="-171450">
              <a:buFont typeface="Arial" panose="020B0604020202020204" pitchFamily="34" charset="0"/>
              <a:buChar char="•"/>
            </a:pPr>
            <a:endParaRPr lang="en-US" sz="700" dirty="0">
              <a:latin typeface="+mj-lt"/>
            </a:endParaRPr>
          </a:p>
          <a:p>
            <a:endParaRPr lang="en-US" sz="700" dirty="0">
              <a:latin typeface="+mj-lt"/>
            </a:endParaRPr>
          </a:p>
        </p:txBody>
      </p:sp>
      <p:sp>
        <p:nvSpPr>
          <p:cNvPr id="73" name="TextBox 72"/>
          <p:cNvSpPr txBox="1"/>
          <p:nvPr/>
        </p:nvSpPr>
        <p:spPr>
          <a:xfrm>
            <a:off x="3008847" y="2564032"/>
            <a:ext cx="895658" cy="738664"/>
          </a:xfrm>
          <a:prstGeom prst="rect">
            <a:avLst/>
          </a:prstGeom>
          <a:noFill/>
        </p:spPr>
        <p:txBody>
          <a:bodyPr wrap="square" rtlCol="0">
            <a:spAutoFit/>
          </a:bodyPr>
          <a:lstStyle/>
          <a:p>
            <a:pPr marL="171450" indent="-171450">
              <a:buFont typeface="Arial" panose="020B0604020202020204" pitchFamily="34" charset="0"/>
              <a:buChar char="•"/>
            </a:pPr>
            <a:r>
              <a:rPr lang="en-US" sz="700" dirty="0">
                <a:latin typeface="+mj-lt"/>
              </a:rPr>
              <a:t>Adv. Christ modernizes trauma, ED, and other services</a:t>
            </a:r>
          </a:p>
          <a:p>
            <a:endParaRPr lang="en-US" sz="700" dirty="0">
              <a:latin typeface="+mj-lt"/>
            </a:endParaRPr>
          </a:p>
        </p:txBody>
      </p:sp>
      <p:sp>
        <p:nvSpPr>
          <p:cNvPr id="74" name="TextBox 73"/>
          <p:cNvSpPr txBox="1"/>
          <p:nvPr/>
        </p:nvSpPr>
        <p:spPr>
          <a:xfrm>
            <a:off x="3873500" y="2564032"/>
            <a:ext cx="895658" cy="3108543"/>
          </a:xfrm>
          <a:prstGeom prst="rect">
            <a:avLst/>
          </a:prstGeom>
          <a:noFill/>
        </p:spPr>
        <p:txBody>
          <a:bodyPr wrap="square" rtlCol="0">
            <a:spAutoFit/>
          </a:bodyPr>
          <a:lstStyle/>
          <a:p>
            <a:pPr marL="171450" indent="-171450">
              <a:buFont typeface="Arial" panose="020B0604020202020204" pitchFamily="34" charset="0"/>
              <a:buChar char="•"/>
            </a:pPr>
            <a:r>
              <a:rPr lang="en-US" sz="700" dirty="0">
                <a:latin typeface="+mj-lt"/>
              </a:rPr>
              <a:t>UCM builds new ED and Trauma services and modernizes med/surg and ICU beds in Mitchell</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UCM adds 6 Level III NICU beds</a:t>
            </a:r>
          </a:p>
          <a:p>
            <a:pPr marL="171450" indent="-171450">
              <a:buFont typeface="Arial" panose="020B0604020202020204" pitchFamily="34" charset="0"/>
              <a:buChar char="•"/>
            </a:pPr>
            <a:endParaRPr lang="en-US" sz="700" dirty="0">
              <a:latin typeface="+mj-lt"/>
            </a:endParaRPr>
          </a:p>
          <a:p>
            <a:pPr marL="171450" lvl="0" indent="-171450">
              <a:buFont typeface="Arial" panose="020B0604020202020204" pitchFamily="34" charset="0"/>
              <a:buChar char="•"/>
            </a:pPr>
            <a:r>
              <a:rPr lang="en-US" sz="700" dirty="0">
                <a:solidFill>
                  <a:srgbClr val="000000"/>
                </a:solidFill>
                <a:latin typeface="Arial"/>
              </a:rPr>
              <a:t>Ingalls/UCM merger</a:t>
            </a:r>
          </a:p>
          <a:p>
            <a:pPr lvl="0"/>
            <a:endParaRPr lang="en-US" sz="700" dirty="0">
              <a:solidFill>
                <a:srgbClr val="000000"/>
              </a:solidFill>
              <a:latin typeface="Arial"/>
            </a:endParaRPr>
          </a:p>
          <a:p>
            <a:pPr marL="171450" lvl="0" indent="-171450">
              <a:buFont typeface="Arial" panose="020B0604020202020204" pitchFamily="34" charset="0"/>
              <a:buChar char="•"/>
            </a:pPr>
            <a:r>
              <a:rPr lang="en-US" sz="700" dirty="0">
                <a:solidFill>
                  <a:srgbClr val="000000"/>
                </a:solidFill>
                <a:latin typeface="Arial"/>
              </a:rPr>
              <a:t>Franciscan Chicago Heights closes IP services</a:t>
            </a:r>
          </a:p>
          <a:p>
            <a:pPr marL="171450" lvl="0" indent="-171450">
              <a:buFont typeface="Arial" panose="020B0604020202020204" pitchFamily="34" charset="0"/>
              <a:buChar char="•"/>
            </a:pPr>
            <a:endParaRPr lang="en-US" sz="700" dirty="0">
              <a:solidFill>
                <a:srgbClr val="000000"/>
              </a:solidFill>
              <a:latin typeface="Arial"/>
            </a:endParaRPr>
          </a:p>
          <a:p>
            <a:pPr marL="171450" lvl="0" indent="-171450">
              <a:buFont typeface="Arial" panose="020B0604020202020204" pitchFamily="34" charset="0"/>
              <a:buChar char="•"/>
            </a:pPr>
            <a:r>
              <a:rPr lang="en-US" sz="700" dirty="0">
                <a:solidFill>
                  <a:srgbClr val="000000"/>
                </a:solidFill>
                <a:latin typeface="Arial"/>
              </a:rPr>
              <a:t>Mercy closes Pediatrics service</a:t>
            </a:r>
          </a:p>
          <a:p>
            <a:pPr marL="171450" indent="-171450">
              <a:buFont typeface="Arial" panose="020B0604020202020204" pitchFamily="34" charset="0"/>
              <a:buChar char="•"/>
            </a:pPr>
            <a:endParaRPr lang="en-US" sz="700" dirty="0">
              <a:latin typeface="+mj-lt"/>
            </a:endParaRPr>
          </a:p>
          <a:p>
            <a:endParaRPr lang="en-US" sz="700" dirty="0">
              <a:latin typeface="+mj-lt"/>
            </a:endParaRPr>
          </a:p>
        </p:txBody>
      </p:sp>
      <p:sp>
        <p:nvSpPr>
          <p:cNvPr id="75" name="TextBox 74"/>
          <p:cNvSpPr txBox="1"/>
          <p:nvPr/>
        </p:nvSpPr>
        <p:spPr>
          <a:xfrm>
            <a:off x="4738153" y="2564032"/>
            <a:ext cx="895658" cy="2031325"/>
          </a:xfrm>
          <a:prstGeom prst="rect">
            <a:avLst/>
          </a:prstGeom>
          <a:noFill/>
        </p:spPr>
        <p:txBody>
          <a:bodyPr wrap="square" rtlCol="0">
            <a:spAutoFit/>
          </a:bodyPr>
          <a:lstStyle/>
          <a:p>
            <a:pPr marL="171450" indent="-171450">
              <a:buFont typeface="Arial" panose="020B0604020202020204" pitchFamily="34" charset="0"/>
              <a:buChar char="•"/>
            </a:pPr>
            <a:r>
              <a:rPr lang="en-US" sz="700" dirty="0">
                <a:latin typeface="+mj-lt"/>
              </a:rPr>
              <a:t>Adv. Christ modernizes Rad Onc </a:t>
            </a:r>
          </a:p>
          <a:p>
            <a:pPr marL="171450" indent="-171450">
              <a:buFont typeface="Arial" panose="020B0604020202020204" pitchFamily="34" charset="0"/>
              <a:buChar char="•"/>
            </a:pPr>
            <a:endParaRPr lang="en-US" sz="700" dirty="0">
              <a:latin typeface="+mj-lt"/>
            </a:endParaRPr>
          </a:p>
          <a:p>
            <a:pPr marL="171450" lvl="0" indent="-171450">
              <a:buFont typeface="Arial" panose="020B0604020202020204" pitchFamily="34" charset="0"/>
              <a:buChar char="•"/>
            </a:pPr>
            <a:r>
              <a:rPr lang="en-US" sz="700" dirty="0">
                <a:solidFill>
                  <a:srgbClr val="000000"/>
                </a:solidFill>
                <a:latin typeface="Arial"/>
              </a:rPr>
              <a:t>Holy Cross discontinues Rehab beds</a:t>
            </a:r>
          </a:p>
          <a:p>
            <a:pPr marL="171450" lvl="0" indent="-171450">
              <a:buFont typeface="Arial" panose="020B0604020202020204" pitchFamily="34" charset="0"/>
              <a:buChar char="•"/>
            </a:pPr>
            <a:endParaRPr lang="en-US" sz="700" dirty="0">
              <a:solidFill>
                <a:srgbClr val="000000"/>
              </a:solidFill>
              <a:latin typeface="Arial"/>
            </a:endParaRPr>
          </a:p>
          <a:p>
            <a:pPr marL="171450" lvl="0" indent="-171450">
              <a:buFont typeface="Arial" panose="020B0604020202020204" pitchFamily="34" charset="0"/>
              <a:buChar char="•"/>
            </a:pPr>
            <a:r>
              <a:rPr lang="en-US" sz="700" dirty="0">
                <a:solidFill>
                  <a:srgbClr val="000000"/>
                </a:solidFill>
                <a:latin typeface="Arial"/>
              </a:rPr>
              <a:t>Adv. South Suburban closes LTC and Pediatric Services</a:t>
            </a:r>
          </a:p>
          <a:p>
            <a:pPr marL="171450" lvl="0" indent="-171450">
              <a:buFont typeface="Arial" panose="020B0604020202020204" pitchFamily="34" charset="0"/>
              <a:buChar char="•"/>
            </a:pPr>
            <a:endParaRPr lang="en-US" sz="700" dirty="0">
              <a:solidFill>
                <a:srgbClr val="000000"/>
              </a:solidFill>
              <a:latin typeface="Arial"/>
            </a:endParaRPr>
          </a:p>
          <a:p>
            <a:pPr marL="171450" lvl="0" indent="-171450">
              <a:buFont typeface="Arial" panose="020B0604020202020204" pitchFamily="34" charset="0"/>
              <a:buChar char="•"/>
            </a:pPr>
            <a:r>
              <a:rPr lang="en-US" sz="700" dirty="0">
                <a:solidFill>
                  <a:srgbClr val="000000"/>
                </a:solidFill>
                <a:latin typeface="Arial"/>
              </a:rPr>
              <a:t>Palos closes Peds beds</a:t>
            </a:r>
          </a:p>
          <a:p>
            <a:pPr marL="171450" indent="-171450">
              <a:buFont typeface="Arial" panose="020B0604020202020204" pitchFamily="34" charset="0"/>
              <a:buChar char="•"/>
            </a:pPr>
            <a:endParaRPr lang="en-US" sz="700" dirty="0">
              <a:latin typeface="+mj-lt"/>
            </a:endParaRPr>
          </a:p>
          <a:p>
            <a:endParaRPr lang="en-US" sz="700" dirty="0">
              <a:latin typeface="+mj-lt"/>
            </a:endParaRPr>
          </a:p>
        </p:txBody>
      </p:sp>
      <p:sp>
        <p:nvSpPr>
          <p:cNvPr id="76" name="TextBox 75"/>
          <p:cNvSpPr txBox="1"/>
          <p:nvPr/>
        </p:nvSpPr>
        <p:spPr>
          <a:xfrm>
            <a:off x="5602806" y="2564032"/>
            <a:ext cx="895658" cy="2569934"/>
          </a:xfrm>
          <a:prstGeom prst="rect">
            <a:avLst/>
          </a:prstGeom>
          <a:noFill/>
        </p:spPr>
        <p:txBody>
          <a:bodyPr wrap="square" rtlCol="0">
            <a:spAutoFit/>
          </a:bodyPr>
          <a:lstStyle/>
          <a:p>
            <a:pPr marL="171450" indent="-171450">
              <a:buFont typeface="Arial" panose="020B0604020202020204" pitchFamily="34" charset="0"/>
              <a:buChar char="•"/>
            </a:pPr>
            <a:r>
              <a:rPr lang="en-US" sz="700" dirty="0">
                <a:latin typeface="+mj-lt"/>
              </a:rPr>
              <a:t>Advocate S. Suburban modernizes surgical and procedural areas</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LCMH modernizes ED</a:t>
            </a:r>
          </a:p>
          <a:p>
            <a:pPr marL="171450" indent="-171450">
              <a:buFont typeface="Arial" panose="020B0604020202020204" pitchFamily="34" charset="0"/>
              <a:buChar char="•"/>
            </a:pPr>
            <a:endParaRPr lang="en-US" sz="700" dirty="0">
              <a:latin typeface="+mj-lt"/>
            </a:endParaRPr>
          </a:p>
          <a:p>
            <a:pPr marL="171450" lvl="0" indent="-171450">
              <a:buFont typeface="Arial" panose="020B0604020202020204" pitchFamily="34" charset="0"/>
              <a:buChar char="•"/>
            </a:pPr>
            <a:r>
              <a:rPr lang="en-US" sz="700" dirty="0">
                <a:solidFill>
                  <a:srgbClr val="000000"/>
                </a:solidFill>
                <a:latin typeface="Arial"/>
              </a:rPr>
              <a:t>LCMH ends Peds Service</a:t>
            </a:r>
          </a:p>
          <a:p>
            <a:pPr marL="171450" lvl="0" indent="-171450">
              <a:buFont typeface="Arial" panose="020B0604020202020204" pitchFamily="34" charset="0"/>
              <a:buChar char="•"/>
            </a:pPr>
            <a:endParaRPr lang="en-US" sz="700" dirty="0">
              <a:solidFill>
                <a:srgbClr val="000000"/>
              </a:solidFill>
              <a:latin typeface="Arial"/>
            </a:endParaRPr>
          </a:p>
          <a:p>
            <a:pPr marL="171450" lvl="0" indent="-171450">
              <a:buFont typeface="Arial" panose="020B0604020202020204" pitchFamily="34" charset="0"/>
              <a:buChar char="•"/>
            </a:pPr>
            <a:r>
              <a:rPr lang="en-US" sz="700" dirty="0">
                <a:solidFill>
                  <a:srgbClr val="000000"/>
                </a:solidFill>
                <a:latin typeface="Arial"/>
              </a:rPr>
              <a:t>Franciscan Chicago Heights closes remaining services</a:t>
            </a:r>
            <a:endParaRPr lang="en-US" sz="700" dirty="0">
              <a:latin typeface="+mj-lt"/>
            </a:endParaRPr>
          </a:p>
          <a:p>
            <a:pPr marL="171450" indent="-171450">
              <a:buFont typeface="Arial" panose="020B0604020202020204" pitchFamily="34" charset="0"/>
              <a:buChar char="•"/>
            </a:pPr>
            <a:endParaRPr lang="en-US" sz="700" dirty="0">
              <a:latin typeface="+mj-lt"/>
            </a:endParaRPr>
          </a:p>
          <a:p>
            <a:endParaRPr lang="en-US" sz="700" dirty="0">
              <a:latin typeface="+mj-lt"/>
            </a:endParaRPr>
          </a:p>
          <a:p>
            <a:endParaRPr lang="en-US" sz="700" dirty="0">
              <a:latin typeface="+mj-lt"/>
            </a:endParaRPr>
          </a:p>
        </p:txBody>
      </p:sp>
      <p:sp>
        <p:nvSpPr>
          <p:cNvPr id="77" name="TextBox 76"/>
          <p:cNvSpPr txBox="1"/>
          <p:nvPr/>
        </p:nvSpPr>
        <p:spPr>
          <a:xfrm>
            <a:off x="6467459" y="2564032"/>
            <a:ext cx="895658" cy="3539430"/>
          </a:xfrm>
          <a:prstGeom prst="rect">
            <a:avLst/>
          </a:prstGeom>
          <a:noFill/>
        </p:spPr>
        <p:txBody>
          <a:bodyPr wrap="square" rtlCol="0">
            <a:spAutoFit/>
          </a:bodyPr>
          <a:lstStyle/>
          <a:p>
            <a:pPr marL="171450" indent="-171450">
              <a:buFont typeface="Arial" panose="020B0604020202020204" pitchFamily="34" charset="0"/>
              <a:buChar char="•"/>
            </a:pPr>
            <a:r>
              <a:rPr lang="en-US" sz="700" b="1" i="1" dirty="0"/>
              <a:t>MetroSouth Closure: -314 beds</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Jackson Park closes OB services</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Ingalls closes Peds Service</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Metrosouth closes</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St. Bernard closes Peds service</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LCMH merges with OSF</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Holy Cross suspends OB/GYN services and consolidates other units (16 beds)</a:t>
            </a:r>
          </a:p>
          <a:p>
            <a:pPr marL="171450" indent="-171450">
              <a:buFont typeface="Arial" panose="020B0604020202020204" pitchFamily="34" charset="0"/>
              <a:buChar char="•"/>
            </a:pPr>
            <a:endParaRPr lang="en-US" sz="700" dirty="0">
              <a:latin typeface="+mj-lt"/>
            </a:endParaRPr>
          </a:p>
          <a:p>
            <a:endParaRPr lang="en-US" sz="700" dirty="0">
              <a:latin typeface="+mj-lt"/>
            </a:endParaRPr>
          </a:p>
          <a:p>
            <a:endParaRPr lang="en-US" sz="700" dirty="0">
              <a:latin typeface="+mj-lt"/>
            </a:endParaRPr>
          </a:p>
        </p:txBody>
      </p:sp>
      <p:sp>
        <p:nvSpPr>
          <p:cNvPr id="78" name="Rectangle 77"/>
          <p:cNvSpPr/>
          <p:nvPr/>
        </p:nvSpPr>
        <p:spPr>
          <a:xfrm>
            <a:off x="7332112" y="2564032"/>
            <a:ext cx="874170" cy="1708160"/>
          </a:xfrm>
          <a:prstGeom prst="rect">
            <a:avLst/>
          </a:prstGeom>
        </p:spPr>
        <p:txBody>
          <a:bodyPr wrap="square">
            <a:spAutoFit/>
          </a:bodyPr>
          <a:lstStyle/>
          <a:p>
            <a:pPr marL="171450" indent="-171450">
              <a:buFont typeface="Arial" panose="020B0604020202020204" pitchFamily="34" charset="0"/>
              <a:buChar char="•"/>
            </a:pPr>
            <a:r>
              <a:rPr lang="en-US" sz="700" dirty="0">
                <a:latin typeface="+mj-lt"/>
              </a:rPr>
              <a:t>Mercy announces closure in 2021 (later purchased by Insight, preventing closure)</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St. Bernard suspends inpatient obstetrics unit (22 beds)</a:t>
            </a:r>
          </a:p>
        </p:txBody>
      </p:sp>
      <p:sp>
        <p:nvSpPr>
          <p:cNvPr id="79" name="TextBox 78"/>
          <p:cNvSpPr txBox="1"/>
          <p:nvPr/>
        </p:nvSpPr>
        <p:spPr>
          <a:xfrm>
            <a:off x="1668496" y="1095240"/>
            <a:ext cx="8500953" cy="523220"/>
          </a:xfrm>
          <a:prstGeom prst="rect">
            <a:avLst/>
          </a:prstGeom>
          <a:solidFill>
            <a:schemeClr val="bg1">
              <a:lumMod val="95000"/>
            </a:schemeClr>
          </a:solidFill>
          <a:ln>
            <a:solidFill>
              <a:schemeClr val="tx1"/>
            </a:solidFill>
          </a:ln>
        </p:spPr>
        <p:txBody>
          <a:bodyPr wrap="square" rtlCol="0">
            <a:spAutoFit/>
          </a:bodyPr>
          <a:lstStyle/>
          <a:p>
            <a:pPr algn="ctr"/>
            <a:r>
              <a:rPr lang="en-US" sz="2800" b="1" dirty="0">
                <a:latin typeface="+mj-lt"/>
              </a:rPr>
              <a:t>Net Change in Licensed Beds 2012-2025: </a:t>
            </a:r>
            <a:r>
              <a:rPr lang="en-US" sz="2800" b="1" dirty="0">
                <a:solidFill>
                  <a:srgbClr val="FF0000"/>
                </a:solidFill>
                <a:latin typeface="+mj-lt"/>
              </a:rPr>
              <a:t>-661</a:t>
            </a:r>
          </a:p>
        </p:txBody>
      </p:sp>
      <p:sp>
        <p:nvSpPr>
          <p:cNvPr id="80" name="TextBox 79"/>
          <p:cNvSpPr txBox="1"/>
          <p:nvPr/>
        </p:nvSpPr>
        <p:spPr>
          <a:xfrm>
            <a:off x="414888" y="2564032"/>
            <a:ext cx="895658" cy="3647152"/>
          </a:xfrm>
          <a:prstGeom prst="rect">
            <a:avLst/>
          </a:prstGeom>
          <a:noFill/>
        </p:spPr>
        <p:txBody>
          <a:bodyPr wrap="square" rtlCol="0">
            <a:spAutoFit/>
          </a:bodyPr>
          <a:lstStyle/>
          <a:p>
            <a:pPr marL="171450" indent="-171450">
              <a:buFont typeface="Arial" panose="020B0604020202020204" pitchFamily="34" charset="0"/>
              <a:buChar char="•"/>
            </a:pPr>
            <a:r>
              <a:rPr lang="en-US" sz="700" dirty="0">
                <a:latin typeface="+mj-lt"/>
              </a:rPr>
              <a:t>LaRabida modernizes and expand OP facilities</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r>
              <a:rPr lang="en-US" sz="700" dirty="0">
                <a:latin typeface="+mj-lt"/>
              </a:rPr>
              <a:t>MetroSouth starts IP AMI service + beds</a:t>
            </a:r>
          </a:p>
          <a:p>
            <a:endParaRPr lang="en-US" sz="700" dirty="0">
              <a:latin typeface="+mj-lt"/>
            </a:endParaRPr>
          </a:p>
          <a:p>
            <a:pPr marL="171450" indent="-171450">
              <a:buFont typeface="Arial" panose="020B0604020202020204" pitchFamily="34" charset="0"/>
              <a:buChar char="•"/>
            </a:pPr>
            <a:r>
              <a:rPr lang="en-US" sz="700" dirty="0">
                <a:latin typeface="+mj-lt"/>
              </a:rPr>
              <a:t>Adv. Christ modernizes and expands ICU, OB and NICU</a:t>
            </a:r>
          </a:p>
          <a:p>
            <a:pPr marL="171450" indent="-171450">
              <a:buFont typeface="Arial" panose="020B0604020202020204" pitchFamily="34" charset="0"/>
              <a:buChar char="•"/>
            </a:pPr>
            <a:endParaRPr lang="en-US" sz="700" dirty="0">
              <a:latin typeface="+mj-lt"/>
            </a:endParaRPr>
          </a:p>
          <a:p>
            <a:pPr marL="171450" lvl="0" indent="-171450">
              <a:buFont typeface="Arial" panose="020B0604020202020204" pitchFamily="34" charset="0"/>
              <a:buChar char="•"/>
            </a:pPr>
            <a:r>
              <a:rPr lang="en-US" sz="700" dirty="0">
                <a:solidFill>
                  <a:srgbClr val="000000"/>
                </a:solidFill>
                <a:latin typeface="Arial"/>
              </a:rPr>
              <a:t>Trinity acquires Mercy</a:t>
            </a:r>
          </a:p>
          <a:p>
            <a:pPr marL="171450" lvl="0" indent="-171450">
              <a:buFont typeface="Arial" panose="020B0604020202020204" pitchFamily="34" charset="0"/>
              <a:buChar char="•"/>
            </a:pPr>
            <a:endParaRPr lang="en-US" sz="700" dirty="0">
              <a:solidFill>
                <a:srgbClr val="000000"/>
              </a:solidFill>
              <a:latin typeface="Arial"/>
            </a:endParaRPr>
          </a:p>
          <a:p>
            <a:pPr marL="171450" lvl="0" indent="-171450">
              <a:buFont typeface="Arial" panose="020B0604020202020204" pitchFamily="34" charset="0"/>
              <a:buChar char="•"/>
            </a:pPr>
            <a:r>
              <a:rPr lang="en-US" sz="700" dirty="0">
                <a:solidFill>
                  <a:srgbClr val="000000"/>
                </a:solidFill>
                <a:latin typeface="Arial"/>
              </a:rPr>
              <a:t>Franciscan Olympia Fields modernizes med/surg beds</a:t>
            </a:r>
          </a:p>
          <a:p>
            <a:pPr marL="171450" lvl="0" indent="-171450">
              <a:buFont typeface="Arial" panose="020B0604020202020204" pitchFamily="34" charset="0"/>
              <a:buChar char="•"/>
            </a:pPr>
            <a:endParaRPr lang="en-US" sz="700" dirty="0">
              <a:solidFill>
                <a:srgbClr val="000000"/>
              </a:solidFill>
              <a:latin typeface="Arial"/>
            </a:endParaRPr>
          </a:p>
          <a:p>
            <a:pPr marL="171450" lvl="0" indent="-171450">
              <a:buFont typeface="Arial" panose="020B0604020202020204" pitchFamily="34" charset="0"/>
              <a:buChar char="•"/>
            </a:pPr>
            <a:r>
              <a:rPr lang="en-US" sz="700" dirty="0">
                <a:solidFill>
                  <a:srgbClr val="000000"/>
                </a:solidFill>
                <a:latin typeface="Arial"/>
              </a:rPr>
              <a:t>Holy Cross merger with Sinai Health</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endParaRPr lang="en-US" sz="700" dirty="0">
              <a:latin typeface="+mj-lt"/>
            </a:endParaRPr>
          </a:p>
          <a:p>
            <a:endParaRPr lang="en-US" sz="700" dirty="0">
              <a:latin typeface="+mj-lt"/>
            </a:endParaRPr>
          </a:p>
        </p:txBody>
      </p:sp>
      <p:sp>
        <p:nvSpPr>
          <p:cNvPr id="81" name="TextBox 80"/>
          <p:cNvSpPr txBox="1"/>
          <p:nvPr/>
        </p:nvSpPr>
        <p:spPr>
          <a:xfrm>
            <a:off x="1279541" y="2564032"/>
            <a:ext cx="895658" cy="3647152"/>
          </a:xfrm>
          <a:prstGeom prst="rect">
            <a:avLst/>
          </a:prstGeom>
          <a:noFill/>
        </p:spPr>
        <p:txBody>
          <a:bodyPr wrap="square" rtlCol="0">
            <a:spAutoFit/>
          </a:bodyPr>
          <a:lstStyle/>
          <a:p>
            <a:pPr marL="171450" indent="-171450">
              <a:buFont typeface="Arial" panose="020B0604020202020204" pitchFamily="34" charset="0"/>
              <a:buChar char="•"/>
            </a:pPr>
            <a:r>
              <a:rPr lang="en-US" sz="700" dirty="0">
                <a:latin typeface="+mj-lt"/>
              </a:rPr>
              <a:t>Adv. Trinity adds 14 ICU beds</a:t>
            </a:r>
          </a:p>
          <a:p>
            <a:endParaRPr lang="en-US" sz="700" dirty="0">
              <a:latin typeface="+mj-lt"/>
            </a:endParaRPr>
          </a:p>
          <a:p>
            <a:pPr marL="171450" indent="-171450">
              <a:buFont typeface="Arial" panose="020B0604020202020204" pitchFamily="34" charset="0"/>
              <a:buChar char="•"/>
            </a:pPr>
            <a:r>
              <a:rPr lang="en-US" sz="700" dirty="0">
                <a:latin typeface="+mj-lt"/>
              </a:rPr>
              <a:t>UCM adds 38 Med Surgs beds</a:t>
            </a:r>
          </a:p>
          <a:p>
            <a:endParaRPr lang="en-US" sz="700" dirty="0">
              <a:latin typeface="+mj-lt"/>
            </a:endParaRPr>
          </a:p>
          <a:p>
            <a:pPr marL="171450" indent="-171450">
              <a:buFont typeface="Arial" panose="020B0604020202020204" pitchFamily="34" charset="0"/>
              <a:buChar char="•"/>
            </a:pPr>
            <a:r>
              <a:rPr lang="en-US" sz="700" dirty="0">
                <a:latin typeface="+mj-lt"/>
              </a:rPr>
              <a:t>UCM builds out 3</a:t>
            </a:r>
            <a:r>
              <a:rPr lang="en-US" sz="700" baseline="30000" dirty="0">
                <a:latin typeface="+mj-lt"/>
              </a:rPr>
              <a:t>rd</a:t>
            </a:r>
            <a:r>
              <a:rPr lang="en-US" sz="700" dirty="0">
                <a:latin typeface="+mj-lt"/>
              </a:rPr>
              <a:t> and 4</a:t>
            </a:r>
            <a:r>
              <a:rPr lang="en-US" sz="700" baseline="30000" dirty="0">
                <a:latin typeface="+mj-lt"/>
              </a:rPr>
              <a:t>th</a:t>
            </a:r>
            <a:r>
              <a:rPr lang="en-US" sz="700" dirty="0">
                <a:latin typeface="+mj-lt"/>
              </a:rPr>
              <a:t> Floor CCD and Orland Park CAC</a:t>
            </a:r>
          </a:p>
          <a:p>
            <a:pPr marL="171450" indent="-171450">
              <a:buFont typeface="Arial" panose="020B0604020202020204" pitchFamily="34" charset="0"/>
              <a:buChar char="•"/>
            </a:pPr>
            <a:endParaRPr lang="en-US" sz="700" dirty="0">
              <a:latin typeface="+mj-lt"/>
            </a:endParaRPr>
          </a:p>
          <a:p>
            <a:pPr marL="171450" lvl="0" indent="-171450">
              <a:buFont typeface="Arial" panose="020B0604020202020204" pitchFamily="34" charset="0"/>
              <a:buChar char="•"/>
            </a:pPr>
            <a:r>
              <a:rPr lang="en-US" sz="700" dirty="0">
                <a:solidFill>
                  <a:srgbClr val="000000"/>
                </a:solidFill>
                <a:latin typeface="Arial"/>
              </a:rPr>
              <a:t>Trinity acquires Mercy</a:t>
            </a:r>
          </a:p>
          <a:p>
            <a:pPr marL="171450" lvl="0" indent="-171450">
              <a:buFont typeface="Arial" panose="020B0604020202020204" pitchFamily="34" charset="0"/>
              <a:buChar char="•"/>
            </a:pPr>
            <a:endParaRPr lang="en-US" sz="700" dirty="0">
              <a:solidFill>
                <a:srgbClr val="000000"/>
              </a:solidFill>
              <a:latin typeface="Arial"/>
            </a:endParaRPr>
          </a:p>
          <a:p>
            <a:pPr marL="171450" lvl="0" indent="-171450">
              <a:buFont typeface="Arial" panose="020B0604020202020204" pitchFamily="34" charset="0"/>
              <a:buChar char="•"/>
            </a:pPr>
            <a:r>
              <a:rPr lang="en-US" sz="700" dirty="0">
                <a:solidFill>
                  <a:srgbClr val="000000"/>
                </a:solidFill>
                <a:latin typeface="Arial"/>
              </a:rPr>
              <a:t>Franciscan Olympia Fields modernizes med/surg beds</a:t>
            </a:r>
          </a:p>
          <a:p>
            <a:pPr lvl="0"/>
            <a:endParaRPr lang="en-US" sz="700" dirty="0">
              <a:solidFill>
                <a:srgbClr val="000000"/>
              </a:solidFill>
              <a:latin typeface="Arial"/>
            </a:endParaRPr>
          </a:p>
          <a:p>
            <a:pPr marL="171450" lvl="0" indent="-171450">
              <a:buFont typeface="Arial" panose="020B0604020202020204" pitchFamily="34" charset="0"/>
              <a:buChar char="•"/>
            </a:pPr>
            <a:r>
              <a:rPr lang="en-US" sz="700" dirty="0">
                <a:solidFill>
                  <a:srgbClr val="000000"/>
                </a:solidFill>
                <a:latin typeface="Arial"/>
              </a:rPr>
              <a:t>LaRabida modernizes and expand OP facilities</a:t>
            </a:r>
          </a:p>
          <a:p>
            <a:pPr marL="171450" indent="-171450">
              <a:buFont typeface="Arial" panose="020B0604020202020204" pitchFamily="34" charset="0"/>
              <a:buChar char="•"/>
            </a:pPr>
            <a:endParaRPr lang="en-US" sz="700" dirty="0">
              <a:latin typeface="+mj-lt"/>
            </a:endParaRPr>
          </a:p>
          <a:p>
            <a:pPr marL="171450" indent="-171450">
              <a:buFont typeface="Arial" panose="020B0604020202020204" pitchFamily="34" charset="0"/>
              <a:buChar char="•"/>
            </a:pPr>
            <a:endParaRPr lang="en-US" sz="700" dirty="0">
              <a:latin typeface="+mj-lt"/>
            </a:endParaRPr>
          </a:p>
          <a:p>
            <a:endParaRPr lang="en-US" sz="700" dirty="0">
              <a:latin typeface="+mj-lt"/>
            </a:endParaRPr>
          </a:p>
        </p:txBody>
      </p:sp>
      <p:sp>
        <p:nvSpPr>
          <p:cNvPr id="82" name="Rectangle 81"/>
          <p:cNvSpPr/>
          <p:nvPr/>
        </p:nvSpPr>
        <p:spPr>
          <a:xfrm>
            <a:off x="8175275" y="2564032"/>
            <a:ext cx="900405" cy="738664"/>
          </a:xfrm>
          <a:prstGeom prst="rect">
            <a:avLst/>
          </a:prstGeom>
        </p:spPr>
        <p:txBody>
          <a:bodyPr wrap="square">
            <a:spAutoFit/>
          </a:bodyPr>
          <a:lstStyle/>
          <a:p>
            <a:pPr marL="171450" indent="-171450">
              <a:buFont typeface="Arial" panose="020B0604020202020204" pitchFamily="34" charset="0"/>
              <a:buChar char="•"/>
            </a:pPr>
            <a:r>
              <a:rPr lang="en-US" sz="700" dirty="0">
                <a:latin typeface="+mj-lt"/>
              </a:rPr>
              <a:t>Advocate South Suburban closes obstetrics unit (16 beds)</a:t>
            </a:r>
          </a:p>
        </p:txBody>
      </p:sp>
      <p:sp>
        <p:nvSpPr>
          <p:cNvPr id="83" name="Rectangle 82"/>
          <p:cNvSpPr/>
          <p:nvPr/>
        </p:nvSpPr>
        <p:spPr>
          <a:xfrm>
            <a:off x="9998320" y="2564032"/>
            <a:ext cx="900405" cy="415498"/>
          </a:xfrm>
          <a:prstGeom prst="rect">
            <a:avLst/>
          </a:prstGeom>
        </p:spPr>
        <p:txBody>
          <a:bodyPr wrap="square">
            <a:spAutoFit/>
          </a:bodyPr>
          <a:lstStyle/>
          <a:p>
            <a:pPr marL="171450" indent="-171450">
              <a:buFont typeface="Arial" panose="020B0604020202020204" pitchFamily="34" charset="0"/>
              <a:buChar char="•"/>
            </a:pPr>
            <a:r>
              <a:rPr lang="en-US" sz="700" dirty="0">
                <a:latin typeface="+mj-lt"/>
              </a:rPr>
              <a:t>Prime buys 9 Ascension Hospitals</a:t>
            </a:r>
            <a:r>
              <a:rPr lang="en-US" sz="700" baseline="30000" dirty="0">
                <a:latin typeface="+mj-lt"/>
              </a:rPr>
              <a:t>1</a:t>
            </a:r>
          </a:p>
        </p:txBody>
      </p:sp>
      <p:sp>
        <p:nvSpPr>
          <p:cNvPr id="84" name="Rectangle 83"/>
          <p:cNvSpPr/>
          <p:nvPr/>
        </p:nvSpPr>
        <p:spPr>
          <a:xfrm>
            <a:off x="10877067" y="2564032"/>
            <a:ext cx="900405" cy="523220"/>
          </a:xfrm>
          <a:prstGeom prst="rect">
            <a:avLst/>
          </a:prstGeom>
        </p:spPr>
        <p:txBody>
          <a:bodyPr wrap="square">
            <a:spAutoFit/>
          </a:bodyPr>
          <a:lstStyle/>
          <a:p>
            <a:pPr marL="171450" indent="-171450">
              <a:buFont typeface="Arial" panose="020B0604020202020204" pitchFamily="34" charset="0"/>
              <a:buChar char="•"/>
            </a:pPr>
            <a:r>
              <a:rPr lang="en-US" sz="700" dirty="0">
                <a:latin typeface="+mj-lt"/>
              </a:rPr>
              <a:t>Advocate to reduce programs at Trinity</a:t>
            </a:r>
          </a:p>
        </p:txBody>
      </p:sp>
      <p:sp>
        <p:nvSpPr>
          <p:cNvPr id="23" name="Rectangle 22"/>
          <p:cNvSpPr/>
          <p:nvPr/>
        </p:nvSpPr>
        <p:spPr>
          <a:xfrm>
            <a:off x="9115062" y="2564032"/>
            <a:ext cx="900405" cy="523220"/>
          </a:xfrm>
          <a:prstGeom prst="rect">
            <a:avLst/>
          </a:prstGeom>
        </p:spPr>
        <p:txBody>
          <a:bodyPr wrap="square">
            <a:spAutoFit/>
          </a:bodyPr>
          <a:lstStyle/>
          <a:p>
            <a:pPr marL="171450" indent="-171450">
              <a:buFont typeface="Arial" panose="020B0604020202020204" pitchFamily="34" charset="0"/>
              <a:buChar char="•"/>
            </a:pPr>
            <a:r>
              <a:rPr lang="en-US" sz="700" dirty="0">
                <a:latin typeface="+mj-lt"/>
              </a:rPr>
              <a:t>UCM &amp; AdventHealth Joint Venture Launch</a:t>
            </a:r>
          </a:p>
        </p:txBody>
      </p:sp>
      <p:sp>
        <p:nvSpPr>
          <p:cNvPr id="5" name="TextBox 4"/>
          <p:cNvSpPr txBox="1"/>
          <p:nvPr/>
        </p:nvSpPr>
        <p:spPr>
          <a:xfrm>
            <a:off x="426329" y="516190"/>
            <a:ext cx="11351144" cy="461665"/>
          </a:xfrm>
          <a:prstGeom prst="rect">
            <a:avLst/>
          </a:prstGeom>
          <a:noFill/>
        </p:spPr>
        <p:txBody>
          <a:bodyPr wrap="square" rtlCol="0">
            <a:spAutoFit/>
          </a:bodyPr>
          <a:lstStyle/>
          <a:p>
            <a:r>
              <a:rPr lang="en-US" sz="2400" b="1" dirty="0"/>
              <a:t>Additionally, the South Side of Chicago is a More Fragile Ecosystem</a:t>
            </a:r>
          </a:p>
        </p:txBody>
      </p:sp>
      <p:sp>
        <p:nvSpPr>
          <p:cNvPr id="24" name="Content Placeholder 2"/>
          <p:cNvSpPr txBox="1">
            <a:spLocks/>
          </p:cNvSpPr>
          <p:nvPr/>
        </p:nvSpPr>
        <p:spPr>
          <a:xfrm>
            <a:off x="7613374" y="5055523"/>
            <a:ext cx="4447230" cy="668195"/>
          </a:xfrm>
          <a:prstGeom prst="rect">
            <a:avLst/>
          </a:prstGeom>
          <a:solidFill>
            <a:schemeClr val="bg1">
              <a:lumMod val="95000"/>
            </a:schemeClr>
          </a:solidFill>
          <a:ln>
            <a:solidFill>
              <a:schemeClr val="tx1"/>
            </a:solidFill>
          </a:ln>
        </p:spPr>
        <p:txBody>
          <a:bodyPr vert="horz" lIns="91440" tIns="45720" rIns="91440" bIns="45720" rtlCol="0">
            <a:noAutofit/>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1800" b="1" kern="1200">
                <a:solidFill>
                  <a:schemeClr val="tx1"/>
                </a:solidFill>
                <a:latin typeface="Arial" panose="020B0604020202020204" pitchFamily="34" charset="0"/>
                <a:ea typeface="+mn-ea"/>
                <a:cs typeface="Arial" panose="020B0604020202020204" pitchFamily="34" charset="0"/>
              </a:defRPr>
            </a:lvl1pPr>
            <a:lvl2pPr marL="457200" marR="0" indent="-22225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92150" marR="0" indent="-23495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914400" marR="0" indent="-22225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149350" marR="0" indent="-23495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defRPr/>
            </a:pPr>
            <a:r>
              <a:rPr lang="en-US" sz="1200" dirty="0">
                <a:solidFill>
                  <a:srgbClr val="000000"/>
                </a:solidFill>
              </a:rPr>
              <a:t>UCM Medicaid Payer Mix vs. Market:</a:t>
            </a:r>
          </a:p>
          <a:p>
            <a:pPr marL="171450" indent="-171450">
              <a:spcBef>
                <a:spcPts val="0"/>
              </a:spcBef>
              <a:buFont typeface="Arial" panose="020B0604020202020204" pitchFamily="34" charset="0"/>
              <a:buChar char="•"/>
              <a:defRPr/>
            </a:pPr>
            <a:r>
              <a:rPr lang="en-US" sz="1200" b="0" u="sng" dirty="0">
                <a:solidFill>
                  <a:srgbClr val="000000"/>
                </a:solidFill>
              </a:rPr>
              <a:t>Today (2024):</a:t>
            </a:r>
            <a:r>
              <a:rPr lang="en-US" sz="1200" b="0" dirty="0">
                <a:solidFill>
                  <a:srgbClr val="000000"/>
                </a:solidFill>
              </a:rPr>
              <a:t> UCM 27% Medicaid (vs 21% Mkt. Avg.)</a:t>
            </a:r>
          </a:p>
          <a:p>
            <a:pPr marL="171450" indent="-171450">
              <a:spcBef>
                <a:spcPts val="0"/>
              </a:spcBef>
              <a:buFont typeface="Arial" panose="020B0604020202020204" pitchFamily="34" charset="0"/>
              <a:buChar char="•"/>
              <a:defRPr/>
            </a:pPr>
            <a:r>
              <a:rPr lang="en-US" sz="1200" b="0" u="sng" dirty="0">
                <a:solidFill>
                  <a:srgbClr val="000000"/>
                </a:solidFill>
              </a:rPr>
              <a:t>Pre-Advent Health JV (2022):</a:t>
            </a:r>
            <a:r>
              <a:rPr lang="en-US" sz="1200" b="0" dirty="0">
                <a:solidFill>
                  <a:srgbClr val="000000"/>
                </a:solidFill>
              </a:rPr>
              <a:t> UCM 36% (vs. 19% Mkt. Avg.)</a:t>
            </a:r>
            <a:endParaRPr lang="en-US" sz="1000" b="0" dirty="0">
              <a:solidFill>
                <a:srgbClr val="000000"/>
              </a:solidFill>
            </a:endParaRPr>
          </a:p>
        </p:txBody>
      </p:sp>
    </p:spTree>
    <p:extLst>
      <p:ext uri="{BB962C8B-B14F-4D97-AF65-F5344CB8AC3E}">
        <p14:creationId xmlns:p14="http://schemas.microsoft.com/office/powerpoint/2010/main" val="1419966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7"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27304" y="523200"/>
            <a:ext cx="10767759" cy="598721"/>
          </a:xfrm>
        </p:spPr>
        <p:txBody>
          <a:bodyPr vert="horz"/>
          <a:lstStyle/>
          <a:p>
            <a:r>
              <a:rPr lang="en-US" dirty="0"/>
              <a:t>Market Impact and our Response</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19</a:t>
            </a:fld>
            <a:endParaRPr lang="en-US" dirty="0"/>
          </a:p>
        </p:txBody>
      </p:sp>
      <p:sp>
        <p:nvSpPr>
          <p:cNvPr id="10" name="TextBox 9">
            <a:extLst>
              <a:ext uri="{FF2B5EF4-FFF2-40B4-BE49-F238E27FC236}">
                <a16:creationId xmlns:a16="http://schemas.microsoft.com/office/drawing/2014/main" id="{D729C6B2-02DD-B186-3291-8DF98A32D2C8}"/>
              </a:ext>
            </a:extLst>
          </p:cNvPr>
          <p:cNvSpPr txBox="1"/>
          <p:nvPr/>
        </p:nvSpPr>
        <p:spPr>
          <a:xfrm>
            <a:off x="933021" y="1709500"/>
            <a:ext cx="2723359" cy="523220"/>
          </a:xfrm>
          <a:prstGeom prst="rect">
            <a:avLst/>
          </a:prstGeom>
          <a:noFill/>
        </p:spPr>
        <p:txBody>
          <a:bodyPr wrap="square" rtlCol="0">
            <a:spAutoFit/>
          </a:bodyPr>
          <a:lstStyle/>
          <a:p>
            <a:pPr algn="ctr"/>
            <a:r>
              <a:rPr lang="en-US" sz="1400" b="1" dirty="0">
                <a:solidFill>
                  <a:schemeClr val="accent1"/>
                </a:solidFill>
                <a:latin typeface="+mj-lt"/>
              </a:rPr>
              <a:t>1. Provider Expansion &amp; Consolidation</a:t>
            </a:r>
          </a:p>
        </p:txBody>
      </p:sp>
      <p:sp>
        <p:nvSpPr>
          <p:cNvPr id="11" name="TextBox 10">
            <a:extLst>
              <a:ext uri="{FF2B5EF4-FFF2-40B4-BE49-F238E27FC236}">
                <a16:creationId xmlns:a16="http://schemas.microsoft.com/office/drawing/2014/main" id="{FD80269E-4F9A-D71C-D2AB-71D6A62ADD36}"/>
              </a:ext>
            </a:extLst>
          </p:cNvPr>
          <p:cNvSpPr txBox="1"/>
          <p:nvPr/>
        </p:nvSpPr>
        <p:spPr>
          <a:xfrm>
            <a:off x="4209218" y="1709500"/>
            <a:ext cx="3653147" cy="523220"/>
          </a:xfrm>
          <a:prstGeom prst="rect">
            <a:avLst/>
          </a:prstGeom>
          <a:noFill/>
        </p:spPr>
        <p:txBody>
          <a:bodyPr wrap="square" rtlCol="0">
            <a:spAutoFit/>
          </a:bodyPr>
          <a:lstStyle/>
          <a:p>
            <a:pPr algn="ctr"/>
            <a:r>
              <a:rPr lang="en-US" sz="1400" b="1" dirty="0">
                <a:solidFill>
                  <a:schemeClr val="accent1"/>
                </a:solidFill>
                <a:latin typeface="+mj-lt"/>
              </a:rPr>
              <a:t>2. Shifting Inpatient (IP) &amp; Outpatient (OP) Landscape</a:t>
            </a:r>
            <a:endParaRPr lang="en-US" sz="1400" dirty="0">
              <a:solidFill>
                <a:schemeClr val="accent1"/>
              </a:solidFill>
              <a:latin typeface="+mj-lt"/>
            </a:endParaRPr>
          </a:p>
        </p:txBody>
      </p:sp>
      <p:sp>
        <p:nvSpPr>
          <p:cNvPr id="12" name="TextBox 11">
            <a:extLst>
              <a:ext uri="{FF2B5EF4-FFF2-40B4-BE49-F238E27FC236}">
                <a16:creationId xmlns:a16="http://schemas.microsoft.com/office/drawing/2014/main" id="{60B0969A-4ABD-5341-A1F2-3C3629834C39}"/>
              </a:ext>
            </a:extLst>
          </p:cNvPr>
          <p:cNvSpPr txBox="1"/>
          <p:nvPr/>
        </p:nvSpPr>
        <p:spPr>
          <a:xfrm>
            <a:off x="8561078" y="1709500"/>
            <a:ext cx="2570955" cy="523220"/>
          </a:xfrm>
          <a:prstGeom prst="rect">
            <a:avLst/>
          </a:prstGeom>
          <a:noFill/>
        </p:spPr>
        <p:txBody>
          <a:bodyPr wrap="square" rtlCol="0">
            <a:spAutoFit/>
          </a:bodyPr>
          <a:lstStyle/>
          <a:p>
            <a:pPr algn="ctr"/>
            <a:r>
              <a:rPr lang="en-US" sz="1400" b="1" dirty="0">
                <a:solidFill>
                  <a:schemeClr val="accent1"/>
                </a:solidFill>
                <a:latin typeface="+mj-lt"/>
              </a:rPr>
              <a:t>3. Macro Financial Pressures</a:t>
            </a:r>
          </a:p>
        </p:txBody>
      </p:sp>
      <p:pic>
        <p:nvPicPr>
          <p:cNvPr id="19" name="Graphic 20" descr="Dollar with solid fill">
            <a:extLst>
              <a:ext uri="{FF2B5EF4-FFF2-40B4-BE49-F238E27FC236}">
                <a16:creationId xmlns:a16="http://schemas.microsoft.com/office/drawing/2014/main" id="{296C59D0-B809-5391-04EF-9F16D9919F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8767" y="1222312"/>
            <a:ext cx="506829" cy="506829"/>
          </a:xfrm>
          <a:prstGeom prst="rect">
            <a:avLst/>
          </a:prstGeom>
        </p:spPr>
      </p:pic>
      <p:sp>
        <p:nvSpPr>
          <p:cNvPr id="29" name="TextBox 28">
            <a:extLst>
              <a:ext uri="{FF2B5EF4-FFF2-40B4-BE49-F238E27FC236}">
                <a16:creationId xmlns:a16="http://schemas.microsoft.com/office/drawing/2014/main" id="{D729C6B2-02DD-B186-3291-8DF98A32D2C8}"/>
              </a:ext>
            </a:extLst>
          </p:cNvPr>
          <p:cNvSpPr txBox="1"/>
          <p:nvPr/>
        </p:nvSpPr>
        <p:spPr>
          <a:xfrm>
            <a:off x="482304" y="2208065"/>
            <a:ext cx="3624792" cy="769441"/>
          </a:xfrm>
          <a:prstGeom prst="rect">
            <a:avLst/>
          </a:prstGeom>
          <a:noFill/>
        </p:spPr>
        <p:txBody>
          <a:bodyPr wrap="square" rtlCol="0">
            <a:spAutoFit/>
          </a:bodyPr>
          <a:lstStyle/>
          <a:p>
            <a:pPr marL="285750" indent="-285750">
              <a:buFont typeface="Arial" panose="020B0604020202020204" pitchFamily="34" charset="0"/>
              <a:buChar char="•"/>
            </a:pPr>
            <a:r>
              <a:rPr lang="en-US" sz="1100" dirty="0">
                <a:latin typeface="+mj-lt"/>
              </a:rPr>
              <a:t>Continued Investment &amp; Expansion in Key Markets, Including Our Backyard</a:t>
            </a:r>
          </a:p>
          <a:p>
            <a:pPr marL="285750" indent="-285750">
              <a:buFont typeface="Arial" panose="020B0604020202020204" pitchFamily="34" charset="0"/>
              <a:buChar char="•"/>
            </a:pPr>
            <a:r>
              <a:rPr lang="en-US" sz="1100" dirty="0">
                <a:latin typeface="+mj-lt"/>
              </a:rPr>
              <a:t>Continued Provider Consolidation, Narrowing Key Care Continuum Channels</a:t>
            </a:r>
          </a:p>
        </p:txBody>
      </p:sp>
      <p:sp>
        <p:nvSpPr>
          <p:cNvPr id="30" name="TextBox 29">
            <a:extLst>
              <a:ext uri="{FF2B5EF4-FFF2-40B4-BE49-F238E27FC236}">
                <a16:creationId xmlns:a16="http://schemas.microsoft.com/office/drawing/2014/main" id="{D729C6B2-02DD-B186-3291-8DF98A32D2C8}"/>
              </a:ext>
            </a:extLst>
          </p:cNvPr>
          <p:cNvSpPr txBox="1"/>
          <p:nvPr/>
        </p:nvSpPr>
        <p:spPr>
          <a:xfrm>
            <a:off x="4331479" y="2208065"/>
            <a:ext cx="3609414" cy="938719"/>
          </a:xfrm>
          <a:prstGeom prst="rect">
            <a:avLst/>
          </a:prstGeom>
          <a:noFill/>
        </p:spPr>
        <p:txBody>
          <a:bodyPr wrap="square" rtlCol="0">
            <a:spAutoFit/>
          </a:bodyPr>
          <a:lstStyle/>
          <a:p>
            <a:pPr marL="285750" indent="-285750">
              <a:buFont typeface="Arial" panose="020B0604020202020204" pitchFamily="34" charset="0"/>
              <a:buChar char="•"/>
            </a:pPr>
            <a:r>
              <a:rPr lang="en-US" sz="1100" dirty="0">
                <a:latin typeface="+mj-lt"/>
              </a:rPr>
              <a:t>IP-to-OP Shifts Have Wide Swings by Service Line; High-Acuity Volumes Poised for Large Growth as Population Ages</a:t>
            </a:r>
          </a:p>
          <a:p>
            <a:pPr marL="285750" indent="-285750">
              <a:buFont typeface="Arial" panose="020B0604020202020204" pitchFamily="34" charset="0"/>
              <a:buChar char="•"/>
            </a:pPr>
            <a:r>
              <a:rPr lang="en-US" sz="1100" dirty="0">
                <a:latin typeface="+mj-lt"/>
              </a:rPr>
              <a:t>Fewer Systems Seeing More &amp; More High Acuity Volumes</a:t>
            </a:r>
          </a:p>
        </p:txBody>
      </p:sp>
      <p:sp>
        <p:nvSpPr>
          <p:cNvPr id="31" name="TextBox 30">
            <a:extLst>
              <a:ext uri="{FF2B5EF4-FFF2-40B4-BE49-F238E27FC236}">
                <a16:creationId xmlns:a16="http://schemas.microsoft.com/office/drawing/2014/main" id="{D729C6B2-02DD-B186-3291-8DF98A32D2C8}"/>
              </a:ext>
            </a:extLst>
          </p:cNvPr>
          <p:cNvSpPr txBox="1"/>
          <p:nvPr/>
        </p:nvSpPr>
        <p:spPr>
          <a:xfrm>
            <a:off x="8115340" y="2208065"/>
            <a:ext cx="3624792" cy="769441"/>
          </a:xfrm>
          <a:prstGeom prst="rect">
            <a:avLst/>
          </a:prstGeom>
          <a:noFill/>
        </p:spPr>
        <p:txBody>
          <a:bodyPr wrap="square" rtlCol="0">
            <a:spAutoFit/>
          </a:bodyPr>
          <a:lstStyle/>
          <a:p>
            <a:pPr marL="285750" indent="-285750">
              <a:buFont typeface="Arial" panose="020B0604020202020204" pitchFamily="34" charset="0"/>
              <a:buChar char="•"/>
            </a:pPr>
            <a:r>
              <a:rPr lang="en-US" sz="1100" dirty="0">
                <a:latin typeface="+mj-lt"/>
              </a:rPr>
              <a:t>Continued Financial Pressures for AMCs</a:t>
            </a:r>
          </a:p>
          <a:p>
            <a:pPr marL="285750" indent="-285750">
              <a:buFont typeface="Arial" panose="020B0604020202020204" pitchFamily="34" charset="0"/>
              <a:buChar char="•"/>
            </a:pPr>
            <a:r>
              <a:rPr lang="en-US" sz="1100" dirty="0">
                <a:latin typeface="+mj-lt"/>
              </a:rPr>
              <a:t>Growing Medicare Advantage &amp; South Side Ecosystem Will Strain Our Finances in Traditional Fee-for-Service Model</a:t>
            </a:r>
          </a:p>
        </p:txBody>
      </p:sp>
      <p:grpSp>
        <p:nvGrpSpPr>
          <p:cNvPr id="20" name="Group 19">
            <a:extLst>
              <a:ext uri="{FF2B5EF4-FFF2-40B4-BE49-F238E27FC236}">
                <a16:creationId xmlns:a16="http://schemas.microsoft.com/office/drawing/2014/main" id="{C09BE99D-E693-411D-B799-D7DA3258B79F}"/>
              </a:ext>
            </a:extLst>
          </p:cNvPr>
          <p:cNvGrpSpPr/>
          <p:nvPr/>
        </p:nvGrpSpPr>
        <p:grpSpPr>
          <a:xfrm rot="5400000">
            <a:off x="5934911" y="1228416"/>
            <a:ext cx="412269" cy="418586"/>
            <a:chOff x="5535159" y="5036626"/>
            <a:chExt cx="845439" cy="858393"/>
          </a:xfrm>
          <a:solidFill>
            <a:schemeClr val="accent1"/>
          </a:solidFill>
        </p:grpSpPr>
        <p:sp>
          <p:nvSpPr>
            <p:cNvPr id="21" name="Freeform: Shape 23">
              <a:extLst>
                <a:ext uri="{FF2B5EF4-FFF2-40B4-BE49-F238E27FC236}">
                  <a16:creationId xmlns:a16="http://schemas.microsoft.com/office/drawing/2014/main" id="{E331A70F-C52C-4563-BB4F-94274C5242DE}"/>
                </a:ext>
              </a:extLst>
            </p:cNvPr>
            <p:cNvSpPr/>
            <p:nvPr/>
          </p:nvSpPr>
          <p:spPr>
            <a:xfrm>
              <a:off x="6018648" y="5494969"/>
              <a:ext cx="361950" cy="400050"/>
            </a:xfrm>
            <a:custGeom>
              <a:avLst/>
              <a:gdLst/>
              <a:ahLst/>
              <a:cxnLst/>
              <a:rect l="0" t="0" r="0" b="0"/>
              <a:pathLst>
                <a:path w="361950" h="400050">
                  <a:moveTo>
                    <a:pt x="212693" y="396716"/>
                  </a:moveTo>
                  <a:lnTo>
                    <a:pt x="265652" y="396716"/>
                  </a:lnTo>
                  <a:lnTo>
                    <a:pt x="265652" y="184690"/>
                  </a:lnTo>
                  <a:lnTo>
                    <a:pt x="362141" y="184690"/>
                  </a:lnTo>
                  <a:lnTo>
                    <a:pt x="184595" y="7144"/>
                  </a:lnTo>
                  <a:lnTo>
                    <a:pt x="7144" y="184690"/>
                  </a:lnTo>
                  <a:lnTo>
                    <a:pt x="106680" y="184690"/>
                  </a:lnTo>
                  <a:lnTo>
                    <a:pt x="106680" y="396716"/>
                  </a:lnTo>
                  <a:lnTo>
                    <a:pt x="159734" y="396716"/>
                  </a:lnTo>
                </a:path>
              </a:pathLst>
            </a:custGeom>
            <a:grpFill/>
            <a:ln w="9525" cap="flat">
              <a:noFill/>
              <a:prstDash val="solid"/>
              <a:miter/>
            </a:ln>
          </p:spPr>
          <p:txBody>
            <a:bodyPr/>
            <a:lstStyle/>
            <a:p>
              <a:endParaRPr lang="en-US" dirty="0"/>
            </a:p>
          </p:txBody>
        </p:sp>
        <p:sp>
          <p:nvSpPr>
            <p:cNvPr id="22" name="Freeform: Shape 24">
              <a:extLst>
                <a:ext uri="{FF2B5EF4-FFF2-40B4-BE49-F238E27FC236}">
                  <a16:creationId xmlns:a16="http://schemas.microsoft.com/office/drawing/2014/main" id="{0B9FC7D2-6848-48FA-8B78-7F5AFE787470}"/>
                </a:ext>
              </a:extLst>
            </p:cNvPr>
            <p:cNvSpPr/>
            <p:nvPr/>
          </p:nvSpPr>
          <p:spPr>
            <a:xfrm>
              <a:off x="5889394" y="5036626"/>
              <a:ext cx="295275" cy="409575"/>
            </a:xfrm>
            <a:custGeom>
              <a:avLst/>
              <a:gdLst/>
              <a:ahLst/>
              <a:cxnLst/>
              <a:rect l="0" t="0" r="0" b="0"/>
              <a:pathLst>
                <a:path w="295275" h="409575">
                  <a:moveTo>
                    <a:pt x="289560" y="148304"/>
                  </a:moveTo>
                  <a:lnTo>
                    <a:pt x="148304" y="7144"/>
                  </a:lnTo>
                  <a:lnTo>
                    <a:pt x="7144" y="148304"/>
                  </a:lnTo>
                  <a:lnTo>
                    <a:pt x="76962" y="148304"/>
                  </a:lnTo>
                  <a:lnTo>
                    <a:pt x="76962" y="266033"/>
                  </a:lnTo>
                  <a:lnTo>
                    <a:pt x="218218" y="408718"/>
                  </a:lnTo>
                  <a:lnTo>
                    <a:pt x="218218" y="148304"/>
                  </a:lnTo>
                  <a:lnTo>
                    <a:pt x="289560" y="148304"/>
                  </a:lnTo>
                  <a:close/>
                </a:path>
              </a:pathLst>
            </a:custGeom>
            <a:grpFill/>
            <a:ln w="9525" cap="flat">
              <a:noFill/>
              <a:prstDash val="solid"/>
              <a:miter/>
            </a:ln>
          </p:spPr>
          <p:txBody>
            <a:bodyPr/>
            <a:lstStyle/>
            <a:p>
              <a:endParaRPr lang="en-US" dirty="0"/>
            </a:p>
          </p:txBody>
        </p:sp>
        <p:sp>
          <p:nvSpPr>
            <p:cNvPr id="23" name="Freeform: Shape 25">
              <a:extLst>
                <a:ext uri="{FF2B5EF4-FFF2-40B4-BE49-F238E27FC236}">
                  <a16:creationId xmlns:a16="http://schemas.microsoft.com/office/drawing/2014/main" id="{50EC9F3C-13DE-4CBF-8D14-DDB464257DA0}"/>
                </a:ext>
              </a:extLst>
            </p:cNvPr>
            <p:cNvSpPr/>
            <p:nvPr/>
          </p:nvSpPr>
          <p:spPr>
            <a:xfrm>
              <a:off x="5535159" y="5269513"/>
              <a:ext cx="533400" cy="514350"/>
            </a:xfrm>
            <a:custGeom>
              <a:avLst/>
              <a:gdLst/>
              <a:ahLst/>
              <a:cxnLst/>
              <a:rect l="0" t="0" r="0" b="0"/>
              <a:pathLst>
                <a:path w="533400" h="514350">
                  <a:moveTo>
                    <a:pt x="268796" y="7144"/>
                  </a:moveTo>
                  <a:lnTo>
                    <a:pt x="7144" y="268795"/>
                  </a:lnTo>
                  <a:lnTo>
                    <a:pt x="148495" y="268795"/>
                  </a:lnTo>
                  <a:lnTo>
                    <a:pt x="148495" y="516160"/>
                  </a:lnTo>
                  <a:lnTo>
                    <a:pt x="395859" y="516160"/>
                  </a:lnTo>
                  <a:lnTo>
                    <a:pt x="395859" y="268795"/>
                  </a:lnTo>
                  <a:lnTo>
                    <a:pt x="530447" y="268795"/>
                  </a:lnTo>
                  <a:lnTo>
                    <a:pt x="268796" y="7144"/>
                  </a:lnTo>
                  <a:close/>
                </a:path>
              </a:pathLst>
            </a:custGeom>
            <a:grpFill/>
            <a:ln w="9525" cap="flat">
              <a:noFill/>
              <a:prstDash val="solid"/>
              <a:miter/>
            </a:ln>
          </p:spPr>
          <p:txBody>
            <a:bodyPr/>
            <a:lstStyle/>
            <a:p>
              <a:endParaRPr lang="en-US" dirty="0"/>
            </a:p>
          </p:txBody>
        </p:sp>
      </p:grpSp>
      <p:sp>
        <p:nvSpPr>
          <p:cNvPr id="24" name="Freeform 74"/>
          <p:cNvSpPr>
            <a:spLocks noEditPoints="1"/>
          </p:cNvSpPr>
          <p:nvPr/>
        </p:nvSpPr>
        <p:spPr bwMode="auto">
          <a:xfrm>
            <a:off x="2134580" y="1232061"/>
            <a:ext cx="323335" cy="407286"/>
          </a:xfrm>
          <a:custGeom>
            <a:avLst/>
            <a:gdLst>
              <a:gd name="T0" fmla="*/ 272 w 389"/>
              <a:gd name="T1" fmla="*/ 235 h 490"/>
              <a:gd name="T2" fmla="*/ 272 w 389"/>
              <a:gd name="T3" fmla="*/ 283 h 490"/>
              <a:gd name="T4" fmla="*/ 272 w 389"/>
              <a:gd name="T5" fmla="*/ 283 h 490"/>
              <a:gd name="T6" fmla="*/ 272 w 389"/>
              <a:gd name="T7" fmla="*/ 297 h 490"/>
              <a:gd name="T8" fmla="*/ 276 w 389"/>
              <a:gd name="T9" fmla="*/ 311 h 490"/>
              <a:gd name="T10" fmla="*/ 280 w 389"/>
              <a:gd name="T11" fmla="*/ 323 h 490"/>
              <a:gd name="T12" fmla="*/ 286 w 389"/>
              <a:gd name="T13" fmla="*/ 335 h 490"/>
              <a:gd name="T14" fmla="*/ 292 w 389"/>
              <a:gd name="T15" fmla="*/ 347 h 490"/>
              <a:gd name="T16" fmla="*/ 302 w 389"/>
              <a:gd name="T17" fmla="*/ 357 h 490"/>
              <a:gd name="T18" fmla="*/ 312 w 389"/>
              <a:gd name="T19" fmla="*/ 365 h 490"/>
              <a:gd name="T20" fmla="*/ 325 w 389"/>
              <a:gd name="T21" fmla="*/ 374 h 490"/>
              <a:gd name="T22" fmla="*/ 389 w 389"/>
              <a:gd name="T23" fmla="*/ 412 h 490"/>
              <a:gd name="T24" fmla="*/ 389 w 389"/>
              <a:gd name="T25" fmla="*/ 490 h 490"/>
              <a:gd name="T26" fmla="*/ 280 w 389"/>
              <a:gd name="T27" fmla="*/ 428 h 490"/>
              <a:gd name="T28" fmla="*/ 280 w 389"/>
              <a:gd name="T29" fmla="*/ 428 h 490"/>
              <a:gd name="T30" fmla="*/ 264 w 389"/>
              <a:gd name="T31" fmla="*/ 416 h 490"/>
              <a:gd name="T32" fmla="*/ 248 w 389"/>
              <a:gd name="T33" fmla="*/ 402 h 490"/>
              <a:gd name="T34" fmla="*/ 234 w 389"/>
              <a:gd name="T35" fmla="*/ 388 h 490"/>
              <a:gd name="T36" fmla="*/ 224 w 389"/>
              <a:gd name="T37" fmla="*/ 372 h 490"/>
              <a:gd name="T38" fmla="*/ 216 w 389"/>
              <a:gd name="T39" fmla="*/ 353 h 490"/>
              <a:gd name="T40" fmla="*/ 210 w 389"/>
              <a:gd name="T41" fmla="*/ 335 h 490"/>
              <a:gd name="T42" fmla="*/ 206 w 389"/>
              <a:gd name="T43" fmla="*/ 315 h 490"/>
              <a:gd name="T44" fmla="*/ 204 w 389"/>
              <a:gd name="T45" fmla="*/ 293 h 490"/>
              <a:gd name="T46" fmla="*/ 204 w 389"/>
              <a:gd name="T47" fmla="*/ 293 h 490"/>
              <a:gd name="T48" fmla="*/ 204 w 389"/>
              <a:gd name="T49" fmla="*/ 0 h 490"/>
              <a:gd name="T50" fmla="*/ 314 w 389"/>
              <a:gd name="T51" fmla="*/ 261 h 490"/>
              <a:gd name="T52" fmla="*/ 272 w 389"/>
              <a:gd name="T53" fmla="*/ 235 h 490"/>
              <a:gd name="T54" fmla="*/ 107 w 389"/>
              <a:gd name="T55" fmla="*/ 428 h 490"/>
              <a:gd name="T56" fmla="*/ 107 w 389"/>
              <a:gd name="T57" fmla="*/ 428 h 490"/>
              <a:gd name="T58" fmla="*/ 125 w 389"/>
              <a:gd name="T59" fmla="*/ 416 h 490"/>
              <a:gd name="T60" fmla="*/ 141 w 389"/>
              <a:gd name="T61" fmla="*/ 402 h 490"/>
              <a:gd name="T62" fmla="*/ 153 w 389"/>
              <a:gd name="T63" fmla="*/ 388 h 490"/>
              <a:gd name="T64" fmla="*/ 165 w 389"/>
              <a:gd name="T65" fmla="*/ 372 h 490"/>
              <a:gd name="T66" fmla="*/ 173 w 389"/>
              <a:gd name="T67" fmla="*/ 353 h 490"/>
              <a:gd name="T68" fmla="*/ 179 w 389"/>
              <a:gd name="T69" fmla="*/ 335 h 490"/>
              <a:gd name="T70" fmla="*/ 183 w 389"/>
              <a:gd name="T71" fmla="*/ 315 h 490"/>
              <a:gd name="T72" fmla="*/ 185 w 389"/>
              <a:gd name="T73" fmla="*/ 293 h 490"/>
              <a:gd name="T74" fmla="*/ 185 w 389"/>
              <a:gd name="T75" fmla="*/ 293 h 490"/>
              <a:gd name="T76" fmla="*/ 185 w 389"/>
              <a:gd name="T77" fmla="*/ 0 h 490"/>
              <a:gd name="T78" fmla="*/ 73 w 389"/>
              <a:gd name="T79" fmla="*/ 261 h 490"/>
              <a:gd name="T80" fmla="*/ 117 w 389"/>
              <a:gd name="T81" fmla="*/ 235 h 490"/>
              <a:gd name="T82" fmla="*/ 117 w 389"/>
              <a:gd name="T83" fmla="*/ 283 h 490"/>
              <a:gd name="T84" fmla="*/ 117 w 389"/>
              <a:gd name="T85" fmla="*/ 283 h 490"/>
              <a:gd name="T86" fmla="*/ 117 w 389"/>
              <a:gd name="T87" fmla="*/ 297 h 490"/>
              <a:gd name="T88" fmla="*/ 113 w 389"/>
              <a:gd name="T89" fmla="*/ 311 h 490"/>
              <a:gd name="T90" fmla="*/ 109 w 389"/>
              <a:gd name="T91" fmla="*/ 323 h 490"/>
              <a:gd name="T92" fmla="*/ 103 w 389"/>
              <a:gd name="T93" fmla="*/ 335 h 490"/>
              <a:gd name="T94" fmla="*/ 97 w 389"/>
              <a:gd name="T95" fmla="*/ 347 h 490"/>
              <a:gd name="T96" fmla="*/ 87 w 389"/>
              <a:gd name="T97" fmla="*/ 357 h 490"/>
              <a:gd name="T98" fmla="*/ 77 w 389"/>
              <a:gd name="T99" fmla="*/ 365 h 490"/>
              <a:gd name="T100" fmla="*/ 64 w 389"/>
              <a:gd name="T101" fmla="*/ 374 h 490"/>
              <a:gd name="T102" fmla="*/ 0 w 389"/>
              <a:gd name="T103" fmla="*/ 412 h 490"/>
              <a:gd name="T104" fmla="*/ 0 w 389"/>
              <a:gd name="T105" fmla="*/ 490 h 490"/>
              <a:gd name="T106" fmla="*/ 107 w 389"/>
              <a:gd name="T107" fmla="*/ 42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9" h="490">
                <a:moveTo>
                  <a:pt x="272" y="235"/>
                </a:moveTo>
                <a:lnTo>
                  <a:pt x="272" y="283"/>
                </a:lnTo>
                <a:lnTo>
                  <a:pt x="272" y="283"/>
                </a:lnTo>
                <a:lnTo>
                  <a:pt x="272" y="297"/>
                </a:lnTo>
                <a:lnTo>
                  <a:pt x="276" y="311"/>
                </a:lnTo>
                <a:lnTo>
                  <a:pt x="280" y="323"/>
                </a:lnTo>
                <a:lnTo>
                  <a:pt x="286" y="335"/>
                </a:lnTo>
                <a:lnTo>
                  <a:pt x="292" y="347"/>
                </a:lnTo>
                <a:lnTo>
                  <a:pt x="302" y="357"/>
                </a:lnTo>
                <a:lnTo>
                  <a:pt x="312" y="365"/>
                </a:lnTo>
                <a:lnTo>
                  <a:pt x="325" y="374"/>
                </a:lnTo>
                <a:lnTo>
                  <a:pt x="389" y="412"/>
                </a:lnTo>
                <a:lnTo>
                  <a:pt x="389" y="490"/>
                </a:lnTo>
                <a:lnTo>
                  <a:pt x="280" y="428"/>
                </a:lnTo>
                <a:lnTo>
                  <a:pt x="280" y="428"/>
                </a:lnTo>
                <a:lnTo>
                  <a:pt x="264" y="416"/>
                </a:lnTo>
                <a:lnTo>
                  <a:pt x="248" y="402"/>
                </a:lnTo>
                <a:lnTo>
                  <a:pt x="234" y="388"/>
                </a:lnTo>
                <a:lnTo>
                  <a:pt x="224" y="372"/>
                </a:lnTo>
                <a:lnTo>
                  <a:pt x="216" y="353"/>
                </a:lnTo>
                <a:lnTo>
                  <a:pt x="210" y="335"/>
                </a:lnTo>
                <a:lnTo>
                  <a:pt x="206" y="315"/>
                </a:lnTo>
                <a:lnTo>
                  <a:pt x="204" y="293"/>
                </a:lnTo>
                <a:lnTo>
                  <a:pt x="204" y="293"/>
                </a:lnTo>
                <a:lnTo>
                  <a:pt x="204" y="0"/>
                </a:lnTo>
                <a:lnTo>
                  <a:pt x="314" y="261"/>
                </a:lnTo>
                <a:lnTo>
                  <a:pt x="272" y="235"/>
                </a:lnTo>
                <a:close/>
                <a:moveTo>
                  <a:pt x="107" y="428"/>
                </a:moveTo>
                <a:lnTo>
                  <a:pt x="107" y="428"/>
                </a:lnTo>
                <a:lnTo>
                  <a:pt x="125" y="416"/>
                </a:lnTo>
                <a:lnTo>
                  <a:pt x="141" y="402"/>
                </a:lnTo>
                <a:lnTo>
                  <a:pt x="153" y="388"/>
                </a:lnTo>
                <a:lnTo>
                  <a:pt x="165" y="372"/>
                </a:lnTo>
                <a:lnTo>
                  <a:pt x="173" y="353"/>
                </a:lnTo>
                <a:lnTo>
                  <a:pt x="179" y="335"/>
                </a:lnTo>
                <a:lnTo>
                  <a:pt x="183" y="315"/>
                </a:lnTo>
                <a:lnTo>
                  <a:pt x="185" y="293"/>
                </a:lnTo>
                <a:lnTo>
                  <a:pt x="185" y="293"/>
                </a:lnTo>
                <a:lnTo>
                  <a:pt x="185" y="0"/>
                </a:lnTo>
                <a:lnTo>
                  <a:pt x="73" y="261"/>
                </a:lnTo>
                <a:lnTo>
                  <a:pt x="117" y="235"/>
                </a:lnTo>
                <a:lnTo>
                  <a:pt x="117" y="283"/>
                </a:lnTo>
                <a:lnTo>
                  <a:pt x="117" y="283"/>
                </a:lnTo>
                <a:lnTo>
                  <a:pt x="117" y="297"/>
                </a:lnTo>
                <a:lnTo>
                  <a:pt x="113" y="311"/>
                </a:lnTo>
                <a:lnTo>
                  <a:pt x="109" y="323"/>
                </a:lnTo>
                <a:lnTo>
                  <a:pt x="103" y="335"/>
                </a:lnTo>
                <a:lnTo>
                  <a:pt x="97" y="347"/>
                </a:lnTo>
                <a:lnTo>
                  <a:pt x="87" y="357"/>
                </a:lnTo>
                <a:lnTo>
                  <a:pt x="77" y="365"/>
                </a:lnTo>
                <a:lnTo>
                  <a:pt x="64" y="374"/>
                </a:lnTo>
                <a:lnTo>
                  <a:pt x="0" y="412"/>
                </a:lnTo>
                <a:lnTo>
                  <a:pt x="0" y="490"/>
                </a:lnTo>
                <a:lnTo>
                  <a:pt x="107" y="4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Title 1">
            <a:extLst>
              <a:ext uri="{FF2B5EF4-FFF2-40B4-BE49-F238E27FC236}">
                <a16:creationId xmlns:a16="http://schemas.microsoft.com/office/drawing/2014/main" id="{3B2D7757-6059-4EAA-2F17-C77253E57357}"/>
              </a:ext>
            </a:extLst>
          </p:cNvPr>
          <p:cNvSpPr txBox="1">
            <a:spLocks/>
          </p:cNvSpPr>
          <p:nvPr/>
        </p:nvSpPr>
        <p:spPr>
          <a:xfrm>
            <a:off x="5508683" y="4199601"/>
            <a:ext cx="2353682" cy="1632459"/>
          </a:xfrm>
          <a:prstGeom prst="rect">
            <a:avLst/>
          </a:prstGeom>
        </p:spPr>
        <p:txBody>
          <a:bodyPr vert="horz" anchor="ctr"/>
          <a:lstStyle>
            <a:lvl1pPr algn="l" rtl="0" eaLnBrk="0" fontAlgn="base" hangingPunct="0">
              <a:lnSpc>
                <a:spcPct val="90000"/>
              </a:lnSpc>
              <a:spcBef>
                <a:spcPct val="0"/>
              </a:spcBef>
              <a:spcAft>
                <a:spcPct val="0"/>
              </a:spcAft>
              <a:defRPr sz="34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9pPr>
          </a:lstStyle>
          <a:p>
            <a:r>
              <a:rPr lang="en-US" sz="1600" dirty="0">
                <a:solidFill>
                  <a:srgbClr val="000000"/>
                </a:solidFill>
                <a:latin typeface="+mj-lt"/>
              </a:rPr>
              <a:t>Increase Our Own Primary Care &amp; General Specialty Access, </a:t>
            </a:r>
            <a:r>
              <a:rPr lang="en-US" sz="1600" b="0" dirty="0">
                <a:solidFill>
                  <a:srgbClr val="000000"/>
                </a:solidFill>
                <a:latin typeface="+mj-lt"/>
              </a:rPr>
              <a:t>to meet increasing demand and counter a narrowing care continuum</a:t>
            </a:r>
            <a:endParaRPr lang="en-US" sz="1600" dirty="0">
              <a:latin typeface="+mj-lt"/>
            </a:endParaRPr>
          </a:p>
        </p:txBody>
      </p:sp>
      <p:sp>
        <p:nvSpPr>
          <p:cNvPr id="26" name="Title 1">
            <a:extLst>
              <a:ext uri="{FF2B5EF4-FFF2-40B4-BE49-F238E27FC236}">
                <a16:creationId xmlns:a16="http://schemas.microsoft.com/office/drawing/2014/main" id="{19F6FEFC-3E42-74FF-F8C0-FB79839F5206}"/>
              </a:ext>
            </a:extLst>
          </p:cNvPr>
          <p:cNvSpPr txBox="1">
            <a:spLocks/>
          </p:cNvSpPr>
          <p:nvPr/>
        </p:nvSpPr>
        <p:spPr>
          <a:xfrm>
            <a:off x="2068910" y="4509016"/>
            <a:ext cx="2108263" cy="1013629"/>
          </a:xfrm>
          <a:prstGeom prst="rect">
            <a:avLst/>
          </a:prstGeom>
        </p:spPr>
        <p:txBody>
          <a:bodyPr vert="horz" anchor="ctr"/>
          <a:lstStyle>
            <a:lvl1pPr algn="l" rtl="0" eaLnBrk="0" fontAlgn="base" hangingPunct="0">
              <a:lnSpc>
                <a:spcPct val="90000"/>
              </a:lnSpc>
              <a:spcBef>
                <a:spcPct val="0"/>
              </a:spcBef>
              <a:spcAft>
                <a:spcPct val="0"/>
              </a:spcAft>
              <a:defRPr sz="34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9pPr>
          </a:lstStyle>
          <a:p>
            <a:r>
              <a:rPr lang="en-US" sz="1600" dirty="0">
                <a:latin typeface="+mj-lt"/>
              </a:rPr>
              <a:t>Grow </a:t>
            </a:r>
            <a:r>
              <a:rPr lang="en-US" sz="1600" dirty="0">
                <a:solidFill>
                  <a:srgbClr val="000000"/>
                </a:solidFill>
                <a:latin typeface="+mj-lt"/>
              </a:rPr>
              <a:t>Outside Hyde Park Across Our Networks</a:t>
            </a:r>
            <a:r>
              <a:rPr lang="en-US" sz="1600" b="0" dirty="0">
                <a:solidFill>
                  <a:srgbClr val="000000"/>
                </a:solidFill>
                <a:latin typeface="+mj-lt"/>
              </a:rPr>
              <a:t>, to meet growing patient populations where they need care</a:t>
            </a:r>
            <a:endParaRPr lang="en-US" sz="1600" dirty="0">
              <a:latin typeface="+mj-lt"/>
            </a:endParaRPr>
          </a:p>
        </p:txBody>
      </p:sp>
      <p:sp>
        <p:nvSpPr>
          <p:cNvPr id="32" name="Title 1">
            <a:extLst>
              <a:ext uri="{FF2B5EF4-FFF2-40B4-BE49-F238E27FC236}">
                <a16:creationId xmlns:a16="http://schemas.microsoft.com/office/drawing/2014/main" id="{DEC6722E-06CA-46FB-4BB8-F3576D3F8AAE}"/>
              </a:ext>
            </a:extLst>
          </p:cNvPr>
          <p:cNvSpPr txBox="1">
            <a:spLocks/>
          </p:cNvSpPr>
          <p:nvPr/>
        </p:nvSpPr>
        <p:spPr>
          <a:xfrm>
            <a:off x="9189999" y="4509016"/>
            <a:ext cx="2298022" cy="1013629"/>
          </a:xfrm>
          <a:prstGeom prst="rect">
            <a:avLst/>
          </a:prstGeom>
        </p:spPr>
        <p:txBody>
          <a:bodyPr vert="horz" anchor="ctr"/>
          <a:lstStyle>
            <a:lvl1pPr algn="l" rtl="0" eaLnBrk="0" fontAlgn="base" hangingPunct="0">
              <a:lnSpc>
                <a:spcPct val="90000"/>
              </a:lnSpc>
              <a:spcBef>
                <a:spcPct val="0"/>
              </a:spcBef>
              <a:spcAft>
                <a:spcPct val="0"/>
              </a:spcAft>
              <a:defRPr sz="34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9pPr>
          </a:lstStyle>
          <a:p>
            <a:r>
              <a:rPr lang="en-US" sz="1600" dirty="0">
                <a:solidFill>
                  <a:srgbClr val="000000"/>
                </a:solidFill>
                <a:latin typeface="+mj-lt"/>
              </a:rPr>
              <a:t>More Efficient Use &amp; Existing Space, &amp; Build More Capacity </a:t>
            </a:r>
            <a:r>
              <a:rPr lang="en-US" sz="1600" b="0" dirty="0">
                <a:solidFill>
                  <a:srgbClr val="000000"/>
                </a:solidFill>
                <a:latin typeface="+mj-lt"/>
              </a:rPr>
              <a:t>to become a leader in high-acuity inpatient care</a:t>
            </a:r>
            <a:endParaRPr lang="en-US" sz="1600" b="0" dirty="0">
              <a:latin typeface="+mj-lt"/>
            </a:endParaRPr>
          </a:p>
        </p:txBody>
      </p:sp>
      <p:pic>
        <p:nvPicPr>
          <p:cNvPr id="33" name="Graphic 28" descr="Move with solid fill">
            <a:extLst>
              <a:ext uri="{FF2B5EF4-FFF2-40B4-BE49-F238E27FC236}">
                <a16:creationId xmlns:a16="http://schemas.microsoft.com/office/drawing/2014/main" id="{7AF28993-13A5-B6E9-70F2-6756079A4B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961696" y="4390668"/>
            <a:ext cx="1250325" cy="1250325"/>
          </a:xfrm>
          <a:prstGeom prst="rect">
            <a:avLst/>
          </a:prstGeom>
        </p:spPr>
      </p:pic>
      <p:pic>
        <p:nvPicPr>
          <p:cNvPr id="34" name="Graphic 30" descr="Daily calendar outline">
            <a:extLst>
              <a:ext uri="{FF2B5EF4-FFF2-40B4-BE49-F238E27FC236}">
                <a16:creationId xmlns:a16="http://schemas.microsoft.com/office/drawing/2014/main" id="{B3F730FD-E08B-AC73-A955-4E863CF701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35397" y="4459394"/>
            <a:ext cx="1112873" cy="1112873"/>
          </a:xfrm>
          <a:prstGeom prst="rect">
            <a:avLst/>
          </a:prstGeom>
        </p:spPr>
      </p:pic>
      <p:pic>
        <p:nvPicPr>
          <p:cNvPr id="35" name="Graphic 34" descr="Hospital outline">
            <a:extLst>
              <a:ext uri="{FF2B5EF4-FFF2-40B4-BE49-F238E27FC236}">
                <a16:creationId xmlns:a16="http://schemas.microsoft.com/office/drawing/2014/main" id="{52CDCC45-81D0-434A-BAB2-4B8EB50E10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64608" y="4509016"/>
            <a:ext cx="1013629" cy="1013629"/>
          </a:xfrm>
          <a:prstGeom prst="rect">
            <a:avLst/>
          </a:prstGeom>
        </p:spPr>
      </p:pic>
      <p:sp>
        <p:nvSpPr>
          <p:cNvPr id="9" name="Rectangle 8"/>
          <p:cNvSpPr/>
          <p:nvPr/>
        </p:nvSpPr>
        <p:spPr>
          <a:xfrm>
            <a:off x="527723" y="1101957"/>
            <a:ext cx="11192816" cy="2142309"/>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703980" y="3135936"/>
            <a:ext cx="10784041" cy="969917"/>
            <a:chOff x="824875" y="3366392"/>
            <a:chExt cx="10784041" cy="969917"/>
          </a:xfrm>
        </p:grpSpPr>
        <p:sp>
          <p:nvSpPr>
            <p:cNvPr id="13" name="Trapezoid 12"/>
            <p:cNvSpPr/>
            <p:nvPr/>
          </p:nvSpPr>
          <p:spPr>
            <a:xfrm rot="10800000">
              <a:off x="824875" y="3366392"/>
              <a:ext cx="10784041" cy="96991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583521" y="3537695"/>
              <a:ext cx="7266748" cy="646331"/>
            </a:xfrm>
            <a:prstGeom prst="rect">
              <a:avLst/>
            </a:prstGeom>
            <a:noFill/>
          </p:spPr>
          <p:txBody>
            <a:bodyPr wrap="square" rtlCol="0">
              <a:spAutoFit/>
            </a:bodyPr>
            <a:lstStyle/>
            <a:p>
              <a:pPr algn="ctr"/>
              <a:r>
                <a:rPr lang="en-US" b="1" dirty="0">
                  <a:solidFill>
                    <a:schemeClr val="bg1"/>
                  </a:solidFill>
                </a:rPr>
                <a:t>In Response To These Trends, Our Future Planning Needs To Be Focused On </a:t>
              </a:r>
              <a:r>
                <a:rPr lang="en-US" dirty="0">
                  <a:solidFill>
                    <a:schemeClr val="bg1"/>
                  </a:solidFill>
                </a:rPr>
                <a:t>(Amongst Other Things)</a:t>
              </a:r>
              <a:r>
                <a:rPr lang="en-US" b="1" dirty="0">
                  <a:solidFill>
                    <a:schemeClr val="bg1"/>
                  </a:solidFill>
                </a:rPr>
                <a:t>:</a:t>
              </a:r>
            </a:p>
          </p:txBody>
        </p:sp>
      </p:grpSp>
    </p:spTree>
    <p:extLst>
      <p:ext uri="{BB962C8B-B14F-4D97-AF65-F5344CB8AC3E}">
        <p14:creationId xmlns:p14="http://schemas.microsoft.com/office/powerpoint/2010/main" val="278955317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2</a:t>
            </a:fld>
            <a:endParaRPr lang="en-US" dirty="0"/>
          </a:p>
        </p:txBody>
      </p:sp>
      <p:sp>
        <p:nvSpPr>
          <p:cNvPr id="8" name="Title 5">
            <a:extLst>
              <a:ext uri="{FF2B5EF4-FFF2-40B4-BE49-F238E27FC236}">
                <a16:creationId xmlns:a16="http://schemas.microsoft.com/office/drawing/2014/main" id="{27DA41C1-D326-ABC0-E9F6-153EA2DF3231}"/>
              </a:ext>
            </a:extLst>
          </p:cNvPr>
          <p:cNvSpPr>
            <a:spLocks noGrp="1"/>
          </p:cNvSpPr>
          <p:nvPr>
            <p:ph type="title"/>
          </p:nvPr>
        </p:nvSpPr>
        <p:spPr>
          <a:xfrm>
            <a:off x="159478" y="213602"/>
            <a:ext cx="9292891" cy="561612"/>
          </a:xfrm>
        </p:spPr>
        <p:txBody>
          <a:bodyPr/>
          <a:lstStyle/>
          <a:p>
            <a:r>
              <a:rPr lang="en-US" dirty="0"/>
              <a:t>Invite List</a:t>
            </a:r>
          </a:p>
        </p:txBody>
      </p:sp>
      <p:sp>
        <p:nvSpPr>
          <p:cNvPr id="9" name="TextBox 8"/>
          <p:cNvSpPr txBox="1"/>
          <p:nvPr/>
        </p:nvSpPr>
        <p:spPr>
          <a:xfrm>
            <a:off x="2939144" y="382636"/>
            <a:ext cx="8948056" cy="615553"/>
          </a:xfrm>
          <a:prstGeom prst="rect">
            <a:avLst/>
          </a:prstGeom>
          <a:noFill/>
        </p:spPr>
        <p:txBody>
          <a:bodyPr wrap="square" rtlCol="0">
            <a:spAutoFit/>
          </a:bodyPr>
          <a:lstStyle/>
          <a:p>
            <a:pPr marL="285750" indent="-285750">
              <a:defRPr/>
            </a:pPr>
            <a:r>
              <a:rPr lang="en-US" sz="1600" b="1" dirty="0">
                <a:solidFill>
                  <a:srgbClr val="FF0000"/>
                </a:solidFill>
                <a:latin typeface="+mj-lt"/>
              </a:rPr>
              <a:t>Wifi: UChicago Guest   Username: </a:t>
            </a:r>
            <a:r>
              <a:rPr lang="en-US" sz="1400" u="sng" dirty="0">
                <a:hlinkClick r:id="rId2"/>
              </a:rPr>
              <a:t>UCMEDCONF@uchicago.edu</a:t>
            </a:r>
            <a:r>
              <a:rPr lang="en-US" sz="1400" dirty="0"/>
              <a:t> </a:t>
            </a:r>
            <a:r>
              <a:rPr lang="en-US" b="1" dirty="0">
                <a:solidFill>
                  <a:srgbClr val="FF0000"/>
                </a:solidFill>
                <a:latin typeface="+mj-lt"/>
              </a:rPr>
              <a:t> </a:t>
            </a:r>
            <a:r>
              <a:rPr lang="en-US" sz="1600" b="1" dirty="0">
                <a:solidFill>
                  <a:srgbClr val="FF0000"/>
                </a:solidFill>
                <a:latin typeface="+mj-lt"/>
              </a:rPr>
              <a:t>    Pass: miy2y </a:t>
            </a:r>
          </a:p>
          <a:p>
            <a:r>
              <a:rPr lang="en-US" sz="1600" b="1" dirty="0">
                <a:solidFill>
                  <a:srgbClr val="FF0000"/>
                </a:solidFill>
                <a:latin typeface="+mj-lt"/>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27" y="775214"/>
            <a:ext cx="10313755" cy="5395998"/>
          </a:xfrm>
          <a:prstGeom prst="rect">
            <a:avLst/>
          </a:prstGeom>
          <a:ln>
            <a:solidFill>
              <a:schemeClr val="accent1"/>
            </a:solidFill>
          </a:ln>
        </p:spPr>
      </p:pic>
    </p:spTree>
    <p:extLst>
      <p:ext uri="{BB962C8B-B14F-4D97-AF65-F5344CB8AC3E}">
        <p14:creationId xmlns:p14="http://schemas.microsoft.com/office/powerpoint/2010/main" val="260816499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88683" y="479114"/>
            <a:ext cx="6477000" cy="598721"/>
          </a:xfrm>
        </p:spPr>
        <p:txBody>
          <a:bodyPr vert="horz"/>
          <a:lstStyle/>
          <a:p>
            <a:r>
              <a:rPr lang="en-US" dirty="0"/>
              <a:t>Impacts of Federal Funding</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20</a:t>
            </a:fld>
            <a:endParaRPr lang="en-US" dirty="0"/>
          </a:p>
        </p:txBody>
      </p:sp>
      <p:cxnSp>
        <p:nvCxnSpPr>
          <p:cNvPr id="11" name="Straight Connector 10"/>
          <p:cNvCxnSpPr/>
          <p:nvPr/>
        </p:nvCxnSpPr>
        <p:spPr>
          <a:xfrm>
            <a:off x="5756370" y="1558891"/>
            <a:ext cx="0" cy="434339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 Placeholder 1">
            <a:extLst>
              <a:ext uri="{FF2B5EF4-FFF2-40B4-BE49-F238E27FC236}">
                <a16:creationId xmlns:a16="http://schemas.microsoft.com/office/drawing/2014/main" id="{EF082BAC-11D3-9FEB-AB52-ADFDB9209CC2}"/>
              </a:ext>
            </a:extLst>
          </p:cNvPr>
          <p:cNvSpPr txBox="1">
            <a:spLocks/>
          </p:cNvSpPr>
          <p:nvPr/>
        </p:nvSpPr>
        <p:spPr>
          <a:xfrm>
            <a:off x="5924006" y="1520837"/>
            <a:ext cx="5636623" cy="4419499"/>
          </a:xfrm>
          <a:prstGeom prst="rect">
            <a:avLst/>
          </a:prstGeom>
        </p:spPr>
        <p:txBody>
          <a:bodyPr>
            <a:noAutofit/>
          </a:bodyPr>
          <a:lstStyle>
            <a:lvl1pPr algn="r" rtl="0" eaLnBrk="0" fontAlgn="base" hangingPunct="0">
              <a:lnSpc>
                <a:spcPct val="90000"/>
              </a:lnSpc>
              <a:spcBef>
                <a:spcPts val="1000"/>
              </a:spcBef>
              <a:spcAft>
                <a:spcPct val="0"/>
              </a:spcAft>
              <a:buFont typeface="Arial" panose="020B0604020202020204" pitchFamily="34" charset="0"/>
              <a:defRPr lang="en-US" sz="900" kern="1200" dirty="0">
                <a:solidFill>
                  <a:srgbClr val="76767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spcBef>
                <a:spcPts val="0"/>
              </a:spcBef>
              <a:spcAft>
                <a:spcPts val="1200"/>
              </a:spcAft>
              <a:buNone/>
            </a:pPr>
            <a:r>
              <a:rPr lang="en-US" altLang="en-US" sz="1800" b="1" dirty="0">
                <a:solidFill>
                  <a:schemeClr val="accent1"/>
                </a:solidFill>
              </a:rPr>
              <a:t>Long-Term Consequences</a:t>
            </a:r>
          </a:p>
          <a:p>
            <a:pPr marL="342900" lvl="1" indent="-342900">
              <a:lnSpc>
                <a:spcPct val="110000"/>
              </a:lnSpc>
              <a:spcBef>
                <a:spcPts val="0"/>
              </a:spcBef>
              <a:spcAft>
                <a:spcPts val="1200"/>
              </a:spcAft>
            </a:pPr>
            <a:r>
              <a:rPr lang="en-US" altLang="en-US" sz="1600" b="1" dirty="0"/>
              <a:t>Postdoctoral Researchers </a:t>
            </a:r>
            <a:r>
              <a:rPr lang="en-US" altLang="en-US" sz="1600" dirty="0"/>
              <a:t>most at risk due to 1-year appts. &amp; career progression highly sensitive to funding disruptions</a:t>
            </a:r>
          </a:p>
          <a:p>
            <a:pPr marL="342900" lvl="1" indent="-342900">
              <a:lnSpc>
                <a:spcPct val="110000"/>
              </a:lnSpc>
              <a:spcBef>
                <a:spcPts val="0"/>
              </a:spcBef>
              <a:spcAft>
                <a:spcPts val="1200"/>
              </a:spcAft>
            </a:pPr>
            <a:r>
              <a:rPr lang="en-US" altLang="en-US" sz="1600" b="1" dirty="0"/>
              <a:t>Junior Faculty </a:t>
            </a:r>
            <a:r>
              <a:rPr lang="en-US" altLang="en-US" sz="1600" dirty="0"/>
              <a:t>dependent on securing 1</a:t>
            </a:r>
            <a:r>
              <a:rPr lang="en-US" altLang="en-US" sz="1600" baseline="30000" dirty="0"/>
              <a:t>st</a:t>
            </a:r>
            <a:r>
              <a:rPr lang="en-US" altLang="en-US" sz="1600" dirty="0"/>
              <a:t> / 2</a:t>
            </a:r>
            <a:r>
              <a:rPr lang="en-US" altLang="en-US" sz="1600" baseline="30000" dirty="0"/>
              <a:t>nd</a:t>
            </a:r>
            <a:r>
              <a:rPr lang="en-US" altLang="en-US" sz="1600" dirty="0"/>
              <a:t> major grant &amp; impacts to faculty recruitment / retention</a:t>
            </a:r>
          </a:p>
          <a:p>
            <a:pPr marL="342900" lvl="1" indent="-342900">
              <a:lnSpc>
                <a:spcPct val="110000"/>
              </a:lnSpc>
              <a:spcBef>
                <a:spcPts val="0"/>
              </a:spcBef>
              <a:spcAft>
                <a:spcPts val="1200"/>
              </a:spcAft>
            </a:pPr>
            <a:r>
              <a:rPr lang="en-US" altLang="en-US" sz="1600" b="1" dirty="0"/>
              <a:t>Graduate Training Pipeline </a:t>
            </a:r>
            <a:r>
              <a:rPr lang="en-US" altLang="en-US" sz="1600" dirty="0"/>
              <a:t>disruption to admissions / enrollment to top PhD programs with applicants on hold or rejected; impacting pipeline of future scientists for 4+ years</a:t>
            </a:r>
          </a:p>
          <a:p>
            <a:pPr marL="342900" lvl="1" indent="-342900">
              <a:lnSpc>
                <a:spcPct val="110000"/>
              </a:lnSpc>
              <a:spcBef>
                <a:spcPts val="0"/>
              </a:spcBef>
              <a:spcAft>
                <a:spcPts val="1200"/>
              </a:spcAft>
            </a:pPr>
            <a:r>
              <a:rPr lang="en-US" altLang="en-US" sz="1600" b="1" dirty="0"/>
              <a:t>Faculty Recruitment </a:t>
            </a:r>
            <a:r>
              <a:rPr lang="en-US" altLang="en-US" sz="1600" dirty="0"/>
              <a:t>negotiations paused / offers rescinded leading to talent stuck in limbo</a:t>
            </a:r>
            <a:endParaRPr lang="en-US" altLang="en-US" sz="1600" b="1" dirty="0"/>
          </a:p>
        </p:txBody>
      </p:sp>
      <p:sp>
        <p:nvSpPr>
          <p:cNvPr id="13" name="Text Placeholder 1">
            <a:extLst>
              <a:ext uri="{FF2B5EF4-FFF2-40B4-BE49-F238E27FC236}">
                <a16:creationId xmlns:a16="http://schemas.microsoft.com/office/drawing/2014/main" id="{EF082BAC-11D3-9FEB-AB52-ADFDB9209CC2}"/>
              </a:ext>
            </a:extLst>
          </p:cNvPr>
          <p:cNvSpPr txBox="1">
            <a:spLocks/>
          </p:cNvSpPr>
          <p:nvPr/>
        </p:nvSpPr>
        <p:spPr>
          <a:xfrm>
            <a:off x="488683" y="1520837"/>
            <a:ext cx="5100051" cy="4381444"/>
          </a:xfrm>
          <a:prstGeom prst="rect">
            <a:avLst/>
          </a:prstGeom>
        </p:spPr>
        <p:txBody>
          <a:bodyPr>
            <a:normAutofit fontScale="92500" lnSpcReduction="10000"/>
          </a:bodyPr>
          <a:lstStyle>
            <a:lvl1pPr algn="r" rtl="0" eaLnBrk="0" fontAlgn="base" hangingPunct="0">
              <a:lnSpc>
                <a:spcPct val="90000"/>
              </a:lnSpc>
              <a:spcBef>
                <a:spcPts val="1000"/>
              </a:spcBef>
              <a:spcAft>
                <a:spcPct val="0"/>
              </a:spcAft>
              <a:buFont typeface="Arial" panose="020B0604020202020204" pitchFamily="34" charset="0"/>
              <a:defRPr lang="en-US" sz="900" kern="1200" dirty="0">
                <a:solidFill>
                  <a:srgbClr val="76767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spcBef>
                <a:spcPts val="0"/>
              </a:spcBef>
              <a:spcAft>
                <a:spcPts val="1200"/>
              </a:spcAft>
              <a:buNone/>
            </a:pPr>
            <a:r>
              <a:rPr lang="en-US" altLang="en-US" sz="1800" b="1" dirty="0">
                <a:solidFill>
                  <a:schemeClr val="accent1"/>
                </a:solidFill>
              </a:rPr>
              <a:t>Immediate Impacts</a:t>
            </a:r>
          </a:p>
          <a:p>
            <a:pPr marL="342900" lvl="1" indent="-342900">
              <a:lnSpc>
                <a:spcPct val="110000"/>
              </a:lnSpc>
              <a:spcBef>
                <a:spcPts val="0"/>
              </a:spcBef>
              <a:spcAft>
                <a:spcPts val="1200"/>
              </a:spcAft>
            </a:pPr>
            <a:r>
              <a:rPr lang="en-US" altLang="en-US" sz="1600" b="1" dirty="0"/>
              <a:t>Award Reductions / Terminations </a:t>
            </a:r>
            <a:r>
              <a:rPr lang="en-US" altLang="en-US" sz="1600" dirty="0"/>
              <a:t>as awards are revised / put on hold / terminated (early targets included infectious disease related awards, diversity supplements, international grants and sub-contracts / sub-awards at DOJ targeted institutions)</a:t>
            </a:r>
          </a:p>
          <a:p>
            <a:pPr marL="342900" lvl="1" indent="-342900">
              <a:lnSpc>
                <a:spcPct val="110000"/>
              </a:lnSpc>
              <a:spcBef>
                <a:spcPts val="0"/>
              </a:spcBef>
              <a:spcAft>
                <a:spcPts val="1200"/>
              </a:spcAft>
            </a:pPr>
            <a:r>
              <a:rPr lang="en-US" altLang="en-US" sz="1600" b="1" dirty="0"/>
              <a:t>Delays in Grant Awarding </a:t>
            </a:r>
            <a:r>
              <a:rPr lang="en-US" altLang="en-US" sz="1600" dirty="0"/>
              <a:t>decrease in rate of new awards / renewals / sub-awards, leading to delays and interruptions in research activities</a:t>
            </a:r>
          </a:p>
          <a:p>
            <a:pPr marL="342900" lvl="1" indent="-342900">
              <a:lnSpc>
                <a:spcPct val="110000"/>
              </a:lnSpc>
              <a:spcBef>
                <a:spcPts val="0"/>
              </a:spcBef>
              <a:spcAft>
                <a:spcPts val="1200"/>
              </a:spcAft>
            </a:pPr>
            <a:r>
              <a:rPr lang="en-US" altLang="en-US" sz="1600" b="1" dirty="0"/>
              <a:t>Bridge Funding Efforts </a:t>
            </a:r>
            <a:r>
              <a:rPr lang="en-US" altLang="en-US" sz="1600" dirty="0"/>
              <a:t>The Division has allocated  “bridge funding” to help labs survive immediate gaps; expected to rise with current pending requests</a:t>
            </a:r>
          </a:p>
          <a:p>
            <a:pPr marL="342900" lvl="1" indent="-342900">
              <a:lnSpc>
                <a:spcPct val="110000"/>
              </a:lnSpc>
              <a:spcBef>
                <a:spcPts val="0"/>
              </a:spcBef>
              <a:spcAft>
                <a:spcPts val="1200"/>
              </a:spcAft>
            </a:pPr>
            <a:r>
              <a:rPr lang="en-US" altLang="en-US" sz="1600" b="1" dirty="0"/>
              <a:t>International Recruitment</a:t>
            </a:r>
            <a:r>
              <a:rPr lang="en-US" altLang="en-US" sz="1600" dirty="0"/>
              <a:t> Visa delays are creating challenges for recruitment of international faculty, postdocs and graduate students</a:t>
            </a:r>
          </a:p>
        </p:txBody>
      </p:sp>
    </p:spTree>
    <p:extLst>
      <p:ext uri="{BB962C8B-B14F-4D97-AF65-F5344CB8AC3E}">
        <p14:creationId xmlns:p14="http://schemas.microsoft.com/office/powerpoint/2010/main" val="353224482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88683" y="589579"/>
            <a:ext cx="10438965" cy="598721"/>
          </a:xfrm>
        </p:spPr>
        <p:txBody>
          <a:bodyPr vert="horz"/>
          <a:lstStyle/>
          <a:p>
            <a:r>
              <a:rPr lang="en-US" dirty="0"/>
              <a:t>Macro Trends / Risks, &amp; Recent Successes</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21</a:t>
            </a:fld>
            <a:endParaRPr lang="en-US" dirty="0"/>
          </a:p>
        </p:txBody>
      </p:sp>
      <p:cxnSp>
        <p:nvCxnSpPr>
          <p:cNvPr id="11" name="Straight Connector 10"/>
          <p:cNvCxnSpPr/>
          <p:nvPr/>
        </p:nvCxnSpPr>
        <p:spPr>
          <a:xfrm>
            <a:off x="8395059" y="1558891"/>
            <a:ext cx="0" cy="434339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 Placeholder 1">
            <a:extLst>
              <a:ext uri="{FF2B5EF4-FFF2-40B4-BE49-F238E27FC236}">
                <a16:creationId xmlns:a16="http://schemas.microsoft.com/office/drawing/2014/main" id="{EF082BAC-11D3-9FEB-AB52-ADFDB9209CC2}"/>
              </a:ext>
            </a:extLst>
          </p:cNvPr>
          <p:cNvSpPr txBox="1">
            <a:spLocks/>
          </p:cNvSpPr>
          <p:nvPr/>
        </p:nvSpPr>
        <p:spPr>
          <a:xfrm>
            <a:off x="8403660" y="1520837"/>
            <a:ext cx="3419372" cy="4419499"/>
          </a:xfrm>
          <a:prstGeom prst="rect">
            <a:avLst/>
          </a:prstGeom>
        </p:spPr>
        <p:txBody>
          <a:bodyPr>
            <a:noAutofit/>
          </a:bodyPr>
          <a:lstStyle>
            <a:lvl1pPr algn="r" rtl="0" eaLnBrk="0" fontAlgn="base" hangingPunct="0">
              <a:lnSpc>
                <a:spcPct val="90000"/>
              </a:lnSpc>
              <a:spcBef>
                <a:spcPts val="1000"/>
              </a:spcBef>
              <a:spcAft>
                <a:spcPct val="0"/>
              </a:spcAft>
              <a:buFont typeface="Arial" panose="020B0604020202020204" pitchFamily="34" charset="0"/>
              <a:defRPr lang="en-US" sz="900" kern="1200" dirty="0">
                <a:solidFill>
                  <a:srgbClr val="76767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spcBef>
                <a:spcPts val="0"/>
              </a:spcBef>
              <a:spcAft>
                <a:spcPts val="1200"/>
              </a:spcAft>
              <a:buNone/>
            </a:pPr>
            <a:r>
              <a:rPr lang="en-US" altLang="en-US" sz="1600" b="1" dirty="0">
                <a:solidFill>
                  <a:schemeClr val="accent1"/>
                </a:solidFill>
              </a:rPr>
              <a:t>Recent Favorable Signs</a:t>
            </a:r>
          </a:p>
          <a:p>
            <a:pPr marL="285750" lvl="1" indent="-285750">
              <a:lnSpc>
                <a:spcPct val="110000"/>
              </a:lnSpc>
              <a:spcBef>
                <a:spcPts val="0"/>
              </a:spcBef>
              <a:spcAft>
                <a:spcPts val="1200"/>
              </a:spcAft>
            </a:pPr>
            <a:r>
              <a:rPr lang="en-US" altLang="en-US" sz="1600" dirty="0"/>
              <a:t>NIH action to cease terminating awards</a:t>
            </a:r>
          </a:p>
          <a:p>
            <a:pPr marL="285750" lvl="1" indent="-285750">
              <a:lnSpc>
                <a:spcPct val="110000"/>
              </a:lnSpc>
              <a:spcBef>
                <a:spcPts val="0"/>
              </a:spcBef>
              <a:spcAft>
                <a:spcPts val="1200"/>
              </a:spcAft>
            </a:pPr>
            <a:r>
              <a:rPr lang="en-US" altLang="en-US" sz="1600" dirty="0"/>
              <a:t>Favorable response to our first appeal. </a:t>
            </a:r>
          </a:p>
          <a:p>
            <a:pPr marL="285750" lvl="1" indent="-285750">
              <a:lnSpc>
                <a:spcPct val="110000"/>
              </a:lnSpc>
              <a:spcBef>
                <a:spcPts val="0"/>
              </a:spcBef>
              <a:spcAft>
                <a:spcPts val="1200"/>
              </a:spcAft>
            </a:pPr>
            <a:r>
              <a:rPr lang="en-US" altLang="en-US" sz="1600" dirty="0"/>
              <a:t>Certain Terminations have been deemed illegal and are being reinstated</a:t>
            </a:r>
          </a:p>
          <a:p>
            <a:pPr marL="285750" lvl="1" indent="-285750">
              <a:lnSpc>
                <a:spcPct val="110000"/>
              </a:lnSpc>
              <a:spcBef>
                <a:spcPts val="0"/>
              </a:spcBef>
              <a:spcAft>
                <a:spcPts val="1200"/>
              </a:spcAft>
            </a:pPr>
            <a:r>
              <a:rPr lang="en-US" altLang="en-US" sz="1600" dirty="0"/>
              <a:t>Indication some terminated programs will be funded for additional year </a:t>
            </a:r>
          </a:p>
          <a:p>
            <a:pPr marL="285750" lvl="1" indent="-285750">
              <a:lnSpc>
                <a:spcPct val="110000"/>
              </a:lnSpc>
              <a:spcBef>
                <a:spcPts val="0"/>
              </a:spcBef>
              <a:spcAft>
                <a:spcPts val="1200"/>
              </a:spcAft>
            </a:pPr>
            <a:r>
              <a:rPr lang="en-US" altLang="en-US" sz="1600" dirty="0"/>
              <a:t>Volume of new grant awards and continuations starting to pick up. </a:t>
            </a:r>
          </a:p>
        </p:txBody>
      </p:sp>
      <p:sp>
        <p:nvSpPr>
          <p:cNvPr id="15" name="Text Placeholder 1">
            <a:extLst>
              <a:ext uri="{FF2B5EF4-FFF2-40B4-BE49-F238E27FC236}">
                <a16:creationId xmlns:a16="http://schemas.microsoft.com/office/drawing/2014/main" id="{EF082BAC-11D3-9FEB-AB52-ADFDB9209CC2}"/>
              </a:ext>
            </a:extLst>
          </p:cNvPr>
          <p:cNvSpPr txBox="1">
            <a:spLocks/>
          </p:cNvSpPr>
          <p:nvPr/>
        </p:nvSpPr>
        <p:spPr>
          <a:xfrm>
            <a:off x="488683" y="1520837"/>
            <a:ext cx="7773574" cy="4419499"/>
          </a:xfrm>
          <a:prstGeom prst="rect">
            <a:avLst/>
          </a:prstGeom>
        </p:spPr>
        <p:txBody>
          <a:bodyPr>
            <a:noAutofit/>
          </a:bodyPr>
          <a:lstStyle>
            <a:lvl1pPr algn="r" rtl="0" eaLnBrk="0" fontAlgn="base" hangingPunct="0">
              <a:lnSpc>
                <a:spcPct val="90000"/>
              </a:lnSpc>
              <a:spcBef>
                <a:spcPts val="1000"/>
              </a:spcBef>
              <a:spcAft>
                <a:spcPct val="0"/>
              </a:spcAft>
              <a:buFont typeface="Arial" panose="020B0604020202020204" pitchFamily="34" charset="0"/>
              <a:defRPr lang="en-US" sz="900" kern="1200" dirty="0">
                <a:solidFill>
                  <a:srgbClr val="76767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spcBef>
                <a:spcPts val="0"/>
              </a:spcBef>
              <a:spcAft>
                <a:spcPts val="600"/>
              </a:spcAft>
              <a:buNone/>
            </a:pPr>
            <a:r>
              <a:rPr lang="en-US" altLang="en-US" sz="1600" b="1" dirty="0">
                <a:solidFill>
                  <a:schemeClr val="accent1"/>
                </a:solidFill>
              </a:rPr>
              <a:t>Macro Trends &amp; Risks</a:t>
            </a:r>
          </a:p>
          <a:p>
            <a:pPr marL="0" lvl="1" indent="0">
              <a:lnSpc>
                <a:spcPct val="110000"/>
              </a:lnSpc>
              <a:spcBef>
                <a:spcPts val="0"/>
              </a:spcBef>
              <a:spcAft>
                <a:spcPts val="600"/>
              </a:spcAft>
              <a:buNone/>
            </a:pPr>
            <a:r>
              <a:rPr lang="en-US" altLang="en-US" sz="1600" b="1" dirty="0"/>
              <a:t>Erosion of Research Culture</a:t>
            </a:r>
          </a:p>
          <a:p>
            <a:pPr marL="285750" lvl="1" indent="-285750">
              <a:lnSpc>
                <a:spcPct val="110000"/>
              </a:lnSpc>
              <a:spcBef>
                <a:spcPts val="0"/>
              </a:spcBef>
              <a:spcAft>
                <a:spcPts val="600"/>
              </a:spcAft>
            </a:pPr>
            <a:r>
              <a:rPr lang="en-US" altLang="en-US" sz="1600" dirty="0"/>
              <a:t>Growing anti-science rhetoric, propaganda, and deliberate misinformation are undermining scientific authority at the national level.</a:t>
            </a:r>
          </a:p>
          <a:p>
            <a:pPr marL="285750" lvl="1" indent="-285750">
              <a:lnSpc>
                <a:spcPct val="110000"/>
              </a:lnSpc>
              <a:spcBef>
                <a:spcPts val="0"/>
              </a:spcBef>
              <a:spcAft>
                <a:spcPts val="600"/>
              </a:spcAft>
            </a:pPr>
            <a:r>
              <a:rPr lang="en-US" altLang="en-US" sz="1600" dirty="0"/>
              <a:t>Overreaching political interference risks further destabilizing research and impacting public health.</a:t>
            </a:r>
          </a:p>
          <a:p>
            <a:pPr marL="285750" lvl="1" indent="-285750">
              <a:lnSpc>
                <a:spcPct val="110000"/>
              </a:lnSpc>
              <a:spcBef>
                <a:spcPts val="0"/>
              </a:spcBef>
              <a:spcAft>
                <a:spcPts val="600"/>
              </a:spcAft>
            </a:pPr>
            <a:r>
              <a:rPr lang="en-US" altLang="en-US" sz="1600" dirty="0"/>
              <a:t>Decreased support for research involving animal models.</a:t>
            </a:r>
          </a:p>
          <a:p>
            <a:pPr marL="0" lvl="1" indent="0">
              <a:lnSpc>
                <a:spcPct val="110000"/>
              </a:lnSpc>
              <a:spcBef>
                <a:spcPts val="0"/>
              </a:spcBef>
              <a:spcAft>
                <a:spcPts val="600"/>
              </a:spcAft>
              <a:buNone/>
            </a:pPr>
            <a:r>
              <a:rPr lang="en-US" altLang="en-US" sz="1600" b="1" dirty="0"/>
              <a:t>Operational &amp; Strategic Shifts</a:t>
            </a:r>
          </a:p>
          <a:p>
            <a:pPr marL="285750" lvl="1" indent="-285750">
              <a:lnSpc>
                <a:spcPct val="110000"/>
              </a:lnSpc>
              <a:spcBef>
                <a:spcPts val="0"/>
              </a:spcBef>
              <a:spcAft>
                <a:spcPts val="600"/>
              </a:spcAft>
            </a:pPr>
            <a:r>
              <a:rPr lang="en-US" altLang="en-US" sz="1600" dirty="0"/>
              <a:t>Watching for upcoming changes in indirect cost (IDC) models and how those alterations will affect institutional operations.</a:t>
            </a:r>
          </a:p>
          <a:p>
            <a:pPr marL="285750" lvl="1" indent="-285750">
              <a:lnSpc>
                <a:spcPct val="110000"/>
              </a:lnSpc>
              <a:spcBef>
                <a:spcPts val="0"/>
              </a:spcBef>
              <a:spcAft>
                <a:spcPts val="600"/>
              </a:spcAft>
            </a:pPr>
            <a:r>
              <a:rPr lang="en-US" altLang="en-US" sz="1600" dirty="0"/>
              <a:t>Delays in the processing of funding due to staff terminations/ NIH restructuring.</a:t>
            </a:r>
          </a:p>
          <a:p>
            <a:pPr marL="285750" lvl="1" indent="-285750">
              <a:lnSpc>
                <a:spcPct val="110000"/>
              </a:lnSpc>
              <a:spcBef>
                <a:spcPts val="0"/>
              </a:spcBef>
              <a:spcAft>
                <a:spcPts val="600"/>
              </a:spcAft>
            </a:pPr>
            <a:r>
              <a:rPr lang="en-US" altLang="en-US" sz="1600" dirty="0"/>
              <a:t>Changing focus in funding priorities and potential budget cuts from NIH and other agencies—remaining agile to pivot towards areas of sustained or increased emphasis.</a:t>
            </a:r>
          </a:p>
        </p:txBody>
      </p:sp>
    </p:spTree>
    <p:extLst>
      <p:ext uri="{BB962C8B-B14F-4D97-AF65-F5344CB8AC3E}">
        <p14:creationId xmlns:p14="http://schemas.microsoft.com/office/powerpoint/2010/main" val="187552266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35469" y="702137"/>
            <a:ext cx="9668256" cy="598721"/>
          </a:xfrm>
        </p:spPr>
        <p:txBody>
          <a:bodyPr vert="horz"/>
          <a:lstStyle/>
          <a:p>
            <a:r>
              <a:rPr lang="en-US" dirty="0"/>
              <a:t>ACHIEVE</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22</a:t>
            </a:fld>
            <a:endParaRPr lang="en-US" dirty="0"/>
          </a:p>
        </p:txBody>
      </p:sp>
      <p:sp>
        <p:nvSpPr>
          <p:cNvPr id="5" name="Footer Placeholder 4"/>
          <p:cNvSpPr>
            <a:spLocks noGrp="1"/>
          </p:cNvSpPr>
          <p:nvPr>
            <p:ph type="ftr" sz="quarter" idx="40"/>
          </p:nvPr>
        </p:nvSpPr>
        <p:spPr/>
        <p:txBody>
          <a:bodyPr/>
          <a:lstStyle/>
          <a:p>
            <a:pPr>
              <a:defRPr/>
            </a:pPr>
            <a:r>
              <a:rPr lang="en-US" dirty="0"/>
              <a:t>CONFIDENTIAL AND PRIVILEGED</a:t>
            </a:r>
          </a:p>
        </p:txBody>
      </p:sp>
      <p:sp>
        <p:nvSpPr>
          <p:cNvPr id="10" name="TextBox 9"/>
          <p:cNvSpPr txBox="1"/>
          <p:nvPr/>
        </p:nvSpPr>
        <p:spPr>
          <a:xfrm>
            <a:off x="429887" y="1579828"/>
            <a:ext cx="5538205"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FY25 efforts performed above budget in aggregate; additional opportunities were implemented to help offset certain workstreams that fell short of plan: Length of stay, purchased service spend, premium pay and revenue cycle efforts are behind plan in FY2025</a:t>
            </a:r>
          </a:p>
          <a:p>
            <a:pPr marL="742950" lvl="1" indent="-285750">
              <a:buFont typeface="Arial" panose="020B0604020202020204" pitchFamily="34" charset="0"/>
              <a:buChar char="•"/>
            </a:pPr>
            <a:r>
              <a:rPr lang="en-US" sz="1400" dirty="0"/>
              <a:t>Additional headwinds in the national payor landscape contributed to another $80M in reserves</a:t>
            </a:r>
          </a:p>
          <a:p>
            <a:pPr marL="742950" lvl="1" indent="-285750">
              <a:buFont typeface="Arial" panose="020B0604020202020204" pitchFamily="34" charset="0"/>
              <a:buChar char="•"/>
            </a:pPr>
            <a:r>
              <a:rPr lang="en-US" sz="1400" dirty="0"/>
              <a:t>Constant focus on underperforming workstreams to understand operational change necessary to drive results. </a:t>
            </a:r>
          </a:p>
          <a:p>
            <a:pPr marL="285750" indent="-285750">
              <a:buFont typeface="Arial" panose="020B0604020202020204" pitchFamily="34" charset="0"/>
              <a:buChar char="•"/>
            </a:pPr>
            <a:r>
              <a:rPr lang="en-US" sz="1400" dirty="0"/>
              <a:t>Leadership and workstream owners represent the entire UCM system; this allows UCM to achieve results/understand barriers to success.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3537" y="322380"/>
            <a:ext cx="4025977" cy="5781988"/>
          </a:xfrm>
          <a:prstGeom prst="rect">
            <a:avLst/>
          </a:prstGeom>
        </p:spPr>
      </p:pic>
    </p:spTree>
    <p:extLst>
      <p:ext uri="{BB962C8B-B14F-4D97-AF65-F5344CB8AC3E}">
        <p14:creationId xmlns:p14="http://schemas.microsoft.com/office/powerpoint/2010/main" val="26374068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10975" y="643375"/>
            <a:ext cx="9668256" cy="598721"/>
          </a:xfrm>
        </p:spPr>
        <p:txBody>
          <a:bodyPr vert="horz"/>
          <a:lstStyle/>
          <a:p>
            <a:r>
              <a:rPr lang="en-US" dirty="0"/>
              <a:t>ACHIEVE 2.0</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23</a:t>
            </a:fld>
            <a:endParaRPr lang="en-US" dirty="0"/>
          </a:p>
        </p:txBody>
      </p:sp>
      <p:sp>
        <p:nvSpPr>
          <p:cNvPr id="10" name="TextBox 9"/>
          <p:cNvSpPr txBox="1"/>
          <p:nvPr/>
        </p:nvSpPr>
        <p:spPr>
          <a:xfrm>
            <a:off x="727757" y="1556038"/>
            <a:ext cx="4399414" cy="298543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The foundation of ACHIEVE 2.0 is sustained improvements on prior opportunities and new opportunities identified for the 2026 financial plan.</a:t>
            </a:r>
          </a:p>
          <a:p>
            <a:pPr marL="285750" indent="-285750">
              <a:spcAft>
                <a:spcPts val="600"/>
              </a:spcAft>
              <a:buFont typeface="Arial" panose="020B0604020202020204" pitchFamily="34" charset="0"/>
              <a:buChar char="•"/>
            </a:pPr>
            <a:endParaRPr lang="en-US" sz="1400" dirty="0"/>
          </a:p>
          <a:p>
            <a:pPr marL="285750" indent="-285750">
              <a:spcAft>
                <a:spcPts val="600"/>
              </a:spcAft>
              <a:buFont typeface="Arial" panose="020B0604020202020204" pitchFamily="34" charset="0"/>
              <a:buChar char="•"/>
            </a:pPr>
            <a:r>
              <a:rPr lang="en-US" sz="1400" dirty="0"/>
              <a:t>Stretch targets are not part of the financial plan; these are identified to help escalate performance and/or offset financial hardships that were unknown.</a:t>
            </a:r>
          </a:p>
          <a:p>
            <a:pPr marL="285750" indent="-285750">
              <a:spcAft>
                <a:spcPts val="600"/>
              </a:spcAft>
              <a:buFont typeface="Arial" panose="020B0604020202020204" pitchFamily="34" charset="0"/>
              <a:buChar char="•"/>
            </a:pPr>
            <a:endParaRPr lang="en-US" sz="1400" dirty="0"/>
          </a:p>
          <a:p>
            <a:pPr marL="285750" indent="-285750">
              <a:spcAft>
                <a:spcPts val="600"/>
              </a:spcAft>
              <a:buFont typeface="Arial" panose="020B0604020202020204" pitchFamily="34" charset="0"/>
              <a:buChar char="•"/>
            </a:pPr>
            <a:r>
              <a:rPr lang="en-US" sz="1400" dirty="0"/>
              <a:t>Each month, we will reforecast all workstream outcomes against targets in order to address shortfalls and take action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455" y="569897"/>
            <a:ext cx="4302652" cy="5291099"/>
          </a:xfrm>
          <a:prstGeom prst="rect">
            <a:avLst/>
          </a:prstGeom>
          <a:ln>
            <a:solidFill>
              <a:schemeClr val="accent1"/>
            </a:solidFill>
          </a:ln>
        </p:spPr>
      </p:pic>
    </p:spTree>
    <p:extLst>
      <p:ext uri="{BB962C8B-B14F-4D97-AF65-F5344CB8AC3E}">
        <p14:creationId xmlns:p14="http://schemas.microsoft.com/office/powerpoint/2010/main" val="304671686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27303" y="347759"/>
            <a:ext cx="10863507" cy="598721"/>
          </a:xfrm>
        </p:spPr>
        <p:txBody>
          <a:bodyPr vert="horz"/>
          <a:lstStyle/>
          <a:p>
            <a:r>
              <a:rPr lang="en-US" dirty="0"/>
              <a:t>Key Strategies and Risks Update</a:t>
            </a:r>
          </a:p>
        </p:txBody>
      </p:sp>
      <p:sp>
        <p:nvSpPr>
          <p:cNvPr id="4" name="Slide Number Placeholder 3"/>
          <p:cNvSpPr>
            <a:spLocks noGrp="1"/>
          </p:cNvSpPr>
          <p:nvPr>
            <p:ph type="sldNum" sz="quarter" idx="13"/>
          </p:nvPr>
        </p:nvSpPr>
        <p:spPr/>
        <p:txBody>
          <a:bodyPr/>
          <a:lstStyle/>
          <a:p>
            <a:pPr>
              <a:defRPr/>
            </a:pPr>
            <a:fld id="{A4D5F3C7-034C-0D48-A1DE-B474093E4606}" type="slidenum">
              <a:rPr lang="en-US" smtClean="0"/>
              <a:pPr>
                <a:defRPr/>
              </a:pPr>
              <a:t>24</a:t>
            </a:fld>
            <a:endParaRPr lang="en-US" dirty="0"/>
          </a:p>
        </p:txBody>
      </p:sp>
      <p:graphicFrame>
        <p:nvGraphicFramePr>
          <p:cNvPr id="16" name="Table 15"/>
          <p:cNvGraphicFramePr>
            <a:graphicFrameLocks noGrp="1"/>
          </p:cNvGraphicFramePr>
          <p:nvPr/>
        </p:nvGraphicFramePr>
        <p:xfrm>
          <a:off x="619333" y="1278107"/>
          <a:ext cx="10953334" cy="2316480"/>
        </p:xfrm>
        <a:graphic>
          <a:graphicData uri="http://schemas.openxmlformats.org/drawingml/2006/table">
            <a:tbl>
              <a:tblPr firstRow="1" bandRow="1">
                <a:tableStyleId>{5C22544A-7EE6-4342-B048-85BDC9FD1C3A}</a:tableStyleId>
              </a:tblPr>
              <a:tblGrid>
                <a:gridCol w="5476667">
                  <a:extLst>
                    <a:ext uri="{9D8B030D-6E8A-4147-A177-3AD203B41FA5}">
                      <a16:colId xmlns:a16="http://schemas.microsoft.com/office/drawing/2014/main" val="3241079823"/>
                    </a:ext>
                  </a:extLst>
                </a:gridCol>
                <a:gridCol w="5476667">
                  <a:extLst>
                    <a:ext uri="{9D8B030D-6E8A-4147-A177-3AD203B41FA5}">
                      <a16:colId xmlns:a16="http://schemas.microsoft.com/office/drawing/2014/main" val="2065328795"/>
                    </a:ext>
                  </a:extLst>
                </a:gridCol>
              </a:tblGrid>
              <a:tr h="0">
                <a:tc>
                  <a:txBody>
                    <a:bodyPr/>
                    <a:lstStyle/>
                    <a:p>
                      <a:r>
                        <a:rPr lang="en-US" sz="1600" dirty="0"/>
                        <a:t>Strategies</a:t>
                      </a:r>
                    </a:p>
                  </a:txBody>
                  <a:tcPr anchor="ctr"/>
                </a:tc>
                <a:tc>
                  <a:txBody>
                    <a:bodyPr/>
                    <a:lstStyle/>
                    <a:p>
                      <a:r>
                        <a:rPr lang="en-US" sz="1600" dirty="0"/>
                        <a:t>Risks</a:t>
                      </a:r>
                    </a:p>
                  </a:txBody>
                  <a:tcPr anchor="ctr"/>
                </a:tc>
                <a:extLst>
                  <a:ext uri="{0D108BD9-81ED-4DB2-BD59-A6C34878D82A}">
                    <a16:rowId xmlns:a16="http://schemas.microsoft.com/office/drawing/2014/main" val="2184941981"/>
                  </a:ext>
                </a:extLst>
              </a:tr>
              <a:tr h="28920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Identify and improve process issues causing payment delays such as workqueue management, coding, third-party audits, etc</a:t>
                      </a:r>
                      <a:endParaRPr lang="en-US" sz="1600" dirty="0"/>
                    </a:p>
                  </a:txBody>
                  <a:tcPr anchor="ctr">
                    <a:solidFill>
                      <a:schemeClr val="bg1">
                        <a:lumMod val="8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Payers erroneously deny claims, and delays in review/appeal processes cause AR to significantly age</a:t>
                      </a:r>
                    </a:p>
                  </a:txBody>
                  <a:tcPr anchor="ctr">
                    <a:solidFill>
                      <a:schemeClr val="bg1">
                        <a:lumMod val="85000"/>
                      </a:schemeClr>
                    </a:solidFill>
                  </a:tcPr>
                </a:tc>
                <a:extLst>
                  <a:ext uri="{0D108BD9-81ED-4DB2-BD59-A6C34878D82A}">
                    <a16:rowId xmlns:a16="http://schemas.microsoft.com/office/drawing/2014/main" val="358159306"/>
                  </a:ext>
                </a:extLst>
              </a:tr>
              <a:tr h="202443">
                <a:tc>
                  <a:txBody>
                    <a:bodyPr/>
                    <a:lstStyle/>
                    <a:p>
                      <a:pPr marL="285750" indent="-285750">
                        <a:buFont typeface="Arial" panose="020B0604020202020204" pitchFamily="34" charset="0"/>
                        <a:buChar char="•"/>
                      </a:pPr>
                      <a:r>
                        <a:rPr lang="en-US" sz="1600" dirty="0"/>
                        <a:t>Procure resources to optimize technology,</a:t>
                      </a:r>
                      <a:r>
                        <a:rPr lang="en-US" sz="1600" baseline="0" dirty="0"/>
                        <a:t> and </a:t>
                      </a:r>
                      <a:r>
                        <a:rPr lang="en-US" sz="1600" dirty="0"/>
                        <a:t>address AR backlog</a:t>
                      </a:r>
                    </a:p>
                  </a:txBody>
                  <a:tcPr anchor="c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Ability</a:t>
                      </a:r>
                      <a:r>
                        <a:rPr lang="en-US" sz="1600" baseline="0" dirty="0">
                          <a:solidFill>
                            <a:schemeClr val="tx1"/>
                          </a:solidFill>
                        </a:rPr>
                        <a:t> to hire/deploy resources timely</a:t>
                      </a:r>
                      <a:endParaRPr lang="en-US" sz="1600" dirty="0">
                        <a:solidFill>
                          <a:schemeClr val="tx1"/>
                        </a:solidFill>
                      </a:endParaRPr>
                    </a:p>
                  </a:txBody>
                  <a:tcPr anchor="ctr">
                    <a:solidFill>
                      <a:schemeClr val="bg1">
                        <a:lumMod val="95000"/>
                      </a:schemeClr>
                    </a:solidFill>
                  </a:tcPr>
                </a:tc>
                <a:extLst>
                  <a:ext uri="{0D108BD9-81ED-4DB2-BD59-A6C34878D82A}">
                    <a16:rowId xmlns:a16="http://schemas.microsoft.com/office/drawing/2014/main" val="4036828669"/>
                  </a:ext>
                </a:extLst>
              </a:tr>
              <a:tr h="202443">
                <a:tc>
                  <a:txBody>
                    <a:bodyPr/>
                    <a:lstStyle/>
                    <a:p>
                      <a:pPr marL="285750" indent="-285750">
                        <a:buFont typeface="Arial" panose="020B0604020202020204" pitchFamily="34" charset="0"/>
                        <a:buChar char="•"/>
                      </a:pPr>
                      <a:r>
                        <a:rPr lang="en-US" sz="1600" dirty="0"/>
                        <a:t>Centralize all HMO referrals</a:t>
                      </a:r>
                      <a:r>
                        <a:rPr lang="en-US" sz="1600" baseline="0" dirty="0"/>
                        <a:t> </a:t>
                      </a:r>
                      <a:r>
                        <a:rPr lang="en-US" sz="1600" dirty="0"/>
                        <a:t>and all prior authorization workflows</a:t>
                      </a:r>
                    </a:p>
                  </a:txBody>
                  <a:tcPr anchor="ctr">
                    <a:solidFill>
                      <a:schemeClr val="bg1">
                        <a:lumMod val="8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Further</a:t>
                      </a:r>
                      <a:r>
                        <a:rPr lang="en-US" sz="1600" baseline="0" dirty="0">
                          <a:solidFill>
                            <a:schemeClr val="tx1"/>
                          </a:solidFill>
                        </a:rPr>
                        <a:t> realization erosion in current fiscal year</a:t>
                      </a:r>
                      <a:endParaRPr lang="en-US" sz="1600" dirty="0">
                        <a:solidFill>
                          <a:schemeClr val="tx1"/>
                        </a:solidFill>
                      </a:endParaRPr>
                    </a:p>
                  </a:txBody>
                  <a:tcPr anchor="ctr">
                    <a:solidFill>
                      <a:schemeClr val="bg1">
                        <a:lumMod val="85000"/>
                      </a:schemeClr>
                    </a:solidFill>
                  </a:tcPr>
                </a:tc>
                <a:extLst>
                  <a:ext uri="{0D108BD9-81ED-4DB2-BD59-A6C34878D82A}">
                    <a16:rowId xmlns:a16="http://schemas.microsoft.com/office/drawing/2014/main" val="3965272578"/>
                  </a:ext>
                </a:extLst>
              </a:tr>
            </a:tbl>
          </a:graphicData>
        </a:graphic>
      </p:graphicFrame>
      <p:sp>
        <p:nvSpPr>
          <p:cNvPr id="17" name="TextBox 16"/>
          <p:cNvSpPr txBox="1"/>
          <p:nvPr/>
        </p:nvSpPr>
        <p:spPr>
          <a:xfrm>
            <a:off x="2360116" y="889149"/>
            <a:ext cx="7504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Revenue Cycle</a:t>
            </a:r>
          </a:p>
        </p:txBody>
      </p:sp>
      <p:graphicFrame>
        <p:nvGraphicFramePr>
          <p:cNvPr id="18" name="Table 17"/>
          <p:cNvGraphicFramePr>
            <a:graphicFrameLocks noGrp="1"/>
          </p:cNvGraphicFramePr>
          <p:nvPr/>
        </p:nvGraphicFramePr>
        <p:xfrm>
          <a:off x="619333" y="4047987"/>
          <a:ext cx="10953334" cy="2072640"/>
        </p:xfrm>
        <a:graphic>
          <a:graphicData uri="http://schemas.openxmlformats.org/drawingml/2006/table">
            <a:tbl>
              <a:tblPr firstRow="1" bandRow="1">
                <a:tableStyleId>{5C22544A-7EE6-4342-B048-85BDC9FD1C3A}</a:tableStyleId>
              </a:tblPr>
              <a:tblGrid>
                <a:gridCol w="5476667">
                  <a:extLst>
                    <a:ext uri="{9D8B030D-6E8A-4147-A177-3AD203B41FA5}">
                      <a16:colId xmlns:a16="http://schemas.microsoft.com/office/drawing/2014/main" val="3241079823"/>
                    </a:ext>
                  </a:extLst>
                </a:gridCol>
                <a:gridCol w="5476667">
                  <a:extLst>
                    <a:ext uri="{9D8B030D-6E8A-4147-A177-3AD203B41FA5}">
                      <a16:colId xmlns:a16="http://schemas.microsoft.com/office/drawing/2014/main" val="2065328795"/>
                    </a:ext>
                  </a:extLst>
                </a:gridCol>
              </a:tblGrid>
              <a:tr h="0">
                <a:tc>
                  <a:txBody>
                    <a:bodyPr/>
                    <a:lstStyle/>
                    <a:p>
                      <a:r>
                        <a:rPr lang="en-US" sz="1600" dirty="0"/>
                        <a:t>Strategies</a:t>
                      </a:r>
                    </a:p>
                  </a:txBody>
                  <a:tcPr anchor="ctr"/>
                </a:tc>
                <a:tc>
                  <a:txBody>
                    <a:bodyPr/>
                    <a:lstStyle/>
                    <a:p>
                      <a:r>
                        <a:rPr lang="en-US" sz="1600" dirty="0"/>
                        <a:t>Risks</a:t>
                      </a:r>
                    </a:p>
                  </a:txBody>
                  <a:tcPr anchor="ctr"/>
                </a:tc>
                <a:extLst>
                  <a:ext uri="{0D108BD9-81ED-4DB2-BD59-A6C34878D82A}">
                    <a16:rowId xmlns:a16="http://schemas.microsoft.com/office/drawing/2014/main" val="2184941981"/>
                  </a:ext>
                </a:extLst>
              </a:tr>
              <a:tr h="192767">
                <a:tc>
                  <a:txBody>
                    <a:bodyPr/>
                    <a:lstStyle/>
                    <a:p>
                      <a:pPr marL="285750" indent="-285750">
                        <a:buFont typeface="Arial" panose="020B0604020202020204" pitchFamily="34" charset="0"/>
                        <a:buChar char="•"/>
                      </a:pPr>
                      <a:r>
                        <a:rPr lang="en-US" sz="1600" dirty="0"/>
                        <a:t>Remove</a:t>
                      </a:r>
                      <a:r>
                        <a:rPr lang="en-US" sz="1600" baseline="0" dirty="0"/>
                        <a:t> subjectivity and bias from decision making by utilizing benchmarking data to align targets (Comparative Analytics)</a:t>
                      </a:r>
                      <a:endParaRPr lang="en-US" sz="1600" dirty="0"/>
                    </a:p>
                  </a:txBody>
                  <a:tcPr anchor="ctr">
                    <a:solidFill>
                      <a:schemeClr val="bg1">
                        <a:lumMod val="8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Automation doesn’t progress quickly enough or doesn’t prove as efficient/effective as expected </a:t>
                      </a:r>
                    </a:p>
                  </a:txBody>
                  <a:tcPr anchor="ctr">
                    <a:solidFill>
                      <a:schemeClr val="bg1">
                        <a:lumMod val="85000"/>
                      </a:schemeClr>
                    </a:solidFill>
                  </a:tcPr>
                </a:tc>
                <a:extLst>
                  <a:ext uri="{0D108BD9-81ED-4DB2-BD59-A6C34878D82A}">
                    <a16:rowId xmlns:a16="http://schemas.microsoft.com/office/drawing/2014/main" val="358159306"/>
                  </a:ext>
                </a:extLst>
              </a:tr>
              <a:tr h="128195">
                <a:tc>
                  <a:txBody>
                    <a:bodyPr/>
                    <a:lstStyle/>
                    <a:p>
                      <a:pPr marL="285750" indent="-285750">
                        <a:buFont typeface="Arial" panose="020B0604020202020204" pitchFamily="34" charset="0"/>
                        <a:buChar char="•"/>
                      </a:pPr>
                      <a:r>
                        <a:rPr lang="en-US" sz="1600" dirty="0"/>
                        <a:t>Embed</a:t>
                      </a:r>
                      <a:r>
                        <a:rPr lang="en-US" sz="1600" baseline="0" dirty="0"/>
                        <a:t> benchmarking into Position Oversight Process</a:t>
                      </a:r>
                      <a:endParaRPr lang="en-US" sz="1600" dirty="0"/>
                    </a:p>
                  </a:txBody>
                  <a:tcPr anchor="c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Lack of/delays</a:t>
                      </a:r>
                      <a:r>
                        <a:rPr lang="en-US" sz="1600" baseline="0" dirty="0">
                          <a:solidFill>
                            <a:schemeClr val="tx1"/>
                          </a:solidFill>
                        </a:rPr>
                        <a:t> in</a:t>
                      </a:r>
                      <a:r>
                        <a:rPr lang="en-US" sz="1600" dirty="0">
                          <a:solidFill>
                            <a:schemeClr val="tx1"/>
                          </a:solidFill>
                        </a:rPr>
                        <a:t> system adoption</a:t>
                      </a:r>
                    </a:p>
                  </a:txBody>
                  <a:tcPr anchor="ctr">
                    <a:solidFill>
                      <a:schemeClr val="bg1">
                        <a:lumMod val="95000"/>
                      </a:schemeClr>
                    </a:solidFill>
                  </a:tcPr>
                </a:tc>
                <a:extLst>
                  <a:ext uri="{0D108BD9-81ED-4DB2-BD59-A6C34878D82A}">
                    <a16:rowId xmlns:a16="http://schemas.microsoft.com/office/drawing/2014/main" val="4036828669"/>
                  </a:ext>
                </a:extLst>
              </a:tr>
              <a:tr h="183136">
                <a:tc>
                  <a:txBody>
                    <a:bodyPr/>
                    <a:lstStyle/>
                    <a:p>
                      <a:pPr marL="285750" indent="-285750">
                        <a:buFont typeface="Arial" panose="020B0604020202020204" pitchFamily="34" charset="0"/>
                        <a:buChar char="•"/>
                      </a:pPr>
                      <a:r>
                        <a:rPr lang="en-US" sz="1600" dirty="0"/>
                        <a:t>Target areas with opportunities for improvement in purchased</a:t>
                      </a:r>
                      <a:r>
                        <a:rPr lang="en-US" sz="1600" baseline="0" dirty="0"/>
                        <a:t> services and/or productivity performance</a:t>
                      </a:r>
                      <a:endParaRPr lang="en-US" sz="1600" dirty="0"/>
                    </a:p>
                  </a:txBody>
                  <a:tcPr anchor="ctr">
                    <a:solidFill>
                      <a:schemeClr val="bg1">
                        <a:lumMod val="8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Ability</a:t>
                      </a:r>
                      <a:r>
                        <a:rPr lang="en-US" sz="1600" baseline="0" dirty="0">
                          <a:solidFill>
                            <a:schemeClr val="tx1"/>
                          </a:solidFill>
                        </a:rPr>
                        <a:t> to implement/execute upon identified opportunities: Immense Culture Change</a:t>
                      </a:r>
                      <a:endParaRPr lang="en-US" sz="1600" dirty="0">
                        <a:solidFill>
                          <a:schemeClr val="tx1"/>
                        </a:solidFill>
                      </a:endParaRPr>
                    </a:p>
                  </a:txBody>
                  <a:tcPr anchor="ctr">
                    <a:solidFill>
                      <a:schemeClr val="bg1">
                        <a:lumMod val="85000"/>
                      </a:schemeClr>
                    </a:solidFill>
                  </a:tcPr>
                </a:tc>
                <a:extLst>
                  <a:ext uri="{0D108BD9-81ED-4DB2-BD59-A6C34878D82A}">
                    <a16:rowId xmlns:a16="http://schemas.microsoft.com/office/drawing/2014/main" val="3965272578"/>
                  </a:ext>
                </a:extLst>
              </a:tr>
            </a:tbl>
          </a:graphicData>
        </a:graphic>
      </p:graphicFrame>
      <p:sp>
        <p:nvSpPr>
          <p:cNvPr id="19" name="TextBox 18"/>
          <p:cNvSpPr txBox="1"/>
          <p:nvPr/>
        </p:nvSpPr>
        <p:spPr>
          <a:xfrm>
            <a:off x="1958434" y="3682793"/>
            <a:ext cx="83074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Purchased Services and Workforce Management</a:t>
            </a:r>
          </a:p>
        </p:txBody>
      </p:sp>
    </p:spTree>
    <p:extLst>
      <p:ext uri="{BB962C8B-B14F-4D97-AF65-F5344CB8AC3E}">
        <p14:creationId xmlns:p14="http://schemas.microsoft.com/office/powerpoint/2010/main" val="177590949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p:cNvSpPr/>
          <p:nvPr/>
        </p:nvSpPr>
        <p:spPr>
          <a:xfrm>
            <a:off x="0" y="2592978"/>
            <a:ext cx="6177349" cy="1058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p:cNvSpPr>
            <a:spLocks noGrp="1"/>
          </p:cNvSpPr>
          <p:nvPr>
            <p:ph type="title"/>
          </p:nvPr>
        </p:nvSpPr>
        <p:spPr>
          <a:xfrm>
            <a:off x="40577" y="2631558"/>
            <a:ext cx="6177349" cy="1019511"/>
          </a:xfrm>
        </p:spPr>
        <p:txBody>
          <a:bodyPr vert="horz"/>
          <a:lstStyle/>
          <a:p>
            <a:r>
              <a:rPr lang="en-US" dirty="0">
                <a:solidFill>
                  <a:schemeClr val="bg1"/>
                </a:solidFill>
              </a:rPr>
              <a:t>Funding Key Strategic Initiatives: Cancer Pavilion </a:t>
            </a:r>
          </a:p>
        </p:txBody>
      </p:sp>
      <p:sp>
        <p:nvSpPr>
          <p:cNvPr id="4" name="Slide Number Placeholder 3"/>
          <p:cNvSpPr>
            <a:spLocks noGrp="1"/>
          </p:cNvSpPr>
          <p:nvPr>
            <p:ph type="sldNum" sz="quarter" idx="3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A724-9694-994C-AE7C-0C924C58ABA3}"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sp>
        <p:nvSpPr>
          <p:cNvPr id="2" name="Text Placeholder 2">
            <a:extLst>
              <a:ext uri="{FF2B5EF4-FFF2-40B4-BE49-F238E27FC236}">
                <a16:creationId xmlns:a16="http://schemas.microsoft.com/office/drawing/2014/main" id="{D1FF8EAF-5D8D-9EDC-1DAE-C52E926BE116}"/>
              </a:ext>
            </a:extLst>
          </p:cNvPr>
          <p:cNvSpPr txBox="1">
            <a:spLocks/>
          </p:cNvSpPr>
          <p:nvPr/>
        </p:nvSpPr>
        <p:spPr>
          <a:xfrm>
            <a:off x="40577" y="3769322"/>
            <a:ext cx="6781619" cy="831921"/>
          </a:xfrm>
          <a:prstGeom prst="rect">
            <a:avLst/>
          </a:prstGeom>
        </p:spPr>
        <p:txBody>
          <a:bodyPr lIns="91440" tIns="45720" rIns="91440" bIns="45720" anchor="t"/>
          <a:lstStyle>
            <a:lvl1pPr algn="l" defTabSz="412750" rtl="0" eaLnBrk="1" fontAlgn="base" hangingPunct="1">
              <a:spcBef>
                <a:spcPct val="0"/>
              </a:spcBef>
              <a:spcAft>
                <a:spcPct val="0"/>
              </a:spcAft>
              <a:defRPr sz="2700">
                <a:solidFill>
                  <a:srgbClr val="000000"/>
                </a:solidFill>
                <a:latin typeface="+mj-lt"/>
                <a:ea typeface="Proxima Nova" panose="02000506030000020004" pitchFamily="2" charset="0"/>
                <a:cs typeface="Arial"/>
                <a:sym typeface="Arial" panose="020B0604020202020204" pitchFamily="34" charset="0"/>
              </a:defRPr>
            </a:lvl1pPr>
            <a:lvl2pPr marL="10033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2pPr>
            <a:lvl3pPr marL="13081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3pPr>
            <a:lvl4pPr marL="16129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4pPr>
            <a:lvl5pPr marL="1219200" algn="l" defTabSz="412750" rtl="0" eaLnBrk="1" fontAlgn="base" hangingPunct="1">
              <a:spcBef>
                <a:spcPct val="0"/>
              </a:spcBef>
              <a:spcAft>
                <a:spcPct val="0"/>
              </a:spcAft>
              <a:buSzPct val="123000"/>
              <a:defRPr sz="2700">
                <a:solidFill>
                  <a:srgbClr val="000000"/>
                </a:solidFill>
                <a:latin typeface="+mj-lt"/>
                <a:ea typeface="Proxima Nova" panose="02000506030000020004" pitchFamily="2" charset="0"/>
                <a:cs typeface="Arial"/>
                <a:sym typeface="Arial" panose="020B0604020202020204" pitchFamily="34" charset="0"/>
              </a:defRPr>
            </a:lvl5pPr>
            <a:lvl6pPr marL="18732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6pPr>
            <a:lvl7pPr marL="21780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7pPr>
            <a:lvl8pPr marL="24828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8pPr>
            <a:lvl9pPr marL="27876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9pPr>
          </a:lstStyle>
          <a:p>
            <a:pPr marL="0" marR="0" lvl="0" indent="0" algn="l" defTabSz="41275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a:cs typeface="Arial"/>
                <a:sym typeface="Arial" panose="020B0604020202020204" pitchFamily="34" charset="0"/>
              </a:rPr>
              <a:t>Krista Curell</a:t>
            </a:r>
          </a:p>
          <a:p>
            <a:pPr marL="0" marR="0" lvl="0" indent="0" algn="l" defTabSz="412750" rtl="0" eaLnBrk="1" fontAlgn="base" latinLnBrk="0" hangingPunct="1">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rgbClr val="000000"/>
                </a:solidFill>
                <a:effectLst/>
                <a:uLnTx/>
                <a:uFillTx/>
                <a:latin typeface="Arial" panose="020B0604020202020204"/>
                <a:cs typeface="Arial"/>
                <a:sym typeface="Arial" panose="020B0604020202020204" pitchFamily="34" charset="0"/>
              </a:rPr>
              <a:t>System Chief Operating Officer, UChicago Medicine</a:t>
            </a:r>
          </a:p>
          <a:p>
            <a:pPr marL="0" marR="0" lvl="0" indent="0" algn="l" defTabSz="412750" rtl="0" eaLnBrk="1" fontAlgn="base" latinLnBrk="0" hangingPunct="1">
              <a:lnSpc>
                <a:spcPct val="100000"/>
              </a:lnSpc>
              <a:spcBef>
                <a:spcPct val="0"/>
              </a:spcBef>
              <a:spcAft>
                <a:spcPct val="0"/>
              </a:spcAft>
              <a:buClrTx/>
              <a:buSzTx/>
              <a:buFontTx/>
              <a:buNone/>
              <a:tabLst/>
              <a:defRPr/>
            </a:pPr>
            <a:endParaRPr kumimoji="0" lang="en-US" sz="2000" b="0" i="1" u="none" strike="noStrike" kern="0" cap="none" spc="0" normalizeH="0" baseline="0" noProof="0" dirty="0">
              <a:ln>
                <a:noFill/>
              </a:ln>
              <a:solidFill>
                <a:srgbClr val="000000"/>
              </a:solidFill>
              <a:effectLst/>
              <a:uLnTx/>
              <a:uFillTx/>
              <a:latin typeface="Arial" panose="020B0604020202020204"/>
              <a:cs typeface="Arial"/>
              <a:sym typeface="Arial" panose="020B0604020202020204" pitchFamily="34" charset="0"/>
            </a:endParaRPr>
          </a:p>
        </p:txBody>
      </p:sp>
    </p:spTree>
    <p:extLst>
      <p:ext uri="{BB962C8B-B14F-4D97-AF65-F5344CB8AC3E}">
        <p14:creationId xmlns:p14="http://schemas.microsoft.com/office/powerpoint/2010/main" val="310537735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29240"/>
            <a:ext cx="6972623" cy="558901"/>
          </a:xfrm>
        </p:spPr>
        <p:txBody>
          <a:bodyPr/>
          <a:lstStyle/>
          <a:p>
            <a:r>
              <a:rPr lang="en-US" dirty="0"/>
              <a:t>Cancer Pavilion Mission</a:t>
            </a:r>
          </a:p>
        </p:txBody>
      </p:sp>
      <p:sp>
        <p:nvSpPr>
          <p:cNvPr id="4" name="Slide Number Placeholder 3"/>
          <p:cNvSpPr>
            <a:spLocks noGrp="1"/>
          </p:cNvSpPr>
          <p:nvPr>
            <p:ph type="sldNum" sz="quarter" idx="3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FAFEF-2DF9-924F-B93A-313A0AA7FA78}"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sp>
        <p:nvSpPr>
          <p:cNvPr id="7" name="object 8"/>
          <p:cNvSpPr txBox="1"/>
          <p:nvPr/>
        </p:nvSpPr>
        <p:spPr>
          <a:xfrm>
            <a:off x="1688656" y="2899431"/>
            <a:ext cx="2745740" cy="1732914"/>
          </a:xfrm>
          <a:prstGeom prst="rect">
            <a:avLst/>
          </a:prstGeom>
        </p:spPr>
        <p:txBody>
          <a:bodyPr vert="horz" wrap="square" lIns="0" tIns="12700" rIns="0" bIns="0" rtlCol="0">
            <a:spAutoFit/>
          </a:bodyPr>
          <a:lstStyle/>
          <a:p>
            <a:pPr marL="12065" marR="5080" lvl="0" indent="0" algn="ctr"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15" normalizeH="0" baseline="0" noProof="0" dirty="0">
                <a:ln>
                  <a:noFill/>
                </a:ln>
                <a:solidFill>
                  <a:srgbClr val="000000"/>
                </a:solidFill>
                <a:effectLst/>
                <a:uLnTx/>
                <a:uFillTx/>
                <a:latin typeface="Arial"/>
                <a:ea typeface="+mn-ea"/>
                <a:cs typeface="Arial"/>
              </a:rPr>
              <a:t>We </a:t>
            </a:r>
            <a:r>
              <a:rPr kumimoji="0" sz="1600" b="0" i="0" u="none" strike="noStrike" kern="1200" cap="none" spc="-5" normalizeH="0" baseline="0" noProof="0" dirty="0">
                <a:ln>
                  <a:noFill/>
                </a:ln>
                <a:solidFill>
                  <a:srgbClr val="000000"/>
                </a:solidFill>
                <a:effectLst/>
                <a:uLnTx/>
                <a:uFillTx/>
                <a:latin typeface="Arial"/>
                <a:ea typeface="+mn-ea"/>
                <a:cs typeface="Arial"/>
              </a:rPr>
              <a:t>are at the forefront of  comprehensive cancer care  distinguished by eminence in  patient-centered care </a:t>
            </a:r>
            <a:r>
              <a:rPr kumimoji="0" sz="1600" b="0" i="0" u="none" strike="noStrike" kern="1200" cap="none" spc="-20" normalizeH="0" baseline="0" noProof="0" dirty="0">
                <a:ln>
                  <a:noFill/>
                </a:ln>
                <a:solidFill>
                  <a:srgbClr val="000000"/>
                </a:solidFill>
                <a:effectLst/>
                <a:uLnTx/>
                <a:uFillTx/>
                <a:latin typeface="Arial"/>
                <a:ea typeface="+mn-ea"/>
                <a:cs typeface="Arial"/>
              </a:rPr>
              <a:t>delivery,  </a:t>
            </a:r>
            <a:r>
              <a:rPr kumimoji="0" sz="1600" b="0" i="0" u="none" strike="noStrike" kern="1200" cap="none" spc="-5" normalizeH="0" baseline="0" noProof="0" dirty="0">
                <a:ln>
                  <a:noFill/>
                </a:ln>
                <a:solidFill>
                  <a:srgbClr val="000000"/>
                </a:solidFill>
                <a:effectLst/>
                <a:uLnTx/>
                <a:uFillTx/>
                <a:latin typeface="Arial"/>
                <a:ea typeface="+mn-ea"/>
                <a:cs typeface="Arial"/>
              </a:rPr>
              <a:t>research, </a:t>
            </a:r>
            <a:r>
              <a:rPr kumimoji="0" sz="1600" b="0" i="0" u="none" strike="noStrike" kern="1200" cap="none" spc="-15" normalizeH="0" baseline="0" noProof="0" dirty="0">
                <a:ln>
                  <a:noFill/>
                </a:ln>
                <a:solidFill>
                  <a:srgbClr val="000000"/>
                </a:solidFill>
                <a:effectLst/>
                <a:uLnTx/>
                <a:uFillTx/>
                <a:latin typeface="Arial"/>
                <a:ea typeface="+mn-ea"/>
                <a:cs typeface="Arial"/>
              </a:rPr>
              <a:t>discovery, </a:t>
            </a:r>
            <a:r>
              <a:rPr kumimoji="0" sz="1600" b="0" i="0" u="none" strike="noStrike" kern="1200" cap="none" spc="-5" normalizeH="0" baseline="0" noProof="0" dirty="0">
                <a:ln>
                  <a:noFill/>
                </a:ln>
                <a:solidFill>
                  <a:srgbClr val="000000"/>
                </a:solidFill>
                <a:effectLst/>
                <a:uLnTx/>
                <a:uFillTx/>
                <a:latin typeface="Arial"/>
                <a:ea typeface="+mn-ea"/>
                <a:cs typeface="Arial"/>
              </a:rPr>
              <a:t>and  training the next generation of  cancer leaders</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object 9"/>
          <p:cNvSpPr/>
          <p:nvPr/>
        </p:nvSpPr>
        <p:spPr>
          <a:xfrm>
            <a:off x="5348288" y="2220242"/>
            <a:ext cx="478790" cy="478155"/>
          </a:xfrm>
          <a:custGeom>
            <a:avLst/>
            <a:gdLst/>
            <a:ahLst/>
            <a:cxnLst/>
            <a:rect l="l" t="t" r="r" b="b"/>
            <a:pathLst>
              <a:path w="478789" h="478155">
                <a:moveTo>
                  <a:pt x="250698" y="0"/>
                </a:moveTo>
                <a:lnTo>
                  <a:pt x="226314" y="0"/>
                </a:lnTo>
                <a:lnTo>
                  <a:pt x="214122" y="762"/>
                </a:lnTo>
                <a:lnTo>
                  <a:pt x="167640" y="10668"/>
                </a:lnTo>
                <a:lnTo>
                  <a:pt x="115062" y="34290"/>
                </a:lnTo>
                <a:lnTo>
                  <a:pt x="86868" y="54864"/>
                </a:lnTo>
                <a:lnTo>
                  <a:pt x="77724" y="61722"/>
                </a:lnTo>
                <a:lnTo>
                  <a:pt x="40386" y="105156"/>
                </a:lnTo>
                <a:lnTo>
                  <a:pt x="18288" y="146304"/>
                </a:lnTo>
                <a:lnTo>
                  <a:pt x="4572" y="191262"/>
                </a:lnTo>
                <a:lnTo>
                  <a:pt x="0" y="227076"/>
                </a:lnTo>
                <a:lnTo>
                  <a:pt x="0" y="251460"/>
                </a:lnTo>
                <a:lnTo>
                  <a:pt x="10668" y="310134"/>
                </a:lnTo>
                <a:lnTo>
                  <a:pt x="28956" y="352806"/>
                </a:lnTo>
                <a:lnTo>
                  <a:pt x="34290" y="363474"/>
                </a:lnTo>
                <a:lnTo>
                  <a:pt x="41148" y="372618"/>
                </a:lnTo>
                <a:lnTo>
                  <a:pt x="47244" y="382524"/>
                </a:lnTo>
                <a:lnTo>
                  <a:pt x="54864" y="391668"/>
                </a:lnTo>
                <a:lnTo>
                  <a:pt x="86868" y="423672"/>
                </a:lnTo>
                <a:lnTo>
                  <a:pt x="124968" y="449580"/>
                </a:lnTo>
                <a:lnTo>
                  <a:pt x="179832" y="470916"/>
                </a:lnTo>
                <a:lnTo>
                  <a:pt x="227076" y="477774"/>
                </a:lnTo>
                <a:lnTo>
                  <a:pt x="251460" y="477774"/>
                </a:lnTo>
                <a:lnTo>
                  <a:pt x="299466" y="470154"/>
                </a:lnTo>
                <a:lnTo>
                  <a:pt x="345948" y="452628"/>
                </a:lnTo>
                <a:lnTo>
                  <a:pt x="227838" y="452628"/>
                </a:lnTo>
                <a:lnTo>
                  <a:pt x="217170" y="451866"/>
                </a:lnTo>
                <a:lnTo>
                  <a:pt x="165354" y="439674"/>
                </a:lnTo>
                <a:lnTo>
                  <a:pt x="128016" y="421386"/>
                </a:lnTo>
                <a:lnTo>
                  <a:pt x="87630" y="390144"/>
                </a:lnTo>
                <a:lnTo>
                  <a:pt x="55626" y="349758"/>
                </a:lnTo>
                <a:lnTo>
                  <a:pt x="38100" y="312420"/>
                </a:lnTo>
                <a:lnTo>
                  <a:pt x="27432" y="271272"/>
                </a:lnTo>
                <a:lnTo>
                  <a:pt x="25146" y="238506"/>
                </a:lnTo>
                <a:lnTo>
                  <a:pt x="26873" y="214122"/>
                </a:lnTo>
                <a:lnTo>
                  <a:pt x="27432" y="205740"/>
                </a:lnTo>
                <a:lnTo>
                  <a:pt x="29718" y="195834"/>
                </a:lnTo>
                <a:lnTo>
                  <a:pt x="32004" y="185166"/>
                </a:lnTo>
                <a:lnTo>
                  <a:pt x="38100" y="165354"/>
                </a:lnTo>
                <a:lnTo>
                  <a:pt x="41910" y="155448"/>
                </a:lnTo>
                <a:lnTo>
                  <a:pt x="46482" y="146304"/>
                </a:lnTo>
                <a:lnTo>
                  <a:pt x="51054" y="136398"/>
                </a:lnTo>
                <a:lnTo>
                  <a:pt x="56388" y="128016"/>
                </a:lnTo>
                <a:lnTo>
                  <a:pt x="61722" y="118872"/>
                </a:lnTo>
                <a:lnTo>
                  <a:pt x="67818" y="110490"/>
                </a:lnTo>
                <a:lnTo>
                  <a:pt x="73914" y="102870"/>
                </a:lnTo>
                <a:lnTo>
                  <a:pt x="80772" y="95250"/>
                </a:lnTo>
                <a:lnTo>
                  <a:pt x="95250" y="80772"/>
                </a:lnTo>
                <a:lnTo>
                  <a:pt x="103632" y="73914"/>
                </a:lnTo>
                <a:lnTo>
                  <a:pt x="111252" y="67056"/>
                </a:lnTo>
                <a:lnTo>
                  <a:pt x="119634" y="61722"/>
                </a:lnTo>
                <a:lnTo>
                  <a:pt x="128778" y="55626"/>
                </a:lnTo>
                <a:lnTo>
                  <a:pt x="137160" y="51054"/>
                </a:lnTo>
                <a:lnTo>
                  <a:pt x="146304" y="45720"/>
                </a:lnTo>
                <a:lnTo>
                  <a:pt x="166116" y="38100"/>
                </a:lnTo>
                <a:lnTo>
                  <a:pt x="185928" y="32004"/>
                </a:lnTo>
                <a:lnTo>
                  <a:pt x="196596" y="29718"/>
                </a:lnTo>
                <a:lnTo>
                  <a:pt x="206502" y="27432"/>
                </a:lnTo>
                <a:lnTo>
                  <a:pt x="217170" y="25908"/>
                </a:lnTo>
                <a:lnTo>
                  <a:pt x="228600" y="25146"/>
                </a:lnTo>
                <a:lnTo>
                  <a:pt x="346710" y="25146"/>
                </a:lnTo>
                <a:lnTo>
                  <a:pt x="342138" y="22860"/>
                </a:lnTo>
                <a:lnTo>
                  <a:pt x="332232" y="18288"/>
                </a:lnTo>
                <a:lnTo>
                  <a:pt x="320802" y="14478"/>
                </a:lnTo>
                <a:lnTo>
                  <a:pt x="310134" y="10668"/>
                </a:lnTo>
                <a:lnTo>
                  <a:pt x="298704" y="6858"/>
                </a:lnTo>
                <a:lnTo>
                  <a:pt x="287274" y="4572"/>
                </a:lnTo>
                <a:lnTo>
                  <a:pt x="275082" y="2286"/>
                </a:lnTo>
                <a:lnTo>
                  <a:pt x="262890" y="762"/>
                </a:lnTo>
                <a:lnTo>
                  <a:pt x="250698" y="0"/>
                </a:lnTo>
                <a:close/>
              </a:path>
              <a:path w="478789" h="478155">
                <a:moveTo>
                  <a:pt x="346710" y="25146"/>
                </a:moveTo>
                <a:lnTo>
                  <a:pt x="250698" y="25146"/>
                </a:lnTo>
                <a:lnTo>
                  <a:pt x="261366" y="25908"/>
                </a:lnTo>
                <a:lnTo>
                  <a:pt x="272034" y="27432"/>
                </a:lnTo>
                <a:lnTo>
                  <a:pt x="313182" y="38100"/>
                </a:lnTo>
                <a:lnTo>
                  <a:pt x="350520" y="56388"/>
                </a:lnTo>
                <a:lnTo>
                  <a:pt x="383286" y="80772"/>
                </a:lnTo>
                <a:lnTo>
                  <a:pt x="403860" y="102870"/>
                </a:lnTo>
                <a:lnTo>
                  <a:pt x="410718" y="111252"/>
                </a:lnTo>
                <a:lnTo>
                  <a:pt x="432054" y="146304"/>
                </a:lnTo>
                <a:lnTo>
                  <a:pt x="435864" y="156210"/>
                </a:lnTo>
                <a:lnTo>
                  <a:pt x="439674" y="165354"/>
                </a:lnTo>
                <a:lnTo>
                  <a:pt x="443484" y="175260"/>
                </a:lnTo>
                <a:lnTo>
                  <a:pt x="445770" y="185928"/>
                </a:lnTo>
                <a:lnTo>
                  <a:pt x="448818" y="195834"/>
                </a:lnTo>
                <a:lnTo>
                  <a:pt x="451866" y="217170"/>
                </a:lnTo>
                <a:lnTo>
                  <a:pt x="452526" y="227076"/>
                </a:lnTo>
                <a:lnTo>
                  <a:pt x="452526" y="251460"/>
                </a:lnTo>
                <a:lnTo>
                  <a:pt x="445770" y="292608"/>
                </a:lnTo>
                <a:lnTo>
                  <a:pt x="431292" y="332232"/>
                </a:lnTo>
                <a:lnTo>
                  <a:pt x="421386" y="349758"/>
                </a:lnTo>
                <a:lnTo>
                  <a:pt x="416052" y="358902"/>
                </a:lnTo>
                <a:lnTo>
                  <a:pt x="390144" y="390144"/>
                </a:lnTo>
                <a:lnTo>
                  <a:pt x="374904" y="403860"/>
                </a:lnTo>
                <a:lnTo>
                  <a:pt x="366522" y="410718"/>
                </a:lnTo>
                <a:lnTo>
                  <a:pt x="358140" y="416052"/>
                </a:lnTo>
                <a:lnTo>
                  <a:pt x="349758" y="422148"/>
                </a:lnTo>
                <a:lnTo>
                  <a:pt x="340614" y="426720"/>
                </a:lnTo>
                <a:lnTo>
                  <a:pt x="331470" y="432054"/>
                </a:lnTo>
                <a:lnTo>
                  <a:pt x="322326" y="435864"/>
                </a:lnTo>
                <a:lnTo>
                  <a:pt x="302514" y="443484"/>
                </a:lnTo>
                <a:lnTo>
                  <a:pt x="291846" y="445770"/>
                </a:lnTo>
                <a:lnTo>
                  <a:pt x="281940" y="448056"/>
                </a:lnTo>
                <a:lnTo>
                  <a:pt x="271272" y="450342"/>
                </a:lnTo>
                <a:lnTo>
                  <a:pt x="260604" y="451866"/>
                </a:lnTo>
                <a:lnTo>
                  <a:pt x="249936" y="452628"/>
                </a:lnTo>
                <a:lnTo>
                  <a:pt x="345948" y="452628"/>
                </a:lnTo>
                <a:lnTo>
                  <a:pt x="382524" y="430530"/>
                </a:lnTo>
                <a:lnTo>
                  <a:pt x="391668" y="422910"/>
                </a:lnTo>
                <a:lnTo>
                  <a:pt x="400050" y="416052"/>
                </a:lnTo>
                <a:lnTo>
                  <a:pt x="437388" y="372618"/>
                </a:lnTo>
                <a:lnTo>
                  <a:pt x="464058" y="320802"/>
                </a:lnTo>
                <a:lnTo>
                  <a:pt x="473202" y="286512"/>
                </a:lnTo>
                <a:lnTo>
                  <a:pt x="475488" y="275082"/>
                </a:lnTo>
                <a:lnTo>
                  <a:pt x="477012" y="262890"/>
                </a:lnTo>
                <a:lnTo>
                  <a:pt x="478536" y="238506"/>
                </a:lnTo>
                <a:lnTo>
                  <a:pt x="477012" y="214122"/>
                </a:lnTo>
                <a:lnTo>
                  <a:pt x="463296" y="156210"/>
                </a:lnTo>
                <a:lnTo>
                  <a:pt x="448818" y="124968"/>
                </a:lnTo>
                <a:lnTo>
                  <a:pt x="443484" y="114300"/>
                </a:lnTo>
                <a:lnTo>
                  <a:pt x="416052" y="77724"/>
                </a:lnTo>
                <a:lnTo>
                  <a:pt x="372618" y="40386"/>
                </a:lnTo>
                <a:lnTo>
                  <a:pt x="352806" y="28194"/>
                </a:lnTo>
                <a:lnTo>
                  <a:pt x="346710" y="25146"/>
                </a:lnTo>
                <a:close/>
              </a:path>
            </a:pathLst>
          </a:custGeom>
          <a:solidFill>
            <a:srgbClr val="7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object 10"/>
          <p:cNvSpPr txBox="1"/>
          <p:nvPr/>
        </p:nvSpPr>
        <p:spPr>
          <a:xfrm>
            <a:off x="5506284" y="2311166"/>
            <a:ext cx="161290" cy="2698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000000"/>
                </a:solidFill>
                <a:effectLst/>
                <a:uLnTx/>
                <a:uFillTx/>
                <a:latin typeface="Arial Black"/>
                <a:ea typeface="+mn-ea"/>
                <a:cs typeface="Arial Black"/>
              </a:rPr>
              <a:t>1</a:t>
            </a:r>
          </a:p>
        </p:txBody>
      </p:sp>
      <p:sp>
        <p:nvSpPr>
          <p:cNvPr id="10" name="object 12"/>
          <p:cNvSpPr txBox="1"/>
          <p:nvPr/>
        </p:nvSpPr>
        <p:spPr>
          <a:xfrm>
            <a:off x="6093025" y="2279924"/>
            <a:ext cx="3892550" cy="726440"/>
          </a:xfrm>
          <a:prstGeom prst="rect">
            <a:avLst/>
          </a:prstGeom>
        </p:spPr>
        <p:txBody>
          <a:bodyPr vert="horz" wrap="square" lIns="0" tIns="88900" rIns="0" bIns="0" rtlCol="0">
            <a:spAutoFit/>
          </a:bodyPr>
          <a:lstStyle/>
          <a:p>
            <a:pPr marL="298450" marR="0" lvl="0" indent="-285750" algn="l" defTabSz="914400" rtl="0" eaLnBrk="1" fontAlgn="auto" latinLnBrk="0" hangingPunct="1">
              <a:lnSpc>
                <a:spcPct val="100000"/>
              </a:lnSpc>
              <a:spcBef>
                <a:spcPts val="700"/>
              </a:spcBef>
              <a:spcAft>
                <a:spcPts val="0"/>
              </a:spcAft>
              <a:buClrTx/>
              <a:buSzTx/>
              <a:buFontTx/>
              <a:buChar char="•"/>
              <a:tabLst>
                <a:tab pos="297815" algn="l"/>
                <a:tab pos="298450" algn="l"/>
              </a:tabLst>
              <a:defRPr/>
            </a:pPr>
            <a:r>
              <a:rPr kumimoji="0" sz="1200" b="0" i="0" u="none" strike="noStrike" kern="1200" cap="none" spc="-5" normalizeH="0" baseline="0" noProof="0" dirty="0">
                <a:ln>
                  <a:noFill/>
                </a:ln>
                <a:solidFill>
                  <a:srgbClr val="000000"/>
                </a:solidFill>
                <a:effectLst/>
                <a:uLnTx/>
                <a:uFillTx/>
                <a:latin typeface="Arial"/>
                <a:ea typeface="+mn-ea"/>
                <a:cs typeface="Arial"/>
              </a:rPr>
              <a:t>Focus on full-service personalized patient</a:t>
            </a:r>
            <a:r>
              <a:rPr kumimoji="0" sz="1200" b="0" i="0" u="none" strike="noStrike" kern="1200" cap="none" spc="-50" normalizeH="0" baseline="0" noProof="0" dirty="0">
                <a:ln>
                  <a:noFill/>
                </a:ln>
                <a:solidFill>
                  <a:srgbClr val="000000"/>
                </a:solidFill>
                <a:effectLst/>
                <a:uLnTx/>
                <a:uFillTx/>
                <a:latin typeface="Arial"/>
                <a:ea typeface="+mn-ea"/>
                <a:cs typeface="Arial"/>
              </a:rPr>
              <a:t> </a:t>
            </a:r>
            <a:r>
              <a:rPr kumimoji="0" sz="1200" b="0" i="0" u="none" strike="noStrike" kern="1200" cap="none" spc="-5" normalizeH="0" baseline="0" noProof="0" dirty="0">
                <a:ln>
                  <a:noFill/>
                </a:ln>
                <a:solidFill>
                  <a:srgbClr val="000000"/>
                </a:solidFill>
                <a:effectLst/>
                <a:uLnTx/>
                <a:uFillTx/>
                <a:latin typeface="Arial"/>
                <a:ea typeface="+mn-ea"/>
                <a:cs typeface="Arial"/>
              </a:rPr>
              <a:t>experience</a:t>
            </a: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298450" marR="302895" lvl="0" indent="-285750" algn="l" defTabSz="914400" rtl="0" eaLnBrk="1" fontAlgn="auto" latinLnBrk="0" hangingPunct="1">
              <a:lnSpc>
                <a:spcPct val="100000"/>
              </a:lnSpc>
              <a:spcBef>
                <a:spcPts val="600"/>
              </a:spcBef>
              <a:spcAft>
                <a:spcPts val="0"/>
              </a:spcAft>
              <a:buClrTx/>
              <a:buSzTx/>
              <a:buFontTx/>
              <a:buChar char="•"/>
              <a:tabLst>
                <a:tab pos="297815" algn="l"/>
                <a:tab pos="298450" algn="l"/>
              </a:tabLst>
              <a:defRPr/>
            </a:pPr>
            <a:r>
              <a:rPr kumimoji="0" sz="1200" b="0" i="0" u="none" strike="noStrike" kern="1200" cap="none" spc="-5" normalizeH="0" baseline="0" noProof="0" dirty="0">
                <a:ln>
                  <a:noFill/>
                </a:ln>
                <a:solidFill>
                  <a:srgbClr val="000000"/>
                </a:solidFill>
                <a:effectLst/>
                <a:uLnTx/>
                <a:uFillTx/>
                <a:latin typeface="Arial"/>
                <a:ea typeface="+mn-ea"/>
                <a:cs typeface="Arial"/>
              </a:rPr>
              <a:t>Multidisciplinary approach and one stop shop (all  modalities on</a:t>
            </a:r>
            <a:r>
              <a:rPr kumimoji="0" sz="1200" b="0" i="0" u="none" strike="noStrike" kern="1200" cap="none" spc="-25" normalizeH="0" baseline="0" noProof="0" dirty="0">
                <a:ln>
                  <a:noFill/>
                </a:ln>
                <a:solidFill>
                  <a:srgbClr val="000000"/>
                </a:solidFill>
                <a:effectLst/>
                <a:uLnTx/>
                <a:uFillTx/>
                <a:latin typeface="Arial"/>
                <a:ea typeface="+mn-ea"/>
                <a:cs typeface="Arial"/>
              </a:rPr>
              <a:t> </a:t>
            </a:r>
            <a:r>
              <a:rPr kumimoji="0" sz="1200" b="0" i="0" u="none" strike="noStrike" kern="1200" cap="none" spc="-5" normalizeH="0" baseline="0" noProof="0" dirty="0">
                <a:ln>
                  <a:noFill/>
                </a:ln>
                <a:solidFill>
                  <a:srgbClr val="000000"/>
                </a:solidFill>
                <a:effectLst/>
                <a:uLnTx/>
                <a:uFillTx/>
                <a:latin typeface="Arial"/>
                <a:ea typeface="+mn-ea"/>
                <a:cs typeface="Arial"/>
              </a:rPr>
              <a:t>site)</a:t>
            </a:r>
            <a:endParaRPr kumimoji="0" sz="1200" b="0" i="0" u="none" strike="noStrike" kern="1200" cap="none" spc="0" normalizeH="0" baseline="0" noProof="0" dirty="0">
              <a:ln>
                <a:noFill/>
              </a:ln>
              <a:solidFill>
                <a:srgbClr val="000000"/>
              </a:solidFill>
              <a:effectLst/>
              <a:uLnTx/>
              <a:uFillTx/>
              <a:latin typeface="Arial"/>
              <a:ea typeface="+mn-ea"/>
              <a:cs typeface="Arial"/>
            </a:endParaRPr>
          </a:p>
        </p:txBody>
      </p:sp>
      <p:sp>
        <p:nvSpPr>
          <p:cNvPr id="11" name="object 13"/>
          <p:cNvSpPr/>
          <p:nvPr/>
        </p:nvSpPr>
        <p:spPr>
          <a:xfrm>
            <a:off x="5348288" y="3318284"/>
            <a:ext cx="478790" cy="478790"/>
          </a:xfrm>
          <a:custGeom>
            <a:avLst/>
            <a:gdLst/>
            <a:ahLst/>
            <a:cxnLst/>
            <a:rect l="l" t="t" r="r" b="b"/>
            <a:pathLst>
              <a:path w="478789" h="478789">
                <a:moveTo>
                  <a:pt x="238506" y="0"/>
                </a:moveTo>
                <a:lnTo>
                  <a:pt x="190500" y="5334"/>
                </a:lnTo>
                <a:lnTo>
                  <a:pt x="145542" y="19050"/>
                </a:lnTo>
                <a:lnTo>
                  <a:pt x="105156" y="41148"/>
                </a:lnTo>
                <a:lnTo>
                  <a:pt x="61722" y="78486"/>
                </a:lnTo>
                <a:lnTo>
                  <a:pt x="34290" y="115824"/>
                </a:lnTo>
                <a:lnTo>
                  <a:pt x="23622" y="136398"/>
                </a:lnTo>
                <a:lnTo>
                  <a:pt x="18288" y="146304"/>
                </a:lnTo>
                <a:lnTo>
                  <a:pt x="14478" y="157734"/>
                </a:lnTo>
                <a:lnTo>
                  <a:pt x="10668" y="168402"/>
                </a:lnTo>
                <a:lnTo>
                  <a:pt x="4572" y="191262"/>
                </a:lnTo>
                <a:lnTo>
                  <a:pt x="2286" y="203454"/>
                </a:lnTo>
                <a:lnTo>
                  <a:pt x="762" y="215646"/>
                </a:lnTo>
                <a:lnTo>
                  <a:pt x="0" y="227838"/>
                </a:lnTo>
                <a:lnTo>
                  <a:pt x="0" y="252222"/>
                </a:lnTo>
                <a:lnTo>
                  <a:pt x="10668" y="310896"/>
                </a:lnTo>
                <a:lnTo>
                  <a:pt x="34290" y="363474"/>
                </a:lnTo>
                <a:lnTo>
                  <a:pt x="41148" y="373380"/>
                </a:lnTo>
                <a:lnTo>
                  <a:pt x="47244" y="382524"/>
                </a:lnTo>
                <a:lnTo>
                  <a:pt x="78486" y="416814"/>
                </a:lnTo>
                <a:lnTo>
                  <a:pt x="115062" y="444246"/>
                </a:lnTo>
                <a:lnTo>
                  <a:pt x="156972" y="464058"/>
                </a:lnTo>
                <a:lnTo>
                  <a:pt x="202692" y="476250"/>
                </a:lnTo>
                <a:lnTo>
                  <a:pt x="214884" y="477012"/>
                </a:lnTo>
                <a:lnTo>
                  <a:pt x="227076" y="478536"/>
                </a:lnTo>
                <a:lnTo>
                  <a:pt x="251460" y="478536"/>
                </a:lnTo>
                <a:lnTo>
                  <a:pt x="287274" y="473964"/>
                </a:lnTo>
                <a:lnTo>
                  <a:pt x="342900" y="454914"/>
                </a:lnTo>
                <a:lnTo>
                  <a:pt x="345948" y="453390"/>
                </a:lnTo>
                <a:lnTo>
                  <a:pt x="238506" y="453390"/>
                </a:lnTo>
                <a:lnTo>
                  <a:pt x="217170" y="451866"/>
                </a:lnTo>
                <a:lnTo>
                  <a:pt x="165354" y="440436"/>
                </a:lnTo>
                <a:lnTo>
                  <a:pt x="128016" y="422148"/>
                </a:lnTo>
                <a:lnTo>
                  <a:pt x="102870" y="403860"/>
                </a:lnTo>
                <a:lnTo>
                  <a:pt x="95250" y="397764"/>
                </a:lnTo>
                <a:lnTo>
                  <a:pt x="67818" y="367284"/>
                </a:lnTo>
                <a:lnTo>
                  <a:pt x="46482" y="331470"/>
                </a:lnTo>
                <a:lnTo>
                  <a:pt x="41910" y="322326"/>
                </a:lnTo>
                <a:lnTo>
                  <a:pt x="38100" y="312420"/>
                </a:lnTo>
                <a:lnTo>
                  <a:pt x="32004" y="292608"/>
                </a:lnTo>
                <a:lnTo>
                  <a:pt x="29718" y="281940"/>
                </a:lnTo>
                <a:lnTo>
                  <a:pt x="27432" y="272034"/>
                </a:lnTo>
                <a:lnTo>
                  <a:pt x="25908" y="260604"/>
                </a:lnTo>
                <a:lnTo>
                  <a:pt x="25200" y="250698"/>
                </a:lnTo>
                <a:lnTo>
                  <a:pt x="25146" y="239268"/>
                </a:lnTo>
                <a:lnTo>
                  <a:pt x="25908" y="227838"/>
                </a:lnTo>
                <a:lnTo>
                  <a:pt x="32004" y="185928"/>
                </a:lnTo>
                <a:lnTo>
                  <a:pt x="46482" y="146304"/>
                </a:lnTo>
                <a:lnTo>
                  <a:pt x="67818" y="111252"/>
                </a:lnTo>
                <a:lnTo>
                  <a:pt x="88392" y="88392"/>
                </a:lnTo>
                <a:lnTo>
                  <a:pt x="95250" y="80772"/>
                </a:lnTo>
                <a:lnTo>
                  <a:pt x="103632" y="74676"/>
                </a:lnTo>
                <a:lnTo>
                  <a:pt x="111252" y="67818"/>
                </a:lnTo>
                <a:lnTo>
                  <a:pt x="119634" y="61722"/>
                </a:lnTo>
                <a:lnTo>
                  <a:pt x="128778" y="56388"/>
                </a:lnTo>
                <a:lnTo>
                  <a:pt x="137160" y="51054"/>
                </a:lnTo>
                <a:lnTo>
                  <a:pt x="146304" y="46482"/>
                </a:lnTo>
                <a:lnTo>
                  <a:pt x="156210" y="42672"/>
                </a:lnTo>
                <a:lnTo>
                  <a:pt x="166116" y="38100"/>
                </a:lnTo>
                <a:lnTo>
                  <a:pt x="185928" y="32004"/>
                </a:lnTo>
                <a:lnTo>
                  <a:pt x="196596" y="29718"/>
                </a:lnTo>
                <a:lnTo>
                  <a:pt x="206502" y="28194"/>
                </a:lnTo>
                <a:lnTo>
                  <a:pt x="217170" y="26670"/>
                </a:lnTo>
                <a:lnTo>
                  <a:pt x="228600" y="25908"/>
                </a:lnTo>
                <a:lnTo>
                  <a:pt x="346710" y="25908"/>
                </a:lnTo>
                <a:lnTo>
                  <a:pt x="342138" y="23622"/>
                </a:lnTo>
                <a:lnTo>
                  <a:pt x="298704" y="7620"/>
                </a:lnTo>
                <a:lnTo>
                  <a:pt x="262890" y="1524"/>
                </a:lnTo>
                <a:lnTo>
                  <a:pt x="238506" y="0"/>
                </a:lnTo>
                <a:close/>
              </a:path>
              <a:path w="478789" h="478789">
                <a:moveTo>
                  <a:pt x="346710" y="25908"/>
                </a:moveTo>
                <a:lnTo>
                  <a:pt x="250698" y="25908"/>
                </a:lnTo>
                <a:lnTo>
                  <a:pt x="261366" y="26670"/>
                </a:lnTo>
                <a:lnTo>
                  <a:pt x="282702" y="29718"/>
                </a:lnTo>
                <a:lnTo>
                  <a:pt x="292608" y="32766"/>
                </a:lnTo>
                <a:lnTo>
                  <a:pt x="303276" y="35052"/>
                </a:lnTo>
                <a:lnTo>
                  <a:pt x="313182" y="38862"/>
                </a:lnTo>
                <a:lnTo>
                  <a:pt x="322326" y="42672"/>
                </a:lnTo>
                <a:lnTo>
                  <a:pt x="332232" y="46482"/>
                </a:lnTo>
                <a:lnTo>
                  <a:pt x="341376" y="51816"/>
                </a:lnTo>
                <a:lnTo>
                  <a:pt x="375666" y="74676"/>
                </a:lnTo>
                <a:lnTo>
                  <a:pt x="403860" y="103632"/>
                </a:lnTo>
                <a:lnTo>
                  <a:pt x="410718" y="112014"/>
                </a:lnTo>
                <a:lnTo>
                  <a:pt x="432054" y="147066"/>
                </a:lnTo>
                <a:lnTo>
                  <a:pt x="445770" y="185928"/>
                </a:lnTo>
                <a:lnTo>
                  <a:pt x="448818" y="196596"/>
                </a:lnTo>
                <a:lnTo>
                  <a:pt x="451866" y="217932"/>
                </a:lnTo>
                <a:lnTo>
                  <a:pt x="452573" y="227838"/>
                </a:lnTo>
                <a:lnTo>
                  <a:pt x="452519" y="252222"/>
                </a:lnTo>
                <a:lnTo>
                  <a:pt x="445770" y="293370"/>
                </a:lnTo>
                <a:lnTo>
                  <a:pt x="426720" y="341376"/>
                </a:lnTo>
                <a:lnTo>
                  <a:pt x="403860" y="375666"/>
                </a:lnTo>
                <a:lnTo>
                  <a:pt x="374904" y="404622"/>
                </a:lnTo>
                <a:lnTo>
                  <a:pt x="340614" y="427482"/>
                </a:lnTo>
                <a:lnTo>
                  <a:pt x="302514" y="443484"/>
                </a:lnTo>
                <a:lnTo>
                  <a:pt x="238506" y="453390"/>
                </a:lnTo>
                <a:lnTo>
                  <a:pt x="345948" y="453390"/>
                </a:lnTo>
                <a:lnTo>
                  <a:pt x="391668" y="423672"/>
                </a:lnTo>
                <a:lnTo>
                  <a:pt x="423672" y="391668"/>
                </a:lnTo>
                <a:lnTo>
                  <a:pt x="449580" y="352806"/>
                </a:lnTo>
                <a:lnTo>
                  <a:pt x="467868" y="310134"/>
                </a:lnTo>
                <a:lnTo>
                  <a:pt x="477012" y="263652"/>
                </a:lnTo>
                <a:lnTo>
                  <a:pt x="478536" y="239268"/>
                </a:lnTo>
                <a:lnTo>
                  <a:pt x="477012" y="214884"/>
                </a:lnTo>
                <a:lnTo>
                  <a:pt x="475488" y="202692"/>
                </a:lnTo>
                <a:lnTo>
                  <a:pt x="473202" y="191262"/>
                </a:lnTo>
                <a:lnTo>
                  <a:pt x="470916" y="179070"/>
                </a:lnTo>
                <a:lnTo>
                  <a:pt x="448818" y="124968"/>
                </a:lnTo>
                <a:lnTo>
                  <a:pt x="423672" y="86868"/>
                </a:lnTo>
                <a:lnTo>
                  <a:pt x="390906" y="54864"/>
                </a:lnTo>
                <a:lnTo>
                  <a:pt x="352806" y="28956"/>
                </a:lnTo>
                <a:lnTo>
                  <a:pt x="346710" y="25908"/>
                </a:lnTo>
                <a:close/>
              </a:path>
            </a:pathLst>
          </a:custGeom>
          <a:solidFill>
            <a:srgbClr val="7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object 14"/>
          <p:cNvSpPr txBox="1"/>
          <p:nvPr/>
        </p:nvSpPr>
        <p:spPr>
          <a:xfrm>
            <a:off x="5506284" y="3409972"/>
            <a:ext cx="161290" cy="2698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000000"/>
                </a:solidFill>
                <a:effectLst/>
                <a:uLnTx/>
                <a:uFillTx/>
                <a:latin typeface="Arial Black"/>
                <a:ea typeface="+mn-ea"/>
                <a:cs typeface="Arial Black"/>
              </a:rPr>
              <a:t>2</a:t>
            </a:r>
          </a:p>
        </p:txBody>
      </p:sp>
      <p:sp>
        <p:nvSpPr>
          <p:cNvPr id="13" name="object 15"/>
          <p:cNvSpPr txBox="1"/>
          <p:nvPr/>
        </p:nvSpPr>
        <p:spPr>
          <a:xfrm>
            <a:off x="6078547" y="3336820"/>
            <a:ext cx="3176905" cy="2698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7F0000"/>
                </a:solidFill>
                <a:effectLst/>
                <a:uLnTx/>
                <a:uFillTx/>
                <a:latin typeface="Arial"/>
                <a:ea typeface="+mn-ea"/>
                <a:cs typeface="Arial"/>
              </a:rPr>
              <a:t>THE Destination for Cancer</a:t>
            </a:r>
            <a:r>
              <a:rPr kumimoji="0" sz="1600" b="1" i="0" u="none" strike="noStrike" kern="1200" cap="none" spc="-10" normalizeH="0" baseline="0" noProof="0" dirty="0">
                <a:ln>
                  <a:noFill/>
                </a:ln>
                <a:solidFill>
                  <a:srgbClr val="7F0000"/>
                </a:solidFill>
                <a:effectLst/>
                <a:uLnTx/>
                <a:uFillTx/>
                <a:latin typeface="Arial"/>
                <a:ea typeface="+mn-ea"/>
                <a:cs typeface="Arial"/>
              </a:rPr>
              <a:t> </a:t>
            </a:r>
            <a:r>
              <a:rPr kumimoji="0" sz="1600" b="1" i="0" u="none" strike="noStrike" kern="1200" cap="none" spc="-5" normalizeH="0" baseline="0" noProof="0" dirty="0">
                <a:ln>
                  <a:noFill/>
                </a:ln>
                <a:solidFill>
                  <a:srgbClr val="7F0000"/>
                </a:solidFill>
                <a:effectLst/>
                <a:uLnTx/>
                <a:uFillTx/>
                <a:latin typeface="Arial"/>
                <a:ea typeface="+mn-ea"/>
                <a:cs typeface="Arial"/>
              </a:rPr>
              <a:t>Care</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14" name="object 16"/>
          <p:cNvSpPr txBox="1"/>
          <p:nvPr/>
        </p:nvSpPr>
        <p:spPr>
          <a:xfrm>
            <a:off x="6078547" y="3658384"/>
            <a:ext cx="3961129" cy="833119"/>
          </a:xfrm>
          <a:prstGeom prst="rect">
            <a:avLst/>
          </a:prstGeom>
        </p:spPr>
        <p:txBody>
          <a:bodyPr vert="horz" wrap="square" lIns="0" tIns="12700" rIns="0" bIns="0" rtlCol="0">
            <a:spAutoFit/>
          </a:bodyPr>
          <a:lstStyle/>
          <a:p>
            <a:pPr marL="298450" marR="114300" lvl="0" indent="-285750" algn="l" defTabSz="914400" rtl="0" eaLnBrk="1" fontAlgn="auto" latinLnBrk="0" hangingPunct="1">
              <a:lnSpc>
                <a:spcPct val="100000"/>
              </a:lnSpc>
              <a:spcBef>
                <a:spcPts val="100"/>
              </a:spcBef>
              <a:spcAft>
                <a:spcPts val="0"/>
              </a:spcAft>
              <a:buClrTx/>
              <a:buSzTx/>
              <a:buFontTx/>
              <a:buChar char="•"/>
              <a:tabLst>
                <a:tab pos="297815" algn="l"/>
                <a:tab pos="298450" algn="l"/>
              </a:tabLst>
              <a:defRPr/>
            </a:pPr>
            <a:r>
              <a:rPr kumimoji="0" sz="1200" b="0" i="0" u="none" strike="noStrike" kern="1200" cap="none" spc="-5" normalizeH="0" baseline="0" noProof="0" dirty="0">
                <a:ln>
                  <a:noFill/>
                </a:ln>
                <a:solidFill>
                  <a:srgbClr val="000000"/>
                </a:solidFill>
                <a:effectLst/>
                <a:uLnTx/>
                <a:uFillTx/>
                <a:latin typeface="Arial"/>
                <a:ea typeface="+mn-ea"/>
                <a:cs typeface="Arial"/>
              </a:rPr>
              <a:t>Consider cultures </a:t>
            </a:r>
            <a:r>
              <a:rPr kumimoji="0" sz="1200" b="0" i="0" u="none" strike="noStrike" kern="1200" cap="none" spc="0" normalizeH="0" baseline="0" noProof="0" dirty="0">
                <a:ln>
                  <a:noFill/>
                </a:ln>
                <a:solidFill>
                  <a:srgbClr val="000000"/>
                </a:solidFill>
                <a:effectLst/>
                <a:uLnTx/>
                <a:uFillTx/>
                <a:latin typeface="Arial"/>
                <a:ea typeface="+mn-ea"/>
                <a:cs typeface="Arial"/>
              </a:rPr>
              <a:t>&amp; </a:t>
            </a:r>
            <a:r>
              <a:rPr kumimoji="0" sz="1200" b="0" i="0" u="none" strike="noStrike" kern="1200" cap="none" spc="-5" normalizeH="0" baseline="0" noProof="0" dirty="0">
                <a:ln>
                  <a:noFill/>
                </a:ln>
                <a:solidFill>
                  <a:srgbClr val="000000"/>
                </a:solidFill>
                <a:effectLst/>
                <a:uLnTx/>
                <a:uFillTx/>
                <a:latin typeface="Arial"/>
                <a:ea typeface="+mn-ea"/>
                <a:cs typeface="Arial"/>
              </a:rPr>
              <a:t>communities beyond our current  reach</a:t>
            </a: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298450" marR="5080" lvl="0" indent="-285750" algn="l" defTabSz="914400" rtl="0" eaLnBrk="1" fontAlgn="auto" latinLnBrk="0" hangingPunct="1">
              <a:lnSpc>
                <a:spcPct val="100000"/>
              </a:lnSpc>
              <a:spcBef>
                <a:spcPts val="600"/>
              </a:spcBef>
              <a:spcAft>
                <a:spcPts val="0"/>
              </a:spcAft>
              <a:buClrTx/>
              <a:buSzTx/>
              <a:buFontTx/>
              <a:buChar char="•"/>
              <a:tabLst>
                <a:tab pos="297815" algn="l"/>
                <a:tab pos="298450" algn="l"/>
              </a:tabLst>
              <a:defRPr/>
            </a:pPr>
            <a:r>
              <a:rPr kumimoji="0" sz="1200" b="0" i="0" u="none" strike="noStrike" kern="1200" cap="none" spc="-5" normalizeH="0" baseline="0" noProof="0" dirty="0">
                <a:ln>
                  <a:noFill/>
                </a:ln>
                <a:solidFill>
                  <a:srgbClr val="000000"/>
                </a:solidFill>
                <a:effectLst/>
                <a:uLnTx/>
                <a:uFillTx/>
                <a:latin typeface="Arial"/>
                <a:ea typeface="+mn-ea"/>
                <a:cs typeface="Arial"/>
              </a:rPr>
              <a:t>Celebrate our diversity with our location as </a:t>
            </a:r>
            <a:r>
              <a:rPr kumimoji="0" sz="1200" b="0" i="0" u="none" strike="noStrike" kern="1200" cap="none" spc="0" normalizeH="0" baseline="0" noProof="0" dirty="0">
                <a:ln>
                  <a:noFill/>
                </a:ln>
                <a:solidFill>
                  <a:srgbClr val="000000"/>
                </a:solidFill>
                <a:effectLst/>
                <a:uLnTx/>
                <a:uFillTx/>
                <a:latin typeface="Arial"/>
                <a:ea typeface="+mn-ea"/>
                <a:cs typeface="Arial"/>
              </a:rPr>
              <a:t>s </a:t>
            </a:r>
            <a:r>
              <a:rPr kumimoji="0" sz="1200" b="0" i="0" u="none" strike="noStrike" kern="1200" cap="none" spc="-5" normalizeH="0" baseline="0" noProof="0" dirty="0">
                <a:ln>
                  <a:noFill/>
                </a:ln>
                <a:solidFill>
                  <a:srgbClr val="000000"/>
                </a:solidFill>
                <a:effectLst/>
                <a:uLnTx/>
                <a:uFillTx/>
                <a:latin typeface="Arial"/>
                <a:ea typeface="+mn-ea"/>
                <a:cs typeface="Arial"/>
              </a:rPr>
              <a:t>source of  strength.</a:t>
            </a:r>
            <a:endParaRPr kumimoji="0" sz="1200" b="0" i="0" u="none" strike="noStrike" kern="1200" cap="none" spc="0" normalizeH="0" baseline="0" noProof="0" dirty="0">
              <a:ln>
                <a:noFill/>
              </a:ln>
              <a:solidFill>
                <a:srgbClr val="000000"/>
              </a:solidFill>
              <a:effectLst/>
              <a:uLnTx/>
              <a:uFillTx/>
              <a:latin typeface="Arial"/>
              <a:ea typeface="+mn-ea"/>
              <a:cs typeface="Arial"/>
            </a:endParaRPr>
          </a:p>
        </p:txBody>
      </p:sp>
      <p:sp>
        <p:nvSpPr>
          <p:cNvPr id="15" name="object 17"/>
          <p:cNvSpPr/>
          <p:nvPr/>
        </p:nvSpPr>
        <p:spPr>
          <a:xfrm>
            <a:off x="5348288" y="4623590"/>
            <a:ext cx="478790" cy="478790"/>
          </a:xfrm>
          <a:custGeom>
            <a:avLst/>
            <a:gdLst/>
            <a:ahLst/>
            <a:cxnLst/>
            <a:rect l="l" t="t" r="r" b="b"/>
            <a:pathLst>
              <a:path w="478789" h="478789">
                <a:moveTo>
                  <a:pt x="238506" y="0"/>
                </a:moveTo>
                <a:lnTo>
                  <a:pt x="190500" y="5334"/>
                </a:lnTo>
                <a:lnTo>
                  <a:pt x="167640" y="11430"/>
                </a:lnTo>
                <a:lnTo>
                  <a:pt x="156210" y="14478"/>
                </a:lnTo>
                <a:lnTo>
                  <a:pt x="105156" y="41148"/>
                </a:lnTo>
                <a:lnTo>
                  <a:pt x="61722" y="78486"/>
                </a:lnTo>
                <a:lnTo>
                  <a:pt x="34290" y="115824"/>
                </a:lnTo>
                <a:lnTo>
                  <a:pt x="23622" y="136398"/>
                </a:lnTo>
                <a:lnTo>
                  <a:pt x="18288" y="146304"/>
                </a:lnTo>
                <a:lnTo>
                  <a:pt x="14478" y="157734"/>
                </a:lnTo>
                <a:lnTo>
                  <a:pt x="10668" y="168402"/>
                </a:lnTo>
                <a:lnTo>
                  <a:pt x="4572" y="191262"/>
                </a:lnTo>
                <a:lnTo>
                  <a:pt x="2286" y="203454"/>
                </a:lnTo>
                <a:lnTo>
                  <a:pt x="762" y="215646"/>
                </a:lnTo>
                <a:lnTo>
                  <a:pt x="0" y="227838"/>
                </a:lnTo>
                <a:lnTo>
                  <a:pt x="0" y="252222"/>
                </a:lnTo>
                <a:lnTo>
                  <a:pt x="10668" y="310896"/>
                </a:lnTo>
                <a:lnTo>
                  <a:pt x="34290" y="363474"/>
                </a:lnTo>
                <a:lnTo>
                  <a:pt x="41148" y="373380"/>
                </a:lnTo>
                <a:lnTo>
                  <a:pt x="47244" y="382524"/>
                </a:lnTo>
                <a:lnTo>
                  <a:pt x="78486" y="416814"/>
                </a:lnTo>
                <a:lnTo>
                  <a:pt x="115062" y="444246"/>
                </a:lnTo>
                <a:lnTo>
                  <a:pt x="156972" y="464058"/>
                </a:lnTo>
                <a:lnTo>
                  <a:pt x="202692" y="476250"/>
                </a:lnTo>
                <a:lnTo>
                  <a:pt x="214884" y="477012"/>
                </a:lnTo>
                <a:lnTo>
                  <a:pt x="227076" y="478536"/>
                </a:lnTo>
                <a:lnTo>
                  <a:pt x="251460" y="478536"/>
                </a:lnTo>
                <a:lnTo>
                  <a:pt x="287274" y="473964"/>
                </a:lnTo>
                <a:lnTo>
                  <a:pt x="342900" y="454914"/>
                </a:lnTo>
                <a:lnTo>
                  <a:pt x="345948" y="453390"/>
                </a:lnTo>
                <a:lnTo>
                  <a:pt x="238506" y="453390"/>
                </a:lnTo>
                <a:lnTo>
                  <a:pt x="217170" y="451866"/>
                </a:lnTo>
                <a:lnTo>
                  <a:pt x="165354" y="440436"/>
                </a:lnTo>
                <a:lnTo>
                  <a:pt x="128016" y="422148"/>
                </a:lnTo>
                <a:lnTo>
                  <a:pt x="102870" y="403860"/>
                </a:lnTo>
                <a:lnTo>
                  <a:pt x="95250" y="397764"/>
                </a:lnTo>
                <a:lnTo>
                  <a:pt x="67818" y="367284"/>
                </a:lnTo>
                <a:lnTo>
                  <a:pt x="46482" y="331470"/>
                </a:lnTo>
                <a:lnTo>
                  <a:pt x="41910" y="322326"/>
                </a:lnTo>
                <a:lnTo>
                  <a:pt x="38100" y="312420"/>
                </a:lnTo>
                <a:lnTo>
                  <a:pt x="32004" y="292608"/>
                </a:lnTo>
                <a:lnTo>
                  <a:pt x="29718" y="281940"/>
                </a:lnTo>
                <a:lnTo>
                  <a:pt x="27432" y="272034"/>
                </a:lnTo>
                <a:lnTo>
                  <a:pt x="25908" y="260604"/>
                </a:lnTo>
                <a:lnTo>
                  <a:pt x="25200" y="250698"/>
                </a:lnTo>
                <a:lnTo>
                  <a:pt x="25146" y="239268"/>
                </a:lnTo>
                <a:lnTo>
                  <a:pt x="25908" y="227838"/>
                </a:lnTo>
                <a:lnTo>
                  <a:pt x="32004" y="185928"/>
                </a:lnTo>
                <a:lnTo>
                  <a:pt x="46482" y="146304"/>
                </a:lnTo>
                <a:lnTo>
                  <a:pt x="73914" y="102870"/>
                </a:lnTo>
                <a:lnTo>
                  <a:pt x="88392" y="88392"/>
                </a:lnTo>
                <a:lnTo>
                  <a:pt x="95250" y="80772"/>
                </a:lnTo>
                <a:lnTo>
                  <a:pt x="103632" y="73914"/>
                </a:lnTo>
                <a:lnTo>
                  <a:pt x="111252" y="67818"/>
                </a:lnTo>
                <a:lnTo>
                  <a:pt x="119634" y="61722"/>
                </a:lnTo>
                <a:lnTo>
                  <a:pt x="128778" y="56388"/>
                </a:lnTo>
                <a:lnTo>
                  <a:pt x="137160" y="51054"/>
                </a:lnTo>
                <a:lnTo>
                  <a:pt x="146304" y="46482"/>
                </a:lnTo>
                <a:lnTo>
                  <a:pt x="156210" y="42672"/>
                </a:lnTo>
                <a:lnTo>
                  <a:pt x="166116" y="38100"/>
                </a:lnTo>
                <a:lnTo>
                  <a:pt x="206502" y="28194"/>
                </a:lnTo>
                <a:lnTo>
                  <a:pt x="228600" y="25908"/>
                </a:lnTo>
                <a:lnTo>
                  <a:pt x="346710" y="25908"/>
                </a:lnTo>
                <a:lnTo>
                  <a:pt x="342138" y="23622"/>
                </a:lnTo>
                <a:lnTo>
                  <a:pt x="298704" y="7620"/>
                </a:lnTo>
                <a:lnTo>
                  <a:pt x="262890" y="1524"/>
                </a:lnTo>
                <a:lnTo>
                  <a:pt x="238506" y="0"/>
                </a:lnTo>
                <a:close/>
              </a:path>
              <a:path w="478789" h="478789">
                <a:moveTo>
                  <a:pt x="346710" y="25908"/>
                </a:moveTo>
                <a:lnTo>
                  <a:pt x="250698" y="25908"/>
                </a:lnTo>
                <a:lnTo>
                  <a:pt x="261366" y="26670"/>
                </a:lnTo>
                <a:lnTo>
                  <a:pt x="282702" y="29718"/>
                </a:lnTo>
                <a:lnTo>
                  <a:pt x="292608" y="32766"/>
                </a:lnTo>
                <a:lnTo>
                  <a:pt x="303276" y="35052"/>
                </a:lnTo>
                <a:lnTo>
                  <a:pt x="313182" y="38862"/>
                </a:lnTo>
                <a:lnTo>
                  <a:pt x="322326" y="42672"/>
                </a:lnTo>
                <a:lnTo>
                  <a:pt x="332232" y="46482"/>
                </a:lnTo>
                <a:lnTo>
                  <a:pt x="341376" y="51816"/>
                </a:lnTo>
                <a:lnTo>
                  <a:pt x="375666" y="74676"/>
                </a:lnTo>
                <a:lnTo>
                  <a:pt x="403860" y="103632"/>
                </a:lnTo>
                <a:lnTo>
                  <a:pt x="410718" y="112014"/>
                </a:lnTo>
                <a:lnTo>
                  <a:pt x="432054" y="147066"/>
                </a:lnTo>
                <a:lnTo>
                  <a:pt x="445770" y="185928"/>
                </a:lnTo>
                <a:lnTo>
                  <a:pt x="448818" y="196596"/>
                </a:lnTo>
                <a:lnTo>
                  <a:pt x="451866" y="217932"/>
                </a:lnTo>
                <a:lnTo>
                  <a:pt x="452573" y="227838"/>
                </a:lnTo>
                <a:lnTo>
                  <a:pt x="452519" y="252222"/>
                </a:lnTo>
                <a:lnTo>
                  <a:pt x="445770" y="293370"/>
                </a:lnTo>
                <a:lnTo>
                  <a:pt x="426720" y="341376"/>
                </a:lnTo>
                <a:lnTo>
                  <a:pt x="403860" y="375666"/>
                </a:lnTo>
                <a:lnTo>
                  <a:pt x="374904" y="404622"/>
                </a:lnTo>
                <a:lnTo>
                  <a:pt x="340614" y="427482"/>
                </a:lnTo>
                <a:lnTo>
                  <a:pt x="302514" y="443484"/>
                </a:lnTo>
                <a:lnTo>
                  <a:pt x="238506" y="453390"/>
                </a:lnTo>
                <a:lnTo>
                  <a:pt x="345948" y="453390"/>
                </a:lnTo>
                <a:lnTo>
                  <a:pt x="391668" y="423672"/>
                </a:lnTo>
                <a:lnTo>
                  <a:pt x="423672" y="391668"/>
                </a:lnTo>
                <a:lnTo>
                  <a:pt x="449580" y="352806"/>
                </a:lnTo>
                <a:lnTo>
                  <a:pt x="467868" y="310134"/>
                </a:lnTo>
                <a:lnTo>
                  <a:pt x="477012" y="263652"/>
                </a:lnTo>
                <a:lnTo>
                  <a:pt x="478536" y="239268"/>
                </a:lnTo>
                <a:lnTo>
                  <a:pt x="477012" y="214884"/>
                </a:lnTo>
                <a:lnTo>
                  <a:pt x="475488" y="202692"/>
                </a:lnTo>
                <a:lnTo>
                  <a:pt x="473202" y="191262"/>
                </a:lnTo>
                <a:lnTo>
                  <a:pt x="470916" y="179070"/>
                </a:lnTo>
                <a:lnTo>
                  <a:pt x="448818" y="124968"/>
                </a:lnTo>
                <a:lnTo>
                  <a:pt x="423672" y="86868"/>
                </a:lnTo>
                <a:lnTo>
                  <a:pt x="390906" y="54864"/>
                </a:lnTo>
                <a:lnTo>
                  <a:pt x="372618" y="41148"/>
                </a:lnTo>
                <a:lnTo>
                  <a:pt x="362712" y="34290"/>
                </a:lnTo>
                <a:lnTo>
                  <a:pt x="352806" y="28956"/>
                </a:lnTo>
                <a:lnTo>
                  <a:pt x="346710" y="25908"/>
                </a:lnTo>
                <a:close/>
              </a:path>
            </a:pathLst>
          </a:custGeom>
          <a:solidFill>
            <a:srgbClr val="7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object 18"/>
          <p:cNvSpPr txBox="1"/>
          <p:nvPr/>
        </p:nvSpPr>
        <p:spPr>
          <a:xfrm>
            <a:off x="5506284" y="4715281"/>
            <a:ext cx="161290" cy="2698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000000"/>
                </a:solidFill>
                <a:effectLst/>
                <a:uLnTx/>
                <a:uFillTx/>
                <a:latin typeface="Arial Black"/>
                <a:ea typeface="+mn-ea"/>
                <a:cs typeface="Arial Black"/>
              </a:rPr>
              <a:t>3</a:t>
            </a:r>
          </a:p>
        </p:txBody>
      </p:sp>
      <p:sp>
        <p:nvSpPr>
          <p:cNvPr id="17" name="object 19"/>
          <p:cNvSpPr/>
          <p:nvPr/>
        </p:nvSpPr>
        <p:spPr>
          <a:xfrm>
            <a:off x="4535234" y="2386358"/>
            <a:ext cx="698500" cy="127000"/>
          </a:xfrm>
          <a:custGeom>
            <a:avLst/>
            <a:gdLst/>
            <a:ahLst/>
            <a:cxnLst/>
            <a:rect l="l" t="t" r="r" b="b"/>
            <a:pathLst>
              <a:path w="698500" h="127000">
                <a:moveTo>
                  <a:pt x="63246" y="0"/>
                </a:moveTo>
                <a:lnTo>
                  <a:pt x="38576" y="4953"/>
                </a:lnTo>
                <a:lnTo>
                  <a:pt x="18478" y="18478"/>
                </a:lnTo>
                <a:lnTo>
                  <a:pt x="4953" y="38576"/>
                </a:lnTo>
                <a:lnTo>
                  <a:pt x="0" y="63246"/>
                </a:lnTo>
                <a:lnTo>
                  <a:pt x="4953" y="87915"/>
                </a:lnTo>
                <a:lnTo>
                  <a:pt x="18478" y="108013"/>
                </a:lnTo>
                <a:lnTo>
                  <a:pt x="38576" y="121539"/>
                </a:lnTo>
                <a:lnTo>
                  <a:pt x="63246" y="126492"/>
                </a:lnTo>
                <a:lnTo>
                  <a:pt x="88034" y="121539"/>
                </a:lnTo>
                <a:lnTo>
                  <a:pt x="108394" y="108013"/>
                </a:lnTo>
                <a:lnTo>
                  <a:pt x="122181" y="87915"/>
                </a:lnTo>
                <a:lnTo>
                  <a:pt x="126314" y="67818"/>
                </a:lnTo>
                <a:lnTo>
                  <a:pt x="63246" y="67818"/>
                </a:lnTo>
                <a:lnTo>
                  <a:pt x="63246" y="58674"/>
                </a:lnTo>
                <a:lnTo>
                  <a:pt x="126314" y="58674"/>
                </a:lnTo>
                <a:lnTo>
                  <a:pt x="122181" y="38576"/>
                </a:lnTo>
                <a:lnTo>
                  <a:pt x="108394" y="18478"/>
                </a:lnTo>
                <a:lnTo>
                  <a:pt x="88034" y="4953"/>
                </a:lnTo>
                <a:lnTo>
                  <a:pt x="63246" y="0"/>
                </a:lnTo>
                <a:close/>
              </a:path>
              <a:path w="698500" h="127000">
                <a:moveTo>
                  <a:pt x="126314" y="58674"/>
                </a:moveTo>
                <a:lnTo>
                  <a:pt x="63246" y="58674"/>
                </a:lnTo>
                <a:lnTo>
                  <a:pt x="63246" y="67818"/>
                </a:lnTo>
                <a:lnTo>
                  <a:pt x="126314" y="67818"/>
                </a:lnTo>
                <a:lnTo>
                  <a:pt x="127254" y="63246"/>
                </a:lnTo>
                <a:lnTo>
                  <a:pt x="126314" y="58674"/>
                </a:lnTo>
                <a:close/>
              </a:path>
              <a:path w="698500" h="127000">
                <a:moveTo>
                  <a:pt x="697992" y="58674"/>
                </a:moveTo>
                <a:lnTo>
                  <a:pt x="126314" y="58674"/>
                </a:lnTo>
                <a:lnTo>
                  <a:pt x="127254" y="63246"/>
                </a:lnTo>
                <a:lnTo>
                  <a:pt x="126314" y="67818"/>
                </a:lnTo>
                <a:lnTo>
                  <a:pt x="697992" y="67818"/>
                </a:lnTo>
                <a:lnTo>
                  <a:pt x="697992" y="58674"/>
                </a:lnTo>
                <a:close/>
              </a:path>
            </a:pathLst>
          </a:custGeom>
          <a:solidFill>
            <a:srgbClr val="7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object 20"/>
          <p:cNvSpPr/>
          <p:nvPr/>
        </p:nvSpPr>
        <p:spPr>
          <a:xfrm>
            <a:off x="4535234" y="4801899"/>
            <a:ext cx="698500" cy="127000"/>
          </a:xfrm>
          <a:custGeom>
            <a:avLst/>
            <a:gdLst/>
            <a:ahLst/>
            <a:cxnLst/>
            <a:rect l="l" t="t" r="r" b="b"/>
            <a:pathLst>
              <a:path w="698500" h="127000">
                <a:moveTo>
                  <a:pt x="63246" y="0"/>
                </a:moveTo>
                <a:lnTo>
                  <a:pt x="38576" y="4953"/>
                </a:lnTo>
                <a:lnTo>
                  <a:pt x="18478" y="18478"/>
                </a:lnTo>
                <a:lnTo>
                  <a:pt x="4953" y="38576"/>
                </a:lnTo>
                <a:lnTo>
                  <a:pt x="0" y="63246"/>
                </a:lnTo>
                <a:lnTo>
                  <a:pt x="4953" y="87915"/>
                </a:lnTo>
                <a:lnTo>
                  <a:pt x="18478" y="108013"/>
                </a:lnTo>
                <a:lnTo>
                  <a:pt x="38576" y="121539"/>
                </a:lnTo>
                <a:lnTo>
                  <a:pt x="63246" y="126492"/>
                </a:lnTo>
                <a:lnTo>
                  <a:pt x="88034" y="121539"/>
                </a:lnTo>
                <a:lnTo>
                  <a:pt x="108394" y="108013"/>
                </a:lnTo>
                <a:lnTo>
                  <a:pt x="122181" y="87915"/>
                </a:lnTo>
                <a:lnTo>
                  <a:pt x="126314" y="67818"/>
                </a:lnTo>
                <a:lnTo>
                  <a:pt x="63246" y="67818"/>
                </a:lnTo>
                <a:lnTo>
                  <a:pt x="63246" y="58674"/>
                </a:lnTo>
                <a:lnTo>
                  <a:pt x="126314" y="58674"/>
                </a:lnTo>
                <a:lnTo>
                  <a:pt x="122181" y="38576"/>
                </a:lnTo>
                <a:lnTo>
                  <a:pt x="108394" y="18478"/>
                </a:lnTo>
                <a:lnTo>
                  <a:pt x="88034" y="4953"/>
                </a:lnTo>
                <a:lnTo>
                  <a:pt x="63246" y="0"/>
                </a:lnTo>
                <a:close/>
              </a:path>
              <a:path w="698500" h="127000">
                <a:moveTo>
                  <a:pt x="126314" y="58674"/>
                </a:moveTo>
                <a:lnTo>
                  <a:pt x="63246" y="58674"/>
                </a:lnTo>
                <a:lnTo>
                  <a:pt x="63246" y="67818"/>
                </a:lnTo>
                <a:lnTo>
                  <a:pt x="126314" y="67818"/>
                </a:lnTo>
                <a:lnTo>
                  <a:pt x="127254" y="63246"/>
                </a:lnTo>
                <a:lnTo>
                  <a:pt x="126314" y="58674"/>
                </a:lnTo>
                <a:close/>
              </a:path>
              <a:path w="698500" h="127000">
                <a:moveTo>
                  <a:pt x="697992" y="58674"/>
                </a:moveTo>
                <a:lnTo>
                  <a:pt x="126314" y="58674"/>
                </a:lnTo>
                <a:lnTo>
                  <a:pt x="127254" y="63246"/>
                </a:lnTo>
                <a:lnTo>
                  <a:pt x="126314" y="67818"/>
                </a:lnTo>
                <a:lnTo>
                  <a:pt x="697992" y="67818"/>
                </a:lnTo>
                <a:lnTo>
                  <a:pt x="697992" y="58674"/>
                </a:lnTo>
                <a:close/>
              </a:path>
            </a:pathLst>
          </a:custGeom>
          <a:solidFill>
            <a:srgbClr val="7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object 21"/>
          <p:cNvSpPr txBox="1"/>
          <p:nvPr/>
        </p:nvSpPr>
        <p:spPr>
          <a:xfrm>
            <a:off x="6093025" y="4634508"/>
            <a:ext cx="3652520" cy="51371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7F0000"/>
                </a:solidFill>
                <a:effectLst/>
                <a:uLnTx/>
                <a:uFillTx/>
                <a:latin typeface="Arial"/>
                <a:ea typeface="+mn-ea"/>
                <a:cs typeface="Arial"/>
              </a:rPr>
              <a:t>Clinical Research </a:t>
            </a:r>
            <a:r>
              <a:rPr kumimoji="0" sz="1600" b="1" i="0" u="none" strike="noStrike" kern="1200" cap="none" spc="0" normalizeH="0" baseline="0" noProof="0" dirty="0">
                <a:ln>
                  <a:noFill/>
                </a:ln>
                <a:solidFill>
                  <a:srgbClr val="7F0000"/>
                </a:solidFill>
                <a:effectLst/>
                <a:uLnTx/>
                <a:uFillTx/>
                <a:latin typeface="Arial"/>
                <a:ea typeface="+mn-ea"/>
                <a:cs typeface="Arial"/>
              </a:rPr>
              <a:t>&amp; </a:t>
            </a:r>
            <a:r>
              <a:rPr kumimoji="0" sz="1600" b="1" i="0" u="none" strike="noStrike" kern="1200" cap="none" spc="-5" normalizeH="0" baseline="0" noProof="0" dirty="0">
                <a:ln>
                  <a:noFill/>
                </a:ln>
                <a:solidFill>
                  <a:srgbClr val="7F0000"/>
                </a:solidFill>
                <a:effectLst/>
                <a:uLnTx/>
                <a:uFillTx/>
                <a:latin typeface="Arial"/>
                <a:ea typeface="+mn-ea"/>
                <a:cs typeface="Arial"/>
              </a:rPr>
              <a:t>Innovation is Our  Foundation</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20" name="object 22"/>
          <p:cNvSpPr txBox="1"/>
          <p:nvPr/>
        </p:nvSpPr>
        <p:spPr>
          <a:xfrm>
            <a:off x="6093025" y="5123713"/>
            <a:ext cx="3679825" cy="726440"/>
          </a:xfrm>
          <a:prstGeom prst="rect">
            <a:avLst/>
          </a:prstGeom>
        </p:spPr>
        <p:txBody>
          <a:bodyPr vert="horz" wrap="square" lIns="0" tIns="88900" rIns="0" bIns="0" rtlCol="0">
            <a:spAutoFit/>
          </a:bodyPr>
          <a:lstStyle/>
          <a:p>
            <a:pPr marL="298450" marR="0" lvl="0" indent="-285750" algn="l" defTabSz="914400" rtl="0" eaLnBrk="1" fontAlgn="auto" latinLnBrk="0" hangingPunct="1">
              <a:lnSpc>
                <a:spcPct val="100000"/>
              </a:lnSpc>
              <a:spcBef>
                <a:spcPts val="700"/>
              </a:spcBef>
              <a:spcAft>
                <a:spcPts val="0"/>
              </a:spcAft>
              <a:buClrTx/>
              <a:buSzTx/>
              <a:buFontTx/>
              <a:buChar char="•"/>
              <a:tabLst>
                <a:tab pos="297815" algn="l"/>
                <a:tab pos="298450" algn="l"/>
              </a:tabLst>
              <a:defRPr/>
            </a:pPr>
            <a:r>
              <a:rPr kumimoji="0" sz="1200" b="0" i="0" u="none" strike="noStrike" kern="1200" cap="none" spc="-5" normalizeH="0" baseline="0" noProof="0" dirty="0">
                <a:ln>
                  <a:noFill/>
                </a:ln>
                <a:solidFill>
                  <a:srgbClr val="000000"/>
                </a:solidFill>
                <a:effectLst/>
                <a:uLnTx/>
                <a:uFillTx/>
                <a:latin typeface="Arial"/>
                <a:ea typeface="+mn-ea"/>
                <a:cs typeface="Arial"/>
              </a:rPr>
              <a:t>Put science on display and in play for</a:t>
            </a:r>
            <a:r>
              <a:rPr kumimoji="0" sz="1200" b="0" i="0" u="none" strike="noStrike" kern="1200" cap="none" spc="-15" normalizeH="0" baseline="0" noProof="0" dirty="0">
                <a:ln>
                  <a:noFill/>
                </a:ln>
                <a:solidFill>
                  <a:srgbClr val="000000"/>
                </a:solidFill>
                <a:effectLst/>
                <a:uLnTx/>
                <a:uFillTx/>
                <a:latin typeface="Arial"/>
                <a:ea typeface="+mn-ea"/>
                <a:cs typeface="Arial"/>
              </a:rPr>
              <a:t> </a:t>
            </a:r>
            <a:r>
              <a:rPr kumimoji="0" sz="1200" b="0" i="0" u="none" strike="noStrike" kern="1200" cap="none" spc="-5" normalizeH="0" baseline="0" noProof="0" dirty="0">
                <a:ln>
                  <a:noFill/>
                </a:ln>
                <a:solidFill>
                  <a:srgbClr val="000000"/>
                </a:solidFill>
                <a:effectLst/>
                <a:uLnTx/>
                <a:uFillTx/>
                <a:latin typeface="Arial"/>
                <a:ea typeface="+mn-ea"/>
                <a:cs typeface="Arial"/>
              </a:rPr>
              <a:t>patients</a:t>
            </a: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298450" marR="5080" lvl="0" indent="-285750" algn="l" defTabSz="914400" rtl="0" eaLnBrk="1" fontAlgn="auto" latinLnBrk="0" hangingPunct="1">
              <a:lnSpc>
                <a:spcPct val="100000"/>
              </a:lnSpc>
              <a:spcBef>
                <a:spcPts val="600"/>
              </a:spcBef>
              <a:spcAft>
                <a:spcPts val="0"/>
              </a:spcAft>
              <a:buClrTx/>
              <a:buSzTx/>
              <a:buFontTx/>
              <a:buChar char="•"/>
              <a:tabLst>
                <a:tab pos="297815" algn="l"/>
                <a:tab pos="298450" algn="l"/>
              </a:tabLst>
              <a:defRPr/>
            </a:pPr>
            <a:r>
              <a:rPr kumimoji="0" sz="1200" b="0" i="0" u="none" strike="noStrike" kern="1200" cap="none" spc="-5" normalizeH="0" baseline="0" noProof="0" dirty="0">
                <a:ln>
                  <a:noFill/>
                </a:ln>
                <a:solidFill>
                  <a:srgbClr val="000000"/>
                </a:solidFill>
                <a:effectLst/>
                <a:uLnTx/>
                <a:uFillTx/>
                <a:latin typeface="Arial"/>
                <a:ea typeface="+mn-ea"/>
                <a:cs typeface="Arial"/>
              </a:rPr>
              <a:t>Digital innovation </a:t>
            </a:r>
            <a:r>
              <a:rPr kumimoji="0" sz="1200" b="0" i="0" u="none" strike="noStrike" kern="1200" cap="none" spc="0" normalizeH="0" baseline="0" noProof="0" dirty="0">
                <a:ln>
                  <a:noFill/>
                </a:ln>
                <a:solidFill>
                  <a:srgbClr val="000000"/>
                </a:solidFill>
                <a:effectLst/>
                <a:uLnTx/>
                <a:uFillTx/>
                <a:latin typeface="Arial"/>
                <a:ea typeface="+mn-ea"/>
                <a:cs typeface="Arial"/>
              </a:rPr>
              <a:t>&amp; </a:t>
            </a:r>
            <a:r>
              <a:rPr kumimoji="0" sz="1200" b="0" i="0" u="none" strike="noStrike" kern="1200" cap="none" spc="-5" normalizeH="0" baseline="0" noProof="0" dirty="0">
                <a:ln>
                  <a:noFill/>
                </a:ln>
                <a:solidFill>
                  <a:srgbClr val="000000"/>
                </a:solidFill>
                <a:effectLst/>
                <a:uLnTx/>
                <a:uFillTx/>
                <a:latin typeface="Arial"/>
                <a:ea typeface="+mn-ea"/>
                <a:cs typeface="Arial"/>
              </a:rPr>
              <a:t>technology </a:t>
            </a:r>
            <a:r>
              <a:rPr kumimoji="0" sz="1200" b="0" i="0" u="none" strike="noStrike" kern="1200" cap="none" spc="0" normalizeH="0" baseline="0" noProof="0" dirty="0">
                <a:ln>
                  <a:noFill/>
                </a:ln>
                <a:solidFill>
                  <a:srgbClr val="000000"/>
                </a:solidFill>
                <a:effectLst/>
                <a:uLnTx/>
                <a:uFillTx/>
                <a:latin typeface="Arial"/>
                <a:ea typeface="+mn-ea"/>
                <a:cs typeface="Arial"/>
              </a:rPr>
              <a:t>to </a:t>
            </a:r>
            <a:r>
              <a:rPr kumimoji="0" sz="1200" b="0" i="0" u="none" strike="noStrike" kern="1200" cap="none" spc="-5" normalizeH="0" baseline="0" noProof="0" dirty="0">
                <a:ln>
                  <a:noFill/>
                </a:ln>
                <a:solidFill>
                  <a:srgbClr val="000000"/>
                </a:solidFill>
                <a:effectLst/>
                <a:uLnTx/>
                <a:uFillTx/>
                <a:latin typeface="Arial"/>
                <a:ea typeface="+mn-ea"/>
                <a:cs typeface="Arial"/>
              </a:rPr>
              <a:t>enhance patient  experience</a:t>
            </a:r>
            <a:endParaRPr kumimoji="0" sz="1200" b="0" i="0" u="none" strike="noStrike" kern="1200" cap="none" spc="0" normalizeH="0" baseline="0" noProof="0" dirty="0">
              <a:ln>
                <a:noFill/>
              </a:ln>
              <a:solidFill>
                <a:srgbClr val="000000"/>
              </a:solidFill>
              <a:effectLst/>
              <a:uLnTx/>
              <a:uFillTx/>
              <a:latin typeface="Arial"/>
              <a:ea typeface="+mn-ea"/>
              <a:cs typeface="Arial"/>
            </a:endParaRPr>
          </a:p>
        </p:txBody>
      </p:sp>
      <p:sp>
        <p:nvSpPr>
          <p:cNvPr id="21" name="object 23"/>
          <p:cNvSpPr/>
          <p:nvPr/>
        </p:nvSpPr>
        <p:spPr>
          <a:xfrm>
            <a:off x="4535234" y="3454682"/>
            <a:ext cx="698500" cy="127000"/>
          </a:xfrm>
          <a:custGeom>
            <a:avLst/>
            <a:gdLst/>
            <a:ahLst/>
            <a:cxnLst/>
            <a:rect l="l" t="t" r="r" b="b"/>
            <a:pathLst>
              <a:path w="698500" h="127000">
                <a:moveTo>
                  <a:pt x="63246" y="0"/>
                </a:moveTo>
                <a:lnTo>
                  <a:pt x="38576" y="4953"/>
                </a:lnTo>
                <a:lnTo>
                  <a:pt x="18478" y="18478"/>
                </a:lnTo>
                <a:lnTo>
                  <a:pt x="4953" y="38576"/>
                </a:lnTo>
                <a:lnTo>
                  <a:pt x="0" y="63246"/>
                </a:lnTo>
                <a:lnTo>
                  <a:pt x="4953" y="87915"/>
                </a:lnTo>
                <a:lnTo>
                  <a:pt x="18478" y="108013"/>
                </a:lnTo>
                <a:lnTo>
                  <a:pt x="38576" y="121539"/>
                </a:lnTo>
                <a:lnTo>
                  <a:pt x="63246" y="126492"/>
                </a:lnTo>
                <a:lnTo>
                  <a:pt x="88034" y="121539"/>
                </a:lnTo>
                <a:lnTo>
                  <a:pt x="108394" y="108013"/>
                </a:lnTo>
                <a:lnTo>
                  <a:pt x="122181" y="87915"/>
                </a:lnTo>
                <a:lnTo>
                  <a:pt x="126314" y="67818"/>
                </a:lnTo>
                <a:lnTo>
                  <a:pt x="63246" y="67818"/>
                </a:lnTo>
                <a:lnTo>
                  <a:pt x="63246" y="58674"/>
                </a:lnTo>
                <a:lnTo>
                  <a:pt x="126314" y="58674"/>
                </a:lnTo>
                <a:lnTo>
                  <a:pt x="122181" y="38576"/>
                </a:lnTo>
                <a:lnTo>
                  <a:pt x="108394" y="18478"/>
                </a:lnTo>
                <a:lnTo>
                  <a:pt x="88034" y="4953"/>
                </a:lnTo>
                <a:lnTo>
                  <a:pt x="63246" y="0"/>
                </a:lnTo>
                <a:close/>
              </a:path>
              <a:path w="698500" h="127000">
                <a:moveTo>
                  <a:pt x="126314" y="58674"/>
                </a:moveTo>
                <a:lnTo>
                  <a:pt x="63246" y="58674"/>
                </a:lnTo>
                <a:lnTo>
                  <a:pt x="63246" y="67818"/>
                </a:lnTo>
                <a:lnTo>
                  <a:pt x="126314" y="67818"/>
                </a:lnTo>
                <a:lnTo>
                  <a:pt x="127254" y="63246"/>
                </a:lnTo>
                <a:lnTo>
                  <a:pt x="126314" y="58674"/>
                </a:lnTo>
                <a:close/>
              </a:path>
              <a:path w="698500" h="127000">
                <a:moveTo>
                  <a:pt x="697992" y="58674"/>
                </a:moveTo>
                <a:lnTo>
                  <a:pt x="126314" y="58674"/>
                </a:lnTo>
                <a:lnTo>
                  <a:pt x="127254" y="63246"/>
                </a:lnTo>
                <a:lnTo>
                  <a:pt x="126314" y="67818"/>
                </a:lnTo>
                <a:lnTo>
                  <a:pt x="697992" y="67818"/>
                </a:lnTo>
                <a:lnTo>
                  <a:pt x="697992" y="58674"/>
                </a:lnTo>
                <a:close/>
              </a:path>
            </a:pathLst>
          </a:custGeom>
          <a:solidFill>
            <a:srgbClr val="7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object 11"/>
          <p:cNvSpPr txBox="1"/>
          <p:nvPr/>
        </p:nvSpPr>
        <p:spPr>
          <a:xfrm>
            <a:off x="1066800" y="1193129"/>
            <a:ext cx="8562975" cy="658514"/>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400" b="0" i="0" u="heavy" strike="noStrike" kern="1200" cap="none" spc="-5" normalizeH="0" baseline="0" noProof="0" dirty="0">
                <a:ln>
                  <a:noFill/>
                </a:ln>
                <a:solidFill>
                  <a:srgbClr val="000000"/>
                </a:solidFill>
                <a:effectLst/>
                <a:uLnTx/>
                <a:uFill>
                  <a:solidFill>
                    <a:srgbClr val="000000"/>
                  </a:solidFill>
                </a:uFill>
                <a:latin typeface="Arial"/>
                <a:ea typeface="+mn-ea"/>
                <a:cs typeface="Arial"/>
              </a:rPr>
              <a:t>Mission:</a:t>
            </a:r>
            <a:r>
              <a:rPr kumimoji="0" sz="1400" b="0" i="0" u="none" strike="noStrike" kern="1200" cap="none" spc="-5" normalizeH="0" baseline="0" noProof="0" dirty="0">
                <a:ln>
                  <a:noFill/>
                </a:ln>
                <a:solidFill>
                  <a:srgbClr val="000000"/>
                </a:solidFill>
                <a:effectLst/>
                <a:uLnTx/>
                <a:uFillTx/>
                <a:latin typeface="Arial"/>
                <a:ea typeface="+mn-ea"/>
                <a:cs typeface="Arial"/>
              </a:rPr>
              <a:t> </a:t>
            </a:r>
            <a:r>
              <a:rPr kumimoji="0" sz="1400" b="0" i="0" u="none" strike="noStrike" kern="1200" cap="none" spc="-85" normalizeH="0" baseline="0" noProof="0" dirty="0">
                <a:ln>
                  <a:noFill/>
                </a:ln>
                <a:solidFill>
                  <a:srgbClr val="000000"/>
                </a:solidFill>
                <a:effectLst/>
                <a:uLnTx/>
                <a:uFillTx/>
                <a:latin typeface="Arial"/>
                <a:ea typeface="+mn-ea"/>
                <a:cs typeface="Arial"/>
              </a:rPr>
              <a:t>To </a:t>
            </a:r>
            <a:r>
              <a:rPr kumimoji="0" sz="1400" b="0" i="0" u="none" strike="noStrike" kern="1200" cap="none" spc="-5" normalizeH="0" baseline="0" noProof="0" dirty="0">
                <a:ln>
                  <a:noFill/>
                </a:ln>
                <a:solidFill>
                  <a:srgbClr val="000000"/>
                </a:solidFill>
                <a:effectLst/>
                <a:uLnTx/>
                <a:uFillTx/>
                <a:latin typeface="Arial"/>
                <a:ea typeface="+mn-ea"/>
                <a:cs typeface="Arial"/>
              </a:rPr>
              <a:t>discover the determinants of </a:t>
            </a:r>
            <a:r>
              <a:rPr kumimoji="0" sz="1400" b="0" i="0" u="none" strike="noStrike" kern="1200" cap="none" spc="-15" normalizeH="0" baseline="0" noProof="0" dirty="0">
                <a:ln>
                  <a:noFill/>
                </a:ln>
                <a:solidFill>
                  <a:srgbClr val="000000"/>
                </a:solidFill>
                <a:effectLst/>
                <a:uLnTx/>
                <a:uFillTx/>
                <a:latin typeface="Arial"/>
                <a:ea typeface="+mn-ea"/>
                <a:cs typeface="Arial"/>
              </a:rPr>
              <a:t>cancer, </a:t>
            </a:r>
            <a:r>
              <a:rPr kumimoji="0" sz="1400" b="0" i="0" u="none" strike="noStrike" kern="1200" cap="none" spc="-5" normalizeH="0" baseline="0" noProof="0" dirty="0">
                <a:ln>
                  <a:noFill/>
                </a:ln>
                <a:solidFill>
                  <a:srgbClr val="000000"/>
                </a:solidFill>
                <a:effectLst/>
                <a:uLnTx/>
                <a:uFillTx/>
                <a:latin typeface="Arial"/>
                <a:ea typeface="+mn-ea"/>
                <a:cs typeface="Arial"/>
              </a:rPr>
              <a:t>to develop novel therapies for </a:t>
            </a:r>
            <a:r>
              <a:rPr kumimoji="0" sz="1400" b="0" i="0" u="none" strike="noStrike" kern="1200" cap="none" spc="-15" normalizeH="0" baseline="0" noProof="0" dirty="0">
                <a:ln>
                  <a:noFill/>
                </a:ln>
                <a:solidFill>
                  <a:srgbClr val="000000"/>
                </a:solidFill>
                <a:effectLst/>
                <a:uLnTx/>
                <a:uFillTx/>
                <a:latin typeface="Arial"/>
                <a:ea typeface="+mn-ea"/>
                <a:cs typeface="Arial"/>
              </a:rPr>
              <a:t>cancer, </a:t>
            </a:r>
            <a:r>
              <a:rPr kumimoji="0" sz="1400" b="0" i="0" u="none" strike="noStrike" kern="1200" cap="none" spc="-5" normalizeH="0" baseline="0" noProof="0" dirty="0">
                <a:ln>
                  <a:noFill/>
                </a:ln>
                <a:solidFill>
                  <a:srgbClr val="000000"/>
                </a:solidFill>
                <a:effectLst/>
                <a:uLnTx/>
                <a:uFillTx/>
                <a:latin typeface="Arial"/>
                <a:ea typeface="+mn-ea"/>
                <a:cs typeface="Arial"/>
              </a:rPr>
              <a:t>and to prevent cancer  through innovative and collaborative research, compassionate patient care, education, and community  engagement.</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23" name="object 15"/>
          <p:cNvSpPr txBox="1"/>
          <p:nvPr/>
        </p:nvSpPr>
        <p:spPr>
          <a:xfrm>
            <a:off x="6093025" y="2004931"/>
            <a:ext cx="3176905"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dirty="0">
                <a:ln>
                  <a:noFill/>
                </a:ln>
                <a:solidFill>
                  <a:srgbClr val="7F0000"/>
                </a:solidFill>
                <a:effectLst/>
                <a:uLnTx/>
                <a:uFillTx/>
                <a:latin typeface="Arial"/>
                <a:ea typeface="+mn-ea"/>
                <a:cs typeface="Arial"/>
              </a:rPr>
              <a:t>Patient &amp; Family First</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24" name="object 7"/>
          <p:cNvSpPr/>
          <p:nvPr/>
        </p:nvSpPr>
        <p:spPr>
          <a:xfrm>
            <a:off x="1503744" y="2134453"/>
            <a:ext cx="3031490" cy="3518535"/>
          </a:xfrm>
          <a:custGeom>
            <a:avLst/>
            <a:gdLst/>
            <a:ahLst/>
            <a:cxnLst/>
            <a:rect l="l" t="t" r="r" b="b"/>
            <a:pathLst>
              <a:path w="3031490" h="3518535">
                <a:moveTo>
                  <a:pt x="3028950" y="0"/>
                </a:moveTo>
                <a:lnTo>
                  <a:pt x="2286" y="0"/>
                </a:lnTo>
                <a:lnTo>
                  <a:pt x="0" y="2286"/>
                </a:lnTo>
                <a:lnTo>
                  <a:pt x="0" y="3515868"/>
                </a:lnTo>
                <a:lnTo>
                  <a:pt x="2286" y="3518154"/>
                </a:lnTo>
                <a:lnTo>
                  <a:pt x="3028950" y="3518154"/>
                </a:lnTo>
                <a:lnTo>
                  <a:pt x="3031236" y="3515868"/>
                </a:lnTo>
                <a:lnTo>
                  <a:pt x="3031236" y="3513582"/>
                </a:lnTo>
                <a:lnTo>
                  <a:pt x="9906" y="3513582"/>
                </a:lnTo>
                <a:lnTo>
                  <a:pt x="4572" y="3509010"/>
                </a:lnTo>
                <a:lnTo>
                  <a:pt x="9906" y="3509010"/>
                </a:lnTo>
                <a:lnTo>
                  <a:pt x="9906" y="9906"/>
                </a:lnTo>
                <a:lnTo>
                  <a:pt x="4572" y="9906"/>
                </a:lnTo>
                <a:lnTo>
                  <a:pt x="9906" y="5334"/>
                </a:lnTo>
                <a:lnTo>
                  <a:pt x="3031236" y="5334"/>
                </a:lnTo>
                <a:lnTo>
                  <a:pt x="3031236" y="2286"/>
                </a:lnTo>
                <a:lnTo>
                  <a:pt x="3028950" y="0"/>
                </a:lnTo>
                <a:close/>
              </a:path>
              <a:path w="3031490" h="3518535">
                <a:moveTo>
                  <a:pt x="9906" y="3509010"/>
                </a:moveTo>
                <a:lnTo>
                  <a:pt x="4572" y="3509010"/>
                </a:lnTo>
                <a:lnTo>
                  <a:pt x="9906" y="3513582"/>
                </a:lnTo>
                <a:lnTo>
                  <a:pt x="9906" y="3509010"/>
                </a:lnTo>
                <a:close/>
              </a:path>
              <a:path w="3031490" h="3518535">
                <a:moveTo>
                  <a:pt x="3022092" y="3509010"/>
                </a:moveTo>
                <a:lnTo>
                  <a:pt x="9906" y="3509010"/>
                </a:lnTo>
                <a:lnTo>
                  <a:pt x="9906" y="3513582"/>
                </a:lnTo>
                <a:lnTo>
                  <a:pt x="3022092" y="3513582"/>
                </a:lnTo>
                <a:lnTo>
                  <a:pt x="3022092" y="3509010"/>
                </a:lnTo>
                <a:close/>
              </a:path>
              <a:path w="3031490" h="3518535">
                <a:moveTo>
                  <a:pt x="3022092" y="5334"/>
                </a:moveTo>
                <a:lnTo>
                  <a:pt x="3022092" y="3513582"/>
                </a:lnTo>
                <a:lnTo>
                  <a:pt x="3026664" y="3509010"/>
                </a:lnTo>
                <a:lnTo>
                  <a:pt x="3031236" y="3509010"/>
                </a:lnTo>
                <a:lnTo>
                  <a:pt x="3031236" y="9906"/>
                </a:lnTo>
                <a:lnTo>
                  <a:pt x="3026664" y="9906"/>
                </a:lnTo>
                <a:lnTo>
                  <a:pt x="3022092" y="5334"/>
                </a:lnTo>
                <a:close/>
              </a:path>
              <a:path w="3031490" h="3518535">
                <a:moveTo>
                  <a:pt x="3031236" y="3509010"/>
                </a:moveTo>
                <a:lnTo>
                  <a:pt x="3026664" y="3509010"/>
                </a:lnTo>
                <a:lnTo>
                  <a:pt x="3022092" y="3513582"/>
                </a:lnTo>
                <a:lnTo>
                  <a:pt x="3031236" y="3513582"/>
                </a:lnTo>
                <a:lnTo>
                  <a:pt x="3031236" y="3509010"/>
                </a:lnTo>
                <a:close/>
              </a:path>
              <a:path w="3031490" h="3518535">
                <a:moveTo>
                  <a:pt x="9906" y="5334"/>
                </a:moveTo>
                <a:lnTo>
                  <a:pt x="4572" y="9906"/>
                </a:lnTo>
                <a:lnTo>
                  <a:pt x="9906" y="9906"/>
                </a:lnTo>
                <a:lnTo>
                  <a:pt x="9906" y="5334"/>
                </a:lnTo>
                <a:close/>
              </a:path>
              <a:path w="3031490" h="3518535">
                <a:moveTo>
                  <a:pt x="3022092" y="5334"/>
                </a:moveTo>
                <a:lnTo>
                  <a:pt x="9906" y="5334"/>
                </a:lnTo>
                <a:lnTo>
                  <a:pt x="9906" y="9906"/>
                </a:lnTo>
                <a:lnTo>
                  <a:pt x="3022092" y="9906"/>
                </a:lnTo>
                <a:lnTo>
                  <a:pt x="3022092" y="5334"/>
                </a:lnTo>
                <a:close/>
              </a:path>
              <a:path w="3031490" h="3518535">
                <a:moveTo>
                  <a:pt x="3031236" y="5334"/>
                </a:moveTo>
                <a:lnTo>
                  <a:pt x="3022092" y="5334"/>
                </a:lnTo>
                <a:lnTo>
                  <a:pt x="3026664" y="9906"/>
                </a:lnTo>
                <a:lnTo>
                  <a:pt x="3031236" y="9906"/>
                </a:lnTo>
                <a:lnTo>
                  <a:pt x="3031236" y="5334"/>
                </a:lnTo>
                <a:close/>
              </a:path>
            </a:pathLst>
          </a:custGeom>
          <a:solidFill>
            <a:srgbClr val="7575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507305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096000" cy="6858000"/>
          </a:xfrm>
          <a:custGeom>
            <a:avLst/>
            <a:gdLst/>
            <a:ahLst/>
            <a:cxnLst/>
            <a:rect l="l" t="t" r="r" b="b"/>
            <a:pathLst>
              <a:path w="6096000" h="6858000">
                <a:moveTo>
                  <a:pt x="0" y="6858000"/>
                </a:moveTo>
                <a:lnTo>
                  <a:pt x="6096000" y="6858000"/>
                </a:lnTo>
                <a:lnTo>
                  <a:pt x="6096000" y="0"/>
                </a:lnTo>
                <a:lnTo>
                  <a:pt x="0" y="0"/>
                </a:lnTo>
                <a:lnTo>
                  <a:pt x="0" y="6858000"/>
                </a:lnTo>
                <a:close/>
              </a:path>
            </a:pathLst>
          </a:custGeom>
          <a:solidFill>
            <a:srgbClr val="F8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6096000" y="0"/>
            <a:ext cx="6096000"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377748" y="1593545"/>
            <a:ext cx="4787900" cy="1306195"/>
          </a:xfrm>
          <a:prstGeom prst="rect">
            <a:avLst/>
          </a:prstGeom>
        </p:spPr>
        <p:txBody>
          <a:bodyPr vert="horz" wrap="square" lIns="0" tIns="12065" rIns="0" bIns="0" rtlCol="0">
            <a:spAutoFit/>
          </a:bodyPr>
          <a:lstStyle/>
          <a:p>
            <a:pPr marL="12700" marR="5080">
              <a:lnSpc>
                <a:spcPct val="100000"/>
              </a:lnSpc>
              <a:spcBef>
                <a:spcPts val="95"/>
              </a:spcBef>
            </a:pPr>
            <a:r>
              <a:rPr sz="2800" b="0" spc="-5" dirty="0">
                <a:latin typeface="Arial"/>
                <a:cs typeface="Arial"/>
              </a:rPr>
              <a:t>The </a:t>
            </a:r>
            <a:r>
              <a:rPr sz="2800" b="0" dirty="0">
                <a:latin typeface="Arial"/>
                <a:cs typeface="Arial"/>
              </a:rPr>
              <a:t>cancer pavilion </a:t>
            </a:r>
            <a:r>
              <a:rPr sz="2800" b="0" spc="-5" dirty="0">
                <a:latin typeface="Arial"/>
                <a:cs typeface="Arial"/>
              </a:rPr>
              <a:t>will be  Chicago's first </a:t>
            </a:r>
            <a:r>
              <a:rPr sz="2800" b="0" dirty="0">
                <a:latin typeface="Arial"/>
                <a:cs typeface="Arial"/>
              </a:rPr>
              <a:t>freestanding  comprehensive </a:t>
            </a:r>
            <a:r>
              <a:rPr sz="2800" b="0" spc="-5" dirty="0">
                <a:latin typeface="Arial"/>
                <a:cs typeface="Arial"/>
              </a:rPr>
              <a:t>cancer</a:t>
            </a:r>
            <a:r>
              <a:rPr sz="2800" b="0" spc="50" dirty="0">
                <a:latin typeface="Arial"/>
                <a:cs typeface="Arial"/>
              </a:rPr>
              <a:t> </a:t>
            </a:r>
            <a:r>
              <a:rPr sz="2800" b="0" spc="-25" dirty="0">
                <a:latin typeface="Arial"/>
                <a:cs typeface="Arial"/>
              </a:rPr>
              <a:t>center.</a:t>
            </a:r>
            <a:endParaRPr sz="2800" dirty="0">
              <a:latin typeface="Arial"/>
              <a:cs typeface="Arial"/>
            </a:endParaRPr>
          </a:p>
        </p:txBody>
      </p:sp>
      <p:sp>
        <p:nvSpPr>
          <p:cNvPr id="5" name="object 5"/>
          <p:cNvSpPr txBox="1"/>
          <p:nvPr/>
        </p:nvSpPr>
        <p:spPr>
          <a:xfrm>
            <a:off x="377748" y="3387978"/>
            <a:ext cx="2228215" cy="1093470"/>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The pavilion will </a:t>
            </a:r>
            <a:r>
              <a:rPr kumimoji="0" sz="1400" b="0" i="0" u="none" strike="noStrike" kern="1200" cap="none" spc="0" normalizeH="0" baseline="0" noProof="0" dirty="0">
                <a:ln>
                  <a:noFill/>
                </a:ln>
                <a:solidFill>
                  <a:prstClr val="black"/>
                </a:solidFill>
                <a:effectLst/>
                <a:uLnTx/>
                <a:uFillTx/>
                <a:latin typeface="Arial"/>
                <a:ea typeface="+mn-ea"/>
                <a:cs typeface="Arial"/>
              </a:rPr>
              <a:t>reimagine  cancer care and position  </a:t>
            </a:r>
            <a:r>
              <a:rPr kumimoji="0" sz="1400" b="0" i="0" u="none" strike="noStrike" kern="1200" cap="none" spc="-5" normalizeH="0" baseline="0" noProof="0" dirty="0">
                <a:ln>
                  <a:noFill/>
                </a:ln>
                <a:solidFill>
                  <a:prstClr val="black"/>
                </a:solidFill>
                <a:effectLst/>
                <a:uLnTx/>
                <a:uFillTx/>
                <a:latin typeface="Arial"/>
                <a:ea typeface="+mn-ea"/>
                <a:cs typeface="Arial"/>
              </a:rPr>
              <a:t>UCM </a:t>
            </a:r>
            <a:r>
              <a:rPr kumimoji="0" sz="1400" b="0" i="0" u="none" strike="noStrike" kern="1200" cap="none" spc="0" normalizeH="0" baseline="0" noProof="0" dirty="0">
                <a:ln>
                  <a:noFill/>
                </a:ln>
                <a:solidFill>
                  <a:prstClr val="black"/>
                </a:solidFill>
                <a:effectLst/>
                <a:uLnTx/>
                <a:uFillTx/>
                <a:latin typeface="Arial"/>
                <a:ea typeface="+mn-ea"/>
                <a:cs typeface="Arial"/>
              </a:rPr>
              <a:t>as the leader at the  intersection of research</a:t>
            </a:r>
            <a:r>
              <a:rPr kumimoji="0" sz="1400" b="0" i="0" u="none" strike="noStrike" kern="1200" cap="none" spc="-7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and  clinical </a:t>
            </a:r>
            <a:r>
              <a:rPr kumimoji="0" sz="1400" b="0" i="0" u="none" strike="noStrike" kern="1200" cap="none" spc="-5" normalizeH="0" baseline="0" noProof="0" dirty="0">
                <a:ln>
                  <a:noFill/>
                </a:ln>
                <a:solidFill>
                  <a:prstClr val="black"/>
                </a:solidFill>
                <a:effectLst/>
                <a:uLnTx/>
                <a:uFillTx/>
                <a:latin typeface="Arial"/>
                <a:ea typeface="+mn-ea"/>
                <a:cs typeface="Arial"/>
              </a:rPr>
              <a:t>activity </a:t>
            </a:r>
            <a:r>
              <a:rPr kumimoji="0" sz="1400" b="0" i="0" u="none" strike="noStrike" kern="1200" cap="none" spc="0" normalizeH="0" baseline="0" noProof="0" dirty="0">
                <a:ln>
                  <a:noFill/>
                </a:ln>
                <a:solidFill>
                  <a:prstClr val="black"/>
                </a:solidFill>
                <a:effectLst/>
                <a:uLnTx/>
                <a:uFillTx/>
                <a:latin typeface="Arial"/>
                <a:ea typeface="+mn-ea"/>
                <a:cs typeface="Arial"/>
              </a:rPr>
              <a:t>through</a:t>
            </a:r>
            <a:r>
              <a:rPr kumimoji="0" sz="1400" b="0" i="0" u="none" strike="noStrike" kern="1200" cap="none" spc="4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Cambria Math"/>
                <a:ea typeface="+mn-ea"/>
                <a:cs typeface="Cambria Math"/>
              </a:rPr>
              <a:t>⟶</a:t>
            </a:r>
          </a:p>
        </p:txBody>
      </p:sp>
      <p:sp>
        <p:nvSpPr>
          <p:cNvPr id="6" name="object 6"/>
          <p:cNvSpPr/>
          <p:nvPr/>
        </p:nvSpPr>
        <p:spPr>
          <a:xfrm>
            <a:off x="390334" y="3314700"/>
            <a:ext cx="2069464" cy="0"/>
          </a:xfrm>
          <a:custGeom>
            <a:avLst/>
            <a:gdLst/>
            <a:ahLst/>
            <a:cxnLst/>
            <a:rect l="l" t="t" r="r" b="b"/>
            <a:pathLst>
              <a:path w="2069464">
                <a:moveTo>
                  <a:pt x="0" y="0"/>
                </a:moveTo>
                <a:lnTo>
                  <a:pt x="2069147"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txBox="1"/>
          <p:nvPr/>
        </p:nvSpPr>
        <p:spPr>
          <a:xfrm>
            <a:off x="2905126" y="3428987"/>
            <a:ext cx="4036740" cy="273152"/>
          </a:xfrm>
          <a:prstGeom prst="rect">
            <a:avLst/>
          </a:prstGeom>
          <a:solidFill>
            <a:srgbClr val="E9CFCF">
              <a:alpha val="79998"/>
            </a:srgbClr>
          </a:solidFill>
        </p:spPr>
        <p:txBody>
          <a:bodyPr vert="horz" wrap="square" lIns="0" tIns="87630" rIns="0" bIns="0" rtlCol="0">
            <a:spAutoFit/>
          </a:bodyPr>
          <a:lstStyle/>
          <a:p>
            <a:pPr marL="17335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0" normalizeH="0" baseline="0" noProof="0" dirty="0">
                <a:ln>
                  <a:noFill/>
                </a:ln>
                <a:solidFill>
                  <a:srgbClr val="750405"/>
                </a:solidFill>
                <a:effectLst/>
                <a:uLnTx/>
                <a:uFillTx/>
                <a:latin typeface="Arial"/>
                <a:ea typeface="+mn-ea"/>
                <a:cs typeface="Arial"/>
              </a:rPr>
              <a:t>Dedicated Space for Research &amp; </a:t>
            </a:r>
            <a:r>
              <a:rPr kumimoji="0" sz="1200" b="0" i="0" u="none" strike="noStrike" kern="1200" cap="none" spc="-5" normalizeH="0" baseline="0" noProof="0" dirty="0">
                <a:ln>
                  <a:noFill/>
                </a:ln>
                <a:solidFill>
                  <a:srgbClr val="750405"/>
                </a:solidFill>
                <a:effectLst/>
                <a:uLnTx/>
                <a:uFillTx/>
                <a:latin typeface="Arial"/>
                <a:ea typeface="+mn-ea"/>
                <a:cs typeface="Arial"/>
              </a:rPr>
              <a:t>Clinical </a:t>
            </a:r>
            <a:r>
              <a:rPr kumimoji="0" sz="1200" b="0" i="0" u="none" strike="noStrike" kern="1200" cap="none" spc="-10" normalizeH="0" baseline="0" noProof="0" dirty="0">
                <a:ln>
                  <a:noFill/>
                </a:ln>
                <a:solidFill>
                  <a:srgbClr val="750405"/>
                </a:solidFill>
                <a:effectLst/>
                <a:uLnTx/>
                <a:uFillTx/>
                <a:latin typeface="Arial"/>
                <a:ea typeface="+mn-ea"/>
                <a:cs typeface="Arial"/>
              </a:rPr>
              <a:t>Trial </a:t>
            </a:r>
            <a:r>
              <a:rPr kumimoji="0" sz="1200" b="0" i="0" u="none" strike="noStrike" kern="1200" cap="none" spc="-5" normalizeH="0" baseline="0" noProof="0" dirty="0">
                <a:ln>
                  <a:noFill/>
                </a:ln>
                <a:solidFill>
                  <a:srgbClr val="750405"/>
                </a:solidFill>
                <a:effectLst/>
                <a:uLnTx/>
                <a:uFillTx/>
                <a:latin typeface="Arial"/>
                <a:ea typeface="+mn-ea"/>
                <a:cs typeface="Arial"/>
              </a:rPr>
              <a:t>Activation</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2905125" y="3911460"/>
            <a:ext cx="4791075" cy="369570"/>
          </a:xfrm>
          <a:prstGeom prst="rect">
            <a:avLst/>
          </a:prstGeom>
          <a:solidFill>
            <a:srgbClr val="E9CFCF">
              <a:alpha val="79998"/>
            </a:srgbClr>
          </a:solidFill>
        </p:spPr>
        <p:txBody>
          <a:bodyPr vert="horz" wrap="square" lIns="0" tIns="87630" rIns="0" bIns="0" rtlCol="0">
            <a:spAutoFit/>
          </a:bodyPr>
          <a:lstStyle/>
          <a:p>
            <a:pPr marL="17335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0" normalizeH="0" baseline="0" noProof="0" dirty="0">
                <a:ln>
                  <a:noFill/>
                </a:ln>
                <a:solidFill>
                  <a:srgbClr val="750405"/>
                </a:solidFill>
                <a:effectLst/>
                <a:uLnTx/>
                <a:uFillTx/>
                <a:latin typeface="Arial"/>
                <a:ea typeface="+mn-ea"/>
                <a:cs typeface="Arial"/>
              </a:rPr>
              <a:t>A </a:t>
            </a:r>
            <a:r>
              <a:rPr kumimoji="0" sz="1200" b="0" i="0" u="none" strike="noStrike" kern="1200" cap="none" spc="-5" normalizeH="0" baseline="0" noProof="0" dirty="0">
                <a:ln>
                  <a:noFill/>
                </a:ln>
                <a:solidFill>
                  <a:srgbClr val="750405"/>
                </a:solidFill>
                <a:effectLst/>
                <a:uLnTx/>
                <a:uFillTx/>
                <a:latin typeface="Arial"/>
                <a:ea typeface="+mn-ea"/>
                <a:cs typeface="Arial"/>
              </a:rPr>
              <a:t>Unique </a:t>
            </a:r>
            <a:r>
              <a:rPr kumimoji="0" sz="1200" b="0" i="0" u="none" strike="noStrike" kern="1200" cap="none" spc="0" normalizeH="0" baseline="0" noProof="0" dirty="0">
                <a:ln>
                  <a:noFill/>
                </a:ln>
                <a:solidFill>
                  <a:srgbClr val="750405"/>
                </a:solidFill>
                <a:effectLst/>
                <a:uLnTx/>
                <a:uFillTx/>
                <a:latin typeface="Arial"/>
                <a:ea typeface="+mn-ea"/>
                <a:cs typeface="Arial"/>
              </a:rPr>
              <a:t>Approach to Thinking &amp; </a:t>
            </a:r>
            <a:r>
              <a:rPr kumimoji="0" sz="1200" b="0" i="0" u="none" strike="noStrike" kern="1200" cap="none" spc="-5" normalizeH="0" baseline="0" noProof="0" dirty="0">
                <a:ln>
                  <a:noFill/>
                </a:ln>
                <a:solidFill>
                  <a:srgbClr val="750405"/>
                </a:solidFill>
                <a:effectLst/>
                <a:uLnTx/>
                <a:uFillTx/>
                <a:latin typeface="Arial"/>
                <a:ea typeface="+mn-ea"/>
                <a:cs typeface="Arial"/>
              </a:rPr>
              <a:t>Caring </a:t>
            </a:r>
            <a:r>
              <a:rPr kumimoji="0" sz="1200" b="0" i="0" u="none" strike="noStrike" kern="1200" cap="none" spc="0" normalizeH="0" baseline="0" noProof="0" dirty="0">
                <a:ln>
                  <a:noFill/>
                </a:ln>
                <a:solidFill>
                  <a:srgbClr val="750405"/>
                </a:solidFill>
                <a:effectLst/>
                <a:uLnTx/>
                <a:uFillTx/>
                <a:latin typeface="Arial"/>
                <a:ea typeface="+mn-ea"/>
                <a:cs typeface="Arial"/>
              </a:rPr>
              <a:t>About the </a:t>
            </a:r>
            <a:r>
              <a:rPr kumimoji="0" sz="1200" b="0" i="0" u="none" strike="noStrike" kern="1200" cap="none" spc="10" normalizeH="0" baseline="0" noProof="0" dirty="0">
                <a:ln>
                  <a:noFill/>
                </a:ln>
                <a:solidFill>
                  <a:srgbClr val="750405"/>
                </a:solidFill>
                <a:effectLst/>
                <a:uLnTx/>
                <a:uFillTx/>
                <a:latin typeface="Arial"/>
                <a:ea typeface="+mn-ea"/>
                <a:cs typeface="Arial"/>
              </a:rPr>
              <a:t>Whole</a:t>
            </a:r>
            <a:r>
              <a:rPr kumimoji="0" sz="1200" b="0" i="0" u="none" strike="noStrike" kern="1200" cap="none" spc="-185" normalizeH="0" baseline="0" noProof="0" dirty="0">
                <a:ln>
                  <a:noFill/>
                </a:ln>
                <a:solidFill>
                  <a:srgbClr val="750405"/>
                </a:solidFill>
                <a:effectLst/>
                <a:uLnTx/>
                <a:uFillTx/>
                <a:latin typeface="Arial"/>
                <a:ea typeface="+mn-ea"/>
                <a:cs typeface="Arial"/>
              </a:rPr>
              <a:t> </a:t>
            </a:r>
            <a:r>
              <a:rPr kumimoji="0" sz="1200" b="0" i="0" u="none" strike="noStrike" kern="1200" cap="none" spc="0" normalizeH="0" baseline="0" noProof="0" dirty="0">
                <a:ln>
                  <a:noFill/>
                </a:ln>
                <a:solidFill>
                  <a:srgbClr val="750405"/>
                </a:solidFill>
                <a:effectLst/>
                <a:uLnTx/>
                <a:uFillTx/>
                <a:latin typeface="Arial"/>
                <a:ea typeface="+mn-ea"/>
                <a:cs typeface="Arial"/>
              </a:rPr>
              <a:t>Person</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txBox="1"/>
          <p:nvPr/>
        </p:nvSpPr>
        <p:spPr>
          <a:xfrm>
            <a:off x="2905125" y="4393806"/>
            <a:ext cx="4333875" cy="369570"/>
          </a:xfrm>
          <a:prstGeom prst="rect">
            <a:avLst/>
          </a:prstGeom>
          <a:solidFill>
            <a:srgbClr val="E9CFCF">
              <a:alpha val="79998"/>
            </a:srgbClr>
          </a:solidFill>
        </p:spPr>
        <p:txBody>
          <a:bodyPr vert="horz" wrap="square" lIns="0" tIns="87630" rIns="0" bIns="0" rtlCol="0">
            <a:spAutoFit/>
          </a:bodyPr>
          <a:lstStyle/>
          <a:p>
            <a:pPr marL="17335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0" normalizeH="0" baseline="0" noProof="0" dirty="0">
                <a:ln>
                  <a:noFill/>
                </a:ln>
                <a:solidFill>
                  <a:srgbClr val="750405"/>
                </a:solidFill>
                <a:effectLst/>
                <a:uLnTx/>
                <a:uFillTx/>
                <a:latin typeface="Arial"/>
                <a:ea typeface="+mn-ea"/>
                <a:cs typeface="Arial"/>
              </a:rPr>
              <a:t>A Fully Coordinated Patient-and </a:t>
            </a:r>
            <a:r>
              <a:rPr kumimoji="0" sz="1200" b="0" i="0" u="none" strike="noStrike" kern="1200" cap="none" spc="-5" normalizeH="0" baseline="0" noProof="0" dirty="0">
                <a:ln>
                  <a:noFill/>
                </a:ln>
                <a:solidFill>
                  <a:srgbClr val="750405"/>
                </a:solidFill>
                <a:effectLst/>
                <a:uLnTx/>
                <a:uFillTx/>
                <a:latin typeface="Arial"/>
                <a:ea typeface="+mn-ea"/>
                <a:cs typeface="Arial"/>
              </a:rPr>
              <a:t>Family-centric</a:t>
            </a:r>
            <a:r>
              <a:rPr kumimoji="0" sz="1200" b="0" i="0" u="none" strike="noStrike" kern="1200" cap="none" spc="55" normalizeH="0" baseline="0" noProof="0" dirty="0">
                <a:ln>
                  <a:noFill/>
                </a:ln>
                <a:solidFill>
                  <a:srgbClr val="750405"/>
                </a:solidFill>
                <a:effectLst/>
                <a:uLnTx/>
                <a:uFillTx/>
                <a:latin typeface="Arial"/>
                <a:ea typeface="+mn-ea"/>
                <a:cs typeface="Arial"/>
              </a:rPr>
              <a:t> </a:t>
            </a:r>
            <a:r>
              <a:rPr kumimoji="0" sz="1200" b="0" i="0" u="none" strike="noStrike" kern="1200" cap="none" spc="-5" normalizeH="0" baseline="0" noProof="0" dirty="0">
                <a:ln>
                  <a:noFill/>
                </a:ln>
                <a:solidFill>
                  <a:srgbClr val="750405"/>
                </a:solidFill>
                <a:effectLst/>
                <a:uLnTx/>
                <a:uFillTx/>
                <a:latin typeface="Arial"/>
                <a:ea typeface="+mn-ea"/>
                <a:cs typeface="Arial"/>
              </a:rPr>
              <a:t>Experience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txBox="1"/>
          <p:nvPr/>
        </p:nvSpPr>
        <p:spPr>
          <a:xfrm>
            <a:off x="2905125" y="4876279"/>
            <a:ext cx="3648075" cy="369570"/>
          </a:xfrm>
          <a:prstGeom prst="rect">
            <a:avLst/>
          </a:prstGeom>
          <a:solidFill>
            <a:srgbClr val="E9CFCF">
              <a:alpha val="79998"/>
            </a:srgbClr>
          </a:solidFill>
        </p:spPr>
        <p:txBody>
          <a:bodyPr vert="horz" wrap="square" lIns="0" tIns="87630" rIns="0" bIns="0" rtlCol="0">
            <a:spAutoFit/>
          </a:bodyPr>
          <a:lstStyle/>
          <a:p>
            <a:pPr marL="17335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10" normalizeH="0" baseline="0" noProof="0" dirty="0">
                <a:ln>
                  <a:noFill/>
                </a:ln>
                <a:solidFill>
                  <a:srgbClr val="750405"/>
                </a:solidFill>
                <a:effectLst/>
                <a:uLnTx/>
                <a:uFillTx/>
                <a:latin typeface="Arial"/>
                <a:ea typeface="+mn-ea"/>
                <a:cs typeface="Arial"/>
              </a:rPr>
              <a:t>Multidisciplinary, Technologically </a:t>
            </a:r>
            <a:r>
              <a:rPr kumimoji="0" sz="1200" b="0" i="0" u="none" strike="noStrike" kern="1200" cap="none" spc="-5" normalizeH="0" baseline="0" noProof="0" dirty="0">
                <a:ln>
                  <a:noFill/>
                </a:ln>
                <a:solidFill>
                  <a:srgbClr val="750405"/>
                </a:solidFill>
                <a:effectLst/>
                <a:uLnTx/>
                <a:uFillTx/>
                <a:latin typeface="Arial"/>
                <a:ea typeface="+mn-ea"/>
                <a:cs typeface="Arial"/>
              </a:rPr>
              <a:t>Advanced</a:t>
            </a:r>
            <a:r>
              <a:rPr kumimoji="0" sz="1200" b="0" i="0" u="none" strike="noStrike" kern="1200" cap="none" spc="20" normalizeH="0" baseline="0" noProof="0" dirty="0">
                <a:ln>
                  <a:noFill/>
                </a:ln>
                <a:solidFill>
                  <a:srgbClr val="750405"/>
                </a:solidFill>
                <a:effectLst/>
                <a:uLnTx/>
                <a:uFillTx/>
                <a:latin typeface="Arial"/>
                <a:ea typeface="+mn-ea"/>
                <a:cs typeface="Arial"/>
              </a:rPr>
              <a:t> </a:t>
            </a:r>
            <a:r>
              <a:rPr kumimoji="0" sz="1200" b="0" i="0" u="none" strike="noStrike" kern="1200" cap="none" spc="-5" normalizeH="0" baseline="0" noProof="0" dirty="0">
                <a:ln>
                  <a:noFill/>
                </a:ln>
                <a:solidFill>
                  <a:srgbClr val="750405"/>
                </a:solidFill>
                <a:effectLst/>
                <a:uLnTx/>
                <a:uFillTx/>
                <a:latin typeface="Arial"/>
                <a:ea typeface="+mn-ea"/>
                <a:cs typeface="Arial"/>
              </a:rPr>
              <a:t>Care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p:cNvSpPr txBox="1"/>
          <p:nvPr/>
        </p:nvSpPr>
        <p:spPr>
          <a:xfrm>
            <a:off x="2905125" y="5358676"/>
            <a:ext cx="2390775" cy="369570"/>
          </a:xfrm>
          <a:prstGeom prst="rect">
            <a:avLst/>
          </a:prstGeom>
          <a:solidFill>
            <a:srgbClr val="E9CFCF">
              <a:alpha val="79998"/>
            </a:srgbClr>
          </a:solidFill>
        </p:spPr>
        <p:txBody>
          <a:bodyPr vert="horz" wrap="square" lIns="0" tIns="87630" rIns="0" bIns="0" rtlCol="0">
            <a:spAutoFit/>
          </a:bodyPr>
          <a:lstStyle/>
          <a:p>
            <a:pPr marL="17335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0" normalizeH="0" baseline="0" noProof="0" dirty="0">
                <a:ln>
                  <a:noFill/>
                </a:ln>
                <a:solidFill>
                  <a:srgbClr val="750405"/>
                </a:solidFill>
                <a:effectLst/>
                <a:uLnTx/>
                <a:uFillTx/>
                <a:latin typeface="Arial"/>
                <a:ea typeface="+mn-ea"/>
                <a:cs typeface="Arial"/>
              </a:rPr>
              <a:t>Deep Community</a:t>
            </a:r>
            <a:r>
              <a:rPr kumimoji="0" sz="1200" b="0" i="0" u="none" strike="noStrike" kern="1200" cap="none" spc="-15" normalizeH="0" baseline="0" noProof="0" dirty="0">
                <a:ln>
                  <a:noFill/>
                </a:ln>
                <a:solidFill>
                  <a:srgbClr val="750405"/>
                </a:solidFill>
                <a:effectLst/>
                <a:uLnTx/>
                <a:uFillTx/>
                <a:latin typeface="Arial"/>
                <a:ea typeface="+mn-ea"/>
                <a:cs typeface="Arial"/>
              </a:rPr>
              <a:t> </a:t>
            </a:r>
            <a:r>
              <a:rPr kumimoji="0" sz="1200" b="0" i="0" u="none" strike="noStrike" kern="1200" cap="none" spc="-5" normalizeH="0" baseline="0" noProof="0" dirty="0">
                <a:ln>
                  <a:noFill/>
                </a:ln>
                <a:solidFill>
                  <a:srgbClr val="750405"/>
                </a:solidFill>
                <a:effectLst/>
                <a:uLnTx/>
                <a:uFillTx/>
                <a:latin typeface="Arial"/>
                <a:ea typeface="+mn-ea"/>
                <a:cs typeface="Arial"/>
              </a:rPr>
              <a:t>Engagement</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2" name="object 12"/>
          <p:cNvSpPr txBox="1"/>
          <p:nvPr/>
        </p:nvSpPr>
        <p:spPr>
          <a:xfrm>
            <a:off x="2905125" y="5841085"/>
            <a:ext cx="4333875" cy="369570"/>
          </a:xfrm>
          <a:prstGeom prst="rect">
            <a:avLst/>
          </a:prstGeom>
          <a:solidFill>
            <a:srgbClr val="E9CFCF">
              <a:alpha val="79998"/>
            </a:srgbClr>
          </a:solidFill>
        </p:spPr>
        <p:txBody>
          <a:bodyPr vert="horz" wrap="square" lIns="0" tIns="88265" rIns="0" bIns="0" rtlCol="0">
            <a:spAutoFit/>
          </a:bodyPr>
          <a:lstStyle/>
          <a:p>
            <a:pPr marL="173355" marR="0" lvl="0" indent="0" algn="l" defTabSz="914400" rtl="0" eaLnBrk="1" fontAlgn="auto" latinLnBrk="0" hangingPunct="1">
              <a:lnSpc>
                <a:spcPct val="100000"/>
              </a:lnSpc>
              <a:spcBef>
                <a:spcPts val="695"/>
              </a:spcBef>
              <a:spcAft>
                <a:spcPts val="0"/>
              </a:spcAft>
              <a:buClrTx/>
              <a:buSzTx/>
              <a:buFontTx/>
              <a:buNone/>
              <a:tabLst/>
              <a:defRPr/>
            </a:pPr>
            <a:r>
              <a:rPr kumimoji="0" sz="1200" b="0" i="0" u="none" strike="noStrike" kern="1200" cap="none" spc="0" normalizeH="0" baseline="0" noProof="0" dirty="0">
                <a:ln>
                  <a:noFill/>
                </a:ln>
                <a:solidFill>
                  <a:srgbClr val="750405"/>
                </a:solidFill>
                <a:effectLst/>
                <a:uLnTx/>
                <a:uFillTx/>
                <a:latin typeface="Arial"/>
                <a:ea typeface="+mn-ea"/>
                <a:cs typeface="Arial"/>
              </a:rPr>
              <a:t>A </a:t>
            </a:r>
            <a:r>
              <a:rPr kumimoji="0" sz="1200" b="0" i="0" u="none" strike="noStrike" kern="1200" cap="none" spc="-5" normalizeH="0" baseline="0" noProof="0" dirty="0">
                <a:ln>
                  <a:noFill/>
                </a:ln>
                <a:solidFill>
                  <a:srgbClr val="750405"/>
                </a:solidFill>
                <a:effectLst/>
                <a:uLnTx/>
                <a:uFillTx/>
                <a:latin typeface="Arial"/>
                <a:ea typeface="+mn-ea"/>
                <a:cs typeface="Arial"/>
              </a:rPr>
              <a:t>Fully </a:t>
            </a:r>
            <a:r>
              <a:rPr kumimoji="0" sz="1200" b="0" i="0" u="none" strike="noStrike" kern="1200" cap="none" spc="0" normalizeH="0" baseline="0" noProof="0" dirty="0">
                <a:ln>
                  <a:noFill/>
                </a:ln>
                <a:solidFill>
                  <a:srgbClr val="750405"/>
                </a:solidFill>
                <a:effectLst/>
                <a:uLnTx/>
                <a:uFillTx/>
                <a:latin typeface="Arial"/>
                <a:ea typeface="+mn-ea"/>
                <a:cs typeface="Arial"/>
              </a:rPr>
              <a:t>Coordinated Patient-and </a:t>
            </a:r>
            <a:r>
              <a:rPr kumimoji="0" sz="1200" b="0" i="0" u="none" strike="noStrike" kern="1200" cap="none" spc="-5" normalizeH="0" baseline="0" noProof="0" dirty="0">
                <a:ln>
                  <a:noFill/>
                </a:ln>
                <a:solidFill>
                  <a:srgbClr val="750405"/>
                </a:solidFill>
                <a:effectLst/>
                <a:uLnTx/>
                <a:uFillTx/>
                <a:latin typeface="Arial"/>
                <a:ea typeface="+mn-ea"/>
                <a:cs typeface="Arial"/>
              </a:rPr>
              <a:t>Family-centric</a:t>
            </a:r>
            <a:r>
              <a:rPr kumimoji="0" sz="1200" b="0" i="0" u="none" strike="noStrike" kern="1200" cap="none" spc="65" normalizeH="0" baseline="0" noProof="0" dirty="0">
                <a:ln>
                  <a:noFill/>
                </a:ln>
                <a:solidFill>
                  <a:srgbClr val="750405"/>
                </a:solidFill>
                <a:effectLst/>
                <a:uLnTx/>
                <a:uFillTx/>
                <a:latin typeface="Arial"/>
                <a:ea typeface="+mn-ea"/>
                <a:cs typeface="Arial"/>
              </a:rPr>
              <a:t> </a:t>
            </a:r>
            <a:r>
              <a:rPr kumimoji="0" sz="1200" b="0" i="0" u="none" strike="noStrike" kern="1200" cap="none" spc="-5" normalizeH="0" baseline="0" noProof="0" dirty="0">
                <a:ln>
                  <a:noFill/>
                </a:ln>
                <a:solidFill>
                  <a:srgbClr val="750405"/>
                </a:solidFill>
                <a:effectLst/>
                <a:uLnTx/>
                <a:uFillTx/>
                <a:latin typeface="Arial"/>
                <a:ea typeface="+mn-ea"/>
                <a:cs typeface="Arial"/>
              </a:rPr>
              <a:t>Experience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object 13"/>
          <p:cNvSpPr/>
          <p:nvPr/>
        </p:nvSpPr>
        <p:spPr>
          <a:xfrm>
            <a:off x="2895600" y="3430778"/>
            <a:ext cx="0" cy="365760"/>
          </a:xfrm>
          <a:custGeom>
            <a:avLst/>
            <a:gdLst/>
            <a:ahLst/>
            <a:cxnLst/>
            <a:rect l="l" t="t" r="r" b="b"/>
            <a:pathLst>
              <a:path h="365760">
                <a:moveTo>
                  <a:pt x="0" y="0"/>
                </a:moveTo>
                <a:lnTo>
                  <a:pt x="0" y="365760"/>
                </a:lnTo>
              </a:path>
            </a:pathLst>
          </a:custGeom>
          <a:ln w="19050">
            <a:solidFill>
              <a:srgbClr val="7E04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p:nvPr/>
        </p:nvSpPr>
        <p:spPr>
          <a:xfrm>
            <a:off x="2895600" y="3913504"/>
            <a:ext cx="0" cy="365760"/>
          </a:xfrm>
          <a:custGeom>
            <a:avLst/>
            <a:gdLst/>
            <a:ahLst/>
            <a:cxnLst/>
            <a:rect l="l" t="t" r="r" b="b"/>
            <a:pathLst>
              <a:path h="365760">
                <a:moveTo>
                  <a:pt x="0" y="0"/>
                </a:moveTo>
                <a:lnTo>
                  <a:pt x="0" y="365760"/>
                </a:lnTo>
              </a:path>
            </a:pathLst>
          </a:custGeom>
          <a:ln w="19050">
            <a:solidFill>
              <a:srgbClr val="7E04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object 15"/>
          <p:cNvSpPr/>
          <p:nvPr/>
        </p:nvSpPr>
        <p:spPr>
          <a:xfrm>
            <a:off x="2895600" y="4396359"/>
            <a:ext cx="0" cy="365760"/>
          </a:xfrm>
          <a:custGeom>
            <a:avLst/>
            <a:gdLst/>
            <a:ahLst/>
            <a:cxnLst/>
            <a:rect l="l" t="t" r="r" b="b"/>
            <a:pathLst>
              <a:path h="365760">
                <a:moveTo>
                  <a:pt x="0" y="0"/>
                </a:moveTo>
                <a:lnTo>
                  <a:pt x="0" y="365760"/>
                </a:lnTo>
              </a:path>
            </a:pathLst>
          </a:custGeom>
          <a:ln w="19050">
            <a:solidFill>
              <a:srgbClr val="7E04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bject 16"/>
          <p:cNvSpPr/>
          <p:nvPr/>
        </p:nvSpPr>
        <p:spPr>
          <a:xfrm>
            <a:off x="2895600" y="4879085"/>
            <a:ext cx="0" cy="365760"/>
          </a:xfrm>
          <a:custGeom>
            <a:avLst/>
            <a:gdLst/>
            <a:ahLst/>
            <a:cxnLst/>
            <a:rect l="l" t="t" r="r" b="b"/>
            <a:pathLst>
              <a:path h="365760">
                <a:moveTo>
                  <a:pt x="0" y="0"/>
                </a:moveTo>
                <a:lnTo>
                  <a:pt x="0" y="365759"/>
                </a:lnTo>
              </a:path>
            </a:pathLst>
          </a:custGeom>
          <a:ln w="19050">
            <a:solidFill>
              <a:srgbClr val="7E04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17"/>
          <p:cNvSpPr/>
          <p:nvPr/>
        </p:nvSpPr>
        <p:spPr>
          <a:xfrm>
            <a:off x="2895600" y="5361940"/>
            <a:ext cx="0" cy="365760"/>
          </a:xfrm>
          <a:custGeom>
            <a:avLst/>
            <a:gdLst/>
            <a:ahLst/>
            <a:cxnLst/>
            <a:rect l="l" t="t" r="r" b="b"/>
            <a:pathLst>
              <a:path h="365760">
                <a:moveTo>
                  <a:pt x="0" y="0"/>
                </a:moveTo>
                <a:lnTo>
                  <a:pt x="0" y="365696"/>
                </a:lnTo>
              </a:path>
            </a:pathLst>
          </a:custGeom>
          <a:ln w="19050">
            <a:solidFill>
              <a:srgbClr val="7E04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bject 18"/>
          <p:cNvSpPr/>
          <p:nvPr/>
        </p:nvSpPr>
        <p:spPr>
          <a:xfrm>
            <a:off x="2895600" y="5844654"/>
            <a:ext cx="0" cy="365760"/>
          </a:xfrm>
          <a:custGeom>
            <a:avLst/>
            <a:gdLst/>
            <a:ahLst/>
            <a:cxnLst/>
            <a:rect l="l" t="t" r="r" b="b"/>
            <a:pathLst>
              <a:path h="365760">
                <a:moveTo>
                  <a:pt x="0" y="0"/>
                </a:moveTo>
                <a:lnTo>
                  <a:pt x="0" y="365759"/>
                </a:lnTo>
              </a:path>
            </a:pathLst>
          </a:custGeom>
          <a:ln w="19050">
            <a:solidFill>
              <a:srgbClr val="7E04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object 23"/>
          <p:cNvSpPr txBox="1">
            <a:spLocks noGrp="1"/>
          </p:cNvSpPr>
          <p:nvPr>
            <p:ph type="sldNum" sz="quarter" idx="4294967295"/>
          </p:nvPr>
        </p:nvSpPr>
        <p:spPr>
          <a:xfrm>
            <a:off x="0" y="0"/>
            <a:ext cx="0" cy="111569"/>
          </a:xfrm>
          <a:prstGeom prst="rect">
            <a:avLst/>
          </a:prstGeom>
        </p:spPr>
        <p:txBody>
          <a:bodyPr vert="horz" wrap="square" lIns="0" tIns="3810" rIns="0" bIns="0" rtlCol="0">
            <a:spAutoFit/>
          </a:bodyPr>
          <a:lstStyle/>
          <a:p>
            <a:pPr marL="25400" marR="0" lvl="0" indent="0" algn="l" defTabSz="914400" rtl="0" eaLnBrk="1" fontAlgn="auto" latinLnBrk="0" hangingPunct="1">
              <a:lnSpc>
                <a:spcPct val="100000"/>
              </a:lnSpc>
              <a:spcBef>
                <a:spcPts val="30"/>
              </a:spcBef>
              <a:spcAft>
                <a:spcPts val="0"/>
              </a:spcAft>
              <a:buClrTx/>
              <a:buSzTx/>
              <a:buFontTx/>
              <a:buNone/>
              <a:tabLst/>
              <a:defRPr/>
            </a:pPr>
            <a:r>
              <a:rPr kumimoji="0" sz="700" b="0" i="0" u="none" strike="noStrike" kern="1200" cap="none" spc="5"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336925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096000" cy="6858000"/>
          </a:xfrm>
          <a:custGeom>
            <a:avLst/>
            <a:gdLst/>
            <a:ahLst/>
            <a:cxnLst/>
            <a:rect l="l" t="t" r="r" b="b"/>
            <a:pathLst>
              <a:path w="6096000" h="6858000">
                <a:moveTo>
                  <a:pt x="0" y="6858000"/>
                </a:moveTo>
                <a:lnTo>
                  <a:pt x="6096000" y="6858000"/>
                </a:lnTo>
                <a:lnTo>
                  <a:pt x="6096000" y="0"/>
                </a:lnTo>
                <a:lnTo>
                  <a:pt x="0" y="0"/>
                </a:lnTo>
                <a:lnTo>
                  <a:pt x="0" y="6858000"/>
                </a:lnTo>
                <a:close/>
              </a:path>
            </a:pathLst>
          </a:custGeom>
          <a:solidFill>
            <a:srgbClr val="F8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6096000" y="0"/>
            <a:ext cx="6096000"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377748" y="1593545"/>
            <a:ext cx="4359275" cy="1732914"/>
          </a:xfrm>
          <a:prstGeom prst="rect">
            <a:avLst/>
          </a:prstGeom>
        </p:spPr>
        <p:txBody>
          <a:bodyPr vert="horz" wrap="square" lIns="0" tIns="12065" rIns="0" bIns="0" rtlCol="0">
            <a:spAutoFit/>
          </a:bodyPr>
          <a:lstStyle/>
          <a:p>
            <a:pPr marL="12700" marR="33655">
              <a:lnSpc>
                <a:spcPct val="100000"/>
              </a:lnSpc>
              <a:spcBef>
                <a:spcPts val="95"/>
              </a:spcBef>
            </a:pPr>
            <a:r>
              <a:rPr sz="2800" b="0" spc="-5" dirty="0">
                <a:latin typeface="Arial"/>
                <a:cs typeface="Arial"/>
              </a:rPr>
              <a:t>The </a:t>
            </a:r>
            <a:r>
              <a:rPr sz="2800" b="0" dirty="0">
                <a:latin typeface="Arial"/>
                <a:cs typeface="Arial"/>
              </a:rPr>
              <a:t>cancer pavilion </a:t>
            </a:r>
            <a:r>
              <a:rPr sz="2800" b="0" spc="-5" dirty="0">
                <a:latin typeface="Arial"/>
                <a:cs typeface="Arial"/>
              </a:rPr>
              <a:t>has  the </a:t>
            </a:r>
            <a:r>
              <a:rPr sz="2800" b="0" dirty="0">
                <a:latin typeface="Arial"/>
                <a:cs typeface="Arial"/>
              </a:rPr>
              <a:t>advancement </a:t>
            </a:r>
            <a:r>
              <a:rPr sz="2800" b="0" spc="-5" dirty="0">
                <a:latin typeface="Arial"/>
                <a:cs typeface="Arial"/>
              </a:rPr>
              <a:t>of cancer  care at the core of</a:t>
            </a:r>
            <a:r>
              <a:rPr sz="2800" b="0" spc="110" dirty="0">
                <a:latin typeface="Arial"/>
                <a:cs typeface="Arial"/>
              </a:rPr>
              <a:t> </a:t>
            </a:r>
            <a:r>
              <a:rPr sz="2800" b="0" spc="-5" dirty="0">
                <a:latin typeface="Arial"/>
                <a:cs typeface="Arial"/>
              </a:rPr>
              <a:t>the</a:t>
            </a:r>
            <a:endParaRPr sz="2800" dirty="0">
              <a:latin typeface="Arial"/>
              <a:cs typeface="Arial"/>
            </a:endParaRPr>
          </a:p>
          <a:p>
            <a:pPr marL="12700">
              <a:lnSpc>
                <a:spcPct val="100000"/>
              </a:lnSpc>
              <a:spcBef>
                <a:spcPts val="5"/>
              </a:spcBef>
            </a:pPr>
            <a:r>
              <a:rPr sz="2800" b="0" spc="-5" dirty="0">
                <a:latin typeface="Arial"/>
                <a:cs typeface="Arial"/>
              </a:rPr>
              <a:t>facilities’ design and</a:t>
            </a:r>
            <a:r>
              <a:rPr sz="2800" b="0" spc="10" dirty="0">
                <a:latin typeface="Arial"/>
                <a:cs typeface="Arial"/>
              </a:rPr>
              <a:t> </a:t>
            </a:r>
            <a:r>
              <a:rPr sz="2800" b="0" spc="-5" dirty="0">
                <a:latin typeface="Arial"/>
                <a:cs typeface="Arial"/>
              </a:rPr>
              <a:t>layout.</a:t>
            </a:r>
            <a:endParaRPr sz="2800" dirty="0">
              <a:latin typeface="Arial"/>
              <a:cs typeface="Arial"/>
            </a:endParaRPr>
          </a:p>
        </p:txBody>
      </p:sp>
      <p:sp>
        <p:nvSpPr>
          <p:cNvPr id="5" name="object 5"/>
          <p:cNvSpPr txBox="1"/>
          <p:nvPr/>
        </p:nvSpPr>
        <p:spPr>
          <a:xfrm>
            <a:off x="377748" y="3959733"/>
            <a:ext cx="1642745" cy="45275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The </a:t>
            </a:r>
            <a:r>
              <a:rPr kumimoji="0" sz="1400" b="0" i="0" u="none" strike="noStrike" kern="1200" cap="none" spc="0" normalizeH="0" baseline="0" noProof="0" dirty="0">
                <a:ln>
                  <a:noFill/>
                </a:ln>
                <a:solidFill>
                  <a:prstClr val="black"/>
                </a:solidFill>
                <a:effectLst/>
                <a:uLnTx/>
                <a:uFillTx/>
                <a:latin typeface="Arial"/>
                <a:ea typeface="+mn-ea"/>
                <a:cs typeface="Arial"/>
              </a:rPr>
              <a:t>focus on</a:t>
            </a:r>
            <a:r>
              <a:rPr kumimoji="0" sz="1400" b="0" i="0" u="none" strike="noStrike" kern="1200" cap="none" spc="-6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cancer  research </a:t>
            </a:r>
            <a:r>
              <a:rPr kumimoji="0" sz="1400" b="0" i="0" u="none" strike="noStrike" kern="1200" cap="none" spc="-5" normalizeH="0" baseline="0" noProof="0" dirty="0">
                <a:ln>
                  <a:noFill/>
                </a:ln>
                <a:solidFill>
                  <a:prstClr val="black"/>
                </a:solidFill>
                <a:effectLst/>
                <a:uLnTx/>
                <a:uFillTx/>
                <a:latin typeface="Arial"/>
                <a:ea typeface="+mn-ea"/>
                <a:cs typeface="Arial"/>
              </a:rPr>
              <a:t>will</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Cambria Math"/>
                <a:ea typeface="+mn-ea"/>
                <a:cs typeface="Cambria Math"/>
              </a:rPr>
              <a:t>⟶</a:t>
            </a:r>
          </a:p>
        </p:txBody>
      </p:sp>
      <p:sp>
        <p:nvSpPr>
          <p:cNvPr id="6" name="object 6"/>
          <p:cNvSpPr/>
          <p:nvPr/>
        </p:nvSpPr>
        <p:spPr>
          <a:xfrm>
            <a:off x="390334" y="3886200"/>
            <a:ext cx="2069464" cy="0"/>
          </a:xfrm>
          <a:custGeom>
            <a:avLst/>
            <a:gdLst/>
            <a:ahLst/>
            <a:cxnLst/>
            <a:rect l="l" t="t" r="r" b="b"/>
            <a:pathLst>
              <a:path w="2069464">
                <a:moveTo>
                  <a:pt x="0" y="0"/>
                </a:moveTo>
                <a:lnTo>
                  <a:pt x="2069147"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txBox="1"/>
          <p:nvPr/>
        </p:nvSpPr>
        <p:spPr>
          <a:xfrm>
            <a:off x="2905125" y="4000487"/>
            <a:ext cx="3419475" cy="369570"/>
          </a:xfrm>
          <a:prstGeom prst="rect">
            <a:avLst/>
          </a:prstGeom>
          <a:solidFill>
            <a:srgbClr val="E9CFCF">
              <a:alpha val="79998"/>
            </a:srgbClr>
          </a:solidFill>
        </p:spPr>
        <p:txBody>
          <a:bodyPr vert="horz" wrap="square" lIns="0" tIns="87630" rIns="0" bIns="0" rtlCol="0">
            <a:spAutoFit/>
          </a:bodyPr>
          <a:lstStyle/>
          <a:p>
            <a:pPr marL="17335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0" normalizeH="0" baseline="0" noProof="0" dirty="0">
                <a:ln>
                  <a:noFill/>
                </a:ln>
                <a:solidFill>
                  <a:srgbClr val="750405"/>
                </a:solidFill>
                <a:effectLst/>
                <a:uLnTx/>
                <a:uFillTx/>
                <a:latin typeface="Arial"/>
                <a:ea typeface="+mn-ea"/>
                <a:cs typeface="Arial"/>
              </a:rPr>
              <a:t>Put Science on </a:t>
            </a:r>
            <a:r>
              <a:rPr kumimoji="0" sz="1200" b="0" i="0" u="none" strike="noStrike" kern="1200" cap="none" spc="-5" normalizeH="0" baseline="0" noProof="0" dirty="0">
                <a:ln>
                  <a:noFill/>
                </a:ln>
                <a:solidFill>
                  <a:srgbClr val="750405"/>
                </a:solidFill>
                <a:effectLst/>
                <a:uLnTx/>
                <a:uFillTx/>
                <a:latin typeface="Arial"/>
                <a:ea typeface="+mn-ea"/>
                <a:cs typeface="Arial"/>
              </a:rPr>
              <a:t>Display </a:t>
            </a:r>
            <a:r>
              <a:rPr kumimoji="0" sz="1200" b="0" i="0" u="none" strike="noStrike" kern="1200" cap="none" spc="0" normalizeH="0" baseline="0" noProof="0" dirty="0">
                <a:ln>
                  <a:noFill/>
                </a:ln>
                <a:solidFill>
                  <a:srgbClr val="750405"/>
                </a:solidFill>
                <a:effectLst/>
                <a:uLnTx/>
                <a:uFillTx/>
                <a:latin typeface="Arial"/>
                <a:ea typeface="+mn-ea"/>
                <a:cs typeface="Arial"/>
              </a:rPr>
              <a:t>&amp; </a:t>
            </a:r>
            <a:r>
              <a:rPr kumimoji="0" sz="1200" b="0" i="0" u="none" strike="noStrike" kern="1200" cap="none" spc="-5" normalizeH="0" baseline="0" noProof="0" dirty="0">
                <a:ln>
                  <a:noFill/>
                </a:ln>
                <a:solidFill>
                  <a:srgbClr val="750405"/>
                </a:solidFill>
                <a:effectLst/>
                <a:uLnTx/>
                <a:uFillTx/>
                <a:latin typeface="Arial"/>
                <a:ea typeface="+mn-ea"/>
                <a:cs typeface="Arial"/>
              </a:rPr>
              <a:t>in Play </a:t>
            </a:r>
            <a:r>
              <a:rPr kumimoji="0" sz="1200" b="0" i="0" u="none" strike="noStrike" kern="1200" cap="none" spc="0" normalizeH="0" baseline="0" noProof="0" dirty="0">
                <a:ln>
                  <a:noFill/>
                </a:ln>
                <a:solidFill>
                  <a:srgbClr val="750405"/>
                </a:solidFill>
                <a:effectLst/>
                <a:uLnTx/>
                <a:uFillTx/>
                <a:latin typeface="Arial"/>
                <a:ea typeface="+mn-ea"/>
                <a:cs typeface="Arial"/>
              </a:rPr>
              <a:t>for</a:t>
            </a:r>
            <a:r>
              <a:rPr kumimoji="0" sz="1200" b="0" i="0" u="none" strike="noStrike" kern="1200" cap="none" spc="90" normalizeH="0" baseline="0" noProof="0" dirty="0">
                <a:ln>
                  <a:noFill/>
                </a:ln>
                <a:solidFill>
                  <a:srgbClr val="750405"/>
                </a:solidFill>
                <a:effectLst/>
                <a:uLnTx/>
                <a:uFillTx/>
                <a:latin typeface="Arial"/>
                <a:ea typeface="+mn-ea"/>
                <a:cs typeface="Arial"/>
              </a:rPr>
              <a:t> </a:t>
            </a:r>
            <a:r>
              <a:rPr kumimoji="0" sz="1200" b="0" i="0" u="none" strike="noStrike" kern="1200" cap="none" spc="0" normalizeH="0" baseline="0" noProof="0" dirty="0">
                <a:ln>
                  <a:noFill/>
                </a:ln>
                <a:solidFill>
                  <a:srgbClr val="750405"/>
                </a:solidFill>
                <a:effectLst/>
                <a:uLnTx/>
                <a:uFillTx/>
                <a:latin typeface="Arial"/>
                <a:ea typeface="+mn-ea"/>
                <a:cs typeface="Arial"/>
              </a:rPr>
              <a:t>Patients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2905125" y="4482960"/>
            <a:ext cx="4219575" cy="369570"/>
          </a:xfrm>
          <a:prstGeom prst="rect">
            <a:avLst/>
          </a:prstGeom>
          <a:solidFill>
            <a:srgbClr val="E9CFCF">
              <a:alpha val="79998"/>
            </a:srgbClr>
          </a:solidFill>
        </p:spPr>
        <p:txBody>
          <a:bodyPr vert="horz" wrap="square" lIns="0" tIns="87630" rIns="0" bIns="0" rtlCol="0">
            <a:spAutoFit/>
          </a:bodyPr>
          <a:lstStyle/>
          <a:p>
            <a:pPr marL="173355" marR="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0" normalizeH="0" baseline="0" noProof="0" dirty="0">
                <a:ln>
                  <a:noFill/>
                </a:ln>
                <a:solidFill>
                  <a:srgbClr val="750405"/>
                </a:solidFill>
                <a:effectLst/>
                <a:uLnTx/>
                <a:uFillTx/>
                <a:latin typeface="Arial"/>
                <a:ea typeface="+mn-ea"/>
                <a:cs typeface="Arial"/>
              </a:rPr>
              <a:t>Embed Research &amp; </a:t>
            </a:r>
            <a:r>
              <a:rPr kumimoji="0" sz="1200" b="0" i="0" u="none" strike="noStrike" kern="1200" cap="none" spc="-5" normalizeH="0" baseline="0" noProof="0" dirty="0">
                <a:ln>
                  <a:noFill/>
                </a:ln>
                <a:solidFill>
                  <a:srgbClr val="750405"/>
                </a:solidFill>
                <a:effectLst/>
                <a:uLnTx/>
                <a:uFillTx/>
                <a:latin typeface="Arial"/>
                <a:ea typeface="+mn-ea"/>
                <a:cs typeface="Arial"/>
              </a:rPr>
              <a:t>Discovery in the Fabric </a:t>
            </a:r>
            <a:r>
              <a:rPr kumimoji="0" sz="1200" b="0" i="0" u="none" strike="noStrike" kern="1200" cap="none" spc="0" normalizeH="0" baseline="0" noProof="0" dirty="0">
                <a:ln>
                  <a:noFill/>
                </a:ln>
                <a:solidFill>
                  <a:srgbClr val="750405"/>
                </a:solidFill>
                <a:effectLst/>
                <a:uLnTx/>
                <a:uFillTx/>
                <a:latin typeface="Arial"/>
                <a:ea typeface="+mn-ea"/>
                <a:cs typeface="Arial"/>
              </a:rPr>
              <a:t>of </a:t>
            </a:r>
            <a:r>
              <a:rPr kumimoji="0" sz="1200" b="0" i="0" u="none" strike="noStrike" kern="1200" cap="none" spc="-5" normalizeH="0" baseline="0" noProof="0" dirty="0">
                <a:ln>
                  <a:noFill/>
                </a:ln>
                <a:solidFill>
                  <a:srgbClr val="750405"/>
                </a:solidFill>
                <a:effectLst/>
                <a:uLnTx/>
                <a:uFillTx/>
                <a:latin typeface="Arial"/>
                <a:ea typeface="+mn-ea"/>
                <a:cs typeface="Arial"/>
              </a:rPr>
              <a:t>the</a:t>
            </a:r>
            <a:r>
              <a:rPr kumimoji="0" sz="1200" b="0" i="0" u="none" strike="noStrike" kern="1200" cap="none" spc="160" normalizeH="0" baseline="0" noProof="0" dirty="0">
                <a:ln>
                  <a:noFill/>
                </a:ln>
                <a:solidFill>
                  <a:srgbClr val="750405"/>
                </a:solidFill>
                <a:effectLst/>
                <a:uLnTx/>
                <a:uFillTx/>
                <a:latin typeface="Arial"/>
                <a:ea typeface="+mn-ea"/>
                <a:cs typeface="Arial"/>
              </a:rPr>
              <a:t> </a:t>
            </a:r>
            <a:r>
              <a:rPr kumimoji="0" sz="1200" b="0" i="0" u="none" strike="noStrike" kern="1200" cap="none" spc="0" normalizeH="0" baseline="0" noProof="0" dirty="0">
                <a:ln>
                  <a:noFill/>
                </a:ln>
                <a:solidFill>
                  <a:srgbClr val="750405"/>
                </a:solidFill>
                <a:effectLst/>
                <a:uLnTx/>
                <a:uFillTx/>
                <a:latin typeface="Arial"/>
                <a:ea typeface="+mn-ea"/>
                <a:cs typeface="Arial"/>
              </a:rPr>
              <a:t>Center</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txBox="1"/>
          <p:nvPr/>
        </p:nvSpPr>
        <p:spPr>
          <a:xfrm>
            <a:off x="2905125" y="4965293"/>
            <a:ext cx="3762375" cy="554355"/>
          </a:xfrm>
          <a:prstGeom prst="rect">
            <a:avLst/>
          </a:prstGeom>
          <a:solidFill>
            <a:srgbClr val="E9CFCF">
              <a:alpha val="79998"/>
            </a:srgbClr>
          </a:solidFill>
        </p:spPr>
        <p:txBody>
          <a:bodyPr vert="horz" wrap="square" lIns="0" tIns="87630" rIns="0" bIns="0" rtlCol="0">
            <a:spAutoFit/>
          </a:bodyPr>
          <a:lstStyle/>
          <a:p>
            <a:pPr marL="173355" marR="149860" lvl="0" indent="0" algn="l" defTabSz="914400" rtl="0" eaLnBrk="1" fontAlgn="auto" latinLnBrk="0" hangingPunct="1">
              <a:lnSpc>
                <a:spcPct val="100000"/>
              </a:lnSpc>
              <a:spcBef>
                <a:spcPts val="690"/>
              </a:spcBef>
              <a:spcAft>
                <a:spcPts val="0"/>
              </a:spcAft>
              <a:buClrTx/>
              <a:buSzTx/>
              <a:buFontTx/>
              <a:buNone/>
              <a:tabLst/>
              <a:defRPr/>
            </a:pPr>
            <a:r>
              <a:rPr kumimoji="0" sz="1200" b="0" i="0" u="none" strike="noStrike" kern="1200" cap="none" spc="0" normalizeH="0" baseline="0" noProof="0" dirty="0">
                <a:ln>
                  <a:noFill/>
                </a:ln>
                <a:solidFill>
                  <a:srgbClr val="750405"/>
                </a:solidFill>
                <a:effectLst/>
                <a:uLnTx/>
                <a:uFillTx/>
                <a:latin typeface="Arial"/>
                <a:ea typeface="+mn-ea"/>
                <a:cs typeface="Arial"/>
              </a:rPr>
              <a:t>Foster </a:t>
            </a:r>
            <a:r>
              <a:rPr kumimoji="0" sz="1200" b="0" i="0" u="none" strike="noStrike" kern="1200" cap="none" spc="-5" normalizeH="0" baseline="0" noProof="0" dirty="0">
                <a:ln>
                  <a:noFill/>
                </a:ln>
                <a:solidFill>
                  <a:srgbClr val="750405"/>
                </a:solidFill>
                <a:effectLst/>
                <a:uLnTx/>
                <a:uFillTx/>
                <a:latin typeface="Arial"/>
                <a:ea typeface="+mn-ea"/>
                <a:cs typeface="Arial"/>
              </a:rPr>
              <a:t>Digital Innovation </a:t>
            </a:r>
            <a:r>
              <a:rPr kumimoji="0" sz="1200" b="0" i="0" u="none" strike="noStrike" kern="1200" cap="none" spc="0" normalizeH="0" baseline="0" noProof="0" dirty="0">
                <a:ln>
                  <a:noFill/>
                </a:ln>
                <a:solidFill>
                  <a:srgbClr val="750405"/>
                </a:solidFill>
                <a:effectLst/>
                <a:uLnTx/>
                <a:uFillTx/>
                <a:latin typeface="Arial"/>
                <a:ea typeface="+mn-ea"/>
                <a:cs typeface="Arial"/>
              </a:rPr>
              <a:t>&amp; </a:t>
            </a:r>
            <a:r>
              <a:rPr kumimoji="0" sz="1200" b="0" i="0" u="none" strike="noStrike" kern="1200" cap="none" spc="-15" normalizeH="0" baseline="0" noProof="0" dirty="0">
                <a:ln>
                  <a:noFill/>
                </a:ln>
                <a:solidFill>
                  <a:srgbClr val="750405"/>
                </a:solidFill>
                <a:effectLst/>
                <a:uLnTx/>
                <a:uFillTx/>
                <a:latin typeface="Arial"/>
                <a:ea typeface="+mn-ea"/>
                <a:cs typeface="Arial"/>
              </a:rPr>
              <a:t>Technology </a:t>
            </a:r>
            <a:r>
              <a:rPr kumimoji="0" sz="1200" b="0" i="0" u="none" strike="noStrike" kern="1200" cap="none" spc="0" normalizeH="0" baseline="0" noProof="0" dirty="0">
                <a:ln>
                  <a:noFill/>
                </a:ln>
                <a:solidFill>
                  <a:srgbClr val="750405"/>
                </a:solidFill>
                <a:effectLst/>
                <a:uLnTx/>
                <a:uFillTx/>
                <a:latin typeface="Arial"/>
                <a:ea typeface="+mn-ea"/>
                <a:cs typeface="Arial"/>
              </a:rPr>
              <a:t>to </a:t>
            </a:r>
            <a:r>
              <a:rPr kumimoji="0" sz="1200" b="0" i="0" u="none" strike="noStrike" kern="1200" cap="none" spc="-5" normalizeH="0" baseline="0" noProof="0" dirty="0">
                <a:ln>
                  <a:noFill/>
                </a:ln>
                <a:solidFill>
                  <a:srgbClr val="750405"/>
                </a:solidFill>
                <a:effectLst/>
                <a:uLnTx/>
                <a:uFillTx/>
                <a:latin typeface="Arial"/>
                <a:ea typeface="+mn-ea"/>
                <a:cs typeface="Arial"/>
              </a:rPr>
              <a:t>Enhance  </a:t>
            </a:r>
            <a:r>
              <a:rPr kumimoji="0" sz="1200" b="0" i="0" u="none" strike="noStrike" kern="1200" cap="none" spc="0" normalizeH="0" baseline="0" noProof="0" dirty="0">
                <a:ln>
                  <a:noFill/>
                </a:ln>
                <a:solidFill>
                  <a:srgbClr val="750405"/>
                </a:solidFill>
                <a:effectLst/>
                <a:uLnTx/>
                <a:uFillTx/>
                <a:latin typeface="Arial"/>
                <a:ea typeface="+mn-ea"/>
                <a:cs typeface="Arial"/>
              </a:rPr>
              <a:t>Patient &amp; </a:t>
            </a:r>
            <a:r>
              <a:rPr kumimoji="0" sz="1200" b="0" i="0" u="none" strike="noStrike" kern="1200" cap="none" spc="-5" normalizeH="0" baseline="0" noProof="0" dirty="0">
                <a:ln>
                  <a:noFill/>
                </a:ln>
                <a:solidFill>
                  <a:srgbClr val="750405"/>
                </a:solidFill>
                <a:effectLst/>
                <a:uLnTx/>
                <a:uFillTx/>
                <a:latin typeface="Arial"/>
                <a:ea typeface="+mn-ea"/>
                <a:cs typeface="Arial"/>
              </a:rPr>
              <a:t>Provider</a:t>
            </a:r>
            <a:r>
              <a:rPr kumimoji="0" sz="1200" b="0" i="0" u="none" strike="noStrike" kern="1200" cap="none" spc="40" normalizeH="0" baseline="0" noProof="0" dirty="0">
                <a:ln>
                  <a:noFill/>
                </a:ln>
                <a:solidFill>
                  <a:srgbClr val="750405"/>
                </a:solidFill>
                <a:effectLst/>
                <a:uLnTx/>
                <a:uFillTx/>
                <a:latin typeface="Arial"/>
                <a:ea typeface="+mn-ea"/>
                <a:cs typeface="Arial"/>
              </a:rPr>
              <a:t> </a:t>
            </a:r>
            <a:r>
              <a:rPr kumimoji="0" sz="1200" b="0" i="0" u="none" strike="noStrike" kern="1200" cap="none" spc="-5" normalizeH="0" baseline="0" noProof="0" dirty="0">
                <a:ln>
                  <a:noFill/>
                </a:ln>
                <a:solidFill>
                  <a:srgbClr val="750405"/>
                </a:solidFill>
                <a:effectLst/>
                <a:uLnTx/>
                <a:uFillTx/>
                <a:latin typeface="Arial"/>
                <a:ea typeface="+mn-ea"/>
                <a:cs typeface="Arial"/>
              </a:rPr>
              <a:t>Experience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p:nvPr/>
        </p:nvSpPr>
        <p:spPr>
          <a:xfrm>
            <a:off x="2895600" y="4002278"/>
            <a:ext cx="0" cy="365760"/>
          </a:xfrm>
          <a:custGeom>
            <a:avLst/>
            <a:gdLst/>
            <a:ahLst/>
            <a:cxnLst/>
            <a:rect l="l" t="t" r="r" b="b"/>
            <a:pathLst>
              <a:path h="365760">
                <a:moveTo>
                  <a:pt x="0" y="0"/>
                </a:moveTo>
                <a:lnTo>
                  <a:pt x="0" y="365760"/>
                </a:lnTo>
              </a:path>
            </a:pathLst>
          </a:custGeom>
          <a:ln w="19050">
            <a:solidFill>
              <a:srgbClr val="7E04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11"/>
          <p:cNvSpPr/>
          <p:nvPr/>
        </p:nvSpPr>
        <p:spPr>
          <a:xfrm>
            <a:off x="2895600" y="4485004"/>
            <a:ext cx="0" cy="365760"/>
          </a:xfrm>
          <a:custGeom>
            <a:avLst/>
            <a:gdLst/>
            <a:ahLst/>
            <a:cxnLst/>
            <a:rect l="l" t="t" r="r" b="b"/>
            <a:pathLst>
              <a:path h="365760">
                <a:moveTo>
                  <a:pt x="0" y="0"/>
                </a:moveTo>
                <a:lnTo>
                  <a:pt x="0" y="365760"/>
                </a:lnTo>
              </a:path>
            </a:pathLst>
          </a:custGeom>
          <a:ln w="19050">
            <a:solidFill>
              <a:srgbClr val="7E04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p:nvPr/>
        </p:nvSpPr>
        <p:spPr>
          <a:xfrm>
            <a:off x="2895600" y="4967859"/>
            <a:ext cx="0" cy="558165"/>
          </a:xfrm>
          <a:custGeom>
            <a:avLst/>
            <a:gdLst/>
            <a:ahLst/>
            <a:cxnLst/>
            <a:rect l="l" t="t" r="r" b="b"/>
            <a:pathLst>
              <a:path h="558164">
                <a:moveTo>
                  <a:pt x="0" y="0"/>
                </a:moveTo>
                <a:lnTo>
                  <a:pt x="0" y="557784"/>
                </a:lnTo>
              </a:path>
            </a:pathLst>
          </a:custGeom>
          <a:ln w="19050">
            <a:solidFill>
              <a:srgbClr val="7E04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17"/>
          <p:cNvSpPr txBox="1">
            <a:spLocks noGrp="1"/>
          </p:cNvSpPr>
          <p:nvPr>
            <p:ph type="sldNum" sz="quarter" idx="4294967295"/>
          </p:nvPr>
        </p:nvSpPr>
        <p:spPr>
          <a:prstGeom prst="rect">
            <a:avLst/>
          </a:prstGeom>
        </p:spPr>
        <p:txBody>
          <a:bodyPr vert="horz" wrap="square" lIns="0" tIns="3810" rIns="0" bIns="0" rtlCol="0">
            <a:spAutoFit/>
          </a:bodyPr>
          <a:lstStyle/>
          <a:p>
            <a:pPr marL="25400" marR="0" lvl="0" indent="0" algn="l" defTabSz="914400" rtl="0" eaLnBrk="1" fontAlgn="auto" latinLnBrk="0" hangingPunct="1">
              <a:lnSpc>
                <a:spcPct val="100000"/>
              </a:lnSpc>
              <a:spcBef>
                <a:spcPts val="30"/>
              </a:spcBef>
              <a:spcAft>
                <a:spcPts val="0"/>
              </a:spcAft>
              <a:buClrTx/>
              <a:buSzTx/>
              <a:buFontTx/>
              <a:buNone/>
              <a:tabLst/>
              <a:defRPr/>
            </a:pPr>
            <a:fld id="{81D60167-4931-47E6-BA6A-407CBD079E47}" type="slidenum">
              <a:rPr kumimoji="0" sz="700" b="0" i="0" u="none" strike="noStrike" kern="1200" cap="none" spc="-5" normalizeH="0" baseline="0" noProof="0" dirty="0">
                <a:ln>
                  <a:noFill/>
                </a:ln>
                <a:solidFill>
                  <a:prstClr val="white"/>
                </a:solidFill>
                <a:effectLst/>
                <a:uLnTx/>
                <a:uFillTx/>
                <a:latin typeface="Arial"/>
                <a:ea typeface="+mn-ea"/>
                <a:cs typeface="Arial"/>
              </a:rPr>
              <a:pPr marL="25400" marR="0" lvl="0" indent="0" algn="l" defTabSz="914400" rtl="0" eaLnBrk="1" fontAlgn="auto" latinLnBrk="0" hangingPunct="1">
                <a:lnSpc>
                  <a:spcPct val="100000"/>
                </a:lnSpc>
                <a:spcBef>
                  <a:spcPts val="30"/>
                </a:spcBef>
                <a:spcAft>
                  <a:spcPts val="0"/>
                </a:spcAft>
                <a:buClrTx/>
                <a:buSzTx/>
                <a:buFontTx/>
                <a:buNone/>
                <a:tabLst/>
                <a:defRPr/>
              </a:pPr>
              <a:t>28</a:t>
            </a:fld>
            <a:r>
              <a:rPr kumimoji="0" sz="700" b="0" i="0" u="none" strike="noStrike" kern="1200" cap="none" spc="5"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1020867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p:nvPr/>
        </p:nvSpPr>
        <p:spPr>
          <a:xfrm>
            <a:off x="4144898" y="5860821"/>
            <a:ext cx="1192530" cy="302895"/>
          </a:xfrm>
          <a:prstGeom prst="rect">
            <a:avLst/>
          </a:prstGeom>
          <a:solidFill>
            <a:srgbClr val="FFFFFF"/>
          </a:solidFill>
        </p:spPr>
        <p:txBody>
          <a:bodyPr vert="horz" wrap="square" lIns="0" tIns="8890" rIns="0" bIns="0" rtlCol="0">
            <a:spAutoFit/>
          </a:bodyPr>
          <a:lstStyle/>
          <a:p>
            <a:pPr marL="635" marR="0" lvl="0" indent="0" algn="l" defTabSz="914400" rtl="0" eaLnBrk="1" fontAlgn="auto" latinLnBrk="0" hangingPunct="1">
              <a:lnSpc>
                <a:spcPct val="100000"/>
              </a:lnSpc>
              <a:spcBef>
                <a:spcPts val="70"/>
              </a:spcBef>
              <a:spcAft>
                <a:spcPts val="0"/>
              </a:spcAft>
              <a:buClrTx/>
              <a:buSzTx/>
              <a:buFontTx/>
              <a:buNone/>
              <a:tabLst/>
              <a:defRPr/>
            </a:pPr>
            <a:r>
              <a:rPr kumimoji="0" sz="1200" b="1" i="1" u="none" strike="noStrike" kern="1200" cap="none" spc="-10" normalizeH="0" baseline="0" noProof="0" dirty="0">
                <a:ln>
                  <a:noFill/>
                </a:ln>
                <a:solidFill>
                  <a:prstClr val="black"/>
                </a:solidFill>
                <a:effectLst/>
                <a:uLnTx/>
                <a:uFillTx/>
                <a:latin typeface="Arial"/>
                <a:ea typeface="+mn-ea"/>
                <a:cs typeface="Arial"/>
              </a:rPr>
              <a:t>NESB</a:t>
            </a:r>
            <a:r>
              <a:rPr kumimoji="0" sz="1200" b="1" i="1" u="none" strike="noStrike" kern="1200" cap="none" spc="-60" normalizeH="0" baseline="0" noProof="0" dirty="0">
                <a:ln>
                  <a:noFill/>
                </a:ln>
                <a:solidFill>
                  <a:prstClr val="black"/>
                </a:solidFill>
                <a:effectLst/>
                <a:uLnTx/>
                <a:uFillTx/>
                <a:latin typeface="Arial"/>
                <a:ea typeface="+mn-ea"/>
                <a:cs typeface="Arial"/>
              </a:rPr>
              <a:t> </a:t>
            </a:r>
            <a:r>
              <a:rPr kumimoji="0" sz="1200" b="1" i="1" u="none" strike="noStrike" kern="1200" cap="none" spc="0" normalizeH="0" baseline="0" noProof="0" dirty="0">
                <a:ln>
                  <a:noFill/>
                </a:ln>
                <a:solidFill>
                  <a:prstClr val="black"/>
                </a:solidFill>
                <a:effectLst/>
                <a:uLnTx/>
                <a:uFillTx/>
                <a:latin typeface="Arial"/>
                <a:ea typeface="+mn-ea"/>
                <a:cs typeface="Arial"/>
              </a:rPr>
              <a:t>Site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p:nvPr/>
        </p:nvSpPr>
        <p:spPr>
          <a:xfrm>
            <a:off x="7087234" y="6370510"/>
            <a:ext cx="364820" cy="30074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7548880" y="6451739"/>
            <a:ext cx="120014" cy="56515"/>
          </a:xfrm>
          <a:custGeom>
            <a:avLst/>
            <a:gdLst/>
            <a:ahLst/>
            <a:cxnLst/>
            <a:rect l="l" t="t" r="r" b="b"/>
            <a:pathLst>
              <a:path w="120015" h="56515">
                <a:moveTo>
                  <a:pt x="30861" y="0"/>
                </a:moveTo>
                <a:lnTo>
                  <a:pt x="0" y="12242"/>
                </a:lnTo>
                <a:lnTo>
                  <a:pt x="3048" y="24485"/>
                </a:lnTo>
                <a:lnTo>
                  <a:pt x="8254" y="34505"/>
                </a:lnTo>
                <a:lnTo>
                  <a:pt x="52197" y="56032"/>
                </a:lnTo>
                <a:lnTo>
                  <a:pt x="61595" y="55371"/>
                </a:lnTo>
                <a:lnTo>
                  <a:pt x="117348" y="28016"/>
                </a:lnTo>
                <a:lnTo>
                  <a:pt x="119888" y="24485"/>
                </a:lnTo>
                <a:lnTo>
                  <a:pt x="49529" y="24485"/>
                </a:lnTo>
                <a:lnTo>
                  <a:pt x="43306" y="20040"/>
                </a:lnTo>
                <a:lnTo>
                  <a:pt x="39116" y="17805"/>
                </a:lnTo>
                <a:lnTo>
                  <a:pt x="35051" y="10020"/>
                </a:lnTo>
                <a:lnTo>
                  <a:pt x="3086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7544689" y="6309715"/>
            <a:ext cx="136525" cy="167005"/>
          </a:xfrm>
          <a:custGeom>
            <a:avLst/>
            <a:gdLst/>
            <a:ahLst/>
            <a:cxnLst/>
            <a:rect l="l" t="t" r="r" b="b"/>
            <a:pathLst>
              <a:path w="136525" h="167004">
                <a:moveTo>
                  <a:pt x="72008" y="0"/>
                </a:moveTo>
                <a:lnTo>
                  <a:pt x="21589" y="17665"/>
                </a:lnTo>
                <a:lnTo>
                  <a:pt x="0" y="55499"/>
                </a:lnTo>
                <a:lnTo>
                  <a:pt x="0" y="66357"/>
                </a:lnTo>
                <a:lnTo>
                  <a:pt x="39242" y="109753"/>
                </a:lnTo>
                <a:lnTo>
                  <a:pt x="50545" y="111975"/>
                </a:lnTo>
                <a:lnTo>
                  <a:pt x="65024" y="113093"/>
                </a:lnTo>
                <a:lnTo>
                  <a:pt x="79375" y="115316"/>
                </a:lnTo>
                <a:lnTo>
                  <a:pt x="88645" y="116433"/>
                </a:lnTo>
                <a:lnTo>
                  <a:pt x="91820" y="118656"/>
                </a:lnTo>
                <a:lnTo>
                  <a:pt x="96900" y="120878"/>
                </a:lnTo>
                <a:lnTo>
                  <a:pt x="100075" y="124218"/>
                </a:lnTo>
                <a:lnTo>
                  <a:pt x="104139" y="135356"/>
                </a:lnTo>
                <a:lnTo>
                  <a:pt x="103124" y="140919"/>
                </a:lnTo>
                <a:lnTo>
                  <a:pt x="99059" y="147599"/>
                </a:lnTo>
                <a:lnTo>
                  <a:pt x="95884" y="153162"/>
                </a:lnTo>
                <a:lnTo>
                  <a:pt x="88645" y="158724"/>
                </a:lnTo>
                <a:lnTo>
                  <a:pt x="77342" y="162064"/>
                </a:lnTo>
                <a:lnTo>
                  <a:pt x="64007" y="166509"/>
                </a:lnTo>
                <a:lnTo>
                  <a:pt x="124078" y="166509"/>
                </a:lnTo>
                <a:lnTo>
                  <a:pt x="128904" y="159829"/>
                </a:lnTo>
                <a:lnTo>
                  <a:pt x="133730" y="148145"/>
                </a:lnTo>
                <a:lnTo>
                  <a:pt x="136143" y="136461"/>
                </a:lnTo>
                <a:lnTo>
                  <a:pt x="136016" y="124218"/>
                </a:lnTo>
                <a:lnTo>
                  <a:pt x="97662" y="81521"/>
                </a:lnTo>
                <a:lnTo>
                  <a:pt x="56768" y="76365"/>
                </a:lnTo>
                <a:lnTo>
                  <a:pt x="47497" y="74142"/>
                </a:lnTo>
                <a:lnTo>
                  <a:pt x="32003" y="56337"/>
                </a:lnTo>
                <a:lnTo>
                  <a:pt x="32003" y="50774"/>
                </a:lnTo>
                <a:lnTo>
                  <a:pt x="35051" y="46329"/>
                </a:lnTo>
                <a:lnTo>
                  <a:pt x="38226" y="40754"/>
                </a:lnTo>
                <a:lnTo>
                  <a:pt x="44450" y="37426"/>
                </a:lnTo>
                <a:lnTo>
                  <a:pt x="62991" y="30746"/>
                </a:lnTo>
                <a:lnTo>
                  <a:pt x="120650" y="30746"/>
                </a:lnTo>
                <a:lnTo>
                  <a:pt x="118490" y="26098"/>
                </a:lnTo>
                <a:lnTo>
                  <a:pt x="111886" y="16967"/>
                </a:lnTo>
                <a:lnTo>
                  <a:pt x="103758" y="9715"/>
                </a:lnTo>
                <a:lnTo>
                  <a:pt x="93852" y="4038"/>
                </a:lnTo>
                <a:lnTo>
                  <a:pt x="83438" y="927"/>
                </a:lnTo>
                <a:lnTo>
                  <a:pt x="7200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p:nvPr/>
        </p:nvSpPr>
        <p:spPr>
          <a:xfrm>
            <a:off x="7615808" y="6340462"/>
            <a:ext cx="52705" cy="19050"/>
          </a:xfrm>
          <a:custGeom>
            <a:avLst/>
            <a:gdLst/>
            <a:ahLst/>
            <a:cxnLst/>
            <a:rect l="l" t="t" r="r" b="b"/>
            <a:pathLst>
              <a:path w="52704" h="19050">
                <a:moveTo>
                  <a:pt x="49530" y="0"/>
                </a:moveTo>
                <a:lnTo>
                  <a:pt x="0" y="0"/>
                </a:lnTo>
                <a:lnTo>
                  <a:pt x="6223" y="2222"/>
                </a:lnTo>
                <a:lnTo>
                  <a:pt x="12446" y="5562"/>
                </a:lnTo>
                <a:lnTo>
                  <a:pt x="16510" y="11125"/>
                </a:lnTo>
                <a:lnTo>
                  <a:pt x="20700" y="18910"/>
                </a:lnTo>
                <a:lnTo>
                  <a:pt x="52577" y="6680"/>
                </a:lnTo>
                <a:lnTo>
                  <a:pt x="4953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p:nvPr/>
        </p:nvSpPr>
        <p:spPr>
          <a:xfrm>
            <a:off x="7705470" y="6360490"/>
            <a:ext cx="66040" cy="103505"/>
          </a:xfrm>
          <a:custGeom>
            <a:avLst/>
            <a:gdLst/>
            <a:ahLst/>
            <a:cxnLst/>
            <a:rect l="l" t="t" r="r" b="b"/>
            <a:pathLst>
              <a:path w="66040" h="103504">
                <a:moveTo>
                  <a:pt x="33020" y="0"/>
                </a:moveTo>
                <a:lnTo>
                  <a:pt x="0" y="0"/>
                </a:lnTo>
                <a:lnTo>
                  <a:pt x="5206" y="54533"/>
                </a:lnTo>
                <a:lnTo>
                  <a:pt x="6223" y="70103"/>
                </a:lnTo>
                <a:lnTo>
                  <a:pt x="9398" y="83464"/>
                </a:lnTo>
                <a:lnTo>
                  <a:pt x="11429" y="91249"/>
                </a:lnTo>
                <a:lnTo>
                  <a:pt x="16509" y="96824"/>
                </a:lnTo>
                <a:lnTo>
                  <a:pt x="28955" y="103492"/>
                </a:lnTo>
                <a:lnTo>
                  <a:pt x="38226" y="102387"/>
                </a:lnTo>
                <a:lnTo>
                  <a:pt x="49529" y="99047"/>
                </a:lnTo>
                <a:lnTo>
                  <a:pt x="55752" y="96824"/>
                </a:lnTo>
                <a:lnTo>
                  <a:pt x="60832" y="93484"/>
                </a:lnTo>
                <a:lnTo>
                  <a:pt x="66039" y="91249"/>
                </a:lnTo>
                <a:lnTo>
                  <a:pt x="63626" y="70103"/>
                </a:lnTo>
                <a:lnTo>
                  <a:pt x="45465" y="70103"/>
                </a:lnTo>
                <a:lnTo>
                  <a:pt x="41275" y="67881"/>
                </a:lnTo>
                <a:lnTo>
                  <a:pt x="39243" y="63436"/>
                </a:lnTo>
                <a:lnTo>
                  <a:pt x="39243" y="62318"/>
                </a:lnTo>
                <a:lnTo>
                  <a:pt x="38226" y="55638"/>
                </a:lnTo>
                <a:lnTo>
                  <a:pt x="37210" y="45631"/>
                </a:lnTo>
                <a:lnTo>
                  <a:pt x="3302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p:cNvSpPr/>
          <p:nvPr/>
        </p:nvSpPr>
        <p:spPr>
          <a:xfrm>
            <a:off x="7750936" y="6423926"/>
            <a:ext cx="18415" cy="6985"/>
          </a:xfrm>
          <a:custGeom>
            <a:avLst/>
            <a:gdLst/>
            <a:ahLst/>
            <a:cxnLst/>
            <a:rect l="l" t="t" r="r" b="b"/>
            <a:pathLst>
              <a:path w="18415" h="6985">
                <a:moveTo>
                  <a:pt x="17399" y="0"/>
                </a:moveTo>
                <a:lnTo>
                  <a:pt x="12319" y="2222"/>
                </a:lnTo>
                <a:lnTo>
                  <a:pt x="9271" y="4444"/>
                </a:lnTo>
                <a:lnTo>
                  <a:pt x="7112" y="4444"/>
                </a:lnTo>
                <a:lnTo>
                  <a:pt x="3048" y="5562"/>
                </a:lnTo>
                <a:lnTo>
                  <a:pt x="0" y="6667"/>
                </a:lnTo>
                <a:lnTo>
                  <a:pt x="18161" y="6667"/>
                </a:lnTo>
                <a:lnTo>
                  <a:pt x="1739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p:nvPr/>
        </p:nvSpPr>
        <p:spPr>
          <a:xfrm>
            <a:off x="7686929" y="6274803"/>
            <a:ext cx="70485" cy="91440"/>
          </a:xfrm>
          <a:custGeom>
            <a:avLst/>
            <a:gdLst/>
            <a:ahLst/>
            <a:cxnLst/>
            <a:rect l="l" t="t" r="r" b="b"/>
            <a:pathLst>
              <a:path w="70484" h="91439">
                <a:moveTo>
                  <a:pt x="43306" y="0"/>
                </a:moveTo>
                <a:lnTo>
                  <a:pt x="13462" y="35610"/>
                </a:lnTo>
                <a:lnTo>
                  <a:pt x="15494" y="57861"/>
                </a:lnTo>
                <a:lnTo>
                  <a:pt x="0" y="63423"/>
                </a:lnTo>
                <a:lnTo>
                  <a:pt x="3175" y="91249"/>
                </a:lnTo>
                <a:lnTo>
                  <a:pt x="18542" y="85686"/>
                </a:lnTo>
                <a:lnTo>
                  <a:pt x="51562" y="85686"/>
                </a:lnTo>
                <a:lnTo>
                  <a:pt x="50546" y="74561"/>
                </a:lnTo>
                <a:lnTo>
                  <a:pt x="70103" y="67881"/>
                </a:lnTo>
                <a:lnTo>
                  <a:pt x="67818" y="46735"/>
                </a:lnTo>
                <a:lnTo>
                  <a:pt x="47498" y="46735"/>
                </a:lnTo>
                <a:lnTo>
                  <a:pt x="4330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11"/>
          <p:cNvSpPr/>
          <p:nvPr/>
        </p:nvSpPr>
        <p:spPr>
          <a:xfrm>
            <a:off x="7734427" y="6314859"/>
            <a:ext cx="20320" cy="6985"/>
          </a:xfrm>
          <a:custGeom>
            <a:avLst/>
            <a:gdLst/>
            <a:ahLst/>
            <a:cxnLst/>
            <a:rect l="l" t="t" r="r" b="b"/>
            <a:pathLst>
              <a:path w="20320" h="6985">
                <a:moveTo>
                  <a:pt x="19557" y="0"/>
                </a:moveTo>
                <a:lnTo>
                  <a:pt x="0" y="6680"/>
                </a:lnTo>
                <a:lnTo>
                  <a:pt x="20320" y="6680"/>
                </a:lnTo>
                <a:lnTo>
                  <a:pt x="1955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p:nvPr/>
        </p:nvSpPr>
        <p:spPr>
          <a:xfrm>
            <a:off x="7773543" y="6298171"/>
            <a:ext cx="52069" cy="147320"/>
          </a:xfrm>
          <a:custGeom>
            <a:avLst/>
            <a:gdLst/>
            <a:ahLst/>
            <a:cxnLst/>
            <a:rect l="l" t="t" r="r" b="b"/>
            <a:pathLst>
              <a:path w="52070" h="147320">
                <a:moveTo>
                  <a:pt x="29845" y="0"/>
                </a:moveTo>
                <a:lnTo>
                  <a:pt x="0" y="10020"/>
                </a:lnTo>
                <a:lnTo>
                  <a:pt x="13461" y="146900"/>
                </a:lnTo>
                <a:lnTo>
                  <a:pt x="45338" y="135763"/>
                </a:lnTo>
                <a:lnTo>
                  <a:pt x="41275" y="92367"/>
                </a:lnTo>
                <a:lnTo>
                  <a:pt x="40004" y="80492"/>
                </a:lnTo>
                <a:lnTo>
                  <a:pt x="39497" y="69964"/>
                </a:lnTo>
                <a:lnTo>
                  <a:pt x="48386" y="31153"/>
                </a:lnTo>
                <a:lnTo>
                  <a:pt x="51815" y="25590"/>
                </a:lnTo>
                <a:lnTo>
                  <a:pt x="33020" y="25590"/>
                </a:lnTo>
                <a:lnTo>
                  <a:pt x="2984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13"/>
          <p:cNvSpPr/>
          <p:nvPr/>
        </p:nvSpPr>
        <p:spPr>
          <a:xfrm>
            <a:off x="7806563" y="6281483"/>
            <a:ext cx="43815" cy="42545"/>
          </a:xfrm>
          <a:custGeom>
            <a:avLst/>
            <a:gdLst/>
            <a:ahLst/>
            <a:cxnLst/>
            <a:rect l="l" t="t" r="r" b="b"/>
            <a:pathLst>
              <a:path w="43815" h="42545">
                <a:moveTo>
                  <a:pt x="37083" y="0"/>
                </a:moveTo>
                <a:lnTo>
                  <a:pt x="0" y="42278"/>
                </a:lnTo>
                <a:lnTo>
                  <a:pt x="18795" y="42278"/>
                </a:lnTo>
                <a:lnTo>
                  <a:pt x="19557" y="41173"/>
                </a:lnTo>
                <a:lnTo>
                  <a:pt x="24637" y="36715"/>
                </a:lnTo>
                <a:lnTo>
                  <a:pt x="29844" y="34493"/>
                </a:lnTo>
                <a:lnTo>
                  <a:pt x="32892" y="33375"/>
                </a:lnTo>
                <a:lnTo>
                  <a:pt x="39115" y="33375"/>
                </a:lnTo>
                <a:lnTo>
                  <a:pt x="43306" y="1104"/>
                </a:lnTo>
                <a:lnTo>
                  <a:pt x="3708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p:nvPr/>
        </p:nvSpPr>
        <p:spPr>
          <a:xfrm>
            <a:off x="7861427" y="6254622"/>
            <a:ext cx="106045" cy="145415"/>
          </a:xfrm>
          <a:custGeom>
            <a:avLst/>
            <a:gdLst/>
            <a:ahLst/>
            <a:cxnLst/>
            <a:rect l="l" t="t" r="r" b="b"/>
            <a:pathLst>
              <a:path w="106045" h="145414">
                <a:moveTo>
                  <a:pt x="68325" y="0"/>
                </a:moveTo>
                <a:lnTo>
                  <a:pt x="19812" y="20459"/>
                </a:lnTo>
                <a:lnTo>
                  <a:pt x="0" y="74294"/>
                </a:lnTo>
                <a:lnTo>
                  <a:pt x="889" y="87134"/>
                </a:lnTo>
                <a:lnTo>
                  <a:pt x="31623" y="138137"/>
                </a:lnTo>
                <a:lnTo>
                  <a:pt x="52577" y="144818"/>
                </a:lnTo>
                <a:lnTo>
                  <a:pt x="63500" y="144398"/>
                </a:lnTo>
                <a:lnTo>
                  <a:pt x="105155" y="119227"/>
                </a:lnTo>
                <a:lnTo>
                  <a:pt x="61595" y="119227"/>
                </a:lnTo>
                <a:lnTo>
                  <a:pt x="55372" y="118109"/>
                </a:lnTo>
                <a:lnTo>
                  <a:pt x="49149" y="114769"/>
                </a:lnTo>
                <a:lnTo>
                  <a:pt x="43052" y="110324"/>
                </a:lnTo>
                <a:lnTo>
                  <a:pt x="38862" y="104749"/>
                </a:lnTo>
                <a:lnTo>
                  <a:pt x="36829" y="95846"/>
                </a:lnTo>
                <a:lnTo>
                  <a:pt x="35814" y="94741"/>
                </a:lnTo>
                <a:lnTo>
                  <a:pt x="35814" y="92519"/>
                </a:lnTo>
                <a:lnTo>
                  <a:pt x="100075" y="70256"/>
                </a:lnTo>
                <a:lnTo>
                  <a:pt x="32639" y="70256"/>
                </a:lnTo>
                <a:lnTo>
                  <a:pt x="31623" y="59131"/>
                </a:lnTo>
                <a:lnTo>
                  <a:pt x="32639" y="50228"/>
                </a:lnTo>
                <a:lnTo>
                  <a:pt x="35814" y="43548"/>
                </a:lnTo>
                <a:lnTo>
                  <a:pt x="39877" y="35763"/>
                </a:lnTo>
                <a:lnTo>
                  <a:pt x="45084" y="31305"/>
                </a:lnTo>
                <a:lnTo>
                  <a:pt x="51307" y="29082"/>
                </a:lnTo>
                <a:lnTo>
                  <a:pt x="58420" y="26860"/>
                </a:lnTo>
                <a:lnTo>
                  <a:pt x="105791" y="26860"/>
                </a:lnTo>
                <a:lnTo>
                  <a:pt x="101473" y="19761"/>
                </a:lnTo>
                <a:lnTo>
                  <a:pt x="94361" y="11747"/>
                </a:lnTo>
                <a:lnTo>
                  <a:pt x="86232" y="5714"/>
                </a:lnTo>
                <a:lnTo>
                  <a:pt x="77597" y="1765"/>
                </a:lnTo>
                <a:lnTo>
                  <a:pt x="6832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object 15"/>
          <p:cNvSpPr/>
          <p:nvPr/>
        </p:nvSpPr>
        <p:spPr>
          <a:xfrm>
            <a:off x="7923021" y="6339344"/>
            <a:ext cx="57150" cy="34925"/>
          </a:xfrm>
          <a:custGeom>
            <a:avLst/>
            <a:gdLst/>
            <a:ahLst/>
            <a:cxnLst/>
            <a:rect l="l" t="t" r="r" b="b"/>
            <a:pathLst>
              <a:path w="57150" h="34925">
                <a:moveTo>
                  <a:pt x="56642" y="0"/>
                </a:moveTo>
                <a:lnTo>
                  <a:pt x="26797" y="5562"/>
                </a:lnTo>
                <a:lnTo>
                  <a:pt x="23622" y="18923"/>
                </a:lnTo>
                <a:lnTo>
                  <a:pt x="17525" y="27825"/>
                </a:lnTo>
                <a:lnTo>
                  <a:pt x="7111" y="32270"/>
                </a:lnTo>
                <a:lnTo>
                  <a:pt x="0" y="34505"/>
                </a:lnTo>
                <a:lnTo>
                  <a:pt x="43560" y="34505"/>
                </a:lnTo>
                <a:lnTo>
                  <a:pt x="47244" y="28790"/>
                </a:lnTo>
                <a:lnTo>
                  <a:pt x="51307" y="20027"/>
                </a:lnTo>
                <a:lnTo>
                  <a:pt x="54482" y="10439"/>
                </a:lnTo>
                <a:lnTo>
                  <a:pt x="5664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bject 16"/>
          <p:cNvSpPr/>
          <p:nvPr/>
        </p:nvSpPr>
        <p:spPr>
          <a:xfrm>
            <a:off x="7894066" y="6281483"/>
            <a:ext cx="83820" cy="43815"/>
          </a:xfrm>
          <a:custGeom>
            <a:avLst/>
            <a:gdLst/>
            <a:ahLst/>
            <a:cxnLst/>
            <a:rect l="l" t="t" r="r" b="b"/>
            <a:pathLst>
              <a:path w="83820" h="43814">
                <a:moveTo>
                  <a:pt x="73151" y="0"/>
                </a:moveTo>
                <a:lnTo>
                  <a:pt x="32003" y="0"/>
                </a:lnTo>
                <a:lnTo>
                  <a:pt x="42290" y="6667"/>
                </a:lnTo>
                <a:lnTo>
                  <a:pt x="46481" y="13347"/>
                </a:lnTo>
                <a:lnTo>
                  <a:pt x="49529" y="23367"/>
                </a:lnTo>
                <a:lnTo>
                  <a:pt x="49529" y="24472"/>
                </a:lnTo>
                <a:lnTo>
                  <a:pt x="50545" y="26708"/>
                </a:lnTo>
                <a:lnTo>
                  <a:pt x="0" y="43395"/>
                </a:lnTo>
                <a:lnTo>
                  <a:pt x="67436" y="43395"/>
                </a:lnTo>
                <a:lnTo>
                  <a:pt x="83565" y="37833"/>
                </a:lnTo>
                <a:lnTo>
                  <a:pt x="82550" y="31153"/>
                </a:lnTo>
                <a:lnTo>
                  <a:pt x="81533" y="23367"/>
                </a:lnTo>
                <a:lnTo>
                  <a:pt x="79375" y="14465"/>
                </a:lnTo>
                <a:lnTo>
                  <a:pt x="74802" y="2793"/>
                </a:lnTo>
                <a:lnTo>
                  <a:pt x="7315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17"/>
          <p:cNvSpPr/>
          <p:nvPr/>
        </p:nvSpPr>
        <p:spPr>
          <a:xfrm>
            <a:off x="7989061" y="6210109"/>
            <a:ext cx="105410" cy="145415"/>
          </a:xfrm>
          <a:custGeom>
            <a:avLst/>
            <a:gdLst/>
            <a:ahLst/>
            <a:cxnLst/>
            <a:rect l="l" t="t" r="r" b="b"/>
            <a:pathLst>
              <a:path w="105409" h="145414">
                <a:moveTo>
                  <a:pt x="68072" y="0"/>
                </a:moveTo>
                <a:lnTo>
                  <a:pt x="19304" y="20866"/>
                </a:lnTo>
                <a:lnTo>
                  <a:pt x="0" y="74701"/>
                </a:lnTo>
                <a:lnTo>
                  <a:pt x="1143" y="87604"/>
                </a:lnTo>
                <a:lnTo>
                  <a:pt x="31877" y="138137"/>
                </a:lnTo>
                <a:lnTo>
                  <a:pt x="52705" y="144818"/>
                </a:lnTo>
                <a:lnTo>
                  <a:pt x="63754" y="144398"/>
                </a:lnTo>
                <a:lnTo>
                  <a:pt x="105410" y="119214"/>
                </a:lnTo>
                <a:lnTo>
                  <a:pt x="61722" y="119214"/>
                </a:lnTo>
                <a:lnTo>
                  <a:pt x="55499" y="118109"/>
                </a:lnTo>
                <a:lnTo>
                  <a:pt x="43180" y="111429"/>
                </a:lnTo>
                <a:lnTo>
                  <a:pt x="38989" y="104749"/>
                </a:lnTo>
                <a:lnTo>
                  <a:pt x="36957" y="95846"/>
                </a:lnTo>
                <a:lnTo>
                  <a:pt x="35941" y="95846"/>
                </a:lnTo>
                <a:lnTo>
                  <a:pt x="35941" y="93624"/>
                </a:lnTo>
                <a:lnTo>
                  <a:pt x="100203" y="71373"/>
                </a:lnTo>
                <a:lnTo>
                  <a:pt x="32893" y="71373"/>
                </a:lnTo>
                <a:lnTo>
                  <a:pt x="32004" y="61798"/>
                </a:lnTo>
                <a:lnTo>
                  <a:pt x="31877" y="59131"/>
                </a:lnTo>
                <a:lnTo>
                  <a:pt x="32893" y="50228"/>
                </a:lnTo>
                <a:lnTo>
                  <a:pt x="58674" y="26847"/>
                </a:lnTo>
                <a:lnTo>
                  <a:pt x="104902" y="26847"/>
                </a:lnTo>
                <a:lnTo>
                  <a:pt x="101092" y="19900"/>
                </a:lnTo>
                <a:lnTo>
                  <a:pt x="94361" y="11760"/>
                </a:lnTo>
                <a:lnTo>
                  <a:pt x="86487" y="5714"/>
                </a:lnTo>
                <a:lnTo>
                  <a:pt x="77597" y="1765"/>
                </a:lnTo>
                <a:lnTo>
                  <a:pt x="6807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bject 18"/>
          <p:cNvSpPr/>
          <p:nvPr/>
        </p:nvSpPr>
        <p:spPr>
          <a:xfrm>
            <a:off x="8050783" y="6295948"/>
            <a:ext cx="57150" cy="33655"/>
          </a:xfrm>
          <a:custGeom>
            <a:avLst/>
            <a:gdLst/>
            <a:ahLst/>
            <a:cxnLst/>
            <a:rect l="l" t="t" r="r" b="b"/>
            <a:pathLst>
              <a:path w="57150" h="33654">
                <a:moveTo>
                  <a:pt x="56642" y="0"/>
                </a:moveTo>
                <a:lnTo>
                  <a:pt x="25781" y="4444"/>
                </a:lnTo>
                <a:lnTo>
                  <a:pt x="23749" y="18910"/>
                </a:lnTo>
                <a:lnTo>
                  <a:pt x="17525" y="26708"/>
                </a:lnTo>
                <a:lnTo>
                  <a:pt x="6223" y="31153"/>
                </a:lnTo>
                <a:lnTo>
                  <a:pt x="0" y="33375"/>
                </a:lnTo>
                <a:lnTo>
                  <a:pt x="43688" y="33375"/>
                </a:lnTo>
                <a:lnTo>
                  <a:pt x="47244" y="27851"/>
                </a:lnTo>
                <a:lnTo>
                  <a:pt x="51435" y="19469"/>
                </a:lnTo>
                <a:lnTo>
                  <a:pt x="54610" y="10248"/>
                </a:lnTo>
                <a:lnTo>
                  <a:pt x="5664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object 19"/>
          <p:cNvSpPr/>
          <p:nvPr/>
        </p:nvSpPr>
        <p:spPr>
          <a:xfrm>
            <a:off x="8125968" y="6213589"/>
            <a:ext cx="66040" cy="103505"/>
          </a:xfrm>
          <a:custGeom>
            <a:avLst/>
            <a:gdLst/>
            <a:ahLst/>
            <a:cxnLst/>
            <a:rect l="l" t="t" r="r" b="b"/>
            <a:pathLst>
              <a:path w="66040" h="103504">
                <a:moveTo>
                  <a:pt x="33147" y="0"/>
                </a:moveTo>
                <a:lnTo>
                  <a:pt x="0" y="0"/>
                </a:lnTo>
                <a:lnTo>
                  <a:pt x="5206" y="55651"/>
                </a:lnTo>
                <a:lnTo>
                  <a:pt x="7238" y="70116"/>
                </a:lnTo>
                <a:lnTo>
                  <a:pt x="8254" y="80124"/>
                </a:lnTo>
                <a:lnTo>
                  <a:pt x="29972" y="103504"/>
                </a:lnTo>
                <a:lnTo>
                  <a:pt x="38226" y="103504"/>
                </a:lnTo>
                <a:lnTo>
                  <a:pt x="49529" y="99047"/>
                </a:lnTo>
                <a:lnTo>
                  <a:pt x="55625" y="96824"/>
                </a:lnTo>
                <a:lnTo>
                  <a:pt x="60832" y="94602"/>
                </a:lnTo>
                <a:lnTo>
                  <a:pt x="66039" y="91262"/>
                </a:lnTo>
                <a:lnTo>
                  <a:pt x="64388" y="70116"/>
                </a:lnTo>
                <a:lnTo>
                  <a:pt x="46354" y="70116"/>
                </a:lnTo>
                <a:lnTo>
                  <a:pt x="44323" y="68999"/>
                </a:lnTo>
                <a:lnTo>
                  <a:pt x="42290" y="68999"/>
                </a:lnTo>
                <a:lnTo>
                  <a:pt x="39242" y="62318"/>
                </a:lnTo>
                <a:lnTo>
                  <a:pt x="39115" y="55651"/>
                </a:lnTo>
                <a:lnTo>
                  <a:pt x="3314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object 20"/>
          <p:cNvSpPr/>
          <p:nvPr/>
        </p:nvSpPr>
        <p:spPr>
          <a:xfrm>
            <a:off x="8175497" y="6278143"/>
            <a:ext cx="15240" cy="5715"/>
          </a:xfrm>
          <a:custGeom>
            <a:avLst/>
            <a:gdLst/>
            <a:ahLst/>
            <a:cxnLst/>
            <a:rect l="l" t="t" r="r" b="b"/>
            <a:pathLst>
              <a:path w="15240" h="5714">
                <a:moveTo>
                  <a:pt x="14350" y="0"/>
                </a:moveTo>
                <a:lnTo>
                  <a:pt x="5079" y="3340"/>
                </a:lnTo>
                <a:lnTo>
                  <a:pt x="4063" y="4445"/>
                </a:lnTo>
                <a:lnTo>
                  <a:pt x="0" y="5562"/>
                </a:lnTo>
                <a:lnTo>
                  <a:pt x="14858" y="5562"/>
                </a:lnTo>
                <a:lnTo>
                  <a:pt x="1435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object 21"/>
          <p:cNvSpPr/>
          <p:nvPr/>
        </p:nvSpPr>
        <p:spPr>
          <a:xfrm>
            <a:off x="8021955" y="6236957"/>
            <a:ext cx="83820" cy="45085"/>
          </a:xfrm>
          <a:custGeom>
            <a:avLst/>
            <a:gdLst/>
            <a:ahLst/>
            <a:cxnLst/>
            <a:rect l="l" t="t" r="r" b="b"/>
            <a:pathLst>
              <a:path w="83820" h="45085">
                <a:moveTo>
                  <a:pt x="72009" y="0"/>
                </a:moveTo>
                <a:lnTo>
                  <a:pt x="30861" y="0"/>
                </a:lnTo>
                <a:lnTo>
                  <a:pt x="37084" y="3340"/>
                </a:lnTo>
                <a:lnTo>
                  <a:pt x="42164" y="7797"/>
                </a:lnTo>
                <a:lnTo>
                  <a:pt x="46354" y="13360"/>
                </a:lnTo>
                <a:lnTo>
                  <a:pt x="48387" y="23380"/>
                </a:lnTo>
                <a:lnTo>
                  <a:pt x="49402" y="24485"/>
                </a:lnTo>
                <a:lnTo>
                  <a:pt x="49402" y="26720"/>
                </a:lnTo>
                <a:lnTo>
                  <a:pt x="0" y="44526"/>
                </a:lnTo>
                <a:lnTo>
                  <a:pt x="67310" y="44526"/>
                </a:lnTo>
                <a:lnTo>
                  <a:pt x="83439" y="38950"/>
                </a:lnTo>
                <a:lnTo>
                  <a:pt x="81406" y="23380"/>
                </a:lnTo>
                <a:lnTo>
                  <a:pt x="78231" y="15582"/>
                </a:lnTo>
                <a:lnTo>
                  <a:pt x="73787" y="3276"/>
                </a:lnTo>
                <a:lnTo>
                  <a:pt x="7200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object 22"/>
          <p:cNvSpPr/>
          <p:nvPr/>
        </p:nvSpPr>
        <p:spPr>
          <a:xfrm>
            <a:off x="8107426" y="6127902"/>
            <a:ext cx="70485" cy="91440"/>
          </a:xfrm>
          <a:custGeom>
            <a:avLst/>
            <a:gdLst/>
            <a:ahLst/>
            <a:cxnLst/>
            <a:rect l="l" t="t" r="r" b="b"/>
            <a:pathLst>
              <a:path w="70484" h="91439">
                <a:moveTo>
                  <a:pt x="43306" y="0"/>
                </a:moveTo>
                <a:lnTo>
                  <a:pt x="13462" y="36728"/>
                </a:lnTo>
                <a:lnTo>
                  <a:pt x="16509" y="58978"/>
                </a:lnTo>
                <a:lnTo>
                  <a:pt x="0" y="64541"/>
                </a:lnTo>
                <a:lnTo>
                  <a:pt x="3175" y="91249"/>
                </a:lnTo>
                <a:lnTo>
                  <a:pt x="18542" y="85686"/>
                </a:lnTo>
                <a:lnTo>
                  <a:pt x="51689" y="85686"/>
                </a:lnTo>
                <a:lnTo>
                  <a:pt x="50546" y="74561"/>
                </a:lnTo>
                <a:lnTo>
                  <a:pt x="70103" y="67881"/>
                </a:lnTo>
                <a:lnTo>
                  <a:pt x="68579" y="47853"/>
                </a:lnTo>
                <a:lnTo>
                  <a:pt x="48514" y="47853"/>
                </a:lnTo>
                <a:lnTo>
                  <a:pt x="4330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object 23"/>
          <p:cNvSpPr/>
          <p:nvPr/>
        </p:nvSpPr>
        <p:spPr>
          <a:xfrm>
            <a:off x="8155940" y="6169075"/>
            <a:ext cx="20320" cy="6985"/>
          </a:xfrm>
          <a:custGeom>
            <a:avLst/>
            <a:gdLst/>
            <a:ahLst/>
            <a:cxnLst/>
            <a:rect l="l" t="t" r="r" b="b"/>
            <a:pathLst>
              <a:path w="20320" h="6985">
                <a:moveTo>
                  <a:pt x="19557" y="0"/>
                </a:moveTo>
                <a:lnTo>
                  <a:pt x="0" y="6680"/>
                </a:lnTo>
                <a:lnTo>
                  <a:pt x="20065" y="6680"/>
                </a:lnTo>
                <a:lnTo>
                  <a:pt x="1955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object 24"/>
          <p:cNvSpPr/>
          <p:nvPr/>
        </p:nvSpPr>
        <p:spPr>
          <a:xfrm>
            <a:off x="10870438" y="3806634"/>
            <a:ext cx="1321561" cy="114382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object 25"/>
          <p:cNvSpPr/>
          <p:nvPr/>
        </p:nvSpPr>
        <p:spPr>
          <a:xfrm>
            <a:off x="1409827" y="4366196"/>
            <a:ext cx="373062" cy="27984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object 26"/>
          <p:cNvSpPr/>
          <p:nvPr/>
        </p:nvSpPr>
        <p:spPr>
          <a:xfrm>
            <a:off x="1880742" y="4461890"/>
            <a:ext cx="121920" cy="58419"/>
          </a:xfrm>
          <a:custGeom>
            <a:avLst/>
            <a:gdLst/>
            <a:ahLst/>
            <a:cxnLst/>
            <a:rect l="l" t="t" r="r" b="b"/>
            <a:pathLst>
              <a:path w="121919" h="58420">
                <a:moveTo>
                  <a:pt x="32004" y="0"/>
                </a:moveTo>
                <a:lnTo>
                  <a:pt x="0" y="10032"/>
                </a:lnTo>
                <a:lnTo>
                  <a:pt x="2031" y="22351"/>
                </a:lnTo>
                <a:lnTo>
                  <a:pt x="6223" y="32384"/>
                </a:lnTo>
                <a:lnTo>
                  <a:pt x="49021" y="57911"/>
                </a:lnTo>
                <a:lnTo>
                  <a:pt x="58674" y="57784"/>
                </a:lnTo>
                <a:lnTo>
                  <a:pt x="115696" y="34543"/>
                </a:lnTo>
                <a:lnTo>
                  <a:pt x="121919" y="26796"/>
                </a:lnTo>
                <a:lnTo>
                  <a:pt x="48513" y="26796"/>
                </a:lnTo>
                <a:lnTo>
                  <a:pt x="42290" y="21208"/>
                </a:lnTo>
                <a:lnTo>
                  <a:pt x="38100" y="17906"/>
                </a:lnTo>
                <a:lnTo>
                  <a:pt x="35051" y="11175"/>
                </a:lnTo>
                <a:lnTo>
                  <a:pt x="320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object 27"/>
          <p:cNvSpPr/>
          <p:nvPr/>
        </p:nvSpPr>
        <p:spPr>
          <a:xfrm>
            <a:off x="1882901" y="4323207"/>
            <a:ext cx="132080" cy="165735"/>
          </a:xfrm>
          <a:custGeom>
            <a:avLst/>
            <a:gdLst/>
            <a:ahLst/>
            <a:cxnLst/>
            <a:rect l="l" t="t" r="r" b="b"/>
            <a:pathLst>
              <a:path w="132080" h="165735">
                <a:moveTo>
                  <a:pt x="76327" y="0"/>
                </a:moveTo>
                <a:lnTo>
                  <a:pt x="24511" y="13843"/>
                </a:lnTo>
                <a:lnTo>
                  <a:pt x="0" y="60452"/>
                </a:lnTo>
                <a:lnTo>
                  <a:pt x="2031" y="72009"/>
                </a:lnTo>
                <a:lnTo>
                  <a:pt x="3048" y="79756"/>
                </a:lnTo>
                <a:lnTo>
                  <a:pt x="29845" y="105410"/>
                </a:lnTo>
                <a:lnTo>
                  <a:pt x="35941" y="107569"/>
                </a:lnTo>
                <a:lnTo>
                  <a:pt x="47371" y="109855"/>
                </a:lnTo>
                <a:lnTo>
                  <a:pt x="60706" y="113157"/>
                </a:lnTo>
                <a:lnTo>
                  <a:pt x="75184" y="115316"/>
                </a:lnTo>
                <a:lnTo>
                  <a:pt x="84455" y="117602"/>
                </a:lnTo>
                <a:lnTo>
                  <a:pt x="87503" y="119888"/>
                </a:lnTo>
                <a:lnTo>
                  <a:pt x="92710" y="122047"/>
                </a:lnTo>
                <a:lnTo>
                  <a:pt x="95758" y="126492"/>
                </a:lnTo>
                <a:lnTo>
                  <a:pt x="96774" y="132080"/>
                </a:lnTo>
                <a:lnTo>
                  <a:pt x="98806" y="137668"/>
                </a:lnTo>
                <a:lnTo>
                  <a:pt x="96774" y="144272"/>
                </a:lnTo>
                <a:lnTo>
                  <a:pt x="92710" y="149860"/>
                </a:lnTo>
                <a:lnTo>
                  <a:pt x="89535" y="155448"/>
                </a:lnTo>
                <a:lnTo>
                  <a:pt x="81280" y="159893"/>
                </a:lnTo>
                <a:lnTo>
                  <a:pt x="69977" y="162179"/>
                </a:lnTo>
                <a:lnTo>
                  <a:pt x="56642" y="165481"/>
                </a:lnTo>
                <a:lnTo>
                  <a:pt x="119761" y="165481"/>
                </a:lnTo>
                <a:lnTo>
                  <a:pt x="121539" y="163195"/>
                </a:lnTo>
                <a:lnTo>
                  <a:pt x="127254" y="152781"/>
                </a:lnTo>
                <a:lnTo>
                  <a:pt x="130683" y="141859"/>
                </a:lnTo>
                <a:lnTo>
                  <a:pt x="131572" y="130302"/>
                </a:lnTo>
                <a:lnTo>
                  <a:pt x="129540" y="117602"/>
                </a:lnTo>
                <a:lnTo>
                  <a:pt x="84328" y="80645"/>
                </a:lnTo>
                <a:lnTo>
                  <a:pt x="55625" y="75311"/>
                </a:lnTo>
                <a:lnTo>
                  <a:pt x="46355" y="72009"/>
                </a:lnTo>
                <a:lnTo>
                  <a:pt x="42164" y="69723"/>
                </a:lnTo>
                <a:lnTo>
                  <a:pt x="37084" y="67564"/>
                </a:lnTo>
                <a:lnTo>
                  <a:pt x="34925" y="64135"/>
                </a:lnTo>
                <a:lnTo>
                  <a:pt x="32893" y="58674"/>
                </a:lnTo>
                <a:lnTo>
                  <a:pt x="31877" y="53086"/>
                </a:lnTo>
                <a:lnTo>
                  <a:pt x="32893" y="48641"/>
                </a:lnTo>
                <a:lnTo>
                  <a:pt x="35941" y="43053"/>
                </a:lnTo>
                <a:lnTo>
                  <a:pt x="40131" y="38608"/>
                </a:lnTo>
                <a:lnTo>
                  <a:pt x="46355" y="35306"/>
                </a:lnTo>
                <a:lnTo>
                  <a:pt x="55625" y="33020"/>
                </a:lnTo>
                <a:lnTo>
                  <a:pt x="64897" y="29718"/>
                </a:lnTo>
                <a:lnTo>
                  <a:pt x="120142" y="29718"/>
                </a:lnTo>
                <a:lnTo>
                  <a:pt x="114300" y="20193"/>
                </a:lnTo>
                <a:lnTo>
                  <a:pt x="106934" y="12319"/>
                </a:lnTo>
                <a:lnTo>
                  <a:pt x="97790" y="6350"/>
                </a:lnTo>
                <a:lnTo>
                  <a:pt x="87756" y="1905"/>
                </a:lnTo>
                <a:lnTo>
                  <a:pt x="7632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bject 28"/>
          <p:cNvSpPr/>
          <p:nvPr/>
        </p:nvSpPr>
        <p:spPr>
          <a:xfrm>
            <a:off x="1947798" y="4352925"/>
            <a:ext cx="59690" cy="21590"/>
          </a:xfrm>
          <a:custGeom>
            <a:avLst/>
            <a:gdLst/>
            <a:ahLst/>
            <a:cxnLst/>
            <a:rect l="l" t="t" r="r" b="b"/>
            <a:pathLst>
              <a:path w="59689" h="21589">
                <a:moveTo>
                  <a:pt x="55244" y="0"/>
                </a:moveTo>
                <a:lnTo>
                  <a:pt x="0" y="0"/>
                </a:lnTo>
                <a:lnTo>
                  <a:pt x="8255" y="1143"/>
                </a:lnTo>
                <a:lnTo>
                  <a:pt x="14350" y="4444"/>
                </a:lnTo>
                <a:lnTo>
                  <a:pt x="19557" y="7747"/>
                </a:lnTo>
                <a:lnTo>
                  <a:pt x="24637" y="13335"/>
                </a:lnTo>
                <a:lnTo>
                  <a:pt x="26796" y="21081"/>
                </a:lnTo>
                <a:lnTo>
                  <a:pt x="59689" y="11049"/>
                </a:lnTo>
                <a:lnTo>
                  <a:pt x="55244" y="126"/>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object 29"/>
          <p:cNvSpPr/>
          <p:nvPr/>
        </p:nvSpPr>
        <p:spPr>
          <a:xfrm>
            <a:off x="2043557" y="4380738"/>
            <a:ext cx="60325" cy="106045"/>
          </a:xfrm>
          <a:custGeom>
            <a:avLst/>
            <a:gdLst/>
            <a:ahLst/>
            <a:cxnLst/>
            <a:rect l="l" t="t" r="r" b="b"/>
            <a:pathLst>
              <a:path w="60325" h="106045">
                <a:moveTo>
                  <a:pt x="33274" y="0"/>
                </a:moveTo>
                <a:lnTo>
                  <a:pt x="0" y="0"/>
                </a:lnTo>
                <a:lnTo>
                  <a:pt x="2159" y="55625"/>
                </a:lnTo>
                <a:lnTo>
                  <a:pt x="2159" y="71247"/>
                </a:lnTo>
                <a:lnTo>
                  <a:pt x="22732" y="105663"/>
                </a:lnTo>
                <a:lnTo>
                  <a:pt x="32004" y="105663"/>
                </a:lnTo>
                <a:lnTo>
                  <a:pt x="43306" y="102362"/>
                </a:lnTo>
                <a:lnTo>
                  <a:pt x="49530" y="101218"/>
                </a:lnTo>
                <a:lnTo>
                  <a:pt x="54610" y="99060"/>
                </a:lnTo>
                <a:lnTo>
                  <a:pt x="59817" y="95631"/>
                </a:lnTo>
                <a:lnTo>
                  <a:pt x="58928" y="73406"/>
                </a:lnTo>
                <a:lnTo>
                  <a:pt x="41275" y="73406"/>
                </a:lnTo>
                <a:lnTo>
                  <a:pt x="37084" y="71247"/>
                </a:lnTo>
                <a:lnTo>
                  <a:pt x="36068" y="68961"/>
                </a:lnTo>
                <a:lnTo>
                  <a:pt x="36068" y="66801"/>
                </a:lnTo>
                <a:lnTo>
                  <a:pt x="35051" y="65659"/>
                </a:lnTo>
                <a:lnTo>
                  <a:pt x="35051" y="48894"/>
                </a:lnTo>
                <a:lnTo>
                  <a:pt x="3327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bject 30"/>
          <p:cNvSpPr/>
          <p:nvPr/>
        </p:nvSpPr>
        <p:spPr>
          <a:xfrm>
            <a:off x="2087879" y="4449698"/>
            <a:ext cx="14604" cy="4445"/>
          </a:xfrm>
          <a:custGeom>
            <a:avLst/>
            <a:gdLst/>
            <a:ahLst/>
            <a:cxnLst/>
            <a:rect l="l" t="t" r="r" b="b"/>
            <a:pathLst>
              <a:path w="14605" h="4445">
                <a:moveTo>
                  <a:pt x="14477" y="0"/>
                </a:moveTo>
                <a:lnTo>
                  <a:pt x="9270" y="2286"/>
                </a:lnTo>
                <a:lnTo>
                  <a:pt x="6222" y="3301"/>
                </a:lnTo>
                <a:lnTo>
                  <a:pt x="4190" y="3301"/>
                </a:lnTo>
                <a:lnTo>
                  <a:pt x="0" y="4444"/>
                </a:lnTo>
                <a:lnTo>
                  <a:pt x="14605" y="4444"/>
                </a:lnTo>
                <a:lnTo>
                  <a:pt x="1447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object 31"/>
          <p:cNvSpPr/>
          <p:nvPr/>
        </p:nvSpPr>
        <p:spPr>
          <a:xfrm>
            <a:off x="2027047" y="4297298"/>
            <a:ext cx="69215" cy="88265"/>
          </a:xfrm>
          <a:custGeom>
            <a:avLst/>
            <a:gdLst/>
            <a:ahLst/>
            <a:cxnLst/>
            <a:rect l="l" t="t" r="r" b="b"/>
            <a:pathLst>
              <a:path w="69214" h="88264">
                <a:moveTo>
                  <a:pt x="47497" y="0"/>
                </a:moveTo>
                <a:lnTo>
                  <a:pt x="15493" y="34417"/>
                </a:lnTo>
                <a:lnTo>
                  <a:pt x="15493" y="55625"/>
                </a:lnTo>
                <a:lnTo>
                  <a:pt x="0" y="60070"/>
                </a:lnTo>
                <a:lnTo>
                  <a:pt x="1142" y="87883"/>
                </a:lnTo>
                <a:lnTo>
                  <a:pt x="16509" y="83438"/>
                </a:lnTo>
                <a:lnTo>
                  <a:pt x="49783" y="83438"/>
                </a:lnTo>
                <a:lnTo>
                  <a:pt x="49529" y="74549"/>
                </a:lnTo>
                <a:lnTo>
                  <a:pt x="69087" y="70103"/>
                </a:lnTo>
                <a:lnTo>
                  <a:pt x="69087" y="47751"/>
                </a:lnTo>
                <a:lnTo>
                  <a:pt x="48513" y="47751"/>
                </a:lnTo>
                <a:lnTo>
                  <a:pt x="4749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object 32"/>
          <p:cNvSpPr/>
          <p:nvPr/>
        </p:nvSpPr>
        <p:spPr>
          <a:xfrm>
            <a:off x="2075560" y="4339590"/>
            <a:ext cx="20955" cy="5715"/>
          </a:xfrm>
          <a:custGeom>
            <a:avLst/>
            <a:gdLst/>
            <a:ahLst/>
            <a:cxnLst/>
            <a:rect l="l" t="t" r="r" b="b"/>
            <a:pathLst>
              <a:path w="20955" h="5714">
                <a:moveTo>
                  <a:pt x="20574" y="0"/>
                </a:moveTo>
                <a:lnTo>
                  <a:pt x="0" y="5461"/>
                </a:lnTo>
                <a:lnTo>
                  <a:pt x="20574" y="5461"/>
                </a:lnTo>
                <a:lnTo>
                  <a:pt x="2057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object 33"/>
          <p:cNvSpPr/>
          <p:nvPr/>
        </p:nvSpPr>
        <p:spPr>
          <a:xfrm>
            <a:off x="2115692" y="4326128"/>
            <a:ext cx="52069" cy="146050"/>
          </a:xfrm>
          <a:custGeom>
            <a:avLst/>
            <a:gdLst/>
            <a:ahLst/>
            <a:cxnLst/>
            <a:rect l="l" t="t" r="r" b="b"/>
            <a:pathLst>
              <a:path w="52069" h="146050">
                <a:moveTo>
                  <a:pt x="29971" y="0"/>
                </a:moveTo>
                <a:lnTo>
                  <a:pt x="0" y="7874"/>
                </a:lnTo>
                <a:lnTo>
                  <a:pt x="4190" y="145796"/>
                </a:lnTo>
                <a:lnTo>
                  <a:pt x="36068" y="136906"/>
                </a:lnTo>
                <a:lnTo>
                  <a:pt x="35051" y="93599"/>
                </a:lnTo>
                <a:lnTo>
                  <a:pt x="35051" y="81153"/>
                </a:lnTo>
                <a:lnTo>
                  <a:pt x="35306" y="70739"/>
                </a:lnTo>
                <a:lnTo>
                  <a:pt x="35940" y="61976"/>
                </a:lnTo>
                <a:lnTo>
                  <a:pt x="37083" y="54610"/>
                </a:lnTo>
                <a:lnTo>
                  <a:pt x="38226" y="45720"/>
                </a:lnTo>
                <a:lnTo>
                  <a:pt x="41275" y="38989"/>
                </a:lnTo>
                <a:lnTo>
                  <a:pt x="46355" y="32385"/>
                </a:lnTo>
                <a:lnTo>
                  <a:pt x="51562" y="26797"/>
                </a:lnTo>
                <a:lnTo>
                  <a:pt x="30987" y="26797"/>
                </a:lnTo>
                <a:lnTo>
                  <a:pt x="2997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object 34"/>
          <p:cNvSpPr/>
          <p:nvPr/>
        </p:nvSpPr>
        <p:spPr>
          <a:xfrm>
            <a:off x="2146680" y="4313935"/>
            <a:ext cx="46355" cy="39370"/>
          </a:xfrm>
          <a:custGeom>
            <a:avLst/>
            <a:gdLst/>
            <a:ahLst/>
            <a:cxnLst/>
            <a:rect l="l" t="t" r="r" b="b"/>
            <a:pathLst>
              <a:path w="46355" h="39370">
                <a:moveTo>
                  <a:pt x="41148" y="0"/>
                </a:moveTo>
                <a:lnTo>
                  <a:pt x="35051" y="0"/>
                </a:lnTo>
                <a:lnTo>
                  <a:pt x="30861" y="1143"/>
                </a:lnTo>
                <a:lnTo>
                  <a:pt x="21462" y="5333"/>
                </a:lnTo>
                <a:lnTo>
                  <a:pt x="13081" y="12953"/>
                </a:lnTo>
                <a:lnTo>
                  <a:pt x="5968" y="24130"/>
                </a:lnTo>
                <a:lnTo>
                  <a:pt x="0" y="38988"/>
                </a:lnTo>
                <a:lnTo>
                  <a:pt x="20574" y="38988"/>
                </a:lnTo>
                <a:lnTo>
                  <a:pt x="25781" y="34543"/>
                </a:lnTo>
                <a:lnTo>
                  <a:pt x="30861" y="33400"/>
                </a:lnTo>
                <a:lnTo>
                  <a:pt x="34036" y="32257"/>
                </a:lnTo>
                <a:lnTo>
                  <a:pt x="41148" y="32257"/>
                </a:lnTo>
                <a:lnTo>
                  <a:pt x="46355" y="1143"/>
                </a:lnTo>
                <a:lnTo>
                  <a:pt x="4114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object 35"/>
          <p:cNvSpPr/>
          <p:nvPr/>
        </p:nvSpPr>
        <p:spPr>
          <a:xfrm>
            <a:off x="2201798" y="4292980"/>
            <a:ext cx="116205" cy="144145"/>
          </a:xfrm>
          <a:custGeom>
            <a:avLst/>
            <a:gdLst/>
            <a:ahLst/>
            <a:cxnLst/>
            <a:rect l="l" t="t" r="r" b="b"/>
            <a:pathLst>
              <a:path w="116205" h="144145">
                <a:moveTo>
                  <a:pt x="63118" y="0"/>
                </a:moveTo>
                <a:lnTo>
                  <a:pt x="12318" y="29083"/>
                </a:lnTo>
                <a:lnTo>
                  <a:pt x="0" y="82169"/>
                </a:lnTo>
                <a:lnTo>
                  <a:pt x="1524" y="95504"/>
                </a:lnTo>
                <a:lnTo>
                  <a:pt x="36956" y="140335"/>
                </a:lnTo>
                <a:lnTo>
                  <a:pt x="58546" y="143764"/>
                </a:lnTo>
                <a:lnTo>
                  <a:pt x="70612" y="142240"/>
                </a:lnTo>
                <a:lnTo>
                  <a:pt x="104901" y="117729"/>
                </a:lnTo>
                <a:lnTo>
                  <a:pt x="58165" y="117729"/>
                </a:lnTo>
                <a:lnTo>
                  <a:pt x="52069" y="116713"/>
                </a:lnTo>
                <a:lnTo>
                  <a:pt x="46862" y="113284"/>
                </a:lnTo>
                <a:lnTo>
                  <a:pt x="40639" y="108839"/>
                </a:lnTo>
                <a:lnTo>
                  <a:pt x="36575" y="102235"/>
                </a:lnTo>
                <a:lnTo>
                  <a:pt x="34543" y="93345"/>
                </a:lnTo>
                <a:lnTo>
                  <a:pt x="34543" y="89916"/>
                </a:lnTo>
                <a:lnTo>
                  <a:pt x="115950" y="68834"/>
                </a:lnTo>
                <a:lnTo>
                  <a:pt x="115950" y="67691"/>
                </a:lnTo>
                <a:lnTo>
                  <a:pt x="32512" y="67691"/>
                </a:lnTo>
                <a:lnTo>
                  <a:pt x="32512" y="56388"/>
                </a:lnTo>
                <a:lnTo>
                  <a:pt x="61340" y="26543"/>
                </a:lnTo>
                <a:lnTo>
                  <a:pt x="106933" y="26543"/>
                </a:lnTo>
                <a:lnTo>
                  <a:pt x="104901" y="22352"/>
                </a:lnTo>
                <a:lnTo>
                  <a:pt x="98551" y="13843"/>
                </a:lnTo>
                <a:lnTo>
                  <a:pt x="91186" y="7620"/>
                </a:lnTo>
                <a:lnTo>
                  <a:pt x="82423" y="2794"/>
                </a:lnTo>
                <a:lnTo>
                  <a:pt x="73151" y="254"/>
                </a:lnTo>
                <a:lnTo>
                  <a:pt x="6311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object 36"/>
          <p:cNvSpPr/>
          <p:nvPr/>
        </p:nvSpPr>
        <p:spPr>
          <a:xfrm>
            <a:off x="2259964" y="4381880"/>
            <a:ext cx="59055" cy="29209"/>
          </a:xfrm>
          <a:custGeom>
            <a:avLst/>
            <a:gdLst/>
            <a:ahLst/>
            <a:cxnLst/>
            <a:rect l="l" t="t" r="r" b="b"/>
            <a:pathLst>
              <a:path w="59055" h="29210">
                <a:moveTo>
                  <a:pt x="58801" y="0"/>
                </a:moveTo>
                <a:lnTo>
                  <a:pt x="27812" y="2159"/>
                </a:lnTo>
                <a:lnTo>
                  <a:pt x="24765" y="16637"/>
                </a:lnTo>
                <a:lnTo>
                  <a:pt x="17526" y="24384"/>
                </a:lnTo>
                <a:lnTo>
                  <a:pt x="7239" y="27813"/>
                </a:lnTo>
                <a:lnTo>
                  <a:pt x="0" y="28829"/>
                </a:lnTo>
                <a:lnTo>
                  <a:pt x="46736" y="28829"/>
                </a:lnTo>
                <a:lnTo>
                  <a:pt x="47879" y="27305"/>
                </a:lnTo>
                <a:lnTo>
                  <a:pt x="52451" y="19304"/>
                </a:lnTo>
                <a:lnTo>
                  <a:pt x="56007" y="10160"/>
                </a:lnTo>
                <a:lnTo>
                  <a:pt x="5880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object 37"/>
          <p:cNvSpPr/>
          <p:nvPr/>
        </p:nvSpPr>
        <p:spPr>
          <a:xfrm>
            <a:off x="2234310" y="4319523"/>
            <a:ext cx="83820" cy="41275"/>
          </a:xfrm>
          <a:custGeom>
            <a:avLst/>
            <a:gdLst/>
            <a:ahLst/>
            <a:cxnLst/>
            <a:rect l="l" t="t" r="r" b="b"/>
            <a:pathLst>
              <a:path w="83819" h="41275">
                <a:moveTo>
                  <a:pt x="74421" y="0"/>
                </a:moveTo>
                <a:lnTo>
                  <a:pt x="34925" y="0"/>
                </a:lnTo>
                <a:lnTo>
                  <a:pt x="40131" y="4444"/>
                </a:lnTo>
                <a:lnTo>
                  <a:pt x="45338" y="7746"/>
                </a:lnTo>
                <a:lnTo>
                  <a:pt x="48387" y="14477"/>
                </a:lnTo>
                <a:lnTo>
                  <a:pt x="50418" y="24511"/>
                </a:lnTo>
                <a:lnTo>
                  <a:pt x="50418" y="25526"/>
                </a:lnTo>
                <a:lnTo>
                  <a:pt x="51434" y="26669"/>
                </a:lnTo>
                <a:lnTo>
                  <a:pt x="51434" y="27812"/>
                </a:lnTo>
                <a:lnTo>
                  <a:pt x="0" y="41148"/>
                </a:lnTo>
                <a:lnTo>
                  <a:pt x="83438" y="41148"/>
                </a:lnTo>
                <a:lnTo>
                  <a:pt x="83438" y="35559"/>
                </a:lnTo>
                <a:lnTo>
                  <a:pt x="82041" y="24511"/>
                </a:lnTo>
                <a:lnTo>
                  <a:pt x="81406" y="18923"/>
                </a:lnTo>
                <a:lnTo>
                  <a:pt x="77469" y="6476"/>
                </a:lnTo>
                <a:lnTo>
                  <a:pt x="7442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object 38"/>
          <p:cNvSpPr/>
          <p:nvPr/>
        </p:nvSpPr>
        <p:spPr>
          <a:xfrm>
            <a:off x="2331847" y="4258436"/>
            <a:ext cx="116839" cy="144780"/>
          </a:xfrm>
          <a:custGeom>
            <a:avLst/>
            <a:gdLst/>
            <a:ahLst/>
            <a:cxnLst/>
            <a:rect l="l" t="t" r="r" b="b"/>
            <a:pathLst>
              <a:path w="116839" h="144779">
                <a:moveTo>
                  <a:pt x="63372" y="0"/>
                </a:moveTo>
                <a:lnTo>
                  <a:pt x="12953" y="29210"/>
                </a:lnTo>
                <a:lnTo>
                  <a:pt x="0" y="69595"/>
                </a:lnTo>
                <a:lnTo>
                  <a:pt x="253" y="82423"/>
                </a:lnTo>
                <a:lnTo>
                  <a:pt x="27050" y="135636"/>
                </a:lnTo>
                <a:lnTo>
                  <a:pt x="58800" y="144399"/>
                </a:lnTo>
                <a:lnTo>
                  <a:pt x="70357" y="142367"/>
                </a:lnTo>
                <a:lnTo>
                  <a:pt x="82803" y="138937"/>
                </a:lnTo>
                <a:lnTo>
                  <a:pt x="92075" y="133350"/>
                </a:lnTo>
                <a:lnTo>
                  <a:pt x="100329" y="124460"/>
                </a:lnTo>
                <a:lnTo>
                  <a:pt x="104647" y="118999"/>
                </a:lnTo>
                <a:lnTo>
                  <a:pt x="59054" y="118999"/>
                </a:lnTo>
                <a:lnTo>
                  <a:pt x="52831" y="117856"/>
                </a:lnTo>
                <a:lnTo>
                  <a:pt x="40512" y="108965"/>
                </a:lnTo>
                <a:lnTo>
                  <a:pt x="37464" y="102235"/>
                </a:lnTo>
                <a:lnTo>
                  <a:pt x="35305" y="94487"/>
                </a:lnTo>
                <a:lnTo>
                  <a:pt x="35305" y="93344"/>
                </a:lnTo>
                <a:lnTo>
                  <a:pt x="34289" y="92201"/>
                </a:lnTo>
                <a:lnTo>
                  <a:pt x="34289" y="91058"/>
                </a:lnTo>
                <a:lnTo>
                  <a:pt x="116712" y="68833"/>
                </a:lnTo>
                <a:lnTo>
                  <a:pt x="33273" y="68833"/>
                </a:lnTo>
                <a:lnTo>
                  <a:pt x="61086" y="26543"/>
                </a:lnTo>
                <a:lnTo>
                  <a:pt x="106806" y="26543"/>
                </a:lnTo>
                <a:lnTo>
                  <a:pt x="105028" y="22860"/>
                </a:lnTo>
                <a:lnTo>
                  <a:pt x="98678" y="14350"/>
                </a:lnTo>
                <a:lnTo>
                  <a:pt x="90931" y="7619"/>
                </a:lnTo>
                <a:lnTo>
                  <a:pt x="82295" y="2920"/>
                </a:lnTo>
                <a:lnTo>
                  <a:pt x="73151" y="254"/>
                </a:lnTo>
                <a:lnTo>
                  <a:pt x="6337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object 39"/>
          <p:cNvSpPr/>
          <p:nvPr/>
        </p:nvSpPr>
        <p:spPr>
          <a:xfrm>
            <a:off x="2390901" y="4348479"/>
            <a:ext cx="57785" cy="29209"/>
          </a:xfrm>
          <a:custGeom>
            <a:avLst/>
            <a:gdLst/>
            <a:ahLst/>
            <a:cxnLst/>
            <a:rect l="l" t="t" r="r" b="b"/>
            <a:pathLst>
              <a:path w="57785" h="29210">
                <a:moveTo>
                  <a:pt x="57658" y="0"/>
                </a:moveTo>
                <a:lnTo>
                  <a:pt x="27812" y="2159"/>
                </a:lnTo>
                <a:lnTo>
                  <a:pt x="23749" y="15494"/>
                </a:lnTo>
                <a:lnTo>
                  <a:pt x="17525" y="24384"/>
                </a:lnTo>
                <a:lnTo>
                  <a:pt x="6223" y="26670"/>
                </a:lnTo>
                <a:lnTo>
                  <a:pt x="0" y="28956"/>
                </a:lnTo>
                <a:lnTo>
                  <a:pt x="45593" y="28956"/>
                </a:lnTo>
                <a:lnTo>
                  <a:pt x="46990" y="27178"/>
                </a:lnTo>
                <a:lnTo>
                  <a:pt x="51816" y="18923"/>
                </a:lnTo>
                <a:lnTo>
                  <a:pt x="55372" y="9779"/>
                </a:lnTo>
                <a:lnTo>
                  <a:pt x="5765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object 40"/>
          <p:cNvSpPr/>
          <p:nvPr/>
        </p:nvSpPr>
        <p:spPr>
          <a:xfrm>
            <a:off x="2365120" y="4284979"/>
            <a:ext cx="83820" cy="42545"/>
          </a:xfrm>
          <a:custGeom>
            <a:avLst/>
            <a:gdLst/>
            <a:ahLst/>
            <a:cxnLst/>
            <a:rect l="l" t="t" r="r" b="b"/>
            <a:pathLst>
              <a:path w="83819" h="42545">
                <a:moveTo>
                  <a:pt x="73533" y="0"/>
                </a:moveTo>
                <a:lnTo>
                  <a:pt x="27812" y="0"/>
                </a:lnTo>
                <a:lnTo>
                  <a:pt x="34036" y="1143"/>
                </a:lnTo>
                <a:lnTo>
                  <a:pt x="39116" y="4445"/>
                </a:lnTo>
                <a:lnTo>
                  <a:pt x="44323" y="8890"/>
                </a:lnTo>
                <a:lnTo>
                  <a:pt x="47371" y="15621"/>
                </a:lnTo>
                <a:lnTo>
                  <a:pt x="50546" y="24511"/>
                </a:lnTo>
                <a:lnTo>
                  <a:pt x="50546" y="28956"/>
                </a:lnTo>
                <a:lnTo>
                  <a:pt x="0" y="42291"/>
                </a:lnTo>
                <a:lnTo>
                  <a:pt x="83439" y="42291"/>
                </a:lnTo>
                <a:lnTo>
                  <a:pt x="83439" y="35687"/>
                </a:lnTo>
                <a:lnTo>
                  <a:pt x="82423" y="27813"/>
                </a:lnTo>
                <a:lnTo>
                  <a:pt x="80391" y="18923"/>
                </a:lnTo>
                <a:lnTo>
                  <a:pt x="76708" y="6604"/>
                </a:lnTo>
                <a:lnTo>
                  <a:pt x="7353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object 41"/>
          <p:cNvSpPr/>
          <p:nvPr/>
        </p:nvSpPr>
        <p:spPr>
          <a:xfrm>
            <a:off x="2473325" y="4268342"/>
            <a:ext cx="60325" cy="106045"/>
          </a:xfrm>
          <a:custGeom>
            <a:avLst/>
            <a:gdLst/>
            <a:ahLst/>
            <a:cxnLst/>
            <a:rect l="l" t="t" r="r" b="b"/>
            <a:pathLst>
              <a:path w="60325" h="106045">
                <a:moveTo>
                  <a:pt x="33274" y="0"/>
                </a:moveTo>
                <a:lnTo>
                  <a:pt x="0" y="0"/>
                </a:lnTo>
                <a:lnTo>
                  <a:pt x="2031" y="54482"/>
                </a:lnTo>
                <a:lnTo>
                  <a:pt x="2158" y="71246"/>
                </a:lnTo>
                <a:lnTo>
                  <a:pt x="3048" y="80136"/>
                </a:lnTo>
                <a:lnTo>
                  <a:pt x="4191" y="83438"/>
                </a:lnTo>
                <a:lnTo>
                  <a:pt x="6223" y="92328"/>
                </a:lnTo>
                <a:lnTo>
                  <a:pt x="10287" y="97916"/>
                </a:lnTo>
                <a:lnTo>
                  <a:pt x="16510" y="101218"/>
                </a:lnTo>
                <a:lnTo>
                  <a:pt x="22732" y="105663"/>
                </a:lnTo>
                <a:lnTo>
                  <a:pt x="32004" y="105663"/>
                </a:lnTo>
                <a:lnTo>
                  <a:pt x="43306" y="102361"/>
                </a:lnTo>
                <a:lnTo>
                  <a:pt x="48513" y="101218"/>
                </a:lnTo>
                <a:lnTo>
                  <a:pt x="54610" y="99059"/>
                </a:lnTo>
                <a:lnTo>
                  <a:pt x="59817" y="95630"/>
                </a:lnTo>
                <a:lnTo>
                  <a:pt x="58927" y="73405"/>
                </a:lnTo>
                <a:lnTo>
                  <a:pt x="41275" y="73405"/>
                </a:lnTo>
                <a:lnTo>
                  <a:pt x="37083" y="71246"/>
                </a:lnTo>
                <a:lnTo>
                  <a:pt x="35051" y="66801"/>
                </a:lnTo>
                <a:lnTo>
                  <a:pt x="35051" y="48894"/>
                </a:lnTo>
                <a:lnTo>
                  <a:pt x="3327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object 42"/>
          <p:cNvSpPr/>
          <p:nvPr/>
        </p:nvSpPr>
        <p:spPr>
          <a:xfrm>
            <a:off x="2517648" y="4337303"/>
            <a:ext cx="14604" cy="4445"/>
          </a:xfrm>
          <a:custGeom>
            <a:avLst/>
            <a:gdLst/>
            <a:ahLst/>
            <a:cxnLst/>
            <a:rect l="l" t="t" r="r" b="b"/>
            <a:pathLst>
              <a:path w="14605" h="4445">
                <a:moveTo>
                  <a:pt x="14477" y="0"/>
                </a:moveTo>
                <a:lnTo>
                  <a:pt x="9270" y="1143"/>
                </a:lnTo>
                <a:lnTo>
                  <a:pt x="5206" y="3302"/>
                </a:lnTo>
                <a:lnTo>
                  <a:pt x="4190" y="3302"/>
                </a:lnTo>
                <a:lnTo>
                  <a:pt x="0" y="4445"/>
                </a:lnTo>
                <a:lnTo>
                  <a:pt x="14604" y="4445"/>
                </a:lnTo>
                <a:lnTo>
                  <a:pt x="1447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object 43"/>
          <p:cNvSpPr/>
          <p:nvPr/>
        </p:nvSpPr>
        <p:spPr>
          <a:xfrm>
            <a:off x="2456814" y="4184903"/>
            <a:ext cx="69215" cy="88265"/>
          </a:xfrm>
          <a:custGeom>
            <a:avLst/>
            <a:gdLst/>
            <a:ahLst/>
            <a:cxnLst/>
            <a:rect l="l" t="t" r="r" b="b"/>
            <a:pathLst>
              <a:path w="69214" h="88264">
                <a:moveTo>
                  <a:pt x="47498" y="0"/>
                </a:moveTo>
                <a:lnTo>
                  <a:pt x="15493" y="33274"/>
                </a:lnTo>
                <a:lnTo>
                  <a:pt x="15493" y="55626"/>
                </a:lnTo>
                <a:lnTo>
                  <a:pt x="0" y="60071"/>
                </a:lnTo>
                <a:lnTo>
                  <a:pt x="1016" y="87884"/>
                </a:lnTo>
                <a:lnTo>
                  <a:pt x="16510" y="83439"/>
                </a:lnTo>
                <a:lnTo>
                  <a:pt x="49784" y="83439"/>
                </a:lnTo>
                <a:lnTo>
                  <a:pt x="49530" y="74549"/>
                </a:lnTo>
                <a:lnTo>
                  <a:pt x="69087" y="68961"/>
                </a:lnTo>
                <a:lnTo>
                  <a:pt x="68199" y="46736"/>
                </a:lnTo>
                <a:lnTo>
                  <a:pt x="48514" y="46736"/>
                </a:lnTo>
                <a:lnTo>
                  <a:pt x="474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object 44"/>
          <p:cNvSpPr/>
          <p:nvPr/>
        </p:nvSpPr>
        <p:spPr>
          <a:xfrm>
            <a:off x="2505329" y="4227195"/>
            <a:ext cx="19685" cy="4445"/>
          </a:xfrm>
          <a:custGeom>
            <a:avLst/>
            <a:gdLst/>
            <a:ahLst/>
            <a:cxnLst/>
            <a:rect l="l" t="t" r="r" b="b"/>
            <a:pathLst>
              <a:path w="19685" h="4445">
                <a:moveTo>
                  <a:pt x="19557" y="0"/>
                </a:moveTo>
                <a:lnTo>
                  <a:pt x="0" y="4444"/>
                </a:lnTo>
                <a:lnTo>
                  <a:pt x="19684" y="4444"/>
                </a:lnTo>
                <a:lnTo>
                  <a:pt x="1955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45"/>
          <p:cNvSpPr/>
          <p:nvPr/>
        </p:nvSpPr>
        <p:spPr>
          <a:xfrm>
            <a:off x="9094723" y="3991736"/>
            <a:ext cx="124460" cy="132080"/>
          </a:xfrm>
          <a:custGeom>
            <a:avLst/>
            <a:gdLst/>
            <a:ahLst/>
            <a:cxnLst/>
            <a:rect l="l" t="t" r="r" b="b"/>
            <a:pathLst>
              <a:path w="124459" h="132079">
                <a:moveTo>
                  <a:pt x="72135" y="0"/>
                </a:moveTo>
                <a:lnTo>
                  <a:pt x="15494" y="27812"/>
                </a:lnTo>
                <a:lnTo>
                  <a:pt x="0" y="74168"/>
                </a:lnTo>
                <a:lnTo>
                  <a:pt x="1904" y="85343"/>
                </a:lnTo>
                <a:lnTo>
                  <a:pt x="44069" y="129793"/>
                </a:lnTo>
                <a:lnTo>
                  <a:pt x="52577" y="131699"/>
                </a:lnTo>
                <a:lnTo>
                  <a:pt x="69723" y="131699"/>
                </a:lnTo>
                <a:lnTo>
                  <a:pt x="78485" y="129793"/>
                </a:lnTo>
                <a:lnTo>
                  <a:pt x="87629" y="126111"/>
                </a:lnTo>
                <a:lnTo>
                  <a:pt x="72262" y="105663"/>
                </a:lnTo>
                <a:lnTo>
                  <a:pt x="55625" y="105663"/>
                </a:lnTo>
                <a:lnTo>
                  <a:pt x="45339" y="103886"/>
                </a:lnTo>
                <a:lnTo>
                  <a:pt x="37083" y="96393"/>
                </a:lnTo>
                <a:lnTo>
                  <a:pt x="32003" y="90805"/>
                </a:lnTo>
                <a:lnTo>
                  <a:pt x="28828" y="85343"/>
                </a:lnTo>
                <a:lnTo>
                  <a:pt x="28828" y="70485"/>
                </a:lnTo>
                <a:lnTo>
                  <a:pt x="30987" y="62992"/>
                </a:lnTo>
                <a:lnTo>
                  <a:pt x="36068" y="55625"/>
                </a:lnTo>
                <a:lnTo>
                  <a:pt x="37083" y="55625"/>
                </a:lnTo>
                <a:lnTo>
                  <a:pt x="38100" y="53720"/>
                </a:lnTo>
                <a:lnTo>
                  <a:pt x="70739" y="53720"/>
                </a:lnTo>
                <a:lnTo>
                  <a:pt x="54609" y="38862"/>
                </a:lnTo>
                <a:lnTo>
                  <a:pt x="62865" y="33400"/>
                </a:lnTo>
                <a:lnTo>
                  <a:pt x="70103" y="29590"/>
                </a:lnTo>
                <a:lnTo>
                  <a:pt x="78358" y="27812"/>
                </a:lnTo>
                <a:lnTo>
                  <a:pt x="124459" y="27812"/>
                </a:lnTo>
                <a:lnTo>
                  <a:pt x="123444" y="25907"/>
                </a:lnTo>
                <a:lnTo>
                  <a:pt x="115443" y="18542"/>
                </a:lnTo>
                <a:lnTo>
                  <a:pt x="101726" y="7365"/>
                </a:lnTo>
                <a:lnTo>
                  <a:pt x="87249" y="1777"/>
                </a:lnTo>
                <a:lnTo>
                  <a:pt x="7213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object 46"/>
          <p:cNvSpPr/>
          <p:nvPr/>
        </p:nvSpPr>
        <p:spPr>
          <a:xfrm>
            <a:off x="9132823" y="4045458"/>
            <a:ext cx="93345" cy="59690"/>
          </a:xfrm>
          <a:custGeom>
            <a:avLst/>
            <a:gdLst/>
            <a:ahLst/>
            <a:cxnLst/>
            <a:rect l="l" t="t" r="r" b="b"/>
            <a:pathLst>
              <a:path w="93345" h="59689">
                <a:moveTo>
                  <a:pt x="32639" y="0"/>
                </a:moveTo>
                <a:lnTo>
                  <a:pt x="0" y="0"/>
                </a:lnTo>
                <a:lnTo>
                  <a:pt x="65024" y="59436"/>
                </a:lnTo>
                <a:lnTo>
                  <a:pt x="70103" y="55626"/>
                </a:lnTo>
                <a:lnTo>
                  <a:pt x="75310" y="50165"/>
                </a:lnTo>
                <a:lnTo>
                  <a:pt x="80391" y="42672"/>
                </a:lnTo>
                <a:lnTo>
                  <a:pt x="87756" y="33401"/>
                </a:lnTo>
                <a:lnTo>
                  <a:pt x="92836" y="22225"/>
                </a:lnTo>
                <a:lnTo>
                  <a:pt x="56769" y="22225"/>
                </a:lnTo>
                <a:lnTo>
                  <a:pt x="3263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object 47"/>
          <p:cNvSpPr/>
          <p:nvPr/>
        </p:nvSpPr>
        <p:spPr>
          <a:xfrm>
            <a:off x="9150350" y="4091813"/>
            <a:ext cx="17145" cy="5715"/>
          </a:xfrm>
          <a:custGeom>
            <a:avLst/>
            <a:gdLst/>
            <a:ahLst/>
            <a:cxnLst/>
            <a:rect l="l" t="t" r="r" b="b"/>
            <a:pathLst>
              <a:path w="17145" h="5714">
                <a:moveTo>
                  <a:pt x="12446" y="0"/>
                </a:moveTo>
                <a:lnTo>
                  <a:pt x="0" y="5587"/>
                </a:lnTo>
                <a:lnTo>
                  <a:pt x="16636" y="5587"/>
                </a:lnTo>
                <a:lnTo>
                  <a:pt x="1244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object 48"/>
          <p:cNvSpPr/>
          <p:nvPr/>
        </p:nvSpPr>
        <p:spPr>
          <a:xfrm>
            <a:off x="9180321" y="4019550"/>
            <a:ext cx="48895" cy="48260"/>
          </a:xfrm>
          <a:custGeom>
            <a:avLst/>
            <a:gdLst/>
            <a:ahLst/>
            <a:cxnLst/>
            <a:rect l="l" t="t" r="r" b="b"/>
            <a:pathLst>
              <a:path w="48895" h="48260">
                <a:moveTo>
                  <a:pt x="38861" y="0"/>
                </a:moveTo>
                <a:lnTo>
                  <a:pt x="0" y="0"/>
                </a:lnTo>
                <a:lnTo>
                  <a:pt x="6096" y="1777"/>
                </a:lnTo>
                <a:lnTo>
                  <a:pt x="11302" y="7366"/>
                </a:lnTo>
                <a:lnTo>
                  <a:pt x="17525" y="12954"/>
                </a:lnTo>
                <a:lnTo>
                  <a:pt x="19557" y="18542"/>
                </a:lnTo>
                <a:lnTo>
                  <a:pt x="19557" y="31495"/>
                </a:lnTo>
                <a:lnTo>
                  <a:pt x="17525" y="38862"/>
                </a:lnTo>
                <a:lnTo>
                  <a:pt x="11302" y="46355"/>
                </a:lnTo>
                <a:lnTo>
                  <a:pt x="9271" y="48132"/>
                </a:lnTo>
                <a:lnTo>
                  <a:pt x="45338" y="48132"/>
                </a:lnTo>
                <a:lnTo>
                  <a:pt x="48005" y="37083"/>
                </a:lnTo>
                <a:lnTo>
                  <a:pt x="48386" y="27812"/>
                </a:lnTo>
                <a:lnTo>
                  <a:pt x="46735" y="16637"/>
                </a:lnTo>
                <a:lnTo>
                  <a:pt x="43306" y="7366"/>
                </a:lnTo>
                <a:lnTo>
                  <a:pt x="3886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object 49"/>
          <p:cNvSpPr/>
          <p:nvPr/>
        </p:nvSpPr>
        <p:spPr>
          <a:xfrm>
            <a:off x="8994775" y="3871086"/>
            <a:ext cx="135255" cy="140970"/>
          </a:xfrm>
          <a:custGeom>
            <a:avLst/>
            <a:gdLst/>
            <a:ahLst/>
            <a:cxnLst/>
            <a:rect l="l" t="t" r="r" b="b"/>
            <a:pathLst>
              <a:path w="135254" h="140970">
                <a:moveTo>
                  <a:pt x="61849" y="0"/>
                </a:moveTo>
                <a:lnTo>
                  <a:pt x="0" y="120650"/>
                </a:lnTo>
                <a:lnTo>
                  <a:pt x="22605" y="140969"/>
                </a:lnTo>
                <a:lnTo>
                  <a:pt x="135000" y="102107"/>
                </a:lnTo>
                <a:lnTo>
                  <a:pt x="43306" y="102107"/>
                </a:lnTo>
                <a:lnTo>
                  <a:pt x="45339" y="98298"/>
                </a:lnTo>
                <a:lnTo>
                  <a:pt x="51561" y="89026"/>
                </a:lnTo>
                <a:lnTo>
                  <a:pt x="87629" y="24130"/>
                </a:lnTo>
                <a:lnTo>
                  <a:pt x="618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object 50"/>
          <p:cNvSpPr/>
          <p:nvPr/>
        </p:nvSpPr>
        <p:spPr>
          <a:xfrm>
            <a:off x="9038081" y="3937889"/>
            <a:ext cx="118745" cy="35560"/>
          </a:xfrm>
          <a:custGeom>
            <a:avLst/>
            <a:gdLst/>
            <a:ahLst/>
            <a:cxnLst/>
            <a:rect l="l" t="t" r="r" b="b"/>
            <a:pathLst>
              <a:path w="118745" h="35560">
                <a:moveTo>
                  <a:pt x="90677" y="0"/>
                </a:moveTo>
                <a:lnTo>
                  <a:pt x="32893" y="22225"/>
                </a:lnTo>
                <a:lnTo>
                  <a:pt x="30861" y="22225"/>
                </a:lnTo>
                <a:lnTo>
                  <a:pt x="24765" y="24130"/>
                </a:lnTo>
                <a:lnTo>
                  <a:pt x="6096" y="31496"/>
                </a:lnTo>
                <a:lnTo>
                  <a:pt x="1016" y="33400"/>
                </a:lnTo>
                <a:lnTo>
                  <a:pt x="0" y="35306"/>
                </a:lnTo>
                <a:lnTo>
                  <a:pt x="91694" y="35306"/>
                </a:lnTo>
                <a:lnTo>
                  <a:pt x="118491" y="26035"/>
                </a:lnTo>
                <a:lnTo>
                  <a:pt x="9067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object 51"/>
          <p:cNvSpPr/>
          <p:nvPr/>
        </p:nvSpPr>
        <p:spPr>
          <a:xfrm>
            <a:off x="8896857" y="3847084"/>
            <a:ext cx="104139" cy="106045"/>
          </a:xfrm>
          <a:custGeom>
            <a:avLst/>
            <a:gdLst/>
            <a:ahLst/>
            <a:cxnLst/>
            <a:rect l="l" t="t" r="r" b="b"/>
            <a:pathLst>
              <a:path w="104140" h="106045">
                <a:moveTo>
                  <a:pt x="43561" y="0"/>
                </a:moveTo>
                <a:lnTo>
                  <a:pt x="0" y="0"/>
                </a:lnTo>
                <a:lnTo>
                  <a:pt x="51562" y="48133"/>
                </a:lnTo>
                <a:lnTo>
                  <a:pt x="30988" y="83439"/>
                </a:lnTo>
                <a:lnTo>
                  <a:pt x="56642" y="105664"/>
                </a:lnTo>
                <a:lnTo>
                  <a:pt x="104140" y="22225"/>
                </a:lnTo>
                <a:lnTo>
                  <a:pt x="67056" y="22225"/>
                </a:lnTo>
                <a:lnTo>
                  <a:pt x="4356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object 52"/>
          <p:cNvSpPr/>
          <p:nvPr/>
        </p:nvSpPr>
        <p:spPr>
          <a:xfrm>
            <a:off x="8963914" y="3804411"/>
            <a:ext cx="74295" cy="65405"/>
          </a:xfrm>
          <a:custGeom>
            <a:avLst/>
            <a:gdLst/>
            <a:ahLst/>
            <a:cxnLst/>
            <a:rect l="l" t="t" r="r" b="b"/>
            <a:pathLst>
              <a:path w="74295" h="65404">
                <a:moveTo>
                  <a:pt x="74040" y="0"/>
                </a:moveTo>
                <a:lnTo>
                  <a:pt x="37083" y="0"/>
                </a:lnTo>
                <a:lnTo>
                  <a:pt x="0" y="64896"/>
                </a:lnTo>
                <a:lnTo>
                  <a:pt x="37083" y="64896"/>
                </a:lnTo>
                <a:lnTo>
                  <a:pt x="7404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object 53"/>
          <p:cNvSpPr/>
          <p:nvPr/>
        </p:nvSpPr>
        <p:spPr>
          <a:xfrm>
            <a:off x="8828913" y="3765422"/>
            <a:ext cx="215265" cy="98425"/>
          </a:xfrm>
          <a:custGeom>
            <a:avLst/>
            <a:gdLst/>
            <a:ahLst/>
            <a:cxnLst/>
            <a:rect l="l" t="t" r="r" b="b"/>
            <a:pathLst>
              <a:path w="215265" h="98425">
                <a:moveTo>
                  <a:pt x="185419" y="0"/>
                </a:moveTo>
                <a:lnTo>
                  <a:pt x="0" y="72389"/>
                </a:lnTo>
                <a:lnTo>
                  <a:pt x="27812" y="98297"/>
                </a:lnTo>
                <a:lnTo>
                  <a:pt x="67944" y="81660"/>
                </a:lnTo>
                <a:lnTo>
                  <a:pt x="111505" y="81660"/>
                </a:lnTo>
                <a:lnTo>
                  <a:pt x="95757" y="66801"/>
                </a:lnTo>
                <a:lnTo>
                  <a:pt x="172084" y="38988"/>
                </a:lnTo>
                <a:lnTo>
                  <a:pt x="209041" y="38988"/>
                </a:lnTo>
                <a:lnTo>
                  <a:pt x="215264" y="27812"/>
                </a:lnTo>
                <a:lnTo>
                  <a:pt x="18541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object 54"/>
          <p:cNvSpPr/>
          <p:nvPr/>
        </p:nvSpPr>
        <p:spPr>
          <a:xfrm>
            <a:off x="8703182" y="3631819"/>
            <a:ext cx="127635" cy="154305"/>
          </a:xfrm>
          <a:custGeom>
            <a:avLst/>
            <a:gdLst/>
            <a:ahLst/>
            <a:cxnLst/>
            <a:rect l="l" t="t" r="r" b="b"/>
            <a:pathLst>
              <a:path w="127634" h="154304">
                <a:moveTo>
                  <a:pt x="77977" y="0"/>
                </a:moveTo>
                <a:lnTo>
                  <a:pt x="26416" y="24129"/>
                </a:lnTo>
                <a:lnTo>
                  <a:pt x="0" y="76072"/>
                </a:lnTo>
                <a:lnTo>
                  <a:pt x="1397" y="85343"/>
                </a:lnTo>
                <a:lnTo>
                  <a:pt x="32893" y="120649"/>
                </a:lnTo>
                <a:lnTo>
                  <a:pt x="39116" y="120649"/>
                </a:lnTo>
                <a:lnTo>
                  <a:pt x="46355" y="122427"/>
                </a:lnTo>
                <a:lnTo>
                  <a:pt x="54610" y="122427"/>
                </a:lnTo>
                <a:lnTo>
                  <a:pt x="44196" y="131698"/>
                </a:lnTo>
                <a:lnTo>
                  <a:pt x="67945" y="154050"/>
                </a:lnTo>
                <a:lnTo>
                  <a:pt x="127635" y="103885"/>
                </a:lnTo>
                <a:lnTo>
                  <a:pt x="51435" y="103885"/>
                </a:lnTo>
                <a:lnTo>
                  <a:pt x="36068" y="92836"/>
                </a:lnTo>
                <a:lnTo>
                  <a:pt x="33909" y="87248"/>
                </a:lnTo>
                <a:lnTo>
                  <a:pt x="33909" y="72389"/>
                </a:lnTo>
                <a:lnTo>
                  <a:pt x="36068" y="65023"/>
                </a:lnTo>
                <a:lnTo>
                  <a:pt x="42164" y="55752"/>
                </a:lnTo>
                <a:lnTo>
                  <a:pt x="48768" y="50164"/>
                </a:lnTo>
                <a:lnTo>
                  <a:pt x="56007" y="42671"/>
                </a:lnTo>
                <a:lnTo>
                  <a:pt x="63753" y="38988"/>
                </a:lnTo>
                <a:lnTo>
                  <a:pt x="72136" y="33400"/>
                </a:lnTo>
                <a:lnTo>
                  <a:pt x="84455" y="29717"/>
                </a:lnTo>
                <a:lnTo>
                  <a:pt x="125349" y="29717"/>
                </a:lnTo>
                <a:lnTo>
                  <a:pt x="122300" y="24129"/>
                </a:lnTo>
                <a:lnTo>
                  <a:pt x="114300" y="14858"/>
                </a:lnTo>
                <a:lnTo>
                  <a:pt x="103124" y="5587"/>
                </a:lnTo>
                <a:lnTo>
                  <a:pt x="91059" y="1904"/>
                </a:lnTo>
                <a:lnTo>
                  <a:pt x="7797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object 55"/>
          <p:cNvSpPr/>
          <p:nvPr/>
        </p:nvSpPr>
        <p:spPr>
          <a:xfrm>
            <a:off x="8768080" y="3661536"/>
            <a:ext cx="120650" cy="74295"/>
          </a:xfrm>
          <a:custGeom>
            <a:avLst/>
            <a:gdLst/>
            <a:ahLst/>
            <a:cxnLst/>
            <a:rect l="l" t="t" r="r" b="b"/>
            <a:pathLst>
              <a:path w="120650" h="74295">
                <a:moveTo>
                  <a:pt x="60451" y="0"/>
                </a:moveTo>
                <a:lnTo>
                  <a:pt x="19558" y="0"/>
                </a:lnTo>
                <a:lnTo>
                  <a:pt x="28828" y="1905"/>
                </a:lnTo>
                <a:lnTo>
                  <a:pt x="37084" y="7493"/>
                </a:lnTo>
                <a:lnTo>
                  <a:pt x="41148" y="12954"/>
                </a:lnTo>
                <a:lnTo>
                  <a:pt x="44323" y="18542"/>
                </a:lnTo>
                <a:lnTo>
                  <a:pt x="44323" y="35306"/>
                </a:lnTo>
                <a:lnTo>
                  <a:pt x="41148" y="42671"/>
                </a:lnTo>
                <a:lnTo>
                  <a:pt x="35051" y="50037"/>
                </a:lnTo>
                <a:lnTo>
                  <a:pt x="29845" y="57531"/>
                </a:lnTo>
                <a:lnTo>
                  <a:pt x="23622" y="63118"/>
                </a:lnTo>
                <a:lnTo>
                  <a:pt x="7239" y="70485"/>
                </a:lnTo>
                <a:lnTo>
                  <a:pt x="0" y="74168"/>
                </a:lnTo>
                <a:lnTo>
                  <a:pt x="62738" y="74168"/>
                </a:lnTo>
                <a:lnTo>
                  <a:pt x="120142" y="26035"/>
                </a:lnTo>
                <a:lnTo>
                  <a:pt x="64897" y="26035"/>
                </a:lnTo>
                <a:lnTo>
                  <a:pt x="65024" y="14858"/>
                </a:lnTo>
                <a:lnTo>
                  <a:pt x="62611" y="3682"/>
                </a:lnTo>
                <a:lnTo>
                  <a:pt x="6045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object 56"/>
          <p:cNvSpPr/>
          <p:nvPr/>
        </p:nvSpPr>
        <p:spPr>
          <a:xfrm>
            <a:off x="8832977" y="3646678"/>
            <a:ext cx="77470" cy="41275"/>
          </a:xfrm>
          <a:custGeom>
            <a:avLst/>
            <a:gdLst/>
            <a:ahLst/>
            <a:cxnLst/>
            <a:rect l="l" t="t" r="r" b="b"/>
            <a:pathLst>
              <a:path w="77470" h="41275">
                <a:moveTo>
                  <a:pt x="51562" y="0"/>
                </a:moveTo>
                <a:lnTo>
                  <a:pt x="0" y="40894"/>
                </a:lnTo>
                <a:lnTo>
                  <a:pt x="55245" y="40894"/>
                </a:lnTo>
                <a:lnTo>
                  <a:pt x="77343" y="22352"/>
                </a:lnTo>
                <a:lnTo>
                  <a:pt x="5156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object 57"/>
          <p:cNvSpPr/>
          <p:nvPr/>
        </p:nvSpPr>
        <p:spPr>
          <a:xfrm>
            <a:off x="8634094" y="3568827"/>
            <a:ext cx="110489" cy="113664"/>
          </a:xfrm>
          <a:custGeom>
            <a:avLst/>
            <a:gdLst/>
            <a:ahLst/>
            <a:cxnLst/>
            <a:rect l="l" t="t" r="r" b="b"/>
            <a:pathLst>
              <a:path w="110490" h="113664">
                <a:moveTo>
                  <a:pt x="98932" y="0"/>
                </a:moveTo>
                <a:lnTo>
                  <a:pt x="46354" y="0"/>
                </a:lnTo>
                <a:lnTo>
                  <a:pt x="60832" y="1777"/>
                </a:lnTo>
                <a:lnTo>
                  <a:pt x="65912" y="1777"/>
                </a:lnTo>
                <a:lnTo>
                  <a:pt x="70103" y="7365"/>
                </a:lnTo>
                <a:lnTo>
                  <a:pt x="73151" y="9271"/>
                </a:lnTo>
                <a:lnTo>
                  <a:pt x="75183" y="12953"/>
                </a:lnTo>
                <a:lnTo>
                  <a:pt x="75183" y="20447"/>
                </a:lnTo>
                <a:lnTo>
                  <a:pt x="74168" y="24130"/>
                </a:lnTo>
                <a:lnTo>
                  <a:pt x="72135" y="27812"/>
                </a:lnTo>
                <a:lnTo>
                  <a:pt x="70103" y="29718"/>
                </a:lnTo>
                <a:lnTo>
                  <a:pt x="64897" y="33400"/>
                </a:lnTo>
                <a:lnTo>
                  <a:pt x="56641" y="40767"/>
                </a:lnTo>
                <a:lnTo>
                  <a:pt x="0" y="89027"/>
                </a:lnTo>
                <a:lnTo>
                  <a:pt x="25780" y="113156"/>
                </a:lnTo>
                <a:lnTo>
                  <a:pt x="82423" y="64897"/>
                </a:lnTo>
                <a:lnTo>
                  <a:pt x="91694" y="57531"/>
                </a:lnTo>
                <a:lnTo>
                  <a:pt x="98932" y="50037"/>
                </a:lnTo>
                <a:lnTo>
                  <a:pt x="100964" y="46355"/>
                </a:lnTo>
                <a:lnTo>
                  <a:pt x="107187" y="38989"/>
                </a:lnTo>
                <a:lnTo>
                  <a:pt x="110235" y="29718"/>
                </a:lnTo>
                <a:lnTo>
                  <a:pt x="110235" y="22225"/>
                </a:lnTo>
                <a:lnTo>
                  <a:pt x="109220" y="12953"/>
                </a:lnTo>
                <a:lnTo>
                  <a:pt x="105155" y="5587"/>
                </a:lnTo>
                <a:lnTo>
                  <a:pt x="9893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object 58"/>
          <p:cNvSpPr/>
          <p:nvPr/>
        </p:nvSpPr>
        <p:spPr>
          <a:xfrm>
            <a:off x="8573261" y="3518789"/>
            <a:ext cx="160020" cy="106045"/>
          </a:xfrm>
          <a:custGeom>
            <a:avLst/>
            <a:gdLst/>
            <a:ahLst/>
            <a:cxnLst/>
            <a:rect l="l" t="t" r="r" b="b"/>
            <a:pathLst>
              <a:path w="160020" h="106045">
                <a:moveTo>
                  <a:pt x="100965" y="0"/>
                </a:moveTo>
                <a:lnTo>
                  <a:pt x="0" y="83438"/>
                </a:lnTo>
                <a:lnTo>
                  <a:pt x="25781" y="105663"/>
                </a:lnTo>
                <a:lnTo>
                  <a:pt x="67056" y="72262"/>
                </a:lnTo>
                <a:lnTo>
                  <a:pt x="79375" y="61213"/>
                </a:lnTo>
                <a:lnTo>
                  <a:pt x="87630" y="55625"/>
                </a:lnTo>
                <a:lnTo>
                  <a:pt x="92710" y="53721"/>
                </a:lnTo>
                <a:lnTo>
                  <a:pt x="99949" y="50037"/>
                </a:lnTo>
                <a:lnTo>
                  <a:pt x="159766" y="50037"/>
                </a:lnTo>
                <a:lnTo>
                  <a:pt x="157734" y="48133"/>
                </a:lnTo>
                <a:lnTo>
                  <a:pt x="152527" y="42545"/>
                </a:lnTo>
                <a:lnTo>
                  <a:pt x="145288" y="38862"/>
                </a:lnTo>
                <a:lnTo>
                  <a:pt x="130937" y="33274"/>
                </a:lnTo>
                <a:lnTo>
                  <a:pt x="112395" y="33274"/>
                </a:lnTo>
                <a:lnTo>
                  <a:pt x="124714" y="22225"/>
                </a:lnTo>
                <a:lnTo>
                  <a:pt x="10096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object 59"/>
          <p:cNvSpPr/>
          <p:nvPr/>
        </p:nvSpPr>
        <p:spPr>
          <a:xfrm>
            <a:off x="8528939" y="3546602"/>
            <a:ext cx="55244" cy="37465"/>
          </a:xfrm>
          <a:custGeom>
            <a:avLst/>
            <a:gdLst/>
            <a:ahLst/>
            <a:cxnLst/>
            <a:rect l="l" t="t" r="r" b="b"/>
            <a:pathLst>
              <a:path w="55245" h="37464">
                <a:moveTo>
                  <a:pt x="55244" y="0"/>
                </a:moveTo>
                <a:lnTo>
                  <a:pt x="7238" y="0"/>
                </a:lnTo>
                <a:lnTo>
                  <a:pt x="1015" y="9271"/>
                </a:lnTo>
                <a:lnTo>
                  <a:pt x="0" y="12953"/>
                </a:lnTo>
                <a:lnTo>
                  <a:pt x="24764" y="37084"/>
                </a:lnTo>
                <a:lnTo>
                  <a:pt x="26796" y="29590"/>
                </a:lnTo>
                <a:lnTo>
                  <a:pt x="29844" y="24002"/>
                </a:lnTo>
                <a:lnTo>
                  <a:pt x="45338" y="7365"/>
                </a:lnTo>
                <a:lnTo>
                  <a:pt x="5524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object 60"/>
          <p:cNvSpPr/>
          <p:nvPr/>
        </p:nvSpPr>
        <p:spPr>
          <a:xfrm>
            <a:off x="8483600" y="3464940"/>
            <a:ext cx="117475" cy="83820"/>
          </a:xfrm>
          <a:custGeom>
            <a:avLst/>
            <a:gdLst/>
            <a:ahLst/>
            <a:cxnLst/>
            <a:rect l="l" t="t" r="r" b="b"/>
            <a:pathLst>
              <a:path w="117475" h="83820">
                <a:moveTo>
                  <a:pt x="37083" y="0"/>
                </a:moveTo>
                <a:lnTo>
                  <a:pt x="26797" y="0"/>
                </a:lnTo>
                <a:lnTo>
                  <a:pt x="17525" y="5587"/>
                </a:lnTo>
                <a:lnTo>
                  <a:pt x="10286" y="16637"/>
                </a:lnTo>
                <a:lnTo>
                  <a:pt x="3048" y="24130"/>
                </a:lnTo>
                <a:lnTo>
                  <a:pt x="0" y="33400"/>
                </a:lnTo>
                <a:lnTo>
                  <a:pt x="889" y="42672"/>
                </a:lnTo>
                <a:lnTo>
                  <a:pt x="1016" y="53848"/>
                </a:lnTo>
                <a:lnTo>
                  <a:pt x="6223" y="63119"/>
                </a:lnTo>
                <a:lnTo>
                  <a:pt x="13461" y="70485"/>
                </a:lnTo>
                <a:lnTo>
                  <a:pt x="18542" y="76073"/>
                </a:lnTo>
                <a:lnTo>
                  <a:pt x="24765" y="77850"/>
                </a:lnTo>
                <a:lnTo>
                  <a:pt x="30988" y="81661"/>
                </a:lnTo>
                <a:lnTo>
                  <a:pt x="38100" y="83438"/>
                </a:lnTo>
                <a:lnTo>
                  <a:pt x="45339" y="83438"/>
                </a:lnTo>
                <a:lnTo>
                  <a:pt x="52577" y="81661"/>
                </a:lnTo>
                <a:lnTo>
                  <a:pt x="100583" y="81661"/>
                </a:lnTo>
                <a:lnTo>
                  <a:pt x="103124" y="79756"/>
                </a:lnTo>
                <a:lnTo>
                  <a:pt x="117475" y="66801"/>
                </a:lnTo>
                <a:lnTo>
                  <a:pt x="56642" y="66801"/>
                </a:lnTo>
                <a:lnTo>
                  <a:pt x="46354" y="64897"/>
                </a:lnTo>
                <a:lnTo>
                  <a:pt x="42291" y="61213"/>
                </a:lnTo>
                <a:lnTo>
                  <a:pt x="35051" y="53848"/>
                </a:lnTo>
                <a:lnTo>
                  <a:pt x="33020" y="50037"/>
                </a:lnTo>
                <a:lnTo>
                  <a:pt x="33020" y="46355"/>
                </a:lnTo>
                <a:lnTo>
                  <a:pt x="32003" y="42672"/>
                </a:lnTo>
                <a:lnTo>
                  <a:pt x="33020" y="38988"/>
                </a:lnTo>
                <a:lnTo>
                  <a:pt x="39116" y="31496"/>
                </a:lnTo>
                <a:lnTo>
                  <a:pt x="43306" y="29718"/>
                </a:lnTo>
                <a:lnTo>
                  <a:pt x="91694" y="29718"/>
                </a:lnTo>
                <a:lnTo>
                  <a:pt x="88646" y="27812"/>
                </a:lnTo>
                <a:lnTo>
                  <a:pt x="75183" y="16637"/>
                </a:lnTo>
                <a:lnTo>
                  <a:pt x="64261" y="9271"/>
                </a:lnTo>
                <a:lnTo>
                  <a:pt x="54228" y="3683"/>
                </a:lnTo>
                <a:lnTo>
                  <a:pt x="45211" y="1905"/>
                </a:lnTo>
                <a:lnTo>
                  <a:pt x="3708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object 61"/>
          <p:cNvSpPr/>
          <p:nvPr/>
        </p:nvSpPr>
        <p:spPr>
          <a:xfrm>
            <a:off x="8530970" y="3494659"/>
            <a:ext cx="98425" cy="37465"/>
          </a:xfrm>
          <a:custGeom>
            <a:avLst/>
            <a:gdLst/>
            <a:ahLst/>
            <a:cxnLst/>
            <a:rect l="l" t="t" r="r" b="b"/>
            <a:pathLst>
              <a:path w="98425" h="37464">
                <a:moveTo>
                  <a:pt x="44323" y="0"/>
                </a:moveTo>
                <a:lnTo>
                  <a:pt x="0" y="0"/>
                </a:lnTo>
                <a:lnTo>
                  <a:pt x="5460" y="1777"/>
                </a:lnTo>
                <a:lnTo>
                  <a:pt x="12446" y="5587"/>
                </a:lnTo>
                <a:lnTo>
                  <a:pt x="20954" y="9270"/>
                </a:lnTo>
                <a:lnTo>
                  <a:pt x="30987" y="16637"/>
                </a:lnTo>
                <a:lnTo>
                  <a:pt x="34035" y="18541"/>
                </a:lnTo>
                <a:lnTo>
                  <a:pt x="38226" y="20319"/>
                </a:lnTo>
                <a:lnTo>
                  <a:pt x="35051" y="24129"/>
                </a:lnTo>
                <a:lnTo>
                  <a:pt x="22732" y="33400"/>
                </a:lnTo>
                <a:lnTo>
                  <a:pt x="14477" y="37083"/>
                </a:lnTo>
                <a:lnTo>
                  <a:pt x="70103" y="37083"/>
                </a:lnTo>
                <a:lnTo>
                  <a:pt x="79375" y="31495"/>
                </a:lnTo>
                <a:lnTo>
                  <a:pt x="88646" y="20319"/>
                </a:lnTo>
                <a:lnTo>
                  <a:pt x="91821" y="18541"/>
                </a:lnTo>
                <a:lnTo>
                  <a:pt x="96900" y="11049"/>
                </a:lnTo>
                <a:lnTo>
                  <a:pt x="98171" y="7365"/>
                </a:lnTo>
                <a:lnTo>
                  <a:pt x="55752" y="7365"/>
                </a:lnTo>
                <a:lnTo>
                  <a:pt x="50546" y="3682"/>
                </a:lnTo>
                <a:lnTo>
                  <a:pt x="443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object 62"/>
          <p:cNvSpPr/>
          <p:nvPr/>
        </p:nvSpPr>
        <p:spPr>
          <a:xfrm>
            <a:off x="8577453" y="3463035"/>
            <a:ext cx="53975" cy="39370"/>
          </a:xfrm>
          <a:custGeom>
            <a:avLst/>
            <a:gdLst/>
            <a:ahLst/>
            <a:cxnLst/>
            <a:rect l="l" t="t" r="r" b="b"/>
            <a:pathLst>
              <a:path w="53975" h="39370">
                <a:moveTo>
                  <a:pt x="40513" y="0"/>
                </a:moveTo>
                <a:lnTo>
                  <a:pt x="0" y="0"/>
                </a:lnTo>
                <a:lnTo>
                  <a:pt x="8127" y="3810"/>
                </a:lnTo>
                <a:lnTo>
                  <a:pt x="13335" y="7492"/>
                </a:lnTo>
                <a:lnTo>
                  <a:pt x="17399" y="11175"/>
                </a:lnTo>
                <a:lnTo>
                  <a:pt x="19557" y="16763"/>
                </a:lnTo>
                <a:lnTo>
                  <a:pt x="20574" y="18541"/>
                </a:lnTo>
                <a:lnTo>
                  <a:pt x="21590" y="24129"/>
                </a:lnTo>
                <a:lnTo>
                  <a:pt x="20574" y="27812"/>
                </a:lnTo>
                <a:lnTo>
                  <a:pt x="18542" y="29717"/>
                </a:lnTo>
                <a:lnTo>
                  <a:pt x="16382" y="33400"/>
                </a:lnTo>
                <a:lnTo>
                  <a:pt x="13335" y="35305"/>
                </a:lnTo>
                <a:lnTo>
                  <a:pt x="9271" y="38988"/>
                </a:lnTo>
                <a:lnTo>
                  <a:pt x="51689" y="38988"/>
                </a:lnTo>
                <a:lnTo>
                  <a:pt x="53467" y="33400"/>
                </a:lnTo>
                <a:lnTo>
                  <a:pt x="51435" y="22351"/>
                </a:lnTo>
                <a:lnTo>
                  <a:pt x="49149" y="14859"/>
                </a:lnTo>
                <a:lnTo>
                  <a:pt x="45085" y="5587"/>
                </a:lnTo>
                <a:lnTo>
                  <a:pt x="405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object 63"/>
          <p:cNvSpPr/>
          <p:nvPr/>
        </p:nvSpPr>
        <p:spPr>
          <a:xfrm>
            <a:off x="8419718" y="3344417"/>
            <a:ext cx="165100" cy="139065"/>
          </a:xfrm>
          <a:custGeom>
            <a:avLst/>
            <a:gdLst/>
            <a:ahLst/>
            <a:cxnLst/>
            <a:rect l="l" t="t" r="r" b="b"/>
            <a:pathLst>
              <a:path w="165100" h="139064">
                <a:moveTo>
                  <a:pt x="139064" y="0"/>
                </a:moveTo>
                <a:lnTo>
                  <a:pt x="0" y="114935"/>
                </a:lnTo>
                <a:lnTo>
                  <a:pt x="25780" y="139065"/>
                </a:lnTo>
                <a:lnTo>
                  <a:pt x="164846" y="24130"/>
                </a:lnTo>
                <a:lnTo>
                  <a:pt x="13906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object 64"/>
          <p:cNvSpPr/>
          <p:nvPr/>
        </p:nvSpPr>
        <p:spPr>
          <a:xfrm>
            <a:off x="8542401" y="3433445"/>
            <a:ext cx="75565" cy="35560"/>
          </a:xfrm>
          <a:custGeom>
            <a:avLst/>
            <a:gdLst/>
            <a:ahLst/>
            <a:cxnLst/>
            <a:rect l="l" t="t" r="r" b="b"/>
            <a:pathLst>
              <a:path w="75565" h="35560">
                <a:moveTo>
                  <a:pt x="20574" y="0"/>
                </a:moveTo>
                <a:lnTo>
                  <a:pt x="9271" y="1777"/>
                </a:lnTo>
                <a:lnTo>
                  <a:pt x="0" y="9270"/>
                </a:lnTo>
                <a:lnTo>
                  <a:pt x="22605" y="35178"/>
                </a:lnTo>
                <a:lnTo>
                  <a:pt x="26797" y="31495"/>
                </a:lnTo>
                <a:lnTo>
                  <a:pt x="30860" y="29590"/>
                </a:lnTo>
                <a:lnTo>
                  <a:pt x="75565" y="29590"/>
                </a:lnTo>
                <a:lnTo>
                  <a:pt x="74041" y="27812"/>
                </a:lnTo>
                <a:lnTo>
                  <a:pt x="65913" y="18541"/>
                </a:lnTo>
                <a:lnTo>
                  <a:pt x="48514" y="7365"/>
                </a:lnTo>
                <a:lnTo>
                  <a:pt x="40004" y="3682"/>
                </a:lnTo>
                <a:lnTo>
                  <a:pt x="31876" y="1777"/>
                </a:lnTo>
                <a:lnTo>
                  <a:pt x="2057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object 65"/>
          <p:cNvSpPr/>
          <p:nvPr/>
        </p:nvSpPr>
        <p:spPr>
          <a:xfrm>
            <a:off x="8281669" y="3379596"/>
            <a:ext cx="142875" cy="50165"/>
          </a:xfrm>
          <a:custGeom>
            <a:avLst/>
            <a:gdLst/>
            <a:ahLst/>
            <a:cxnLst/>
            <a:rect l="l" t="t" r="r" b="b"/>
            <a:pathLst>
              <a:path w="142875" h="50164">
                <a:moveTo>
                  <a:pt x="18541" y="0"/>
                </a:moveTo>
                <a:lnTo>
                  <a:pt x="0" y="18541"/>
                </a:lnTo>
                <a:lnTo>
                  <a:pt x="5079" y="27812"/>
                </a:lnTo>
                <a:lnTo>
                  <a:pt x="10286" y="33400"/>
                </a:lnTo>
                <a:lnTo>
                  <a:pt x="16382" y="38988"/>
                </a:lnTo>
                <a:lnTo>
                  <a:pt x="21589" y="44576"/>
                </a:lnTo>
                <a:lnTo>
                  <a:pt x="26797" y="46354"/>
                </a:lnTo>
                <a:lnTo>
                  <a:pt x="32893" y="50164"/>
                </a:lnTo>
                <a:lnTo>
                  <a:pt x="43179" y="50164"/>
                </a:lnTo>
                <a:lnTo>
                  <a:pt x="55625" y="48260"/>
                </a:lnTo>
                <a:lnTo>
                  <a:pt x="63880" y="44576"/>
                </a:lnTo>
                <a:lnTo>
                  <a:pt x="76200" y="40893"/>
                </a:lnTo>
                <a:lnTo>
                  <a:pt x="142748" y="14858"/>
                </a:lnTo>
                <a:lnTo>
                  <a:pt x="33020" y="14858"/>
                </a:lnTo>
                <a:lnTo>
                  <a:pt x="26797" y="11175"/>
                </a:lnTo>
                <a:lnTo>
                  <a:pt x="23622" y="7492"/>
                </a:lnTo>
                <a:lnTo>
                  <a:pt x="20574" y="5587"/>
                </a:lnTo>
                <a:lnTo>
                  <a:pt x="185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object 66"/>
          <p:cNvSpPr/>
          <p:nvPr/>
        </p:nvSpPr>
        <p:spPr>
          <a:xfrm>
            <a:off x="8322691" y="3270250"/>
            <a:ext cx="135255" cy="124460"/>
          </a:xfrm>
          <a:custGeom>
            <a:avLst/>
            <a:gdLst/>
            <a:ahLst/>
            <a:cxnLst/>
            <a:rect l="l" t="t" r="r" b="b"/>
            <a:pathLst>
              <a:path w="135254" h="124460">
                <a:moveTo>
                  <a:pt x="84708" y="0"/>
                </a:moveTo>
                <a:lnTo>
                  <a:pt x="84200" y="888"/>
                </a:lnTo>
                <a:lnTo>
                  <a:pt x="84708" y="1777"/>
                </a:lnTo>
                <a:lnTo>
                  <a:pt x="83311" y="2412"/>
                </a:lnTo>
                <a:lnTo>
                  <a:pt x="19684" y="118617"/>
                </a:lnTo>
                <a:lnTo>
                  <a:pt x="9398" y="122300"/>
                </a:lnTo>
                <a:lnTo>
                  <a:pt x="0" y="124205"/>
                </a:lnTo>
                <a:lnTo>
                  <a:pt x="101726" y="124205"/>
                </a:lnTo>
                <a:lnTo>
                  <a:pt x="135000" y="111251"/>
                </a:lnTo>
                <a:lnTo>
                  <a:pt x="56768" y="111251"/>
                </a:lnTo>
                <a:lnTo>
                  <a:pt x="60959" y="105663"/>
                </a:lnTo>
                <a:lnTo>
                  <a:pt x="67182" y="96392"/>
                </a:lnTo>
                <a:lnTo>
                  <a:pt x="76453" y="81534"/>
                </a:lnTo>
                <a:lnTo>
                  <a:pt x="110362" y="25908"/>
                </a:lnTo>
                <a:lnTo>
                  <a:pt x="847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object 67"/>
          <p:cNvSpPr/>
          <p:nvPr/>
        </p:nvSpPr>
        <p:spPr>
          <a:xfrm>
            <a:off x="8379459" y="3336925"/>
            <a:ext cx="125730" cy="45085"/>
          </a:xfrm>
          <a:custGeom>
            <a:avLst/>
            <a:gdLst/>
            <a:ahLst/>
            <a:cxnLst/>
            <a:rect l="l" t="t" r="r" b="b"/>
            <a:pathLst>
              <a:path w="125729" h="45085">
                <a:moveTo>
                  <a:pt x="99060" y="0"/>
                </a:moveTo>
                <a:lnTo>
                  <a:pt x="40259" y="24129"/>
                </a:lnTo>
                <a:lnTo>
                  <a:pt x="29083" y="29717"/>
                </a:lnTo>
                <a:lnTo>
                  <a:pt x="18669" y="35305"/>
                </a:lnTo>
                <a:lnTo>
                  <a:pt x="8890" y="38988"/>
                </a:lnTo>
                <a:lnTo>
                  <a:pt x="0" y="44576"/>
                </a:lnTo>
                <a:lnTo>
                  <a:pt x="78232" y="44576"/>
                </a:lnTo>
                <a:lnTo>
                  <a:pt x="125730" y="26035"/>
                </a:lnTo>
                <a:lnTo>
                  <a:pt x="9906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object 68"/>
          <p:cNvSpPr/>
          <p:nvPr/>
        </p:nvSpPr>
        <p:spPr>
          <a:xfrm>
            <a:off x="8245602" y="3214497"/>
            <a:ext cx="160655" cy="107950"/>
          </a:xfrm>
          <a:custGeom>
            <a:avLst/>
            <a:gdLst/>
            <a:ahLst/>
            <a:cxnLst/>
            <a:rect l="l" t="t" r="r" b="b"/>
            <a:pathLst>
              <a:path w="160654" h="107950">
                <a:moveTo>
                  <a:pt x="100965" y="0"/>
                </a:moveTo>
                <a:lnTo>
                  <a:pt x="0" y="83565"/>
                </a:lnTo>
                <a:lnTo>
                  <a:pt x="25653" y="107568"/>
                </a:lnTo>
                <a:lnTo>
                  <a:pt x="57657" y="81661"/>
                </a:lnTo>
                <a:lnTo>
                  <a:pt x="66548" y="74294"/>
                </a:lnTo>
                <a:lnTo>
                  <a:pt x="74549" y="68706"/>
                </a:lnTo>
                <a:lnTo>
                  <a:pt x="81533" y="65024"/>
                </a:lnTo>
                <a:lnTo>
                  <a:pt x="87502" y="61213"/>
                </a:lnTo>
                <a:lnTo>
                  <a:pt x="94742" y="55752"/>
                </a:lnTo>
                <a:lnTo>
                  <a:pt x="160654" y="55752"/>
                </a:lnTo>
                <a:lnTo>
                  <a:pt x="155575" y="46481"/>
                </a:lnTo>
                <a:lnTo>
                  <a:pt x="151383" y="42672"/>
                </a:lnTo>
                <a:lnTo>
                  <a:pt x="145669" y="38988"/>
                </a:lnTo>
                <a:lnTo>
                  <a:pt x="105028" y="38988"/>
                </a:lnTo>
                <a:lnTo>
                  <a:pt x="124587" y="22351"/>
                </a:lnTo>
                <a:lnTo>
                  <a:pt x="10096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object 69"/>
          <p:cNvSpPr/>
          <p:nvPr/>
        </p:nvSpPr>
        <p:spPr>
          <a:xfrm>
            <a:off x="8363077" y="3270250"/>
            <a:ext cx="43815" cy="15240"/>
          </a:xfrm>
          <a:custGeom>
            <a:avLst/>
            <a:gdLst/>
            <a:ahLst/>
            <a:cxnLst/>
            <a:rect l="l" t="t" r="r" b="b"/>
            <a:pathLst>
              <a:path w="43815" h="15239">
                <a:moveTo>
                  <a:pt x="43179" y="0"/>
                </a:moveTo>
                <a:lnTo>
                  <a:pt x="0" y="0"/>
                </a:lnTo>
                <a:lnTo>
                  <a:pt x="5079" y="3683"/>
                </a:lnTo>
                <a:lnTo>
                  <a:pt x="9271" y="7365"/>
                </a:lnTo>
                <a:lnTo>
                  <a:pt x="12319" y="9271"/>
                </a:lnTo>
                <a:lnTo>
                  <a:pt x="14350" y="11049"/>
                </a:lnTo>
                <a:lnTo>
                  <a:pt x="16382" y="14732"/>
                </a:lnTo>
                <a:lnTo>
                  <a:pt x="42925" y="2412"/>
                </a:lnTo>
                <a:lnTo>
                  <a:pt x="43815" y="888"/>
                </a:lnTo>
                <a:lnTo>
                  <a:pt x="4317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object 70"/>
          <p:cNvSpPr/>
          <p:nvPr/>
        </p:nvSpPr>
        <p:spPr>
          <a:xfrm>
            <a:off x="8203310" y="3246120"/>
            <a:ext cx="55244" cy="35560"/>
          </a:xfrm>
          <a:custGeom>
            <a:avLst/>
            <a:gdLst/>
            <a:ahLst/>
            <a:cxnLst/>
            <a:rect l="l" t="t" r="r" b="b"/>
            <a:pathLst>
              <a:path w="55245" h="35560">
                <a:moveTo>
                  <a:pt x="55245" y="0"/>
                </a:moveTo>
                <a:lnTo>
                  <a:pt x="7239" y="0"/>
                </a:lnTo>
                <a:lnTo>
                  <a:pt x="1016" y="7365"/>
                </a:lnTo>
                <a:lnTo>
                  <a:pt x="0" y="12953"/>
                </a:lnTo>
                <a:lnTo>
                  <a:pt x="24765" y="35178"/>
                </a:lnTo>
                <a:lnTo>
                  <a:pt x="26797" y="29590"/>
                </a:lnTo>
                <a:lnTo>
                  <a:pt x="29845" y="24129"/>
                </a:lnTo>
                <a:lnTo>
                  <a:pt x="45339" y="7365"/>
                </a:lnTo>
                <a:lnTo>
                  <a:pt x="552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object 71"/>
          <p:cNvSpPr/>
          <p:nvPr/>
        </p:nvSpPr>
        <p:spPr>
          <a:xfrm>
            <a:off x="8406003" y="3271139"/>
            <a:ext cx="1905" cy="1905"/>
          </a:xfrm>
          <a:custGeom>
            <a:avLst/>
            <a:gdLst/>
            <a:ahLst/>
            <a:cxnLst/>
            <a:rect l="l" t="t" r="r" b="b"/>
            <a:pathLst>
              <a:path w="1904" h="1904">
                <a:moveTo>
                  <a:pt x="889" y="0"/>
                </a:moveTo>
                <a:lnTo>
                  <a:pt x="0" y="1524"/>
                </a:lnTo>
                <a:lnTo>
                  <a:pt x="1397" y="888"/>
                </a:lnTo>
                <a:lnTo>
                  <a:pt x="88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object 72"/>
          <p:cNvSpPr/>
          <p:nvPr/>
        </p:nvSpPr>
        <p:spPr>
          <a:xfrm>
            <a:off x="8350631" y="3249802"/>
            <a:ext cx="40640" cy="3810"/>
          </a:xfrm>
          <a:custGeom>
            <a:avLst/>
            <a:gdLst/>
            <a:ahLst/>
            <a:cxnLst/>
            <a:rect l="l" t="t" r="r" b="b"/>
            <a:pathLst>
              <a:path w="40640" h="3810">
                <a:moveTo>
                  <a:pt x="27050" y="0"/>
                </a:moveTo>
                <a:lnTo>
                  <a:pt x="14477" y="0"/>
                </a:lnTo>
                <a:lnTo>
                  <a:pt x="0" y="3683"/>
                </a:lnTo>
                <a:lnTo>
                  <a:pt x="40640" y="3683"/>
                </a:lnTo>
                <a:lnTo>
                  <a:pt x="37719" y="1905"/>
                </a:lnTo>
                <a:lnTo>
                  <a:pt x="270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object 73"/>
          <p:cNvSpPr/>
          <p:nvPr/>
        </p:nvSpPr>
        <p:spPr>
          <a:xfrm>
            <a:off x="8157971" y="3164458"/>
            <a:ext cx="120650" cy="83820"/>
          </a:xfrm>
          <a:custGeom>
            <a:avLst/>
            <a:gdLst/>
            <a:ahLst/>
            <a:cxnLst/>
            <a:rect l="l" t="t" r="r" b="b"/>
            <a:pathLst>
              <a:path w="120650" h="83819">
                <a:moveTo>
                  <a:pt x="45211" y="0"/>
                </a:moveTo>
                <a:lnTo>
                  <a:pt x="26797" y="0"/>
                </a:lnTo>
                <a:lnTo>
                  <a:pt x="17525" y="5587"/>
                </a:lnTo>
                <a:lnTo>
                  <a:pt x="3048" y="24129"/>
                </a:lnTo>
                <a:lnTo>
                  <a:pt x="0" y="33400"/>
                </a:lnTo>
                <a:lnTo>
                  <a:pt x="888" y="42671"/>
                </a:lnTo>
                <a:lnTo>
                  <a:pt x="1016" y="53848"/>
                </a:lnTo>
                <a:lnTo>
                  <a:pt x="45338" y="83438"/>
                </a:lnTo>
                <a:lnTo>
                  <a:pt x="52577" y="81661"/>
                </a:lnTo>
                <a:lnTo>
                  <a:pt x="100583" y="81661"/>
                </a:lnTo>
                <a:lnTo>
                  <a:pt x="112902" y="72389"/>
                </a:lnTo>
                <a:lnTo>
                  <a:pt x="120650" y="64896"/>
                </a:lnTo>
                <a:lnTo>
                  <a:pt x="56642" y="64896"/>
                </a:lnTo>
                <a:lnTo>
                  <a:pt x="46354" y="63118"/>
                </a:lnTo>
                <a:lnTo>
                  <a:pt x="42291" y="61213"/>
                </a:lnTo>
                <a:lnTo>
                  <a:pt x="38100" y="57530"/>
                </a:lnTo>
                <a:lnTo>
                  <a:pt x="35051" y="53848"/>
                </a:lnTo>
                <a:lnTo>
                  <a:pt x="33020" y="50037"/>
                </a:lnTo>
                <a:lnTo>
                  <a:pt x="33020" y="46354"/>
                </a:lnTo>
                <a:lnTo>
                  <a:pt x="31876" y="42671"/>
                </a:lnTo>
                <a:lnTo>
                  <a:pt x="33020" y="38988"/>
                </a:lnTo>
                <a:lnTo>
                  <a:pt x="39116" y="31495"/>
                </a:lnTo>
                <a:lnTo>
                  <a:pt x="43306" y="29717"/>
                </a:lnTo>
                <a:lnTo>
                  <a:pt x="91694" y="29717"/>
                </a:lnTo>
                <a:lnTo>
                  <a:pt x="88646" y="27812"/>
                </a:lnTo>
                <a:lnTo>
                  <a:pt x="75183" y="16763"/>
                </a:lnTo>
                <a:lnTo>
                  <a:pt x="64134" y="9270"/>
                </a:lnTo>
                <a:lnTo>
                  <a:pt x="54228" y="3682"/>
                </a:lnTo>
                <a:lnTo>
                  <a:pt x="4521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object 74"/>
          <p:cNvSpPr/>
          <p:nvPr/>
        </p:nvSpPr>
        <p:spPr>
          <a:xfrm>
            <a:off x="8211566" y="3194176"/>
            <a:ext cx="92710" cy="35560"/>
          </a:xfrm>
          <a:custGeom>
            <a:avLst/>
            <a:gdLst/>
            <a:ahLst/>
            <a:cxnLst/>
            <a:rect l="l" t="t" r="r" b="b"/>
            <a:pathLst>
              <a:path w="92709" h="35560">
                <a:moveTo>
                  <a:pt x="38100" y="0"/>
                </a:moveTo>
                <a:lnTo>
                  <a:pt x="0" y="0"/>
                </a:lnTo>
                <a:lnTo>
                  <a:pt x="10286" y="5587"/>
                </a:lnTo>
                <a:lnTo>
                  <a:pt x="24764" y="14859"/>
                </a:lnTo>
                <a:lnTo>
                  <a:pt x="27812" y="18542"/>
                </a:lnTo>
                <a:lnTo>
                  <a:pt x="31876" y="20320"/>
                </a:lnTo>
                <a:lnTo>
                  <a:pt x="28828" y="24130"/>
                </a:lnTo>
                <a:lnTo>
                  <a:pt x="21589" y="29590"/>
                </a:lnTo>
                <a:lnTo>
                  <a:pt x="16509" y="31496"/>
                </a:lnTo>
                <a:lnTo>
                  <a:pt x="12318" y="35178"/>
                </a:lnTo>
                <a:lnTo>
                  <a:pt x="67055" y="35178"/>
                </a:lnTo>
                <a:lnTo>
                  <a:pt x="72770" y="29590"/>
                </a:lnTo>
                <a:lnTo>
                  <a:pt x="76200" y="25908"/>
                </a:lnTo>
                <a:lnTo>
                  <a:pt x="79375" y="24130"/>
                </a:lnTo>
                <a:lnTo>
                  <a:pt x="85470" y="18542"/>
                </a:lnTo>
                <a:lnTo>
                  <a:pt x="90677" y="9271"/>
                </a:lnTo>
                <a:lnTo>
                  <a:pt x="92201" y="5587"/>
                </a:lnTo>
                <a:lnTo>
                  <a:pt x="49402" y="5587"/>
                </a:lnTo>
                <a:lnTo>
                  <a:pt x="44323" y="3683"/>
                </a:lnTo>
                <a:lnTo>
                  <a:pt x="381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object 75"/>
          <p:cNvSpPr/>
          <p:nvPr/>
        </p:nvSpPr>
        <p:spPr>
          <a:xfrm>
            <a:off x="8255889" y="3162554"/>
            <a:ext cx="49530" cy="37465"/>
          </a:xfrm>
          <a:custGeom>
            <a:avLst/>
            <a:gdLst/>
            <a:ahLst/>
            <a:cxnLst/>
            <a:rect l="l" t="t" r="r" b="b"/>
            <a:pathLst>
              <a:path w="49529" h="37464">
                <a:moveTo>
                  <a:pt x="36449" y="0"/>
                </a:moveTo>
                <a:lnTo>
                  <a:pt x="0" y="0"/>
                </a:lnTo>
                <a:lnTo>
                  <a:pt x="4063" y="1905"/>
                </a:lnTo>
                <a:lnTo>
                  <a:pt x="9270" y="7493"/>
                </a:lnTo>
                <a:lnTo>
                  <a:pt x="13334" y="11175"/>
                </a:lnTo>
                <a:lnTo>
                  <a:pt x="15366" y="14859"/>
                </a:lnTo>
                <a:lnTo>
                  <a:pt x="17525" y="22351"/>
                </a:lnTo>
                <a:lnTo>
                  <a:pt x="16509" y="27940"/>
                </a:lnTo>
                <a:lnTo>
                  <a:pt x="9270" y="35306"/>
                </a:lnTo>
                <a:lnTo>
                  <a:pt x="5079" y="37211"/>
                </a:lnTo>
                <a:lnTo>
                  <a:pt x="47878" y="37211"/>
                </a:lnTo>
                <a:lnTo>
                  <a:pt x="49402" y="33400"/>
                </a:lnTo>
                <a:lnTo>
                  <a:pt x="47370" y="22351"/>
                </a:lnTo>
                <a:lnTo>
                  <a:pt x="44957" y="14859"/>
                </a:lnTo>
                <a:lnTo>
                  <a:pt x="40893" y="5587"/>
                </a:lnTo>
                <a:lnTo>
                  <a:pt x="364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object 76"/>
          <p:cNvSpPr/>
          <p:nvPr/>
        </p:nvSpPr>
        <p:spPr>
          <a:xfrm>
            <a:off x="8096122" y="3068066"/>
            <a:ext cx="163830" cy="114935"/>
          </a:xfrm>
          <a:custGeom>
            <a:avLst/>
            <a:gdLst/>
            <a:ahLst/>
            <a:cxnLst/>
            <a:rect l="l" t="t" r="r" b="b"/>
            <a:pathLst>
              <a:path w="163829" h="114935">
                <a:moveTo>
                  <a:pt x="163829" y="0"/>
                </a:moveTo>
                <a:lnTo>
                  <a:pt x="118491" y="0"/>
                </a:lnTo>
                <a:lnTo>
                  <a:pt x="0" y="92710"/>
                </a:lnTo>
                <a:lnTo>
                  <a:pt x="24765" y="114935"/>
                </a:lnTo>
                <a:lnTo>
                  <a:pt x="16382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object 77"/>
          <p:cNvSpPr/>
          <p:nvPr/>
        </p:nvSpPr>
        <p:spPr>
          <a:xfrm>
            <a:off x="8216645" y="3131057"/>
            <a:ext cx="76200" cy="35560"/>
          </a:xfrm>
          <a:custGeom>
            <a:avLst/>
            <a:gdLst/>
            <a:ahLst/>
            <a:cxnLst/>
            <a:rect l="l" t="t" r="r" b="b"/>
            <a:pathLst>
              <a:path w="76200" h="35560">
                <a:moveTo>
                  <a:pt x="20700" y="0"/>
                </a:moveTo>
                <a:lnTo>
                  <a:pt x="9271" y="3682"/>
                </a:lnTo>
                <a:lnTo>
                  <a:pt x="0" y="9270"/>
                </a:lnTo>
                <a:lnTo>
                  <a:pt x="22732" y="35305"/>
                </a:lnTo>
                <a:lnTo>
                  <a:pt x="26797" y="31495"/>
                </a:lnTo>
                <a:lnTo>
                  <a:pt x="75692" y="31495"/>
                </a:lnTo>
                <a:lnTo>
                  <a:pt x="32003" y="1904"/>
                </a:lnTo>
                <a:lnTo>
                  <a:pt x="207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object 78"/>
          <p:cNvSpPr/>
          <p:nvPr/>
        </p:nvSpPr>
        <p:spPr>
          <a:xfrm>
            <a:off x="8044560" y="2991992"/>
            <a:ext cx="123825" cy="144780"/>
          </a:xfrm>
          <a:custGeom>
            <a:avLst/>
            <a:gdLst/>
            <a:ahLst/>
            <a:cxnLst/>
            <a:rect l="l" t="t" r="r" b="b"/>
            <a:pathLst>
              <a:path w="123825" h="144780">
                <a:moveTo>
                  <a:pt x="123825" y="0"/>
                </a:moveTo>
                <a:lnTo>
                  <a:pt x="88646" y="0"/>
                </a:lnTo>
                <a:lnTo>
                  <a:pt x="0" y="120523"/>
                </a:lnTo>
                <a:lnTo>
                  <a:pt x="25781" y="144653"/>
                </a:lnTo>
                <a:lnTo>
                  <a:pt x="123317" y="98298"/>
                </a:lnTo>
                <a:lnTo>
                  <a:pt x="53594" y="98298"/>
                </a:lnTo>
                <a:lnTo>
                  <a:pt x="12382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object 79"/>
          <p:cNvSpPr/>
          <p:nvPr/>
        </p:nvSpPr>
        <p:spPr>
          <a:xfrm>
            <a:off x="7995157" y="2951226"/>
            <a:ext cx="177165" cy="139065"/>
          </a:xfrm>
          <a:custGeom>
            <a:avLst/>
            <a:gdLst/>
            <a:ahLst/>
            <a:cxnLst/>
            <a:rect l="l" t="t" r="r" b="b"/>
            <a:pathLst>
              <a:path w="177165" h="139064">
                <a:moveTo>
                  <a:pt x="139065" y="0"/>
                </a:moveTo>
                <a:lnTo>
                  <a:pt x="0" y="116839"/>
                </a:lnTo>
                <a:lnTo>
                  <a:pt x="24638" y="139064"/>
                </a:lnTo>
                <a:lnTo>
                  <a:pt x="138049" y="40766"/>
                </a:lnTo>
                <a:lnTo>
                  <a:pt x="173227" y="40766"/>
                </a:lnTo>
                <a:lnTo>
                  <a:pt x="177165" y="35178"/>
                </a:lnTo>
                <a:lnTo>
                  <a:pt x="13906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object 80"/>
          <p:cNvSpPr/>
          <p:nvPr/>
        </p:nvSpPr>
        <p:spPr>
          <a:xfrm>
            <a:off x="8098155" y="3030982"/>
            <a:ext cx="161925" cy="59690"/>
          </a:xfrm>
          <a:custGeom>
            <a:avLst/>
            <a:gdLst/>
            <a:ahLst/>
            <a:cxnLst/>
            <a:rect l="l" t="t" r="r" b="b"/>
            <a:pathLst>
              <a:path w="161925" h="59689">
                <a:moveTo>
                  <a:pt x="122681" y="0"/>
                </a:moveTo>
                <a:lnTo>
                  <a:pt x="0" y="59308"/>
                </a:lnTo>
                <a:lnTo>
                  <a:pt x="69723" y="59308"/>
                </a:lnTo>
                <a:lnTo>
                  <a:pt x="116459" y="37083"/>
                </a:lnTo>
                <a:lnTo>
                  <a:pt x="161798" y="37083"/>
                </a:lnTo>
                <a:lnTo>
                  <a:pt x="12268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object 81"/>
          <p:cNvSpPr/>
          <p:nvPr/>
        </p:nvSpPr>
        <p:spPr>
          <a:xfrm>
            <a:off x="384860" y="5952363"/>
            <a:ext cx="219836" cy="21983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object 82"/>
          <p:cNvSpPr txBox="1"/>
          <p:nvPr/>
        </p:nvSpPr>
        <p:spPr>
          <a:xfrm>
            <a:off x="527405" y="6138773"/>
            <a:ext cx="15430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N</a:t>
            </a:r>
          </a:p>
        </p:txBody>
      </p:sp>
      <p:sp>
        <p:nvSpPr>
          <p:cNvPr id="83" name="object 83"/>
          <p:cNvSpPr txBox="1"/>
          <p:nvPr/>
        </p:nvSpPr>
        <p:spPr>
          <a:xfrm>
            <a:off x="9786366" y="547242"/>
            <a:ext cx="1300480" cy="9036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1" u="none" strike="noStrike" kern="1200" cap="none" spc="-15" normalizeH="0" baseline="0" noProof="0" dirty="0">
                <a:ln>
                  <a:noFill/>
                </a:ln>
                <a:solidFill>
                  <a:prstClr val="black"/>
                </a:solidFill>
                <a:effectLst/>
                <a:uLnTx/>
                <a:uFillTx/>
                <a:latin typeface="Arial"/>
                <a:ea typeface="+mn-ea"/>
                <a:cs typeface="Arial"/>
              </a:rPr>
              <a:t>Washington</a:t>
            </a:r>
            <a:r>
              <a:rPr kumimoji="0" sz="1200" b="1" i="1" u="none" strike="noStrike" kern="1200" cap="none" spc="285" normalizeH="0" baseline="0" noProof="0" dirty="0">
                <a:ln>
                  <a:noFill/>
                </a:ln>
                <a:solidFill>
                  <a:prstClr val="black"/>
                </a:solidFill>
                <a:effectLst/>
                <a:uLnTx/>
                <a:uFillTx/>
                <a:latin typeface="Arial"/>
                <a:ea typeface="+mn-ea"/>
                <a:cs typeface="Arial"/>
              </a:rPr>
              <a:t> </a:t>
            </a:r>
            <a:r>
              <a:rPr kumimoji="0" sz="1200" b="1" i="1" u="none" strike="noStrike" kern="1200" cap="none" spc="-5" normalizeH="0" baseline="0" noProof="0" dirty="0">
                <a:ln>
                  <a:noFill/>
                </a:ln>
                <a:solidFill>
                  <a:prstClr val="black"/>
                </a:solidFill>
                <a:effectLst/>
                <a:uLnTx/>
                <a:uFillTx/>
                <a:latin typeface="Arial"/>
                <a:ea typeface="+mn-ea"/>
                <a:cs typeface="Arial"/>
              </a:rPr>
              <a:t>Park</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518159" marR="160655" lvl="0" indent="0" algn="l" defTabSz="914400" rtl="0" eaLnBrk="1" fontAlgn="auto" latinLnBrk="0" hangingPunct="1">
              <a:lnSpc>
                <a:spcPts val="1300"/>
              </a:lnSpc>
              <a:spcBef>
                <a:spcPts val="0"/>
              </a:spcBef>
              <a:spcAft>
                <a:spcPts val="0"/>
              </a:spcAft>
              <a:buClrTx/>
              <a:buSzTx/>
              <a:buFontTx/>
              <a:buNone/>
              <a:tabLst/>
              <a:defRPr/>
            </a:pPr>
            <a:r>
              <a:rPr kumimoji="0" sz="1200" b="1" i="1" u="none" strike="noStrike" kern="1200" cap="none" spc="-20" normalizeH="0" baseline="0" noProof="0" dirty="0">
                <a:ln>
                  <a:noFill/>
                </a:ln>
                <a:solidFill>
                  <a:prstClr val="black"/>
                </a:solidFill>
                <a:effectLst/>
                <a:uLnTx/>
                <a:uFillTx/>
                <a:latin typeface="Arial"/>
                <a:ea typeface="+mn-ea"/>
                <a:cs typeface="Arial"/>
              </a:rPr>
              <a:t>D</a:t>
            </a:r>
            <a:r>
              <a:rPr kumimoji="0" sz="1200" b="1" i="1" u="none" strike="noStrike" kern="1200" cap="none" spc="-15" normalizeH="0" baseline="0" noProof="0" dirty="0">
                <a:ln>
                  <a:noFill/>
                </a:ln>
                <a:solidFill>
                  <a:prstClr val="black"/>
                </a:solidFill>
                <a:effectLst/>
                <a:uLnTx/>
                <a:uFillTx/>
                <a:latin typeface="Arial"/>
                <a:ea typeface="+mn-ea"/>
                <a:cs typeface="Arial"/>
              </a:rPr>
              <a:t>u</a:t>
            </a:r>
            <a:r>
              <a:rPr kumimoji="0" sz="1200" b="1" i="1" u="none" strike="noStrike" kern="1200" cap="none" spc="-10" normalizeH="0" baseline="0" noProof="0" dirty="0">
                <a:ln>
                  <a:noFill/>
                </a:ln>
                <a:solidFill>
                  <a:prstClr val="black"/>
                </a:solidFill>
                <a:effectLst/>
                <a:uLnTx/>
                <a:uFillTx/>
                <a:latin typeface="Arial"/>
                <a:ea typeface="+mn-ea"/>
                <a:cs typeface="Arial"/>
              </a:rPr>
              <a:t>S</a:t>
            </a:r>
            <a:r>
              <a:rPr kumimoji="0" sz="1200" b="1" i="1" u="none" strike="noStrike" kern="1200" cap="none" spc="-5" normalizeH="0" baseline="0" noProof="0" dirty="0">
                <a:ln>
                  <a:noFill/>
                </a:ln>
                <a:solidFill>
                  <a:prstClr val="black"/>
                </a:solidFill>
                <a:effectLst/>
                <a:uLnTx/>
                <a:uFillTx/>
                <a:latin typeface="Arial"/>
                <a:ea typeface="+mn-ea"/>
                <a:cs typeface="Arial"/>
              </a:rPr>
              <a:t>a</a:t>
            </a:r>
            <a:r>
              <a:rPr kumimoji="0" sz="1200" b="1" i="1" u="none" strike="noStrike" kern="1200" cap="none" spc="-15" normalizeH="0" baseline="0" noProof="0" dirty="0">
                <a:ln>
                  <a:noFill/>
                </a:ln>
                <a:solidFill>
                  <a:prstClr val="black"/>
                </a:solidFill>
                <a:effectLst/>
                <a:uLnTx/>
                <a:uFillTx/>
                <a:latin typeface="Arial"/>
                <a:ea typeface="+mn-ea"/>
                <a:cs typeface="Arial"/>
              </a:rPr>
              <a:t>b</a:t>
            </a:r>
            <a:r>
              <a:rPr kumimoji="0" sz="1200" b="1" i="1" u="none" strike="noStrike" kern="1200" cap="none" spc="0" normalizeH="0" baseline="0" noProof="0" dirty="0">
                <a:ln>
                  <a:noFill/>
                </a:ln>
                <a:solidFill>
                  <a:prstClr val="black"/>
                </a:solidFill>
                <a:effectLst/>
                <a:uLnTx/>
                <a:uFillTx/>
                <a:latin typeface="Arial"/>
                <a:ea typeface="+mn-ea"/>
                <a:cs typeface="Arial"/>
              </a:rPr>
              <a:t>le  </a:t>
            </a:r>
            <a:r>
              <a:rPr kumimoji="0" sz="1200" b="1" i="1" u="none" strike="noStrike" kern="1200" cap="none" spc="-30" normalizeH="0" baseline="0" noProof="0" dirty="0">
                <a:ln>
                  <a:noFill/>
                </a:ln>
                <a:solidFill>
                  <a:prstClr val="black"/>
                </a:solidFill>
                <a:effectLst/>
                <a:uLnTx/>
                <a:uFillTx/>
                <a:latin typeface="Arial"/>
                <a:ea typeface="+mn-ea"/>
                <a:cs typeface="Arial"/>
              </a:rPr>
              <a:t>M</a:t>
            </a:r>
            <a:r>
              <a:rPr kumimoji="0" sz="1200" b="1" i="1" u="none" strike="noStrike" kern="1200" cap="none" spc="-15" normalizeH="0" baseline="0" noProof="0" dirty="0">
                <a:ln>
                  <a:noFill/>
                </a:ln>
                <a:solidFill>
                  <a:prstClr val="black"/>
                </a:solidFill>
                <a:effectLst/>
                <a:uLnTx/>
                <a:uFillTx/>
                <a:latin typeface="Arial"/>
                <a:ea typeface="+mn-ea"/>
                <a:cs typeface="Arial"/>
              </a:rPr>
              <a:t>u</a:t>
            </a:r>
            <a:r>
              <a:rPr kumimoji="0" sz="1200" b="1" i="1" u="none" strike="noStrike" kern="1200" cap="none" spc="-5" normalizeH="0" baseline="0" noProof="0" dirty="0">
                <a:ln>
                  <a:noFill/>
                </a:ln>
                <a:solidFill>
                  <a:prstClr val="black"/>
                </a:solidFill>
                <a:effectLst/>
                <a:uLnTx/>
                <a:uFillTx/>
                <a:latin typeface="Arial"/>
                <a:ea typeface="+mn-ea"/>
                <a:cs typeface="Arial"/>
              </a:rPr>
              <a:t>se</a:t>
            </a:r>
            <a:r>
              <a:rPr kumimoji="0" sz="1200" b="1" i="1" u="none" strike="noStrike" kern="1200" cap="none" spc="-15" normalizeH="0" baseline="0" noProof="0" dirty="0">
                <a:ln>
                  <a:noFill/>
                </a:ln>
                <a:solidFill>
                  <a:prstClr val="black"/>
                </a:solidFill>
                <a:effectLst/>
                <a:uLnTx/>
                <a:uFillTx/>
                <a:latin typeface="Arial"/>
                <a:ea typeface="+mn-ea"/>
                <a:cs typeface="Arial"/>
              </a:rPr>
              <a:t>u</a:t>
            </a:r>
            <a:r>
              <a:rPr kumimoji="0" sz="1200" b="1" i="1" u="none" strike="noStrike" kern="1200" cap="none" spc="-5" normalizeH="0" baseline="0" noProof="0" dirty="0">
                <a:ln>
                  <a:noFill/>
                </a:ln>
                <a:solidFill>
                  <a:prstClr val="black"/>
                </a:solidFill>
                <a:effectLst/>
                <a:uLnTx/>
                <a:uFillTx/>
                <a:latin typeface="Arial"/>
                <a:ea typeface="+mn-ea"/>
                <a:cs typeface="Arial"/>
              </a:rPr>
              <a:t>m</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84" name="object 84"/>
          <p:cNvSpPr/>
          <p:nvPr/>
        </p:nvSpPr>
        <p:spPr>
          <a:xfrm>
            <a:off x="7086218" y="3494913"/>
            <a:ext cx="610235" cy="1058545"/>
          </a:xfrm>
          <a:custGeom>
            <a:avLst/>
            <a:gdLst/>
            <a:ahLst/>
            <a:cxnLst/>
            <a:rect l="l" t="t" r="r" b="b"/>
            <a:pathLst>
              <a:path w="610234" h="1058545">
                <a:moveTo>
                  <a:pt x="51942" y="18923"/>
                </a:moveTo>
                <a:lnTo>
                  <a:pt x="253" y="18923"/>
                </a:lnTo>
                <a:lnTo>
                  <a:pt x="7111" y="488569"/>
                </a:lnTo>
                <a:lnTo>
                  <a:pt x="474979" y="1058291"/>
                </a:lnTo>
                <a:lnTo>
                  <a:pt x="610107" y="1007110"/>
                </a:lnTo>
                <a:lnTo>
                  <a:pt x="501776" y="1007110"/>
                </a:lnTo>
                <a:lnTo>
                  <a:pt x="473963" y="999363"/>
                </a:lnTo>
                <a:lnTo>
                  <a:pt x="490347" y="993139"/>
                </a:lnTo>
                <a:lnTo>
                  <a:pt x="66166" y="477393"/>
                </a:lnTo>
                <a:lnTo>
                  <a:pt x="58674" y="477393"/>
                </a:lnTo>
                <a:lnTo>
                  <a:pt x="51434" y="459613"/>
                </a:lnTo>
                <a:lnTo>
                  <a:pt x="58420" y="459613"/>
                </a:lnTo>
                <a:lnTo>
                  <a:pt x="51942" y="18923"/>
                </a:lnTo>
                <a:close/>
              </a:path>
              <a:path w="610234" h="1058545">
                <a:moveTo>
                  <a:pt x="4057" y="10795"/>
                </a:moveTo>
                <a:lnTo>
                  <a:pt x="126" y="10795"/>
                </a:lnTo>
                <a:lnTo>
                  <a:pt x="7111" y="18923"/>
                </a:lnTo>
                <a:lnTo>
                  <a:pt x="4057" y="10795"/>
                </a:lnTo>
                <a:close/>
              </a:path>
              <a:path w="610234" h="1058545">
                <a:moveTo>
                  <a:pt x="51688" y="0"/>
                </a:moveTo>
                <a:lnTo>
                  <a:pt x="0" y="0"/>
                </a:lnTo>
                <a:lnTo>
                  <a:pt x="4057" y="10795"/>
                </a:lnTo>
                <a:lnTo>
                  <a:pt x="51815" y="10795"/>
                </a:lnTo>
                <a:lnTo>
                  <a:pt x="5168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5" name="object 85"/>
          <p:cNvSpPr/>
          <p:nvPr/>
        </p:nvSpPr>
        <p:spPr>
          <a:xfrm>
            <a:off x="7560182" y="4488053"/>
            <a:ext cx="27940" cy="13970"/>
          </a:xfrm>
          <a:custGeom>
            <a:avLst/>
            <a:gdLst/>
            <a:ahLst/>
            <a:cxnLst/>
            <a:rect l="l" t="t" r="r" b="b"/>
            <a:pathLst>
              <a:path w="27940" h="13970">
                <a:moveTo>
                  <a:pt x="16383" y="0"/>
                </a:moveTo>
                <a:lnTo>
                  <a:pt x="0" y="6223"/>
                </a:lnTo>
                <a:lnTo>
                  <a:pt x="27813" y="13970"/>
                </a:lnTo>
                <a:lnTo>
                  <a:pt x="1638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6" name="object 86"/>
          <p:cNvSpPr/>
          <p:nvPr/>
        </p:nvSpPr>
        <p:spPr>
          <a:xfrm>
            <a:off x="7576566" y="3994403"/>
            <a:ext cx="1377315" cy="508000"/>
          </a:xfrm>
          <a:custGeom>
            <a:avLst/>
            <a:gdLst/>
            <a:ahLst/>
            <a:cxnLst/>
            <a:rect l="l" t="t" r="r" b="b"/>
            <a:pathLst>
              <a:path w="1377315" h="508000">
                <a:moveTo>
                  <a:pt x="1302130" y="0"/>
                </a:moveTo>
                <a:lnTo>
                  <a:pt x="0" y="493649"/>
                </a:lnTo>
                <a:lnTo>
                  <a:pt x="11429" y="507619"/>
                </a:lnTo>
                <a:lnTo>
                  <a:pt x="119760" y="507619"/>
                </a:lnTo>
                <a:lnTo>
                  <a:pt x="1377187" y="31369"/>
                </a:lnTo>
                <a:lnTo>
                  <a:pt x="1333753" y="31369"/>
                </a:lnTo>
                <a:lnTo>
                  <a:pt x="130213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7" name="object 87"/>
          <p:cNvSpPr/>
          <p:nvPr/>
        </p:nvSpPr>
        <p:spPr>
          <a:xfrm>
            <a:off x="8878696" y="3979036"/>
            <a:ext cx="41275" cy="46990"/>
          </a:xfrm>
          <a:custGeom>
            <a:avLst/>
            <a:gdLst/>
            <a:ahLst/>
            <a:cxnLst/>
            <a:rect l="l" t="t" r="r" b="b"/>
            <a:pathLst>
              <a:path w="41275" h="46989">
                <a:moveTo>
                  <a:pt x="40894" y="0"/>
                </a:moveTo>
                <a:lnTo>
                  <a:pt x="0" y="15367"/>
                </a:lnTo>
                <a:lnTo>
                  <a:pt x="31623" y="46736"/>
                </a:lnTo>
                <a:lnTo>
                  <a:pt x="4089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object 88"/>
          <p:cNvSpPr/>
          <p:nvPr/>
        </p:nvSpPr>
        <p:spPr>
          <a:xfrm>
            <a:off x="8910319" y="3979036"/>
            <a:ext cx="67310" cy="46990"/>
          </a:xfrm>
          <a:custGeom>
            <a:avLst/>
            <a:gdLst/>
            <a:ahLst/>
            <a:cxnLst/>
            <a:rect l="l" t="t" r="r" b="b"/>
            <a:pathLst>
              <a:path w="67309" h="46989">
                <a:moveTo>
                  <a:pt x="28828" y="0"/>
                </a:moveTo>
                <a:lnTo>
                  <a:pt x="9271" y="0"/>
                </a:lnTo>
                <a:lnTo>
                  <a:pt x="0" y="46736"/>
                </a:lnTo>
                <a:lnTo>
                  <a:pt x="43433" y="46736"/>
                </a:lnTo>
                <a:lnTo>
                  <a:pt x="66928" y="37718"/>
                </a:lnTo>
                <a:lnTo>
                  <a:pt x="2882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object 89"/>
          <p:cNvSpPr/>
          <p:nvPr/>
        </p:nvSpPr>
        <p:spPr>
          <a:xfrm>
            <a:off x="7874507" y="2997454"/>
            <a:ext cx="1064895" cy="996950"/>
          </a:xfrm>
          <a:custGeom>
            <a:avLst/>
            <a:gdLst/>
            <a:ahLst/>
            <a:cxnLst/>
            <a:rect l="l" t="t" r="r" b="b"/>
            <a:pathLst>
              <a:path w="1064895" h="996950">
                <a:moveTo>
                  <a:pt x="76326" y="0"/>
                </a:moveTo>
                <a:lnTo>
                  <a:pt x="0" y="0"/>
                </a:lnTo>
                <a:lnTo>
                  <a:pt x="25781" y="6604"/>
                </a:lnTo>
                <a:lnTo>
                  <a:pt x="11430" y="11303"/>
                </a:lnTo>
                <a:lnTo>
                  <a:pt x="1004189" y="996950"/>
                </a:lnTo>
                <a:lnTo>
                  <a:pt x="1045083" y="981583"/>
                </a:lnTo>
                <a:lnTo>
                  <a:pt x="1064641" y="981583"/>
                </a:lnTo>
                <a:lnTo>
                  <a:pt x="7632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0" name="object 90"/>
          <p:cNvSpPr/>
          <p:nvPr/>
        </p:nvSpPr>
        <p:spPr>
          <a:xfrm>
            <a:off x="7137654" y="3954526"/>
            <a:ext cx="7620" cy="17780"/>
          </a:xfrm>
          <a:custGeom>
            <a:avLst/>
            <a:gdLst/>
            <a:ahLst/>
            <a:cxnLst/>
            <a:rect l="l" t="t" r="r" b="b"/>
            <a:pathLst>
              <a:path w="7620" h="17779">
                <a:moveTo>
                  <a:pt x="0" y="0"/>
                </a:moveTo>
                <a:lnTo>
                  <a:pt x="7239" y="17780"/>
                </a:lnTo>
                <a:lnTo>
                  <a:pt x="7112" y="8509"/>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 name="object 91"/>
          <p:cNvSpPr/>
          <p:nvPr/>
        </p:nvSpPr>
        <p:spPr>
          <a:xfrm>
            <a:off x="7144766" y="3963034"/>
            <a:ext cx="7620" cy="9525"/>
          </a:xfrm>
          <a:custGeom>
            <a:avLst/>
            <a:gdLst/>
            <a:ahLst/>
            <a:cxnLst/>
            <a:rect l="l" t="t" r="r" b="b"/>
            <a:pathLst>
              <a:path w="7620" h="9525">
                <a:moveTo>
                  <a:pt x="0" y="0"/>
                </a:moveTo>
                <a:lnTo>
                  <a:pt x="126" y="9270"/>
                </a:lnTo>
                <a:lnTo>
                  <a:pt x="7619" y="9270"/>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object 92"/>
          <p:cNvSpPr/>
          <p:nvPr/>
        </p:nvSpPr>
        <p:spPr>
          <a:xfrm>
            <a:off x="7137654" y="3954526"/>
            <a:ext cx="7620" cy="8890"/>
          </a:xfrm>
          <a:custGeom>
            <a:avLst/>
            <a:gdLst/>
            <a:ahLst/>
            <a:cxnLst/>
            <a:rect l="l" t="t" r="r" b="b"/>
            <a:pathLst>
              <a:path w="7620" h="8889">
                <a:moveTo>
                  <a:pt x="6985" y="0"/>
                </a:moveTo>
                <a:lnTo>
                  <a:pt x="0" y="0"/>
                </a:lnTo>
                <a:lnTo>
                  <a:pt x="7112" y="8509"/>
                </a:lnTo>
                <a:lnTo>
                  <a:pt x="698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3" name="object 93"/>
          <p:cNvSpPr/>
          <p:nvPr/>
        </p:nvSpPr>
        <p:spPr>
          <a:xfrm>
            <a:off x="7086218" y="3494913"/>
            <a:ext cx="7620" cy="19050"/>
          </a:xfrm>
          <a:custGeom>
            <a:avLst/>
            <a:gdLst/>
            <a:ahLst/>
            <a:cxnLst/>
            <a:rect l="l" t="t" r="r" b="b"/>
            <a:pathLst>
              <a:path w="7620" h="19050">
                <a:moveTo>
                  <a:pt x="0" y="0"/>
                </a:moveTo>
                <a:lnTo>
                  <a:pt x="126" y="10795"/>
                </a:lnTo>
                <a:lnTo>
                  <a:pt x="7111" y="18923"/>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4" name="object 94"/>
          <p:cNvSpPr/>
          <p:nvPr/>
        </p:nvSpPr>
        <p:spPr>
          <a:xfrm>
            <a:off x="6886193" y="2946273"/>
            <a:ext cx="1064895" cy="559435"/>
          </a:xfrm>
          <a:custGeom>
            <a:avLst/>
            <a:gdLst/>
            <a:ahLst/>
            <a:cxnLst/>
            <a:rect l="l" t="t" r="r" b="b"/>
            <a:pathLst>
              <a:path w="1064895" h="559435">
                <a:moveTo>
                  <a:pt x="1013078" y="0"/>
                </a:moveTo>
                <a:lnTo>
                  <a:pt x="0" y="330453"/>
                </a:lnTo>
                <a:lnTo>
                  <a:pt x="200151" y="559435"/>
                </a:lnTo>
                <a:lnTo>
                  <a:pt x="200025" y="548639"/>
                </a:lnTo>
                <a:lnTo>
                  <a:pt x="251713" y="548639"/>
                </a:lnTo>
                <a:lnTo>
                  <a:pt x="251459" y="537463"/>
                </a:lnTo>
                <a:lnTo>
                  <a:pt x="105790" y="370586"/>
                </a:lnTo>
                <a:lnTo>
                  <a:pt x="54609" y="370586"/>
                </a:lnTo>
                <a:lnTo>
                  <a:pt x="66039" y="324865"/>
                </a:lnTo>
                <a:lnTo>
                  <a:pt x="194690" y="324865"/>
                </a:lnTo>
                <a:lnTo>
                  <a:pt x="999744" y="62484"/>
                </a:lnTo>
                <a:lnTo>
                  <a:pt x="988313" y="51180"/>
                </a:lnTo>
                <a:lnTo>
                  <a:pt x="1064640" y="51180"/>
                </a:lnTo>
                <a:lnTo>
                  <a:pt x="101307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5" name="object 95"/>
          <p:cNvSpPr/>
          <p:nvPr/>
        </p:nvSpPr>
        <p:spPr>
          <a:xfrm>
            <a:off x="6940804" y="3271139"/>
            <a:ext cx="40005" cy="45720"/>
          </a:xfrm>
          <a:custGeom>
            <a:avLst/>
            <a:gdLst/>
            <a:ahLst/>
            <a:cxnLst/>
            <a:rect l="l" t="t" r="r" b="b"/>
            <a:pathLst>
              <a:path w="40004" h="45720">
                <a:moveTo>
                  <a:pt x="11429" y="0"/>
                </a:moveTo>
                <a:lnTo>
                  <a:pt x="0" y="45720"/>
                </a:lnTo>
                <a:lnTo>
                  <a:pt x="39877" y="32638"/>
                </a:lnTo>
                <a:lnTo>
                  <a:pt x="1142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6" name="object 96"/>
          <p:cNvSpPr/>
          <p:nvPr/>
        </p:nvSpPr>
        <p:spPr>
          <a:xfrm>
            <a:off x="6940804" y="3303778"/>
            <a:ext cx="51435" cy="13335"/>
          </a:xfrm>
          <a:custGeom>
            <a:avLst/>
            <a:gdLst/>
            <a:ahLst/>
            <a:cxnLst/>
            <a:rect l="l" t="t" r="r" b="b"/>
            <a:pathLst>
              <a:path w="51434" h="13335">
                <a:moveTo>
                  <a:pt x="39877" y="0"/>
                </a:moveTo>
                <a:lnTo>
                  <a:pt x="0" y="13081"/>
                </a:lnTo>
                <a:lnTo>
                  <a:pt x="51180" y="13081"/>
                </a:lnTo>
                <a:lnTo>
                  <a:pt x="3987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 name="object 97"/>
          <p:cNvSpPr/>
          <p:nvPr/>
        </p:nvSpPr>
        <p:spPr>
          <a:xfrm>
            <a:off x="6952233" y="3271139"/>
            <a:ext cx="128905" cy="33020"/>
          </a:xfrm>
          <a:custGeom>
            <a:avLst/>
            <a:gdLst/>
            <a:ahLst/>
            <a:cxnLst/>
            <a:rect l="l" t="t" r="r" b="b"/>
            <a:pathLst>
              <a:path w="128904" h="33020">
                <a:moveTo>
                  <a:pt x="128650" y="0"/>
                </a:moveTo>
                <a:lnTo>
                  <a:pt x="0" y="0"/>
                </a:lnTo>
                <a:lnTo>
                  <a:pt x="28448" y="32638"/>
                </a:lnTo>
                <a:lnTo>
                  <a:pt x="12865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object 98"/>
          <p:cNvSpPr/>
          <p:nvPr/>
        </p:nvSpPr>
        <p:spPr>
          <a:xfrm>
            <a:off x="7874507" y="2997454"/>
            <a:ext cx="26034" cy="11430"/>
          </a:xfrm>
          <a:custGeom>
            <a:avLst/>
            <a:gdLst/>
            <a:ahLst/>
            <a:cxnLst/>
            <a:rect l="l" t="t" r="r" b="b"/>
            <a:pathLst>
              <a:path w="26034" h="11430">
                <a:moveTo>
                  <a:pt x="0" y="0"/>
                </a:moveTo>
                <a:lnTo>
                  <a:pt x="11430" y="11303"/>
                </a:lnTo>
                <a:lnTo>
                  <a:pt x="25781" y="6604"/>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object 99"/>
          <p:cNvSpPr/>
          <p:nvPr/>
        </p:nvSpPr>
        <p:spPr>
          <a:xfrm>
            <a:off x="7086218" y="3494913"/>
            <a:ext cx="610235" cy="1058545"/>
          </a:xfrm>
          <a:custGeom>
            <a:avLst/>
            <a:gdLst/>
            <a:ahLst/>
            <a:cxnLst/>
            <a:rect l="l" t="t" r="r" b="b"/>
            <a:pathLst>
              <a:path w="610234" h="1058545">
                <a:moveTo>
                  <a:pt x="51688" y="0"/>
                </a:moveTo>
                <a:lnTo>
                  <a:pt x="0" y="0"/>
                </a:lnTo>
                <a:lnTo>
                  <a:pt x="7111" y="18923"/>
                </a:lnTo>
                <a:lnTo>
                  <a:pt x="253" y="18923"/>
                </a:lnTo>
                <a:lnTo>
                  <a:pt x="7111" y="488569"/>
                </a:lnTo>
                <a:lnTo>
                  <a:pt x="474979" y="1058291"/>
                </a:lnTo>
                <a:lnTo>
                  <a:pt x="610107" y="1007110"/>
                </a:lnTo>
                <a:lnTo>
                  <a:pt x="501776" y="1007110"/>
                </a:lnTo>
                <a:lnTo>
                  <a:pt x="473963" y="999363"/>
                </a:lnTo>
                <a:lnTo>
                  <a:pt x="490347" y="993139"/>
                </a:lnTo>
                <a:lnTo>
                  <a:pt x="66166" y="477393"/>
                </a:lnTo>
                <a:lnTo>
                  <a:pt x="58674" y="477393"/>
                </a:lnTo>
                <a:lnTo>
                  <a:pt x="51434" y="459613"/>
                </a:lnTo>
                <a:lnTo>
                  <a:pt x="58420" y="459613"/>
                </a:lnTo>
                <a:lnTo>
                  <a:pt x="51942" y="18923"/>
                </a:lnTo>
                <a:lnTo>
                  <a:pt x="7111" y="18923"/>
                </a:lnTo>
                <a:lnTo>
                  <a:pt x="126" y="10795"/>
                </a:lnTo>
                <a:lnTo>
                  <a:pt x="51815" y="10795"/>
                </a:lnTo>
                <a:lnTo>
                  <a:pt x="51688"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0" name="object 100"/>
          <p:cNvSpPr/>
          <p:nvPr/>
        </p:nvSpPr>
        <p:spPr>
          <a:xfrm>
            <a:off x="7560182" y="4488053"/>
            <a:ext cx="27940" cy="13970"/>
          </a:xfrm>
          <a:custGeom>
            <a:avLst/>
            <a:gdLst/>
            <a:ahLst/>
            <a:cxnLst/>
            <a:rect l="l" t="t" r="r" b="b"/>
            <a:pathLst>
              <a:path w="27940" h="13970">
                <a:moveTo>
                  <a:pt x="16383" y="0"/>
                </a:moveTo>
                <a:lnTo>
                  <a:pt x="0" y="6223"/>
                </a:lnTo>
                <a:lnTo>
                  <a:pt x="27813" y="13970"/>
                </a:lnTo>
                <a:lnTo>
                  <a:pt x="16383"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1" name="object 101"/>
          <p:cNvSpPr/>
          <p:nvPr/>
        </p:nvSpPr>
        <p:spPr>
          <a:xfrm>
            <a:off x="7576566" y="3994403"/>
            <a:ext cx="1377315" cy="508000"/>
          </a:xfrm>
          <a:custGeom>
            <a:avLst/>
            <a:gdLst/>
            <a:ahLst/>
            <a:cxnLst/>
            <a:rect l="l" t="t" r="r" b="b"/>
            <a:pathLst>
              <a:path w="1377315" h="508000">
                <a:moveTo>
                  <a:pt x="1302130" y="0"/>
                </a:moveTo>
                <a:lnTo>
                  <a:pt x="0" y="493649"/>
                </a:lnTo>
                <a:lnTo>
                  <a:pt x="11429" y="507619"/>
                </a:lnTo>
                <a:lnTo>
                  <a:pt x="119760" y="507619"/>
                </a:lnTo>
                <a:lnTo>
                  <a:pt x="1377187" y="31369"/>
                </a:lnTo>
                <a:lnTo>
                  <a:pt x="1333753" y="31369"/>
                </a:lnTo>
                <a:lnTo>
                  <a:pt x="1302130"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object 102"/>
          <p:cNvSpPr/>
          <p:nvPr/>
        </p:nvSpPr>
        <p:spPr>
          <a:xfrm>
            <a:off x="8878696" y="3979036"/>
            <a:ext cx="41275" cy="46990"/>
          </a:xfrm>
          <a:custGeom>
            <a:avLst/>
            <a:gdLst/>
            <a:ahLst/>
            <a:cxnLst/>
            <a:rect l="l" t="t" r="r" b="b"/>
            <a:pathLst>
              <a:path w="41275" h="46989">
                <a:moveTo>
                  <a:pt x="40894" y="0"/>
                </a:moveTo>
                <a:lnTo>
                  <a:pt x="0" y="15367"/>
                </a:lnTo>
                <a:lnTo>
                  <a:pt x="31623" y="46736"/>
                </a:lnTo>
                <a:lnTo>
                  <a:pt x="40894"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object 103"/>
          <p:cNvSpPr/>
          <p:nvPr/>
        </p:nvSpPr>
        <p:spPr>
          <a:xfrm>
            <a:off x="8910319" y="3979036"/>
            <a:ext cx="67310" cy="46990"/>
          </a:xfrm>
          <a:custGeom>
            <a:avLst/>
            <a:gdLst/>
            <a:ahLst/>
            <a:cxnLst/>
            <a:rect l="l" t="t" r="r" b="b"/>
            <a:pathLst>
              <a:path w="67309" h="46989">
                <a:moveTo>
                  <a:pt x="28828" y="0"/>
                </a:moveTo>
                <a:lnTo>
                  <a:pt x="9271" y="0"/>
                </a:lnTo>
                <a:lnTo>
                  <a:pt x="0" y="46736"/>
                </a:lnTo>
                <a:lnTo>
                  <a:pt x="43433" y="46736"/>
                </a:lnTo>
                <a:lnTo>
                  <a:pt x="66928" y="37718"/>
                </a:lnTo>
                <a:lnTo>
                  <a:pt x="28828"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object 104"/>
          <p:cNvSpPr/>
          <p:nvPr/>
        </p:nvSpPr>
        <p:spPr>
          <a:xfrm>
            <a:off x="7874507" y="2997454"/>
            <a:ext cx="1064895" cy="996950"/>
          </a:xfrm>
          <a:custGeom>
            <a:avLst/>
            <a:gdLst/>
            <a:ahLst/>
            <a:cxnLst/>
            <a:rect l="l" t="t" r="r" b="b"/>
            <a:pathLst>
              <a:path w="1064895" h="996950">
                <a:moveTo>
                  <a:pt x="76326" y="0"/>
                </a:moveTo>
                <a:lnTo>
                  <a:pt x="0" y="0"/>
                </a:lnTo>
                <a:lnTo>
                  <a:pt x="25781" y="6604"/>
                </a:lnTo>
                <a:lnTo>
                  <a:pt x="11430" y="11303"/>
                </a:lnTo>
                <a:lnTo>
                  <a:pt x="1004189" y="996950"/>
                </a:lnTo>
                <a:lnTo>
                  <a:pt x="1045083" y="981583"/>
                </a:lnTo>
                <a:lnTo>
                  <a:pt x="1064641" y="981583"/>
                </a:lnTo>
                <a:lnTo>
                  <a:pt x="76326"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object 105"/>
          <p:cNvSpPr/>
          <p:nvPr/>
        </p:nvSpPr>
        <p:spPr>
          <a:xfrm>
            <a:off x="7137654" y="3954526"/>
            <a:ext cx="7620" cy="17780"/>
          </a:xfrm>
          <a:custGeom>
            <a:avLst/>
            <a:gdLst/>
            <a:ahLst/>
            <a:cxnLst/>
            <a:rect l="l" t="t" r="r" b="b"/>
            <a:pathLst>
              <a:path w="7620" h="17779">
                <a:moveTo>
                  <a:pt x="0" y="0"/>
                </a:moveTo>
                <a:lnTo>
                  <a:pt x="7239" y="17780"/>
                </a:lnTo>
                <a:lnTo>
                  <a:pt x="7112" y="8509"/>
                </a:lnTo>
                <a:lnTo>
                  <a:pt x="0"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object 106"/>
          <p:cNvSpPr/>
          <p:nvPr/>
        </p:nvSpPr>
        <p:spPr>
          <a:xfrm>
            <a:off x="7144766" y="3963034"/>
            <a:ext cx="7620" cy="9525"/>
          </a:xfrm>
          <a:custGeom>
            <a:avLst/>
            <a:gdLst/>
            <a:ahLst/>
            <a:cxnLst/>
            <a:rect l="l" t="t" r="r" b="b"/>
            <a:pathLst>
              <a:path w="7620" h="9525">
                <a:moveTo>
                  <a:pt x="0" y="0"/>
                </a:moveTo>
                <a:lnTo>
                  <a:pt x="126" y="9270"/>
                </a:lnTo>
                <a:lnTo>
                  <a:pt x="7619" y="9270"/>
                </a:lnTo>
                <a:lnTo>
                  <a:pt x="0"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object 107"/>
          <p:cNvSpPr/>
          <p:nvPr/>
        </p:nvSpPr>
        <p:spPr>
          <a:xfrm>
            <a:off x="7137654" y="3954526"/>
            <a:ext cx="7620" cy="8890"/>
          </a:xfrm>
          <a:custGeom>
            <a:avLst/>
            <a:gdLst/>
            <a:ahLst/>
            <a:cxnLst/>
            <a:rect l="l" t="t" r="r" b="b"/>
            <a:pathLst>
              <a:path w="7620" h="8889">
                <a:moveTo>
                  <a:pt x="6985" y="0"/>
                </a:moveTo>
                <a:lnTo>
                  <a:pt x="0" y="0"/>
                </a:lnTo>
                <a:lnTo>
                  <a:pt x="7112" y="8509"/>
                </a:lnTo>
                <a:lnTo>
                  <a:pt x="6985"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 name="object 108"/>
          <p:cNvSpPr/>
          <p:nvPr/>
        </p:nvSpPr>
        <p:spPr>
          <a:xfrm>
            <a:off x="7086218" y="3494913"/>
            <a:ext cx="7620" cy="19050"/>
          </a:xfrm>
          <a:custGeom>
            <a:avLst/>
            <a:gdLst/>
            <a:ahLst/>
            <a:cxnLst/>
            <a:rect l="l" t="t" r="r" b="b"/>
            <a:pathLst>
              <a:path w="7620" h="19050">
                <a:moveTo>
                  <a:pt x="0" y="0"/>
                </a:moveTo>
                <a:lnTo>
                  <a:pt x="126" y="10795"/>
                </a:lnTo>
                <a:lnTo>
                  <a:pt x="7111" y="18923"/>
                </a:lnTo>
                <a:lnTo>
                  <a:pt x="0"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object 109"/>
          <p:cNvSpPr/>
          <p:nvPr/>
        </p:nvSpPr>
        <p:spPr>
          <a:xfrm>
            <a:off x="6886193" y="2946273"/>
            <a:ext cx="1064895" cy="559435"/>
          </a:xfrm>
          <a:custGeom>
            <a:avLst/>
            <a:gdLst/>
            <a:ahLst/>
            <a:cxnLst/>
            <a:rect l="l" t="t" r="r" b="b"/>
            <a:pathLst>
              <a:path w="1064895" h="559435">
                <a:moveTo>
                  <a:pt x="1013078" y="0"/>
                </a:moveTo>
                <a:lnTo>
                  <a:pt x="0" y="330453"/>
                </a:lnTo>
                <a:lnTo>
                  <a:pt x="200151" y="559435"/>
                </a:lnTo>
                <a:lnTo>
                  <a:pt x="200025" y="548639"/>
                </a:lnTo>
                <a:lnTo>
                  <a:pt x="251713" y="548639"/>
                </a:lnTo>
                <a:lnTo>
                  <a:pt x="251459" y="537463"/>
                </a:lnTo>
                <a:lnTo>
                  <a:pt x="105790" y="370586"/>
                </a:lnTo>
                <a:lnTo>
                  <a:pt x="54609" y="370586"/>
                </a:lnTo>
                <a:lnTo>
                  <a:pt x="66039" y="324865"/>
                </a:lnTo>
                <a:lnTo>
                  <a:pt x="194690" y="324865"/>
                </a:lnTo>
                <a:lnTo>
                  <a:pt x="999744" y="62484"/>
                </a:lnTo>
                <a:lnTo>
                  <a:pt x="988313" y="51180"/>
                </a:lnTo>
                <a:lnTo>
                  <a:pt x="1064640" y="51180"/>
                </a:lnTo>
                <a:lnTo>
                  <a:pt x="1013078"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0" name="object 110"/>
          <p:cNvSpPr/>
          <p:nvPr/>
        </p:nvSpPr>
        <p:spPr>
          <a:xfrm>
            <a:off x="6940804" y="3271139"/>
            <a:ext cx="40005" cy="45720"/>
          </a:xfrm>
          <a:custGeom>
            <a:avLst/>
            <a:gdLst/>
            <a:ahLst/>
            <a:cxnLst/>
            <a:rect l="l" t="t" r="r" b="b"/>
            <a:pathLst>
              <a:path w="40004" h="45720">
                <a:moveTo>
                  <a:pt x="11429" y="0"/>
                </a:moveTo>
                <a:lnTo>
                  <a:pt x="0" y="45720"/>
                </a:lnTo>
                <a:lnTo>
                  <a:pt x="39877" y="32638"/>
                </a:lnTo>
                <a:lnTo>
                  <a:pt x="11429"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1" name="object 111"/>
          <p:cNvSpPr/>
          <p:nvPr/>
        </p:nvSpPr>
        <p:spPr>
          <a:xfrm>
            <a:off x="6940804" y="3303778"/>
            <a:ext cx="51435" cy="13335"/>
          </a:xfrm>
          <a:custGeom>
            <a:avLst/>
            <a:gdLst/>
            <a:ahLst/>
            <a:cxnLst/>
            <a:rect l="l" t="t" r="r" b="b"/>
            <a:pathLst>
              <a:path w="51434" h="13335">
                <a:moveTo>
                  <a:pt x="39877" y="0"/>
                </a:moveTo>
                <a:lnTo>
                  <a:pt x="0" y="13081"/>
                </a:lnTo>
                <a:lnTo>
                  <a:pt x="51180" y="13081"/>
                </a:lnTo>
                <a:lnTo>
                  <a:pt x="39877"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object 112"/>
          <p:cNvSpPr/>
          <p:nvPr/>
        </p:nvSpPr>
        <p:spPr>
          <a:xfrm>
            <a:off x="6952233" y="3271139"/>
            <a:ext cx="128905" cy="33020"/>
          </a:xfrm>
          <a:custGeom>
            <a:avLst/>
            <a:gdLst/>
            <a:ahLst/>
            <a:cxnLst/>
            <a:rect l="l" t="t" r="r" b="b"/>
            <a:pathLst>
              <a:path w="128904" h="33020">
                <a:moveTo>
                  <a:pt x="128650" y="0"/>
                </a:moveTo>
                <a:lnTo>
                  <a:pt x="0" y="0"/>
                </a:lnTo>
                <a:lnTo>
                  <a:pt x="28448" y="32638"/>
                </a:lnTo>
                <a:lnTo>
                  <a:pt x="128650"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3" name="object 113"/>
          <p:cNvSpPr/>
          <p:nvPr/>
        </p:nvSpPr>
        <p:spPr>
          <a:xfrm>
            <a:off x="7874507" y="2997454"/>
            <a:ext cx="26034" cy="11430"/>
          </a:xfrm>
          <a:custGeom>
            <a:avLst/>
            <a:gdLst/>
            <a:ahLst/>
            <a:cxnLst/>
            <a:rect l="l" t="t" r="r" b="b"/>
            <a:pathLst>
              <a:path w="26034" h="11430">
                <a:moveTo>
                  <a:pt x="0" y="0"/>
                </a:moveTo>
                <a:lnTo>
                  <a:pt x="11430" y="11303"/>
                </a:lnTo>
                <a:lnTo>
                  <a:pt x="25781" y="6604"/>
                </a:lnTo>
                <a:lnTo>
                  <a:pt x="0" y="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object 114"/>
          <p:cNvSpPr/>
          <p:nvPr/>
        </p:nvSpPr>
        <p:spPr>
          <a:xfrm>
            <a:off x="6972554" y="3006470"/>
            <a:ext cx="1918970" cy="1483995"/>
          </a:xfrm>
          <a:custGeom>
            <a:avLst/>
            <a:gdLst/>
            <a:ahLst/>
            <a:cxnLst/>
            <a:rect l="l" t="t" r="r" b="b"/>
            <a:pathLst>
              <a:path w="1918970" h="1483995">
                <a:moveTo>
                  <a:pt x="905255" y="0"/>
                </a:moveTo>
                <a:lnTo>
                  <a:pt x="0" y="286892"/>
                </a:lnTo>
                <a:lnTo>
                  <a:pt x="171069" y="466851"/>
                </a:lnTo>
                <a:lnTo>
                  <a:pt x="175641" y="958087"/>
                </a:lnTo>
                <a:lnTo>
                  <a:pt x="621538" y="1483486"/>
                </a:lnTo>
                <a:lnTo>
                  <a:pt x="1918716" y="992251"/>
                </a:lnTo>
                <a:lnTo>
                  <a:pt x="905255" y="0"/>
                </a:lnTo>
                <a:close/>
              </a:path>
            </a:pathLst>
          </a:custGeom>
          <a:solidFill>
            <a:srgbClr val="75040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5" name="object 115"/>
          <p:cNvSpPr txBox="1"/>
          <p:nvPr/>
        </p:nvSpPr>
        <p:spPr>
          <a:xfrm>
            <a:off x="7272273" y="3568953"/>
            <a:ext cx="1201420" cy="513080"/>
          </a:xfrm>
          <a:prstGeom prst="rect">
            <a:avLst/>
          </a:prstGeom>
        </p:spPr>
        <p:txBody>
          <a:bodyPr vert="horz" wrap="square" lIns="0" tIns="12065" rIns="0" bIns="0" rtlCol="0">
            <a:spAutoFit/>
          </a:bodyPr>
          <a:lstStyle/>
          <a:p>
            <a:pPr marL="82550" marR="5080" lvl="0" indent="-70485" algn="l" defTabSz="914400" rtl="0" eaLnBrk="1" fontAlgn="auto" latinLnBrk="0" hangingPunct="1">
              <a:lnSpc>
                <a:spcPct val="100000"/>
              </a:lnSpc>
              <a:spcBef>
                <a:spcPts val="95"/>
              </a:spcBef>
              <a:spcAft>
                <a:spcPts val="0"/>
              </a:spcAft>
              <a:buClrTx/>
              <a:buSzTx/>
              <a:buFontTx/>
              <a:buNone/>
              <a:tabLst/>
              <a:defRPr/>
            </a:pPr>
            <a:r>
              <a:rPr kumimoji="0" sz="1600" b="1" i="1" u="none" strike="noStrike" kern="1200" cap="none" spc="-20" normalizeH="0" baseline="0" noProof="0" dirty="0">
                <a:ln>
                  <a:noFill/>
                </a:ln>
                <a:solidFill>
                  <a:srgbClr val="FFFFFF"/>
                </a:solidFill>
                <a:effectLst/>
                <a:uLnTx/>
                <a:uFillTx/>
                <a:latin typeface="Arial"/>
                <a:ea typeface="+mn-ea"/>
                <a:cs typeface="Arial"/>
              </a:rPr>
              <a:t>UCM</a:t>
            </a:r>
            <a:r>
              <a:rPr kumimoji="0" sz="1600" b="1" i="1" u="none" strike="noStrike" kern="1200" cap="none" spc="-150" normalizeH="0" baseline="0" noProof="0" dirty="0">
                <a:ln>
                  <a:noFill/>
                </a:ln>
                <a:solidFill>
                  <a:srgbClr val="FFFFFF"/>
                </a:solidFill>
                <a:effectLst/>
                <a:uLnTx/>
                <a:uFillTx/>
                <a:latin typeface="Arial"/>
                <a:ea typeface="+mn-ea"/>
                <a:cs typeface="Arial"/>
              </a:rPr>
              <a:t> </a:t>
            </a:r>
            <a:r>
              <a:rPr kumimoji="0" sz="1600" b="1" i="1" u="none" strike="noStrike" kern="1200" cap="none" spc="-25" normalizeH="0" baseline="0" noProof="0" dirty="0">
                <a:ln>
                  <a:noFill/>
                </a:ln>
                <a:solidFill>
                  <a:srgbClr val="FFFFFF"/>
                </a:solidFill>
                <a:effectLst/>
                <a:uLnTx/>
                <a:uFillTx/>
                <a:latin typeface="Arial"/>
                <a:ea typeface="+mn-ea"/>
                <a:cs typeface="Arial"/>
              </a:rPr>
              <a:t>Cancer  Center</a:t>
            </a:r>
            <a:r>
              <a:rPr kumimoji="0" sz="1600" b="1" i="1" u="none" strike="noStrike" kern="1200" cap="none" spc="-105" normalizeH="0" baseline="0" noProof="0" dirty="0">
                <a:ln>
                  <a:noFill/>
                </a:ln>
                <a:solidFill>
                  <a:srgbClr val="FFFFFF"/>
                </a:solidFill>
                <a:effectLst/>
                <a:uLnTx/>
                <a:uFillTx/>
                <a:latin typeface="Arial"/>
                <a:ea typeface="+mn-ea"/>
                <a:cs typeface="Arial"/>
              </a:rPr>
              <a:t> </a:t>
            </a:r>
            <a:r>
              <a:rPr kumimoji="0" sz="1600" b="1" i="1" u="none" strike="noStrike" kern="1200" cap="none" spc="-25" normalizeH="0" baseline="0" noProof="0" dirty="0">
                <a:ln>
                  <a:noFill/>
                </a:ln>
                <a:solidFill>
                  <a:srgbClr val="FFFFFF"/>
                </a:solidFill>
                <a:effectLst/>
                <a:uLnTx/>
                <a:uFillTx/>
                <a:latin typeface="Arial"/>
                <a:ea typeface="+mn-ea"/>
                <a:cs typeface="Arial"/>
              </a:rPr>
              <a:t>Site</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116" name="object 116"/>
          <p:cNvSpPr txBox="1"/>
          <p:nvPr/>
        </p:nvSpPr>
        <p:spPr>
          <a:xfrm>
            <a:off x="56361" y="51497"/>
            <a:ext cx="11430635" cy="6619761"/>
          </a:xfrm>
          <a:prstGeom prst="rect">
            <a:avLst/>
          </a:prstGeom>
        </p:spPr>
        <p:txBody>
          <a:bodyPr vert="horz" wrap="square" lIns="0" tIns="0" rIns="0" bIns="0" rtlCol="0">
            <a:spAutoFit/>
          </a:bodyPr>
          <a:lstStyle/>
          <a:p>
            <a:pPr marL="8890" marR="0" lvl="0" indent="0" algn="l" defTabSz="914400" rtl="0" eaLnBrk="1" fontAlgn="auto" latinLnBrk="0" hangingPunct="1">
              <a:lnSpc>
                <a:spcPts val="3540"/>
              </a:lnSpc>
              <a:spcBef>
                <a:spcPts val="0"/>
              </a:spcBef>
              <a:spcAft>
                <a:spcPts val="0"/>
              </a:spcAft>
              <a:buClrTx/>
              <a:buSzTx/>
              <a:buFontTx/>
              <a:buNone/>
              <a:tabLst/>
              <a:defRPr/>
            </a:pPr>
            <a:r>
              <a:rPr kumimoji="0" sz="3200" b="1" i="0" u="none" strike="noStrike" kern="1200" cap="none" spc="-5" normalizeH="0" baseline="0" noProof="0" dirty="0">
                <a:ln>
                  <a:noFill/>
                </a:ln>
                <a:solidFill>
                  <a:prstClr val="black"/>
                </a:solidFill>
                <a:effectLst/>
                <a:uLnTx/>
                <a:uFillTx/>
                <a:latin typeface="Arial"/>
                <a:ea typeface="+mn-ea"/>
                <a:cs typeface="Arial"/>
              </a:rPr>
              <a:t>Project </a:t>
            </a:r>
            <a:r>
              <a:rPr kumimoji="0" sz="3200" b="1" i="0" u="none" strike="noStrike" kern="1200" cap="none" spc="0" normalizeH="0" baseline="0" noProof="0" dirty="0">
                <a:ln>
                  <a:noFill/>
                </a:ln>
                <a:solidFill>
                  <a:prstClr val="black"/>
                </a:solidFill>
                <a:effectLst/>
                <a:uLnTx/>
                <a:uFillTx/>
                <a:latin typeface="Arial"/>
                <a:ea typeface="+mn-ea"/>
                <a:cs typeface="Arial"/>
              </a:rPr>
              <a:t>Site &amp;</a:t>
            </a:r>
            <a:r>
              <a:rPr kumimoji="0" sz="3200" b="1" i="0" u="none" strike="noStrike" kern="1200" cap="none" spc="-114" normalizeH="0" baseline="0" noProof="0" dirty="0">
                <a:ln>
                  <a:noFill/>
                </a:ln>
                <a:solidFill>
                  <a:prstClr val="black"/>
                </a:solidFill>
                <a:effectLst/>
                <a:uLnTx/>
                <a:uFillTx/>
                <a:latin typeface="Arial"/>
                <a:ea typeface="+mn-ea"/>
                <a:cs typeface="Arial"/>
              </a:rPr>
              <a:t> </a:t>
            </a:r>
            <a:r>
              <a:rPr kumimoji="0" sz="3200" b="1" i="0" u="none" strike="noStrike" kern="1200" cap="none" spc="-5" normalizeH="0" baseline="0" noProof="0" dirty="0">
                <a:ln>
                  <a:noFill/>
                </a:ln>
                <a:solidFill>
                  <a:prstClr val="black"/>
                </a:solidFill>
                <a:effectLst/>
                <a:uLnTx/>
                <a:uFillTx/>
                <a:latin typeface="Arial"/>
                <a:ea typeface="+mn-ea"/>
                <a:cs typeface="Arial"/>
              </a:rPr>
              <a:t>Context</a:t>
            </a:r>
            <a:endParaRPr kumimoji="0" sz="3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34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tab pos="10600690" algn="l"/>
                <a:tab pos="11280775" algn="l"/>
              </a:tabLst>
              <a:defRPr/>
            </a:pPr>
            <a:r>
              <a:rPr kumimoji="0" sz="700" b="0" i="0" u="none" strike="noStrike" kern="1200" cap="none" spc="-5" normalizeH="0" baseline="0" noProof="0" dirty="0">
                <a:ln>
                  <a:noFill/>
                </a:ln>
                <a:solidFill>
                  <a:srgbClr val="A2A2A2"/>
                </a:solidFill>
                <a:effectLst/>
                <a:uLnTx/>
                <a:uFillTx/>
                <a:latin typeface="Arial"/>
                <a:ea typeface="+mn-ea"/>
                <a:cs typeface="Arial"/>
              </a:rPr>
              <a:t>U</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C</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H</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I C</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A</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G</a:t>
            </a:r>
            <a:r>
              <a:rPr kumimoji="0" sz="700" b="0" i="0" u="none" strike="noStrike" kern="1200" cap="none" spc="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O  </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M E</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D</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I</a:t>
            </a:r>
            <a:r>
              <a:rPr kumimoji="0" sz="700" b="0" i="0" u="none" strike="noStrike" kern="1200" cap="none" spc="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C</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I</a:t>
            </a:r>
            <a:r>
              <a:rPr kumimoji="0" sz="700" b="0" i="0" u="none" strike="noStrike" kern="1200" cap="none" spc="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N</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E  </a:t>
            </a:r>
            <a:r>
              <a:rPr kumimoji="0" sz="700" b="0" i="0" u="none" strike="noStrike" kern="1200" cap="none" spc="4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C</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A</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N</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C</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E</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R </a:t>
            </a:r>
            <a:r>
              <a:rPr kumimoji="0" sz="700" b="0" i="0" u="none" strike="noStrike" kern="1200" cap="none" spc="17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P</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A</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V</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I L</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I O</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N  </a:t>
            </a:r>
            <a:r>
              <a:rPr kumimoji="0" sz="700" b="0" i="0" u="none" strike="noStrike" kern="1200" cap="none" spc="4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P</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R</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O</a:t>
            </a:r>
            <a:r>
              <a:rPr kumimoji="0" sz="700" b="0" i="0" u="none" strike="noStrike" kern="1200" cap="none" spc="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J</a:t>
            </a:r>
            <a:r>
              <a:rPr kumimoji="0" sz="700" b="0" i="0" u="none" strike="noStrike" kern="1200" cap="none" spc="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E</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C</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T  </a:t>
            </a:r>
            <a:r>
              <a:rPr kumimoji="0" sz="700" b="0" i="0" u="none" strike="noStrike" kern="1200" cap="none" spc="2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T</a:t>
            </a:r>
            <a:r>
              <a:rPr kumimoji="0" sz="700" b="0" i="0" u="none" strike="noStrike" kern="1200" cap="none" spc="2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E</a:t>
            </a:r>
            <a:r>
              <a:rPr kumimoji="0" sz="700" b="0" i="0" u="none" strike="noStrike" kern="1200" cap="none" spc="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A</a:t>
            </a:r>
            <a:r>
              <a:rPr kumimoji="0" sz="700" b="0" i="0" u="none" strike="noStrike" kern="1200" cap="none" spc="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M  </a:t>
            </a:r>
            <a:r>
              <a:rPr kumimoji="0" sz="700" b="0" i="0" u="none" strike="noStrike" kern="1200" cap="none" spc="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O</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N</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B</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O</a:t>
            </a:r>
            <a:r>
              <a:rPr kumimoji="0" sz="700" b="0" i="0" u="none" strike="noStrike" kern="1200" cap="none" spc="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A</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R</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D</a:t>
            </a:r>
            <a:r>
              <a:rPr kumimoji="0" sz="700" b="0" i="0" u="none" strike="noStrike" kern="1200" cap="none" spc="10"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I N</a:t>
            </a:r>
            <a:r>
              <a:rPr kumimoji="0" sz="700" b="0" i="0" u="none" strike="noStrike" kern="1200" cap="none" spc="1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G	</a:t>
            </a:r>
            <a:r>
              <a:rPr kumimoji="0" sz="700" b="1" i="0" u="none" strike="noStrike" kern="1200" cap="none" spc="-5" normalizeH="0" baseline="0" noProof="0" dirty="0">
                <a:ln>
                  <a:noFill/>
                </a:ln>
                <a:solidFill>
                  <a:srgbClr val="800000"/>
                </a:solidFill>
                <a:effectLst/>
                <a:uLnTx/>
                <a:uFillTx/>
                <a:latin typeface="Arial"/>
                <a:ea typeface="+mn-ea"/>
                <a:cs typeface="Arial"/>
              </a:rPr>
              <a:t>	</a:t>
            </a:r>
            <a:r>
              <a:rPr kumimoji="0" sz="700" b="0" i="0" u="none" strike="noStrike" kern="1200" cap="none" spc="0" normalizeH="0" baseline="0" noProof="0" dirty="0">
                <a:ln>
                  <a:noFill/>
                </a:ln>
                <a:solidFill>
                  <a:srgbClr val="A2A2A2"/>
                </a:solidFill>
                <a:effectLst/>
                <a:uLnTx/>
                <a:uFillTx/>
                <a:latin typeface="Arial"/>
                <a:ea typeface="+mn-ea"/>
                <a:cs typeface="Arial"/>
              </a:rPr>
              <a:t>1</a:t>
            </a:r>
            <a:r>
              <a:rPr kumimoji="0" sz="700" b="0" i="0" u="none" strike="noStrike" kern="1200" cap="none" spc="-45" normalizeH="0" baseline="0" noProof="0" dirty="0">
                <a:ln>
                  <a:noFill/>
                </a:ln>
                <a:solidFill>
                  <a:srgbClr val="A2A2A2"/>
                </a:solidFill>
                <a:effectLst/>
                <a:uLnTx/>
                <a:uFillTx/>
                <a:latin typeface="Arial"/>
                <a:ea typeface="+mn-ea"/>
                <a:cs typeface="Arial"/>
              </a:rPr>
              <a:t> </a:t>
            </a:r>
            <a:r>
              <a:rPr kumimoji="0" sz="700" b="0" i="0" u="none" strike="noStrike" kern="1200" cap="none" spc="-5" normalizeH="0" baseline="0" noProof="0" dirty="0">
                <a:ln>
                  <a:noFill/>
                </a:ln>
                <a:solidFill>
                  <a:srgbClr val="A2A2A2"/>
                </a:solidFill>
                <a:effectLst/>
                <a:uLnTx/>
                <a:uFillTx/>
                <a:latin typeface="Arial"/>
                <a:ea typeface="+mn-ea"/>
                <a:cs typeface="Arial"/>
              </a:rPr>
              <a:t>2</a:t>
            </a:r>
            <a:r>
              <a:rPr kumimoji="0" sz="700" b="0" i="0" u="none" strike="noStrike" kern="1200" cap="none" spc="5" normalizeH="0" baseline="0" noProof="0" dirty="0">
                <a:ln>
                  <a:noFill/>
                </a:ln>
                <a:solidFill>
                  <a:srgbClr val="A2A2A2"/>
                </a:solidFill>
                <a:effectLst/>
                <a:uLnTx/>
                <a:uFillTx/>
                <a:latin typeface="Arial"/>
                <a:ea typeface="+mn-ea"/>
                <a:cs typeface="Arial"/>
              </a:rPr>
              <a:t> </a:t>
            </a:r>
            <a:endParaRPr kumimoji="0" sz="700" b="0" i="0" u="none" strike="noStrike" kern="1200" cap="none" spc="0" normalizeH="0" baseline="0" noProof="0" dirty="0">
              <a:ln>
                <a:noFill/>
              </a:ln>
              <a:solidFill>
                <a:prstClr val="black"/>
              </a:solidFill>
              <a:effectLst/>
              <a:uLnTx/>
              <a:uFillTx/>
              <a:latin typeface="Arial"/>
              <a:ea typeface="+mn-ea"/>
              <a:cs typeface="Arial"/>
            </a:endParaRPr>
          </a:p>
        </p:txBody>
      </p:sp>
      <p:sp>
        <p:nvSpPr>
          <p:cNvPr id="119" name="object 119"/>
          <p:cNvSpPr txBox="1"/>
          <p:nvPr/>
        </p:nvSpPr>
        <p:spPr>
          <a:xfrm>
            <a:off x="11649582" y="6523270"/>
            <a:ext cx="175260" cy="124460"/>
          </a:xfrm>
          <a:prstGeom prst="rect">
            <a:avLst/>
          </a:prstGeom>
        </p:spPr>
        <p:txBody>
          <a:bodyPr vert="horz" wrap="square" lIns="0" tIns="3810" rIns="0" bIns="0" rtlCol="0">
            <a:spAutoFit/>
          </a:bodyPr>
          <a:lstStyle/>
          <a:p>
            <a:pPr marL="12700" marR="0" lvl="0" indent="0" algn="l" defTabSz="914400" rtl="0" eaLnBrk="1" fontAlgn="auto" latinLnBrk="0" hangingPunct="1">
              <a:lnSpc>
                <a:spcPct val="100000"/>
              </a:lnSpc>
              <a:spcBef>
                <a:spcPts val="30"/>
              </a:spcBef>
              <a:spcAft>
                <a:spcPts val="0"/>
              </a:spcAft>
              <a:buClrTx/>
              <a:buSzTx/>
              <a:buFontTx/>
              <a:buNone/>
              <a:tabLst/>
              <a:defRPr/>
            </a:pPr>
            <a:r>
              <a:rPr kumimoji="0" sz="700" b="0" i="0" u="none" strike="noStrike" kern="1200" cap="none" spc="0" normalizeH="0" baseline="0" noProof="0" dirty="0">
                <a:ln>
                  <a:noFill/>
                </a:ln>
                <a:solidFill>
                  <a:srgbClr val="FFFFFF"/>
                </a:solidFill>
                <a:effectLst/>
                <a:uLnTx/>
                <a:uFillTx/>
                <a:latin typeface="Arial"/>
                <a:ea typeface="+mn-ea"/>
                <a:cs typeface="Arial"/>
              </a:rPr>
              <a:t>1</a:t>
            </a:r>
            <a:r>
              <a:rPr kumimoji="0" sz="700" b="0" i="0" u="none" strike="noStrike" kern="1200" cap="none" spc="-40" normalizeH="0" baseline="0" noProof="0" dirty="0">
                <a:ln>
                  <a:noFill/>
                </a:ln>
                <a:solidFill>
                  <a:srgbClr val="FFFFFF"/>
                </a:solidFill>
                <a:effectLst/>
                <a:uLnTx/>
                <a:uFillTx/>
                <a:latin typeface="Arial"/>
                <a:ea typeface="+mn-ea"/>
                <a:cs typeface="Arial"/>
              </a:rPr>
              <a:t> </a:t>
            </a:r>
            <a:r>
              <a:rPr kumimoji="0" sz="700" b="0" i="0" u="none" strike="noStrike" kern="1200" cap="none" spc="-5" normalizeH="0" baseline="0" noProof="0" dirty="0">
                <a:ln>
                  <a:noFill/>
                </a:ln>
                <a:solidFill>
                  <a:srgbClr val="FFFFFF"/>
                </a:solidFill>
                <a:effectLst/>
                <a:uLnTx/>
                <a:uFillTx/>
                <a:latin typeface="Arial"/>
                <a:ea typeface="+mn-ea"/>
                <a:cs typeface="Arial"/>
              </a:rPr>
              <a:t>2</a:t>
            </a:r>
            <a:r>
              <a:rPr kumimoji="0" sz="700" b="0" i="0" u="none" strike="noStrike" kern="1200" cap="none" spc="5" normalizeH="0" baseline="0" noProof="0" dirty="0">
                <a:ln>
                  <a:noFill/>
                </a:ln>
                <a:solidFill>
                  <a:srgbClr val="FFFFFF"/>
                </a:solidFill>
                <a:effectLst/>
                <a:uLnTx/>
                <a:uFillTx/>
                <a:latin typeface="Arial"/>
                <a:ea typeface="+mn-ea"/>
                <a:cs typeface="Arial"/>
              </a:rPr>
              <a:t> </a:t>
            </a:r>
            <a:endParaRPr kumimoji="0" sz="7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70031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3</a:t>
            </a:fld>
            <a:endParaRPr lang="en-US" dirty="0"/>
          </a:p>
        </p:txBody>
      </p:sp>
      <p:sp>
        <p:nvSpPr>
          <p:cNvPr id="5" name="Title 3"/>
          <p:cNvSpPr txBox="1">
            <a:spLocks/>
          </p:cNvSpPr>
          <p:nvPr/>
        </p:nvSpPr>
        <p:spPr>
          <a:xfrm>
            <a:off x="3731491" y="261849"/>
            <a:ext cx="8229600" cy="609975"/>
          </a:xfrm>
          <a:prstGeom prst="rect">
            <a:avLst/>
          </a:prstGeom>
        </p:spPr>
        <p:txBody>
          <a:bodyPr/>
          <a:lstStyle>
            <a:lvl1pPr algn="l" rtl="0" eaLnBrk="0" fontAlgn="base" hangingPunct="0">
              <a:lnSpc>
                <a:spcPct val="90000"/>
              </a:lnSpc>
              <a:spcBef>
                <a:spcPct val="0"/>
              </a:spcBef>
              <a:spcAft>
                <a:spcPct val="0"/>
              </a:spcAft>
              <a:defRPr sz="34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9pPr>
          </a:lstStyle>
          <a:p>
            <a:pPr algn="r"/>
            <a:r>
              <a:rPr lang="en-US" sz="2400" u="sng" dirty="0"/>
              <a:t>Housekeeping</a:t>
            </a:r>
          </a:p>
        </p:txBody>
      </p:sp>
      <p:sp>
        <p:nvSpPr>
          <p:cNvPr id="6" name="Title 3"/>
          <p:cNvSpPr txBox="1">
            <a:spLocks/>
          </p:cNvSpPr>
          <p:nvPr/>
        </p:nvSpPr>
        <p:spPr>
          <a:xfrm>
            <a:off x="141006" y="234476"/>
            <a:ext cx="8229600" cy="1143000"/>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tx1"/>
                </a:solidFill>
              </a:rPr>
              <a:t>The Reva and David Logan Center For The Arts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910" y="1218994"/>
            <a:ext cx="4010167" cy="4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24118" y="1461842"/>
            <a:ext cx="6192367" cy="3416320"/>
          </a:xfrm>
          <a:prstGeom prst="rect">
            <a:avLst/>
          </a:prstGeom>
          <a:noFill/>
        </p:spPr>
        <p:txBody>
          <a:bodyPr wrap="square" rtlCol="0">
            <a:spAutoFit/>
          </a:bodyPr>
          <a:lstStyle/>
          <a:p>
            <a:r>
              <a:rPr lang="en-US" b="1" u="sng" dirty="0"/>
              <a:t>Housekeeping Items</a:t>
            </a:r>
            <a:endParaRPr lang="en-US" b="1" dirty="0"/>
          </a:p>
          <a:p>
            <a:pPr marL="285750" indent="-285750">
              <a:lnSpc>
                <a:spcPct val="150000"/>
              </a:lnSpc>
              <a:buFont typeface="Arial" panose="020B0604020202020204" pitchFamily="34" charset="0"/>
              <a:buChar char="•"/>
            </a:pPr>
            <a:r>
              <a:rPr lang="en-US" dirty="0"/>
              <a:t>Restrooms </a:t>
            </a:r>
          </a:p>
          <a:p>
            <a:pPr marL="285750" indent="-285750">
              <a:lnSpc>
                <a:spcPct val="150000"/>
              </a:lnSpc>
              <a:buFont typeface="Arial" panose="020B0604020202020204" pitchFamily="34" charset="0"/>
              <a:buChar char="•"/>
            </a:pPr>
            <a:r>
              <a:rPr lang="en-US" dirty="0"/>
              <a:t>Exits </a:t>
            </a:r>
          </a:p>
          <a:p>
            <a:pPr marL="285750" indent="-285750">
              <a:lnSpc>
                <a:spcPct val="150000"/>
              </a:lnSpc>
              <a:buFont typeface="Arial" panose="020B0604020202020204" pitchFamily="34" charset="0"/>
              <a:buChar char="•"/>
            </a:pPr>
            <a:r>
              <a:rPr lang="en-US" dirty="0"/>
              <a:t>Microphones </a:t>
            </a:r>
          </a:p>
          <a:p>
            <a:pPr marL="285750" indent="-285750">
              <a:defRPr/>
            </a:pPr>
            <a:endParaRPr lang="en-US" b="1" dirty="0">
              <a:solidFill>
                <a:srgbClr val="FF0000"/>
              </a:solidFill>
              <a:latin typeface="Arial" charset="0"/>
            </a:endParaRPr>
          </a:p>
          <a:p>
            <a:pPr marL="285750" indent="-285750">
              <a:defRPr/>
            </a:pPr>
            <a:r>
              <a:rPr lang="en-US" b="1" dirty="0">
                <a:solidFill>
                  <a:srgbClr val="FF0000"/>
                </a:solidFill>
                <a:latin typeface="Arial" charset="0"/>
              </a:rPr>
              <a:t>WIFI: </a:t>
            </a:r>
            <a:r>
              <a:rPr lang="en-US" b="1" dirty="0">
                <a:latin typeface="Arial" charset="0"/>
              </a:rPr>
              <a:t>UChicago Guest</a:t>
            </a:r>
          </a:p>
          <a:p>
            <a:pPr marL="285750" indent="-285750">
              <a:defRPr/>
            </a:pPr>
            <a:r>
              <a:rPr lang="en-US" b="1" dirty="0">
                <a:solidFill>
                  <a:srgbClr val="FF0000"/>
                </a:solidFill>
                <a:latin typeface="Arial" charset="0"/>
              </a:rPr>
              <a:t>    User name: </a:t>
            </a:r>
            <a:r>
              <a:rPr lang="en-US" u="sng" dirty="0">
                <a:hlinkClick r:id="rId3"/>
              </a:rPr>
              <a:t>UCMEDCONF@uchicago.edu</a:t>
            </a:r>
            <a:endParaRPr lang="en-US" b="1" dirty="0">
              <a:solidFill>
                <a:srgbClr val="FF0000"/>
              </a:solidFill>
              <a:latin typeface="Arial" charset="0"/>
            </a:endParaRPr>
          </a:p>
          <a:p>
            <a:pPr marL="285750" indent="-285750">
              <a:defRPr/>
            </a:pPr>
            <a:r>
              <a:rPr lang="en-US" b="1" dirty="0">
                <a:solidFill>
                  <a:srgbClr val="FF0000"/>
                </a:solidFill>
                <a:latin typeface="Arial" charset="0"/>
              </a:rPr>
              <a:t>    Password:  </a:t>
            </a:r>
            <a:r>
              <a:rPr lang="en-US" b="1" dirty="0">
                <a:latin typeface="Arial" charset="0"/>
              </a:rPr>
              <a:t>miy2y</a:t>
            </a:r>
            <a:endParaRPr lang="en-US" b="1" dirty="0"/>
          </a:p>
          <a:p>
            <a:pPr>
              <a:lnSpc>
                <a:spcPct val="150000"/>
              </a:lnSpc>
            </a:pPr>
            <a:endParaRPr lang="en-US" dirty="0"/>
          </a:p>
          <a:p>
            <a:pPr marL="285750" indent="-285750">
              <a:buFont typeface="Arial" panose="020B0604020202020204" pitchFamily="34" charset="0"/>
              <a:buChar char="•"/>
            </a:pPr>
            <a:endParaRPr lang="en-US" dirty="0"/>
          </a:p>
        </p:txBody>
      </p:sp>
      <p:sp>
        <p:nvSpPr>
          <p:cNvPr id="11" name="TextBox 10"/>
          <p:cNvSpPr txBox="1"/>
          <p:nvPr/>
        </p:nvSpPr>
        <p:spPr>
          <a:xfrm>
            <a:off x="237810" y="4482480"/>
            <a:ext cx="6092651" cy="1200329"/>
          </a:xfrm>
          <a:prstGeom prst="rect">
            <a:avLst/>
          </a:prstGeom>
          <a:noFill/>
        </p:spPr>
        <p:txBody>
          <a:bodyPr wrap="square" rtlCol="0">
            <a:spAutoFit/>
          </a:bodyPr>
          <a:lstStyle/>
          <a:p>
            <a:r>
              <a:rPr lang="en-US" dirty="0"/>
              <a:t>How to access slides:</a:t>
            </a:r>
          </a:p>
          <a:p>
            <a:r>
              <a:rPr lang="en-US" u="sng" dirty="0">
                <a:hlinkClick r:id="rId4"/>
              </a:rPr>
              <a:t>www.uchicagomedicine.org/about-us/supply-chain</a:t>
            </a:r>
            <a:r>
              <a:rPr lang="en-US" dirty="0"/>
              <a:t> </a:t>
            </a:r>
          </a:p>
          <a:p>
            <a:r>
              <a:rPr lang="en-US" dirty="0"/>
              <a:t>Quick Links → 2025 Supplier Conference. </a:t>
            </a:r>
            <a:endParaRPr lang="en-US" dirty="0">
              <a:solidFill>
                <a:srgbClr val="FF0000"/>
              </a:solidFill>
            </a:endParaRPr>
          </a:p>
          <a:p>
            <a:endParaRPr lang="en-US" dirty="0"/>
          </a:p>
        </p:txBody>
      </p:sp>
    </p:spTree>
    <p:extLst>
      <p:ext uri="{BB962C8B-B14F-4D97-AF65-F5344CB8AC3E}">
        <p14:creationId xmlns:p14="http://schemas.microsoft.com/office/powerpoint/2010/main" val="289954128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3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FAFEF-2DF9-924F-B93A-313A0AA7FA78}"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51335" y="782320"/>
            <a:ext cx="1729080" cy="55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CONCEPT</a:t>
            </a:r>
          </a:p>
        </p:txBody>
      </p:sp>
      <p:sp>
        <p:nvSpPr>
          <p:cNvPr id="20" name="Rectangle 19"/>
          <p:cNvSpPr/>
          <p:nvPr/>
        </p:nvSpPr>
        <p:spPr>
          <a:xfrm>
            <a:off x="2235368" y="782320"/>
            <a:ext cx="1729080" cy="55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DEVELOP</a:t>
            </a:r>
          </a:p>
        </p:txBody>
      </p:sp>
      <p:sp>
        <p:nvSpPr>
          <p:cNvPr id="21" name="Rectangle 20"/>
          <p:cNvSpPr/>
          <p:nvPr/>
        </p:nvSpPr>
        <p:spPr>
          <a:xfrm>
            <a:off x="4119401" y="782320"/>
            <a:ext cx="1729080" cy="55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DESIGN</a:t>
            </a:r>
          </a:p>
        </p:txBody>
      </p:sp>
      <p:sp>
        <p:nvSpPr>
          <p:cNvPr id="22" name="Rectangle 21"/>
          <p:cNvSpPr/>
          <p:nvPr/>
        </p:nvSpPr>
        <p:spPr>
          <a:xfrm>
            <a:off x="6003434" y="782320"/>
            <a:ext cx="1729080" cy="55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TEST</a:t>
            </a:r>
          </a:p>
        </p:txBody>
      </p:sp>
      <p:sp>
        <p:nvSpPr>
          <p:cNvPr id="23" name="Rectangle 22"/>
          <p:cNvSpPr/>
          <p:nvPr/>
        </p:nvSpPr>
        <p:spPr>
          <a:xfrm>
            <a:off x="7887467" y="782320"/>
            <a:ext cx="1729080" cy="55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BUILD</a:t>
            </a:r>
          </a:p>
        </p:txBody>
      </p:sp>
      <p:sp>
        <p:nvSpPr>
          <p:cNvPr id="24" name="Rectangle 23"/>
          <p:cNvSpPr/>
          <p:nvPr/>
        </p:nvSpPr>
        <p:spPr>
          <a:xfrm>
            <a:off x="9771500" y="782320"/>
            <a:ext cx="1729080" cy="55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ACTIVATE</a:t>
            </a:r>
          </a:p>
        </p:txBody>
      </p:sp>
      <p:sp>
        <p:nvSpPr>
          <p:cNvPr id="3" name="Rectangle 2"/>
          <p:cNvSpPr/>
          <p:nvPr/>
        </p:nvSpPr>
        <p:spPr>
          <a:xfrm>
            <a:off x="351335" y="1423765"/>
            <a:ext cx="1729080" cy="436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Rectangle 24"/>
          <p:cNvSpPr/>
          <p:nvPr/>
        </p:nvSpPr>
        <p:spPr>
          <a:xfrm>
            <a:off x="2235368" y="1423765"/>
            <a:ext cx="1729080" cy="436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Rectangle 25"/>
          <p:cNvSpPr/>
          <p:nvPr/>
        </p:nvSpPr>
        <p:spPr>
          <a:xfrm>
            <a:off x="4119401" y="1423765"/>
            <a:ext cx="1729080" cy="436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Rectangle 26"/>
          <p:cNvSpPr/>
          <p:nvPr/>
        </p:nvSpPr>
        <p:spPr>
          <a:xfrm>
            <a:off x="5998006" y="1423765"/>
            <a:ext cx="1729080" cy="436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8" name="Rectangle 27"/>
          <p:cNvSpPr/>
          <p:nvPr/>
        </p:nvSpPr>
        <p:spPr>
          <a:xfrm>
            <a:off x="7887467" y="1423765"/>
            <a:ext cx="1729080" cy="436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Rectangle 28"/>
          <p:cNvSpPr/>
          <p:nvPr/>
        </p:nvSpPr>
        <p:spPr>
          <a:xfrm>
            <a:off x="9771500" y="1423765"/>
            <a:ext cx="1729080" cy="436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p:cNvSpPr/>
          <p:nvPr/>
        </p:nvSpPr>
        <p:spPr>
          <a:xfrm>
            <a:off x="9771500" y="1638556"/>
            <a:ext cx="1714856" cy="3982856"/>
          </a:xfrm>
          <a:prstGeom prst="rect">
            <a:avLst/>
          </a:prstGeom>
          <a:solidFill>
            <a:srgbClr val="81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COMING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2027</a:t>
            </a:r>
          </a:p>
        </p:txBody>
      </p:sp>
      <p:pic>
        <p:nvPicPr>
          <p:cNvPr id="30" name="Picture 29"/>
          <p:cNvPicPr>
            <a:picLocks noChangeAspect="1"/>
          </p:cNvPicPr>
          <p:nvPr/>
        </p:nvPicPr>
        <p:blipFill>
          <a:blip r:embed="rId2"/>
          <a:stretch>
            <a:fillRect/>
          </a:stretch>
        </p:blipFill>
        <p:spPr>
          <a:xfrm>
            <a:off x="356762" y="1568171"/>
            <a:ext cx="1718225" cy="990923"/>
          </a:xfrm>
          <a:prstGeom prst="rect">
            <a:avLst/>
          </a:prstGeom>
          <a:effectLst/>
        </p:spPr>
      </p:pic>
      <p:pic>
        <p:nvPicPr>
          <p:cNvPr id="31" name="Picture 30"/>
          <p:cNvPicPr>
            <a:picLocks noChangeAspect="1"/>
          </p:cNvPicPr>
          <p:nvPr/>
        </p:nvPicPr>
        <p:blipFill>
          <a:blip r:embed="rId3"/>
          <a:stretch>
            <a:fillRect/>
          </a:stretch>
        </p:blipFill>
        <p:spPr>
          <a:xfrm>
            <a:off x="2328073" y="1423765"/>
            <a:ext cx="1409307" cy="1270116"/>
          </a:xfrm>
          <a:prstGeom prst="rect">
            <a:avLst/>
          </a:prstGeom>
        </p:spPr>
      </p:pic>
      <p:pic>
        <p:nvPicPr>
          <p:cNvPr id="32" name="Picture 31"/>
          <p:cNvPicPr>
            <a:picLocks noChangeAspect="1"/>
          </p:cNvPicPr>
          <p:nvPr/>
        </p:nvPicPr>
        <p:blipFill>
          <a:blip r:embed="rId4"/>
          <a:stretch>
            <a:fillRect/>
          </a:stretch>
        </p:blipFill>
        <p:spPr>
          <a:xfrm>
            <a:off x="4264162" y="1423765"/>
            <a:ext cx="1365159" cy="1270116"/>
          </a:xfrm>
          <a:prstGeom prst="rect">
            <a:avLst/>
          </a:prstGeom>
        </p:spPr>
      </p:pic>
      <p:sp>
        <p:nvSpPr>
          <p:cNvPr id="33" name="object 2"/>
          <p:cNvSpPr/>
          <p:nvPr/>
        </p:nvSpPr>
        <p:spPr>
          <a:xfrm>
            <a:off x="6003434" y="1263982"/>
            <a:ext cx="1739272" cy="1374667"/>
          </a:xfrm>
          <a:prstGeom prst="rect">
            <a:avLst/>
          </a:prstGeom>
          <a:blipFill>
            <a:blip r:embed="rId5" cstate="print"/>
            <a:srcRect/>
            <a:stretch>
              <a:fillRect l="-17395" t="11404" r="1733" b="2123"/>
            </a:stretch>
          </a:blipFill>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t="8664"/>
          <a:stretch/>
        </p:blipFill>
        <p:spPr>
          <a:xfrm>
            <a:off x="7903087" y="1423766"/>
            <a:ext cx="1773504" cy="1214884"/>
          </a:xfrm>
          <a:prstGeom prst="rect">
            <a:avLst/>
          </a:prstGeom>
          <a:effectLst/>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9209" y="3114674"/>
            <a:ext cx="1720634" cy="1125934"/>
          </a:xfrm>
          <a:prstGeom prst="rect">
            <a:avLst/>
          </a:prstGeom>
        </p:spPr>
      </p:pic>
      <p:pic>
        <p:nvPicPr>
          <p:cNvPr id="36" name="Picture 35"/>
          <p:cNvPicPr>
            <a:picLocks noChangeAspect="1"/>
          </p:cNvPicPr>
          <p:nvPr/>
        </p:nvPicPr>
        <p:blipFill rotWithShape="1">
          <a:blip r:embed="rId8" cstate="print">
            <a:extLst>
              <a:ext uri="{28A0092B-C50C-407E-A947-70E740481C1C}">
                <a14:useLocalDpi xmlns:a14="http://schemas.microsoft.com/office/drawing/2010/main" val="0"/>
              </a:ext>
            </a:extLst>
          </a:blip>
          <a:srcRect t="3712" r="13390" b="3290"/>
          <a:stretch/>
        </p:blipFill>
        <p:spPr>
          <a:xfrm>
            <a:off x="394745" y="4694740"/>
            <a:ext cx="1642257" cy="105554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37" name="Picture 36"/>
          <p:cNvPicPr>
            <a:picLocks noChangeAspect="1"/>
          </p:cNvPicPr>
          <p:nvPr/>
        </p:nvPicPr>
        <p:blipFill rotWithShape="1">
          <a:blip r:embed="rId9"/>
          <a:srcRect l="1" r="4929"/>
          <a:stretch/>
        </p:blipFill>
        <p:spPr>
          <a:xfrm>
            <a:off x="4115720" y="4600625"/>
            <a:ext cx="1732761" cy="1119804"/>
          </a:xfrm>
          <a:prstGeom prst="rect">
            <a:avLst/>
          </a:prstGeom>
        </p:spPr>
      </p:pic>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r="38317"/>
          <a:stretch/>
        </p:blipFill>
        <p:spPr>
          <a:xfrm rot="5400000">
            <a:off x="8206144" y="4331671"/>
            <a:ext cx="1116145" cy="1661371"/>
          </a:xfrm>
          <a:prstGeom prst="rect">
            <a:avLst/>
          </a:prstGeom>
        </p:spPr>
      </p:pic>
      <p:pic>
        <p:nvPicPr>
          <p:cNvPr id="39" name="Picture 38"/>
          <p:cNvPicPr>
            <a:picLocks noChangeAspect="1"/>
          </p:cNvPicPr>
          <p:nvPr/>
        </p:nvPicPr>
        <p:blipFill rotWithShape="1">
          <a:blip r:embed="rId11" cstate="print">
            <a:extLst>
              <a:ext uri="{28A0092B-C50C-407E-A947-70E740481C1C}">
                <a14:useLocalDpi xmlns:a14="http://schemas.microsoft.com/office/drawing/2010/main" val="0"/>
              </a:ext>
            </a:extLst>
          </a:blip>
          <a:srcRect l="7083"/>
          <a:stretch/>
        </p:blipFill>
        <p:spPr>
          <a:xfrm rot="5400000">
            <a:off x="6302643" y="4418647"/>
            <a:ext cx="1119804" cy="1483761"/>
          </a:xfrm>
          <a:prstGeom prst="rect">
            <a:avLst/>
          </a:prstGeom>
        </p:spPr>
      </p:pic>
      <p:sp>
        <p:nvSpPr>
          <p:cNvPr id="40" name="object 33"/>
          <p:cNvSpPr/>
          <p:nvPr/>
        </p:nvSpPr>
        <p:spPr>
          <a:xfrm>
            <a:off x="394745" y="2850207"/>
            <a:ext cx="2575881" cy="1844533"/>
          </a:xfrm>
          <a:prstGeom prst="rect">
            <a:avLst/>
          </a:prstGeom>
          <a:blipFill>
            <a:blip r:embed="rId12" cstate="print"/>
            <a:srcRect/>
            <a:stretch>
              <a:fillRect l="-19526" t="12146" r="34176" b="12146"/>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1" name="Picture 40"/>
          <p:cNvPicPr>
            <a:picLocks noChangeAspect="1"/>
          </p:cNvPicPr>
          <p:nvPr/>
        </p:nvPicPr>
        <p:blipFill rotWithShape="1">
          <a:blip r:embed="rId13" cstate="print">
            <a:extLst>
              <a:ext uri="{28A0092B-C50C-407E-A947-70E740481C1C}">
                <a14:useLocalDpi xmlns:a14="http://schemas.microsoft.com/office/drawing/2010/main" val="0"/>
              </a:ext>
            </a:extLst>
          </a:blip>
          <a:srcRect l="4970" r="19526"/>
          <a:stretch/>
        </p:blipFill>
        <p:spPr>
          <a:xfrm rot="5400000">
            <a:off x="6303656" y="2867585"/>
            <a:ext cx="1138825" cy="1607223"/>
          </a:xfrm>
          <a:prstGeom prst="rect">
            <a:avLst/>
          </a:prstGeom>
          <a:effectLst/>
        </p:spPr>
      </p:pic>
      <p:pic>
        <p:nvPicPr>
          <p:cNvPr id="42" name="Picture 41"/>
          <p:cNvPicPr>
            <a:picLocks noChangeAspect="1"/>
          </p:cNvPicPr>
          <p:nvPr/>
        </p:nvPicPr>
        <p:blipFill rotWithShape="1">
          <a:blip r:embed="rId14" cstate="print">
            <a:extLst>
              <a:ext uri="{28A0092B-C50C-407E-A947-70E740481C1C}">
                <a14:useLocalDpi xmlns:a14="http://schemas.microsoft.com/office/drawing/2010/main" val="0"/>
              </a:ext>
            </a:extLst>
          </a:blip>
          <a:srcRect l="19838" r="3984"/>
          <a:stretch/>
        </p:blipFill>
        <p:spPr>
          <a:xfrm rot="5400000">
            <a:off x="8174906" y="2869431"/>
            <a:ext cx="1154200" cy="1588155"/>
          </a:xfrm>
          <a:prstGeom prst="rect">
            <a:avLst/>
          </a:prstGeom>
          <a:effectLst/>
        </p:spPr>
      </p:pic>
      <p:sp>
        <p:nvSpPr>
          <p:cNvPr id="43" name="object 2"/>
          <p:cNvSpPr/>
          <p:nvPr/>
        </p:nvSpPr>
        <p:spPr>
          <a:xfrm rot="5400000">
            <a:off x="2490603" y="4341125"/>
            <a:ext cx="1149664" cy="1703424"/>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4" name="object 5"/>
          <p:cNvSpPr/>
          <p:nvPr/>
        </p:nvSpPr>
        <p:spPr>
          <a:xfrm>
            <a:off x="2420704" y="3086408"/>
            <a:ext cx="1289662" cy="1235020"/>
          </a:xfrm>
          <a:prstGeom prst="rect">
            <a:avLst/>
          </a:prstGeom>
          <a:blipFill>
            <a:blip r:embed="rId16" cstate="print"/>
            <a:srcRect/>
            <a:stretch>
              <a:fillRect t="4128" b="4128"/>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 name="Title 2"/>
          <p:cNvSpPr>
            <a:spLocks noGrp="1"/>
          </p:cNvSpPr>
          <p:nvPr>
            <p:ph type="title"/>
          </p:nvPr>
        </p:nvSpPr>
        <p:spPr>
          <a:xfrm>
            <a:off x="145603" y="134296"/>
            <a:ext cx="5650045" cy="558901"/>
          </a:xfrm>
        </p:spPr>
        <p:txBody>
          <a:bodyPr/>
          <a:lstStyle/>
          <a:p>
            <a:r>
              <a:rPr lang="en-US" dirty="0"/>
              <a:t>Our Process</a:t>
            </a:r>
          </a:p>
        </p:txBody>
      </p:sp>
    </p:spTree>
    <p:extLst>
      <p:ext uri="{BB962C8B-B14F-4D97-AF65-F5344CB8AC3E}">
        <p14:creationId xmlns:p14="http://schemas.microsoft.com/office/powerpoint/2010/main" val="27350109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70517"/>
            <a:ext cx="12192000" cy="5174166"/>
          </a:xfrm>
          <a:custGeom>
            <a:avLst/>
            <a:gdLst/>
            <a:ahLst/>
            <a:cxnLst/>
            <a:rect l="l" t="t" r="r" b="b"/>
            <a:pathLst>
              <a:path w="12192000" h="5521325">
                <a:moveTo>
                  <a:pt x="0" y="5521071"/>
                </a:moveTo>
                <a:lnTo>
                  <a:pt x="12192000" y="5521071"/>
                </a:lnTo>
                <a:lnTo>
                  <a:pt x="12192000" y="0"/>
                </a:lnTo>
                <a:lnTo>
                  <a:pt x="0" y="0"/>
                </a:lnTo>
                <a:lnTo>
                  <a:pt x="0" y="5521071"/>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77747" y="267970"/>
            <a:ext cx="4632867" cy="536044"/>
          </a:xfrm>
          <a:prstGeom prst="rect">
            <a:avLst/>
          </a:prstGeom>
        </p:spPr>
        <p:txBody>
          <a:bodyPr vert="horz" wrap="square" lIns="0" tIns="12700" rIns="0" bIns="0" rtlCol="0">
            <a:spAutoFit/>
          </a:bodyPr>
          <a:lstStyle/>
          <a:p>
            <a:pPr marL="12700">
              <a:lnSpc>
                <a:spcPct val="100000"/>
              </a:lnSpc>
              <a:spcBef>
                <a:spcPts val="100"/>
              </a:spcBef>
            </a:pPr>
            <a:r>
              <a:rPr spc="-5" dirty="0"/>
              <a:t>Building</a:t>
            </a:r>
            <a:r>
              <a:rPr spc="-345" dirty="0"/>
              <a:t> </a:t>
            </a:r>
            <a:r>
              <a:rPr spc="-5" dirty="0"/>
              <a:t>Attributes</a:t>
            </a:r>
          </a:p>
        </p:txBody>
      </p:sp>
      <p:sp>
        <p:nvSpPr>
          <p:cNvPr id="4" name="object 4"/>
          <p:cNvSpPr txBox="1"/>
          <p:nvPr/>
        </p:nvSpPr>
        <p:spPr>
          <a:xfrm>
            <a:off x="8305292" y="1663065"/>
            <a:ext cx="1688464" cy="825500"/>
          </a:xfrm>
          <a:prstGeom prst="rect">
            <a:avLst/>
          </a:prstGeom>
        </p:spPr>
        <p:txBody>
          <a:bodyPr vert="horz" wrap="square" lIns="0" tIns="12700" rIns="0" bIns="0" rtlCol="0">
            <a:spAutoFit/>
          </a:bodyPr>
          <a:lstStyle/>
          <a:p>
            <a:pPr marL="22860" marR="0" lvl="0" indent="0" algn="l" defTabSz="914400" rtl="0" eaLnBrk="1" fontAlgn="auto" latinLnBrk="0" hangingPunct="1">
              <a:lnSpc>
                <a:spcPct val="100000"/>
              </a:lnSpc>
              <a:spcBef>
                <a:spcPts val="100"/>
              </a:spcBef>
              <a:spcAft>
                <a:spcPts val="0"/>
              </a:spcAft>
              <a:buClrTx/>
              <a:buSzTx/>
              <a:buFontTx/>
              <a:buNone/>
              <a:tabLst/>
              <a:defRPr/>
            </a:pPr>
            <a:r>
              <a:rPr kumimoji="0" sz="3600" b="1" i="0" u="none" strike="noStrike" kern="1200" cap="none" spc="-5" normalizeH="0" baseline="0" noProof="0" dirty="0">
                <a:ln>
                  <a:noFill/>
                </a:ln>
                <a:solidFill>
                  <a:srgbClr val="800000"/>
                </a:solidFill>
                <a:effectLst/>
                <a:uLnTx/>
                <a:uFillTx/>
                <a:latin typeface="Arial"/>
                <a:ea typeface="+mn-ea"/>
                <a:cs typeface="Arial"/>
              </a:rPr>
              <a:t>5</a:t>
            </a:r>
            <a:r>
              <a:rPr kumimoji="0" lang="en-US" sz="3600" b="1" i="0" u="none" strike="noStrike" kern="1200" cap="none" spc="-5" normalizeH="0" baseline="0" noProof="0" dirty="0">
                <a:ln>
                  <a:noFill/>
                </a:ln>
                <a:solidFill>
                  <a:srgbClr val="800000"/>
                </a:solidFill>
                <a:effectLst/>
                <a:uLnTx/>
                <a:uFillTx/>
                <a:latin typeface="Arial"/>
                <a:ea typeface="+mn-ea"/>
                <a:cs typeface="Arial"/>
              </a:rPr>
              <a:t>75</a:t>
            </a:r>
            <a:r>
              <a:rPr kumimoji="0" sz="3600" b="1" i="0" u="none" strike="noStrike" kern="1200" cap="none" spc="-5" normalizeH="0" baseline="0" noProof="0" dirty="0">
                <a:ln>
                  <a:noFill/>
                </a:ln>
                <a:solidFill>
                  <a:srgbClr val="800000"/>
                </a:solidFill>
                <a:effectLst/>
                <a:uLnTx/>
                <a:uFillTx/>
                <a:latin typeface="Arial"/>
                <a:ea typeface="+mn-ea"/>
                <a:cs typeface="Arial"/>
              </a:rPr>
              <a:t>,000</a:t>
            </a:r>
            <a:endParaRPr kumimoji="0" sz="3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5"/>
              </a:spcBef>
              <a:spcAft>
                <a:spcPts val="0"/>
              </a:spcAft>
              <a:buClrTx/>
              <a:buSzTx/>
              <a:buFontTx/>
              <a:buNone/>
              <a:tabLst/>
              <a:defRPr/>
            </a:pPr>
            <a:r>
              <a:rPr kumimoji="0" sz="1600" b="0" i="0" u="none" strike="noStrike" kern="1200" cap="none" spc="70" normalizeH="0" baseline="0" noProof="0" dirty="0">
                <a:ln>
                  <a:noFill/>
                </a:ln>
                <a:solidFill>
                  <a:prstClr val="black"/>
                </a:solidFill>
                <a:effectLst/>
                <a:uLnTx/>
                <a:uFillTx/>
                <a:latin typeface="Arial"/>
                <a:ea typeface="+mn-ea"/>
                <a:cs typeface="Arial"/>
              </a:rPr>
              <a:t>total </a:t>
            </a:r>
            <a:r>
              <a:rPr kumimoji="0" sz="1600" b="0" i="0" u="none" strike="noStrike" kern="1200" cap="none" spc="75" normalizeH="0" baseline="0" noProof="0" dirty="0">
                <a:ln>
                  <a:noFill/>
                </a:ln>
                <a:solidFill>
                  <a:prstClr val="black"/>
                </a:solidFill>
                <a:effectLst/>
                <a:uLnTx/>
                <a:uFillTx/>
                <a:latin typeface="Arial"/>
                <a:ea typeface="+mn-ea"/>
                <a:cs typeface="Arial"/>
              </a:rPr>
              <a:t>square</a:t>
            </a:r>
            <a:r>
              <a:rPr kumimoji="0" sz="1600" b="0" i="0" u="none" strike="noStrike" kern="1200" cap="none" spc="320" normalizeH="0" baseline="0" noProof="0" dirty="0">
                <a:ln>
                  <a:noFill/>
                </a:ln>
                <a:solidFill>
                  <a:prstClr val="black"/>
                </a:solidFill>
                <a:effectLst/>
                <a:uLnTx/>
                <a:uFillTx/>
                <a:latin typeface="Arial"/>
                <a:ea typeface="+mn-ea"/>
                <a:cs typeface="Arial"/>
              </a:rPr>
              <a:t> </a:t>
            </a:r>
            <a:r>
              <a:rPr kumimoji="0" sz="1600" b="0" i="0" u="none" strike="noStrike" kern="1200" cap="none" spc="65" normalizeH="0" baseline="0" noProof="0" dirty="0">
                <a:ln>
                  <a:noFill/>
                </a:ln>
                <a:solidFill>
                  <a:prstClr val="black"/>
                </a:solidFill>
                <a:effectLst/>
                <a:uLnTx/>
                <a:uFillTx/>
                <a:latin typeface="Arial"/>
                <a:ea typeface="+mn-ea"/>
                <a:cs typeface="Arial"/>
              </a:rPr>
              <a:t>feet</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p:cNvSpPr txBox="1"/>
          <p:nvPr/>
        </p:nvSpPr>
        <p:spPr>
          <a:xfrm>
            <a:off x="1523619" y="5486400"/>
            <a:ext cx="3048000" cy="274320"/>
          </a:xfrm>
          <a:prstGeom prst="rect">
            <a:avLst/>
          </a:prstGeom>
          <a:solidFill>
            <a:srgbClr val="737373"/>
          </a:solidFill>
        </p:spPr>
        <p:txBody>
          <a:bodyPr vert="horz" wrap="square" lIns="0" tIns="26034" rIns="0" bIns="0" rtlCol="0">
            <a:spAutoFit/>
          </a:bodyPr>
          <a:lstStyle/>
          <a:p>
            <a:pPr marL="91440" marR="0" lvl="0" indent="0" algn="l" defTabSz="914400" rtl="0" eaLnBrk="1" fontAlgn="auto" latinLnBrk="0" hangingPunct="1">
              <a:lnSpc>
                <a:spcPct val="100000"/>
              </a:lnSpc>
              <a:spcBef>
                <a:spcPts val="204"/>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Arial"/>
                <a:ea typeface="+mn-ea"/>
                <a:cs typeface="Arial"/>
              </a:rPr>
              <a:t>LL</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aphicFrame>
        <p:nvGraphicFramePr>
          <p:cNvPr id="6" name="object 6"/>
          <p:cNvGraphicFramePr>
            <a:graphicFrameLocks noGrp="1"/>
          </p:cNvGraphicFramePr>
          <p:nvPr/>
        </p:nvGraphicFramePr>
        <p:xfrm>
          <a:off x="1523619" y="2985007"/>
          <a:ext cx="3048000" cy="241554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tblGrid>
              <a:tr h="315595">
                <a:tc>
                  <a:txBody>
                    <a:bodyPr/>
                    <a:lstStyle/>
                    <a:p>
                      <a:pPr marL="91440">
                        <a:lnSpc>
                          <a:spcPct val="100000"/>
                        </a:lnSpc>
                        <a:spcBef>
                          <a:spcPts val="200"/>
                        </a:spcBef>
                      </a:pPr>
                      <a:r>
                        <a:rPr sz="1400" spc="-5" dirty="0">
                          <a:solidFill>
                            <a:srgbClr val="FFFFFF"/>
                          </a:solidFill>
                          <a:latin typeface="Arial"/>
                          <a:cs typeface="Arial"/>
                        </a:rPr>
                        <a:t>L7</a:t>
                      </a:r>
                      <a:endParaRPr sz="1400" dirty="0">
                        <a:latin typeface="Arial"/>
                        <a:cs typeface="Arial"/>
                      </a:endParaRPr>
                    </a:p>
                  </a:txBody>
                  <a:tcPr marL="0" marR="0" marT="25400" marB="0">
                    <a:lnB w="83058">
                      <a:solidFill>
                        <a:srgbClr val="FFFFFF"/>
                      </a:solidFill>
                      <a:prstDash val="solid"/>
                    </a:lnB>
                    <a:solidFill>
                      <a:srgbClr val="ABABAB"/>
                    </a:solidFill>
                  </a:tcPr>
                </a:tc>
                <a:extLst>
                  <a:ext uri="{0D108BD9-81ED-4DB2-BD59-A6C34878D82A}">
                    <a16:rowId xmlns:a16="http://schemas.microsoft.com/office/drawing/2014/main" val="10000"/>
                  </a:ext>
                </a:extLst>
              </a:tr>
              <a:tr h="356870">
                <a:tc>
                  <a:txBody>
                    <a:bodyPr/>
                    <a:lstStyle/>
                    <a:p>
                      <a:pPr marL="91440">
                        <a:lnSpc>
                          <a:spcPct val="100000"/>
                        </a:lnSpc>
                        <a:spcBef>
                          <a:spcPts val="525"/>
                        </a:spcBef>
                      </a:pPr>
                      <a:r>
                        <a:rPr sz="1400" spc="-5" dirty="0">
                          <a:solidFill>
                            <a:srgbClr val="FFFFFF"/>
                          </a:solidFill>
                          <a:latin typeface="Arial"/>
                          <a:cs typeface="Arial"/>
                        </a:rPr>
                        <a:t>L6</a:t>
                      </a:r>
                      <a:endParaRPr sz="1400" dirty="0">
                        <a:latin typeface="Arial"/>
                        <a:cs typeface="Arial"/>
                      </a:endParaRPr>
                    </a:p>
                  </a:txBody>
                  <a:tcPr marL="0" marR="0" marT="66675" marB="0">
                    <a:lnT w="83058">
                      <a:solidFill>
                        <a:srgbClr val="FFFFFF"/>
                      </a:solidFill>
                      <a:prstDash val="solid"/>
                    </a:lnT>
                    <a:lnB w="83057">
                      <a:solidFill>
                        <a:srgbClr val="FFFFFF"/>
                      </a:solidFill>
                      <a:prstDash val="solid"/>
                    </a:lnB>
                    <a:solidFill>
                      <a:srgbClr val="ABABAB"/>
                    </a:solidFill>
                  </a:tcPr>
                </a:tc>
                <a:extLst>
                  <a:ext uri="{0D108BD9-81ED-4DB2-BD59-A6C34878D82A}">
                    <a16:rowId xmlns:a16="http://schemas.microsoft.com/office/drawing/2014/main" val="10001"/>
                  </a:ext>
                </a:extLst>
              </a:tr>
              <a:tr h="356870">
                <a:tc>
                  <a:txBody>
                    <a:bodyPr/>
                    <a:lstStyle/>
                    <a:p>
                      <a:pPr marL="91440">
                        <a:lnSpc>
                          <a:spcPct val="100000"/>
                        </a:lnSpc>
                        <a:spcBef>
                          <a:spcPts val="525"/>
                        </a:spcBef>
                      </a:pPr>
                      <a:r>
                        <a:rPr sz="1400" spc="-5" dirty="0">
                          <a:solidFill>
                            <a:srgbClr val="FFFFFF"/>
                          </a:solidFill>
                          <a:latin typeface="Arial"/>
                          <a:cs typeface="Arial"/>
                        </a:rPr>
                        <a:t>L5</a:t>
                      </a:r>
                      <a:endParaRPr sz="1400" dirty="0">
                        <a:latin typeface="Arial"/>
                        <a:cs typeface="Arial"/>
                      </a:endParaRPr>
                    </a:p>
                  </a:txBody>
                  <a:tcPr marL="0" marR="0" marT="66675" marB="0">
                    <a:lnT w="83057">
                      <a:solidFill>
                        <a:srgbClr val="FFFFFF"/>
                      </a:solidFill>
                      <a:prstDash val="solid"/>
                    </a:lnT>
                    <a:lnB w="82930">
                      <a:solidFill>
                        <a:srgbClr val="FFFFFF"/>
                      </a:solidFill>
                      <a:prstDash val="solid"/>
                    </a:lnB>
                    <a:solidFill>
                      <a:srgbClr val="ABABAB"/>
                    </a:solidFill>
                  </a:tcPr>
                </a:tc>
                <a:extLst>
                  <a:ext uri="{0D108BD9-81ED-4DB2-BD59-A6C34878D82A}">
                    <a16:rowId xmlns:a16="http://schemas.microsoft.com/office/drawing/2014/main" val="10002"/>
                  </a:ext>
                </a:extLst>
              </a:tr>
              <a:tr h="356870">
                <a:tc>
                  <a:txBody>
                    <a:bodyPr/>
                    <a:lstStyle/>
                    <a:p>
                      <a:pPr marL="91440">
                        <a:lnSpc>
                          <a:spcPct val="100000"/>
                        </a:lnSpc>
                        <a:spcBef>
                          <a:spcPts val="525"/>
                        </a:spcBef>
                      </a:pPr>
                      <a:r>
                        <a:rPr sz="1400" spc="-5" dirty="0">
                          <a:solidFill>
                            <a:srgbClr val="FFFFFF"/>
                          </a:solidFill>
                          <a:latin typeface="Arial"/>
                          <a:cs typeface="Arial"/>
                        </a:rPr>
                        <a:t>L4</a:t>
                      </a:r>
                      <a:endParaRPr sz="1400" dirty="0">
                        <a:latin typeface="Arial"/>
                        <a:cs typeface="Arial"/>
                      </a:endParaRPr>
                    </a:p>
                  </a:txBody>
                  <a:tcPr marL="0" marR="0" marT="66675" marB="0">
                    <a:lnT w="82930">
                      <a:solidFill>
                        <a:srgbClr val="FFFFFF"/>
                      </a:solidFill>
                      <a:prstDash val="solid"/>
                    </a:lnT>
                    <a:lnB w="83057">
                      <a:solidFill>
                        <a:srgbClr val="FFFFFF"/>
                      </a:solidFill>
                      <a:prstDash val="solid"/>
                    </a:lnB>
                    <a:solidFill>
                      <a:srgbClr val="ABABAB"/>
                    </a:solidFill>
                  </a:tcPr>
                </a:tc>
                <a:extLst>
                  <a:ext uri="{0D108BD9-81ED-4DB2-BD59-A6C34878D82A}">
                    <a16:rowId xmlns:a16="http://schemas.microsoft.com/office/drawing/2014/main" val="10003"/>
                  </a:ext>
                </a:extLst>
              </a:tr>
              <a:tr h="356870">
                <a:tc>
                  <a:txBody>
                    <a:bodyPr/>
                    <a:lstStyle/>
                    <a:p>
                      <a:pPr marL="91440">
                        <a:lnSpc>
                          <a:spcPct val="100000"/>
                        </a:lnSpc>
                        <a:spcBef>
                          <a:spcPts val="530"/>
                        </a:spcBef>
                      </a:pPr>
                      <a:r>
                        <a:rPr sz="1400" spc="-5" dirty="0">
                          <a:solidFill>
                            <a:srgbClr val="FFFFFF"/>
                          </a:solidFill>
                          <a:latin typeface="Arial"/>
                          <a:cs typeface="Arial"/>
                        </a:rPr>
                        <a:t>L3</a:t>
                      </a:r>
                      <a:endParaRPr sz="1400" dirty="0">
                        <a:latin typeface="Arial"/>
                        <a:cs typeface="Arial"/>
                      </a:endParaRPr>
                    </a:p>
                  </a:txBody>
                  <a:tcPr marL="0" marR="0" marT="67310" marB="0">
                    <a:lnT w="83057">
                      <a:solidFill>
                        <a:srgbClr val="FFFFFF"/>
                      </a:solidFill>
                      <a:prstDash val="solid"/>
                    </a:lnT>
                    <a:lnB w="83058">
                      <a:solidFill>
                        <a:srgbClr val="FFFFFF"/>
                      </a:solidFill>
                      <a:prstDash val="solid"/>
                    </a:lnB>
                    <a:solidFill>
                      <a:srgbClr val="ABABAB"/>
                    </a:solidFill>
                  </a:tcPr>
                </a:tc>
                <a:extLst>
                  <a:ext uri="{0D108BD9-81ED-4DB2-BD59-A6C34878D82A}">
                    <a16:rowId xmlns:a16="http://schemas.microsoft.com/office/drawing/2014/main" val="10004"/>
                  </a:ext>
                </a:extLst>
              </a:tr>
              <a:tr h="356870">
                <a:tc>
                  <a:txBody>
                    <a:bodyPr/>
                    <a:lstStyle/>
                    <a:p>
                      <a:pPr marL="91440">
                        <a:lnSpc>
                          <a:spcPct val="100000"/>
                        </a:lnSpc>
                        <a:spcBef>
                          <a:spcPts val="525"/>
                        </a:spcBef>
                      </a:pPr>
                      <a:r>
                        <a:rPr sz="1400" spc="-5" dirty="0">
                          <a:solidFill>
                            <a:srgbClr val="FFFFFF"/>
                          </a:solidFill>
                          <a:latin typeface="Arial"/>
                          <a:cs typeface="Arial"/>
                        </a:rPr>
                        <a:t>L2</a:t>
                      </a:r>
                      <a:endParaRPr sz="1400" dirty="0">
                        <a:latin typeface="Arial"/>
                        <a:cs typeface="Arial"/>
                      </a:endParaRPr>
                    </a:p>
                  </a:txBody>
                  <a:tcPr marL="0" marR="0" marT="66675" marB="0">
                    <a:lnT w="83058">
                      <a:solidFill>
                        <a:srgbClr val="FFFFFF"/>
                      </a:solidFill>
                      <a:prstDash val="solid"/>
                    </a:lnT>
                    <a:lnB w="82930">
                      <a:solidFill>
                        <a:srgbClr val="FFFFFF"/>
                      </a:solidFill>
                      <a:prstDash val="solid"/>
                    </a:lnB>
                    <a:solidFill>
                      <a:srgbClr val="ABABAB"/>
                    </a:solidFill>
                  </a:tcPr>
                </a:tc>
                <a:extLst>
                  <a:ext uri="{0D108BD9-81ED-4DB2-BD59-A6C34878D82A}">
                    <a16:rowId xmlns:a16="http://schemas.microsoft.com/office/drawing/2014/main" val="10005"/>
                  </a:ext>
                </a:extLst>
              </a:tr>
              <a:tr h="315595">
                <a:tc>
                  <a:txBody>
                    <a:bodyPr/>
                    <a:lstStyle/>
                    <a:p>
                      <a:pPr marL="91440">
                        <a:lnSpc>
                          <a:spcPct val="100000"/>
                        </a:lnSpc>
                        <a:spcBef>
                          <a:spcPts val="530"/>
                        </a:spcBef>
                      </a:pPr>
                      <a:r>
                        <a:rPr sz="1400" spc="-5" dirty="0">
                          <a:solidFill>
                            <a:srgbClr val="FFFFFF"/>
                          </a:solidFill>
                          <a:latin typeface="Arial"/>
                          <a:cs typeface="Arial"/>
                        </a:rPr>
                        <a:t>L1</a:t>
                      </a:r>
                      <a:endParaRPr sz="1400" dirty="0">
                        <a:latin typeface="Arial"/>
                        <a:cs typeface="Arial"/>
                      </a:endParaRPr>
                    </a:p>
                  </a:txBody>
                  <a:tcPr marL="0" marR="0" marT="67310" marB="0">
                    <a:lnT w="82930">
                      <a:solidFill>
                        <a:srgbClr val="FFFFFF"/>
                      </a:solidFill>
                      <a:prstDash val="solid"/>
                    </a:lnT>
                    <a:solidFill>
                      <a:srgbClr val="ABABAB"/>
                    </a:solidFill>
                  </a:tcPr>
                </a:tc>
                <a:extLst>
                  <a:ext uri="{0D108BD9-81ED-4DB2-BD59-A6C34878D82A}">
                    <a16:rowId xmlns:a16="http://schemas.microsoft.com/office/drawing/2014/main" val="10006"/>
                  </a:ext>
                </a:extLst>
              </a:tr>
            </a:tbl>
          </a:graphicData>
        </a:graphic>
      </p:graphicFrame>
      <p:sp>
        <p:nvSpPr>
          <p:cNvPr id="7" name="object 7"/>
          <p:cNvSpPr/>
          <p:nvPr/>
        </p:nvSpPr>
        <p:spPr>
          <a:xfrm>
            <a:off x="1175892" y="5444871"/>
            <a:ext cx="3743960" cy="0"/>
          </a:xfrm>
          <a:custGeom>
            <a:avLst/>
            <a:gdLst/>
            <a:ahLst/>
            <a:cxnLst/>
            <a:rect l="l" t="t" r="r" b="b"/>
            <a:pathLst>
              <a:path w="3743960">
                <a:moveTo>
                  <a:pt x="0" y="0"/>
                </a:moveTo>
                <a:lnTo>
                  <a:pt x="3743579" y="0"/>
                </a:lnTo>
              </a:path>
            </a:pathLst>
          </a:custGeom>
          <a:ln w="15875">
            <a:solidFill>
              <a:srgbClr val="8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p:nvPr/>
        </p:nvSpPr>
        <p:spPr>
          <a:xfrm>
            <a:off x="6096634" y="1132458"/>
            <a:ext cx="0" cy="5008880"/>
          </a:xfrm>
          <a:custGeom>
            <a:avLst/>
            <a:gdLst/>
            <a:ahLst/>
            <a:cxnLst/>
            <a:rect l="l" t="t" r="r" b="b"/>
            <a:pathLst>
              <a:path h="5008880">
                <a:moveTo>
                  <a:pt x="0" y="5008778"/>
                </a:moveTo>
                <a:lnTo>
                  <a:pt x="0" y="0"/>
                </a:lnTo>
              </a:path>
            </a:pathLst>
          </a:custGeom>
          <a:ln w="19050">
            <a:solidFill>
              <a:srgbClr val="E2E2E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p:cNvSpPr txBox="1"/>
          <p:nvPr/>
        </p:nvSpPr>
        <p:spPr>
          <a:xfrm>
            <a:off x="7188454" y="2800637"/>
            <a:ext cx="1078865" cy="491490"/>
          </a:xfrm>
          <a:prstGeom prst="rect">
            <a:avLst/>
          </a:prstGeom>
        </p:spPr>
        <p:txBody>
          <a:bodyPr vert="horz" wrap="square" lIns="0" tIns="38100" rIns="0" bIns="0" rtlCol="0">
            <a:spAutoFit/>
          </a:bodyPr>
          <a:lstStyle/>
          <a:p>
            <a:pPr marL="12700" marR="0" lvl="0" indent="0" algn="l" defTabSz="914400" rtl="0" eaLnBrk="1" fontAlgn="auto" latinLnBrk="0" hangingPunct="1">
              <a:lnSpc>
                <a:spcPct val="100000"/>
              </a:lnSpc>
              <a:spcBef>
                <a:spcPts val="300"/>
              </a:spcBef>
              <a:spcAft>
                <a:spcPts val="0"/>
              </a:spcAft>
              <a:buClrTx/>
              <a:buSzTx/>
              <a:buFontTx/>
              <a:buNone/>
              <a:tabLst/>
              <a:defRPr/>
            </a:pPr>
            <a:r>
              <a:rPr kumimoji="0" sz="1050" b="0" i="0" u="none" strike="noStrike" kern="1200" cap="none" spc="0" normalizeH="0" baseline="0" noProof="0" dirty="0">
                <a:ln>
                  <a:noFill/>
                </a:ln>
                <a:solidFill>
                  <a:prstClr val="black"/>
                </a:solidFill>
                <a:effectLst/>
                <a:uLnTx/>
                <a:uFillTx/>
                <a:latin typeface="Arial"/>
                <a:ea typeface="+mn-ea"/>
                <a:cs typeface="Arial"/>
              </a:rPr>
              <a:t>S</a:t>
            </a:r>
            <a:r>
              <a:rPr kumimoji="0" sz="1050" b="0" i="0" u="none" strike="noStrike" kern="1200" cap="none" spc="-200" normalizeH="0" baseline="0" noProof="0" dirty="0">
                <a:ln>
                  <a:noFill/>
                </a:ln>
                <a:solidFill>
                  <a:prstClr val="black"/>
                </a:solidFill>
                <a:effectLst/>
                <a:uLnTx/>
                <a:uFillTx/>
                <a:latin typeface="Arial"/>
                <a:ea typeface="+mn-ea"/>
                <a:cs typeface="Arial"/>
              </a:rPr>
              <a:t> </a:t>
            </a:r>
            <a:r>
              <a:rPr kumimoji="0" sz="1050" b="0" i="0" u="none" strike="noStrike" kern="1200" cap="none" spc="0" normalizeH="0" baseline="0" noProof="0" dirty="0">
                <a:ln>
                  <a:noFill/>
                </a:ln>
                <a:solidFill>
                  <a:prstClr val="black"/>
                </a:solidFill>
                <a:effectLst/>
                <a:uLnTx/>
                <a:uFillTx/>
                <a:latin typeface="Arial"/>
                <a:ea typeface="+mn-ea"/>
                <a:cs typeface="Arial"/>
              </a:rPr>
              <a:t>H</a:t>
            </a:r>
            <a:r>
              <a:rPr kumimoji="0" sz="1050" b="0" i="0" u="none" strike="noStrike" kern="1200" cap="none" spc="-200" normalizeH="0" baseline="0" noProof="0" dirty="0">
                <a:ln>
                  <a:noFill/>
                </a:ln>
                <a:solidFill>
                  <a:prstClr val="black"/>
                </a:solidFill>
                <a:effectLst/>
                <a:uLnTx/>
                <a:uFillTx/>
                <a:latin typeface="Arial"/>
                <a:ea typeface="+mn-ea"/>
                <a:cs typeface="Arial"/>
              </a:rPr>
              <a:t> </a:t>
            </a:r>
            <a:r>
              <a:rPr kumimoji="0" sz="1050" b="0" i="0" u="none" strike="noStrike" kern="1200" cap="none" spc="0" normalizeH="0" baseline="0" noProof="0" dirty="0">
                <a:ln>
                  <a:noFill/>
                </a:ln>
                <a:solidFill>
                  <a:prstClr val="black"/>
                </a:solidFill>
                <a:effectLst/>
                <a:uLnTx/>
                <a:uFillTx/>
                <a:latin typeface="Arial"/>
                <a:ea typeface="+mn-ea"/>
                <a:cs typeface="Arial"/>
              </a:rPr>
              <a:t>E</a:t>
            </a:r>
            <a:r>
              <a:rPr kumimoji="0" sz="1050" b="0" i="0" u="none" strike="noStrike" kern="1200" cap="none" spc="-200" normalizeH="0" baseline="0" noProof="0" dirty="0">
                <a:ln>
                  <a:noFill/>
                </a:ln>
                <a:solidFill>
                  <a:prstClr val="black"/>
                </a:solidFill>
                <a:effectLst/>
                <a:uLnTx/>
                <a:uFillTx/>
                <a:latin typeface="Arial"/>
                <a:ea typeface="+mn-ea"/>
                <a:cs typeface="Arial"/>
              </a:rPr>
              <a:t> </a:t>
            </a:r>
            <a:r>
              <a:rPr kumimoji="0" sz="1050" b="0" i="0" u="none" strike="noStrike" kern="1200" cap="none" spc="0" normalizeH="0" baseline="0" noProof="0" dirty="0">
                <a:ln>
                  <a:noFill/>
                </a:ln>
                <a:solidFill>
                  <a:prstClr val="black"/>
                </a:solidFill>
                <a:effectLst/>
                <a:uLnTx/>
                <a:uFillTx/>
                <a:latin typeface="Arial"/>
                <a:ea typeface="+mn-ea"/>
                <a:cs typeface="Arial"/>
              </a:rPr>
              <a:t>L</a:t>
            </a:r>
            <a:r>
              <a:rPr kumimoji="0" sz="1050" b="0" i="0" u="none" strike="noStrike" kern="1200" cap="none" spc="-204" normalizeH="0" baseline="0" noProof="0" dirty="0">
                <a:ln>
                  <a:noFill/>
                </a:ln>
                <a:solidFill>
                  <a:prstClr val="black"/>
                </a:solidFill>
                <a:effectLst/>
                <a:uLnTx/>
                <a:uFillTx/>
                <a:latin typeface="Arial"/>
                <a:ea typeface="+mn-ea"/>
                <a:cs typeface="Arial"/>
              </a:rPr>
              <a:t> </a:t>
            </a:r>
            <a:r>
              <a:rPr kumimoji="0" sz="1050" b="0" i="0" u="none" strike="noStrike" kern="1200" cap="none" spc="0" normalizeH="0" baseline="0" noProof="0" dirty="0">
                <a:ln>
                  <a:noFill/>
                </a:ln>
                <a:solidFill>
                  <a:prstClr val="black"/>
                </a:solidFill>
                <a:effectLst/>
                <a:uLnTx/>
                <a:uFillTx/>
                <a:latin typeface="Arial"/>
                <a:ea typeface="+mn-ea"/>
                <a:cs typeface="Arial"/>
              </a:rPr>
              <a:t>L</a:t>
            </a:r>
            <a:r>
              <a:rPr kumimoji="0" sz="1050" b="0" i="0" u="none" strike="noStrike" kern="1200" cap="none" spc="160" normalizeH="0" baseline="0" noProof="0" dirty="0">
                <a:ln>
                  <a:noFill/>
                </a:ln>
                <a:solidFill>
                  <a:prstClr val="black"/>
                </a:solidFill>
                <a:effectLst/>
                <a:uLnTx/>
                <a:uFillTx/>
                <a:latin typeface="Arial"/>
                <a:ea typeface="+mn-ea"/>
                <a:cs typeface="Arial"/>
              </a:rPr>
              <a:t> </a:t>
            </a:r>
            <a:r>
              <a:rPr kumimoji="0" sz="1050" b="0" i="0" u="none" strike="noStrike" kern="1200" cap="none" spc="0" normalizeH="0" baseline="0" noProof="0" dirty="0">
                <a:ln>
                  <a:noFill/>
                </a:ln>
                <a:solidFill>
                  <a:prstClr val="black"/>
                </a:solidFill>
                <a:effectLst/>
                <a:uLnTx/>
                <a:uFillTx/>
                <a:latin typeface="Arial"/>
                <a:ea typeface="+mn-ea"/>
                <a:cs typeface="Arial"/>
              </a:rPr>
              <a:t>S</a:t>
            </a:r>
            <a:r>
              <a:rPr kumimoji="0" sz="1050" b="0" i="0" u="none" strike="noStrike" kern="1200" cap="none" spc="-200" normalizeH="0" baseline="0" noProof="0" dirty="0">
                <a:ln>
                  <a:noFill/>
                </a:ln>
                <a:solidFill>
                  <a:prstClr val="black"/>
                </a:solidFill>
                <a:effectLst/>
                <a:uLnTx/>
                <a:uFillTx/>
                <a:latin typeface="Arial"/>
                <a:ea typeface="+mn-ea"/>
                <a:cs typeface="Arial"/>
              </a:rPr>
              <a:t> </a:t>
            </a:r>
            <a:r>
              <a:rPr kumimoji="0" sz="1050" b="0" i="0" u="none" strike="noStrike" kern="1200" cap="none" spc="0" normalizeH="0" baseline="0" noProof="0" dirty="0">
                <a:ln>
                  <a:noFill/>
                </a:ln>
                <a:solidFill>
                  <a:prstClr val="black"/>
                </a:solidFill>
                <a:effectLst/>
                <a:uLnTx/>
                <a:uFillTx/>
                <a:latin typeface="Arial"/>
                <a:ea typeface="+mn-ea"/>
                <a:cs typeface="Arial"/>
              </a:rPr>
              <a:t>P</a:t>
            </a:r>
            <a:r>
              <a:rPr kumimoji="0" sz="1050" b="0" i="0" u="none" strike="noStrike" kern="1200" cap="none" spc="-195" normalizeH="0" baseline="0" noProof="0" dirty="0">
                <a:ln>
                  <a:noFill/>
                </a:ln>
                <a:solidFill>
                  <a:prstClr val="black"/>
                </a:solidFill>
                <a:effectLst/>
                <a:uLnTx/>
                <a:uFillTx/>
                <a:latin typeface="Arial"/>
                <a:ea typeface="+mn-ea"/>
                <a:cs typeface="Arial"/>
              </a:rPr>
              <a:t> </a:t>
            </a:r>
            <a:r>
              <a:rPr kumimoji="0" sz="1050" b="0" i="0" u="none" strike="noStrike" kern="1200" cap="none" spc="0" normalizeH="0" baseline="0" noProof="0" dirty="0">
                <a:ln>
                  <a:noFill/>
                </a:ln>
                <a:solidFill>
                  <a:prstClr val="black"/>
                </a:solidFill>
                <a:effectLst/>
                <a:uLnTx/>
                <a:uFillTx/>
                <a:latin typeface="Arial"/>
                <a:ea typeface="+mn-ea"/>
                <a:cs typeface="Arial"/>
              </a:rPr>
              <a:t>A</a:t>
            </a:r>
            <a:r>
              <a:rPr kumimoji="0" sz="1050" b="0" i="0" u="none" strike="noStrike" kern="1200" cap="none" spc="-200" normalizeH="0" baseline="0" noProof="0" dirty="0">
                <a:ln>
                  <a:noFill/>
                </a:ln>
                <a:solidFill>
                  <a:prstClr val="black"/>
                </a:solidFill>
                <a:effectLst/>
                <a:uLnTx/>
                <a:uFillTx/>
                <a:latin typeface="Arial"/>
                <a:ea typeface="+mn-ea"/>
                <a:cs typeface="Arial"/>
              </a:rPr>
              <a:t> </a:t>
            </a:r>
            <a:r>
              <a:rPr kumimoji="0" sz="1050" b="0" i="0" u="none" strike="noStrike" kern="1200" cap="none" spc="0" normalizeH="0" baseline="0" noProof="0" dirty="0">
                <a:ln>
                  <a:noFill/>
                </a:ln>
                <a:solidFill>
                  <a:prstClr val="black"/>
                </a:solidFill>
                <a:effectLst/>
                <a:uLnTx/>
                <a:uFillTx/>
                <a:latin typeface="Arial"/>
                <a:ea typeface="+mn-ea"/>
                <a:cs typeface="Arial"/>
              </a:rPr>
              <a:t>C</a:t>
            </a:r>
            <a:r>
              <a:rPr kumimoji="0" sz="1050" b="0" i="0" u="none" strike="noStrike" kern="1200" cap="none" spc="-200" normalizeH="0" baseline="0" noProof="0" dirty="0">
                <a:ln>
                  <a:noFill/>
                </a:ln>
                <a:solidFill>
                  <a:prstClr val="black"/>
                </a:solidFill>
                <a:effectLst/>
                <a:uLnTx/>
                <a:uFillTx/>
                <a:latin typeface="Arial"/>
                <a:ea typeface="+mn-ea"/>
                <a:cs typeface="Arial"/>
              </a:rPr>
              <a:t> </a:t>
            </a:r>
            <a:r>
              <a:rPr kumimoji="0" sz="1050" b="0" i="0" u="none" strike="noStrike" kern="1200" cap="none" spc="0" normalizeH="0" baseline="0" noProof="0" dirty="0">
                <a:ln>
                  <a:noFill/>
                </a:ln>
                <a:solidFill>
                  <a:prstClr val="black"/>
                </a:solidFill>
                <a:effectLst/>
                <a:uLnTx/>
                <a:uFillTx/>
                <a:latin typeface="Arial"/>
                <a:ea typeface="+mn-ea"/>
                <a:cs typeface="Arial"/>
              </a:rPr>
              <a:t>E</a:t>
            </a:r>
          </a:p>
          <a:p>
            <a:pPr marL="15240" marR="0" lvl="0" indent="0" algn="l" defTabSz="914400" rtl="0" eaLnBrk="1" fontAlgn="auto" latinLnBrk="0" hangingPunct="1">
              <a:lnSpc>
                <a:spcPct val="100000"/>
              </a:lnSpc>
              <a:spcBef>
                <a:spcPts val="290"/>
              </a:spcBef>
              <a:spcAft>
                <a:spcPts val="0"/>
              </a:spcAft>
              <a:buClrTx/>
              <a:buSzTx/>
              <a:buFontTx/>
              <a:buNone/>
              <a:tabLst/>
              <a:defRPr/>
            </a:pPr>
            <a:r>
              <a:rPr kumimoji="0" sz="1600" b="1" i="0" u="none" strike="noStrike" kern="1200" cap="none" spc="-5" normalizeH="0" baseline="0" noProof="0" dirty="0">
                <a:ln>
                  <a:noFill/>
                </a:ln>
                <a:solidFill>
                  <a:srgbClr val="ABABAB"/>
                </a:solidFill>
                <a:effectLst/>
                <a:uLnTx/>
                <a:uFillTx/>
                <a:latin typeface="Arial"/>
                <a:ea typeface="+mn-ea"/>
                <a:cs typeface="Arial"/>
              </a:rPr>
              <a:t>1</a:t>
            </a:r>
            <a:r>
              <a:rPr kumimoji="0" lang="en-US" sz="1600" b="1" i="0" u="none" strike="noStrike" kern="1200" cap="none" spc="-5" normalizeH="0" baseline="0" noProof="0" dirty="0">
                <a:ln>
                  <a:noFill/>
                </a:ln>
                <a:solidFill>
                  <a:srgbClr val="ABABAB"/>
                </a:solidFill>
                <a:effectLst/>
                <a:uLnTx/>
                <a:uFillTx/>
                <a:latin typeface="Arial"/>
                <a:ea typeface="+mn-ea"/>
                <a:cs typeface="Arial"/>
              </a:rPr>
              <a:t>61</a:t>
            </a:r>
            <a:r>
              <a:rPr kumimoji="0" sz="1600" b="1" i="0" u="none" strike="noStrike" kern="1200" cap="none" spc="-5" normalizeH="0" baseline="0" noProof="0" dirty="0">
                <a:ln>
                  <a:noFill/>
                </a:ln>
                <a:solidFill>
                  <a:srgbClr val="ABABAB"/>
                </a:solidFill>
                <a:effectLst/>
                <a:uLnTx/>
                <a:uFillTx/>
                <a:latin typeface="Arial"/>
                <a:ea typeface="+mn-ea"/>
                <a:cs typeface="Arial"/>
              </a:rPr>
              <a:t>,000</a:t>
            </a:r>
            <a:r>
              <a:rPr kumimoji="0" sz="1600" b="1" i="0" u="none" strike="noStrike" kern="1200" cap="none" spc="-70" normalizeH="0" baseline="0" noProof="0" dirty="0">
                <a:ln>
                  <a:noFill/>
                </a:ln>
                <a:solidFill>
                  <a:srgbClr val="ABABAB"/>
                </a:solidFill>
                <a:effectLst/>
                <a:uLnTx/>
                <a:uFillTx/>
                <a:latin typeface="Arial"/>
                <a:ea typeface="+mn-ea"/>
                <a:cs typeface="Arial"/>
              </a:rPr>
              <a:t> </a:t>
            </a:r>
            <a:r>
              <a:rPr kumimoji="0" sz="1600" b="1" i="0" u="none" strike="noStrike" kern="1200" cap="none" spc="-5" normalizeH="0" baseline="0" noProof="0" dirty="0">
                <a:ln>
                  <a:noFill/>
                </a:ln>
                <a:solidFill>
                  <a:srgbClr val="ABABAB"/>
                </a:solidFill>
                <a:effectLst/>
                <a:uLnTx/>
                <a:uFillTx/>
                <a:latin typeface="Arial"/>
                <a:ea typeface="+mn-ea"/>
                <a:cs typeface="Arial"/>
              </a:rPr>
              <a:t>SF</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txBox="1"/>
          <p:nvPr/>
        </p:nvSpPr>
        <p:spPr>
          <a:xfrm>
            <a:off x="1658239" y="1663065"/>
            <a:ext cx="2764155" cy="825500"/>
          </a:xfrm>
          <a:prstGeom prst="rect">
            <a:avLst/>
          </a:prstGeom>
        </p:spPr>
        <p:txBody>
          <a:bodyPr vert="horz" wrap="square" lIns="0" tIns="12700" rIns="0" bIns="0" rtlCol="0">
            <a:spAutoFit/>
          </a:bodyPr>
          <a:lstStyle/>
          <a:p>
            <a:pPr marL="14604" marR="0" lvl="0" indent="0" algn="ctr" defTabSz="914400" rtl="0" eaLnBrk="1" fontAlgn="auto" latinLnBrk="0" hangingPunct="1">
              <a:lnSpc>
                <a:spcPct val="100000"/>
              </a:lnSpc>
              <a:spcBef>
                <a:spcPts val="100"/>
              </a:spcBef>
              <a:spcAft>
                <a:spcPts val="0"/>
              </a:spcAft>
              <a:buClrTx/>
              <a:buSzTx/>
              <a:buFontTx/>
              <a:buNone/>
              <a:tabLst/>
              <a:defRPr/>
            </a:pPr>
            <a:r>
              <a:rPr kumimoji="0" sz="3600" b="1" i="0" u="none" strike="noStrike" kern="1200" cap="none" spc="-5" normalizeH="0" baseline="0" noProof="0" dirty="0">
                <a:ln>
                  <a:noFill/>
                </a:ln>
                <a:solidFill>
                  <a:srgbClr val="800000"/>
                </a:solidFill>
                <a:effectLst/>
                <a:uLnTx/>
                <a:uFillTx/>
                <a:latin typeface="Arial"/>
                <a:ea typeface="+mn-ea"/>
                <a:cs typeface="Arial"/>
              </a:rPr>
              <a:t>7</a:t>
            </a:r>
            <a:r>
              <a:rPr kumimoji="0" sz="3600" b="1" i="0" u="none" strike="noStrike" kern="1200" cap="none" spc="-40" normalizeH="0" baseline="0" noProof="0" dirty="0">
                <a:ln>
                  <a:noFill/>
                </a:ln>
                <a:solidFill>
                  <a:srgbClr val="800000"/>
                </a:solidFill>
                <a:effectLst/>
                <a:uLnTx/>
                <a:uFillTx/>
                <a:latin typeface="Arial"/>
                <a:ea typeface="+mn-ea"/>
                <a:cs typeface="Arial"/>
              </a:rPr>
              <a:t> </a:t>
            </a:r>
            <a:r>
              <a:rPr kumimoji="0" sz="3600" b="1" i="0" u="none" strike="noStrike" kern="1200" cap="none" spc="0" normalizeH="0" baseline="0" noProof="0" dirty="0">
                <a:ln>
                  <a:noFill/>
                </a:ln>
                <a:solidFill>
                  <a:srgbClr val="800000"/>
                </a:solidFill>
                <a:effectLst/>
                <a:uLnTx/>
                <a:uFillTx/>
                <a:latin typeface="Arial"/>
                <a:ea typeface="+mn-ea"/>
                <a:cs typeface="Arial"/>
              </a:rPr>
              <a:t>stories</a:t>
            </a:r>
            <a:endParaRPr kumimoji="0" sz="3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55"/>
              </a:spcBef>
              <a:spcAft>
                <a:spcPts val="0"/>
              </a:spcAft>
              <a:buClrTx/>
              <a:buSzTx/>
              <a:buFontTx/>
              <a:buNone/>
              <a:tabLst/>
              <a:defRPr/>
            </a:pPr>
            <a:r>
              <a:rPr kumimoji="0" sz="1600" b="0" i="0" u="none" strike="noStrike" kern="1200" cap="none" spc="70" normalizeH="0" baseline="0" noProof="0" dirty="0">
                <a:ln>
                  <a:noFill/>
                </a:ln>
                <a:solidFill>
                  <a:prstClr val="black"/>
                </a:solidFill>
                <a:effectLst/>
                <a:uLnTx/>
                <a:uFillTx/>
                <a:latin typeface="Arial"/>
                <a:ea typeface="+mn-ea"/>
                <a:cs typeface="Arial"/>
              </a:rPr>
              <a:t>plus </a:t>
            </a:r>
            <a:r>
              <a:rPr kumimoji="0" sz="1600" b="0" i="0" u="none" strike="noStrike" kern="1200" cap="none" spc="60" normalizeH="0" baseline="0" noProof="0" dirty="0">
                <a:ln>
                  <a:noFill/>
                </a:ln>
                <a:solidFill>
                  <a:prstClr val="black"/>
                </a:solidFill>
                <a:effectLst/>
                <a:uLnTx/>
                <a:uFillTx/>
                <a:latin typeface="Arial"/>
                <a:ea typeface="+mn-ea"/>
                <a:cs typeface="Arial"/>
              </a:rPr>
              <a:t>one </a:t>
            </a:r>
            <a:r>
              <a:rPr kumimoji="0" sz="1600" b="0" i="0" u="none" strike="noStrike" kern="1200" cap="none" spc="70" normalizeH="0" baseline="0" noProof="0" dirty="0">
                <a:ln>
                  <a:noFill/>
                </a:ln>
                <a:solidFill>
                  <a:prstClr val="black"/>
                </a:solidFill>
                <a:effectLst/>
                <a:uLnTx/>
                <a:uFillTx/>
                <a:latin typeface="Arial"/>
                <a:ea typeface="+mn-ea"/>
                <a:cs typeface="Arial"/>
              </a:rPr>
              <a:t>story below</a:t>
            </a:r>
            <a:r>
              <a:rPr kumimoji="0" sz="1600" b="0" i="0" u="none" strike="noStrike" kern="1200" cap="none" spc="85" normalizeH="0" baseline="0" noProof="0" dirty="0">
                <a:ln>
                  <a:noFill/>
                </a:ln>
                <a:solidFill>
                  <a:prstClr val="black"/>
                </a:solidFill>
                <a:effectLst/>
                <a:uLnTx/>
                <a:uFillTx/>
                <a:latin typeface="Arial"/>
                <a:ea typeface="+mn-ea"/>
                <a:cs typeface="Arial"/>
              </a:rPr>
              <a:t> </a:t>
            </a:r>
            <a:r>
              <a:rPr kumimoji="0" sz="1600" b="0" i="0" u="none" strike="noStrike" kern="1200" cap="none" spc="70" normalizeH="0" baseline="0" noProof="0" dirty="0">
                <a:ln>
                  <a:noFill/>
                </a:ln>
                <a:solidFill>
                  <a:prstClr val="black"/>
                </a:solidFill>
                <a:effectLst/>
                <a:uLnTx/>
                <a:uFillTx/>
                <a:latin typeface="Arial"/>
                <a:ea typeface="+mn-ea"/>
                <a:cs typeface="Arial"/>
              </a:rPr>
              <a:t>grade</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p:cNvSpPr/>
          <p:nvPr/>
        </p:nvSpPr>
        <p:spPr>
          <a:xfrm>
            <a:off x="8070722" y="2935097"/>
            <a:ext cx="1155065" cy="963930"/>
          </a:xfrm>
          <a:custGeom>
            <a:avLst/>
            <a:gdLst/>
            <a:ahLst/>
            <a:cxnLst/>
            <a:rect l="l" t="t" r="r" b="b"/>
            <a:pathLst>
              <a:path w="1155065" h="963929">
                <a:moveTo>
                  <a:pt x="0" y="963929"/>
                </a:moveTo>
                <a:lnTo>
                  <a:pt x="11942" y="916318"/>
                </a:lnTo>
                <a:lnTo>
                  <a:pt x="25646" y="869519"/>
                </a:lnTo>
                <a:lnTo>
                  <a:pt x="41071" y="823565"/>
                </a:lnTo>
                <a:lnTo>
                  <a:pt x="58177" y="778489"/>
                </a:lnTo>
                <a:lnTo>
                  <a:pt x="76924" y="734325"/>
                </a:lnTo>
                <a:lnTo>
                  <a:pt x="97272" y="691106"/>
                </a:lnTo>
                <a:lnTo>
                  <a:pt x="119181" y="648865"/>
                </a:lnTo>
                <a:lnTo>
                  <a:pt x="142612" y="607637"/>
                </a:lnTo>
                <a:lnTo>
                  <a:pt x="167525" y="567453"/>
                </a:lnTo>
                <a:lnTo>
                  <a:pt x="193879" y="528348"/>
                </a:lnTo>
                <a:lnTo>
                  <a:pt x="221635" y="490354"/>
                </a:lnTo>
                <a:lnTo>
                  <a:pt x="250752" y="453506"/>
                </a:lnTo>
                <a:lnTo>
                  <a:pt x="281192" y="417836"/>
                </a:lnTo>
                <a:lnTo>
                  <a:pt x="312913" y="383378"/>
                </a:lnTo>
                <a:lnTo>
                  <a:pt x="345876" y="350165"/>
                </a:lnTo>
                <a:lnTo>
                  <a:pt x="380041" y="318230"/>
                </a:lnTo>
                <a:lnTo>
                  <a:pt x="415369" y="287607"/>
                </a:lnTo>
                <a:lnTo>
                  <a:pt x="451819" y="258329"/>
                </a:lnTo>
                <a:lnTo>
                  <a:pt x="489351" y="230429"/>
                </a:lnTo>
                <a:lnTo>
                  <a:pt x="527925" y="203941"/>
                </a:lnTo>
                <a:lnTo>
                  <a:pt x="567502" y="178898"/>
                </a:lnTo>
                <a:lnTo>
                  <a:pt x="608041" y="155334"/>
                </a:lnTo>
                <a:lnTo>
                  <a:pt x="649504" y="133281"/>
                </a:lnTo>
                <a:lnTo>
                  <a:pt x="691848" y="112773"/>
                </a:lnTo>
                <a:lnTo>
                  <a:pt x="735036" y="93843"/>
                </a:lnTo>
                <a:lnTo>
                  <a:pt x="779027" y="76525"/>
                </a:lnTo>
                <a:lnTo>
                  <a:pt x="823780" y="60852"/>
                </a:lnTo>
                <a:lnTo>
                  <a:pt x="869257" y="46857"/>
                </a:lnTo>
                <a:lnTo>
                  <a:pt x="915416" y="34574"/>
                </a:lnTo>
                <a:lnTo>
                  <a:pt x="962219" y="24036"/>
                </a:lnTo>
                <a:lnTo>
                  <a:pt x="1009625" y="15276"/>
                </a:lnTo>
                <a:lnTo>
                  <a:pt x="1057595" y="8328"/>
                </a:lnTo>
                <a:lnTo>
                  <a:pt x="1106088" y="3225"/>
                </a:lnTo>
                <a:lnTo>
                  <a:pt x="1155065" y="0"/>
                </a:lnTo>
              </a:path>
            </a:pathLst>
          </a:custGeom>
          <a:ln w="76200">
            <a:solidFill>
              <a:srgbClr val="ABABA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p:nvPr/>
        </p:nvSpPr>
        <p:spPr>
          <a:xfrm>
            <a:off x="8039031" y="2934461"/>
            <a:ext cx="2489200" cy="2487930"/>
          </a:xfrm>
          <a:custGeom>
            <a:avLst/>
            <a:gdLst/>
            <a:ahLst/>
            <a:cxnLst/>
            <a:rect l="l" t="t" r="r" b="b"/>
            <a:pathLst>
              <a:path w="2489200" h="2487929">
                <a:moveTo>
                  <a:pt x="1289499" y="0"/>
                </a:moveTo>
                <a:lnTo>
                  <a:pt x="1337168" y="2635"/>
                </a:lnTo>
                <a:lnTo>
                  <a:pt x="1384318" y="7027"/>
                </a:lnTo>
                <a:lnTo>
                  <a:pt x="1430918" y="13144"/>
                </a:lnTo>
                <a:lnTo>
                  <a:pt x="1476938" y="20951"/>
                </a:lnTo>
                <a:lnTo>
                  <a:pt x="1522345" y="30415"/>
                </a:lnTo>
                <a:lnTo>
                  <a:pt x="1567111" y="41504"/>
                </a:lnTo>
                <a:lnTo>
                  <a:pt x="1611202" y="54183"/>
                </a:lnTo>
                <a:lnTo>
                  <a:pt x="1654589" y="68419"/>
                </a:lnTo>
                <a:lnTo>
                  <a:pt x="1697239" y="84179"/>
                </a:lnTo>
                <a:lnTo>
                  <a:pt x="1739123" y="101429"/>
                </a:lnTo>
                <a:lnTo>
                  <a:pt x="1780209" y="120137"/>
                </a:lnTo>
                <a:lnTo>
                  <a:pt x="1820465" y="140269"/>
                </a:lnTo>
                <a:lnTo>
                  <a:pt x="1859862" y="161791"/>
                </a:lnTo>
                <a:lnTo>
                  <a:pt x="1898368" y="184670"/>
                </a:lnTo>
                <a:lnTo>
                  <a:pt x="1935951" y="208874"/>
                </a:lnTo>
                <a:lnTo>
                  <a:pt x="1972582" y="234367"/>
                </a:lnTo>
                <a:lnTo>
                  <a:pt x="2008228" y="261118"/>
                </a:lnTo>
                <a:lnTo>
                  <a:pt x="2042859" y="289093"/>
                </a:lnTo>
                <a:lnTo>
                  <a:pt x="2076443" y="318258"/>
                </a:lnTo>
                <a:lnTo>
                  <a:pt x="2108951" y="348580"/>
                </a:lnTo>
                <a:lnTo>
                  <a:pt x="2140349" y="380026"/>
                </a:lnTo>
                <a:lnTo>
                  <a:pt x="2170609" y="412563"/>
                </a:lnTo>
                <a:lnTo>
                  <a:pt x="2199698" y="446156"/>
                </a:lnTo>
                <a:lnTo>
                  <a:pt x="2227585" y="480773"/>
                </a:lnTo>
                <a:lnTo>
                  <a:pt x="2254240" y="516381"/>
                </a:lnTo>
                <a:lnTo>
                  <a:pt x="2279631" y="552946"/>
                </a:lnTo>
                <a:lnTo>
                  <a:pt x="2303728" y="590434"/>
                </a:lnTo>
                <a:lnTo>
                  <a:pt x="2326499" y="628813"/>
                </a:lnTo>
                <a:lnTo>
                  <a:pt x="2347913" y="668049"/>
                </a:lnTo>
                <a:lnTo>
                  <a:pt x="2367939" y="708109"/>
                </a:lnTo>
                <a:lnTo>
                  <a:pt x="2386547" y="748959"/>
                </a:lnTo>
                <a:lnTo>
                  <a:pt x="2403705" y="790566"/>
                </a:lnTo>
                <a:lnTo>
                  <a:pt x="2419382" y="832896"/>
                </a:lnTo>
                <a:lnTo>
                  <a:pt x="2433547" y="875917"/>
                </a:lnTo>
                <a:lnTo>
                  <a:pt x="2446169" y="919595"/>
                </a:lnTo>
                <a:lnTo>
                  <a:pt x="2457216" y="963897"/>
                </a:lnTo>
                <a:lnTo>
                  <a:pt x="2466659" y="1008789"/>
                </a:lnTo>
                <a:lnTo>
                  <a:pt x="2474466" y="1054237"/>
                </a:lnTo>
                <a:lnTo>
                  <a:pt x="2480606" y="1100210"/>
                </a:lnTo>
                <a:lnTo>
                  <a:pt x="2485047" y="1146672"/>
                </a:lnTo>
                <a:lnTo>
                  <a:pt x="2487759" y="1193592"/>
                </a:lnTo>
                <a:lnTo>
                  <a:pt x="2488711" y="1240935"/>
                </a:lnTo>
                <a:lnTo>
                  <a:pt x="2487871" y="1288669"/>
                </a:lnTo>
                <a:lnTo>
                  <a:pt x="2485245" y="1336337"/>
                </a:lnTo>
                <a:lnTo>
                  <a:pt x="2480860" y="1383487"/>
                </a:lnTo>
                <a:lnTo>
                  <a:pt x="2474750" y="1430087"/>
                </a:lnTo>
                <a:lnTo>
                  <a:pt x="2466949" y="1476107"/>
                </a:lnTo>
                <a:lnTo>
                  <a:pt x="2457490" y="1521515"/>
                </a:lnTo>
                <a:lnTo>
                  <a:pt x="2446407" y="1566280"/>
                </a:lnTo>
                <a:lnTo>
                  <a:pt x="2433732" y="1610371"/>
                </a:lnTo>
                <a:lnTo>
                  <a:pt x="2419500" y="1653758"/>
                </a:lnTo>
                <a:lnTo>
                  <a:pt x="2403743" y="1696408"/>
                </a:lnTo>
                <a:lnTo>
                  <a:pt x="2386495" y="1738292"/>
                </a:lnTo>
                <a:lnTo>
                  <a:pt x="2367790" y="1779378"/>
                </a:lnTo>
                <a:lnTo>
                  <a:pt x="2347660" y="1819635"/>
                </a:lnTo>
                <a:lnTo>
                  <a:pt x="2326139" y="1859031"/>
                </a:lnTo>
                <a:lnTo>
                  <a:pt x="2303261" y="1897537"/>
                </a:lnTo>
                <a:lnTo>
                  <a:pt x="2279059" y="1935121"/>
                </a:lnTo>
                <a:lnTo>
                  <a:pt x="2253566" y="1971751"/>
                </a:lnTo>
                <a:lnTo>
                  <a:pt x="2226816" y="2007397"/>
                </a:lnTo>
                <a:lnTo>
                  <a:pt x="2198841" y="2042028"/>
                </a:lnTo>
                <a:lnTo>
                  <a:pt x="2169676" y="2075612"/>
                </a:lnTo>
                <a:lnTo>
                  <a:pt x="2139354" y="2108120"/>
                </a:lnTo>
                <a:lnTo>
                  <a:pt x="2107908" y="2139519"/>
                </a:lnTo>
                <a:lnTo>
                  <a:pt x="2075372" y="2169778"/>
                </a:lnTo>
                <a:lnTo>
                  <a:pt x="2041778" y="2198867"/>
                </a:lnTo>
                <a:lnTo>
                  <a:pt x="2007161" y="2226754"/>
                </a:lnTo>
                <a:lnTo>
                  <a:pt x="1971553" y="2253409"/>
                </a:lnTo>
                <a:lnTo>
                  <a:pt x="1934989" y="2278800"/>
                </a:lnTo>
                <a:lnTo>
                  <a:pt x="1897501" y="2302897"/>
                </a:lnTo>
                <a:lnTo>
                  <a:pt x="1859123" y="2325668"/>
                </a:lnTo>
                <a:lnTo>
                  <a:pt x="1819888" y="2347082"/>
                </a:lnTo>
                <a:lnTo>
                  <a:pt x="1779830" y="2367109"/>
                </a:lnTo>
                <a:lnTo>
                  <a:pt x="1738981" y="2385716"/>
                </a:lnTo>
                <a:lnTo>
                  <a:pt x="1697376" y="2402874"/>
                </a:lnTo>
                <a:lnTo>
                  <a:pt x="1655048" y="2418551"/>
                </a:lnTo>
                <a:lnTo>
                  <a:pt x="1612030" y="2432716"/>
                </a:lnTo>
                <a:lnTo>
                  <a:pt x="1568355" y="2445338"/>
                </a:lnTo>
                <a:lnTo>
                  <a:pt x="1524057" y="2456386"/>
                </a:lnTo>
                <a:lnTo>
                  <a:pt x="1479170" y="2465828"/>
                </a:lnTo>
                <a:lnTo>
                  <a:pt x="1433726" y="2473635"/>
                </a:lnTo>
                <a:lnTo>
                  <a:pt x="1387759" y="2479775"/>
                </a:lnTo>
                <a:lnTo>
                  <a:pt x="1341302" y="2484216"/>
                </a:lnTo>
                <a:lnTo>
                  <a:pt x="1294390" y="2486928"/>
                </a:lnTo>
                <a:lnTo>
                  <a:pt x="1247054" y="2487880"/>
                </a:lnTo>
                <a:lnTo>
                  <a:pt x="1199329" y="2487041"/>
                </a:lnTo>
                <a:lnTo>
                  <a:pt x="1151661" y="2484414"/>
                </a:lnTo>
                <a:lnTo>
                  <a:pt x="1104511" y="2480029"/>
                </a:lnTo>
                <a:lnTo>
                  <a:pt x="1057911" y="2473919"/>
                </a:lnTo>
                <a:lnTo>
                  <a:pt x="1011891" y="2466118"/>
                </a:lnTo>
                <a:lnTo>
                  <a:pt x="966483" y="2456659"/>
                </a:lnTo>
                <a:lnTo>
                  <a:pt x="921718" y="2445576"/>
                </a:lnTo>
                <a:lnTo>
                  <a:pt x="877626" y="2432901"/>
                </a:lnTo>
                <a:lnTo>
                  <a:pt x="834239" y="2418669"/>
                </a:lnTo>
                <a:lnTo>
                  <a:pt x="791588" y="2402912"/>
                </a:lnTo>
                <a:lnTo>
                  <a:pt x="749704" y="2385664"/>
                </a:lnTo>
                <a:lnTo>
                  <a:pt x="708618" y="2366959"/>
                </a:lnTo>
                <a:lnTo>
                  <a:pt x="668360" y="2346829"/>
                </a:lnTo>
                <a:lnTo>
                  <a:pt x="628963" y="2325309"/>
                </a:lnTo>
                <a:lnTo>
                  <a:pt x="590456" y="2302430"/>
                </a:lnTo>
                <a:lnTo>
                  <a:pt x="552872" y="2278228"/>
                </a:lnTo>
                <a:lnTo>
                  <a:pt x="516240" y="2252735"/>
                </a:lnTo>
                <a:lnTo>
                  <a:pt x="480593" y="2225985"/>
                </a:lnTo>
                <a:lnTo>
                  <a:pt x="445961" y="2198010"/>
                </a:lnTo>
                <a:lnTo>
                  <a:pt x="412374" y="2168846"/>
                </a:lnTo>
                <a:lnTo>
                  <a:pt x="379865" y="2138523"/>
                </a:lnTo>
                <a:lnTo>
                  <a:pt x="348464" y="2107077"/>
                </a:lnTo>
                <a:lnTo>
                  <a:pt x="318203" y="2074541"/>
                </a:lnTo>
                <a:lnTo>
                  <a:pt x="289112" y="2040947"/>
                </a:lnTo>
                <a:lnTo>
                  <a:pt x="261221" y="2006330"/>
                </a:lnTo>
                <a:lnTo>
                  <a:pt x="234564" y="1970723"/>
                </a:lnTo>
                <a:lnTo>
                  <a:pt x="209169" y="1934158"/>
                </a:lnTo>
                <a:lnTo>
                  <a:pt x="185069" y="1896670"/>
                </a:lnTo>
                <a:lnTo>
                  <a:pt x="162295" y="1858292"/>
                </a:lnTo>
                <a:lnTo>
                  <a:pt x="140877" y="1819057"/>
                </a:lnTo>
                <a:lnTo>
                  <a:pt x="120846" y="1778999"/>
                </a:lnTo>
                <a:lnTo>
                  <a:pt x="102234" y="1738150"/>
                </a:lnTo>
                <a:lnTo>
                  <a:pt x="85071" y="1696545"/>
                </a:lnTo>
                <a:lnTo>
                  <a:pt x="69390" y="1654217"/>
                </a:lnTo>
                <a:lnTo>
                  <a:pt x="55219" y="1611199"/>
                </a:lnTo>
                <a:lnTo>
                  <a:pt x="42592" y="1567524"/>
                </a:lnTo>
                <a:lnTo>
                  <a:pt x="31538" y="1523226"/>
                </a:lnTo>
                <a:lnTo>
                  <a:pt x="22089" y="1478339"/>
                </a:lnTo>
                <a:lnTo>
                  <a:pt x="14275" y="1432895"/>
                </a:lnTo>
                <a:lnTo>
                  <a:pt x="8128" y="1386928"/>
                </a:lnTo>
                <a:lnTo>
                  <a:pt x="3680" y="1340472"/>
                </a:lnTo>
                <a:lnTo>
                  <a:pt x="960" y="1293559"/>
                </a:lnTo>
                <a:lnTo>
                  <a:pt x="0" y="1246223"/>
                </a:lnTo>
                <a:lnTo>
                  <a:pt x="830" y="1198499"/>
                </a:lnTo>
                <a:lnTo>
                  <a:pt x="2452" y="1166616"/>
                </a:lnTo>
                <a:lnTo>
                  <a:pt x="4847" y="1134792"/>
                </a:lnTo>
                <a:lnTo>
                  <a:pt x="8028" y="1103040"/>
                </a:lnTo>
                <a:lnTo>
                  <a:pt x="12006" y="1071371"/>
                </a:lnTo>
              </a:path>
            </a:pathLst>
          </a:custGeom>
          <a:ln w="76200">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488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15123"/>
            <a:ext cx="12192000" cy="4951140"/>
          </a:xfrm>
          <a:custGeom>
            <a:avLst/>
            <a:gdLst/>
            <a:ahLst/>
            <a:cxnLst/>
            <a:rect l="l" t="t" r="r" b="b"/>
            <a:pathLst>
              <a:path w="12192000" h="5448300">
                <a:moveTo>
                  <a:pt x="0" y="5448300"/>
                </a:moveTo>
                <a:lnTo>
                  <a:pt x="12192000" y="5448300"/>
                </a:lnTo>
                <a:lnTo>
                  <a:pt x="12192000" y="0"/>
                </a:lnTo>
                <a:lnTo>
                  <a:pt x="0" y="0"/>
                </a:lnTo>
                <a:lnTo>
                  <a:pt x="0" y="544830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77748" y="267970"/>
            <a:ext cx="4000964" cy="536044"/>
          </a:xfrm>
          <a:prstGeom prst="rect">
            <a:avLst/>
          </a:prstGeom>
        </p:spPr>
        <p:txBody>
          <a:bodyPr vert="horz" wrap="square" lIns="0" tIns="12700" rIns="0" bIns="0" rtlCol="0">
            <a:spAutoFit/>
          </a:bodyPr>
          <a:lstStyle/>
          <a:p>
            <a:pPr marL="12700">
              <a:lnSpc>
                <a:spcPct val="100000"/>
              </a:lnSpc>
              <a:spcBef>
                <a:spcPts val="100"/>
              </a:spcBef>
            </a:pPr>
            <a:r>
              <a:rPr spc="-5" dirty="0"/>
              <a:t>Building</a:t>
            </a:r>
            <a:r>
              <a:rPr spc="-240" dirty="0"/>
              <a:t> </a:t>
            </a:r>
            <a:r>
              <a:rPr dirty="0"/>
              <a:t>Program</a:t>
            </a:r>
          </a:p>
        </p:txBody>
      </p:sp>
      <p:sp>
        <p:nvSpPr>
          <p:cNvPr id="4" name="object 4"/>
          <p:cNvSpPr/>
          <p:nvPr/>
        </p:nvSpPr>
        <p:spPr>
          <a:xfrm>
            <a:off x="2281682" y="2070226"/>
            <a:ext cx="2743200" cy="676910"/>
          </a:xfrm>
          <a:custGeom>
            <a:avLst/>
            <a:gdLst/>
            <a:ahLst/>
            <a:cxnLst/>
            <a:rect l="l" t="t" r="r" b="b"/>
            <a:pathLst>
              <a:path w="2743200" h="676910">
                <a:moveTo>
                  <a:pt x="0" y="676656"/>
                </a:moveTo>
                <a:lnTo>
                  <a:pt x="2743199" y="676656"/>
                </a:lnTo>
                <a:lnTo>
                  <a:pt x="2743199" y="0"/>
                </a:lnTo>
                <a:lnTo>
                  <a:pt x="0" y="0"/>
                </a:lnTo>
                <a:lnTo>
                  <a:pt x="0" y="67665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1458722" y="2070226"/>
            <a:ext cx="3566160" cy="0"/>
          </a:xfrm>
          <a:custGeom>
            <a:avLst/>
            <a:gdLst/>
            <a:ahLst/>
            <a:cxnLst/>
            <a:rect l="l" t="t" r="r" b="b"/>
            <a:pathLst>
              <a:path w="3566160">
                <a:moveTo>
                  <a:pt x="0" y="0"/>
                </a:moveTo>
                <a:lnTo>
                  <a:pt x="3566160" y="0"/>
                </a:lnTo>
              </a:path>
            </a:pathLst>
          </a:custGeom>
          <a:ln w="12700">
            <a:solidFill>
              <a:srgbClr val="8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object 6"/>
          <p:cNvGraphicFramePr>
            <a:graphicFrameLocks noGrp="1"/>
          </p:cNvGraphicFramePr>
          <p:nvPr/>
        </p:nvGraphicFramePr>
        <p:xfrm>
          <a:off x="1458722" y="2070226"/>
          <a:ext cx="3153409" cy="676275"/>
        </p:xfrm>
        <a:graphic>
          <a:graphicData uri="http://schemas.openxmlformats.org/drawingml/2006/table">
            <a:tbl>
              <a:tblPr firstRow="1" bandRow="1">
                <a:tableStyleId>{2D5ABB26-0587-4C30-8999-92F81FD0307C}</a:tableStyleId>
              </a:tblPr>
              <a:tblGrid>
                <a:gridCol w="823594">
                  <a:extLst>
                    <a:ext uri="{9D8B030D-6E8A-4147-A177-3AD203B41FA5}">
                      <a16:colId xmlns:a16="http://schemas.microsoft.com/office/drawing/2014/main" val="20000"/>
                    </a:ext>
                  </a:extLst>
                </a:gridCol>
                <a:gridCol w="2329815">
                  <a:extLst>
                    <a:ext uri="{9D8B030D-6E8A-4147-A177-3AD203B41FA5}">
                      <a16:colId xmlns:a16="http://schemas.microsoft.com/office/drawing/2014/main" val="20001"/>
                    </a:ext>
                  </a:extLst>
                </a:gridCol>
              </a:tblGrid>
              <a:tr h="676275">
                <a:tc>
                  <a:txBody>
                    <a:bodyPr/>
                    <a:lstStyle/>
                    <a:p>
                      <a:pPr marL="222250">
                        <a:lnSpc>
                          <a:spcPct val="100000"/>
                        </a:lnSpc>
                        <a:spcBef>
                          <a:spcPts val="195"/>
                        </a:spcBef>
                      </a:pPr>
                      <a:r>
                        <a:rPr sz="3600" b="1" spc="-5" dirty="0">
                          <a:solidFill>
                            <a:srgbClr val="800000"/>
                          </a:solidFill>
                          <a:latin typeface="Arial"/>
                          <a:cs typeface="Arial"/>
                        </a:rPr>
                        <a:t>80</a:t>
                      </a:r>
                      <a:endParaRPr sz="3600" dirty="0">
                        <a:latin typeface="Arial"/>
                        <a:cs typeface="Arial"/>
                      </a:endParaRPr>
                    </a:p>
                  </a:txBody>
                  <a:tcPr marL="0" marR="0" marT="24765" marB="0">
                    <a:solidFill>
                      <a:srgbClr val="FFFFFF"/>
                    </a:solidFill>
                  </a:tcPr>
                </a:tc>
                <a:tc>
                  <a:txBody>
                    <a:bodyPr/>
                    <a:lstStyle/>
                    <a:p>
                      <a:pPr>
                        <a:lnSpc>
                          <a:spcPct val="100000"/>
                        </a:lnSpc>
                        <a:spcBef>
                          <a:spcPts val="25"/>
                        </a:spcBef>
                      </a:pPr>
                      <a:endParaRPr sz="1500" dirty="0">
                        <a:latin typeface="Times New Roman"/>
                        <a:cs typeface="Times New Roman"/>
                      </a:endParaRPr>
                    </a:p>
                    <a:p>
                      <a:pPr marL="90805">
                        <a:lnSpc>
                          <a:spcPct val="100000"/>
                        </a:lnSpc>
                      </a:pPr>
                      <a:r>
                        <a:rPr sz="1600" spc="-5" dirty="0">
                          <a:latin typeface="Arial"/>
                          <a:cs typeface="Arial"/>
                        </a:rPr>
                        <a:t>Inpatient Beds (16</a:t>
                      </a:r>
                      <a:r>
                        <a:rPr sz="1600" spc="-80" dirty="0">
                          <a:latin typeface="Arial"/>
                          <a:cs typeface="Arial"/>
                        </a:rPr>
                        <a:t> </a:t>
                      </a:r>
                      <a:r>
                        <a:rPr sz="1600" spc="-5" dirty="0">
                          <a:latin typeface="Arial"/>
                          <a:cs typeface="Arial"/>
                        </a:rPr>
                        <a:t>ICU)</a:t>
                      </a:r>
                      <a:endParaRPr sz="1600" dirty="0">
                        <a:latin typeface="Arial"/>
                        <a:cs typeface="Arial"/>
                      </a:endParaRPr>
                    </a:p>
                  </a:txBody>
                  <a:tcPr marL="0" marR="0" marT="3175" marB="0">
                    <a:solidFill>
                      <a:srgbClr val="FFFFFF"/>
                    </a:solidFill>
                  </a:tcPr>
                </a:tc>
                <a:extLst>
                  <a:ext uri="{0D108BD9-81ED-4DB2-BD59-A6C34878D82A}">
                    <a16:rowId xmlns:a16="http://schemas.microsoft.com/office/drawing/2014/main" val="10000"/>
                  </a:ext>
                </a:extLst>
              </a:tr>
            </a:tbl>
          </a:graphicData>
        </a:graphic>
      </p:graphicFrame>
      <p:graphicFrame>
        <p:nvGraphicFramePr>
          <p:cNvPr id="7" name="object 7"/>
          <p:cNvGraphicFramePr>
            <a:graphicFrameLocks noGrp="1"/>
          </p:cNvGraphicFramePr>
          <p:nvPr/>
        </p:nvGraphicFramePr>
        <p:xfrm>
          <a:off x="1458722" y="3199555"/>
          <a:ext cx="3566158" cy="910590"/>
        </p:xfrm>
        <a:graphic>
          <a:graphicData uri="http://schemas.openxmlformats.org/drawingml/2006/table">
            <a:tbl>
              <a:tblPr firstRow="1" bandRow="1">
                <a:tableStyleId>{2D5ABB26-0587-4C30-8999-92F81FD0307C}</a:tableStyleId>
              </a:tblPr>
              <a:tblGrid>
                <a:gridCol w="823594">
                  <a:extLst>
                    <a:ext uri="{9D8B030D-6E8A-4147-A177-3AD203B41FA5}">
                      <a16:colId xmlns:a16="http://schemas.microsoft.com/office/drawing/2014/main" val="20000"/>
                    </a:ext>
                  </a:extLst>
                </a:gridCol>
                <a:gridCol w="2742564">
                  <a:extLst>
                    <a:ext uri="{9D8B030D-6E8A-4147-A177-3AD203B41FA5}">
                      <a16:colId xmlns:a16="http://schemas.microsoft.com/office/drawing/2014/main" val="20001"/>
                    </a:ext>
                  </a:extLst>
                </a:gridCol>
              </a:tblGrid>
              <a:tr h="234315">
                <a:tc>
                  <a:txBody>
                    <a:bodyPr/>
                    <a:lstStyle/>
                    <a:p>
                      <a:pPr>
                        <a:lnSpc>
                          <a:spcPct val="100000"/>
                        </a:lnSpc>
                      </a:pPr>
                      <a:endParaRPr sz="1200" dirty="0">
                        <a:latin typeface="Times New Roman"/>
                        <a:cs typeface="Times New Roman"/>
                      </a:endParaRPr>
                    </a:p>
                  </a:txBody>
                  <a:tcPr marL="0" marR="0" marT="0" marB="0">
                    <a:lnB w="12700">
                      <a:solidFill>
                        <a:srgbClr val="800000"/>
                      </a:solidFill>
                      <a:prstDash val="solid"/>
                    </a:lnB>
                    <a:solidFill>
                      <a:srgbClr val="F1F1F1"/>
                    </a:solidFill>
                  </a:tcPr>
                </a:tc>
                <a:tc>
                  <a:txBody>
                    <a:bodyPr/>
                    <a:lstStyle/>
                    <a:p>
                      <a:pPr marL="90805">
                        <a:lnSpc>
                          <a:spcPts val="1100"/>
                        </a:lnSpc>
                      </a:pPr>
                      <a:r>
                        <a:rPr sz="1000" spc="-5" dirty="0">
                          <a:solidFill>
                            <a:srgbClr val="737373"/>
                          </a:solidFill>
                          <a:latin typeface="Arial"/>
                          <a:cs typeface="Arial"/>
                        </a:rPr>
                        <a:t>OUTPATIENT ONCOLOGY</a:t>
                      </a:r>
                      <a:r>
                        <a:rPr sz="1000" spc="-35" dirty="0">
                          <a:solidFill>
                            <a:srgbClr val="737373"/>
                          </a:solidFill>
                          <a:latin typeface="Arial"/>
                          <a:cs typeface="Arial"/>
                        </a:rPr>
                        <a:t> </a:t>
                      </a:r>
                      <a:r>
                        <a:rPr sz="1000" spc="-5" dirty="0">
                          <a:solidFill>
                            <a:srgbClr val="737373"/>
                          </a:solidFill>
                          <a:latin typeface="Arial"/>
                          <a:cs typeface="Arial"/>
                        </a:rPr>
                        <a:t>CLINIC</a:t>
                      </a:r>
                      <a:endParaRPr sz="1000" dirty="0">
                        <a:latin typeface="Arial"/>
                        <a:cs typeface="Arial"/>
                      </a:endParaRPr>
                    </a:p>
                  </a:txBody>
                  <a:tcPr marL="0" marR="0" marT="0" marB="0">
                    <a:lnB w="12700">
                      <a:solidFill>
                        <a:srgbClr val="800000"/>
                      </a:solidFill>
                      <a:prstDash val="solid"/>
                    </a:lnB>
                    <a:solidFill>
                      <a:srgbClr val="F1F1F1"/>
                    </a:solidFill>
                  </a:tcPr>
                </a:tc>
                <a:extLst>
                  <a:ext uri="{0D108BD9-81ED-4DB2-BD59-A6C34878D82A}">
                    <a16:rowId xmlns:a16="http://schemas.microsoft.com/office/drawing/2014/main" val="10000"/>
                  </a:ext>
                </a:extLst>
              </a:tr>
              <a:tr h="676275">
                <a:tc>
                  <a:txBody>
                    <a:bodyPr/>
                    <a:lstStyle/>
                    <a:p>
                      <a:pPr marL="222250">
                        <a:lnSpc>
                          <a:spcPct val="100000"/>
                        </a:lnSpc>
                        <a:spcBef>
                          <a:spcPts val="200"/>
                        </a:spcBef>
                      </a:pPr>
                      <a:r>
                        <a:rPr sz="3600" b="1" spc="-5" dirty="0">
                          <a:solidFill>
                            <a:srgbClr val="800000"/>
                          </a:solidFill>
                          <a:latin typeface="Arial"/>
                          <a:cs typeface="Arial"/>
                        </a:rPr>
                        <a:t>90</a:t>
                      </a:r>
                      <a:endParaRPr sz="3600" dirty="0">
                        <a:latin typeface="Arial"/>
                        <a:cs typeface="Arial"/>
                      </a:endParaRPr>
                    </a:p>
                  </a:txBody>
                  <a:tcPr marL="0" marR="0" marT="25400" marB="0">
                    <a:lnT w="12700">
                      <a:solidFill>
                        <a:srgbClr val="800000"/>
                      </a:solidFill>
                      <a:prstDash val="solid"/>
                    </a:lnT>
                    <a:solidFill>
                      <a:srgbClr val="FFFFFF"/>
                    </a:solidFill>
                  </a:tcPr>
                </a:tc>
                <a:tc>
                  <a:txBody>
                    <a:bodyPr/>
                    <a:lstStyle/>
                    <a:p>
                      <a:pPr>
                        <a:lnSpc>
                          <a:spcPct val="100000"/>
                        </a:lnSpc>
                        <a:spcBef>
                          <a:spcPts val="25"/>
                        </a:spcBef>
                      </a:pPr>
                      <a:endParaRPr sz="1500" dirty="0">
                        <a:latin typeface="Times New Roman"/>
                        <a:cs typeface="Times New Roman"/>
                      </a:endParaRPr>
                    </a:p>
                    <a:p>
                      <a:pPr marL="90805">
                        <a:lnSpc>
                          <a:spcPct val="100000"/>
                        </a:lnSpc>
                      </a:pPr>
                      <a:r>
                        <a:rPr sz="1600" spc="-5" dirty="0">
                          <a:latin typeface="Arial"/>
                          <a:cs typeface="Arial"/>
                        </a:rPr>
                        <a:t>Exam</a:t>
                      </a:r>
                      <a:r>
                        <a:rPr sz="1600" spc="-20" dirty="0">
                          <a:latin typeface="Arial"/>
                          <a:cs typeface="Arial"/>
                        </a:rPr>
                        <a:t> </a:t>
                      </a:r>
                      <a:r>
                        <a:rPr sz="1600" spc="-5" dirty="0">
                          <a:latin typeface="Arial"/>
                          <a:cs typeface="Arial"/>
                        </a:rPr>
                        <a:t>Rooms</a:t>
                      </a:r>
                      <a:endParaRPr sz="1600" dirty="0">
                        <a:latin typeface="Arial"/>
                        <a:cs typeface="Arial"/>
                      </a:endParaRPr>
                    </a:p>
                  </a:txBody>
                  <a:tcPr marL="0" marR="0" marT="3175" marB="0">
                    <a:lnT w="12700">
                      <a:solidFill>
                        <a:srgbClr val="800000"/>
                      </a:solidFill>
                      <a:prstDash val="solid"/>
                    </a:lnT>
                    <a:solidFill>
                      <a:srgbClr val="FFFFFF"/>
                    </a:solidFill>
                  </a:tcPr>
                </a:tc>
                <a:extLst>
                  <a:ext uri="{0D108BD9-81ED-4DB2-BD59-A6C34878D82A}">
                    <a16:rowId xmlns:a16="http://schemas.microsoft.com/office/drawing/2014/main" val="10001"/>
                  </a:ext>
                </a:extLst>
              </a:tr>
            </a:tbl>
          </a:graphicData>
        </a:graphic>
      </p:graphicFrame>
      <p:graphicFrame>
        <p:nvGraphicFramePr>
          <p:cNvPr id="8" name="object 8"/>
          <p:cNvGraphicFramePr>
            <a:graphicFrameLocks noGrp="1"/>
          </p:cNvGraphicFramePr>
          <p:nvPr/>
        </p:nvGraphicFramePr>
        <p:xfrm>
          <a:off x="6096127" y="2070226"/>
          <a:ext cx="4316730" cy="3449320"/>
        </p:xfrm>
        <a:graphic>
          <a:graphicData uri="http://schemas.openxmlformats.org/drawingml/2006/table">
            <a:tbl>
              <a:tblPr firstRow="1" bandRow="1">
                <a:tableStyleId>{2D5ABB26-0587-4C30-8999-92F81FD0307C}</a:tableStyleId>
              </a:tblPr>
              <a:tblGrid>
                <a:gridCol w="4316730">
                  <a:extLst>
                    <a:ext uri="{9D8B030D-6E8A-4147-A177-3AD203B41FA5}">
                      <a16:colId xmlns:a16="http://schemas.microsoft.com/office/drawing/2014/main" val="20000"/>
                    </a:ext>
                  </a:extLst>
                </a:gridCol>
              </a:tblGrid>
              <a:tr h="182880">
                <a:tc>
                  <a:txBody>
                    <a:bodyPr/>
                    <a:lstStyle/>
                    <a:p>
                      <a:pPr marL="144145">
                        <a:lnSpc>
                          <a:spcPts val="1340"/>
                        </a:lnSpc>
                      </a:pPr>
                      <a:r>
                        <a:rPr sz="1200" spc="-5" dirty="0">
                          <a:solidFill>
                            <a:srgbClr val="750405"/>
                          </a:solidFill>
                          <a:latin typeface="Arial"/>
                          <a:cs typeface="Arial"/>
                        </a:rPr>
                        <a:t>Radiology </a:t>
                      </a:r>
                      <a:r>
                        <a:rPr sz="1200" dirty="0">
                          <a:solidFill>
                            <a:srgbClr val="750405"/>
                          </a:solidFill>
                          <a:latin typeface="Arial"/>
                          <a:cs typeface="Arial"/>
                        </a:rPr>
                        <a:t>including </a:t>
                      </a:r>
                      <a:r>
                        <a:rPr sz="1200" spc="-5" dirty="0">
                          <a:solidFill>
                            <a:srgbClr val="750405"/>
                          </a:solidFill>
                          <a:latin typeface="Arial"/>
                          <a:cs typeface="Arial"/>
                        </a:rPr>
                        <a:t>MR, </a:t>
                      </a:r>
                      <a:r>
                        <a:rPr sz="1200" spc="-45" dirty="0">
                          <a:solidFill>
                            <a:srgbClr val="750405"/>
                          </a:solidFill>
                          <a:latin typeface="Arial"/>
                          <a:cs typeface="Arial"/>
                        </a:rPr>
                        <a:t>CT, </a:t>
                      </a:r>
                      <a:r>
                        <a:rPr sz="1200" dirty="0">
                          <a:solidFill>
                            <a:srgbClr val="750405"/>
                          </a:solidFill>
                          <a:latin typeface="Arial"/>
                          <a:cs typeface="Arial"/>
                        </a:rPr>
                        <a:t>Ultrasound &amp;</a:t>
                      </a:r>
                      <a:r>
                        <a:rPr sz="1200" spc="130" dirty="0">
                          <a:solidFill>
                            <a:srgbClr val="750405"/>
                          </a:solidFill>
                          <a:latin typeface="Arial"/>
                          <a:cs typeface="Arial"/>
                        </a:rPr>
                        <a:t> </a:t>
                      </a:r>
                      <a:r>
                        <a:rPr sz="1200" spc="-5" dirty="0">
                          <a:solidFill>
                            <a:srgbClr val="750405"/>
                          </a:solidFill>
                          <a:latin typeface="Arial"/>
                          <a:cs typeface="Arial"/>
                        </a:rPr>
                        <a:t>X-Ray</a:t>
                      </a:r>
                      <a:endParaRPr sz="1200" dirty="0">
                        <a:latin typeface="Arial"/>
                        <a:cs typeface="Arial"/>
                      </a:endParaRPr>
                    </a:p>
                  </a:txBody>
                  <a:tcPr marL="0" marR="0" marT="0" marB="0">
                    <a:lnL w="12700">
                      <a:solidFill>
                        <a:srgbClr val="750405"/>
                      </a:solidFill>
                      <a:prstDash val="solid"/>
                    </a:lnL>
                    <a:solidFill>
                      <a:srgbClr val="F1F1F1"/>
                    </a:solidFill>
                  </a:tcPr>
                </a:tc>
                <a:extLst>
                  <a:ext uri="{0D108BD9-81ED-4DB2-BD59-A6C34878D82A}">
                    <a16:rowId xmlns:a16="http://schemas.microsoft.com/office/drawing/2014/main" val="10000"/>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1"/>
                  </a:ext>
                </a:extLst>
              </a:tr>
              <a:tr h="182245">
                <a:tc>
                  <a:txBody>
                    <a:bodyPr/>
                    <a:lstStyle/>
                    <a:p>
                      <a:pPr marL="144145">
                        <a:lnSpc>
                          <a:spcPts val="1340"/>
                        </a:lnSpc>
                      </a:pPr>
                      <a:r>
                        <a:rPr sz="1200" dirty="0">
                          <a:solidFill>
                            <a:srgbClr val="750405"/>
                          </a:solidFill>
                          <a:latin typeface="Arial"/>
                          <a:cs typeface="Arial"/>
                        </a:rPr>
                        <a:t>Breast</a:t>
                      </a:r>
                      <a:r>
                        <a:rPr sz="1200" spc="20" dirty="0">
                          <a:solidFill>
                            <a:srgbClr val="750405"/>
                          </a:solidFill>
                          <a:latin typeface="Arial"/>
                          <a:cs typeface="Arial"/>
                        </a:rPr>
                        <a:t> </a:t>
                      </a:r>
                      <a:r>
                        <a:rPr sz="1200" dirty="0">
                          <a:solidFill>
                            <a:srgbClr val="750405"/>
                          </a:solidFill>
                          <a:latin typeface="Arial"/>
                          <a:cs typeface="Arial"/>
                        </a:rPr>
                        <a:t>Center</a:t>
                      </a:r>
                      <a:endParaRPr sz="1200" dirty="0">
                        <a:latin typeface="Arial"/>
                        <a:cs typeface="Arial"/>
                      </a:endParaRPr>
                    </a:p>
                  </a:txBody>
                  <a:tcPr marL="0" marR="0" marT="0" marB="0">
                    <a:lnL w="12700">
                      <a:solidFill>
                        <a:srgbClr val="750405"/>
                      </a:solidFill>
                      <a:prstDash val="solid"/>
                    </a:lnL>
                    <a:solidFill>
                      <a:srgbClr val="F1F1F1"/>
                    </a:solidFill>
                  </a:tcPr>
                </a:tc>
                <a:extLst>
                  <a:ext uri="{0D108BD9-81ED-4DB2-BD59-A6C34878D82A}">
                    <a16:rowId xmlns:a16="http://schemas.microsoft.com/office/drawing/2014/main" val="10002"/>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3"/>
                  </a:ext>
                </a:extLst>
              </a:tr>
              <a:tr h="182880">
                <a:tc>
                  <a:txBody>
                    <a:bodyPr/>
                    <a:lstStyle/>
                    <a:p>
                      <a:pPr marL="144145">
                        <a:lnSpc>
                          <a:spcPts val="1340"/>
                        </a:lnSpc>
                      </a:pPr>
                      <a:r>
                        <a:rPr lang="en-US" sz="1200" dirty="0">
                          <a:solidFill>
                            <a:srgbClr val="750405"/>
                          </a:solidFill>
                          <a:latin typeface="Arial"/>
                          <a:cs typeface="Arial"/>
                        </a:rPr>
                        <a:t>Oncology</a:t>
                      </a:r>
                      <a:r>
                        <a:rPr sz="1200" dirty="0">
                          <a:solidFill>
                            <a:srgbClr val="750405"/>
                          </a:solidFill>
                          <a:latin typeface="Arial"/>
                          <a:cs typeface="Arial"/>
                        </a:rPr>
                        <a:t> </a:t>
                      </a:r>
                      <a:r>
                        <a:rPr lang="en-US" sz="1200" spc="-5" dirty="0">
                          <a:solidFill>
                            <a:srgbClr val="750405"/>
                          </a:solidFill>
                          <a:latin typeface="Arial"/>
                          <a:cs typeface="Arial"/>
                        </a:rPr>
                        <a:t>Rapid Response Clinic (ORAC)</a:t>
                      </a:r>
                      <a:endParaRPr sz="1200" dirty="0">
                        <a:latin typeface="Arial"/>
                        <a:cs typeface="Arial"/>
                      </a:endParaRPr>
                    </a:p>
                  </a:txBody>
                  <a:tcPr marL="0" marR="0" marT="0" marB="0">
                    <a:lnL w="12700">
                      <a:solidFill>
                        <a:srgbClr val="800000"/>
                      </a:solidFill>
                      <a:prstDash val="solid"/>
                    </a:lnL>
                    <a:solidFill>
                      <a:srgbClr val="F1F1F1"/>
                    </a:solidFill>
                  </a:tcPr>
                </a:tc>
                <a:extLst>
                  <a:ext uri="{0D108BD9-81ED-4DB2-BD59-A6C34878D82A}">
                    <a16:rowId xmlns:a16="http://schemas.microsoft.com/office/drawing/2014/main" val="10004"/>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5"/>
                  </a:ext>
                </a:extLst>
              </a:tr>
              <a:tr h="182245">
                <a:tc>
                  <a:txBody>
                    <a:bodyPr/>
                    <a:lstStyle/>
                    <a:p>
                      <a:pPr marL="144145">
                        <a:lnSpc>
                          <a:spcPts val="1340"/>
                        </a:lnSpc>
                      </a:pPr>
                      <a:r>
                        <a:rPr sz="1200" dirty="0">
                          <a:solidFill>
                            <a:srgbClr val="750405"/>
                          </a:solidFill>
                          <a:latin typeface="Arial"/>
                          <a:cs typeface="Arial"/>
                        </a:rPr>
                        <a:t>Wellness</a:t>
                      </a:r>
                      <a:r>
                        <a:rPr sz="1200" spc="-30" dirty="0">
                          <a:solidFill>
                            <a:srgbClr val="750405"/>
                          </a:solidFill>
                          <a:latin typeface="Arial"/>
                          <a:cs typeface="Arial"/>
                        </a:rPr>
                        <a:t> </a:t>
                      </a:r>
                      <a:r>
                        <a:rPr sz="1200" dirty="0">
                          <a:solidFill>
                            <a:srgbClr val="750405"/>
                          </a:solidFill>
                          <a:latin typeface="Arial"/>
                          <a:cs typeface="Arial"/>
                        </a:rPr>
                        <a:t>Center</a:t>
                      </a:r>
                      <a:endParaRPr sz="1200" dirty="0">
                        <a:latin typeface="Arial"/>
                        <a:cs typeface="Arial"/>
                      </a:endParaRPr>
                    </a:p>
                  </a:txBody>
                  <a:tcPr marL="0" marR="0" marT="0" marB="0">
                    <a:lnL w="12700">
                      <a:solidFill>
                        <a:srgbClr val="800000"/>
                      </a:solidFill>
                      <a:prstDash val="solid"/>
                    </a:lnL>
                    <a:solidFill>
                      <a:srgbClr val="F1F1F1"/>
                    </a:solidFill>
                  </a:tcPr>
                </a:tc>
                <a:extLst>
                  <a:ext uri="{0D108BD9-81ED-4DB2-BD59-A6C34878D82A}">
                    <a16:rowId xmlns:a16="http://schemas.microsoft.com/office/drawing/2014/main" val="10006"/>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7"/>
                  </a:ext>
                </a:extLst>
              </a:tr>
              <a:tr h="182245">
                <a:tc>
                  <a:txBody>
                    <a:bodyPr/>
                    <a:lstStyle/>
                    <a:p>
                      <a:pPr marL="144145">
                        <a:lnSpc>
                          <a:spcPts val="1340"/>
                        </a:lnSpc>
                      </a:pPr>
                      <a:r>
                        <a:rPr sz="1200" spc="-5" dirty="0">
                          <a:solidFill>
                            <a:srgbClr val="750405"/>
                          </a:solidFill>
                          <a:latin typeface="Arial"/>
                          <a:cs typeface="Arial"/>
                        </a:rPr>
                        <a:t>Pharmacy</a:t>
                      </a:r>
                      <a:endParaRPr sz="1200" dirty="0">
                        <a:latin typeface="Arial"/>
                        <a:cs typeface="Arial"/>
                      </a:endParaRPr>
                    </a:p>
                  </a:txBody>
                  <a:tcPr marL="0" marR="0" marT="0" marB="0">
                    <a:lnL w="12700">
                      <a:solidFill>
                        <a:srgbClr val="800000"/>
                      </a:solidFill>
                      <a:prstDash val="solid"/>
                    </a:lnL>
                    <a:solidFill>
                      <a:srgbClr val="F1F1F1"/>
                    </a:solidFill>
                  </a:tcPr>
                </a:tc>
                <a:extLst>
                  <a:ext uri="{0D108BD9-81ED-4DB2-BD59-A6C34878D82A}">
                    <a16:rowId xmlns:a16="http://schemas.microsoft.com/office/drawing/2014/main" val="10008"/>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9"/>
                  </a:ext>
                </a:extLst>
              </a:tr>
              <a:tr h="182880">
                <a:tc>
                  <a:txBody>
                    <a:bodyPr/>
                    <a:lstStyle/>
                    <a:p>
                      <a:pPr marL="144145">
                        <a:lnSpc>
                          <a:spcPts val="1340"/>
                        </a:lnSpc>
                      </a:pPr>
                      <a:r>
                        <a:rPr sz="1200" spc="-5" dirty="0">
                          <a:solidFill>
                            <a:srgbClr val="750405"/>
                          </a:solidFill>
                          <a:latin typeface="Arial"/>
                          <a:cs typeface="Arial"/>
                        </a:rPr>
                        <a:t>Public </a:t>
                      </a:r>
                      <a:r>
                        <a:rPr sz="1200" dirty="0">
                          <a:solidFill>
                            <a:srgbClr val="750405"/>
                          </a:solidFill>
                          <a:latin typeface="Arial"/>
                          <a:cs typeface="Arial"/>
                        </a:rPr>
                        <a:t>/ Waiting /</a:t>
                      </a:r>
                      <a:r>
                        <a:rPr sz="1200" spc="10" dirty="0">
                          <a:solidFill>
                            <a:srgbClr val="750405"/>
                          </a:solidFill>
                          <a:latin typeface="Arial"/>
                          <a:cs typeface="Arial"/>
                        </a:rPr>
                        <a:t> </a:t>
                      </a:r>
                      <a:r>
                        <a:rPr sz="1200" spc="-5" dirty="0">
                          <a:solidFill>
                            <a:srgbClr val="750405"/>
                          </a:solidFill>
                          <a:latin typeface="Arial"/>
                          <a:cs typeface="Arial"/>
                        </a:rPr>
                        <a:t>Retail</a:t>
                      </a:r>
                      <a:endParaRPr sz="1200" dirty="0">
                        <a:latin typeface="Arial"/>
                        <a:cs typeface="Arial"/>
                      </a:endParaRPr>
                    </a:p>
                  </a:txBody>
                  <a:tcPr marL="0" marR="0" marT="0" marB="0">
                    <a:lnL w="12700">
                      <a:solidFill>
                        <a:srgbClr val="800000"/>
                      </a:solidFill>
                      <a:prstDash val="solid"/>
                    </a:lnL>
                    <a:solidFill>
                      <a:srgbClr val="F1F1F1"/>
                    </a:solidFill>
                  </a:tcPr>
                </a:tc>
                <a:extLst>
                  <a:ext uri="{0D108BD9-81ED-4DB2-BD59-A6C34878D82A}">
                    <a16:rowId xmlns:a16="http://schemas.microsoft.com/office/drawing/2014/main" val="10010"/>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11"/>
                  </a:ext>
                </a:extLst>
              </a:tr>
              <a:tr h="182880">
                <a:tc>
                  <a:txBody>
                    <a:bodyPr/>
                    <a:lstStyle/>
                    <a:p>
                      <a:pPr marL="144145">
                        <a:lnSpc>
                          <a:spcPts val="1340"/>
                        </a:lnSpc>
                      </a:pPr>
                      <a:r>
                        <a:rPr sz="1200" spc="-5" dirty="0">
                          <a:solidFill>
                            <a:srgbClr val="750405"/>
                          </a:solidFill>
                          <a:latin typeface="Arial"/>
                          <a:cs typeface="Arial"/>
                        </a:rPr>
                        <a:t>Building Support</a:t>
                      </a:r>
                      <a:r>
                        <a:rPr sz="1200" spc="5" dirty="0">
                          <a:solidFill>
                            <a:srgbClr val="750405"/>
                          </a:solidFill>
                          <a:latin typeface="Arial"/>
                          <a:cs typeface="Arial"/>
                        </a:rPr>
                        <a:t> </a:t>
                      </a:r>
                      <a:r>
                        <a:rPr sz="1200" spc="-5" dirty="0">
                          <a:solidFill>
                            <a:srgbClr val="750405"/>
                          </a:solidFill>
                          <a:latin typeface="Arial"/>
                          <a:cs typeface="Arial"/>
                        </a:rPr>
                        <a:t>Services</a:t>
                      </a:r>
                      <a:endParaRPr sz="1200" dirty="0">
                        <a:latin typeface="Arial"/>
                        <a:cs typeface="Arial"/>
                      </a:endParaRPr>
                    </a:p>
                  </a:txBody>
                  <a:tcPr marL="0" marR="0" marT="0" marB="0">
                    <a:lnL w="12700">
                      <a:solidFill>
                        <a:srgbClr val="800000"/>
                      </a:solidFill>
                      <a:prstDash val="solid"/>
                    </a:lnL>
                    <a:solidFill>
                      <a:srgbClr val="F1F1F1"/>
                    </a:solidFill>
                  </a:tcPr>
                </a:tc>
                <a:extLst>
                  <a:ext uri="{0D108BD9-81ED-4DB2-BD59-A6C34878D82A}">
                    <a16:rowId xmlns:a16="http://schemas.microsoft.com/office/drawing/2014/main" val="10012"/>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13"/>
                  </a:ext>
                </a:extLst>
              </a:tr>
              <a:tr h="182880">
                <a:tc>
                  <a:txBody>
                    <a:bodyPr/>
                    <a:lstStyle/>
                    <a:p>
                      <a:pPr marL="144145">
                        <a:lnSpc>
                          <a:spcPts val="1340"/>
                        </a:lnSpc>
                      </a:pPr>
                      <a:r>
                        <a:rPr sz="1200" spc="-5" dirty="0">
                          <a:solidFill>
                            <a:srgbClr val="750405"/>
                          </a:solidFill>
                          <a:latin typeface="Arial"/>
                          <a:cs typeface="Arial"/>
                        </a:rPr>
                        <a:t>Mechanical</a:t>
                      </a:r>
                      <a:r>
                        <a:rPr sz="1200" spc="5" dirty="0">
                          <a:solidFill>
                            <a:srgbClr val="750405"/>
                          </a:solidFill>
                          <a:latin typeface="Arial"/>
                          <a:cs typeface="Arial"/>
                        </a:rPr>
                        <a:t> </a:t>
                      </a:r>
                      <a:r>
                        <a:rPr sz="1200" spc="-5" dirty="0">
                          <a:solidFill>
                            <a:srgbClr val="750405"/>
                          </a:solidFill>
                          <a:latin typeface="Arial"/>
                          <a:cs typeface="Arial"/>
                        </a:rPr>
                        <a:t>Floor</a:t>
                      </a:r>
                      <a:endParaRPr sz="1200" dirty="0">
                        <a:latin typeface="Arial"/>
                        <a:cs typeface="Arial"/>
                      </a:endParaRPr>
                    </a:p>
                  </a:txBody>
                  <a:tcPr marL="0" marR="0" marT="0" marB="0">
                    <a:lnL w="12700">
                      <a:solidFill>
                        <a:srgbClr val="800000"/>
                      </a:solidFill>
                      <a:prstDash val="solid"/>
                    </a:lnL>
                    <a:solidFill>
                      <a:srgbClr val="F1F1F1"/>
                    </a:solidFill>
                  </a:tcPr>
                </a:tc>
                <a:extLst>
                  <a:ext uri="{0D108BD9-81ED-4DB2-BD59-A6C34878D82A}">
                    <a16:rowId xmlns:a16="http://schemas.microsoft.com/office/drawing/2014/main" val="10014"/>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15"/>
                  </a:ext>
                </a:extLst>
              </a:tr>
              <a:tr h="182245">
                <a:tc>
                  <a:txBody>
                    <a:bodyPr/>
                    <a:lstStyle/>
                    <a:p>
                      <a:pPr marL="144145">
                        <a:lnSpc>
                          <a:spcPts val="1340"/>
                        </a:lnSpc>
                      </a:pPr>
                      <a:r>
                        <a:rPr sz="1200" spc="-10" dirty="0">
                          <a:solidFill>
                            <a:srgbClr val="750405"/>
                          </a:solidFill>
                          <a:latin typeface="Arial"/>
                          <a:cs typeface="Arial"/>
                        </a:rPr>
                        <a:t>Tunnel </a:t>
                      </a:r>
                      <a:r>
                        <a:rPr sz="1200" dirty="0">
                          <a:solidFill>
                            <a:srgbClr val="750405"/>
                          </a:solidFill>
                          <a:latin typeface="Arial"/>
                          <a:cs typeface="Arial"/>
                        </a:rPr>
                        <a:t>to </a:t>
                      </a:r>
                      <a:r>
                        <a:rPr sz="1200" spc="-5" dirty="0">
                          <a:solidFill>
                            <a:srgbClr val="750405"/>
                          </a:solidFill>
                          <a:latin typeface="Arial"/>
                          <a:cs typeface="Arial"/>
                        </a:rPr>
                        <a:t>Parking Garage </a:t>
                      </a:r>
                      <a:r>
                        <a:rPr sz="1200" dirty="0">
                          <a:solidFill>
                            <a:srgbClr val="750405"/>
                          </a:solidFill>
                          <a:latin typeface="Arial"/>
                          <a:cs typeface="Arial"/>
                        </a:rPr>
                        <a:t>B / </a:t>
                      </a:r>
                      <a:r>
                        <a:rPr sz="1200" spc="-5" dirty="0">
                          <a:solidFill>
                            <a:srgbClr val="750405"/>
                          </a:solidFill>
                          <a:latin typeface="Arial"/>
                          <a:cs typeface="Arial"/>
                        </a:rPr>
                        <a:t>Loading</a:t>
                      </a:r>
                      <a:r>
                        <a:rPr sz="1200" spc="70" dirty="0">
                          <a:solidFill>
                            <a:srgbClr val="750405"/>
                          </a:solidFill>
                          <a:latin typeface="Arial"/>
                          <a:cs typeface="Arial"/>
                        </a:rPr>
                        <a:t> </a:t>
                      </a:r>
                      <a:r>
                        <a:rPr sz="1200" spc="-5" dirty="0">
                          <a:solidFill>
                            <a:srgbClr val="750405"/>
                          </a:solidFill>
                          <a:latin typeface="Arial"/>
                          <a:cs typeface="Arial"/>
                        </a:rPr>
                        <a:t>Dock</a:t>
                      </a:r>
                      <a:endParaRPr sz="1200" dirty="0">
                        <a:latin typeface="Arial"/>
                        <a:cs typeface="Arial"/>
                      </a:endParaRPr>
                    </a:p>
                  </a:txBody>
                  <a:tcPr marL="0" marR="0" marT="0" marB="0">
                    <a:lnL w="12700">
                      <a:solidFill>
                        <a:srgbClr val="800000"/>
                      </a:solidFill>
                      <a:prstDash val="solid"/>
                    </a:lnL>
                    <a:solidFill>
                      <a:srgbClr val="F1F1F1"/>
                    </a:solidFill>
                  </a:tcPr>
                </a:tc>
                <a:extLst>
                  <a:ext uri="{0D108BD9-81ED-4DB2-BD59-A6C34878D82A}">
                    <a16:rowId xmlns:a16="http://schemas.microsoft.com/office/drawing/2014/main" val="10016"/>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17"/>
                  </a:ext>
                </a:extLst>
              </a:tr>
              <a:tr h="182880">
                <a:tc>
                  <a:txBody>
                    <a:bodyPr/>
                    <a:lstStyle/>
                    <a:p>
                      <a:pPr marL="144145">
                        <a:lnSpc>
                          <a:spcPts val="1340"/>
                        </a:lnSpc>
                      </a:pPr>
                      <a:r>
                        <a:rPr sz="1200" spc="-5" dirty="0">
                          <a:solidFill>
                            <a:srgbClr val="750405"/>
                          </a:solidFill>
                          <a:latin typeface="Arial"/>
                          <a:cs typeface="Arial"/>
                        </a:rPr>
                        <a:t>Utility </a:t>
                      </a:r>
                      <a:r>
                        <a:rPr sz="1200" spc="-10" dirty="0">
                          <a:solidFill>
                            <a:srgbClr val="750405"/>
                          </a:solidFill>
                          <a:latin typeface="Arial"/>
                          <a:cs typeface="Arial"/>
                        </a:rPr>
                        <a:t>Tunnel </a:t>
                      </a:r>
                      <a:r>
                        <a:rPr sz="1200" dirty="0">
                          <a:solidFill>
                            <a:srgbClr val="750405"/>
                          </a:solidFill>
                          <a:latin typeface="Arial"/>
                          <a:cs typeface="Arial"/>
                        </a:rPr>
                        <a:t>to </a:t>
                      </a:r>
                      <a:r>
                        <a:rPr sz="1200" spc="-5" dirty="0">
                          <a:solidFill>
                            <a:srgbClr val="750405"/>
                          </a:solidFill>
                          <a:latin typeface="Arial"/>
                          <a:cs typeface="Arial"/>
                        </a:rPr>
                        <a:t>existing University </a:t>
                      </a:r>
                      <a:r>
                        <a:rPr sz="1200" dirty="0">
                          <a:solidFill>
                            <a:srgbClr val="750405"/>
                          </a:solidFill>
                          <a:latin typeface="Arial"/>
                          <a:cs typeface="Arial"/>
                        </a:rPr>
                        <a:t>Steam</a:t>
                      </a:r>
                      <a:r>
                        <a:rPr sz="1200" spc="130" dirty="0">
                          <a:solidFill>
                            <a:srgbClr val="750405"/>
                          </a:solidFill>
                          <a:latin typeface="Arial"/>
                          <a:cs typeface="Arial"/>
                        </a:rPr>
                        <a:t> </a:t>
                      </a:r>
                      <a:r>
                        <a:rPr sz="1200" spc="-10" dirty="0">
                          <a:solidFill>
                            <a:srgbClr val="750405"/>
                          </a:solidFill>
                          <a:latin typeface="Arial"/>
                          <a:cs typeface="Arial"/>
                        </a:rPr>
                        <a:t>Tunnel</a:t>
                      </a:r>
                      <a:endParaRPr sz="1200" dirty="0">
                        <a:latin typeface="Arial"/>
                        <a:cs typeface="Arial"/>
                      </a:endParaRPr>
                    </a:p>
                  </a:txBody>
                  <a:tcPr marL="0" marR="0" marT="0" marB="0">
                    <a:lnL w="12700">
                      <a:solidFill>
                        <a:srgbClr val="800000"/>
                      </a:solidFill>
                      <a:prstDash val="solid"/>
                    </a:lnL>
                    <a:solidFill>
                      <a:srgbClr val="F1F1F1"/>
                    </a:solidFill>
                  </a:tcPr>
                </a:tc>
                <a:extLst>
                  <a:ext uri="{0D108BD9-81ED-4DB2-BD59-A6C34878D82A}">
                    <a16:rowId xmlns:a16="http://schemas.microsoft.com/office/drawing/2014/main" val="10018"/>
                  </a:ext>
                </a:extLst>
              </a:tr>
              <a:tr h="109220">
                <a:tc>
                  <a:txBody>
                    <a:bodyPr/>
                    <a:lstStyle/>
                    <a:p>
                      <a:pPr>
                        <a:lnSpc>
                          <a:spcPct val="100000"/>
                        </a:lnSpc>
                      </a:pPr>
                      <a:endParaRPr sz="5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19"/>
                  </a:ext>
                </a:extLst>
              </a:tr>
              <a:tr h="182880">
                <a:tc>
                  <a:txBody>
                    <a:bodyPr/>
                    <a:lstStyle/>
                    <a:p>
                      <a:pPr marL="144145">
                        <a:lnSpc>
                          <a:spcPts val="1340"/>
                        </a:lnSpc>
                      </a:pPr>
                      <a:r>
                        <a:rPr sz="1200" spc="-5" dirty="0">
                          <a:solidFill>
                            <a:srgbClr val="750405"/>
                          </a:solidFill>
                          <a:latin typeface="Arial"/>
                          <a:cs typeface="Arial"/>
                        </a:rPr>
                        <a:t>Bridges </a:t>
                      </a:r>
                      <a:r>
                        <a:rPr sz="1200" dirty="0">
                          <a:solidFill>
                            <a:srgbClr val="750405"/>
                          </a:solidFill>
                          <a:latin typeface="Arial"/>
                          <a:cs typeface="Arial"/>
                        </a:rPr>
                        <a:t>to </a:t>
                      </a:r>
                      <a:r>
                        <a:rPr sz="1200" spc="-5" dirty="0">
                          <a:solidFill>
                            <a:srgbClr val="750405"/>
                          </a:solidFill>
                          <a:latin typeface="Arial"/>
                          <a:cs typeface="Arial"/>
                        </a:rPr>
                        <a:t>Parking Garage </a:t>
                      </a:r>
                      <a:r>
                        <a:rPr sz="1200" dirty="0">
                          <a:solidFill>
                            <a:srgbClr val="750405"/>
                          </a:solidFill>
                          <a:latin typeface="Arial"/>
                          <a:cs typeface="Arial"/>
                        </a:rPr>
                        <a:t>B &amp; Center for </a:t>
                      </a:r>
                      <a:r>
                        <a:rPr sz="1200" spc="-5" dirty="0">
                          <a:solidFill>
                            <a:srgbClr val="750405"/>
                          </a:solidFill>
                          <a:latin typeface="Arial"/>
                          <a:cs typeface="Arial"/>
                        </a:rPr>
                        <a:t>Care </a:t>
                      </a:r>
                      <a:r>
                        <a:rPr sz="1200" dirty="0">
                          <a:solidFill>
                            <a:srgbClr val="750405"/>
                          </a:solidFill>
                          <a:latin typeface="Arial"/>
                          <a:cs typeface="Arial"/>
                        </a:rPr>
                        <a:t>&amp;</a:t>
                      </a:r>
                      <a:r>
                        <a:rPr sz="1200" spc="150" dirty="0">
                          <a:solidFill>
                            <a:srgbClr val="750405"/>
                          </a:solidFill>
                          <a:latin typeface="Arial"/>
                          <a:cs typeface="Arial"/>
                        </a:rPr>
                        <a:t> </a:t>
                      </a:r>
                      <a:r>
                        <a:rPr sz="1200" spc="-5" dirty="0">
                          <a:solidFill>
                            <a:srgbClr val="750405"/>
                          </a:solidFill>
                          <a:latin typeface="Arial"/>
                          <a:cs typeface="Arial"/>
                        </a:rPr>
                        <a:t>Discovery</a:t>
                      </a:r>
                      <a:endParaRPr sz="1200" dirty="0">
                        <a:latin typeface="Arial"/>
                        <a:cs typeface="Arial"/>
                      </a:endParaRPr>
                    </a:p>
                  </a:txBody>
                  <a:tcPr marL="0" marR="0" marT="0" marB="0">
                    <a:lnL w="12700">
                      <a:solidFill>
                        <a:srgbClr val="800000"/>
                      </a:solidFill>
                      <a:prstDash val="solid"/>
                    </a:lnL>
                    <a:lnB>
                      <a:noFill/>
                    </a:lnB>
                    <a:solidFill>
                      <a:srgbClr val="F1F1F1"/>
                    </a:solidFill>
                  </a:tcPr>
                </a:tc>
                <a:extLst>
                  <a:ext uri="{0D108BD9-81ED-4DB2-BD59-A6C34878D82A}">
                    <a16:rowId xmlns:a16="http://schemas.microsoft.com/office/drawing/2014/main" val="10020"/>
                  </a:ext>
                </a:extLst>
              </a:tr>
              <a:tr h="106287">
                <a:tc>
                  <a:txBody>
                    <a:bodyPr/>
                    <a:lstStyle/>
                    <a:p>
                      <a:pPr marL="144145">
                        <a:lnSpc>
                          <a:spcPts val="1340"/>
                        </a:lnSpc>
                      </a:pPr>
                      <a:endParaRPr sz="1200" dirty="0">
                        <a:latin typeface="Arial"/>
                        <a:cs typeface="Arial"/>
                      </a:endParaRPr>
                    </a:p>
                  </a:txBody>
                  <a:tcPr marL="0" marR="0" marT="0" marB="0">
                    <a:lnL w="12700">
                      <a:noFill/>
                      <a:prstDash val="solid"/>
                    </a:lnL>
                    <a:lnR>
                      <a:noFill/>
                    </a:lnR>
                    <a:lnT>
                      <a:noFill/>
                    </a:lnT>
                    <a:lnB>
                      <a:noFill/>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33403144"/>
                  </a:ext>
                </a:extLst>
              </a:tr>
              <a:tr h="182880">
                <a:tc>
                  <a:txBody>
                    <a:bodyPr/>
                    <a:lstStyle/>
                    <a:p>
                      <a:pPr marL="144145">
                        <a:lnSpc>
                          <a:spcPts val="1340"/>
                        </a:lnSpc>
                      </a:pPr>
                      <a:r>
                        <a:rPr lang="en-US" sz="1200" spc="-5" dirty="0">
                          <a:solidFill>
                            <a:srgbClr val="750405"/>
                          </a:solidFill>
                          <a:latin typeface="Arial"/>
                          <a:ea typeface="+mn-ea"/>
                          <a:cs typeface="Arial"/>
                        </a:rPr>
                        <a:t>Ambulatory Oncology Rapid Response Lab</a:t>
                      </a:r>
                      <a:endParaRPr sz="1200" spc="-5" dirty="0">
                        <a:solidFill>
                          <a:srgbClr val="750405"/>
                        </a:solidFill>
                        <a:latin typeface="Arial"/>
                        <a:ea typeface="+mn-ea"/>
                        <a:cs typeface="Arial"/>
                      </a:endParaRPr>
                    </a:p>
                  </a:txBody>
                  <a:tcPr marL="0" marR="0" marT="0" marB="0">
                    <a:lnL w="12700">
                      <a:solidFill>
                        <a:srgbClr val="800000"/>
                      </a:solidFill>
                      <a:prstDash val="solid"/>
                    </a:lnL>
                    <a:lnT>
                      <a:noFill/>
                    </a:lnT>
                    <a:solidFill>
                      <a:srgbClr val="F1F1F1"/>
                    </a:solidFill>
                  </a:tcPr>
                </a:tc>
                <a:extLst>
                  <a:ext uri="{0D108BD9-81ED-4DB2-BD59-A6C34878D82A}">
                    <a16:rowId xmlns:a16="http://schemas.microsoft.com/office/drawing/2014/main" val="2921678026"/>
                  </a:ext>
                </a:extLst>
              </a:tr>
            </a:tbl>
          </a:graphicData>
        </a:graphic>
      </p:graphicFrame>
      <p:graphicFrame>
        <p:nvGraphicFramePr>
          <p:cNvPr id="9" name="object 9"/>
          <p:cNvGraphicFramePr>
            <a:graphicFrameLocks noGrp="1"/>
          </p:cNvGraphicFramePr>
          <p:nvPr/>
        </p:nvGraphicFramePr>
        <p:xfrm>
          <a:off x="1458722" y="4549819"/>
          <a:ext cx="3566158" cy="909954"/>
        </p:xfrm>
        <a:graphic>
          <a:graphicData uri="http://schemas.openxmlformats.org/drawingml/2006/table">
            <a:tbl>
              <a:tblPr firstRow="1" bandRow="1">
                <a:tableStyleId>{2D5ABB26-0587-4C30-8999-92F81FD0307C}</a:tableStyleId>
              </a:tblPr>
              <a:tblGrid>
                <a:gridCol w="823594">
                  <a:extLst>
                    <a:ext uri="{9D8B030D-6E8A-4147-A177-3AD203B41FA5}">
                      <a16:colId xmlns:a16="http://schemas.microsoft.com/office/drawing/2014/main" val="20000"/>
                    </a:ext>
                  </a:extLst>
                </a:gridCol>
                <a:gridCol w="2742564">
                  <a:extLst>
                    <a:ext uri="{9D8B030D-6E8A-4147-A177-3AD203B41FA5}">
                      <a16:colId xmlns:a16="http://schemas.microsoft.com/office/drawing/2014/main" val="20001"/>
                    </a:ext>
                  </a:extLst>
                </a:gridCol>
              </a:tblGrid>
              <a:tr h="233679">
                <a:tc>
                  <a:txBody>
                    <a:bodyPr/>
                    <a:lstStyle/>
                    <a:p>
                      <a:pPr>
                        <a:lnSpc>
                          <a:spcPct val="100000"/>
                        </a:lnSpc>
                      </a:pPr>
                      <a:endParaRPr sz="1200" dirty="0">
                        <a:latin typeface="Times New Roman"/>
                        <a:cs typeface="Times New Roman"/>
                      </a:endParaRPr>
                    </a:p>
                  </a:txBody>
                  <a:tcPr marL="0" marR="0" marT="0" marB="0">
                    <a:lnB w="12700">
                      <a:solidFill>
                        <a:srgbClr val="800000"/>
                      </a:solidFill>
                      <a:prstDash val="solid"/>
                    </a:lnB>
                    <a:solidFill>
                      <a:srgbClr val="F1F1F1"/>
                    </a:solidFill>
                  </a:tcPr>
                </a:tc>
                <a:tc>
                  <a:txBody>
                    <a:bodyPr/>
                    <a:lstStyle/>
                    <a:p>
                      <a:pPr marL="90805">
                        <a:lnSpc>
                          <a:spcPts val="1100"/>
                        </a:lnSpc>
                      </a:pPr>
                      <a:r>
                        <a:rPr sz="1000" spc="-5" dirty="0">
                          <a:solidFill>
                            <a:srgbClr val="737373"/>
                          </a:solidFill>
                          <a:latin typeface="Arial"/>
                          <a:cs typeface="Arial"/>
                        </a:rPr>
                        <a:t>OUTPATIENT INFUSION</a:t>
                      </a:r>
                      <a:r>
                        <a:rPr sz="1000" spc="-10" dirty="0">
                          <a:solidFill>
                            <a:srgbClr val="737373"/>
                          </a:solidFill>
                          <a:latin typeface="Arial"/>
                          <a:cs typeface="Arial"/>
                        </a:rPr>
                        <a:t> </a:t>
                      </a:r>
                      <a:r>
                        <a:rPr sz="1000" spc="-5" dirty="0">
                          <a:solidFill>
                            <a:srgbClr val="737373"/>
                          </a:solidFill>
                          <a:latin typeface="Arial"/>
                          <a:cs typeface="Arial"/>
                        </a:rPr>
                        <a:t>SERVICES</a:t>
                      </a:r>
                      <a:endParaRPr sz="1000" dirty="0">
                        <a:latin typeface="Arial"/>
                        <a:cs typeface="Arial"/>
                      </a:endParaRPr>
                    </a:p>
                  </a:txBody>
                  <a:tcPr marL="0" marR="0" marT="0" marB="0">
                    <a:lnB w="12700">
                      <a:solidFill>
                        <a:srgbClr val="800000"/>
                      </a:solidFill>
                      <a:prstDash val="solid"/>
                    </a:lnB>
                    <a:solidFill>
                      <a:srgbClr val="F1F1F1"/>
                    </a:solidFill>
                  </a:tcPr>
                </a:tc>
                <a:extLst>
                  <a:ext uri="{0D108BD9-81ED-4DB2-BD59-A6C34878D82A}">
                    <a16:rowId xmlns:a16="http://schemas.microsoft.com/office/drawing/2014/main" val="10000"/>
                  </a:ext>
                </a:extLst>
              </a:tr>
              <a:tr h="676275">
                <a:tc>
                  <a:txBody>
                    <a:bodyPr/>
                    <a:lstStyle/>
                    <a:p>
                      <a:pPr marL="222250">
                        <a:lnSpc>
                          <a:spcPct val="100000"/>
                        </a:lnSpc>
                        <a:spcBef>
                          <a:spcPts val="200"/>
                        </a:spcBef>
                      </a:pPr>
                      <a:r>
                        <a:rPr sz="3600" b="1" spc="-5" dirty="0">
                          <a:solidFill>
                            <a:srgbClr val="800000"/>
                          </a:solidFill>
                          <a:latin typeface="Arial"/>
                          <a:cs typeface="Arial"/>
                        </a:rPr>
                        <a:t>67</a:t>
                      </a:r>
                      <a:endParaRPr sz="3600" dirty="0">
                        <a:latin typeface="Arial"/>
                        <a:cs typeface="Arial"/>
                      </a:endParaRPr>
                    </a:p>
                  </a:txBody>
                  <a:tcPr marL="0" marR="0" marT="25400" marB="0">
                    <a:lnT w="12700">
                      <a:solidFill>
                        <a:srgbClr val="800000"/>
                      </a:solidFill>
                      <a:prstDash val="solid"/>
                    </a:lnT>
                    <a:solidFill>
                      <a:srgbClr val="FFFFFF"/>
                    </a:solidFill>
                  </a:tcPr>
                </a:tc>
                <a:tc>
                  <a:txBody>
                    <a:bodyPr/>
                    <a:lstStyle/>
                    <a:p>
                      <a:pPr>
                        <a:lnSpc>
                          <a:spcPct val="100000"/>
                        </a:lnSpc>
                        <a:spcBef>
                          <a:spcPts val="25"/>
                        </a:spcBef>
                      </a:pPr>
                      <a:endParaRPr sz="1500" dirty="0">
                        <a:latin typeface="Times New Roman"/>
                        <a:cs typeface="Times New Roman"/>
                      </a:endParaRPr>
                    </a:p>
                    <a:p>
                      <a:pPr marL="90805">
                        <a:lnSpc>
                          <a:spcPct val="100000"/>
                        </a:lnSpc>
                        <a:spcBef>
                          <a:spcPts val="5"/>
                        </a:spcBef>
                      </a:pPr>
                      <a:r>
                        <a:rPr sz="1600" spc="-5" dirty="0">
                          <a:latin typeface="Arial"/>
                          <a:cs typeface="Arial"/>
                        </a:rPr>
                        <a:t>Infusion</a:t>
                      </a:r>
                      <a:r>
                        <a:rPr sz="1600" spc="-55" dirty="0">
                          <a:latin typeface="Arial"/>
                          <a:cs typeface="Arial"/>
                        </a:rPr>
                        <a:t> </a:t>
                      </a:r>
                      <a:r>
                        <a:rPr sz="1600" spc="-5" dirty="0">
                          <a:latin typeface="Arial"/>
                          <a:cs typeface="Arial"/>
                        </a:rPr>
                        <a:t>Rooms</a:t>
                      </a:r>
                      <a:endParaRPr sz="1600" dirty="0">
                        <a:latin typeface="Arial"/>
                        <a:cs typeface="Arial"/>
                      </a:endParaRPr>
                    </a:p>
                  </a:txBody>
                  <a:tcPr marL="0" marR="0" marT="3175" marB="0">
                    <a:lnT w="12700">
                      <a:solidFill>
                        <a:srgbClr val="800000"/>
                      </a:solidFill>
                      <a:prstDash val="solid"/>
                    </a:lnT>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63189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IT Strategy &amp; Innovation Update – Yeman Collier</a:t>
            </a:r>
          </a:p>
        </p:txBody>
      </p:sp>
      <p:sp>
        <p:nvSpPr>
          <p:cNvPr id="3" name="Slide Number Placeholder 2"/>
          <p:cNvSpPr>
            <a:spLocks noGrp="1"/>
          </p:cNvSpPr>
          <p:nvPr>
            <p:ph type="sldNum" sz="quarter" idx="4294967295"/>
          </p:nvPr>
        </p:nvSpPr>
        <p:spPr>
          <a:xfrm>
            <a:off x="5276850" y="5986463"/>
            <a:ext cx="6915150" cy="603250"/>
          </a:xfrm>
        </p:spPr>
        <p:txBody>
          <a:bodyPr/>
          <a:lstStyle/>
          <a:p>
            <a:fld id="{0F467E3B-A5AC-2A43-BE2E-DFA99641A995}" type="slidenum">
              <a:rPr lang="en-US" smtClean="0"/>
              <a:pPr/>
              <a:t>33</a:t>
            </a:fld>
            <a:endParaRPr lang="en-US" dirty="0"/>
          </a:p>
        </p:txBody>
      </p:sp>
    </p:spTree>
    <p:extLst>
      <p:ext uri="{BB962C8B-B14F-4D97-AF65-F5344CB8AC3E}">
        <p14:creationId xmlns:p14="http://schemas.microsoft.com/office/powerpoint/2010/main" val="1354188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34</a:t>
            </a:fld>
            <a:endParaRPr lang="en-US" dirty="0"/>
          </a:p>
        </p:txBody>
      </p:sp>
      <p:sp>
        <p:nvSpPr>
          <p:cNvPr id="5" name="Text Placeholder 2">
            <a:extLst>
              <a:ext uri="{FF2B5EF4-FFF2-40B4-BE49-F238E27FC236}">
                <a16:creationId xmlns:a16="http://schemas.microsoft.com/office/drawing/2014/main" id="{C217F46A-B321-004B-B1C6-FC164FD9BDEE}"/>
              </a:ext>
            </a:extLst>
          </p:cNvPr>
          <p:cNvSpPr>
            <a:spLocks noGrp="1"/>
          </p:cNvSpPr>
          <p:nvPr>
            <p:ph type="body" sz="quarter" idx="4294967295"/>
          </p:nvPr>
        </p:nvSpPr>
        <p:spPr>
          <a:xfrm>
            <a:off x="507165" y="1490210"/>
            <a:ext cx="5106319" cy="3959281"/>
          </a:xfrm>
          <a:prstGeom prst="rect">
            <a:avLst/>
          </a:prstGeom>
        </p:spPr>
        <p:txBody>
          <a:bodyPr/>
          <a:lstStyle/>
          <a:p>
            <a:pPr marL="342900" indent="-342900" algn="l">
              <a:buFont typeface="Arial" panose="020B0604020202020204" pitchFamily="34" charset="0"/>
              <a:buChar char="•"/>
            </a:pPr>
            <a:r>
              <a:rPr lang="en-US" sz="2200" dirty="0">
                <a:solidFill>
                  <a:schemeClr val="accent1"/>
                </a:solidFill>
                <a:latin typeface="Calibri" panose="020F0502020204030204" pitchFamily="34" charset="0"/>
                <a:cs typeface="Calibri" panose="020F0502020204030204" pitchFamily="34" charset="0"/>
              </a:rPr>
              <a:t>Meaningful enhancement of the patient and caregiver experience.</a:t>
            </a:r>
          </a:p>
          <a:p>
            <a:pPr marL="342900" indent="-342900" algn="l">
              <a:buFont typeface="Arial" panose="020B0604020202020204" pitchFamily="34" charset="0"/>
              <a:buChar char="•"/>
            </a:pPr>
            <a:r>
              <a:rPr lang="en-US" sz="2200" dirty="0">
                <a:solidFill>
                  <a:schemeClr val="accent1"/>
                </a:solidFill>
                <a:latin typeface="Calibri" panose="020F0502020204030204" pitchFamily="34" charset="0"/>
                <a:cs typeface="Calibri" panose="020F0502020204030204" pitchFamily="34" charset="0"/>
              </a:rPr>
              <a:t>Foster interdisciplinary rounding to enhance safety, quality, and compliance.</a:t>
            </a:r>
          </a:p>
          <a:p>
            <a:pPr marL="342900" indent="-342900" algn="l">
              <a:buFont typeface="Arial" panose="020B0604020202020204" pitchFamily="34" charset="0"/>
              <a:buChar char="•"/>
            </a:pPr>
            <a:r>
              <a:rPr lang="en-US" sz="2200" dirty="0">
                <a:solidFill>
                  <a:schemeClr val="accent1"/>
                </a:solidFill>
                <a:latin typeface="Calibri" panose="020F0502020204030204" pitchFamily="34" charset="0"/>
                <a:cs typeface="Calibri" panose="020F0502020204030204" pitchFamily="34" charset="0"/>
              </a:rPr>
              <a:t>Increase operational efficiency and automate repetitive, routine tasks.</a:t>
            </a:r>
          </a:p>
          <a:p>
            <a:pPr marL="342900" indent="-342900" algn="l">
              <a:buFont typeface="Arial" panose="020B0604020202020204" pitchFamily="34" charset="0"/>
              <a:buChar char="•"/>
            </a:pPr>
            <a:r>
              <a:rPr lang="en-US" sz="2200" dirty="0">
                <a:solidFill>
                  <a:schemeClr val="accent1"/>
                </a:solidFill>
                <a:latin typeface="Calibri" panose="020F0502020204030204" pitchFamily="34" charset="0"/>
                <a:cs typeface="Calibri" panose="020F0502020204030204" pitchFamily="34" charset="0"/>
              </a:rPr>
              <a:t>Design and enhance clinical workflows / decision support to drive positive and consistent outcomes.</a:t>
            </a:r>
          </a:p>
        </p:txBody>
      </p:sp>
      <p:sp>
        <p:nvSpPr>
          <p:cNvPr id="7" name="Title 3">
            <a:extLst>
              <a:ext uri="{FF2B5EF4-FFF2-40B4-BE49-F238E27FC236}">
                <a16:creationId xmlns:a16="http://schemas.microsoft.com/office/drawing/2014/main" id="{3BE1EE27-9D3A-FC4F-A785-88D511D18A75}"/>
              </a:ext>
            </a:extLst>
          </p:cNvPr>
          <p:cNvSpPr>
            <a:spLocks noGrp="1"/>
          </p:cNvSpPr>
          <p:nvPr>
            <p:ph type="title"/>
          </p:nvPr>
        </p:nvSpPr>
        <p:spPr>
          <a:xfrm>
            <a:off x="249794" y="446621"/>
            <a:ext cx="7644605" cy="497149"/>
          </a:xfrm>
        </p:spPr>
        <p:txBody>
          <a:bodyPr/>
          <a:lstStyle/>
          <a:p>
            <a:r>
              <a:rPr lang="en-US" sz="2800" dirty="0"/>
              <a:t>Technology Innovation Guiding Principles</a:t>
            </a:r>
            <a:endParaRPr lang="en-US" dirty="0"/>
          </a:p>
        </p:txBody>
      </p:sp>
      <p:sp>
        <p:nvSpPr>
          <p:cNvPr id="8" name="Text Placeholder 2">
            <a:extLst>
              <a:ext uri="{FF2B5EF4-FFF2-40B4-BE49-F238E27FC236}">
                <a16:creationId xmlns:a16="http://schemas.microsoft.com/office/drawing/2014/main" id="{C217F46A-B321-004B-B1C6-FC164FD9BDEE}"/>
              </a:ext>
            </a:extLst>
          </p:cNvPr>
          <p:cNvSpPr txBox="1">
            <a:spLocks/>
          </p:cNvSpPr>
          <p:nvPr/>
        </p:nvSpPr>
        <p:spPr>
          <a:xfrm>
            <a:off x="6044397" y="1399108"/>
            <a:ext cx="5250666" cy="3959281"/>
          </a:xfrm>
          <a:prstGeom prst="rect">
            <a:avLst/>
          </a:prstGeom>
        </p:spPr>
        <p:txBody>
          <a:bodyPr vert="horz" lIns="91440" tIns="91440" rIns="91440" bIns="274320" rtlCol="0">
            <a:noAutofit/>
          </a:bodyPr>
          <a:lstStyle>
            <a:lvl1pPr marL="349250" indent="-341313" algn="l" defTabSz="914400" rtl="0" eaLnBrk="1" latinLnBrk="0" hangingPunct="1">
              <a:lnSpc>
                <a:spcPct val="9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Spend more time directly with each patient to enable greater compassion in the provision of care.</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Drive cost effectiveness, minimize waste, and strengthen financial stewardship.</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Enhance timely access to real time information enabling more accurate clinical decision making.</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Support clinical and translational research in accelerating discovery and evolved treatment protocols.</a:t>
            </a:r>
          </a:p>
          <a:p>
            <a:pPr marL="7937" marR="0" lvl="0" indent="0"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None/>
              <a:tabLst/>
              <a:defRPr/>
            </a:pPr>
            <a:endParaRPr kumimoji="0" lang="en-US" sz="22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endParaRPr>
          </a:p>
        </p:txBody>
      </p:sp>
      <p:grpSp>
        <p:nvGrpSpPr>
          <p:cNvPr id="9" name="Group 8"/>
          <p:cNvGrpSpPr/>
          <p:nvPr/>
        </p:nvGrpSpPr>
        <p:grpSpPr>
          <a:xfrm>
            <a:off x="11373199" y="253561"/>
            <a:ext cx="710770" cy="533403"/>
            <a:chOff x="6722076" y="2187146"/>
            <a:chExt cx="2478010" cy="1272746"/>
          </a:xfrm>
          <a:noFill/>
        </p:grpSpPr>
        <p:cxnSp>
          <p:nvCxnSpPr>
            <p:cNvPr id="10" name="Straight Connector 9"/>
            <p:cNvCxnSpPr/>
            <p:nvPr/>
          </p:nvCxnSpPr>
          <p:spPr>
            <a:xfrm>
              <a:off x="7957751" y="2187146"/>
              <a:ext cx="0" cy="127274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22076" y="2834215"/>
              <a:ext cx="2471352"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26192" y="3150576"/>
              <a:ext cx="2471352"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28734" y="2508018"/>
              <a:ext cx="2471352"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11376105" y="239683"/>
            <a:ext cx="367400" cy="13447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Rectangle 14"/>
          <p:cNvSpPr/>
          <p:nvPr/>
        </p:nvSpPr>
        <p:spPr>
          <a:xfrm>
            <a:off x="11376105" y="379383"/>
            <a:ext cx="367400" cy="13447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15"/>
          <p:cNvSpPr/>
          <p:nvPr/>
        </p:nvSpPr>
        <p:spPr>
          <a:xfrm>
            <a:off x="11376105" y="519083"/>
            <a:ext cx="367400" cy="13447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Rectangle 16"/>
          <p:cNvSpPr/>
          <p:nvPr/>
        </p:nvSpPr>
        <p:spPr>
          <a:xfrm>
            <a:off x="11376105" y="655770"/>
            <a:ext cx="367400" cy="13447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Rectangle 17"/>
          <p:cNvSpPr/>
          <p:nvPr/>
        </p:nvSpPr>
        <p:spPr>
          <a:xfrm>
            <a:off x="11747580" y="239683"/>
            <a:ext cx="367400" cy="13447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Rectangle 18"/>
          <p:cNvSpPr/>
          <p:nvPr/>
        </p:nvSpPr>
        <p:spPr>
          <a:xfrm>
            <a:off x="11747580" y="379383"/>
            <a:ext cx="367400" cy="13447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ectangle 19"/>
          <p:cNvSpPr/>
          <p:nvPr/>
        </p:nvSpPr>
        <p:spPr>
          <a:xfrm>
            <a:off x="11747580" y="519083"/>
            <a:ext cx="367400" cy="13447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Rectangle 20"/>
          <p:cNvSpPr/>
          <p:nvPr/>
        </p:nvSpPr>
        <p:spPr>
          <a:xfrm>
            <a:off x="11749485" y="655770"/>
            <a:ext cx="367400" cy="13447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05473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500"/>
                                        <p:tgtEl>
                                          <p:spTgt spid="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fade">
                                      <p:cBhvr>
                                        <p:cTn id="55" dur="500"/>
                                        <p:tgtEl>
                                          <p:spTgt spid="8">
                                            <p:txEl>
                                              <p:pRg st="2" end="2"/>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500"/>
                                        <p:tgtEl>
                                          <p:spTgt spid="8">
                                            <p:txEl>
                                              <p:pRg st="3" end="3"/>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uiExpand="1" build="p"/>
      <p:bldP spid="14" grpId="0" animBg="1"/>
      <p:bldP spid="15" grpId="0" animBg="1"/>
      <p:bldP spid="16" grpId="0" animBg="1"/>
      <p:bldP spid="17" grpId="0" animBg="1"/>
      <p:bldP spid="18"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35</a:t>
            </a:fld>
            <a:endParaRPr lang="en-US" dirty="0"/>
          </a:p>
        </p:txBody>
      </p:sp>
      <p:sp>
        <p:nvSpPr>
          <p:cNvPr id="24" name="Text Placeholder 2">
            <a:extLst>
              <a:ext uri="{FF2B5EF4-FFF2-40B4-BE49-F238E27FC236}">
                <a16:creationId xmlns:a16="http://schemas.microsoft.com/office/drawing/2014/main" id="{C217F46A-B321-004B-B1C6-FC164FD9BDEE}"/>
              </a:ext>
            </a:extLst>
          </p:cNvPr>
          <p:cNvSpPr txBox="1">
            <a:spLocks/>
          </p:cNvSpPr>
          <p:nvPr/>
        </p:nvSpPr>
        <p:spPr>
          <a:xfrm>
            <a:off x="402115" y="1073807"/>
            <a:ext cx="10286450" cy="4422544"/>
          </a:xfrm>
          <a:prstGeom prst="rect">
            <a:avLst/>
          </a:prstGeom>
        </p:spPr>
        <p:txBody>
          <a:bodyPr vert="horz" lIns="91440" tIns="91440" rIns="91440" bIns="274320" rtlCol="0">
            <a:noAutofit/>
          </a:bodyPr>
          <a:lstStyle>
            <a:lvl1pPr marL="349250" indent="-341313" algn="l" defTabSz="914400" rtl="0" eaLnBrk="1" latinLnBrk="0" hangingPunct="1">
              <a:lnSpc>
                <a:spcPct val="9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Innovative Care Model Enablement</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Infrastructure and Process Modernization</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OPEX Moderation and Fiscal Stewardship</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IT Rebranding, Skills Enhancement, and Key Recruitments</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Cybersecurity and Risk Management</a:t>
            </a:r>
          </a:p>
        </p:txBody>
      </p:sp>
      <p:sp>
        <p:nvSpPr>
          <p:cNvPr id="25" name="Title 3">
            <a:extLst>
              <a:ext uri="{FF2B5EF4-FFF2-40B4-BE49-F238E27FC236}">
                <a16:creationId xmlns:a16="http://schemas.microsoft.com/office/drawing/2014/main" id="{3BE1EE27-9D3A-FC4F-A785-88D511D18A75}"/>
              </a:ext>
            </a:extLst>
          </p:cNvPr>
          <p:cNvSpPr txBox="1">
            <a:spLocks/>
          </p:cNvSpPr>
          <p:nvPr/>
        </p:nvSpPr>
        <p:spPr>
          <a:xfrm>
            <a:off x="402115" y="431269"/>
            <a:ext cx="11271387" cy="497149"/>
          </a:xfrm>
          <a:prstGeom prst="rect">
            <a:avLst/>
          </a:prstGeom>
        </p:spPr>
        <p:txBody>
          <a:bodyPr vert="horz" lIns="91440" tIns="274320" rIns="91440" bIns="274320" rtlCol="0" anchor="ctr" anchorCtr="0">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fontAlgn="auto">
              <a:spcAft>
                <a:spcPts val="0"/>
              </a:spcAft>
            </a:pPr>
            <a:r>
              <a:rPr lang="en-US" sz="2800" dirty="0">
                <a:solidFill>
                  <a:schemeClr val="tx1"/>
                </a:solidFill>
                <a:latin typeface="+mj-lt"/>
                <a:cs typeface="Calibri" panose="020F0502020204030204" pitchFamily="34" charset="0"/>
              </a:rPr>
              <a:t>5 Themes</a:t>
            </a:r>
          </a:p>
        </p:txBody>
      </p:sp>
    </p:spTree>
    <p:extLst>
      <p:ext uri="{BB962C8B-B14F-4D97-AF65-F5344CB8AC3E}">
        <p14:creationId xmlns:p14="http://schemas.microsoft.com/office/powerpoint/2010/main" val="16292477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36</a:t>
            </a:fld>
            <a:endParaRPr lang="en-US" dirty="0"/>
          </a:p>
        </p:txBody>
      </p:sp>
      <p:graphicFrame>
        <p:nvGraphicFramePr>
          <p:cNvPr id="9" name="Table 8">
            <a:extLst>
              <a:ext uri="{FF2B5EF4-FFF2-40B4-BE49-F238E27FC236}">
                <a16:creationId xmlns:a16="http://schemas.microsoft.com/office/drawing/2014/main" id="{4256B101-6DB8-1B55-6FCF-D7E5D88F1AAA}"/>
              </a:ext>
            </a:extLst>
          </p:cNvPr>
          <p:cNvGraphicFramePr>
            <a:graphicFrameLocks noGrp="1"/>
          </p:cNvGraphicFramePr>
          <p:nvPr/>
        </p:nvGraphicFramePr>
        <p:xfrm>
          <a:off x="4452350" y="705832"/>
          <a:ext cx="7640160" cy="5073175"/>
        </p:xfrm>
        <a:graphic>
          <a:graphicData uri="http://schemas.openxmlformats.org/drawingml/2006/table">
            <a:tbl>
              <a:tblPr firstRow="1"/>
              <a:tblGrid>
                <a:gridCol w="2013436">
                  <a:extLst>
                    <a:ext uri="{9D8B030D-6E8A-4147-A177-3AD203B41FA5}">
                      <a16:colId xmlns:a16="http://schemas.microsoft.com/office/drawing/2014/main" val="1792015241"/>
                    </a:ext>
                  </a:extLst>
                </a:gridCol>
                <a:gridCol w="1806644">
                  <a:extLst>
                    <a:ext uri="{9D8B030D-6E8A-4147-A177-3AD203B41FA5}">
                      <a16:colId xmlns:a16="http://schemas.microsoft.com/office/drawing/2014/main" val="2353766260"/>
                    </a:ext>
                  </a:extLst>
                </a:gridCol>
                <a:gridCol w="1910040">
                  <a:extLst>
                    <a:ext uri="{9D8B030D-6E8A-4147-A177-3AD203B41FA5}">
                      <a16:colId xmlns:a16="http://schemas.microsoft.com/office/drawing/2014/main" val="245194464"/>
                    </a:ext>
                  </a:extLst>
                </a:gridCol>
                <a:gridCol w="1910040">
                  <a:extLst>
                    <a:ext uri="{9D8B030D-6E8A-4147-A177-3AD203B41FA5}">
                      <a16:colId xmlns:a16="http://schemas.microsoft.com/office/drawing/2014/main" val="202630422"/>
                    </a:ext>
                  </a:extLst>
                </a:gridCol>
              </a:tblGrid>
              <a:tr h="685178">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fontAlgn="base" latinLnBrk="0" hangingPunct="1"/>
                      <a:r>
                        <a:rPr lang="en-US" sz="1200" b="1" kern="1200" dirty="0">
                          <a:solidFill>
                            <a:schemeClr val="bg1"/>
                          </a:solidFill>
                          <a:effectLst/>
                        </a:rPr>
                        <a:t>Patient Experience</a:t>
                      </a:r>
                      <a:endParaRPr lang="en-US" sz="1200" b="1" i="0" kern="1200" dirty="0">
                        <a:solidFill>
                          <a:schemeClr val="bg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fontAlgn="base" latinLnBrk="0" hangingPunct="1"/>
                      <a:r>
                        <a:rPr lang="en-US" sz="1200" b="1" kern="1200" dirty="0">
                          <a:solidFill>
                            <a:schemeClr val="bg1"/>
                          </a:solidFill>
                          <a:effectLst/>
                        </a:rPr>
                        <a:t>Caregiver</a:t>
                      </a:r>
                      <a:r>
                        <a:rPr lang="en-US" sz="1200" b="1" kern="1200" baseline="0" dirty="0">
                          <a:solidFill>
                            <a:schemeClr val="bg1"/>
                          </a:solidFill>
                          <a:effectLst/>
                        </a:rPr>
                        <a:t> Experience</a:t>
                      </a:r>
                      <a:endParaRPr lang="en-US" sz="1200" b="1" i="0" kern="1200" dirty="0">
                        <a:solidFill>
                          <a:schemeClr val="bg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fontAlgn="base" latinLnBrk="0" hangingPunct="1"/>
                      <a:r>
                        <a:rPr lang="en-US" sz="1200" b="1" kern="1200" dirty="0">
                          <a:solidFill>
                            <a:schemeClr val="bg1"/>
                          </a:solidFill>
                          <a:effectLst/>
                        </a:rPr>
                        <a:t>Operational Efficiency</a:t>
                      </a:r>
                      <a:endParaRPr lang="en-US" sz="1200" b="1" i="0" kern="1200" dirty="0">
                        <a:solidFill>
                          <a:schemeClr val="bg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914400" rtl="0" eaLnBrk="1" fontAlgn="base" latinLnBrk="0" hangingPunct="1"/>
                      <a:r>
                        <a:rPr lang="en-US" sz="1200" b="1" kern="1200" dirty="0">
                          <a:solidFill>
                            <a:schemeClr val="bg1"/>
                          </a:solidFill>
                          <a:effectLst/>
                        </a:rPr>
                        <a:t>Foundational</a:t>
                      </a:r>
                      <a:r>
                        <a:rPr lang="en-US" sz="1200" b="1" kern="1200" baseline="0" dirty="0">
                          <a:solidFill>
                            <a:schemeClr val="bg1"/>
                          </a:solidFill>
                          <a:effectLst/>
                        </a:rPr>
                        <a:t> Technology</a:t>
                      </a:r>
                      <a:endParaRPr lang="en-US" sz="1200" b="1" i="0" kern="1200" dirty="0">
                        <a:solidFill>
                          <a:schemeClr val="bg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574402524"/>
                  </a:ext>
                </a:extLst>
              </a:tr>
              <a:tr h="68517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fontAlgn="base" latinLnBrk="0" hangingPunct="1"/>
                      <a:r>
                        <a:rPr lang="en-US" sz="1200" b="1" kern="1200" dirty="0">
                          <a:solidFill>
                            <a:schemeClr val="tx1"/>
                          </a:solidFill>
                          <a:effectLst/>
                        </a:rPr>
                        <a:t>Patient Education/Infotainment </a:t>
                      </a:r>
                      <a:endParaRPr lang="en-US" sz="1200" b="1" i="0" kern="1200" dirty="0">
                        <a:solidFill>
                          <a:schemeClr val="tx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Virtual Nursing</a:t>
                      </a:r>
                    </a:p>
                  </a:txBody>
                  <a:tcPr marL="86722" marR="86722" marT="43361" marB="43361"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Epic Command Center​</a:t>
                      </a:r>
                    </a:p>
                  </a:txBody>
                  <a:tcPr marL="86722" marR="86722" marT="43361" marB="43361"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Collaboration Rooms​</a:t>
                      </a:r>
                    </a:p>
                  </a:txBody>
                  <a:tcPr marL="86722" marR="86722" marT="43361" marB="43361"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extLst>
                  <a:ext uri="{0D108BD9-81ED-4DB2-BD59-A6C34878D82A}">
                    <a16:rowId xmlns:a16="http://schemas.microsoft.com/office/drawing/2014/main" val="1493880417"/>
                  </a:ext>
                </a:extLst>
              </a:tr>
              <a:tr h="68517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ase"/>
                      <a:r>
                        <a:rPr lang="en-US" sz="1200" b="1" dirty="0">
                          <a:solidFill>
                            <a:schemeClr val="tx1"/>
                          </a:solidFill>
                          <a:effectLst/>
                        </a:rPr>
                        <a:t>Wayfinding</a:t>
                      </a:r>
                      <a:endParaRPr lang="en-US" sz="1200" b="1" i="0" dirty="0">
                        <a:solidFill>
                          <a:schemeClr val="tx1"/>
                        </a:solidFill>
                        <a:effectLst/>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Fusion Spaces</a:t>
                      </a: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Smart Beds</a:t>
                      </a: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Enhanced Cell</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Private LTE</a:t>
                      </a: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extLst>
                  <a:ext uri="{0D108BD9-81ED-4DB2-BD59-A6C34878D82A}">
                    <a16:rowId xmlns:a16="http://schemas.microsoft.com/office/drawing/2014/main" val="4212438002"/>
                  </a:ext>
                </a:extLst>
              </a:tr>
              <a:tr h="96210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dirty="0">
                          <a:solidFill>
                            <a:schemeClr val="tx1"/>
                          </a:solidFill>
                          <a:effectLst/>
                        </a:rPr>
                        <a:t>Digital</a:t>
                      </a:r>
                      <a:r>
                        <a:rPr lang="en-US" sz="1200" b="1" i="0" baseline="0" dirty="0">
                          <a:solidFill>
                            <a:schemeClr val="tx1"/>
                          </a:solidFill>
                          <a:effectLst/>
                        </a:rPr>
                        <a:t> Pillow Speakers</a:t>
                      </a:r>
                      <a:endParaRPr lang="en-US" sz="1200" b="1" i="0" dirty="0">
                        <a:solidFill>
                          <a:schemeClr val="tx1"/>
                        </a:solidFill>
                        <a:effectLst/>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200" b="1" i="0" dirty="0">
                        <a:solidFill>
                          <a:schemeClr val="tx1"/>
                        </a:solidFill>
                        <a:effectLst/>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Real Time Location Services (RTLS)</a:t>
                      </a:r>
                    </a:p>
                    <a:p>
                      <a:pPr marL="0" algn="ctr" defTabSz="914400" rtl="0" eaLnBrk="1" fontAlgn="base" latinLnBrk="0" hangingPunct="1"/>
                      <a:endParaRPr lang="en-US" sz="1200" b="1" kern="1200" dirty="0">
                        <a:solidFill>
                          <a:schemeClr val="tx1"/>
                        </a:solidFill>
                        <a:effectLst/>
                        <a:latin typeface="+mn-lt"/>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Room Scheduler</a:t>
                      </a: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Network Review</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Cisco Assessment</a:t>
                      </a: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extLst>
                  <a:ext uri="{0D108BD9-81ED-4DB2-BD59-A6C34878D82A}">
                    <a16:rowId xmlns:a16="http://schemas.microsoft.com/office/drawing/2014/main" val="3515658475"/>
                  </a:ext>
                </a:extLst>
              </a:tr>
              <a:tr h="68517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dirty="0">
                          <a:solidFill>
                            <a:schemeClr val="tx1"/>
                          </a:solidFill>
                          <a:effectLst/>
                        </a:rPr>
                        <a:t>Family Communications</a:t>
                      </a:r>
                      <a:endParaRPr lang="en-US" sz="1200" b="1" i="0" dirty="0">
                        <a:solidFill>
                          <a:schemeClr val="tx1"/>
                        </a:solidFill>
                        <a:effectLst/>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200" b="1" i="0" dirty="0">
                        <a:solidFill>
                          <a:schemeClr val="tx1"/>
                        </a:solidFill>
                        <a:effectLst/>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Voice Integration</a:t>
                      </a: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Service Now</a:t>
                      </a:r>
                    </a:p>
                    <a:p>
                      <a:pPr marL="0" algn="ctr" defTabSz="914400" rtl="0" eaLnBrk="1" fontAlgn="base" latinLnBrk="0" hangingPunct="1"/>
                      <a:endParaRPr lang="en-US" sz="1200" b="1" kern="1200" dirty="0">
                        <a:solidFill>
                          <a:schemeClr val="tx1"/>
                        </a:solidFill>
                        <a:effectLst/>
                        <a:latin typeface="+mn-lt"/>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fontAlgn="base" latinLnBrk="0" hangingPunct="1"/>
                      <a:endParaRPr lang="en-US" sz="1200" b="0" i="0" kern="1200" dirty="0">
                        <a:solidFill>
                          <a:schemeClr val="tx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768295255"/>
                  </a:ext>
                </a:extLst>
              </a:tr>
              <a:tr h="68517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rPr>
                        <a:t>Interpreter Services</a:t>
                      </a:r>
                      <a:endParaRPr lang="en-US" sz="1200" b="1" i="0" dirty="0">
                        <a:solidFill>
                          <a:schemeClr val="tx1"/>
                        </a:solidFill>
                        <a:effectLst/>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200" b="1" i="0" dirty="0">
                        <a:solidFill>
                          <a:schemeClr val="tx1"/>
                        </a:solidFill>
                        <a:effectLst/>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UCM Mobile Applications</a:t>
                      </a: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fontAlgn="base" latinLnBrk="0" hangingPunct="1"/>
                      <a:endParaRPr lang="en-US" sz="1200" b="0" i="0" kern="1200" dirty="0">
                        <a:solidFill>
                          <a:schemeClr val="tx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fontAlgn="base" latinLnBrk="0" hangingPunct="1"/>
                      <a:endParaRPr lang="en-US" sz="1200" b="0" i="0" kern="1200" dirty="0">
                        <a:solidFill>
                          <a:schemeClr val="tx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008607735"/>
                  </a:ext>
                </a:extLst>
              </a:tr>
              <a:tr h="68517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dirty="0">
                          <a:solidFill>
                            <a:schemeClr val="tx1"/>
                          </a:solidFill>
                          <a:effectLst/>
                        </a:rPr>
                        <a:t>Financial Navigation</a:t>
                      </a:r>
                      <a:endParaRPr lang="en-US" sz="1200" b="1" i="0" dirty="0">
                        <a:solidFill>
                          <a:schemeClr val="tx1"/>
                        </a:solidFill>
                        <a:effectLst/>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67676">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fontAlgn="base" latinLnBrk="0" hangingPunct="1"/>
                      <a:endParaRPr lang="en-US" sz="1200" b="0" i="0" kern="1200" dirty="0">
                        <a:solidFill>
                          <a:schemeClr val="tx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fontAlgn="base" latinLnBrk="0" hangingPunct="1"/>
                      <a:endParaRPr lang="en-US" sz="1200" b="0" i="0" kern="1200" dirty="0">
                        <a:solidFill>
                          <a:schemeClr val="tx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fontAlgn="base" latinLnBrk="0" hangingPunct="1"/>
                      <a:endParaRPr lang="en-US" sz="1200" b="0" i="0" kern="1200" dirty="0">
                        <a:solidFill>
                          <a:schemeClr val="tx1"/>
                        </a:solidFill>
                        <a:effectLst/>
                        <a:latin typeface="Calibri" panose="020F0502020204030204" pitchFamily="34" charset="0"/>
                        <a:ea typeface="+mn-ea"/>
                        <a:cs typeface="+mn-cs"/>
                      </a:endParaRPr>
                    </a:p>
                  </a:txBody>
                  <a:tcPr marL="86722" marR="86722" marT="43361" marB="4336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802633307"/>
                  </a:ext>
                </a:extLst>
              </a:tr>
            </a:tbl>
          </a:graphicData>
        </a:graphic>
      </p:graphicFrame>
      <p:sp>
        <p:nvSpPr>
          <p:cNvPr id="10" name="Rounded Rectangle 9"/>
          <p:cNvSpPr/>
          <p:nvPr/>
        </p:nvSpPr>
        <p:spPr>
          <a:xfrm>
            <a:off x="218278" y="1424354"/>
            <a:ext cx="3240539" cy="4026877"/>
          </a:xfrm>
          <a:prstGeom prst="roundRect">
            <a:avLst/>
          </a:prstGeom>
          <a:solidFill>
            <a:srgbClr val="FFFFFF">
              <a:lumMod val="65000"/>
              <a:alpha val="66000"/>
            </a:srgbClr>
          </a:solidFill>
          <a:ln w="3175" cap="flat" cmpd="thickThin"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Enhanced Patient Experience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Patient Safety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Compassionate Care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Caregiver Experience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Automate Routine Tasks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Decision Support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Consistent Outcomes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Operational Efficiency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Financial Stewardship</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Technologically Advanced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1" name="Rounded Rectangle 10"/>
          <p:cNvSpPr/>
          <p:nvPr/>
        </p:nvSpPr>
        <p:spPr>
          <a:xfrm>
            <a:off x="516453" y="725710"/>
            <a:ext cx="2604434" cy="595430"/>
          </a:xfrm>
          <a:prstGeom prst="roundRect">
            <a:avLst/>
          </a:prstGeom>
          <a:solidFill>
            <a:srgbClr val="8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mn-cs"/>
              </a:rPr>
              <a:t>Technology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mn-cs"/>
              </a:rPr>
              <a:t>Guiding Principles</a:t>
            </a:r>
          </a:p>
        </p:txBody>
      </p:sp>
      <p:sp>
        <p:nvSpPr>
          <p:cNvPr id="12" name="Right Arrow 11"/>
          <p:cNvSpPr/>
          <p:nvPr/>
        </p:nvSpPr>
        <p:spPr>
          <a:xfrm>
            <a:off x="3597964" y="2961861"/>
            <a:ext cx="735497" cy="620432"/>
          </a:xfrm>
          <a:prstGeom prst="rightArrow">
            <a:avLst/>
          </a:prstGeom>
          <a:solidFill>
            <a:srgbClr val="FFFFF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676097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37</a:t>
            </a:fld>
            <a:endParaRPr lang="en-US" dirty="0"/>
          </a:p>
        </p:txBody>
      </p:sp>
      <p:sp>
        <p:nvSpPr>
          <p:cNvPr id="32" name="Text Placeholder 2">
            <a:extLst>
              <a:ext uri="{FF2B5EF4-FFF2-40B4-BE49-F238E27FC236}">
                <a16:creationId xmlns:a16="http://schemas.microsoft.com/office/drawing/2014/main" id="{C217F46A-B321-004B-B1C6-FC164FD9BDEE}"/>
              </a:ext>
            </a:extLst>
          </p:cNvPr>
          <p:cNvSpPr txBox="1">
            <a:spLocks/>
          </p:cNvSpPr>
          <p:nvPr/>
        </p:nvSpPr>
        <p:spPr>
          <a:xfrm>
            <a:off x="137710" y="1346200"/>
            <a:ext cx="4226483" cy="4222349"/>
          </a:xfrm>
          <a:prstGeom prst="rect">
            <a:avLst/>
          </a:prstGeom>
        </p:spPr>
        <p:txBody>
          <a:bodyPr vert="horz" lIns="91440" tIns="91440" rIns="91440" bIns="274320" rtlCol="0">
            <a:noAutofit/>
          </a:bodyPr>
          <a:lstStyle>
            <a:lvl1pPr marL="349250" indent="-341313" algn="l" defTabSz="914400" rtl="0" eaLnBrk="1" latinLnBrk="0" hangingPunct="1">
              <a:lnSpc>
                <a:spcPct val="9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Integration with both Epic EMR and  Enterprise Nurse Call for more personalized, higher quality care </a:t>
            </a:r>
          </a:p>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Built in 2-way video calling between patient and care team</a:t>
            </a:r>
          </a:p>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Ability to use either the bedside tablet or patient/family member’s mobile device for room and TV controls</a:t>
            </a:r>
          </a:p>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Hall monitor information is continuously updated via Epic during the patient’s stay and erased immediately after discharge</a:t>
            </a:r>
          </a:p>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Epic EMR populated, color coded contextual illumination, displays care team, patient requests, and precautions</a:t>
            </a:r>
          </a:p>
        </p:txBody>
      </p:sp>
      <p:sp>
        <p:nvSpPr>
          <p:cNvPr id="33" name="Title 3">
            <a:extLst>
              <a:ext uri="{FF2B5EF4-FFF2-40B4-BE49-F238E27FC236}">
                <a16:creationId xmlns:a16="http://schemas.microsoft.com/office/drawing/2014/main" id="{3BE1EE27-9D3A-FC4F-A785-88D511D18A75}"/>
              </a:ext>
            </a:extLst>
          </p:cNvPr>
          <p:cNvSpPr txBox="1">
            <a:spLocks/>
          </p:cNvSpPr>
          <p:nvPr/>
        </p:nvSpPr>
        <p:spPr>
          <a:xfrm>
            <a:off x="214969" y="304589"/>
            <a:ext cx="11271387" cy="497149"/>
          </a:xfrm>
          <a:prstGeom prst="rect">
            <a:avLst/>
          </a:prstGeom>
        </p:spPr>
        <p:txBody>
          <a:bodyPr vert="horz" lIns="91440" tIns="274320" rIns="91440" bIns="274320" rtlCol="0" anchor="ctr" anchorCtr="0">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Digital Pillow Speaker and Hall Monitoring</a:t>
            </a:r>
            <a:endPar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34" name="Picture 33"/>
          <p:cNvPicPr/>
          <p:nvPr/>
        </p:nvPicPr>
        <p:blipFill>
          <a:blip r:embed="rId2"/>
          <a:stretch>
            <a:fillRect/>
          </a:stretch>
        </p:blipFill>
        <p:spPr>
          <a:xfrm>
            <a:off x="4586960" y="1006049"/>
            <a:ext cx="2901695" cy="2359471"/>
          </a:xfrm>
          <a:prstGeom prst="rect">
            <a:avLst/>
          </a:prstGeom>
        </p:spPr>
      </p:pic>
      <p:pic>
        <p:nvPicPr>
          <p:cNvPr id="35" name="Picture 34"/>
          <p:cNvPicPr/>
          <p:nvPr/>
        </p:nvPicPr>
        <p:blipFill>
          <a:blip r:embed="rId3"/>
          <a:stretch>
            <a:fillRect/>
          </a:stretch>
        </p:blipFill>
        <p:spPr>
          <a:xfrm>
            <a:off x="8629413" y="1285021"/>
            <a:ext cx="3046467" cy="1801525"/>
          </a:xfrm>
          <a:prstGeom prst="rect">
            <a:avLst/>
          </a:prstGeom>
        </p:spPr>
      </p:pic>
      <p:pic>
        <p:nvPicPr>
          <p:cNvPr id="36" name="Picture 35"/>
          <p:cNvPicPr/>
          <p:nvPr/>
        </p:nvPicPr>
        <p:blipFill>
          <a:blip r:embed="rId4"/>
          <a:stretch>
            <a:fillRect/>
          </a:stretch>
        </p:blipFill>
        <p:spPr>
          <a:xfrm>
            <a:off x="6401798" y="1163104"/>
            <a:ext cx="3888249" cy="3523950"/>
          </a:xfrm>
          <a:prstGeom prst="rect">
            <a:avLst/>
          </a:prstGeom>
        </p:spPr>
      </p:pic>
      <p:pic>
        <p:nvPicPr>
          <p:cNvPr id="37" name="Picture 36"/>
          <p:cNvPicPr/>
          <p:nvPr/>
        </p:nvPicPr>
        <p:blipFill>
          <a:blip r:embed="rId5"/>
          <a:stretch>
            <a:fillRect/>
          </a:stretch>
        </p:blipFill>
        <p:spPr>
          <a:xfrm>
            <a:off x="7022592" y="3340607"/>
            <a:ext cx="2410339" cy="2317467"/>
          </a:xfrm>
          <a:prstGeom prst="rect">
            <a:avLst/>
          </a:prstGeom>
        </p:spPr>
      </p:pic>
      <p:pic>
        <p:nvPicPr>
          <p:cNvPr id="38" name="Picture 37"/>
          <p:cNvPicPr/>
          <p:nvPr/>
        </p:nvPicPr>
        <p:blipFill>
          <a:blip r:embed="rId6"/>
          <a:stretch>
            <a:fillRect/>
          </a:stretch>
        </p:blipFill>
        <p:spPr>
          <a:xfrm>
            <a:off x="5981699" y="966609"/>
            <a:ext cx="4470411" cy="2295471"/>
          </a:xfrm>
          <a:prstGeom prst="rect">
            <a:avLst/>
          </a:prstGeom>
        </p:spPr>
      </p:pic>
      <p:grpSp>
        <p:nvGrpSpPr>
          <p:cNvPr id="39" name="Group 38"/>
          <p:cNvGrpSpPr/>
          <p:nvPr/>
        </p:nvGrpSpPr>
        <p:grpSpPr>
          <a:xfrm>
            <a:off x="11278355" y="258652"/>
            <a:ext cx="710770" cy="533403"/>
            <a:chOff x="6722076" y="2187146"/>
            <a:chExt cx="2478010" cy="1272746"/>
          </a:xfrm>
          <a:noFill/>
        </p:grpSpPr>
        <p:cxnSp>
          <p:nvCxnSpPr>
            <p:cNvPr id="40" name="Straight Connector 39"/>
            <p:cNvCxnSpPr/>
            <p:nvPr/>
          </p:nvCxnSpPr>
          <p:spPr>
            <a:xfrm>
              <a:off x="7957751" y="2187146"/>
              <a:ext cx="0" cy="1272746"/>
            </a:xfrm>
            <a:prstGeom prst="line">
              <a:avLst/>
            </a:prstGeom>
            <a:grpFill/>
            <a:ln w="6350" cap="flat" cmpd="sng" algn="ctr">
              <a:solidFill>
                <a:srgbClr val="FFFFFF"/>
              </a:solidFill>
              <a:prstDash val="solid"/>
              <a:miter lim="800000"/>
            </a:ln>
            <a:effectLst/>
          </p:spPr>
        </p:cxnSp>
        <p:cxnSp>
          <p:nvCxnSpPr>
            <p:cNvPr id="41" name="Straight Connector 40"/>
            <p:cNvCxnSpPr/>
            <p:nvPr/>
          </p:nvCxnSpPr>
          <p:spPr>
            <a:xfrm>
              <a:off x="6722076" y="2834215"/>
              <a:ext cx="2471352" cy="0"/>
            </a:xfrm>
            <a:prstGeom prst="line">
              <a:avLst/>
            </a:prstGeom>
            <a:grpFill/>
            <a:ln w="6350" cap="flat" cmpd="sng" algn="ctr">
              <a:solidFill>
                <a:srgbClr val="FFFFFF"/>
              </a:solidFill>
              <a:prstDash val="solid"/>
              <a:miter lim="800000"/>
            </a:ln>
            <a:effectLst/>
          </p:spPr>
        </p:cxnSp>
        <p:cxnSp>
          <p:nvCxnSpPr>
            <p:cNvPr id="42" name="Straight Connector 41"/>
            <p:cNvCxnSpPr/>
            <p:nvPr/>
          </p:nvCxnSpPr>
          <p:spPr>
            <a:xfrm>
              <a:off x="6726192" y="3150576"/>
              <a:ext cx="2471352" cy="0"/>
            </a:xfrm>
            <a:prstGeom prst="line">
              <a:avLst/>
            </a:prstGeom>
            <a:grpFill/>
            <a:ln w="6350" cap="flat" cmpd="sng" algn="ctr">
              <a:solidFill>
                <a:srgbClr val="FFFFFF"/>
              </a:solidFill>
              <a:prstDash val="solid"/>
              <a:miter lim="800000"/>
            </a:ln>
            <a:effectLst/>
          </p:spPr>
        </p:cxnSp>
        <p:cxnSp>
          <p:nvCxnSpPr>
            <p:cNvPr id="43" name="Straight Connector 42"/>
            <p:cNvCxnSpPr/>
            <p:nvPr/>
          </p:nvCxnSpPr>
          <p:spPr>
            <a:xfrm>
              <a:off x="6728734" y="2508018"/>
              <a:ext cx="2471352" cy="0"/>
            </a:xfrm>
            <a:prstGeom prst="line">
              <a:avLst/>
            </a:prstGeom>
            <a:grpFill/>
            <a:ln w="6350" cap="flat" cmpd="sng" algn="ctr">
              <a:solidFill>
                <a:srgbClr val="FFFFFF"/>
              </a:solidFill>
              <a:prstDash val="solid"/>
              <a:miter lim="800000"/>
            </a:ln>
            <a:effectLst/>
          </p:spPr>
        </p:cxnSp>
      </p:grpSp>
      <p:sp>
        <p:nvSpPr>
          <p:cNvPr id="44" name="Rectangle 43"/>
          <p:cNvSpPr/>
          <p:nvPr/>
        </p:nvSpPr>
        <p:spPr>
          <a:xfrm>
            <a:off x="11281261" y="2447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 name="Rectangle 44"/>
          <p:cNvSpPr/>
          <p:nvPr/>
        </p:nvSpPr>
        <p:spPr>
          <a:xfrm>
            <a:off x="11281261" y="384474"/>
            <a:ext cx="367400" cy="134476"/>
          </a:xfrm>
          <a:prstGeom prst="rect">
            <a:avLst/>
          </a:prstGeom>
          <a:solidFill>
            <a:srgbClr val="FFFFFF">
              <a:lumMod val="8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6" name="Rectangle 45"/>
          <p:cNvSpPr/>
          <p:nvPr/>
        </p:nvSpPr>
        <p:spPr>
          <a:xfrm>
            <a:off x="11281261" y="5241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 name="Rectangle 46"/>
          <p:cNvSpPr/>
          <p:nvPr/>
        </p:nvSpPr>
        <p:spPr>
          <a:xfrm>
            <a:off x="11281261" y="660861"/>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8" name="Rectangle 47"/>
          <p:cNvSpPr/>
          <p:nvPr/>
        </p:nvSpPr>
        <p:spPr>
          <a:xfrm>
            <a:off x="11652736" y="2447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9" name="Rectangle 48"/>
          <p:cNvSpPr/>
          <p:nvPr/>
        </p:nvSpPr>
        <p:spPr>
          <a:xfrm>
            <a:off x="11652736" y="384474"/>
            <a:ext cx="367400" cy="134476"/>
          </a:xfrm>
          <a:prstGeom prst="rect">
            <a:avLst/>
          </a:prstGeom>
          <a:solidFill>
            <a:srgbClr val="FFFFFF">
              <a:lumMod val="8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0" name="Rectangle 49"/>
          <p:cNvSpPr/>
          <p:nvPr/>
        </p:nvSpPr>
        <p:spPr>
          <a:xfrm>
            <a:off x="11652736" y="524174"/>
            <a:ext cx="367400" cy="134476"/>
          </a:xfrm>
          <a:prstGeom prst="rect">
            <a:avLst/>
          </a:prstGeom>
          <a:solidFill>
            <a:srgbClr val="FFFFFF">
              <a:lumMod val="8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p:cNvSpPr/>
          <p:nvPr/>
        </p:nvSpPr>
        <p:spPr>
          <a:xfrm>
            <a:off x="11654641" y="660861"/>
            <a:ext cx="367400" cy="134476"/>
          </a:xfrm>
          <a:prstGeom prst="rect">
            <a:avLst/>
          </a:prstGeom>
          <a:solidFill>
            <a:srgbClr val="FFFFFF">
              <a:lumMod val="8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52" name="Picture 51"/>
          <p:cNvPicPr>
            <a:picLocks noChangeAspect="1"/>
          </p:cNvPicPr>
          <p:nvPr/>
        </p:nvPicPr>
        <p:blipFill rotWithShape="1">
          <a:blip r:embed="rId7"/>
          <a:srcRect t="2896"/>
          <a:stretch/>
        </p:blipFill>
        <p:spPr>
          <a:xfrm>
            <a:off x="6484304" y="3406280"/>
            <a:ext cx="3586796" cy="2296807"/>
          </a:xfrm>
          <a:prstGeom prst="rect">
            <a:avLst/>
          </a:prstGeom>
        </p:spPr>
      </p:pic>
    </p:spTree>
    <p:extLst>
      <p:ext uri="{BB962C8B-B14F-4D97-AF65-F5344CB8AC3E}">
        <p14:creationId xmlns:p14="http://schemas.microsoft.com/office/powerpoint/2010/main" val="19734828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Effect transition="in" filter="fade">
                                      <p:cBhvr>
                                        <p:cTn id="15" dur="500"/>
                                        <p:tgtEl>
                                          <p:spTgt spid="3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xEl>
                                              <p:pRg st="2" end="2"/>
                                            </p:txEl>
                                          </p:spTgt>
                                        </p:tgtEl>
                                        <p:attrNameLst>
                                          <p:attrName>style.visibility</p:attrName>
                                        </p:attrNameLst>
                                      </p:cBhvr>
                                      <p:to>
                                        <p:strVal val="visible"/>
                                      </p:to>
                                    </p:set>
                                    <p:animEffect transition="in" filter="fade">
                                      <p:cBhvr>
                                        <p:cTn id="23" dur="500"/>
                                        <p:tgtEl>
                                          <p:spTgt spid="3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32">
                                            <p:txEl>
                                              <p:pRg st="3" end="3"/>
                                            </p:txEl>
                                          </p:spTgt>
                                        </p:tgtEl>
                                        <p:attrNameLst>
                                          <p:attrName>style.visibility</p:attrName>
                                        </p:attrNameLst>
                                      </p:cBhvr>
                                      <p:to>
                                        <p:strVal val="visible"/>
                                      </p:to>
                                    </p:set>
                                    <p:animEffect transition="in" filter="fade">
                                      <p:cBhvr>
                                        <p:cTn id="40" dur="500"/>
                                        <p:tgtEl>
                                          <p:spTgt spid="32">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6"/>
                                        </p:tgtEl>
                                      </p:cBhvr>
                                    </p:animEffect>
                                    <p:set>
                                      <p:cBhvr>
                                        <p:cTn id="48" dur="1" fill="hold">
                                          <p:stCondLst>
                                            <p:cond delay="499"/>
                                          </p:stCondLst>
                                        </p:cTn>
                                        <p:tgtEl>
                                          <p:spTgt spid="3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2">
                                            <p:txEl>
                                              <p:pRg st="4" end="4"/>
                                            </p:txEl>
                                          </p:spTgt>
                                        </p:tgtEl>
                                        <p:attrNameLst>
                                          <p:attrName>style.visibility</p:attrName>
                                        </p:attrNameLst>
                                      </p:cBhvr>
                                      <p:to>
                                        <p:strVal val="visible"/>
                                      </p:to>
                                    </p:set>
                                    <p:animEffect transition="in" filter="fade">
                                      <p:cBhvr>
                                        <p:cTn id="51" dur="500"/>
                                        <p:tgtEl>
                                          <p:spTgt spid="32">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38</a:t>
            </a:fld>
            <a:endParaRPr lang="en-US" dirty="0"/>
          </a:p>
        </p:txBody>
      </p:sp>
      <p:sp>
        <p:nvSpPr>
          <p:cNvPr id="85" name="Text Placeholder 2">
            <a:extLst>
              <a:ext uri="{FF2B5EF4-FFF2-40B4-BE49-F238E27FC236}">
                <a16:creationId xmlns:a16="http://schemas.microsoft.com/office/drawing/2014/main" id="{C217F46A-B321-004B-B1C6-FC164FD9BDEE}"/>
              </a:ext>
            </a:extLst>
          </p:cNvPr>
          <p:cNvSpPr txBox="1">
            <a:spLocks/>
          </p:cNvSpPr>
          <p:nvPr/>
        </p:nvSpPr>
        <p:spPr>
          <a:xfrm>
            <a:off x="73782" y="1084807"/>
            <a:ext cx="5287190" cy="4773945"/>
          </a:xfrm>
          <a:prstGeom prst="rect">
            <a:avLst/>
          </a:prstGeom>
        </p:spPr>
        <p:txBody>
          <a:bodyPr vert="horz" lIns="91440" tIns="91440" rIns="91440" bIns="274320" rtlCol="0">
            <a:noAutofit/>
          </a:bodyPr>
          <a:lstStyle>
            <a:lvl1pPr marL="349250" indent="-341313" algn="l" defTabSz="914400" rtl="0" eaLnBrk="1" latinLnBrk="0" hangingPunct="1">
              <a:lnSpc>
                <a:spcPct val="9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Designed to help prevent hospital-acquired pressure injuries with advanced surfaces that manage heat, moisture, pressure, shear and friction</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Simplifies patient positioning to help prevent sliding and adjusts for each patient’s height to helps clinicians turn patients with the press of a button</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Deliver pulmonary therapies like chest physiotherapy and continuous lateral rotation in bed, with the press of a button.</a:t>
            </a:r>
          </a:p>
          <a:p>
            <a:pPr marL="349250" marR="0" lvl="0" indent="-341313" algn="l" defTabSz="914400" rtl="0" eaLnBrk="1" fontAlgn="auto"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Bed exit alarming to help support fall prevention protocols and verbal safety prompts to patients and caregivers.</a:t>
            </a:r>
          </a:p>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86" name="Title 3">
            <a:extLst>
              <a:ext uri="{FF2B5EF4-FFF2-40B4-BE49-F238E27FC236}">
                <a16:creationId xmlns:a16="http://schemas.microsoft.com/office/drawing/2014/main" id="{3BE1EE27-9D3A-FC4F-A785-88D511D18A75}"/>
              </a:ext>
            </a:extLst>
          </p:cNvPr>
          <p:cNvSpPr txBox="1">
            <a:spLocks/>
          </p:cNvSpPr>
          <p:nvPr/>
        </p:nvSpPr>
        <p:spPr>
          <a:xfrm>
            <a:off x="402115" y="297455"/>
            <a:ext cx="11271387" cy="497149"/>
          </a:xfrm>
          <a:prstGeom prst="rect">
            <a:avLst/>
          </a:prstGeom>
        </p:spPr>
        <p:txBody>
          <a:bodyPr vert="horz" lIns="91440" tIns="274320" rIns="91440" bIns="274320" rtlCol="0" anchor="ctr" anchorCtr="0">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Smart Beds</a:t>
            </a:r>
            <a:endPar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87" name="Picture 86"/>
          <p:cNvPicPr/>
          <p:nvPr/>
        </p:nvPicPr>
        <p:blipFill rotWithShape="1">
          <a:blip r:embed="rId2"/>
          <a:srcRect l="8992" t="1720"/>
          <a:stretch/>
        </p:blipFill>
        <p:spPr bwMode="auto">
          <a:xfrm>
            <a:off x="6498336" y="1173734"/>
            <a:ext cx="3808539" cy="3971290"/>
          </a:xfrm>
          <a:prstGeom prst="rect">
            <a:avLst/>
          </a:prstGeom>
          <a:ln>
            <a:noFill/>
          </a:ln>
          <a:extLst>
            <a:ext uri="{53640926-AAD7-44D8-BBD7-CCE9431645EC}">
              <a14:shadowObscured xmlns:a14="http://schemas.microsoft.com/office/drawing/2010/main"/>
            </a:ext>
          </a:extLst>
        </p:spPr>
      </p:pic>
      <p:pic>
        <p:nvPicPr>
          <p:cNvPr id="88" name="Picture 87"/>
          <p:cNvPicPr/>
          <p:nvPr/>
        </p:nvPicPr>
        <p:blipFill rotWithShape="1">
          <a:blip r:embed="rId3"/>
          <a:srcRect l="2188" t="9976" r="1212"/>
          <a:stretch/>
        </p:blipFill>
        <p:spPr bwMode="auto">
          <a:xfrm>
            <a:off x="5632704" y="1173734"/>
            <a:ext cx="5876544" cy="3776218"/>
          </a:xfrm>
          <a:prstGeom prst="rect">
            <a:avLst/>
          </a:prstGeom>
          <a:ln>
            <a:noFill/>
          </a:ln>
          <a:extLst>
            <a:ext uri="{53640926-AAD7-44D8-BBD7-CCE9431645EC}">
              <a14:shadowObscured xmlns:a14="http://schemas.microsoft.com/office/drawing/2010/main"/>
            </a:ext>
          </a:extLst>
        </p:spPr>
      </p:pic>
      <p:pic>
        <p:nvPicPr>
          <p:cNvPr id="89" name="Picture 88"/>
          <p:cNvPicPr/>
          <p:nvPr/>
        </p:nvPicPr>
        <p:blipFill rotWithShape="1">
          <a:blip r:embed="rId4"/>
          <a:srcRect l="5114" t="10016" r="2560" b="7081"/>
          <a:stretch/>
        </p:blipFill>
        <p:spPr bwMode="auto">
          <a:xfrm>
            <a:off x="5677185" y="1481709"/>
            <a:ext cx="5450840" cy="3355340"/>
          </a:xfrm>
          <a:prstGeom prst="rect">
            <a:avLst/>
          </a:prstGeom>
          <a:ln>
            <a:noFill/>
          </a:ln>
          <a:extLst>
            <a:ext uri="{53640926-AAD7-44D8-BBD7-CCE9431645EC}">
              <a14:shadowObscured xmlns:a14="http://schemas.microsoft.com/office/drawing/2010/main"/>
            </a:ext>
          </a:extLst>
        </p:spPr>
      </p:pic>
      <p:pic>
        <p:nvPicPr>
          <p:cNvPr id="90" name="Picture 89"/>
          <p:cNvPicPr/>
          <p:nvPr/>
        </p:nvPicPr>
        <p:blipFill>
          <a:blip r:embed="rId5"/>
          <a:stretch>
            <a:fillRect/>
          </a:stretch>
        </p:blipFill>
        <p:spPr>
          <a:xfrm>
            <a:off x="6220650" y="1173734"/>
            <a:ext cx="4086225" cy="4058920"/>
          </a:xfrm>
          <a:prstGeom prst="rect">
            <a:avLst/>
          </a:prstGeom>
        </p:spPr>
      </p:pic>
      <p:pic>
        <p:nvPicPr>
          <p:cNvPr id="91" name="Picture 90" descr="pulmonary therapy controls"/>
          <p:cNvPicPr/>
          <p:nvPr/>
        </p:nvPicPr>
        <p:blipFill>
          <a:blip r:embed="rId6">
            <a:extLst>
              <a:ext uri="{28A0092B-C50C-407E-A947-70E740481C1C}">
                <a14:useLocalDpi xmlns:a14="http://schemas.microsoft.com/office/drawing/2010/main" val="0"/>
              </a:ext>
            </a:extLst>
          </a:blip>
          <a:srcRect/>
          <a:stretch>
            <a:fillRect/>
          </a:stretch>
        </p:blipFill>
        <p:spPr bwMode="auto">
          <a:xfrm>
            <a:off x="5503026" y="1064029"/>
            <a:ext cx="6225560" cy="4322618"/>
          </a:xfrm>
          <a:prstGeom prst="rect">
            <a:avLst/>
          </a:prstGeom>
          <a:noFill/>
          <a:ln>
            <a:noFill/>
          </a:ln>
        </p:spPr>
      </p:pic>
      <p:grpSp>
        <p:nvGrpSpPr>
          <p:cNvPr id="92" name="Group 91"/>
          <p:cNvGrpSpPr/>
          <p:nvPr/>
        </p:nvGrpSpPr>
        <p:grpSpPr>
          <a:xfrm>
            <a:off x="11278361" y="258652"/>
            <a:ext cx="710770" cy="533403"/>
            <a:chOff x="6722076" y="2187146"/>
            <a:chExt cx="2478010" cy="1272746"/>
          </a:xfrm>
          <a:noFill/>
        </p:grpSpPr>
        <p:cxnSp>
          <p:nvCxnSpPr>
            <p:cNvPr id="93" name="Straight Connector 92"/>
            <p:cNvCxnSpPr/>
            <p:nvPr/>
          </p:nvCxnSpPr>
          <p:spPr>
            <a:xfrm>
              <a:off x="7957751" y="2187146"/>
              <a:ext cx="0" cy="1272746"/>
            </a:xfrm>
            <a:prstGeom prst="line">
              <a:avLst/>
            </a:prstGeom>
            <a:grpFill/>
            <a:ln w="6350" cap="flat" cmpd="sng" algn="ctr">
              <a:solidFill>
                <a:srgbClr val="FFFFFF"/>
              </a:solidFill>
              <a:prstDash val="solid"/>
              <a:miter lim="800000"/>
            </a:ln>
            <a:effectLst/>
          </p:spPr>
        </p:cxnSp>
        <p:cxnSp>
          <p:nvCxnSpPr>
            <p:cNvPr id="94" name="Straight Connector 93"/>
            <p:cNvCxnSpPr/>
            <p:nvPr/>
          </p:nvCxnSpPr>
          <p:spPr>
            <a:xfrm>
              <a:off x="6722076" y="2834215"/>
              <a:ext cx="2471352" cy="0"/>
            </a:xfrm>
            <a:prstGeom prst="line">
              <a:avLst/>
            </a:prstGeom>
            <a:grpFill/>
            <a:ln w="6350" cap="flat" cmpd="sng" algn="ctr">
              <a:solidFill>
                <a:srgbClr val="FFFFFF"/>
              </a:solidFill>
              <a:prstDash val="solid"/>
              <a:miter lim="800000"/>
            </a:ln>
            <a:effectLst/>
          </p:spPr>
        </p:cxnSp>
        <p:cxnSp>
          <p:nvCxnSpPr>
            <p:cNvPr id="95" name="Straight Connector 94"/>
            <p:cNvCxnSpPr/>
            <p:nvPr/>
          </p:nvCxnSpPr>
          <p:spPr>
            <a:xfrm>
              <a:off x="6726192" y="3150576"/>
              <a:ext cx="2471352" cy="0"/>
            </a:xfrm>
            <a:prstGeom prst="line">
              <a:avLst/>
            </a:prstGeom>
            <a:grpFill/>
            <a:ln w="6350" cap="flat" cmpd="sng" algn="ctr">
              <a:solidFill>
                <a:srgbClr val="FFFFFF"/>
              </a:solidFill>
              <a:prstDash val="solid"/>
              <a:miter lim="800000"/>
            </a:ln>
            <a:effectLst/>
          </p:spPr>
        </p:cxnSp>
        <p:cxnSp>
          <p:nvCxnSpPr>
            <p:cNvPr id="96" name="Straight Connector 95"/>
            <p:cNvCxnSpPr/>
            <p:nvPr/>
          </p:nvCxnSpPr>
          <p:spPr>
            <a:xfrm>
              <a:off x="6728734" y="2508018"/>
              <a:ext cx="2471352" cy="0"/>
            </a:xfrm>
            <a:prstGeom prst="line">
              <a:avLst/>
            </a:prstGeom>
            <a:grpFill/>
            <a:ln w="6350" cap="flat" cmpd="sng" algn="ctr">
              <a:solidFill>
                <a:srgbClr val="FFFFFF"/>
              </a:solidFill>
              <a:prstDash val="solid"/>
              <a:miter lim="800000"/>
            </a:ln>
            <a:effectLst/>
          </p:spPr>
        </p:cxnSp>
      </p:grpSp>
      <p:sp>
        <p:nvSpPr>
          <p:cNvPr id="97" name="Rectangle 96"/>
          <p:cNvSpPr/>
          <p:nvPr/>
        </p:nvSpPr>
        <p:spPr>
          <a:xfrm>
            <a:off x="11281267" y="2447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98" name="Rectangle 97"/>
          <p:cNvSpPr/>
          <p:nvPr/>
        </p:nvSpPr>
        <p:spPr>
          <a:xfrm>
            <a:off x="11281267" y="384474"/>
            <a:ext cx="367400" cy="134476"/>
          </a:xfrm>
          <a:prstGeom prst="rect">
            <a:avLst/>
          </a:prstGeom>
          <a:solidFill>
            <a:srgbClr val="FFFFFF">
              <a:lumMod val="8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99" name="Rectangle 98"/>
          <p:cNvSpPr/>
          <p:nvPr/>
        </p:nvSpPr>
        <p:spPr>
          <a:xfrm>
            <a:off x="11281267" y="5241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0" name="Rectangle 99"/>
          <p:cNvSpPr/>
          <p:nvPr/>
        </p:nvSpPr>
        <p:spPr>
          <a:xfrm>
            <a:off x="11281267" y="660861"/>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1" name="Rectangle 100"/>
          <p:cNvSpPr/>
          <p:nvPr/>
        </p:nvSpPr>
        <p:spPr>
          <a:xfrm>
            <a:off x="11652742" y="244774"/>
            <a:ext cx="367400" cy="134476"/>
          </a:xfrm>
          <a:prstGeom prst="rect">
            <a:avLst/>
          </a:prstGeom>
          <a:solidFill>
            <a:srgbClr val="FFFFFF">
              <a:lumMod val="8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2" name="Rectangle 101"/>
          <p:cNvSpPr/>
          <p:nvPr/>
        </p:nvSpPr>
        <p:spPr>
          <a:xfrm>
            <a:off x="11652742" y="384474"/>
            <a:ext cx="367400" cy="134476"/>
          </a:xfrm>
          <a:prstGeom prst="rect">
            <a:avLst/>
          </a:prstGeom>
          <a:solidFill>
            <a:srgbClr val="FFFFFF">
              <a:lumMod val="8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3" name="Rectangle 102"/>
          <p:cNvSpPr/>
          <p:nvPr/>
        </p:nvSpPr>
        <p:spPr>
          <a:xfrm>
            <a:off x="11652742" y="5241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4" name="Rectangle 103"/>
          <p:cNvSpPr/>
          <p:nvPr/>
        </p:nvSpPr>
        <p:spPr>
          <a:xfrm>
            <a:off x="11654647" y="660861"/>
            <a:ext cx="367400" cy="134476"/>
          </a:xfrm>
          <a:prstGeom prst="rect">
            <a:avLst/>
          </a:prstGeom>
          <a:solidFill>
            <a:srgbClr val="FFFFFF">
              <a:lumMod val="8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90269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7"/>
                                        </p:tgtEl>
                                      </p:cBhvr>
                                    </p:animEffect>
                                    <p:set>
                                      <p:cBhvr>
                                        <p:cTn id="12" dur="1" fill="hold">
                                          <p:stCondLst>
                                            <p:cond delay="499"/>
                                          </p:stCondLst>
                                        </p:cTn>
                                        <p:tgtEl>
                                          <p:spTgt spid="8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8"/>
                                        </p:tgtEl>
                                      </p:cBhvr>
                                    </p:animEffect>
                                    <p:set>
                                      <p:cBhvr>
                                        <p:cTn id="20" dur="1" fill="hold">
                                          <p:stCondLst>
                                            <p:cond delay="499"/>
                                          </p:stCondLst>
                                        </p:cTn>
                                        <p:tgtEl>
                                          <p:spTgt spid="8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500"/>
                                        <p:tgtEl>
                                          <p:spTgt spid="8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89"/>
                                        </p:tgtEl>
                                      </p:cBhvr>
                                    </p:animEffect>
                                    <p:set>
                                      <p:cBhvr>
                                        <p:cTn id="28" dur="1" fill="hold">
                                          <p:stCondLst>
                                            <p:cond delay="499"/>
                                          </p:stCondLst>
                                        </p:cTn>
                                        <p:tgtEl>
                                          <p:spTgt spid="8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85">
                                            <p:txEl>
                                              <p:pRg st="0" end="0"/>
                                            </p:txEl>
                                          </p:spTgt>
                                        </p:tgtEl>
                                        <p:attrNameLst>
                                          <p:attrName>style.visibility</p:attrName>
                                        </p:attrNameLst>
                                      </p:cBhvr>
                                      <p:to>
                                        <p:strVal val="visible"/>
                                      </p:to>
                                    </p:set>
                                    <p:animEffect transition="in" filter="fade">
                                      <p:cBhvr>
                                        <p:cTn id="32" dur="500"/>
                                        <p:tgtEl>
                                          <p:spTgt spid="85">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5">
                                            <p:txEl>
                                              <p:pRg st="1" end="1"/>
                                            </p:txEl>
                                          </p:spTgt>
                                        </p:tgtEl>
                                        <p:attrNameLst>
                                          <p:attrName>style.visibility</p:attrName>
                                        </p:attrNameLst>
                                      </p:cBhvr>
                                      <p:to>
                                        <p:strVal val="visible"/>
                                      </p:to>
                                    </p:set>
                                    <p:animEffect transition="in" filter="fade">
                                      <p:cBhvr>
                                        <p:cTn id="40" dur="500"/>
                                        <p:tgtEl>
                                          <p:spTgt spid="8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5">
                                            <p:txEl>
                                              <p:pRg st="2" end="2"/>
                                            </p:txEl>
                                          </p:spTgt>
                                        </p:tgtEl>
                                        <p:attrNameLst>
                                          <p:attrName>style.visibility</p:attrName>
                                        </p:attrNameLst>
                                      </p:cBhvr>
                                      <p:to>
                                        <p:strVal val="visible"/>
                                      </p:to>
                                    </p:set>
                                    <p:animEffect transition="in" filter="fade">
                                      <p:cBhvr>
                                        <p:cTn id="45" dur="500"/>
                                        <p:tgtEl>
                                          <p:spTgt spid="85">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5">
                                            <p:txEl>
                                              <p:pRg st="3" end="3"/>
                                            </p:txEl>
                                          </p:spTgt>
                                        </p:tgtEl>
                                        <p:attrNameLst>
                                          <p:attrName>style.visibility</p:attrName>
                                        </p:attrNameLst>
                                      </p:cBhvr>
                                      <p:to>
                                        <p:strVal val="visible"/>
                                      </p:to>
                                    </p:set>
                                    <p:animEffect transition="in" filter="fade">
                                      <p:cBhvr>
                                        <p:cTn id="53" dur="500"/>
                                        <p:tgtEl>
                                          <p:spTgt spid="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39</a:t>
            </a:fld>
            <a:endParaRPr lang="en-US" dirty="0"/>
          </a:p>
        </p:txBody>
      </p:sp>
      <p:sp>
        <p:nvSpPr>
          <p:cNvPr id="39" name="Text Placeholder 2">
            <a:extLst>
              <a:ext uri="{FF2B5EF4-FFF2-40B4-BE49-F238E27FC236}">
                <a16:creationId xmlns:a16="http://schemas.microsoft.com/office/drawing/2014/main" id="{C217F46A-B321-004B-B1C6-FC164FD9BDEE}"/>
              </a:ext>
            </a:extLst>
          </p:cNvPr>
          <p:cNvSpPr txBox="1">
            <a:spLocks/>
          </p:cNvSpPr>
          <p:nvPr/>
        </p:nvSpPr>
        <p:spPr>
          <a:xfrm>
            <a:off x="107730" y="1346200"/>
            <a:ext cx="4449250" cy="4222349"/>
          </a:xfrm>
          <a:prstGeom prst="rect">
            <a:avLst/>
          </a:prstGeom>
        </p:spPr>
        <p:txBody>
          <a:bodyPr vert="horz" lIns="91440" tIns="91440" rIns="91440" bIns="274320" rtlCol="0">
            <a:noAutofit/>
          </a:bodyPr>
          <a:lstStyle>
            <a:lvl1pPr marL="349250" indent="-341313" algn="l" defTabSz="914400" rtl="0" eaLnBrk="1" latinLnBrk="0" hangingPunct="1">
              <a:lnSpc>
                <a:spcPct val="9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9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Address nurse staff shortages, negative impact to productivity, and cumbersome fractured technology through Artificial Intelligence (AI) and automation</a:t>
            </a:r>
          </a:p>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AI driven workflows audio-visual capabilities, ambient sensors, and real time live feed + documentation</a:t>
            </a:r>
          </a:p>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Virtual nursing enables monitoring and interaction from nurses station or offsite location</a:t>
            </a:r>
          </a:p>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Virtual observer monitors for fall risk or  patient distress and drive intervention as appropriate</a:t>
            </a:r>
          </a:p>
          <a:p>
            <a:pPr marL="349250" marR="0" lvl="0" indent="-341313" algn="l" defTabSz="914400" rtl="0" eaLnBrk="1" fontAlgn="base" latinLnBrk="0" hangingPunct="1">
              <a:lnSpc>
                <a:spcPct val="90000"/>
              </a:lnSpc>
              <a:spcBef>
                <a:spcPts val="1200"/>
              </a:spcBef>
              <a:spcAft>
                <a:spcPts val="0"/>
              </a:spcAft>
              <a:buClr>
                <a:srgbClr val="800000"/>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40" name="Title 3">
            <a:extLst>
              <a:ext uri="{FF2B5EF4-FFF2-40B4-BE49-F238E27FC236}">
                <a16:creationId xmlns:a16="http://schemas.microsoft.com/office/drawing/2014/main" id="{3BE1EE27-9D3A-FC4F-A785-88D511D18A75}"/>
              </a:ext>
            </a:extLst>
          </p:cNvPr>
          <p:cNvSpPr txBox="1">
            <a:spLocks/>
          </p:cNvSpPr>
          <p:nvPr/>
        </p:nvSpPr>
        <p:spPr>
          <a:xfrm>
            <a:off x="402115" y="297455"/>
            <a:ext cx="7710527" cy="497149"/>
          </a:xfrm>
          <a:prstGeom prst="rect">
            <a:avLst/>
          </a:prstGeom>
        </p:spPr>
        <p:txBody>
          <a:bodyPr vert="horz" lIns="91440" tIns="274320" rIns="91440" bIns="274320" rtlCol="0" anchor="ctr" anchorCtr="0">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Virtual Nursing and Observer</a:t>
            </a:r>
            <a:endPar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41" name="Picture 40"/>
          <p:cNvPicPr>
            <a:picLocks noChangeAspect="1"/>
          </p:cNvPicPr>
          <p:nvPr/>
        </p:nvPicPr>
        <p:blipFill>
          <a:blip r:embed="rId2"/>
          <a:stretch>
            <a:fillRect/>
          </a:stretch>
        </p:blipFill>
        <p:spPr>
          <a:xfrm>
            <a:off x="4482764" y="932309"/>
            <a:ext cx="7620151" cy="4222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2" name="Group 41"/>
          <p:cNvGrpSpPr/>
          <p:nvPr/>
        </p:nvGrpSpPr>
        <p:grpSpPr>
          <a:xfrm>
            <a:off x="11310248" y="258652"/>
            <a:ext cx="710770" cy="533403"/>
            <a:chOff x="6722076" y="2187146"/>
            <a:chExt cx="2478010" cy="1272746"/>
          </a:xfrm>
          <a:noFill/>
        </p:grpSpPr>
        <p:cxnSp>
          <p:nvCxnSpPr>
            <p:cNvPr id="43" name="Straight Connector 42"/>
            <p:cNvCxnSpPr/>
            <p:nvPr/>
          </p:nvCxnSpPr>
          <p:spPr>
            <a:xfrm>
              <a:off x="7957751" y="2187146"/>
              <a:ext cx="0" cy="1272746"/>
            </a:xfrm>
            <a:prstGeom prst="line">
              <a:avLst/>
            </a:prstGeom>
            <a:grpFill/>
            <a:ln w="6350" cap="flat" cmpd="sng" algn="ctr">
              <a:solidFill>
                <a:srgbClr val="FFFFFF"/>
              </a:solidFill>
              <a:prstDash val="solid"/>
              <a:miter lim="800000"/>
            </a:ln>
            <a:effectLst/>
          </p:spPr>
        </p:cxnSp>
        <p:cxnSp>
          <p:nvCxnSpPr>
            <p:cNvPr id="44" name="Straight Connector 43"/>
            <p:cNvCxnSpPr/>
            <p:nvPr/>
          </p:nvCxnSpPr>
          <p:spPr>
            <a:xfrm>
              <a:off x="6722076" y="2834215"/>
              <a:ext cx="2471352" cy="0"/>
            </a:xfrm>
            <a:prstGeom prst="line">
              <a:avLst/>
            </a:prstGeom>
            <a:grpFill/>
            <a:ln w="6350" cap="flat" cmpd="sng" algn="ctr">
              <a:solidFill>
                <a:srgbClr val="FFFFFF"/>
              </a:solidFill>
              <a:prstDash val="solid"/>
              <a:miter lim="800000"/>
            </a:ln>
            <a:effectLst/>
          </p:spPr>
        </p:cxnSp>
        <p:cxnSp>
          <p:nvCxnSpPr>
            <p:cNvPr id="45" name="Straight Connector 44"/>
            <p:cNvCxnSpPr/>
            <p:nvPr/>
          </p:nvCxnSpPr>
          <p:spPr>
            <a:xfrm>
              <a:off x="6726192" y="3150576"/>
              <a:ext cx="2471352" cy="0"/>
            </a:xfrm>
            <a:prstGeom prst="line">
              <a:avLst/>
            </a:prstGeom>
            <a:grpFill/>
            <a:ln w="6350" cap="flat" cmpd="sng" algn="ctr">
              <a:solidFill>
                <a:srgbClr val="FFFFFF"/>
              </a:solidFill>
              <a:prstDash val="solid"/>
              <a:miter lim="800000"/>
            </a:ln>
            <a:effectLst/>
          </p:spPr>
        </p:cxnSp>
        <p:cxnSp>
          <p:nvCxnSpPr>
            <p:cNvPr id="46" name="Straight Connector 45"/>
            <p:cNvCxnSpPr/>
            <p:nvPr/>
          </p:nvCxnSpPr>
          <p:spPr>
            <a:xfrm>
              <a:off x="6728734" y="2508018"/>
              <a:ext cx="2471352" cy="0"/>
            </a:xfrm>
            <a:prstGeom prst="line">
              <a:avLst/>
            </a:prstGeom>
            <a:grpFill/>
            <a:ln w="6350" cap="flat" cmpd="sng" algn="ctr">
              <a:solidFill>
                <a:srgbClr val="FFFFFF"/>
              </a:solidFill>
              <a:prstDash val="solid"/>
              <a:miter lim="800000"/>
            </a:ln>
            <a:effectLst/>
          </p:spPr>
        </p:cxnSp>
      </p:grpSp>
      <p:sp>
        <p:nvSpPr>
          <p:cNvPr id="47" name="Rectangle 46"/>
          <p:cNvSpPr/>
          <p:nvPr/>
        </p:nvSpPr>
        <p:spPr>
          <a:xfrm>
            <a:off x="11313154" y="2447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8" name="Rectangle 47"/>
          <p:cNvSpPr/>
          <p:nvPr/>
        </p:nvSpPr>
        <p:spPr>
          <a:xfrm>
            <a:off x="11313154" y="3844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9" name="Rectangle 48"/>
          <p:cNvSpPr/>
          <p:nvPr/>
        </p:nvSpPr>
        <p:spPr>
          <a:xfrm>
            <a:off x="11313154" y="5241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0" name="Rectangle 49"/>
          <p:cNvSpPr/>
          <p:nvPr/>
        </p:nvSpPr>
        <p:spPr>
          <a:xfrm>
            <a:off x="11313154" y="660861"/>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p:cNvSpPr/>
          <p:nvPr/>
        </p:nvSpPr>
        <p:spPr>
          <a:xfrm>
            <a:off x="11684629" y="2447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2" name="Rectangle 51"/>
          <p:cNvSpPr/>
          <p:nvPr/>
        </p:nvSpPr>
        <p:spPr>
          <a:xfrm>
            <a:off x="11684629" y="3844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3" name="Rectangle 52"/>
          <p:cNvSpPr/>
          <p:nvPr/>
        </p:nvSpPr>
        <p:spPr>
          <a:xfrm>
            <a:off x="11684629" y="524174"/>
            <a:ext cx="367400" cy="134476"/>
          </a:xfrm>
          <a:prstGeom prst="rect">
            <a:avLst/>
          </a:prstGeom>
          <a:solidFill>
            <a:srgbClr val="8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4" name="Rectangle 53"/>
          <p:cNvSpPr/>
          <p:nvPr/>
        </p:nvSpPr>
        <p:spPr>
          <a:xfrm>
            <a:off x="11686534" y="660861"/>
            <a:ext cx="367400" cy="134476"/>
          </a:xfrm>
          <a:prstGeom prst="rect">
            <a:avLst/>
          </a:prstGeom>
          <a:solidFill>
            <a:srgbClr val="FFFFFF">
              <a:lumMod val="8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09649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xEl>
                                              <p:pRg st="1" end="1"/>
                                            </p:txEl>
                                          </p:spTgt>
                                        </p:tgtEl>
                                        <p:attrNameLst>
                                          <p:attrName>style.visibility</p:attrName>
                                        </p:attrNameLst>
                                      </p:cBhvr>
                                      <p:to>
                                        <p:strVal val="visible"/>
                                      </p:to>
                                    </p:set>
                                    <p:animEffect transition="in" filter="fade">
                                      <p:cBhvr>
                                        <p:cTn id="12" dur="500"/>
                                        <p:tgtEl>
                                          <p:spTgt spid="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xEl>
                                              <p:pRg st="2" end="2"/>
                                            </p:txEl>
                                          </p:spTgt>
                                        </p:tgtEl>
                                        <p:attrNameLst>
                                          <p:attrName>style.visibility</p:attrName>
                                        </p:attrNameLst>
                                      </p:cBhvr>
                                      <p:to>
                                        <p:strVal val="visible"/>
                                      </p:to>
                                    </p:set>
                                    <p:animEffect transition="in" filter="fade">
                                      <p:cBhvr>
                                        <p:cTn id="17" dur="500"/>
                                        <p:tgtEl>
                                          <p:spTgt spid="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xEl>
                                              <p:pRg st="3" end="3"/>
                                            </p:txEl>
                                          </p:spTgt>
                                        </p:tgtEl>
                                        <p:attrNameLst>
                                          <p:attrName>style.visibility</p:attrName>
                                        </p:attrNameLst>
                                      </p:cBhvr>
                                      <p:to>
                                        <p:strVal val="visible"/>
                                      </p:to>
                                    </p:set>
                                    <p:animEffect transition="in" filter="fade">
                                      <p:cBhvr>
                                        <p:cTn id="22" dur="500"/>
                                        <p:tgtEl>
                                          <p:spTgt spid="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4</a:t>
            </a:fld>
            <a:endParaRPr lang="en-US" dirty="0"/>
          </a:p>
        </p:txBody>
      </p:sp>
      <p:sp>
        <p:nvSpPr>
          <p:cNvPr id="6" name="Title 3"/>
          <p:cNvSpPr txBox="1">
            <a:spLocks/>
          </p:cNvSpPr>
          <p:nvPr/>
        </p:nvSpPr>
        <p:spPr>
          <a:xfrm>
            <a:off x="141005" y="234476"/>
            <a:ext cx="10092885" cy="892360"/>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tx1"/>
                </a:solidFill>
              </a:rPr>
              <a:t>12</a:t>
            </a:r>
            <a:r>
              <a:rPr lang="en-US" baseline="30000" dirty="0">
                <a:solidFill>
                  <a:schemeClr val="tx1"/>
                </a:solidFill>
              </a:rPr>
              <a:t>th</a:t>
            </a:r>
            <a:r>
              <a:rPr lang="en-US" dirty="0">
                <a:solidFill>
                  <a:schemeClr val="tx1"/>
                </a:solidFill>
              </a:rPr>
              <a:t> Annual UCM Supplier Conference</a:t>
            </a:r>
          </a:p>
        </p:txBody>
      </p:sp>
      <p:sp>
        <p:nvSpPr>
          <p:cNvPr id="8" name="Text Placeholder 2"/>
          <p:cNvSpPr>
            <a:spLocks noGrp="1"/>
          </p:cNvSpPr>
          <p:nvPr>
            <p:ph type="body" sz="quarter" idx="4294967295"/>
          </p:nvPr>
        </p:nvSpPr>
        <p:spPr>
          <a:xfrm>
            <a:off x="1676400" y="1219200"/>
            <a:ext cx="8534400" cy="4422544"/>
          </a:xfrm>
          <a:prstGeom prst="rect">
            <a:avLst/>
          </a:prstGeom>
        </p:spPr>
        <p:txBody>
          <a:bodyPr/>
          <a:lstStyle/>
          <a:p>
            <a:pPr marL="7937" indent="0" algn="l">
              <a:buNone/>
              <a:defRPr/>
            </a:pPr>
            <a:r>
              <a:rPr lang="en-US" sz="1800" b="1" u="sng" dirty="0">
                <a:solidFill>
                  <a:schemeClr val="tx1"/>
                </a:solidFill>
                <a:latin typeface="Arial" charset="0"/>
              </a:rPr>
              <a:t>Purpose</a:t>
            </a:r>
            <a:r>
              <a:rPr lang="en-US" sz="1800" b="1" dirty="0">
                <a:solidFill>
                  <a:schemeClr val="tx1"/>
                </a:solidFill>
                <a:latin typeface="Arial" charset="0"/>
              </a:rPr>
              <a:t>:</a:t>
            </a:r>
            <a:endParaRPr lang="en-US" sz="1800" b="1" u="sng" dirty="0">
              <a:solidFill>
                <a:schemeClr val="tx1"/>
              </a:solidFill>
              <a:latin typeface="Arial" charset="0"/>
            </a:endParaRPr>
          </a:p>
          <a:p>
            <a:pPr marL="800100" lvl="1" indent="-342900">
              <a:spcAft>
                <a:spcPts val="1200"/>
              </a:spcAft>
              <a:buFont typeface="Arial" panose="020B0604020202020204" pitchFamily="34" charset="0"/>
              <a:buChar char="•"/>
              <a:defRPr/>
            </a:pPr>
            <a:r>
              <a:rPr lang="en-US" sz="1800" dirty="0">
                <a:latin typeface="Arial" charset="0"/>
              </a:rPr>
              <a:t>Orient key supplier leadership to UCM critical business objectives, expectations, and distinct business practices.</a:t>
            </a:r>
          </a:p>
          <a:p>
            <a:pPr marL="800100" lvl="1" indent="-342900">
              <a:spcAft>
                <a:spcPts val="1200"/>
              </a:spcAft>
              <a:buFont typeface="Arial" panose="020B0604020202020204" pitchFamily="34" charset="0"/>
              <a:buChar char="•"/>
              <a:defRPr/>
            </a:pPr>
            <a:r>
              <a:rPr lang="en-US" sz="1800" dirty="0">
                <a:latin typeface="Arial" charset="0"/>
              </a:rPr>
              <a:t>Update on progress and changes from last year’s conference.</a:t>
            </a:r>
          </a:p>
          <a:p>
            <a:pPr marL="341313" lvl="1" indent="0">
              <a:spcAft>
                <a:spcPts val="1200"/>
              </a:spcAft>
              <a:buNone/>
              <a:defRPr/>
            </a:pPr>
            <a:r>
              <a:rPr lang="en-US" sz="1800" b="1" i="1" dirty="0">
                <a:latin typeface="Arial" charset="0"/>
              </a:rPr>
              <a:t>In order to </a:t>
            </a:r>
            <a:r>
              <a:rPr lang="en-US" sz="1800" dirty="0">
                <a:latin typeface="Arial" charset="0"/>
              </a:rPr>
              <a:t>….</a:t>
            </a:r>
          </a:p>
          <a:p>
            <a:pPr marL="800100" lvl="1" indent="-342900">
              <a:spcAft>
                <a:spcPts val="1200"/>
              </a:spcAft>
              <a:buFont typeface="Arial" panose="020B0604020202020204" pitchFamily="34" charset="0"/>
              <a:buChar char="•"/>
              <a:defRPr/>
            </a:pPr>
            <a:r>
              <a:rPr lang="en-US" sz="1800" dirty="0">
                <a:latin typeface="Arial" charset="0"/>
              </a:rPr>
              <a:t>Engage suppliers to work continually, passionately and collaboratively to deliver needed improvements and value to our patients.</a:t>
            </a:r>
          </a:p>
          <a:p>
            <a:pPr marL="7937" indent="0" algn="l">
              <a:buNone/>
              <a:defRPr/>
            </a:pPr>
            <a:r>
              <a:rPr lang="en-US" sz="1800" b="1" u="sng" dirty="0">
                <a:solidFill>
                  <a:schemeClr val="tx1"/>
                </a:solidFill>
                <a:latin typeface="Arial" charset="0"/>
              </a:rPr>
              <a:t>Format</a:t>
            </a:r>
            <a:r>
              <a:rPr lang="en-US" sz="1800" b="1" dirty="0">
                <a:solidFill>
                  <a:schemeClr val="tx1"/>
                </a:solidFill>
                <a:latin typeface="Arial" charset="0"/>
              </a:rPr>
              <a:t>:</a:t>
            </a:r>
            <a:endParaRPr lang="en-US" sz="1800" b="1" u="sng" dirty="0">
              <a:solidFill>
                <a:schemeClr val="tx1"/>
              </a:solidFill>
              <a:latin typeface="Arial" charset="0"/>
            </a:endParaRPr>
          </a:p>
          <a:p>
            <a:pPr marL="7937" indent="0" algn="l">
              <a:buNone/>
              <a:defRPr/>
            </a:pPr>
            <a:r>
              <a:rPr lang="en-US" sz="1800" dirty="0">
                <a:solidFill>
                  <a:schemeClr val="tx1"/>
                </a:solidFill>
                <a:latin typeface="Arial" charset="0"/>
              </a:rPr>
              <a:t>Presentation with Q&amp;A opportunities</a:t>
            </a:r>
          </a:p>
          <a:p>
            <a:pPr marL="285750" indent="-285750">
              <a:defRPr/>
            </a:pPr>
            <a:endParaRPr lang="en-US" sz="1800" b="1" dirty="0">
              <a:solidFill>
                <a:schemeClr val="tx1"/>
              </a:solidFill>
              <a:latin typeface="Arial" charset="0"/>
            </a:endParaRPr>
          </a:p>
          <a:p>
            <a:endParaRPr lang="en-US" dirty="0">
              <a:solidFill>
                <a:schemeClr val="tx1"/>
              </a:solidFill>
            </a:endParaRPr>
          </a:p>
        </p:txBody>
      </p:sp>
    </p:spTree>
    <p:extLst>
      <p:ext uri="{BB962C8B-B14F-4D97-AF65-F5344CB8AC3E}">
        <p14:creationId xmlns:p14="http://schemas.microsoft.com/office/powerpoint/2010/main" val="37646616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40</a:t>
            </a:fld>
            <a:endParaRPr lang="en-US" dirty="0"/>
          </a:p>
        </p:txBody>
      </p:sp>
      <p:sp>
        <p:nvSpPr>
          <p:cNvPr id="99" name="Rounded Rectangle">
            <a:extLst>
              <a:ext uri="{FF2B5EF4-FFF2-40B4-BE49-F238E27FC236}">
                <a16:creationId xmlns:a16="http://schemas.microsoft.com/office/drawing/2014/main" id="{36501664-029A-156F-33BD-EA5E41736EE4}"/>
              </a:ext>
            </a:extLst>
          </p:cNvPr>
          <p:cNvSpPr/>
          <p:nvPr/>
        </p:nvSpPr>
        <p:spPr>
          <a:xfrm rot="3585890">
            <a:off x="6660544" y="3893707"/>
            <a:ext cx="85270" cy="454730"/>
          </a:xfrm>
          <a:prstGeom prst="roundRect">
            <a:avLst>
              <a:gd name="adj" fmla="val 50000"/>
            </a:avLst>
          </a:prstGeom>
          <a:solidFill>
            <a:srgbClr val="FFFFFF"/>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grpSp>
        <p:nvGrpSpPr>
          <p:cNvPr id="100" name="Group 99">
            <a:extLst>
              <a:ext uri="{FF2B5EF4-FFF2-40B4-BE49-F238E27FC236}">
                <a16:creationId xmlns:a16="http://schemas.microsoft.com/office/drawing/2014/main" id="{815DBBCE-D549-39E9-2E3F-7DFBC34D9A85}"/>
              </a:ext>
            </a:extLst>
          </p:cNvPr>
          <p:cNvGrpSpPr/>
          <p:nvPr/>
        </p:nvGrpSpPr>
        <p:grpSpPr>
          <a:xfrm>
            <a:off x="339714" y="1146431"/>
            <a:ext cx="5116075" cy="1606784"/>
            <a:chOff x="339714" y="1613791"/>
            <a:chExt cx="5116075" cy="1606784"/>
          </a:xfrm>
        </p:grpSpPr>
        <p:sp>
          <p:nvSpPr>
            <p:cNvPr id="101" name="Circle">
              <a:extLst>
                <a:ext uri="{FF2B5EF4-FFF2-40B4-BE49-F238E27FC236}">
                  <a16:creationId xmlns:a16="http://schemas.microsoft.com/office/drawing/2014/main" id="{606E0EAB-ED6C-1159-6204-729545073DF4}"/>
                </a:ext>
              </a:extLst>
            </p:cNvPr>
            <p:cNvSpPr/>
            <p:nvPr/>
          </p:nvSpPr>
          <p:spPr>
            <a:xfrm>
              <a:off x="4500648" y="2442967"/>
              <a:ext cx="777608" cy="777608"/>
            </a:xfrm>
            <a:prstGeom prst="ellipse">
              <a:avLst/>
            </a:prstGeom>
            <a:solidFill>
              <a:srgbClr val="800000"/>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02" name="Graphic 269">
              <a:extLst>
                <a:ext uri="{FF2B5EF4-FFF2-40B4-BE49-F238E27FC236}">
                  <a16:creationId xmlns:a16="http://schemas.microsoft.com/office/drawing/2014/main" id="{95E27ACC-EBF8-3E55-9197-4588BA4D664A}"/>
                </a:ext>
              </a:extLst>
            </p:cNvPr>
            <p:cNvSpPr/>
            <p:nvPr/>
          </p:nvSpPr>
          <p:spPr>
            <a:xfrm rot="1760984">
              <a:off x="5105808" y="2979372"/>
              <a:ext cx="349981" cy="186357"/>
            </a:xfrm>
            <a:custGeom>
              <a:avLst/>
              <a:gdLst/>
              <a:ahLst/>
              <a:cxnLst>
                <a:cxn ang="0">
                  <a:pos x="wd2" y="hd2"/>
                </a:cxn>
                <a:cxn ang="5400000">
                  <a:pos x="wd2" y="hd2"/>
                </a:cxn>
                <a:cxn ang="10800000">
                  <a:pos x="wd2" y="hd2"/>
                </a:cxn>
                <a:cxn ang="16200000">
                  <a:pos x="wd2" y="hd2"/>
                </a:cxn>
              </a:cxnLst>
              <a:rect l="0" t="0" r="r" b="b"/>
              <a:pathLst>
                <a:path w="21600" h="21504" extrusionOk="0">
                  <a:moveTo>
                    <a:pt x="21600" y="10753"/>
                  </a:moveTo>
                  <a:cubicBezTo>
                    <a:pt x="21600" y="10493"/>
                    <a:pt x="21545" y="10245"/>
                    <a:pt x="21447" y="10062"/>
                  </a:cubicBezTo>
                  <a:lnTo>
                    <a:pt x="16219" y="287"/>
                  </a:lnTo>
                  <a:cubicBezTo>
                    <a:pt x="16015" y="-95"/>
                    <a:pt x="15684" y="-95"/>
                    <a:pt x="15479" y="287"/>
                  </a:cubicBezTo>
                  <a:cubicBezTo>
                    <a:pt x="15381" y="470"/>
                    <a:pt x="15326" y="719"/>
                    <a:pt x="15326" y="978"/>
                  </a:cubicBezTo>
                  <a:lnTo>
                    <a:pt x="15326" y="5865"/>
                  </a:lnTo>
                  <a:lnTo>
                    <a:pt x="523" y="5865"/>
                  </a:lnTo>
                  <a:cubicBezTo>
                    <a:pt x="378" y="5865"/>
                    <a:pt x="248" y="5975"/>
                    <a:pt x="153" y="6151"/>
                  </a:cubicBezTo>
                  <a:cubicBezTo>
                    <a:pt x="59" y="6328"/>
                    <a:pt x="0" y="6573"/>
                    <a:pt x="0" y="6843"/>
                  </a:cubicBezTo>
                  <a:lnTo>
                    <a:pt x="0" y="14663"/>
                  </a:lnTo>
                  <a:cubicBezTo>
                    <a:pt x="0" y="14933"/>
                    <a:pt x="59" y="15177"/>
                    <a:pt x="153" y="15354"/>
                  </a:cubicBezTo>
                  <a:cubicBezTo>
                    <a:pt x="248" y="15531"/>
                    <a:pt x="378" y="15640"/>
                    <a:pt x="523" y="15640"/>
                  </a:cubicBezTo>
                  <a:lnTo>
                    <a:pt x="15326" y="15640"/>
                  </a:lnTo>
                  <a:lnTo>
                    <a:pt x="15326" y="20528"/>
                  </a:lnTo>
                  <a:cubicBezTo>
                    <a:pt x="15326" y="21067"/>
                    <a:pt x="15560" y="21505"/>
                    <a:pt x="15849" y="21505"/>
                  </a:cubicBezTo>
                  <a:cubicBezTo>
                    <a:pt x="15988" y="21505"/>
                    <a:pt x="16121" y="21402"/>
                    <a:pt x="16219" y="21219"/>
                  </a:cubicBezTo>
                  <a:lnTo>
                    <a:pt x="21447" y="11444"/>
                  </a:lnTo>
                  <a:cubicBezTo>
                    <a:pt x="21545" y="11260"/>
                    <a:pt x="21600" y="11012"/>
                    <a:pt x="21600" y="10753"/>
                  </a:cubicBezTo>
                  <a:close/>
                </a:path>
              </a:pathLst>
            </a:custGeom>
            <a:solidFill>
              <a:srgbClr val="800000"/>
            </a:solidFill>
            <a:ln w="12700" cap="flat">
              <a:noFill/>
              <a:miter lim="400000"/>
            </a:ln>
            <a:effectLst/>
          </p:spPr>
          <p:txBody>
            <a:bodyPr wrap="square" lIns="22860" tIns="22860" rIns="22860" bIns="2286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grpSp>
          <p:nvGrpSpPr>
            <p:cNvPr id="103" name="Group 102">
              <a:extLst>
                <a:ext uri="{FF2B5EF4-FFF2-40B4-BE49-F238E27FC236}">
                  <a16:creationId xmlns:a16="http://schemas.microsoft.com/office/drawing/2014/main" id="{F7A892FC-8BDA-8FB6-6F69-9663822482E0}"/>
                </a:ext>
              </a:extLst>
            </p:cNvPr>
            <p:cNvGrpSpPr/>
            <p:nvPr/>
          </p:nvGrpSpPr>
          <p:grpSpPr>
            <a:xfrm flipH="1">
              <a:off x="339714" y="1613791"/>
              <a:ext cx="3855095" cy="879347"/>
              <a:chOff x="13075040" y="4903042"/>
              <a:chExt cx="6400094" cy="1758694"/>
            </a:xfrm>
          </p:grpSpPr>
          <p:sp>
            <p:nvSpPr>
              <p:cNvPr id="106" name="TextBox 105">
                <a:extLst>
                  <a:ext uri="{FF2B5EF4-FFF2-40B4-BE49-F238E27FC236}">
                    <a16:creationId xmlns:a16="http://schemas.microsoft.com/office/drawing/2014/main" id="{4B48D5FD-4944-0030-A55C-F3409E41281D}"/>
                  </a:ext>
                </a:extLst>
              </p:cNvPr>
              <p:cNvSpPr txBox="1"/>
              <p:nvPr/>
            </p:nvSpPr>
            <p:spPr>
              <a:xfrm>
                <a:off x="13075042" y="5615296"/>
                <a:ext cx="6400092" cy="104644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67676">
                        <a:lumMod val="50000"/>
                      </a:srgbClr>
                    </a:solidFill>
                    <a:effectLst/>
                    <a:uLnTx/>
                    <a:uFillTx/>
                    <a:latin typeface="Arial" panose="020B0604020202020204"/>
                    <a:ea typeface="Lato Light" panose="020F0502020204030203" pitchFamily="34" charset="0"/>
                    <a:cs typeface="Lato Light" panose="020F0502020204030203" pitchFamily="34" charset="0"/>
                  </a:rPr>
                  <a:t>We are uncompromisingly focused on solving problems. We are disciplined in our approach.</a:t>
                </a:r>
              </a:p>
            </p:txBody>
          </p:sp>
          <p:sp>
            <p:nvSpPr>
              <p:cNvPr id="107" name="CuadroTexto 351">
                <a:extLst>
                  <a:ext uri="{FF2B5EF4-FFF2-40B4-BE49-F238E27FC236}">
                    <a16:creationId xmlns:a16="http://schemas.microsoft.com/office/drawing/2014/main" id="{F54FAAE9-6213-7596-93F5-6E9D618B63B8}"/>
                  </a:ext>
                </a:extLst>
              </p:cNvPr>
              <p:cNvSpPr txBox="1"/>
              <p:nvPr/>
            </p:nvSpPr>
            <p:spPr>
              <a:xfrm>
                <a:off x="13075040" y="4903042"/>
                <a:ext cx="6400092" cy="73866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67676">
                        <a:lumMod val="50000"/>
                      </a:srgbClr>
                    </a:solidFill>
                    <a:effectLst/>
                    <a:uLnTx/>
                    <a:uFillTx/>
                    <a:latin typeface="Arial" panose="020B0604020202020204"/>
                    <a:ea typeface="Lato Light" panose="020F0502020204030203" pitchFamily="34" charset="0"/>
                    <a:cs typeface="Poppins SemiBold" pitchFamily="2" charset="77"/>
                  </a:rPr>
                  <a:t>Discipline and Focus</a:t>
                </a:r>
              </a:p>
            </p:txBody>
          </p:sp>
        </p:grpSp>
        <p:sp>
          <p:nvSpPr>
            <p:cNvPr id="104" name="Circle">
              <a:extLst>
                <a:ext uri="{FF2B5EF4-FFF2-40B4-BE49-F238E27FC236}">
                  <a16:creationId xmlns:a16="http://schemas.microsoft.com/office/drawing/2014/main" id="{E902A61E-D0EE-9C3E-0E51-9A520C1C2050}"/>
                </a:ext>
              </a:extLst>
            </p:cNvPr>
            <p:cNvSpPr/>
            <p:nvPr/>
          </p:nvSpPr>
          <p:spPr>
            <a:xfrm flipH="1">
              <a:off x="4405241" y="2083099"/>
              <a:ext cx="110345" cy="110345"/>
            </a:xfrm>
            <a:prstGeom prst="ellipse">
              <a:avLst/>
            </a:prstGeom>
            <a:solidFill>
              <a:srgbClr val="800000"/>
            </a:solidFill>
            <a:ln w="12700" cap="flat">
              <a:noFill/>
              <a:miter lim="400000"/>
            </a:ln>
            <a:effectLst/>
          </p:spPr>
          <p:txBody>
            <a:bodyPr wrap="square" lIns="0" tIns="0" rIns="0" bIns="0" numCol="1" anchor="ctr">
              <a:noAutofit/>
            </a:bodyPr>
            <a:lstStyle/>
            <a:p>
              <a:pPr marL="0" marR="0" lvl="0" indent="0" algn="r"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05" name="Freeform 6">
              <a:extLst>
                <a:ext uri="{FF2B5EF4-FFF2-40B4-BE49-F238E27FC236}">
                  <a16:creationId xmlns:a16="http://schemas.microsoft.com/office/drawing/2014/main" id="{D9EEADE9-8BCE-B510-4150-95B51E9D9ADD}"/>
                </a:ext>
              </a:extLst>
            </p:cNvPr>
            <p:cNvSpPr/>
            <p:nvPr/>
          </p:nvSpPr>
          <p:spPr>
            <a:xfrm>
              <a:off x="4694220" y="2516566"/>
              <a:ext cx="410391" cy="575178"/>
            </a:xfrm>
            <a:custGeom>
              <a:avLst/>
              <a:gdLst>
                <a:gd name="connsiteX0" fmla="*/ 355182 w 410391"/>
                <a:gd name="connsiteY0" fmla="*/ 575178 h 575178"/>
                <a:gd name="connsiteX1" fmla="*/ 55324 w 410391"/>
                <a:gd name="connsiteY1" fmla="*/ 575178 h 575178"/>
                <a:gd name="connsiteX2" fmla="*/ 0 w 410391"/>
                <a:gd name="connsiteY2" fmla="*/ 519914 h 575178"/>
                <a:gd name="connsiteX3" fmla="*/ 0 w 410391"/>
                <a:gd name="connsiteY3" fmla="*/ 135443 h 575178"/>
                <a:gd name="connsiteX4" fmla="*/ 55324 w 410391"/>
                <a:gd name="connsiteY4" fmla="*/ 80178 h 575178"/>
                <a:gd name="connsiteX5" fmla="*/ 82872 w 410391"/>
                <a:gd name="connsiteY5" fmla="*/ 80178 h 575178"/>
                <a:gd name="connsiteX6" fmla="*/ 82872 w 410391"/>
                <a:gd name="connsiteY6" fmla="*/ 72591 h 575178"/>
                <a:gd name="connsiteX7" fmla="*/ 112574 w 410391"/>
                <a:gd name="connsiteY7" fmla="*/ 42920 h 575178"/>
                <a:gd name="connsiteX8" fmla="*/ 151800 w 410391"/>
                <a:gd name="connsiteY8" fmla="*/ 42920 h 575178"/>
                <a:gd name="connsiteX9" fmla="*/ 205196 w 410391"/>
                <a:gd name="connsiteY9" fmla="*/ 0 h 575178"/>
                <a:gd name="connsiteX10" fmla="*/ 258592 w 410391"/>
                <a:gd name="connsiteY10" fmla="*/ 42920 h 575178"/>
                <a:gd name="connsiteX11" fmla="*/ 297818 w 410391"/>
                <a:gd name="connsiteY11" fmla="*/ 42920 h 575178"/>
                <a:gd name="connsiteX12" fmla="*/ 327520 w 410391"/>
                <a:gd name="connsiteY12" fmla="*/ 72591 h 575178"/>
                <a:gd name="connsiteX13" fmla="*/ 327520 w 410391"/>
                <a:gd name="connsiteY13" fmla="*/ 80178 h 575178"/>
                <a:gd name="connsiteX14" fmla="*/ 355068 w 410391"/>
                <a:gd name="connsiteY14" fmla="*/ 80178 h 575178"/>
                <a:gd name="connsiteX15" fmla="*/ 410392 w 410391"/>
                <a:gd name="connsiteY15" fmla="*/ 135443 h 575178"/>
                <a:gd name="connsiteX16" fmla="*/ 410392 w 410391"/>
                <a:gd name="connsiteY16" fmla="*/ 519914 h 575178"/>
                <a:gd name="connsiteX17" fmla="*/ 355068 w 410391"/>
                <a:gd name="connsiteY17" fmla="*/ 575178 h 575178"/>
                <a:gd name="connsiteX18" fmla="*/ 55324 w 410391"/>
                <a:gd name="connsiteY18" fmla="*/ 103564 h 575178"/>
                <a:gd name="connsiteX19" fmla="*/ 23467 w 410391"/>
                <a:gd name="connsiteY19" fmla="*/ 135443 h 575178"/>
                <a:gd name="connsiteX20" fmla="*/ 23467 w 410391"/>
                <a:gd name="connsiteY20" fmla="*/ 519914 h 575178"/>
                <a:gd name="connsiteX21" fmla="*/ 55324 w 410391"/>
                <a:gd name="connsiteY21" fmla="*/ 551793 h 575178"/>
                <a:gd name="connsiteX22" fmla="*/ 355182 w 410391"/>
                <a:gd name="connsiteY22" fmla="*/ 551793 h 575178"/>
                <a:gd name="connsiteX23" fmla="*/ 387038 w 410391"/>
                <a:gd name="connsiteY23" fmla="*/ 519914 h 575178"/>
                <a:gd name="connsiteX24" fmla="*/ 387038 w 410391"/>
                <a:gd name="connsiteY24" fmla="*/ 135443 h 575178"/>
                <a:gd name="connsiteX25" fmla="*/ 355182 w 410391"/>
                <a:gd name="connsiteY25" fmla="*/ 103564 h 575178"/>
                <a:gd name="connsiteX26" fmla="*/ 327634 w 410391"/>
                <a:gd name="connsiteY26" fmla="*/ 103564 h 575178"/>
                <a:gd name="connsiteX27" fmla="*/ 327634 w 410391"/>
                <a:gd name="connsiteY27" fmla="*/ 111151 h 575178"/>
                <a:gd name="connsiteX28" fmla="*/ 297931 w 410391"/>
                <a:gd name="connsiteY28" fmla="*/ 140822 h 575178"/>
                <a:gd name="connsiteX29" fmla="*/ 112631 w 410391"/>
                <a:gd name="connsiteY29" fmla="*/ 140822 h 575178"/>
                <a:gd name="connsiteX30" fmla="*/ 82929 w 410391"/>
                <a:gd name="connsiteY30" fmla="*/ 111151 h 575178"/>
                <a:gd name="connsiteX31" fmla="*/ 82929 w 410391"/>
                <a:gd name="connsiteY31" fmla="*/ 103564 h 575178"/>
                <a:gd name="connsiteX32" fmla="*/ 55380 w 410391"/>
                <a:gd name="connsiteY32" fmla="*/ 103564 h 575178"/>
                <a:gd name="connsiteX33" fmla="*/ 106339 w 410391"/>
                <a:gd name="connsiteY33" fmla="*/ 91843 h 575178"/>
                <a:gd name="connsiteX34" fmla="*/ 106339 w 410391"/>
                <a:gd name="connsiteY34" fmla="*/ 111151 h 575178"/>
                <a:gd name="connsiteX35" fmla="*/ 112631 w 410391"/>
                <a:gd name="connsiteY35" fmla="*/ 117436 h 575178"/>
                <a:gd name="connsiteX36" fmla="*/ 297931 w 410391"/>
                <a:gd name="connsiteY36" fmla="*/ 117436 h 575178"/>
                <a:gd name="connsiteX37" fmla="*/ 304223 w 410391"/>
                <a:gd name="connsiteY37" fmla="*/ 111151 h 575178"/>
                <a:gd name="connsiteX38" fmla="*/ 304223 w 410391"/>
                <a:gd name="connsiteY38" fmla="*/ 72591 h 575178"/>
                <a:gd name="connsiteX39" fmla="*/ 297931 w 410391"/>
                <a:gd name="connsiteY39" fmla="*/ 66306 h 575178"/>
                <a:gd name="connsiteX40" fmla="*/ 112631 w 410391"/>
                <a:gd name="connsiteY40" fmla="*/ 66306 h 575178"/>
                <a:gd name="connsiteX41" fmla="*/ 106339 w 410391"/>
                <a:gd name="connsiteY41" fmla="*/ 72591 h 575178"/>
                <a:gd name="connsiteX42" fmla="*/ 106339 w 410391"/>
                <a:gd name="connsiteY42" fmla="*/ 91900 h 575178"/>
                <a:gd name="connsiteX43" fmla="*/ 176287 w 410391"/>
                <a:gd name="connsiteY43" fmla="*/ 42864 h 575178"/>
                <a:gd name="connsiteX44" fmla="*/ 234218 w 410391"/>
                <a:gd name="connsiteY44" fmla="*/ 42864 h 575178"/>
                <a:gd name="connsiteX45" fmla="*/ 205252 w 410391"/>
                <a:gd name="connsiteY45" fmla="*/ 23385 h 575178"/>
                <a:gd name="connsiteX46" fmla="*/ 176287 w 410391"/>
                <a:gd name="connsiteY46" fmla="*/ 42864 h 575178"/>
                <a:gd name="connsiteX47" fmla="*/ 322418 w 410391"/>
                <a:gd name="connsiteY47" fmla="*/ 433847 h 575178"/>
                <a:gd name="connsiteX48" fmla="*/ 88087 w 410391"/>
                <a:gd name="connsiteY48" fmla="*/ 433847 h 575178"/>
                <a:gd name="connsiteX49" fmla="*/ 76353 w 410391"/>
                <a:gd name="connsiteY49" fmla="*/ 422126 h 575178"/>
                <a:gd name="connsiteX50" fmla="*/ 88087 w 410391"/>
                <a:gd name="connsiteY50" fmla="*/ 410405 h 575178"/>
                <a:gd name="connsiteX51" fmla="*/ 322418 w 410391"/>
                <a:gd name="connsiteY51" fmla="*/ 410405 h 575178"/>
                <a:gd name="connsiteX52" fmla="*/ 334152 w 410391"/>
                <a:gd name="connsiteY52" fmla="*/ 422126 h 575178"/>
                <a:gd name="connsiteX53" fmla="*/ 322418 w 410391"/>
                <a:gd name="connsiteY53" fmla="*/ 433847 h 575178"/>
                <a:gd name="connsiteX54" fmla="*/ 322418 w 410391"/>
                <a:gd name="connsiteY54" fmla="*/ 339343 h 575178"/>
                <a:gd name="connsiteX55" fmla="*/ 88087 w 410391"/>
                <a:gd name="connsiteY55" fmla="*/ 339343 h 575178"/>
                <a:gd name="connsiteX56" fmla="*/ 76353 w 410391"/>
                <a:gd name="connsiteY56" fmla="*/ 327622 h 575178"/>
                <a:gd name="connsiteX57" fmla="*/ 88087 w 410391"/>
                <a:gd name="connsiteY57" fmla="*/ 315901 h 575178"/>
                <a:gd name="connsiteX58" fmla="*/ 322418 w 410391"/>
                <a:gd name="connsiteY58" fmla="*/ 315901 h 575178"/>
                <a:gd name="connsiteX59" fmla="*/ 334152 w 410391"/>
                <a:gd name="connsiteY59" fmla="*/ 327622 h 575178"/>
                <a:gd name="connsiteX60" fmla="*/ 322418 w 410391"/>
                <a:gd name="connsiteY60" fmla="*/ 339343 h 575178"/>
                <a:gd name="connsiteX61" fmla="*/ 322418 w 410391"/>
                <a:gd name="connsiteY61" fmla="*/ 244839 h 575178"/>
                <a:gd name="connsiteX62" fmla="*/ 88087 w 410391"/>
                <a:gd name="connsiteY62" fmla="*/ 244839 h 575178"/>
                <a:gd name="connsiteX63" fmla="*/ 76353 w 410391"/>
                <a:gd name="connsiteY63" fmla="*/ 233118 h 575178"/>
                <a:gd name="connsiteX64" fmla="*/ 88087 w 410391"/>
                <a:gd name="connsiteY64" fmla="*/ 221397 h 575178"/>
                <a:gd name="connsiteX65" fmla="*/ 322418 w 410391"/>
                <a:gd name="connsiteY65" fmla="*/ 221397 h 575178"/>
                <a:gd name="connsiteX66" fmla="*/ 334152 w 410391"/>
                <a:gd name="connsiteY66" fmla="*/ 233118 h 575178"/>
                <a:gd name="connsiteX67" fmla="*/ 322418 w 410391"/>
                <a:gd name="connsiteY67" fmla="*/ 244839 h 57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0391" h="575178">
                  <a:moveTo>
                    <a:pt x="355182" y="575178"/>
                  </a:moveTo>
                  <a:lnTo>
                    <a:pt x="55324" y="575178"/>
                  </a:lnTo>
                  <a:cubicBezTo>
                    <a:pt x="24828" y="575178"/>
                    <a:pt x="0" y="550378"/>
                    <a:pt x="0" y="519914"/>
                  </a:cubicBezTo>
                  <a:lnTo>
                    <a:pt x="0" y="135443"/>
                  </a:lnTo>
                  <a:cubicBezTo>
                    <a:pt x="0" y="104979"/>
                    <a:pt x="24828" y="80178"/>
                    <a:pt x="55324" y="80178"/>
                  </a:cubicBezTo>
                  <a:lnTo>
                    <a:pt x="82872" y="80178"/>
                  </a:lnTo>
                  <a:lnTo>
                    <a:pt x="82872" y="72591"/>
                  </a:lnTo>
                  <a:cubicBezTo>
                    <a:pt x="82872" y="56227"/>
                    <a:pt x="96193" y="42920"/>
                    <a:pt x="112574" y="42920"/>
                  </a:cubicBezTo>
                  <a:lnTo>
                    <a:pt x="151800" y="42920"/>
                  </a:lnTo>
                  <a:cubicBezTo>
                    <a:pt x="157184" y="18403"/>
                    <a:pt x="179064" y="0"/>
                    <a:pt x="205196" y="0"/>
                  </a:cubicBezTo>
                  <a:cubicBezTo>
                    <a:pt x="231328" y="0"/>
                    <a:pt x="253207" y="18403"/>
                    <a:pt x="258592" y="42920"/>
                  </a:cubicBezTo>
                  <a:lnTo>
                    <a:pt x="297818" y="42920"/>
                  </a:lnTo>
                  <a:cubicBezTo>
                    <a:pt x="314199" y="42920"/>
                    <a:pt x="327520" y="56227"/>
                    <a:pt x="327520" y="72591"/>
                  </a:cubicBezTo>
                  <a:lnTo>
                    <a:pt x="327520" y="80178"/>
                  </a:lnTo>
                  <a:lnTo>
                    <a:pt x="355068" y="80178"/>
                  </a:lnTo>
                  <a:cubicBezTo>
                    <a:pt x="385564" y="80178"/>
                    <a:pt x="410392" y="104979"/>
                    <a:pt x="410392" y="135443"/>
                  </a:cubicBezTo>
                  <a:lnTo>
                    <a:pt x="410392" y="519914"/>
                  </a:lnTo>
                  <a:cubicBezTo>
                    <a:pt x="410392" y="550378"/>
                    <a:pt x="385564" y="575178"/>
                    <a:pt x="355068" y="575178"/>
                  </a:cubicBezTo>
                  <a:close/>
                  <a:moveTo>
                    <a:pt x="55324" y="103564"/>
                  </a:moveTo>
                  <a:cubicBezTo>
                    <a:pt x="37752" y="103564"/>
                    <a:pt x="23467" y="117833"/>
                    <a:pt x="23467" y="135443"/>
                  </a:cubicBezTo>
                  <a:lnTo>
                    <a:pt x="23467" y="519914"/>
                  </a:lnTo>
                  <a:cubicBezTo>
                    <a:pt x="23467" y="537467"/>
                    <a:pt x="37752" y="551793"/>
                    <a:pt x="55324" y="551793"/>
                  </a:cubicBezTo>
                  <a:lnTo>
                    <a:pt x="355182" y="551793"/>
                  </a:lnTo>
                  <a:cubicBezTo>
                    <a:pt x="372754" y="551793"/>
                    <a:pt x="387038" y="537524"/>
                    <a:pt x="387038" y="519914"/>
                  </a:cubicBezTo>
                  <a:lnTo>
                    <a:pt x="387038" y="135443"/>
                  </a:lnTo>
                  <a:cubicBezTo>
                    <a:pt x="387038" y="117890"/>
                    <a:pt x="372754" y="103564"/>
                    <a:pt x="355182" y="103564"/>
                  </a:cubicBezTo>
                  <a:lnTo>
                    <a:pt x="327634" y="103564"/>
                  </a:lnTo>
                  <a:lnTo>
                    <a:pt x="327634" y="111151"/>
                  </a:lnTo>
                  <a:cubicBezTo>
                    <a:pt x="327634" y="127515"/>
                    <a:pt x="314313" y="140822"/>
                    <a:pt x="297931" y="140822"/>
                  </a:cubicBezTo>
                  <a:lnTo>
                    <a:pt x="112631" y="140822"/>
                  </a:lnTo>
                  <a:cubicBezTo>
                    <a:pt x="96249" y="140822"/>
                    <a:pt x="82929" y="127515"/>
                    <a:pt x="82929" y="111151"/>
                  </a:cubicBezTo>
                  <a:lnTo>
                    <a:pt x="82929" y="103564"/>
                  </a:lnTo>
                  <a:lnTo>
                    <a:pt x="55380" y="103564"/>
                  </a:lnTo>
                  <a:close/>
                  <a:moveTo>
                    <a:pt x="106339" y="91843"/>
                  </a:moveTo>
                  <a:lnTo>
                    <a:pt x="106339" y="111151"/>
                  </a:lnTo>
                  <a:cubicBezTo>
                    <a:pt x="106339" y="114605"/>
                    <a:pt x="109173" y="117436"/>
                    <a:pt x="112631" y="117436"/>
                  </a:cubicBezTo>
                  <a:lnTo>
                    <a:pt x="297931" y="117436"/>
                  </a:lnTo>
                  <a:cubicBezTo>
                    <a:pt x="301389" y="117436"/>
                    <a:pt x="304223" y="114605"/>
                    <a:pt x="304223" y="111151"/>
                  </a:cubicBezTo>
                  <a:lnTo>
                    <a:pt x="304223" y="72591"/>
                  </a:lnTo>
                  <a:cubicBezTo>
                    <a:pt x="304223" y="69137"/>
                    <a:pt x="301389" y="66306"/>
                    <a:pt x="297931" y="66306"/>
                  </a:cubicBezTo>
                  <a:lnTo>
                    <a:pt x="112631" y="66306"/>
                  </a:lnTo>
                  <a:cubicBezTo>
                    <a:pt x="109173" y="66306"/>
                    <a:pt x="106339" y="69137"/>
                    <a:pt x="106339" y="72591"/>
                  </a:cubicBezTo>
                  <a:lnTo>
                    <a:pt x="106339" y="91900"/>
                  </a:lnTo>
                  <a:close/>
                  <a:moveTo>
                    <a:pt x="176287" y="42864"/>
                  </a:moveTo>
                  <a:lnTo>
                    <a:pt x="234218" y="42864"/>
                  </a:lnTo>
                  <a:cubicBezTo>
                    <a:pt x="229570" y="31426"/>
                    <a:pt x="218347" y="23385"/>
                    <a:pt x="205252" y="23385"/>
                  </a:cubicBezTo>
                  <a:cubicBezTo>
                    <a:pt x="192159" y="23385"/>
                    <a:pt x="180935" y="31482"/>
                    <a:pt x="176287" y="42864"/>
                  </a:cubicBezTo>
                  <a:close/>
                  <a:moveTo>
                    <a:pt x="322418" y="433847"/>
                  </a:moveTo>
                  <a:lnTo>
                    <a:pt x="88087" y="433847"/>
                  </a:lnTo>
                  <a:cubicBezTo>
                    <a:pt x="81625" y="433847"/>
                    <a:pt x="76353" y="428581"/>
                    <a:pt x="76353" y="422126"/>
                  </a:cubicBezTo>
                  <a:cubicBezTo>
                    <a:pt x="76353" y="415671"/>
                    <a:pt x="81625" y="410405"/>
                    <a:pt x="88087" y="410405"/>
                  </a:cubicBezTo>
                  <a:lnTo>
                    <a:pt x="322418" y="410405"/>
                  </a:lnTo>
                  <a:cubicBezTo>
                    <a:pt x="328880" y="410405"/>
                    <a:pt x="334152" y="415671"/>
                    <a:pt x="334152" y="422126"/>
                  </a:cubicBezTo>
                  <a:cubicBezTo>
                    <a:pt x="334152" y="428581"/>
                    <a:pt x="328880" y="433847"/>
                    <a:pt x="322418" y="433847"/>
                  </a:cubicBezTo>
                  <a:close/>
                  <a:moveTo>
                    <a:pt x="322418" y="339343"/>
                  </a:moveTo>
                  <a:lnTo>
                    <a:pt x="88087" y="339343"/>
                  </a:lnTo>
                  <a:cubicBezTo>
                    <a:pt x="81625" y="339343"/>
                    <a:pt x="76353" y="334077"/>
                    <a:pt x="76353" y="327622"/>
                  </a:cubicBezTo>
                  <a:cubicBezTo>
                    <a:pt x="76353" y="321167"/>
                    <a:pt x="81625" y="315901"/>
                    <a:pt x="88087" y="315901"/>
                  </a:cubicBezTo>
                  <a:lnTo>
                    <a:pt x="322418" y="315901"/>
                  </a:lnTo>
                  <a:cubicBezTo>
                    <a:pt x="328880" y="315901"/>
                    <a:pt x="334152" y="321167"/>
                    <a:pt x="334152" y="327622"/>
                  </a:cubicBezTo>
                  <a:cubicBezTo>
                    <a:pt x="334152" y="334077"/>
                    <a:pt x="328880" y="339343"/>
                    <a:pt x="322418" y="339343"/>
                  </a:cubicBezTo>
                  <a:close/>
                  <a:moveTo>
                    <a:pt x="322418" y="244839"/>
                  </a:moveTo>
                  <a:lnTo>
                    <a:pt x="88087" y="244839"/>
                  </a:lnTo>
                  <a:cubicBezTo>
                    <a:pt x="81625" y="244839"/>
                    <a:pt x="76353" y="239573"/>
                    <a:pt x="76353" y="233118"/>
                  </a:cubicBezTo>
                  <a:cubicBezTo>
                    <a:pt x="76353" y="226663"/>
                    <a:pt x="81625" y="221397"/>
                    <a:pt x="88087" y="221397"/>
                  </a:cubicBezTo>
                  <a:lnTo>
                    <a:pt x="322418" y="221397"/>
                  </a:lnTo>
                  <a:cubicBezTo>
                    <a:pt x="328880" y="221397"/>
                    <a:pt x="334152" y="226663"/>
                    <a:pt x="334152" y="233118"/>
                  </a:cubicBezTo>
                  <a:cubicBezTo>
                    <a:pt x="334152" y="239573"/>
                    <a:pt x="328880" y="244839"/>
                    <a:pt x="322418" y="244839"/>
                  </a:cubicBezTo>
                  <a:close/>
                </a:path>
              </a:pathLst>
            </a:custGeom>
            <a:solidFill>
              <a:srgbClr val="FFFFFF">
                <a:lumMod val="95000"/>
              </a:srgbClr>
            </a:solidFill>
            <a:ln w="566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highlight>
                  <a:srgbClr val="C0C0C0"/>
                </a:highlight>
                <a:uLnTx/>
                <a:uFillTx/>
              </a:endParaRPr>
            </a:p>
          </p:txBody>
        </p:sp>
      </p:grpSp>
      <p:grpSp>
        <p:nvGrpSpPr>
          <p:cNvPr id="108" name="Group 107">
            <a:extLst>
              <a:ext uri="{FF2B5EF4-FFF2-40B4-BE49-F238E27FC236}">
                <a16:creationId xmlns:a16="http://schemas.microsoft.com/office/drawing/2014/main" id="{373C6BE9-C397-B81E-2DFB-6B3CB2F23C44}"/>
              </a:ext>
            </a:extLst>
          </p:cNvPr>
          <p:cNvGrpSpPr/>
          <p:nvPr/>
        </p:nvGrpSpPr>
        <p:grpSpPr>
          <a:xfrm>
            <a:off x="5257140" y="512385"/>
            <a:ext cx="5680182" cy="1796394"/>
            <a:chOff x="5257140" y="979745"/>
            <a:chExt cx="5680182" cy="1796394"/>
          </a:xfrm>
        </p:grpSpPr>
        <p:sp>
          <p:nvSpPr>
            <p:cNvPr id="109" name="Rounded Rectangle">
              <a:extLst>
                <a:ext uri="{FF2B5EF4-FFF2-40B4-BE49-F238E27FC236}">
                  <a16:creationId xmlns:a16="http://schemas.microsoft.com/office/drawing/2014/main" id="{03BCCA06-2DFC-B1E7-5013-07F8D12D07F1}"/>
                </a:ext>
              </a:extLst>
            </p:cNvPr>
            <p:cNvSpPr/>
            <p:nvPr/>
          </p:nvSpPr>
          <p:spPr>
            <a:xfrm rot="3585890">
              <a:off x="5441870" y="2275376"/>
              <a:ext cx="85269" cy="454730"/>
            </a:xfrm>
            <a:prstGeom prst="roundRect">
              <a:avLst>
                <a:gd name="adj" fmla="val 50000"/>
              </a:avLst>
            </a:prstGeom>
            <a:solidFill>
              <a:srgbClr val="FFFFFF"/>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10" name="Rounded Rectangle">
              <a:extLst>
                <a:ext uri="{FF2B5EF4-FFF2-40B4-BE49-F238E27FC236}">
                  <a16:creationId xmlns:a16="http://schemas.microsoft.com/office/drawing/2014/main" id="{2C208C73-36E0-C33E-CF84-C18BCD757B17}"/>
                </a:ext>
              </a:extLst>
            </p:cNvPr>
            <p:cNvSpPr/>
            <p:nvPr/>
          </p:nvSpPr>
          <p:spPr>
            <a:xfrm rot="18003593">
              <a:off x="6648418" y="2267796"/>
              <a:ext cx="85270" cy="454730"/>
            </a:xfrm>
            <a:prstGeom prst="roundRect">
              <a:avLst>
                <a:gd name="adj" fmla="val 50000"/>
              </a:avLst>
            </a:prstGeom>
            <a:solidFill>
              <a:srgbClr val="FFFFFF"/>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11" name="Circle">
              <a:extLst>
                <a:ext uri="{FF2B5EF4-FFF2-40B4-BE49-F238E27FC236}">
                  <a16:creationId xmlns:a16="http://schemas.microsoft.com/office/drawing/2014/main" id="{F45CC9B5-6AFD-B131-36AB-A9B51E2CA2F1}"/>
                </a:ext>
              </a:extLst>
            </p:cNvPr>
            <p:cNvSpPr/>
            <p:nvPr/>
          </p:nvSpPr>
          <p:spPr>
            <a:xfrm flipH="1">
              <a:off x="6098659" y="1360164"/>
              <a:ext cx="110345" cy="110345"/>
            </a:xfrm>
            <a:prstGeom prst="ellipse">
              <a:avLst/>
            </a:prstGeom>
            <a:solidFill>
              <a:srgbClr val="767676"/>
            </a:solidFill>
            <a:ln w="12700" cap="flat">
              <a:noFill/>
              <a:miter lim="400000"/>
            </a:ln>
            <a:effectLst/>
          </p:spPr>
          <p:txBody>
            <a:bodyPr wrap="square" lIns="0" tIns="0" rIns="0" bIns="0" numCol="1" anchor="ctr">
              <a:noAutofit/>
            </a:bodyPr>
            <a:lstStyle/>
            <a:p>
              <a:pPr marL="0" marR="0" lvl="0" indent="0" algn="r"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grpSp>
          <p:nvGrpSpPr>
            <p:cNvPr id="112" name="Group 111">
              <a:extLst>
                <a:ext uri="{FF2B5EF4-FFF2-40B4-BE49-F238E27FC236}">
                  <a16:creationId xmlns:a16="http://schemas.microsoft.com/office/drawing/2014/main" id="{C5E604A6-51A3-AD84-059E-C5355857831A}"/>
                </a:ext>
              </a:extLst>
            </p:cNvPr>
            <p:cNvGrpSpPr/>
            <p:nvPr/>
          </p:nvGrpSpPr>
          <p:grpSpPr>
            <a:xfrm>
              <a:off x="6447611" y="979745"/>
              <a:ext cx="4489711" cy="879347"/>
              <a:chOff x="11924375" y="4041690"/>
              <a:chExt cx="6400092" cy="1758694"/>
            </a:xfrm>
          </p:grpSpPr>
          <p:sp>
            <p:nvSpPr>
              <p:cNvPr id="117" name="TextBox 116">
                <a:extLst>
                  <a:ext uri="{FF2B5EF4-FFF2-40B4-BE49-F238E27FC236}">
                    <a16:creationId xmlns:a16="http://schemas.microsoft.com/office/drawing/2014/main" id="{96F93A2E-5439-D01F-80E6-64DF372AFF23}"/>
                  </a:ext>
                </a:extLst>
              </p:cNvPr>
              <p:cNvSpPr txBox="1"/>
              <p:nvPr/>
            </p:nvSpPr>
            <p:spPr>
              <a:xfrm>
                <a:off x="11924375" y="4753944"/>
                <a:ext cx="6110628" cy="104644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67676">
                        <a:lumMod val="50000"/>
                      </a:srgbClr>
                    </a:solidFill>
                    <a:effectLst/>
                    <a:uLnTx/>
                    <a:uFillTx/>
                    <a:latin typeface="Arial" panose="020B0604020202020204"/>
                    <a:ea typeface="Calibri" panose="020F0502020204030204" pitchFamily="34" charset="0"/>
                    <a:cs typeface="Calibri" panose="020F0502020204030204" pitchFamily="34" charset="0"/>
                  </a:rPr>
                  <a:t>We incorporate the voice of the care team, patients, and end users, with equity at the forefront.</a:t>
                </a:r>
              </a:p>
            </p:txBody>
          </p:sp>
          <p:sp>
            <p:nvSpPr>
              <p:cNvPr id="118" name="CuadroTexto 351">
                <a:extLst>
                  <a:ext uri="{FF2B5EF4-FFF2-40B4-BE49-F238E27FC236}">
                    <a16:creationId xmlns:a16="http://schemas.microsoft.com/office/drawing/2014/main" id="{80A0D32D-CDA7-6C5B-4DAD-7BEA11BBCA38}"/>
                  </a:ext>
                </a:extLst>
              </p:cNvPr>
              <p:cNvSpPr txBox="1"/>
              <p:nvPr/>
            </p:nvSpPr>
            <p:spPr>
              <a:xfrm>
                <a:off x="11924375" y="4041690"/>
                <a:ext cx="640009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67676">
                        <a:lumMod val="50000"/>
                      </a:srgbClr>
                    </a:solidFill>
                    <a:effectLst/>
                    <a:uLnTx/>
                    <a:uFillTx/>
                    <a:latin typeface="Arial" panose="020B0604020202020204"/>
                    <a:ea typeface="Calibri" panose="020F0502020204030204" pitchFamily="34" charset="0"/>
                    <a:cs typeface="Calibri" panose="020F0502020204030204" pitchFamily="34" charset="0"/>
                  </a:rPr>
                  <a:t>Human centered</a:t>
                </a:r>
              </a:p>
            </p:txBody>
          </p:sp>
        </p:grpSp>
        <p:grpSp>
          <p:nvGrpSpPr>
            <p:cNvPr id="113" name="Group 112">
              <a:extLst>
                <a:ext uri="{FF2B5EF4-FFF2-40B4-BE49-F238E27FC236}">
                  <a16:creationId xmlns:a16="http://schemas.microsoft.com/office/drawing/2014/main" id="{379707CB-14FE-25B5-5958-B99CE1502C43}"/>
                </a:ext>
              </a:extLst>
            </p:cNvPr>
            <p:cNvGrpSpPr/>
            <p:nvPr/>
          </p:nvGrpSpPr>
          <p:grpSpPr>
            <a:xfrm>
              <a:off x="5698102" y="1792704"/>
              <a:ext cx="777608" cy="983435"/>
              <a:chOff x="5698102" y="1792704"/>
              <a:chExt cx="777608" cy="983435"/>
            </a:xfrm>
          </p:grpSpPr>
          <p:sp>
            <p:nvSpPr>
              <p:cNvPr id="114" name="Circle">
                <a:extLst>
                  <a:ext uri="{FF2B5EF4-FFF2-40B4-BE49-F238E27FC236}">
                    <a16:creationId xmlns:a16="http://schemas.microsoft.com/office/drawing/2014/main" id="{150C317B-27C2-1F3C-128E-462F95F2E560}"/>
                  </a:ext>
                </a:extLst>
              </p:cNvPr>
              <p:cNvSpPr/>
              <p:nvPr/>
            </p:nvSpPr>
            <p:spPr>
              <a:xfrm>
                <a:off x="5698102" y="1792704"/>
                <a:ext cx="777608" cy="777608"/>
              </a:xfrm>
              <a:prstGeom prst="ellipse">
                <a:avLst/>
              </a:prstGeom>
              <a:solidFill>
                <a:srgbClr val="767676"/>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15" name="Graphic 269">
                <a:extLst>
                  <a:ext uri="{FF2B5EF4-FFF2-40B4-BE49-F238E27FC236}">
                    <a16:creationId xmlns:a16="http://schemas.microsoft.com/office/drawing/2014/main" id="{ECDD4FCA-2C1E-C918-901E-E5416CCD16C6}"/>
                  </a:ext>
                </a:extLst>
              </p:cNvPr>
              <p:cNvSpPr/>
              <p:nvPr/>
            </p:nvSpPr>
            <p:spPr>
              <a:xfrm rot="5400000">
                <a:off x="5916462" y="2507969"/>
                <a:ext cx="349982" cy="186357"/>
              </a:xfrm>
              <a:custGeom>
                <a:avLst/>
                <a:gdLst/>
                <a:ahLst/>
                <a:cxnLst>
                  <a:cxn ang="0">
                    <a:pos x="wd2" y="hd2"/>
                  </a:cxn>
                  <a:cxn ang="5400000">
                    <a:pos x="wd2" y="hd2"/>
                  </a:cxn>
                  <a:cxn ang="10800000">
                    <a:pos x="wd2" y="hd2"/>
                  </a:cxn>
                  <a:cxn ang="16200000">
                    <a:pos x="wd2" y="hd2"/>
                  </a:cxn>
                </a:cxnLst>
                <a:rect l="0" t="0" r="r" b="b"/>
                <a:pathLst>
                  <a:path w="21600" h="21504" extrusionOk="0">
                    <a:moveTo>
                      <a:pt x="21600" y="10753"/>
                    </a:moveTo>
                    <a:cubicBezTo>
                      <a:pt x="21600" y="10493"/>
                      <a:pt x="21545" y="10245"/>
                      <a:pt x="21447" y="10062"/>
                    </a:cubicBezTo>
                    <a:lnTo>
                      <a:pt x="16219" y="287"/>
                    </a:lnTo>
                    <a:cubicBezTo>
                      <a:pt x="16015" y="-95"/>
                      <a:pt x="15684" y="-95"/>
                      <a:pt x="15479" y="287"/>
                    </a:cubicBezTo>
                    <a:cubicBezTo>
                      <a:pt x="15381" y="470"/>
                      <a:pt x="15326" y="719"/>
                      <a:pt x="15326" y="978"/>
                    </a:cubicBezTo>
                    <a:lnTo>
                      <a:pt x="15326" y="5865"/>
                    </a:lnTo>
                    <a:lnTo>
                      <a:pt x="523" y="5865"/>
                    </a:lnTo>
                    <a:cubicBezTo>
                      <a:pt x="378" y="5865"/>
                      <a:pt x="248" y="5975"/>
                      <a:pt x="153" y="6151"/>
                    </a:cubicBezTo>
                    <a:cubicBezTo>
                      <a:pt x="59" y="6328"/>
                      <a:pt x="0" y="6573"/>
                      <a:pt x="0" y="6843"/>
                    </a:cubicBezTo>
                    <a:lnTo>
                      <a:pt x="0" y="14663"/>
                    </a:lnTo>
                    <a:cubicBezTo>
                      <a:pt x="0" y="14933"/>
                      <a:pt x="59" y="15177"/>
                      <a:pt x="153" y="15354"/>
                    </a:cubicBezTo>
                    <a:cubicBezTo>
                      <a:pt x="248" y="15531"/>
                      <a:pt x="378" y="15640"/>
                      <a:pt x="523" y="15640"/>
                    </a:cubicBezTo>
                    <a:lnTo>
                      <a:pt x="15326" y="15640"/>
                    </a:lnTo>
                    <a:lnTo>
                      <a:pt x="15326" y="20528"/>
                    </a:lnTo>
                    <a:cubicBezTo>
                      <a:pt x="15326" y="21067"/>
                      <a:pt x="15560" y="21505"/>
                      <a:pt x="15849" y="21505"/>
                    </a:cubicBezTo>
                    <a:cubicBezTo>
                      <a:pt x="15988" y="21505"/>
                      <a:pt x="16121" y="21402"/>
                      <a:pt x="16219" y="21219"/>
                    </a:cubicBezTo>
                    <a:lnTo>
                      <a:pt x="21447" y="11444"/>
                    </a:lnTo>
                    <a:cubicBezTo>
                      <a:pt x="21545" y="11260"/>
                      <a:pt x="21600" y="11012"/>
                      <a:pt x="21600" y="10753"/>
                    </a:cubicBezTo>
                    <a:close/>
                  </a:path>
                </a:pathLst>
              </a:custGeom>
              <a:solidFill>
                <a:srgbClr val="767676"/>
              </a:solidFill>
              <a:ln w="12700" cap="flat">
                <a:noFill/>
                <a:miter lim="400000"/>
              </a:ln>
              <a:effectLst/>
            </p:spPr>
            <p:txBody>
              <a:bodyPr wrap="square" lIns="22860" tIns="22860" rIns="22860" bIns="2286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16" name="Freeform 7">
                <a:extLst>
                  <a:ext uri="{FF2B5EF4-FFF2-40B4-BE49-F238E27FC236}">
                    <a16:creationId xmlns:a16="http://schemas.microsoft.com/office/drawing/2014/main" id="{4C96DBEB-23CD-FAC5-F8A5-5556357EC73A}"/>
                  </a:ext>
                </a:extLst>
              </p:cNvPr>
              <p:cNvSpPr/>
              <p:nvPr/>
            </p:nvSpPr>
            <p:spPr>
              <a:xfrm>
                <a:off x="5849536" y="1922786"/>
                <a:ext cx="465536" cy="413377"/>
              </a:xfrm>
              <a:custGeom>
                <a:avLst/>
                <a:gdLst>
                  <a:gd name="connsiteX0" fmla="*/ 44780 w 465536"/>
                  <a:gd name="connsiteY0" fmla="*/ 413378 h 413377"/>
                  <a:gd name="connsiteX1" fmla="*/ 0 w 465536"/>
                  <a:gd name="connsiteY1" fmla="*/ 368646 h 413377"/>
                  <a:gd name="connsiteX2" fmla="*/ 0 w 465536"/>
                  <a:gd name="connsiteY2" fmla="*/ 241244 h 413377"/>
                  <a:gd name="connsiteX3" fmla="*/ 44780 w 465536"/>
                  <a:gd name="connsiteY3" fmla="*/ 196511 h 413377"/>
                  <a:gd name="connsiteX4" fmla="*/ 88427 w 465536"/>
                  <a:gd name="connsiteY4" fmla="*/ 231108 h 413377"/>
                  <a:gd name="connsiteX5" fmla="*/ 120283 w 465536"/>
                  <a:gd name="connsiteY5" fmla="*/ 214178 h 413377"/>
                  <a:gd name="connsiteX6" fmla="*/ 218347 w 465536"/>
                  <a:gd name="connsiteY6" fmla="*/ 204835 h 413377"/>
                  <a:gd name="connsiteX7" fmla="*/ 304790 w 465536"/>
                  <a:gd name="connsiteY7" fmla="*/ 230542 h 413377"/>
                  <a:gd name="connsiteX8" fmla="*/ 336929 w 465536"/>
                  <a:gd name="connsiteY8" fmla="*/ 278332 h 413377"/>
                  <a:gd name="connsiteX9" fmla="*/ 328654 w 465536"/>
                  <a:gd name="connsiteY9" fmla="*/ 299395 h 413377"/>
                  <a:gd name="connsiteX10" fmla="*/ 376551 w 465536"/>
                  <a:gd name="connsiteY10" fmla="*/ 300868 h 413377"/>
                  <a:gd name="connsiteX11" fmla="*/ 425243 w 465536"/>
                  <a:gd name="connsiteY11" fmla="*/ 298886 h 413377"/>
                  <a:gd name="connsiteX12" fmla="*/ 426944 w 465536"/>
                  <a:gd name="connsiteY12" fmla="*/ 298886 h 413377"/>
                  <a:gd name="connsiteX13" fmla="*/ 465092 w 465536"/>
                  <a:gd name="connsiteY13" fmla="*/ 335351 h 413377"/>
                  <a:gd name="connsiteX14" fmla="*/ 456249 w 465536"/>
                  <a:gd name="connsiteY14" fmla="*/ 368306 h 413377"/>
                  <a:gd name="connsiteX15" fmla="*/ 426150 w 465536"/>
                  <a:gd name="connsiteY15" fmla="*/ 384387 h 413377"/>
                  <a:gd name="connsiteX16" fmla="*/ 366802 w 465536"/>
                  <a:gd name="connsiteY16" fmla="*/ 389313 h 413377"/>
                  <a:gd name="connsiteX17" fmla="*/ 171582 w 465536"/>
                  <a:gd name="connsiteY17" fmla="*/ 368306 h 413377"/>
                  <a:gd name="connsiteX18" fmla="*/ 139216 w 465536"/>
                  <a:gd name="connsiteY18" fmla="*/ 358397 h 413377"/>
                  <a:gd name="connsiteX19" fmla="*/ 115409 w 465536"/>
                  <a:gd name="connsiteY19" fmla="*/ 360662 h 413377"/>
                  <a:gd name="connsiteX20" fmla="*/ 89617 w 465536"/>
                  <a:gd name="connsiteY20" fmla="*/ 369608 h 413377"/>
                  <a:gd name="connsiteX21" fmla="*/ 44837 w 465536"/>
                  <a:gd name="connsiteY21" fmla="*/ 413265 h 413377"/>
                  <a:gd name="connsiteX22" fmla="*/ 44780 w 465536"/>
                  <a:gd name="connsiteY22" fmla="*/ 219897 h 413377"/>
                  <a:gd name="connsiteX23" fmla="*/ 23410 w 465536"/>
                  <a:gd name="connsiteY23" fmla="*/ 241244 h 413377"/>
                  <a:gd name="connsiteX24" fmla="*/ 23410 w 465536"/>
                  <a:gd name="connsiteY24" fmla="*/ 368646 h 413377"/>
                  <a:gd name="connsiteX25" fmla="*/ 44780 w 465536"/>
                  <a:gd name="connsiteY25" fmla="*/ 389993 h 413377"/>
                  <a:gd name="connsiteX26" fmla="*/ 66150 w 465536"/>
                  <a:gd name="connsiteY26" fmla="*/ 368646 h 413377"/>
                  <a:gd name="connsiteX27" fmla="*/ 66150 w 465536"/>
                  <a:gd name="connsiteY27" fmla="*/ 241244 h 413377"/>
                  <a:gd name="connsiteX28" fmla="*/ 44780 w 465536"/>
                  <a:gd name="connsiteY28" fmla="*/ 219897 h 413377"/>
                  <a:gd name="connsiteX29" fmla="*/ 129920 w 465536"/>
                  <a:gd name="connsiteY29" fmla="*/ 333653 h 413377"/>
                  <a:gd name="connsiteX30" fmla="*/ 146018 w 465536"/>
                  <a:gd name="connsiteY30" fmla="*/ 336088 h 413377"/>
                  <a:gd name="connsiteX31" fmla="*/ 178384 w 465536"/>
                  <a:gd name="connsiteY31" fmla="*/ 345997 h 413377"/>
                  <a:gd name="connsiteX32" fmla="*/ 364818 w 465536"/>
                  <a:gd name="connsiteY32" fmla="*/ 366098 h 413377"/>
                  <a:gd name="connsiteX33" fmla="*/ 424166 w 465536"/>
                  <a:gd name="connsiteY33" fmla="*/ 361172 h 413377"/>
                  <a:gd name="connsiteX34" fmla="*/ 437884 w 465536"/>
                  <a:gd name="connsiteY34" fmla="*/ 353867 h 413377"/>
                  <a:gd name="connsiteX35" fmla="*/ 441908 w 465536"/>
                  <a:gd name="connsiteY35" fmla="*/ 338862 h 413377"/>
                  <a:gd name="connsiteX36" fmla="*/ 425300 w 465536"/>
                  <a:gd name="connsiteY36" fmla="*/ 322384 h 413377"/>
                  <a:gd name="connsiteX37" fmla="*/ 377572 w 465536"/>
                  <a:gd name="connsiteY37" fmla="*/ 324310 h 413377"/>
                  <a:gd name="connsiteX38" fmla="*/ 251053 w 465536"/>
                  <a:gd name="connsiteY38" fmla="*/ 306587 h 413377"/>
                  <a:gd name="connsiteX39" fmla="*/ 215569 w 465536"/>
                  <a:gd name="connsiteY39" fmla="*/ 294922 h 413377"/>
                  <a:gd name="connsiteX40" fmla="*/ 212338 w 465536"/>
                  <a:gd name="connsiteY40" fmla="*/ 293337 h 413377"/>
                  <a:gd name="connsiteX41" fmla="*/ 212338 w 465536"/>
                  <a:gd name="connsiteY41" fmla="*/ 293337 h 413377"/>
                  <a:gd name="connsiteX42" fmla="*/ 212338 w 465536"/>
                  <a:gd name="connsiteY42" fmla="*/ 293337 h 413377"/>
                  <a:gd name="connsiteX43" fmla="*/ 208937 w 465536"/>
                  <a:gd name="connsiteY43" fmla="*/ 289543 h 413377"/>
                  <a:gd name="connsiteX44" fmla="*/ 208937 w 465536"/>
                  <a:gd name="connsiteY44" fmla="*/ 289543 h 413377"/>
                  <a:gd name="connsiteX45" fmla="*/ 208937 w 465536"/>
                  <a:gd name="connsiteY45" fmla="*/ 289543 h 413377"/>
                  <a:gd name="connsiteX46" fmla="*/ 207463 w 465536"/>
                  <a:gd name="connsiteY46" fmla="*/ 284447 h 413377"/>
                  <a:gd name="connsiteX47" fmla="*/ 207463 w 465536"/>
                  <a:gd name="connsiteY47" fmla="*/ 284447 h 413377"/>
                  <a:gd name="connsiteX48" fmla="*/ 207917 w 465536"/>
                  <a:gd name="connsiteY48" fmla="*/ 280710 h 413377"/>
                  <a:gd name="connsiteX49" fmla="*/ 209674 w 465536"/>
                  <a:gd name="connsiteY49" fmla="*/ 277030 h 413377"/>
                  <a:gd name="connsiteX50" fmla="*/ 213358 w 465536"/>
                  <a:gd name="connsiteY50" fmla="*/ 273745 h 413377"/>
                  <a:gd name="connsiteX51" fmla="*/ 213358 w 465536"/>
                  <a:gd name="connsiteY51" fmla="*/ 273745 h 413377"/>
                  <a:gd name="connsiteX52" fmla="*/ 213358 w 465536"/>
                  <a:gd name="connsiteY52" fmla="*/ 273745 h 413377"/>
                  <a:gd name="connsiteX53" fmla="*/ 218517 w 465536"/>
                  <a:gd name="connsiteY53" fmla="*/ 272216 h 413377"/>
                  <a:gd name="connsiteX54" fmla="*/ 218517 w 465536"/>
                  <a:gd name="connsiteY54" fmla="*/ 272216 h 413377"/>
                  <a:gd name="connsiteX55" fmla="*/ 221974 w 465536"/>
                  <a:gd name="connsiteY55" fmla="*/ 272556 h 413377"/>
                  <a:gd name="connsiteX56" fmla="*/ 288861 w 465536"/>
                  <a:gd name="connsiteY56" fmla="*/ 288920 h 413377"/>
                  <a:gd name="connsiteX57" fmla="*/ 308077 w 465536"/>
                  <a:gd name="connsiteY57" fmla="*/ 287278 h 413377"/>
                  <a:gd name="connsiteX58" fmla="*/ 313802 w 465536"/>
                  <a:gd name="connsiteY58" fmla="*/ 275274 h 413377"/>
                  <a:gd name="connsiteX59" fmla="*/ 298101 w 465536"/>
                  <a:gd name="connsiteY59" fmla="*/ 253078 h 413377"/>
                  <a:gd name="connsiteX60" fmla="*/ 211658 w 465536"/>
                  <a:gd name="connsiteY60" fmla="*/ 227371 h 413377"/>
                  <a:gd name="connsiteX61" fmla="*/ 131337 w 465536"/>
                  <a:gd name="connsiteY61" fmla="*/ 235015 h 413377"/>
                  <a:gd name="connsiteX62" fmla="*/ 89617 w 465536"/>
                  <a:gd name="connsiteY62" fmla="*/ 257155 h 413377"/>
                  <a:gd name="connsiteX63" fmla="*/ 89617 w 465536"/>
                  <a:gd name="connsiteY63" fmla="*/ 345940 h 413377"/>
                  <a:gd name="connsiteX64" fmla="*/ 104412 w 465536"/>
                  <a:gd name="connsiteY64" fmla="*/ 340278 h 413377"/>
                  <a:gd name="connsiteX65" fmla="*/ 129976 w 465536"/>
                  <a:gd name="connsiteY65" fmla="*/ 333879 h 413377"/>
                  <a:gd name="connsiteX66" fmla="*/ 277071 w 465536"/>
                  <a:gd name="connsiteY66" fmla="*/ 177373 h 413377"/>
                  <a:gd name="connsiteX67" fmla="*/ 267208 w 465536"/>
                  <a:gd name="connsiteY67" fmla="*/ 172050 h 413377"/>
                  <a:gd name="connsiteX68" fmla="*/ 234218 w 465536"/>
                  <a:gd name="connsiteY68" fmla="*/ 144871 h 413377"/>
                  <a:gd name="connsiteX69" fmla="*/ 172489 w 465536"/>
                  <a:gd name="connsiteY69" fmla="*/ 56142 h 413377"/>
                  <a:gd name="connsiteX70" fmla="*/ 222485 w 465536"/>
                  <a:gd name="connsiteY70" fmla="*/ 708 h 413377"/>
                  <a:gd name="connsiteX71" fmla="*/ 277014 w 465536"/>
                  <a:gd name="connsiteY71" fmla="*/ 20186 h 413377"/>
                  <a:gd name="connsiteX72" fmla="*/ 331544 w 465536"/>
                  <a:gd name="connsiteY72" fmla="*/ 708 h 413377"/>
                  <a:gd name="connsiteX73" fmla="*/ 381540 w 465536"/>
                  <a:gd name="connsiteY73" fmla="*/ 55633 h 413377"/>
                  <a:gd name="connsiteX74" fmla="*/ 319811 w 465536"/>
                  <a:gd name="connsiteY74" fmla="*/ 144871 h 413377"/>
                  <a:gd name="connsiteX75" fmla="*/ 286821 w 465536"/>
                  <a:gd name="connsiteY75" fmla="*/ 172050 h 413377"/>
                  <a:gd name="connsiteX76" fmla="*/ 276958 w 465536"/>
                  <a:gd name="connsiteY76" fmla="*/ 177373 h 413377"/>
                  <a:gd name="connsiteX77" fmla="*/ 231951 w 465536"/>
                  <a:gd name="connsiteY77" fmla="*/ 23471 h 413377"/>
                  <a:gd name="connsiteX78" fmla="*/ 226056 w 465536"/>
                  <a:gd name="connsiteY78" fmla="*/ 23924 h 413377"/>
                  <a:gd name="connsiteX79" fmla="*/ 195956 w 465536"/>
                  <a:gd name="connsiteY79" fmla="*/ 56709 h 413377"/>
                  <a:gd name="connsiteX80" fmla="*/ 247029 w 465536"/>
                  <a:gd name="connsiteY80" fmla="*/ 125279 h 413377"/>
                  <a:gd name="connsiteX81" fmla="*/ 277071 w 465536"/>
                  <a:gd name="connsiteY81" fmla="*/ 147532 h 413377"/>
                  <a:gd name="connsiteX82" fmla="*/ 307114 w 465536"/>
                  <a:gd name="connsiteY82" fmla="*/ 125279 h 413377"/>
                  <a:gd name="connsiteX83" fmla="*/ 358186 w 465536"/>
                  <a:gd name="connsiteY83" fmla="*/ 56199 h 413377"/>
                  <a:gd name="connsiteX84" fmla="*/ 328143 w 465536"/>
                  <a:gd name="connsiteY84" fmla="*/ 23924 h 413377"/>
                  <a:gd name="connsiteX85" fmla="*/ 288125 w 465536"/>
                  <a:gd name="connsiteY85" fmla="*/ 47479 h 413377"/>
                  <a:gd name="connsiteX86" fmla="*/ 277071 w 465536"/>
                  <a:gd name="connsiteY86" fmla="*/ 55236 h 413377"/>
                  <a:gd name="connsiteX87" fmla="*/ 266018 w 465536"/>
                  <a:gd name="connsiteY87" fmla="*/ 47479 h 413377"/>
                  <a:gd name="connsiteX88" fmla="*/ 231894 w 465536"/>
                  <a:gd name="connsiteY88" fmla="*/ 23471 h 41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65536" h="413377">
                    <a:moveTo>
                      <a:pt x="44780" y="413378"/>
                    </a:moveTo>
                    <a:cubicBezTo>
                      <a:pt x="20123" y="413378"/>
                      <a:pt x="0" y="393333"/>
                      <a:pt x="0" y="368646"/>
                    </a:cubicBezTo>
                    <a:lnTo>
                      <a:pt x="0" y="241244"/>
                    </a:lnTo>
                    <a:cubicBezTo>
                      <a:pt x="0" y="216556"/>
                      <a:pt x="20066" y="196511"/>
                      <a:pt x="44780" y="196511"/>
                    </a:cubicBezTo>
                    <a:cubicBezTo>
                      <a:pt x="65980" y="196511"/>
                      <a:pt x="83779" y="211290"/>
                      <a:pt x="88427" y="231108"/>
                    </a:cubicBezTo>
                    <a:lnTo>
                      <a:pt x="120283" y="214178"/>
                    </a:lnTo>
                    <a:cubicBezTo>
                      <a:pt x="150666" y="198097"/>
                      <a:pt x="185470" y="194756"/>
                      <a:pt x="218347" y="204835"/>
                    </a:cubicBezTo>
                    <a:lnTo>
                      <a:pt x="304790" y="230542"/>
                    </a:lnTo>
                    <a:cubicBezTo>
                      <a:pt x="325989" y="237053"/>
                      <a:pt x="339764" y="257551"/>
                      <a:pt x="336929" y="278332"/>
                    </a:cubicBezTo>
                    <a:cubicBezTo>
                      <a:pt x="335739" y="286825"/>
                      <a:pt x="333018" y="293903"/>
                      <a:pt x="328654" y="299395"/>
                    </a:cubicBezTo>
                    <a:cubicBezTo>
                      <a:pt x="344525" y="301038"/>
                      <a:pt x="360510" y="301547"/>
                      <a:pt x="376551" y="300868"/>
                    </a:cubicBezTo>
                    <a:lnTo>
                      <a:pt x="425243" y="298886"/>
                    </a:lnTo>
                    <a:cubicBezTo>
                      <a:pt x="425810" y="298886"/>
                      <a:pt x="426377" y="298886"/>
                      <a:pt x="426944" y="298886"/>
                    </a:cubicBezTo>
                    <a:cubicBezTo>
                      <a:pt x="446556" y="300924"/>
                      <a:pt x="462201" y="315930"/>
                      <a:pt x="465092" y="335351"/>
                    </a:cubicBezTo>
                    <a:cubicBezTo>
                      <a:pt x="466792" y="347016"/>
                      <a:pt x="463561" y="359020"/>
                      <a:pt x="456249" y="368306"/>
                    </a:cubicBezTo>
                    <a:cubicBezTo>
                      <a:pt x="448880" y="377536"/>
                      <a:pt x="437940" y="383424"/>
                      <a:pt x="426150" y="384387"/>
                    </a:cubicBezTo>
                    <a:lnTo>
                      <a:pt x="366802" y="389313"/>
                    </a:lnTo>
                    <a:cubicBezTo>
                      <a:pt x="300765" y="394806"/>
                      <a:pt x="235012" y="387728"/>
                      <a:pt x="171582" y="368306"/>
                    </a:cubicBezTo>
                    <a:lnTo>
                      <a:pt x="139216" y="358397"/>
                    </a:lnTo>
                    <a:cubicBezTo>
                      <a:pt x="131280" y="355962"/>
                      <a:pt x="122777" y="356755"/>
                      <a:pt x="115409" y="360662"/>
                    </a:cubicBezTo>
                    <a:cubicBezTo>
                      <a:pt x="107246" y="364965"/>
                      <a:pt x="98630" y="367966"/>
                      <a:pt x="89617" y="369608"/>
                    </a:cubicBezTo>
                    <a:cubicBezTo>
                      <a:pt x="89050" y="393787"/>
                      <a:pt x="69211" y="413265"/>
                      <a:pt x="44837" y="413265"/>
                    </a:cubicBezTo>
                    <a:close/>
                    <a:moveTo>
                      <a:pt x="44780" y="219897"/>
                    </a:moveTo>
                    <a:cubicBezTo>
                      <a:pt x="33047" y="219897"/>
                      <a:pt x="23410" y="229466"/>
                      <a:pt x="23410" y="241244"/>
                    </a:cubicBezTo>
                    <a:lnTo>
                      <a:pt x="23410" y="368646"/>
                    </a:lnTo>
                    <a:cubicBezTo>
                      <a:pt x="23410" y="380423"/>
                      <a:pt x="32990" y="389993"/>
                      <a:pt x="44780" y="389993"/>
                    </a:cubicBezTo>
                    <a:cubicBezTo>
                      <a:pt x="56571" y="389993"/>
                      <a:pt x="66150" y="380423"/>
                      <a:pt x="66150" y="368646"/>
                    </a:cubicBezTo>
                    <a:lnTo>
                      <a:pt x="66150" y="241244"/>
                    </a:lnTo>
                    <a:cubicBezTo>
                      <a:pt x="66150" y="229466"/>
                      <a:pt x="56571" y="219897"/>
                      <a:pt x="44780" y="219897"/>
                    </a:cubicBezTo>
                    <a:close/>
                    <a:moveTo>
                      <a:pt x="129920" y="333653"/>
                    </a:moveTo>
                    <a:cubicBezTo>
                      <a:pt x="135305" y="333653"/>
                      <a:pt x="140746" y="334445"/>
                      <a:pt x="146018" y="336088"/>
                    </a:cubicBezTo>
                    <a:lnTo>
                      <a:pt x="178384" y="345997"/>
                    </a:lnTo>
                    <a:cubicBezTo>
                      <a:pt x="238980" y="364569"/>
                      <a:pt x="301672" y="371307"/>
                      <a:pt x="364818" y="366098"/>
                    </a:cubicBezTo>
                    <a:lnTo>
                      <a:pt x="424166" y="361172"/>
                    </a:lnTo>
                    <a:cubicBezTo>
                      <a:pt x="429608" y="360718"/>
                      <a:pt x="434482" y="358114"/>
                      <a:pt x="437884" y="353867"/>
                    </a:cubicBezTo>
                    <a:cubicBezTo>
                      <a:pt x="441285" y="349564"/>
                      <a:pt x="442702" y="344241"/>
                      <a:pt x="441908" y="338862"/>
                    </a:cubicBezTo>
                    <a:cubicBezTo>
                      <a:pt x="440661" y="330255"/>
                      <a:pt x="433859" y="323574"/>
                      <a:pt x="425300" y="322384"/>
                    </a:cubicBezTo>
                    <a:lnTo>
                      <a:pt x="377572" y="324310"/>
                    </a:lnTo>
                    <a:cubicBezTo>
                      <a:pt x="334549" y="326008"/>
                      <a:pt x="291922" y="320063"/>
                      <a:pt x="251053" y="306587"/>
                    </a:cubicBezTo>
                    <a:lnTo>
                      <a:pt x="215569" y="294922"/>
                    </a:lnTo>
                    <a:cubicBezTo>
                      <a:pt x="214379" y="294526"/>
                      <a:pt x="213302" y="294017"/>
                      <a:pt x="212338" y="293337"/>
                    </a:cubicBezTo>
                    <a:lnTo>
                      <a:pt x="212338" y="293337"/>
                    </a:lnTo>
                    <a:cubicBezTo>
                      <a:pt x="212338" y="293337"/>
                      <a:pt x="212338" y="293337"/>
                      <a:pt x="212338" y="293337"/>
                    </a:cubicBezTo>
                    <a:cubicBezTo>
                      <a:pt x="210921" y="292318"/>
                      <a:pt x="209787" y="291015"/>
                      <a:pt x="208937" y="289543"/>
                    </a:cubicBezTo>
                    <a:lnTo>
                      <a:pt x="208937" y="289543"/>
                    </a:lnTo>
                    <a:cubicBezTo>
                      <a:pt x="208937" y="289543"/>
                      <a:pt x="208937" y="289543"/>
                      <a:pt x="208937" y="289543"/>
                    </a:cubicBezTo>
                    <a:cubicBezTo>
                      <a:pt x="208087" y="288014"/>
                      <a:pt x="207577" y="286259"/>
                      <a:pt x="207463" y="284447"/>
                    </a:cubicBezTo>
                    <a:lnTo>
                      <a:pt x="207463" y="284447"/>
                    </a:lnTo>
                    <a:cubicBezTo>
                      <a:pt x="207407" y="283201"/>
                      <a:pt x="207520" y="281956"/>
                      <a:pt x="207917" y="280710"/>
                    </a:cubicBezTo>
                    <a:cubicBezTo>
                      <a:pt x="208314" y="279351"/>
                      <a:pt x="208937" y="278105"/>
                      <a:pt x="209674" y="277030"/>
                    </a:cubicBezTo>
                    <a:cubicBezTo>
                      <a:pt x="210638" y="275670"/>
                      <a:pt x="211941" y="274538"/>
                      <a:pt x="213358" y="273745"/>
                    </a:cubicBezTo>
                    <a:lnTo>
                      <a:pt x="213358" y="273745"/>
                    </a:lnTo>
                    <a:cubicBezTo>
                      <a:pt x="213358" y="273745"/>
                      <a:pt x="213358" y="273745"/>
                      <a:pt x="213358" y="273745"/>
                    </a:cubicBezTo>
                    <a:cubicBezTo>
                      <a:pt x="214946" y="272839"/>
                      <a:pt x="216703" y="272330"/>
                      <a:pt x="218517" y="272216"/>
                    </a:cubicBezTo>
                    <a:lnTo>
                      <a:pt x="218517" y="272216"/>
                    </a:lnTo>
                    <a:cubicBezTo>
                      <a:pt x="219707" y="272160"/>
                      <a:pt x="220841" y="272216"/>
                      <a:pt x="221974" y="272556"/>
                    </a:cubicBezTo>
                    <a:lnTo>
                      <a:pt x="288861" y="288920"/>
                    </a:lnTo>
                    <a:cubicBezTo>
                      <a:pt x="297364" y="290562"/>
                      <a:pt x="304109" y="290053"/>
                      <a:pt x="308077" y="287278"/>
                    </a:cubicBezTo>
                    <a:cubicBezTo>
                      <a:pt x="311082" y="285127"/>
                      <a:pt x="313009" y="281106"/>
                      <a:pt x="313802" y="275274"/>
                    </a:cubicBezTo>
                    <a:cubicBezTo>
                      <a:pt x="315106" y="265761"/>
                      <a:pt x="308361" y="256249"/>
                      <a:pt x="298101" y="253078"/>
                    </a:cubicBezTo>
                    <a:lnTo>
                      <a:pt x="211658" y="227371"/>
                    </a:lnTo>
                    <a:cubicBezTo>
                      <a:pt x="184620" y="219104"/>
                      <a:pt x="156164" y="221822"/>
                      <a:pt x="131337" y="235015"/>
                    </a:cubicBezTo>
                    <a:lnTo>
                      <a:pt x="89617" y="257155"/>
                    </a:lnTo>
                    <a:lnTo>
                      <a:pt x="89617" y="345940"/>
                    </a:lnTo>
                    <a:cubicBezTo>
                      <a:pt x="94719" y="344637"/>
                      <a:pt x="99650" y="342769"/>
                      <a:pt x="104412" y="340278"/>
                    </a:cubicBezTo>
                    <a:cubicBezTo>
                      <a:pt x="112404" y="336031"/>
                      <a:pt x="121190" y="333879"/>
                      <a:pt x="129976" y="333879"/>
                    </a:cubicBezTo>
                    <a:close/>
                    <a:moveTo>
                      <a:pt x="277071" y="177373"/>
                    </a:moveTo>
                    <a:cubicBezTo>
                      <a:pt x="273103" y="177373"/>
                      <a:pt x="269419" y="175334"/>
                      <a:pt x="267208" y="172050"/>
                    </a:cubicBezTo>
                    <a:cubicBezTo>
                      <a:pt x="260803" y="162141"/>
                      <a:pt x="247879" y="153761"/>
                      <a:pt x="234218" y="144871"/>
                    </a:cubicBezTo>
                    <a:cubicBezTo>
                      <a:pt x="206726" y="127034"/>
                      <a:pt x="172489" y="104782"/>
                      <a:pt x="172489" y="56142"/>
                    </a:cubicBezTo>
                    <a:cubicBezTo>
                      <a:pt x="173963" y="22678"/>
                      <a:pt x="198677" y="4332"/>
                      <a:pt x="222485" y="708"/>
                    </a:cubicBezTo>
                    <a:cubicBezTo>
                      <a:pt x="241077" y="-2123"/>
                      <a:pt x="262673" y="3370"/>
                      <a:pt x="277014" y="20186"/>
                    </a:cubicBezTo>
                    <a:cubicBezTo>
                      <a:pt x="291356" y="3370"/>
                      <a:pt x="313009" y="-2123"/>
                      <a:pt x="331544" y="708"/>
                    </a:cubicBezTo>
                    <a:cubicBezTo>
                      <a:pt x="355352" y="4332"/>
                      <a:pt x="380066" y="22678"/>
                      <a:pt x="381540" y="55633"/>
                    </a:cubicBezTo>
                    <a:cubicBezTo>
                      <a:pt x="381540" y="104782"/>
                      <a:pt x="347303" y="126978"/>
                      <a:pt x="319811" y="144871"/>
                    </a:cubicBezTo>
                    <a:cubicBezTo>
                      <a:pt x="306150" y="153761"/>
                      <a:pt x="293283" y="162084"/>
                      <a:pt x="286821" y="172050"/>
                    </a:cubicBezTo>
                    <a:cubicBezTo>
                      <a:pt x="284667" y="175391"/>
                      <a:pt x="280982" y="177373"/>
                      <a:pt x="276958" y="177373"/>
                    </a:cubicBezTo>
                    <a:close/>
                    <a:moveTo>
                      <a:pt x="231951" y="23471"/>
                    </a:moveTo>
                    <a:cubicBezTo>
                      <a:pt x="229910" y="23471"/>
                      <a:pt x="227926" y="23641"/>
                      <a:pt x="226056" y="23924"/>
                    </a:cubicBezTo>
                    <a:cubicBezTo>
                      <a:pt x="212735" y="25962"/>
                      <a:pt x="196920" y="35701"/>
                      <a:pt x="195956" y="56709"/>
                    </a:cubicBezTo>
                    <a:cubicBezTo>
                      <a:pt x="195956" y="92098"/>
                      <a:pt x="220784" y="108235"/>
                      <a:pt x="247029" y="125279"/>
                    </a:cubicBezTo>
                    <a:cubicBezTo>
                      <a:pt x="258025" y="132414"/>
                      <a:pt x="268569" y="139265"/>
                      <a:pt x="277071" y="147532"/>
                    </a:cubicBezTo>
                    <a:cubicBezTo>
                      <a:pt x="285574" y="139265"/>
                      <a:pt x="296117" y="132414"/>
                      <a:pt x="307114" y="125279"/>
                    </a:cubicBezTo>
                    <a:cubicBezTo>
                      <a:pt x="333358" y="108235"/>
                      <a:pt x="358186" y="92098"/>
                      <a:pt x="358186" y="56199"/>
                    </a:cubicBezTo>
                    <a:cubicBezTo>
                      <a:pt x="357279" y="35758"/>
                      <a:pt x="341407" y="25905"/>
                      <a:pt x="328143" y="23924"/>
                    </a:cubicBezTo>
                    <a:cubicBezTo>
                      <a:pt x="314369" y="21885"/>
                      <a:pt x="295550" y="26755"/>
                      <a:pt x="288125" y="47479"/>
                    </a:cubicBezTo>
                    <a:cubicBezTo>
                      <a:pt x="286424" y="52122"/>
                      <a:pt x="282059" y="55236"/>
                      <a:pt x="277071" y="55236"/>
                    </a:cubicBezTo>
                    <a:cubicBezTo>
                      <a:pt x="272083" y="55236"/>
                      <a:pt x="267718" y="52122"/>
                      <a:pt x="266018" y="47479"/>
                    </a:cubicBezTo>
                    <a:cubicBezTo>
                      <a:pt x="259612" y="29586"/>
                      <a:pt x="244761" y="23471"/>
                      <a:pt x="231894" y="23471"/>
                    </a:cubicBezTo>
                    <a:close/>
                  </a:path>
                </a:pathLst>
              </a:custGeom>
              <a:solidFill>
                <a:srgbClr val="FFFFFF">
                  <a:lumMod val="95000"/>
                </a:srgbClr>
              </a:solidFill>
              <a:ln w="566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grpSp>
      </p:grpSp>
      <p:grpSp>
        <p:nvGrpSpPr>
          <p:cNvPr id="119" name="Group 118">
            <a:extLst>
              <a:ext uri="{FF2B5EF4-FFF2-40B4-BE49-F238E27FC236}">
                <a16:creationId xmlns:a16="http://schemas.microsoft.com/office/drawing/2014/main" id="{03190895-98C8-DD75-A034-A8CCDD67FA5A}"/>
              </a:ext>
            </a:extLst>
          </p:cNvPr>
          <p:cNvGrpSpPr/>
          <p:nvPr/>
        </p:nvGrpSpPr>
        <p:grpSpPr>
          <a:xfrm>
            <a:off x="6767432" y="3411771"/>
            <a:ext cx="5313627" cy="1646271"/>
            <a:chOff x="6727676" y="3852627"/>
            <a:chExt cx="5313627" cy="1646271"/>
          </a:xfrm>
        </p:grpSpPr>
        <p:sp>
          <p:nvSpPr>
            <p:cNvPr id="120" name="Graphic 269">
              <a:extLst>
                <a:ext uri="{FF2B5EF4-FFF2-40B4-BE49-F238E27FC236}">
                  <a16:creationId xmlns:a16="http://schemas.microsoft.com/office/drawing/2014/main" id="{A25ACF28-23DC-EE05-B5BC-09AC7F2FBF08}"/>
                </a:ext>
              </a:extLst>
            </p:cNvPr>
            <p:cNvSpPr/>
            <p:nvPr/>
          </p:nvSpPr>
          <p:spPr>
            <a:xfrm rot="12614288">
              <a:off x="6727676" y="3920290"/>
              <a:ext cx="349982" cy="186357"/>
            </a:xfrm>
            <a:custGeom>
              <a:avLst/>
              <a:gdLst/>
              <a:ahLst/>
              <a:cxnLst>
                <a:cxn ang="0">
                  <a:pos x="wd2" y="hd2"/>
                </a:cxn>
                <a:cxn ang="5400000">
                  <a:pos x="wd2" y="hd2"/>
                </a:cxn>
                <a:cxn ang="10800000">
                  <a:pos x="wd2" y="hd2"/>
                </a:cxn>
                <a:cxn ang="16200000">
                  <a:pos x="wd2" y="hd2"/>
                </a:cxn>
              </a:cxnLst>
              <a:rect l="0" t="0" r="r" b="b"/>
              <a:pathLst>
                <a:path w="21600" h="21504" extrusionOk="0">
                  <a:moveTo>
                    <a:pt x="21600" y="10753"/>
                  </a:moveTo>
                  <a:cubicBezTo>
                    <a:pt x="21600" y="10493"/>
                    <a:pt x="21545" y="10245"/>
                    <a:pt x="21447" y="10062"/>
                  </a:cubicBezTo>
                  <a:lnTo>
                    <a:pt x="16219" y="287"/>
                  </a:lnTo>
                  <a:cubicBezTo>
                    <a:pt x="16015" y="-95"/>
                    <a:pt x="15684" y="-95"/>
                    <a:pt x="15479" y="287"/>
                  </a:cubicBezTo>
                  <a:cubicBezTo>
                    <a:pt x="15381" y="470"/>
                    <a:pt x="15326" y="719"/>
                    <a:pt x="15326" y="978"/>
                  </a:cubicBezTo>
                  <a:lnTo>
                    <a:pt x="15326" y="5865"/>
                  </a:lnTo>
                  <a:lnTo>
                    <a:pt x="523" y="5865"/>
                  </a:lnTo>
                  <a:cubicBezTo>
                    <a:pt x="378" y="5865"/>
                    <a:pt x="248" y="5975"/>
                    <a:pt x="153" y="6151"/>
                  </a:cubicBezTo>
                  <a:cubicBezTo>
                    <a:pt x="59" y="6328"/>
                    <a:pt x="0" y="6573"/>
                    <a:pt x="0" y="6843"/>
                  </a:cubicBezTo>
                  <a:lnTo>
                    <a:pt x="0" y="14663"/>
                  </a:lnTo>
                  <a:cubicBezTo>
                    <a:pt x="0" y="14933"/>
                    <a:pt x="59" y="15177"/>
                    <a:pt x="153" y="15354"/>
                  </a:cubicBezTo>
                  <a:cubicBezTo>
                    <a:pt x="248" y="15531"/>
                    <a:pt x="378" y="15640"/>
                    <a:pt x="523" y="15640"/>
                  </a:cubicBezTo>
                  <a:lnTo>
                    <a:pt x="15326" y="15640"/>
                  </a:lnTo>
                  <a:lnTo>
                    <a:pt x="15326" y="20528"/>
                  </a:lnTo>
                  <a:cubicBezTo>
                    <a:pt x="15326" y="21067"/>
                    <a:pt x="15560" y="21505"/>
                    <a:pt x="15849" y="21505"/>
                  </a:cubicBezTo>
                  <a:cubicBezTo>
                    <a:pt x="15988" y="21505"/>
                    <a:pt x="16121" y="21402"/>
                    <a:pt x="16219" y="21219"/>
                  </a:cubicBezTo>
                  <a:lnTo>
                    <a:pt x="21447" y="11444"/>
                  </a:lnTo>
                  <a:cubicBezTo>
                    <a:pt x="21545" y="11260"/>
                    <a:pt x="21600" y="11012"/>
                    <a:pt x="21600" y="10753"/>
                  </a:cubicBezTo>
                  <a:close/>
                </a:path>
              </a:pathLst>
            </a:custGeom>
            <a:solidFill>
              <a:srgbClr val="585900"/>
            </a:solidFill>
            <a:ln w="12700" cap="flat">
              <a:noFill/>
              <a:miter lim="400000"/>
            </a:ln>
            <a:effectLst/>
          </p:spPr>
          <p:txBody>
            <a:bodyPr wrap="square" lIns="22860" tIns="22860" rIns="22860" bIns="2286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21" name="Circle">
              <a:extLst>
                <a:ext uri="{FF2B5EF4-FFF2-40B4-BE49-F238E27FC236}">
                  <a16:creationId xmlns:a16="http://schemas.microsoft.com/office/drawing/2014/main" id="{F283CCA5-0C7F-854C-52C6-48E3900711F0}"/>
                </a:ext>
              </a:extLst>
            </p:cNvPr>
            <p:cNvSpPr/>
            <p:nvPr/>
          </p:nvSpPr>
          <p:spPr>
            <a:xfrm>
              <a:off x="6913745" y="3852627"/>
              <a:ext cx="777608" cy="777608"/>
            </a:xfrm>
            <a:prstGeom prst="ellipse">
              <a:avLst/>
            </a:prstGeom>
            <a:solidFill>
              <a:srgbClr val="585900"/>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grpSp>
          <p:nvGrpSpPr>
            <p:cNvPr id="122" name="Group 121">
              <a:extLst>
                <a:ext uri="{FF2B5EF4-FFF2-40B4-BE49-F238E27FC236}">
                  <a16:creationId xmlns:a16="http://schemas.microsoft.com/office/drawing/2014/main" id="{64B26442-8EF1-A182-464A-9083E0153978}"/>
                </a:ext>
              </a:extLst>
            </p:cNvPr>
            <p:cNvGrpSpPr/>
            <p:nvPr/>
          </p:nvGrpSpPr>
          <p:grpSpPr>
            <a:xfrm>
              <a:off x="8042218" y="4404107"/>
              <a:ext cx="3999085" cy="1094791"/>
              <a:chOff x="13468638" y="4182130"/>
              <a:chExt cx="6400092" cy="2189582"/>
            </a:xfrm>
          </p:grpSpPr>
          <p:sp>
            <p:nvSpPr>
              <p:cNvPr id="125" name="TextBox 124">
                <a:extLst>
                  <a:ext uri="{FF2B5EF4-FFF2-40B4-BE49-F238E27FC236}">
                    <a16:creationId xmlns:a16="http://schemas.microsoft.com/office/drawing/2014/main" id="{81B2B9A7-D029-9FAF-5EFD-295330667673}"/>
                  </a:ext>
                </a:extLst>
              </p:cNvPr>
              <p:cNvSpPr txBox="1"/>
              <p:nvPr/>
            </p:nvSpPr>
            <p:spPr>
              <a:xfrm>
                <a:off x="13468641" y="4894384"/>
                <a:ext cx="5955662"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67676">
                        <a:lumMod val="50000"/>
                      </a:srgbClr>
                    </a:solidFill>
                    <a:effectLst/>
                    <a:uLnTx/>
                    <a:uFillTx/>
                    <a:latin typeface="Arial" panose="020B0604020202020204"/>
                    <a:ea typeface="Calibri" panose="020F0502020204030204" pitchFamily="34" charset="0"/>
                    <a:cs typeface="Calibri" panose="020F0502020204030204" pitchFamily="34" charset="0"/>
                  </a:rPr>
                  <a:t>We approach digital health through a scientific lens and cultivate discovery in all that we do.</a:t>
                </a:r>
              </a:p>
            </p:txBody>
          </p:sp>
          <p:sp>
            <p:nvSpPr>
              <p:cNvPr id="126" name="CuadroTexto 351">
                <a:extLst>
                  <a:ext uri="{FF2B5EF4-FFF2-40B4-BE49-F238E27FC236}">
                    <a16:creationId xmlns:a16="http://schemas.microsoft.com/office/drawing/2014/main" id="{83DC36CF-66CB-3825-9F68-0C3A51971A63}"/>
                  </a:ext>
                </a:extLst>
              </p:cNvPr>
              <p:cNvSpPr txBox="1"/>
              <p:nvPr/>
            </p:nvSpPr>
            <p:spPr>
              <a:xfrm>
                <a:off x="13468638" y="4182130"/>
                <a:ext cx="640009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67676">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Science &amp; Discovery</a:t>
                </a:r>
              </a:p>
            </p:txBody>
          </p:sp>
        </p:grpSp>
        <p:sp>
          <p:nvSpPr>
            <p:cNvPr id="123" name="Circle">
              <a:extLst>
                <a:ext uri="{FF2B5EF4-FFF2-40B4-BE49-F238E27FC236}">
                  <a16:creationId xmlns:a16="http://schemas.microsoft.com/office/drawing/2014/main" id="{B26D5729-2E2F-AF96-9CE4-2792BD33E80A}"/>
                </a:ext>
              </a:extLst>
            </p:cNvPr>
            <p:cNvSpPr/>
            <p:nvPr/>
          </p:nvSpPr>
          <p:spPr>
            <a:xfrm>
              <a:off x="7751917" y="4741151"/>
              <a:ext cx="110345" cy="110345"/>
            </a:xfrm>
            <a:prstGeom prst="ellipse">
              <a:avLst/>
            </a:prstGeom>
            <a:solidFill>
              <a:srgbClr val="585900"/>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24" name="Freeform 11">
              <a:extLst>
                <a:ext uri="{FF2B5EF4-FFF2-40B4-BE49-F238E27FC236}">
                  <a16:creationId xmlns:a16="http://schemas.microsoft.com/office/drawing/2014/main" id="{2DE46A16-4155-4312-E20D-51E296DBB21F}"/>
                </a:ext>
              </a:extLst>
            </p:cNvPr>
            <p:cNvSpPr/>
            <p:nvPr/>
          </p:nvSpPr>
          <p:spPr>
            <a:xfrm>
              <a:off x="7084097" y="3989083"/>
              <a:ext cx="464442" cy="463942"/>
            </a:xfrm>
            <a:custGeom>
              <a:avLst/>
              <a:gdLst>
                <a:gd name="connsiteX0" fmla="*/ 137559 w 464442"/>
                <a:gd name="connsiteY0" fmla="*/ 463943 h 463942"/>
                <a:gd name="connsiteX1" fmla="*/ 130984 w 464442"/>
                <a:gd name="connsiteY1" fmla="*/ 461904 h 463942"/>
                <a:gd name="connsiteX2" fmla="*/ 127866 w 464442"/>
                <a:gd name="connsiteY2" fmla="*/ 445653 h 463942"/>
                <a:gd name="connsiteX3" fmla="*/ 138693 w 464442"/>
                <a:gd name="connsiteY3" fmla="*/ 325386 h 463942"/>
                <a:gd name="connsiteX4" fmla="*/ 18296 w 464442"/>
                <a:gd name="connsiteY4" fmla="*/ 336201 h 463942"/>
                <a:gd name="connsiteX5" fmla="*/ 2028 w 464442"/>
                <a:gd name="connsiteY5" fmla="*/ 333086 h 463942"/>
                <a:gd name="connsiteX6" fmla="*/ 5145 w 464442"/>
                <a:gd name="connsiteY6" fmla="*/ 316835 h 463942"/>
                <a:gd name="connsiteX7" fmla="*/ 133478 w 464442"/>
                <a:gd name="connsiteY7" fmla="*/ 300528 h 463942"/>
                <a:gd name="connsiteX8" fmla="*/ 160063 w 464442"/>
                <a:gd name="connsiteY8" fmla="*/ 159876 h 463942"/>
                <a:gd name="connsiteX9" fmla="*/ 300865 w 464442"/>
                <a:gd name="connsiteY9" fmla="*/ 133320 h 463942"/>
                <a:gd name="connsiteX10" fmla="*/ 317190 w 464442"/>
                <a:gd name="connsiteY10" fmla="*/ 5125 h 463942"/>
                <a:gd name="connsiteX11" fmla="*/ 333459 w 464442"/>
                <a:gd name="connsiteY11" fmla="*/ 2011 h 463942"/>
                <a:gd name="connsiteX12" fmla="*/ 336576 w 464442"/>
                <a:gd name="connsiteY12" fmla="*/ 18261 h 463942"/>
                <a:gd name="connsiteX13" fmla="*/ 325750 w 464442"/>
                <a:gd name="connsiteY13" fmla="*/ 138529 h 463942"/>
                <a:gd name="connsiteX14" fmla="*/ 446146 w 464442"/>
                <a:gd name="connsiteY14" fmla="*/ 127714 h 463942"/>
                <a:gd name="connsiteX15" fmla="*/ 462415 w 464442"/>
                <a:gd name="connsiteY15" fmla="*/ 130828 h 463942"/>
                <a:gd name="connsiteX16" fmla="*/ 459297 w 464442"/>
                <a:gd name="connsiteY16" fmla="*/ 147079 h 463942"/>
                <a:gd name="connsiteX17" fmla="*/ 330964 w 464442"/>
                <a:gd name="connsiteY17" fmla="*/ 163387 h 463942"/>
                <a:gd name="connsiteX18" fmla="*/ 304380 w 464442"/>
                <a:gd name="connsiteY18" fmla="*/ 304039 h 463942"/>
                <a:gd name="connsiteX19" fmla="*/ 163577 w 464442"/>
                <a:gd name="connsiteY19" fmla="*/ 330595 h 463942"/>
                <a:gd name="connsiteX20" fmla="*/ 147252 w 464442"/>
                <a:gd name="connsiteY20" fmla="*/ 458790 h 463942"/>
                <a:gd name="connsiteX21" fmla="*/ 137559 w 464442"/>
                <a:gd name="connsiteY21" fmla="*/ 463886 h 463942"/>
                <a:gd name="connsiteX22" fmla="*/ 158305 w 464442"/>
                <a:gd name="connsiteY22" fmla="*/ 305794 h 463942"/>
                <a:gd name="connsiteX23" fmla="*/ 287771 w 464442"/>
                <a:gd name="connsiteY23" fmla="*/ 287505 h 463942"/>
                <a:gd name="connsiteX24" fmla="*/ 306080 w 464442"/>
                <a:gd name="connsiteY24" fmla="*/ 158178 h 463942"/>
                <a:gd name="connsiteX25" fmla="*/ 176614 w 464442"/>
                <a:gd name="connsiteY25" fmla="*/ 176467 h 463942"/>
                <a:gd name="connsiteX26" fmla="*/ 158305 w 464442"/>
                <a:gd name="connsiteY26" fmla="*/ 305794 h 463942"/>
                <a:gd name="connsiteX27" fmla="*/ 105306 w 464442"/>
                <a:gd name="connsiteY27" fmla="*/ 386369 h 463942"/>
                <a:gd name="connsiteX28" fmla="*/ 97030 w 464442"/>
                <a:gd name="connsiteY28" fmla="*/ 382915 h 463942"/>
                <a:gd name="connsiteX29" fmla="*/ 79231 w 464442"/>
                <a:gd name="connsiteY29" fmla="*/ 365135 h 463942"/>
                <a:gd name="connsiteX30" fmla="*/ 79231 w 464442"/>
                <a:gd name="connsiteY30" fmla="*/ 348601 h 463942"/>
                <a:gd name="connsiteX31" fmla="*/ 95783 w 464442"/>
                <a:gd name="connsiteY31" fmla="*/ 348601 h 463942"/>
                <a:gd name="connsiteX32" fmla="*/ 113581 w 464442"/>
                <a:gd name="connsiteY32" fmla="*/ 366381 h 463942"/>
                <a:gd name="connsiteX33" fmla="*/ 113581 w 464442"/>
                <a:gd name="connsiteY33" fmla="*/ 382915 h 463942"/>
                <a:gd name="connsiteX34" fmla="*/ 105306 w 464442"/>
                <a:gd name="connsiteY34" fmla="*/ 386369 h 463942"/>
                <a:gd name="connsiteX35" fmla="*/ 207620 w 464442"/>
                <a:gd name="connsiteY35" fmla="*/ 284164 h 463942"/>
                <a:gd name="connsiteX36" fmla="*/ 199344 w 464442"/>
                <a:gd name="connsiteY36" fmla="*/ 280710 h 463942"/>
                <a:gd name="connsiteX37" fmla="*/ 181545 w 464442"/>
                <a:gd name="connsiteY37" fmla="*/ 262930 h 463942"/>
                <a:gd name="connsiteX38" fmla="*/ 181545 w 464442"/>
                <a:gd name="connsiteY38" fmla="*/ 246396 h 463942"/>
                <a:gd name="connsiteX39" fmla="*/ 198097 w 464442"/>
                <a:gd name="connsiteY39" fmla="*/ 246396 h 463942"/>
                <a:gd name="connsiteX40" fmla="*/ 215896 w 464442"/>
                <a:gd name="connsiteY40" fmla="*/ 264176 h 463942"/>
                <a:gd name="connsiteX41" fmla="*/ 215896 w 464442"/>
                <a:gd name="connsiteY41" fmla="*/ 280710 h 463942"/>
                <a:gd name="connsiteX42" fmla="*/ 207620 w 464442"/>
                <a:gd name="connsiteY42" fmla="*/ 284164 h 463942"/>
                <a:gd name="connsiteX43" fmla="*/ 257955 w 464442"/>
                <a:gd name="connsiteY43" fmla="*/ 269442 h 463942"/>
                <a:gd name="connsiteX44" fmla="*/ 249680 w 464442"/>
                <a:gd name="connsiteY44" fmla="*/ 265988 h 463942"/>
                <a:gd name="connsiteX45" fmla="*/ 196283 w 464442"/>
                <a:gd name="connsiteY45" fmla="*/ 212649 h 463942"/>
                <a:gd name="connsiteX46" fmla="*/ 196283 w 464442"/>
                <a:gd name="connsiteY46" fmla="*/ 196115 h 463942"/>
                <a:gd name="connsiteX47" fmla="*/ 212835 w 464442"/>
                <a:gd name="connsiteY47" fmla="*/ 196115 h 463942"/>
                <a:gd name="connsiteX48" fmla="*/ 266232 w 464442"/>
                <a:gd name="connsiteY48" fmla="*/ 249454 h 463942"/>
                <a:gd name="connsiteX49" fmla="*/ 266232 w 464442"/>
                <a:gd name="connsiteY49" fmla="*/ 265988 h 463942"/>
                <a:gd name="connsiteX50" fmla="*/ 257955 w 464442"/>
                <a:gd name="connsiteY50" fmla="*/ 269442 h 463942"/>
                <a:gd name="connsiteX51" fmla="*/ 272694 w 464442"/>
                <a:gd name="connsiteY51" fmla="*/ 219160 h 463942"/>
                <a:gd name="connsiteX52" fmla="*/ 264417 w 464442"/>
                <a:gd name="connsiteY52" fmla="*/ 215707 h 463942"/>
                <a:gd name="connsiteX53" fmla="*/ 246619 w 464442"/>
                <a:gd name="connsiteY53" fmla="*/ 197927 h 463942"/>
                <a:gd name="connsiteX54" fmla="*/ 246619 w 464442"/>
                <a:gd name="connsiteY54" fmla="*/ 181393 h 463942"/>
                <a:gd name="connsiteX55" fmla="*/ 263171 w 464442"/>
                <a:gd name="connsiteY55" fmla="*/ 181393 h 463942"/>
                <a:gd name="connsiteX56" fmla="*/ 280969 w 464442"/>
                <a:gd name="connsiteY56" fmla="*/ 199173 h 463942"/>
                <a:gd name="connsiteX57" fmla="*/ 280969 w 464442"/>
                <a:gd name="connsiteY57" fmla="*/ 215707 h 463942"/>
                <a:gd name="connsiteX58" fmla="*/ 272694 w 464442"/>
                <a:gd name="connsiteY58" fmla="*/ 219160 h 463942"/>
                <a:gd name="connsiteX59" fmla="*/ 375008 w 464442"/>
                <a:gd name="connsiteY59" fmla="*/ 116956 h 463942"/>
                <a:gd name="connsiteX60" fmla="*/ 366732 w 464442"/>
                <a:gd name="connsiteY60" fmla="*/ 113502 h 463942"/>
                <a:gd name="connsiteX61" fmla="*/ 348933 w 464442"/>
                <a:gd name="connsiteY61" fmla="*/ 95722 h 463942"/>
                <a:gd name="connsiteX62" fmla="*/ 348933 w 464442"/>
                <a:gd name="connsiteY62" fmla="*/ 79188 h 463942"/>
                <a:gd name="connsiteX63" fmla="*/ 365485 w 464442"/>
                <a:gd name="connsiteY63" fmla="*/ 79188 h 463942"/>
                <a:gd name="connsiteX64" fmla="*/ 383284 w 464442"/>
                <a:gd name="connsiteY64" fmla="*/ 96968 h 463942"/>
                <a:gd name="connsiteX65" fmla="*/ 383284 w 464442"/>
                <a:gd name="connsiteY65" fmla="*/ 113502 h 463942"/>
                <a:gd name="connsiteX66" fmla="*/ 375008 w 464442"/>
                <a:gd name="connsiteY66" fmla="*/ 116956 h 46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4442" h="463942">
                  <a:moveTo>
                    <a:pt x="137559" y="463943"/>
                  </a:moveTo>
                  <a:cubicBezTo>
                    <a:pt x="135292" y="463943"/>
                    <a:pt x="133024" y="463263"/>
                    <a:pt x="130984" y="461904"/>
                  </a:cubicBezTo>
                  <a:cubicBezTo>
                    <a:pt x="125655" y="458280"/>
                    <a:pt x="124238" y="450976"/>
                    <a:pt x="127866" y="445653"/>
                  </a:cubicBezTo>
                  <a:cubicBezTo>
                    <a:pt x="152977" y="408792"/>
                    <a:pt x="142944" y="346053"/>
                    <a:pt x="138693" y="325386"/>
                  </a:cubicBezTo>
                  <a:cubicBezTo>
                    <a:pt x="118003" y="321139"/>
                    <a:pt x="55197" y="311117"/>
                    <a:pt x="18296" y="336201"/>
                  </a:cubicBezTo>
                  <a:cubicBezTo>
                    <a:pt x="12911" y="339824"/>
                    <a:pt x="5655" y="338409"/>
                    <a:pt x="2028" y="333086"/>
                  </a:cubicBezTo>
                  <a:cubicBezTo>
                    <a:pt x="-1600" y="327764"/>
                    <a:pt x="-240" y="320459"/>
                    <a:pt x="5145" y="316835"/>
                  </a:cubicBezTo>
                  <a:cubicBezTo>
                    <a:pt x="44654" y="289996"/>
                    <a:pt x="103889" y="295489"/>
                    <a:pt x="133478" y="300528"/>
                  </a:cubicBezTo>
                  <a:cubicBezTo>
                    <a:pt x="127866" y="267687"/>
                    <a:pt x="121688" y="198266"/>
                    <a:pt x="160063" y="159876"/>
                  </a:cubicBezTo>
                  <a:cubicBezTo>
                    <a:pt x="198437" y="121542"/>
                    <a:pt x="267989" y="127714"/>
                    <a:pt x="300865" y="133320"/>
                  </a:cubicBezTo>
                  <a:cubicBezTo>
                    <a:pt x="295821" y="103762"/>
                    <a:pt x="290322" y="44591"/>
                    <a:pt x="317190" y="5125"/>
                  </a:cubicBezTo>
                  <a:cubicBezTo>
                    <a:pt x="320818" y="-198"/>
                    <a:pt x="328073" y="-1613"/>
                    <a:pt x="333459" y="2011"/>
                  </a:cubicBezTo>
                  <a:cubicBezTo>
                    <a:pt x="338787" y="5635"/>
                    <a:pt x="340204" y="12939"/>
                    <a:pt x="336576" y="18261"/>
                  </a:cubicBezTo>
                  <a:cubicBezTo>
                    <a:pt x="311465" y="55123"/>
                    <a:pt x="321499" y="117862"/>
                    <a:pt x="325750" y="138529"/>
                  </a:cubicBezTo>
                  <a:cubicBezTo>
                    <a:pt x="346440" y="142776"/>
                    <a:pt x="409245" y="152798"/>
                    <a:pt x="446146" y="127714"/>
                  </a:cubicBezTo>
                  <a:cubicBezTo>
                    <a:pt x="451474" y="124090"/>
                    <a:pt x="458787" y="125449"/>
                    <a:pt x="462415" y="130828"/>
                  </a:cubicBezTo>
                  <a:cubicBezTo>
                    <a:pt x="466043" y="136151"/>
                    <a:pt x="464682" y="143455"/>
                    <a:pt x="459297" y="147079"/>
                  </a:cubicBezTo>
                  <a:cubicBezTo>
                    <a:pt x="419788" y="173919"/>
                    <a:pt x="360554" y="168426"/>
                    <a:pt x="330964" y="163387"/>
                  </a:cubicBezTo>
                  <a:cubicBezTo>
                    <a:pt x="336576" y="196228"/>
                    <a:pt x="342755" y="265648"/>
                    <a:pt x="304380" y="304039"/>
                  </a:cubicBezTo>
                  <a:cubicBezTo>
                    <a:pt x="266005" y="342373"/>
                    <a:pt x="196453" y="336201"/>
                    <a:pt x="163577" y="330595"/>
                  </a:cubicBezTo>
                  <a:cubicBezTo>
                    <a:pt x="168621" y="360152"/>
                    <a:pt x="174120" y="419324"/>
                    <a:pt x="147252" y="458790"/>
                  </a:cubicBezTo>
                  <a:cubicBezTo>
                    <a:pt x="144985" y="462131"/>
                    <a:pt x="141300" y="463886"/>
                    <a:pt x="137559" y="463886"/>
                  </a:cubicBezTo>
                  <a:close/>
                  <a:moveTo>
                    <a:pt x="158305" y="305794"/>
                  </a:moveTo>
                  <a:cubicBezTo>
                    <a:pt x="180865" y="310437"/>
                    <a:pt x="253308" y="321932"/>
                    <a:pt x="287771" y="287505"/>
                  </a:cubicBezTo>
                  <a:cubicBezTo>
                    <a:pt x="322235" y="253078"/>
                    <a:pt x="310672" y="180713"/>
                    <a:pt x="306080" y="158178"/>
                  </a:cubicBezTo>
                  <a:cubicBezTo>
                    <a:pt x="283520" y="153534"/>
                    <a:pt x="211078" y="142040"/>
                    <a:pt x="176614" y="176467"/>
                  </a:cubicBezTo>
                  <a:cubicBezTo>
                    <a:pt x="142150" y="210894"/>
                    <a:pt x="153657" y="283258"/>
                    <a:pt x="158305" y="305794"/>
                  </a:cubicBezTo>
                  <a:close/>
                  <a:moveTo>
                    <a:pt x="105306" y="386369"/>
                  </a:moveTo>
                  <a:cubicBezTo>
                    <a:pt x="102301" y="386369"/>
                    <a:pt x="99297" y="385236"/>
                    <a:pt x="97030" y="382915"/>
                  </a:cubicBezTo>
                  <a:lnTo>
                    <a:pt x="79231" y="365135"/>
                  </a:lnTo>
                  <a:cubicBezTo>
                    <a:pt x="74640" y="360549"/>
                    <a:pt x="74640" y="353131"/>
                    <a:pt x="79231" y="348601"/>
                  </a:cubicBezTo>
                  <a:cubicBezTo>
                    <a:pt x="83822" y="344015"/>
                    <a:pt x="91248" y="344015"/>
                    <a:pt x="95783" y="348601"/>
                  </a:cubicBezTo>
                  <a:lnTo>
                    <a:pt x="113581" y="366381"/>
                  </a:lnTo>
                  <a:cubicBezTo>
                    <a:pt x="118173" y="370967"/>
                    <a:pt x="118173" y="378385"/>
                    <a:pt x="113581" y="382915"/>
                  </a:cubicBezTo>
                  <a:cubicBezTo>
                    <a:pt x="111314" y="385180"/>
                    <a:pt x="108310" y="386369"/>
                    <a:pt x="105306" y="386369"/>
                  </a:cubicBezTo>
                  <a:close/>
                  <a:moveTo>
                    <a:pt x="207620" y="284164"/>
                  </a:moveTo>
                  <a:cubicBezTo>
                    <a:pt x="204616" y="284164"/>
                    <a:pt x="201612" y="283032"/>
                    <a:pt x="199344" y="280710"/>
                  </a:cubicBezTo>
                  <a:lnTo>
                    <a:pt x="181545" y="262930"/>
                  </a:lnTo>
                  <a:cubicBezTo>
                    <a:pt x="176954" y="258344"/>
                    <a:pt x="176954" y="250926"/>
                    <a:pt x="181545" y="246396"/>
                  </a:cubicBezTo>
                  <a:cubicBezTo>
                    <a:pt x="186137" y="241810"/>
                    <a:pt x="193562" y="241810"/>
                    <a:pt x="198097" y="246396"/>
                  </a:cubicBezTo>
                  <a:lnTo>
                    <a:pt x="215896" y="264176"/>
                  </a:lnTo>
                  <a:cubicBezTo>
                    <a:pt x="220487" y="268762"/>
                    <a:pt x="220487" y="276180"/>
                    <a:pt x="215896" y="280710"/>
                  </a:cubicBezTo>
                  <a:cubicBezTo>
                    <a:pt x="213629" y="282975"/>
                    <a:pt x="210624" y="284164"/>
                    <a:pt x="207620" y="284164"/>
                  </a:cubicBezTo>
                  <a:close/>
                  <a:moveTo>
                    <a:pt x="257955" y="269442"/>
                  </a:moveTo>
                  <a:cubicBezTo>
                    <a:pt x="254952" y="269442"/>
                    <a:pt x="251947" y="268310"/>
                    <a:pt x="249680" y="265988"/>
                  </a:cubicBezTo>
                  <a:lnTo>
                    <a:pt x="196283" y="212649"/>
                  </a:lnTo>
                  <a:cubicBezTo>
                    <a:pt x="191692" y="208063"/>
                    <a:pt x="191692" y="200645"/>
                    <a:pt x="196283" y="196115"/>
                  </a:cubicBezTo>
                  <a:cubicBezTo>
                    <a:pt x="200875" y="191585"/>
                    <a:pt x="208300" y="191528"/>
                    <a:pt x="212835" y="196115"/>
                  </a:cubicBezTo>
                  <a:lnTo>
                    <a:pt x="266232" y="249454"/>
                  </a:lnTo>
                  <a:cubicBezTo>
                    <a:pt x="270823" y="254041"/>
                    <a:pt x="270823" y="261458"/>
                    <a:pt x="266232" y="265988"/>
                  </a:cubicBezTo>
                  <a:cubicBezTo>
                    <a:pt x="263964" y="268253"/>
                    <a:pt x="260960" y="269442"/>
                    <a:pt x="257955" y="269442"/>
                  </a:cubicBezTo>
                  <a:close/>
                  <a:moveTo>
                    <a:pt x="272694" y="219160"/>
                  </a:moveTo>
                  <a:cubicBezTo>
                    <a:pt x="269689" y="219160"/>
                    <a:pt x="266685" y="218028"/>
                    <a:pt x="264417" y="215707"/>
                  </a:cubicBezTo>
                  <a:lnTo>
                    <a:pt x="246619" y="197927"/>
                  </a:lnTo>
                  <a:cubicBezTo>
                    <a:pt x="242028" y="193340"/>
                    <a:pt x="242028" y="185923"/>
                    <a:pt x="246619" y="181393"/>
                  </a:cubicBezTo>
                  <a:cubicBezTo>
                    <a:pt x="251210" y="176806"/>
                    <a:pt x="258636" y="176806"/>
                    <a:pt x="263171" y="181393"/>
                  </a:cubicBezTo>
                  <a:lnTo>
                    <a:pt x="280969" y="199173"/>
                  </a:lnTo>
                  <a:cubicBezTo>
                    <a:pt x="285560" y="203759"/>
                    <a:pt x="285560" y="211177"/>
                    <a:pt x="280969" y="215707"/>
                  </a:cubicBezTo>
                  <a:cubicBezTo>
                    <a:pt x="278702" y="217972"/>
                    <a:pt x="275697" y="219160"/>
                    <a:pt x="272694" y="219160"/>
                  </a:cubicBezTo>
                  <a:close/>
                  <a:moveTo>
                    <a:pt x="375008" y="116956"/>
                  </a:moveTo>
                  <a:cubicBezTo>
                    <a:pt x="372003" y="116956"/>
                    <a:pt x="369000" y="115823"/>
                    <a:pt x="366732" y="113502"/>
                  </a:cubicBezTo>
                  <a:lnTo>
                    <a:pt x="348933" y="95722"/>
                  </a:lnTo>
                  <a:cubicBezTo>
                    <a:pt x="344342" y="91135"/>
                    <a:pt x="344342" y="83718"/>
                    <a:pt x="348933" y="79188"/>
                  </a:cubicBezTo>
                  <a:cubicBezTo>
                    <a:pt x="353525" y="74602"/>
                    <a:pt x="360950" y="74602"/>
                    <a:pt x="365485" y="79188"/>
                  </a:cubicBezTo>
                  <a:lnTo>
                    <a:pt x="383284" y="96968"/>
                  </a:lnTo>
                  <a:cubicBezTo>
                    <a:pt x="387875" y="101554"/>
                    <a:pt x="387875" y="108972"/>
                    <a:pt x="383284" y="113502"/>
                  </a:cubicBezTo>
                  <a:cubicBezTo>
                    <a:pt x="381017" y="115767"/>
                    <a:pt x="378012" y="116956"/>
                    <a:pt x="375008" y="116956"/>
                  </a:cubicBezTo>
                  <a:close/>
                </a:path>
              </a:pathLst>
            </a:custGeom>
            <a:solidFill>
              <a:srgbClr val="FFFFFF">
                <a:lumMod val="95000"/>
              </a:srgbClr>
            </a:solidFill>
            <a:ln w="566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grpSp>
      <p:grpSp>
        <p:nvGrpSpPr>
          <p:cNvPr id="127" name="Group 126">
            <a:extLst>
              <a:ext uri="{FF2B5EF4-FFF2-40B4-BE49-F238E27FC236}">
                <a16:creationId xmlns:a16="http://schemas.microsoft.com/office/drawing/2014/main" id="{F6180386-7EA5-A434-E71A-6D09F5AA7789}"/>
              </a:ext>
            </a:extLst>
          </p:cNvPr>
          <p:cNvGrpSpPr/>
          <p:nvPr/>
        </p:nvGrpSpPr>
        <p:grpSpPr>
          <a:xfrm>
            <a:off x="1132241" y="3832516"/>
            <a:ext cx="5343469" cy="1751555"/>
            <a:chOff x="1132241" y="3832516"/>
            <a:chExt cx="5343469" cy="1751555"/>
          </a:xfrm>
        </p:grpSpPr>
        <p:sp>
          <p:nvSpPr>
            <p:cNvPr id="128" name="Graphic 269">
              <a:extLst>
                <a:ext uri="{FF2B5EF4-FFF2-40B4-BE49-F238E27FC236}">
                  <a16:creationId xmlns:a16="http://schemas.microsoft.com/office/drawing/2014/main" id="{A06C41C2-1F8A-D9F2-1113-95F2B78BCA6F}"/>
                </a:ext>
              </a:extLst>
            </p:cNvPr>
            <p:cNvSpPr/>
            <p:nvPr/>
          </p:nvSpPr>
          <p:spPr>
            <a:xfrm rot="16200000">
              <a:off x="5916462" y="3914328"/>
              <a:ext cx="349982" cy="186357"/>
            </a:xfrm>
            <a:custGeom>
              <a:avLst/>
              <a:gdLst/>
              <a:ahLst/>
              <a:cxnLst>
                <a:cxn ang="0">
                  <a:pos x="wd2" y="hd2"/>
                </a:cxn>
                <a:cxn ang="5400000">
                  <a:pos x="wd2" y="hd2"/>
                </a:cxn>
                <a:cxn ang="10800000">
                  <a:pos x="wd2" y="hd2"/>
                </a:cxn>
                <a:cxn ang="16200000">
                  <a:pos x="wd2" y="hd2"/>
                </a:cxn>
              </a:cxnLst>
              <a:rect l="0" t="0" r="r" b="b"/>
              <a:pathLst>
                <a:path w="21600" h="21504" extrusionOk="0">
                  <a:moveTo>
                    <a:pt x="21600" y="10753"/>
                  </a:moveTo>
                  <a:cubicBezTo>
                    <a:pt x="21600" y="10493"/>
                    <a:pt x="21545" y="10245"/>
                    <a:pt x="21447" y="10062"/>
                  </a:cubicBezTo>
                  <a:lnTo>
                    <a:pt x="16219" y="287"/>
                  </a:lnTo>
                  <a:cubicBezTo>
                    <a:pt x="16015" y="-95"/>
                    <a:pt x="15684" y="-95"/>
                    <a:pt x="15479" y="287"/>
                  </a:cubicBezTo>
                  <a:cubicBezTo>
                    <a:pt x="15381" y="470"/>
                    <a:pt x="15326" y="719"/>
                    <a:pt x="15326" y="978"/>
                  </a:cubicBezTo>
                  <a:lnTo>
                    <a:pt x="15326" y="5865"/>
                  </a:lnTo>
                  <a:lnTo>
                    <a:pt x="523" y="5865"/>
                  </a:lnTo>
                  <a:cubicBezTo>
                    <a:pt x="378" y="5865"/>
                    <a:pt x="248" y="5975"/>
                    <a:pt x="153" y="6151"/>
                  </a:cubicBezTo>
                  <a:cubicBezTo>
                    <a:pt x="59" y="6328"/>
                    <a:pt x="0" y="6573"/>
                    <a:pt x="0" y="6843"/>
                  </a:cubicBezTo>
                  <a:lnTo>
                    <a:pt x="0" y="14663"/>
                  </a:lnTo>
                  <a:cubicBezTo>
                    <a:pt x="0" y="14933"/>
                    <a:pt x="59" y="15177"/>
                    <a:pt x="153" y="15354"/>
                  </a:cubicBezTo>
                  <a:cubicBezTo>
                    <a:pt x="248" y="15531"/>
                    <a:pt x="378" y="15640"/>
                    <a:pt x="523" y="15640"/>
                  </a:cubicBezTo>
                  <a:lnTo>
                    <a:pt x="15326" y="15640"/>
                  </a:lnTo>
                  <a:lnTo>
                    <a:pt x="15326" y="20528"/>
                  </a:lnTo>
                  <a:cubicBezTo>
                    <a:pt x="15326" y="21067"/>
                    <a:pt x="15560" y="21505"/>
                    <a:pt x="15849" y="21505"/>
                  </a:cubicBezTo>
                  <a:cubicBezTo>
                    <a:pt x="15988" y="21505"/>
                    <a:pt x="16121" y="21402"/>
                    <a:pt x="16219" y="21219"/>
                  </a:cubicBezTo>
                  <a:lnTo>
                    <a:pt x="21447" y="11444"/>
                  </a:lnTo>
                  <a:cubicBezTo>
                    <a:pt x="21545" y="11260"/>
                    <a:pt x="21600" y="11012"/>
                    <a:pt x="21600" y="10753"/>
                  </a:cubicBezTo>
                  <a:close/>
                </a:path>
              </a:pathLst>
            </a:custGeom>
            <a:solidFill>
              <a:srgbClr val="155F83"/>
            </a:solidFill>
            <a:ln w="12700" cap="flat">
              <a:noFill/>
              <a:miter lim="400000"/>
            </a:ln>
            <a:effectLst/>
          </p:spPr>
          <p:txBody>
            <a:bodyPr wrap="square" lIns="22860" tIns="22860" rIns="22860" bIns="2286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grpSp>
          <p:nvGrpSpPr>
            <p:cNvPr id="129" name="Group 128">
              <a:extLst>
                <a:ext uri="{FF2B5EF4-FFF2-40B4-BE49-F238E27FC236}">
                  <a16:creationId xmlns:a16="http://schemas.microsoft.com/office/drawing/2014/main" id="{74B1DCA2-02A3-0E19-582D-C207E480DD5C}"/>
                </a:ext>
              </a:extLst>
            </p:cNvPr>
            <p:cNvGrpSpPr/>
            <p:nvPr/>
          </p:nvGrpSpPr>
          <p:grpSpPr>
            <a:xfrm>
              <a:off x="1132241" y="4042890"/>
              <a:ext cx="5343469" cy="1541181"/>
              <a:chOff x="1132241" y="4510250"/>
              <a:chExt cx="5343469" cy="1541181"/>
            </a:xfrm>
          </p:grpSpPr>
          <p:sp>
            <p:nvSpPr>
              <p:cNvPr id="130" name="Circle">
                <a:extLst>
                  <a:ext uri="{FF2B5EF4-FFF2-40B4-BE49-F238E27FC236}">
                    <a16:creationId xmlns:a16="http://schemas.microsoft.com/office/drawing/2014/main" id="{410FAAFF-A5C7-C5D4-B2A4-8939C7C84C47}"/>
                  </a:ext>
                </a:extLst>
              </p:cNvPr>
              <p:cNvSpPr/>
              <p:nvPr/>
            </p:nvSpPr>
            <p:spPr>
              <a:xfrm>
                <a:off x="5698102" y="4510250"/>
                <a:ext cx="777608" cy="777608"/>
              </a:xfrm>
              <a:prstGeom prst="ellipse">
                <a:avLst/>
              </a:prstGeom>
              <a:solidFill>
                <a:srgbClr val="155F83"/>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31" name="Rounded Rectangle">
                <a:extLst>
                  <a:ext uri="{FF2B5EF4-FFF2-40B4-BE49-F238E27FC236}">
                    <a16:creationId xmlns:a16="http://schemas.microsoft.com/office/drawing/2014/main" id="{1A66CCC7-8935-E9D7-6D21-7A6DB0AAC733}"/>
                  </a:ext>
                </a:extLst>
              </p:cNvPr>
              <p:cNvSpPr/>
              <p:nvPr/>
            </p:nvSpPr>
            <p:spPr>
              <a:xfrm rot="18003593">
                <a:off x="5435807" y="4353488"/>
                <a:ext cx="85269" cy="454730"/>
              </a:xfrm>
              <a:prstGeom prst="roundRect">
                <a:avLst>
                  <a:gd name="adj" fmla="val 50000"/>
                </a:avLst>
              </a:prstGeom>
              <a:solidFill>
                <a:srgbClr val="FFFFFF"/>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32" name="Circle">
                <a:extLst>
                  <a:ext uri="{FF2B5EF4-FFF2-40B4-BE49-F238E27FC236}">
                    <a16:creationId xmlns:a16="http://schemas.microsoft.com/office/drawing/2014/main" id="{AAEF94F7-47E8-A17C-9476-0467A27F30F5}"/>
                  </a:ext>
                </a:extLst>
              </p:cNvPr>
              <p:cNvSpPr/>
              <p:nvPr/>
            </p:nvSpPr>
            <p:spPr>
              <a:xfrm>
                <a:off x="5589974" y="5386217"/>
                <a:ext cx="110345" cy="110345"/>
              </a:xfrm>
              <a:prstGeom prst="ellipse">
                <a:avLst/>
              </a:prstGeom>
              <a:solidFill>
                <a:srgbClr val="155F83"/>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33" name="CuadroTexto 351">
                <a:extLst>
                  <a:ext uri="{FF2B5EF4-FFF2-40B4-BE49-F238E27FC236}">
                    <a16:creationId xmlns:a16="http://schemas.microsoft.com/office/drawing/2014/main" id="{17E8704C-BB1E-D167-247A-BAA8B4347C99}"/>
                  </a:ext>
                </a:extLst>
              </p:cNvPr>
              <p:cNvSpPr txBox="1"/>
              <p:nvPr/>
            </p:nvSpPr>
            <p:spPr>
              <a:xfrm>
                <a:off x="2036716" y="4957603"/>
                <a:ext cx="3200046" cy="369332"/>
              </a:xfrm>
              <a:prstGeom prst="rect">
                <a:avLst/>
              </a:prstGeom>
              <a:solidFill>
                <a:srgbClr val="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67676">
                        <a:lumMod val="50000"/>
                      </a:srgbClr>
                    </a:solidFill>
                    <a:effectLst/>
                    <a:uLnTx/>
                    <a:uFillTx/>
                    <a:latin typeface="Arial" panose="020B0604020202020204"/>
                    <a:ea typeface="Calibri" panose="020F0502020204030204" pitchFamily="34" charset="0"/>
                    <a:cs typeface="Calibri" panose="020F0502020204030204" pitchFamily="34" charset="0"/>
                  </a:rPr>
                  <a:t>Ethics &amp; Governance</a:t>
                </a:r>
              </a:p>
            </p:txBody>
          </p:sp>
          <p:sp>
            <p:nvSpPr>
              <p:cNvPr id="134" name="TextBox 133">
                <a:extLst>
                  <a:ext uri="{FF2B5EF4-FFF2-40B4-BE49-F238E27FC236}">
                    <a16:creationId xmlns:a16="http://schemas.microsoft.com/office/drawing/2014/main" id="{FA603309-EDFC-E354-E6EA-6E7C4AFECAEB}"/>
                  </a:ext>
                </a:extLst>
              </p:cNvPr>
              <p:cNvSpPr txBox="1"/>
              <p:nvPr/>
            </p:nvSpPr>
            <p:spPr>
              <a:xfrm>
                <a:off x="1132241" y="5312767"/>
                <a:ext cx="4233138" cy="73866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67676">
                        <a:lumMod val="50000"/>
                      </a:srgbClr>
                    </a:solidFill>
                    <a:effectLst/>
                    <a:uLnTx/>
                    <a:uFillTx/>
                    <a:latin typeface="Arial" panose="020B0604020202020204"/>
                    <a:ea typeface="Calibri" panose="020F0502020204030204" pitchFamily="34" charset="0"/>
                    <a:cs typeface="Calibri" panose="020F0502020204030204" pitchFamily="34" charset="0"/>
                  </a:rPr>
                  <a:t>We envelop all that we do with appropriate governance to ensure ethical deployment and development of digital solutions.</a:t>
                </a:r>
              </a:p>
            </p:txBody>
          </p:sp>
          <p:pic>
            <p:nvPicPr>
              <p:cNvPr id="135" name="Graphic 48" descr="Gavel with solid fill">
                <a:extLst>
                  <a:ext uri="{FF2B5EF4-FFF2-40B4-BE49-F238E27FC236}">
                    <a16:creationId xmlns:a16="http://schemas.microsoft.com/office/drawing/2014/main" id="{3F54E0CB-B21A-4BD8-4C3F-68B4C686B6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3904" y="4605632"/>
                <a:ext cx="549369" cy="549369"/>
              </a:xfrm>
              <a:prstGeom prst="rect">
                <a:avLst/>
              </a:prstGeom>
            </p:spPr>
          </p:pic>
        </p:grpSp>
      </p:grpSp>
      <p:grpSp>
        <p:nvGrpSpPr>
          <p:cNvPr id="136" name="Group 135">
            <a:extLst>
              <a:ext uri="{FF2B5EF4-FFF2-40B4-BE49-F238E27FC236}">
                <a16:creationId xmlns:a16="http://schemas.microsoft.com/office/drawing/2014/main" id="{47B0B8EB-42D8-9F0C-414F-48C9972024BB}"/>
              </a:ext>
            </a:extLst>
          </p:cNvPr>
          <p:cNvGrpSpPr/>
          <p:nvPr/>
        </p:nvGrpSpPr>
        <p:grpSpPr>
          <a:xfrm>
            <a:off x="267805" y="2840250"/>
            <a:ext cx="5200110" cy="1322625"/>
            <a:chOff x="267805" y="3307610"/>
            <a:chExt cx="5200110" cy="1322625"/>
          </a:xfrm>
        </p:grpSpPr>
        <p:sp>
          <p:nvSpPr>
            <p:cNvPr id="137" name="Circle">
              <a:extLst>
                <a:ext uri="{FF2B5EF4-FFF2-40B4-BE49-F238E27FC236}">
                  <a16:creationId xmlns:a16="http://schemas.microsoft.com/office/drawing/2014/main" id="{697E2D26-6BF0-E1FC-4EBF-0DCD4FD7EA53}"/>
                </a:ext>
              </a:extLst>
            </p:cNvPr>
            <p:cNvSpPr/>
            <p:nvPr/>
          </p:nvSpPr>
          <p:spPr>
            <a:xfrm>
              <a:off x="4500648" y="3852627"/>
              <a:ext cx="777608" cy="777608"/>
            </a:xfrm>
            <a:prstGeom prst="ellipse">
              <a:avLst/>
            </a:prstGeom>
            <a:solidFill>
              <a:srgbClr val="340E20"/>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38" name="Graphic 269">
              <a:extLst>
                <a:ext uri="{FF2B5EF4-FFF2-40B4-BE49-F238E27FC236}">
                  <a16:creationId xmlns:a16="http://schemas.microsoft.com/office/drawing/2014/main" id="{1574866D-2AD5-1890-68E5-CE210F330A7B}"/>
                </a:ext>
              </a:extLst>
            </p:cNvPr>
            <p:cNvSpPr/>
            <p:nvPr/>
          </p:nvSpPr>
          <p:spPr>
            <a:xfrm rot="19768004">
              <a:off x="5117934" y="3917259"/>
              <a:ext cx="349981" cy="186357"/>
            </a:xfrm>
            <a:custGeom>
              <a:avLst/>
              <a:gdLst/>
              <a:ahLst/>
              <a:cxnLst>
                <a:cxn ang="0">
                  <a:pos x="wd2" y="hd2"/>
                </a:cxn>
                <a:cxn ang="5400000">
                  <a:pos x="wd2" y="hd2"/>
                </a:cxn>
                <a:cxn ang="10800000">
                  <a:pos x="wd2" y="hd2"/>
                </a:cxn>
                <a:cxn ang="16200000">
                  <a:pos x="wd2" y="hd2"/>
                </a:cxn>
              </a:cxnLst>
              <a:rect l="0" t="0" r="r" b="b"/>
              <a:pathLst>
                <a:path w="21600" h="21504" extrusionOk="0">
                  <a:moveTo>
                    <a:pt x="21600" y="10753"/>
                  </a:moveTo>
                  <a:cubicBezTo>
                    <a:pt x="21600" y="10493"/>
                    <a:pt x="21545" y="10245"/>
                    <a:pt x="21447" y="10062"/>
                  </a:cubicBezTo>
                  <a:lnTo>
                    <a:pt x="16219" y="287"/>
                  </a:lnTo>
                  <a:cubicBezTo>
                    <a:pt x="16015" y="-95"/>
                    <a:pt x="15684" y="-95"/>
                    <a:pt x="15479" y="287"/>
                  </a:cubicBezTo>
                  <a:cubicBezTo>
                    <a:pt x="15381" y="470"/>
                    <a:pt x="15326" y="719"/>
                    <a:pt x="15326" y="978"/>
                  </a:cubicBezTo>
                  <a:lnTo>
                    <a:pt x="15326" y="5865"/>
                  </a:lnTo>
                  <a:lnTo>
                    <a:pt x="523" y="5865"/>
                  </a:lnTo>
                  <a:cubicBezTo>
                    <a:pt x="378" y="5865"/>
                    <a:pt x="248" y="5975"/>
                    <a:pt x="153" y="6151"/>
                  </a:cubicBezTo>
                  <a:cubicBezTo>
                    <a:pt x="59" y="6328"/>
                    <a:pt x="0" y="6573"/>
                    <a:pt x="0" y="6843"/>
                  </a:cubicBezTo>
                  <a:lnTo>
                    <a:pt x="0" y="14663"/>
                  </a:lnTo>
                  <a:cubicBezTo>
                    <a:pt x="0" y="14933"/>
                    <a:pt x="59" y="15177"/>
                    <a:pt x="153" y="15354"/>
                  </a:cubicBezTo>
                  <a:cubicBezTo>
                    <a:pt x="248" y="15531"/>
                    <a:pt x="378" y="15640"/>
                    <a:pt x="523" y="15640"/>
                  </a:cubicBezTo>
                  <a:lnTo>
                    <a:pt x="15326" y="15640"/>
                  </a:lnTo>
                  <a:lnTo>
                    <a:pt x="15326" y="20528"/>
                  </a:lnTo>
                  <a:cubicBezTo>
                    <a:pt x="15326" y="21067"/>
                    <a:pt x="15560" y="21505"/>
                    <a:pt x="15849" y="21505"/>
                  </a:cubicBezTo>
                  <a:cubicBezTo>
                    <a:pt x="15988" y="21505"/>
                    <a:pt x="16121" y="21402"/>
                    <a:pt x="16219" y="21219"/>
                  </a:cubicBezTo>
                  <a:lnTo>
                    <a:pt x="21447" y="11444"/>
                  </a:lnTo>
                  <a:cubicBezTo>
                    <a:pt x="21545" y="11260"/>
                    <a:pt x="21600" y="11012"/>
                    <a:pt x="21600" y="10753"/>
                  </a:cubicBezTo>
                  <a:close/>
                </a:path>
              </a:pathLst>
            </a:custGeom>
            <a:solidFill>
              <a:srgbClr val="340E20"/>
            </a:solidFill>
            <a:ln w="12700" cap="flat">
              <a:noFill/>
              <a:miter lim="400000"/>
            </a:ln>
            <a:effectLst/>
          </p:spPr>
          <p:txBody>
            <a:bodyPr wrap="square" lIns="22860" tIns="22860" rIns="22860" bIns="2286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39" name="Rounded Rectangle">
              <a:extLst>
                <a:ext uri="{FF2B5EF4-FFF2-40B4-BE49-F238E27FC236}">
                  <a16:creationId xmlns:a16="http://schemas.microsoft.com/office/drawing/2014/main" id="{AF47EC5C-7A0E-FB05-F5B5-D4456761143B}"/>
                </a:ext>
              </a:extLst>
            </p:cNvPr>
            <p:cNvSpPr/>
            <p:nvPr/>
          </p:nvSpPr>
          <p:spPr>
            <a:xfrm>
              <a:off x="4846817" y="3307610"/>
              <a:ext cx="85270" cy="454730"/>
            </a:xfrm>
            <a:prstGeom prst="roundRect">
              <a:avLst>
                <a:gd name="adj" fmla="val 50000"/>
              </a:avLst>
            </a:prstGeom>
            <a:solidFill>
              <a:srgbClr val="FFFFFF"/>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grpSp>
          <p:nvGrpSpPr>
            <p:cNvPr id="140" name="Group 139">
              <a:extLst>
                <a:ext uri="{FF2B5EF4-FFF2-40B4-BE49-F238E27FC236}">
                  <a16:creationId xmlns:a16="http://schemas.microsoft.com/office/drawing/2014/main" id="{E7387F36-0394-ED58-CB9D-01954D02128E}"/>
                </a:ext>
              </a:extLst>
            </p:cNvPr>
            <p:cNvGrpSpPr/>
            <p:nvPr/>
          </p:nvGrpSpPr>
          <p:grpSpPr>
            <a:xfrm flipH="1">
              <a:off x="267805" y="3396332"/>
              <a:ext cx="3693266" cy="837526"/>
              <a:chOff x="13487180" y="5141144"/>
              <a:chExt cx="7386531" cy="1675052"/>
            </a:xfrm>
          </p:grpSpPr>
          <p:sp>
            <p:nvSpPr>
              <p:cNvPr id="143" name="TextBox 142">
                <a:extLst>
                  <a:ext uri="{FF2B5EF4-FFF2-40B4-BE49-F238E27FC236}">
                    <a16:creationId xmlns:a16="http://schemas.microsoft.com/office/drawing/2014/main" id="{73F8BC06-2DE8-238B-AE88-627C5CA02590}"/>
                  </a:ext>
                </a:extLst>
              </p:cNvPr>
              <p:cNvSpPr txBox="1"/>
              <p:nvPr/>
            </p:nvSpPr>
            <p:spPr>
              <a:xfrm>
                <a:off x="13487180" y="5769756"/>
                <a:ext cx="6400091" cy="104644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67676">
                        <a:lumMod val="50000"/>
                      </a:srgbClr>
                    </a:solidFill>
                    <a:effectLst/>
                    <a:uLnTx/>
                    <a:uFillTx/>
                    <a:latin typeface="Arial" panose="020B0604020202020204"/>
                    <a:ea typeface="Calibri" panose="020F0502020204030204" pitchFamily="34" charset="0"/>
                    <a:cs typeface="Calibri" panose="020F0502020204030204" pitchFamily="34" charset="0"/>
                  </a:rPr>
                  <a:t>We are a dedicated partner for driving innovation in healthcare.</a:t>
                </a:r>
              </a:p>
            </p:txBody>
          </p:sp>
          <p:sp>
            <p:nvSpPr>
              <p:cNvPr id="144" name="CuadroTexto 351">
                <a:extLst>
                  <a:ext uri="{FF2B5EF4-FFF2-40B4-BE49-F238E27FC236}">
                    <a16:creationId xmlns:a16="http://schemas.microsoft.com/office/drawing/2014/main" id="{475C86A7-40BD-08DD-DF62-7DC2ED2C41A9}"/>
                  </a:ext>
                </a:extLst>
              </p:cNvPr>
              <p:cNvSpPr txBox="1"/>
              <p:nvPr/>
            </p:nvSpPr>
            <p:spPr>
              <a:xfrm>
                <a:off x="13487182" y="5141144"/>
                <a:ext cx="7386529" cy="73866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67676">
                        <a:lumMod val="50000"/>
                      </a:srgbClr>
                    </a:solidFill>
                    <a:effectLst/>
                    <a:uLnTx/>
                    <a:uFillTx/>
                    <a:latin typeface="Arial" panose="020B0604020202020204"/>
                    <a:ea typeface="Lato Light" panose="020F0502020204030203" pitchFamily="34" charset="0"/>
                    <a:cs typeface="Poppins SemiBold" pitchFamily="2" charset="77"/>
                  </a:rPr>
                  <a:t>Innovation &amp; Entrepreneurship</a:t>
                </a:r>
              </a:p>
            </p:txBody>
          </p:sp>
        </p:grpSp>
        <p:sp>
          <p:nvSpPr>
            <p:cNvPr id="141" name="Circle">
              <a:extLst>
                <a:ext uri="{FF2B5EF4-FFF2-40B4-BE49-F238E27FC236}">
                  <a16:creationId xmlns:a16="http://schemas.microsoft.com/office/drawing/2014/main" id="{6E80BE56-9005-0837-3D49-EF9288B2E7D4}"/>
                </a:ext>
              </a:extLst>
            </p:cNvPr>
            <p:cNvSpPr/>
            <p:nvPr/>
          </p:nvSpPr>
          <p:spPr>
            <a:xfrm>
              <a:off x="4084328" y="3822899"/>
              <a:ext cx="110345" cy="110345"/>
            </a:xfrm>
            <a:prstGeom prst="ellipse">
              <a:avLst/>
            </a:prstGeom>
            <a:solidFill>
              <a:srgbClr val="340E20"/>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pic>
          <p:nvPicPr>
            <p:cNvPr id="142" name="Graphic 49" descr="Lightbulb and gear with solid fill">
              <a:extLst>
                <a:ext uri="{FF2B5EF4-FFF2-40B4-BE49-F238E27FC236}">
                  <a16:creationId xmlns:a16="http://schemas.microsoft.com/office/drawing/2014/main" id="{3C70B6BD-A0C8-752E-C47B-B401486285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0587" y="3900105"/>
              <a:ext cx="694606" cy="694606"/>
            </a:xfrm>
            <a:prstGeom prst="rect">
              <a:avLst/>
            </a:prstGeom>
          </p:spPr>
        </p:pic>
      </p:grpSp>
      <p:grpSp>
        <p:nvGrpSpPr>
          <p:cNvPr id="145" name="Group 144">
            <a:extLst>
              <a:ext uri="{FF2B5EF4-FFF2-40B4-BE49-F238E27FC236}">
                <a16:creationId xmlns:a16="http://schemas.microsoft.com/office/drawing/2014/main" id="{0F621B7F-73ED-9740-80AE-9B5D543AD4F3}"/>
              </a:ext>
            </a:extLst>
          </p:cNvPr>
          <p:cNvGrpSpPr/>
          <p:nvPr/>
        </p:nvGrpSpPr>
        <p:grpSpPr>
          <a:xfrm>
            <a:off x="5561695" y="2661663"/>
            <a:ext cx="1112561" cy="820373"/>
            <a:chOff x="8314350" y="5770512"/>
            <a:chExt cx="7748950" cy="5230734"/>
          </a:xfrm>
          <a:solidFill>
            <a:srgbClr val="767676"/>
          </a:solidFill>
        </p:grpSpPr>
        <p:sp>
          <p:nvSpPr>
            <p:cNvPr id="146" name="Freeform 20">
              <a:extLst>
                <a:ext uri="{FF2B5EF4-FFF2-40B4-BE49-F238E27FC236}">
                  <a16:creationId xmlns:a16="http://schemas.microsoft.com/office/drawing/2014/main" id="{5AC2990C-B4E6-C57F-8015-B6ECBDD83703}"/>
                </a:ext>
              </a:extLst>
            </p:cNvPr>
            <p:cNvSpPr/>
            <p:nvPr/>
          </p:nvSpPr>
          <p:spPr>
            <a:xfrm>
              <a:off x="8314350" y="6809593"/>
              <a:ext cx="3428271" cy="3360363"/>
            </a:xfrm>
            <a:custGeom>
              <a:avLst/>
              <a:gdLst>
                <a:gd name="connsiteX0" fmla="*/ 1367744 w 1655876"/>
                <a:gd name="connsiteY0" fmla="*/ 1085811 h 1623077"/>
                <a:gd name="connsiteX1" fmla="*/ 1367744 w 1655876"/>
                <a:gd name="connsiteY1" fmla="*/ 751181 h 1623077"/>
                <a:gd name="connsiteX2" fmla="*/ 1655768 w 1655876"/>
                <a:gd name="connsiteY2" fmla="*/ 360115 h 1623077"/>
                <a:gd name="connsiteX3" fmla="*/ 1568476 w 1655876"/>
                <a:gd name="connsiteY3" fmla="*/ 148240 h 1623077"/>
                <a:gd name="connsiteX4" fmla="*/ 1576273 w 1655876"/>
                <a:gd name="connsiteY4" fmla="*/ 80212 h 1623077"/>
                <a:gd name="connsiteX5" fmla="*/ 1412721 w 1655876"/>
                <a:gd name="connsiteY5" fmla="*/ -263 h 1623077"/>
                <a:gd name="connsiteX6" fmla="*/ 1249453 w 1655876"/>
                <a:gd name="connsiteY6" fmla="*/ 48478 h 1623077"/>
                <a:gd name="connsiteX7" fmla="*/ 1085425 w 1655876"/>
                <a:gd name="connsiteY7" fmla="*/ 22 h 1623077"/>
                <a:gd name="connsiteX8" fmla="*/ 849129 w 1655876"/>
                <a:gd name="connsiteY8" fmla="*/ 168857 h 1623077"/>
                <a:gd name="connsiteX9" fmla="*/ 612453 w 1655876"/>
                <a:gd name="connsiteY9" fmla="*/ -263 h 1623077"/>
                <a:gd name="connsiteX10" fmla="*/ 449185 w 1655876"/>
                <a:gd name="connsiteY10" fmla="*/ 48478 h 1623077"/>
                <a:gd name="connsiteX11" fmla="*/ 285157 w 1655876"/>
                <a:gd name="connsiteY11" fmla="*/ 22 h 1623077"/>
                <a:gd name="connsiteX12" fmla="*/ -109 w 1655876"/>
                <a:gd name="connsiteY12" fmla="*/ 348714 h 1623077"/>
                <a:gd name="connsiteX13" fmla="*/ -109 w 1655876"/>
                <a:gd name="connsiteY13" fmla="*/ 682488 h 1623077"/>
                <a:gd name="connsiteX14" fmla="*/ 124647 w 1655876"/>
                <a:gd name="connsiteY14" fmla="*/ 807143 h 1623077"/>
                <a:gd name="connsiteX15" fmla="*/ 155266 w 1655876"/>
                <a:gd name="connsiteY15" fmla="*/ 807143 h 1623077"/>
                <a:gd name="connsiteX16" fmla="*/ 155266 w 1655876"/>
                <a:gd name="connsiteY16" fmla="*/ 1501675 h 1623077"/>
                <a:gd name="connsiteX17" fmla="*/ 276504 w 1655876"/>
                <a:gd name="connsiteY17" fmla="*/ 1622815 h 1623077"/>
                <a:gd name="connsiteX18" fmla="*/ 297899 w 1655876"/>
                <a:gd name="connsiteY18" fmla="*/ 1622815 h 1623077"/>
                <a:gd name="connsiteX19" fmla="*/ 419042 w 1655876"/>
                <a:gd name="connsiteY19" fmla="*/ 1501675 h 1623077"/>
                <a:gd name="connsiteX20" fmla="*/ 419042 w 1655876"/>
                <a:gd name="connsiteY20" fmla="*/ 1025099 h 1623077"/>
                <a:gd name="connsiteX21" fmla="*/ 449376 w 1655876"/>
                <a:gd name="connsiteY21" fmla="*/ 994790 h 1623077"/>
                <a:gd name="connsiteX22" fmla="*/ 479709 w 1655876"/>
                <a:gd name="connsiteY22" fmla="*/ 1025099 h 1623077"/>
                <a:gd name="connsiteX23" fmla="*/ 479709 w 1655876"/>
                <a:gd name="connsiteY23" fmla="*/ 1501675 h 1623077"/>
                <a:gd name="connsiteX24" fmla="*/ 600472 w 1655876"/>
                <a:gd name="connsiteY24" fmla="*/ 1622815 h 1623077"/>
                <a:gd name="connsiteX25" fmla="*/ 621581 w 1655876"/>
                <a:gd name="connsiteY25" fmla="*/ 1622815 h 1623077"/>
                <a:gd name="connsiteX26" fmla="*/ 742725 w 1655876"/>
                <a:gd name="connsiteY26" fmla="*/ 1501675 h 1623077"/>
                <a:gd name="connsiteX27" fmla="*/ 742725 w 1655876"/>
                <a:gd name="connsiteY27" fmla="*/ 807143 h 1623077"/>
                <a:gd name="connsiteX28" fmla="*/ 761742 w 1655876"/>
                <a:gd name="connsiteY28" fmla="*/ 807143 h 1623077"/>
                <a:gd name="connsiteX29" fmla="*/ 847988 w 1655876"/>
                <a:gd name="connsiteY29" fmla="*/ 740160 h 1623077"/>
                <a:gd name="connsiteX30" fmla="*/ 849414 w 1655876"/>
                <a:gd name="connsiteY30" fmla="*/ 734839 h 1623077"/>
                <a:gd name="connsiteX31" fmla="*/ 849414 w 1655876"/>
                <a:gd name="connsiteY31" fmla="*/ 735505 h 1623077"/>
                <a:gd name="connsiteX32" fmla="*/ 936706 w 1655876"/>
                <a:gd name="connsiteY32" fmla="*/ 807143 h 1623077"/>
                <a:gd name="connsiteX33" fmla="*/ 955724 w 1655876"/>
                <a:gd name="connsiteY33" fmla="*/ 807143 h 1623077"/>
                <a:gd name="connsiteX34" fmla="*/ 955724 w 1655876"/>
                <a:gd name="connsiteY34" fmla="*/ 1501675 h 1623077"/>
                <a:gd name="connsiteX35" fmla="*/ 1076582 w 1655876"/>
                <a:gd name="connsiteY35" fmla="*/ 1622815 h 1623077"/>
                <a:gd name="connsiteX36" fmla="*/ 1097976 w 1655876"/>
                <a:gd name="connsiteY36" fmla="*/ 1622815 h 1623077"/>
                <a:gd name="connsiteX37" fmla="*/ 1219120 w 1655876"/>
                <a:gd name="connsiteY37" fmla="*/ 1501675 h 1623077"/>
                <a:gd name="connsiteX38" fmla="*/ 1219120 w 1655876"/>
                <a:gd name="connsiteY38" fmla="*/ 1025099 h 1623077"/>
                <a:gd name="connsiteX39" fmla="*/ 1251108 w 1655876"/>
                <a:gd name="connsiteY39" fmla="*/ 996538 h 1623077"/>
                <a:gd name="connsiteX40" fmla="*/ 1279691 w 1655876"/>
                <a:gd name="connsiteY40" fmla="*/ 1025099 h 1623077"/>
                <a:gd name="connsiteX41" fmla="*/ 1279691 w 1655876"/>
                <a:gd name="connsiteY41" fmla="*/ 1501675 h 1623077"/>
                <a:gd name="connsiteX42" fmla="*/ 1400930 w 1655876"/>
                <a:gd name="connsiteY42" fmla="*/ 1622815 h 1623077"/>
                <a:gd name="connsiteX43" fmla="*/ 1421564 w 1655876"/>
                <a:gd name="connsiteY43" fmla="*/ 1622815 h 1623077"/>
                <a:gd name="connsiteX44" fmla="*/ 1523594 w 1655876"/>
                <a:gd name="connsiteY44" fmla="*/ 1566853 h 1623077"/>
                <a:gd name="connsiteX45" fmla="*/ 1523594 w 1655876"/>
                <a:gd name="connsiteY45" fmla="*/ 1261962 h 1623077"/>
                <a:gd name="connsiteX46" fmla="*/ 1367744 w 1655876"/>
                <a:gd name="connsiteY46" fmla="*/ 1085811 h 162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55876" h="1623077">
                  <a:moveTo>
                    <a:pt x="1367744" y="1085811"/>
                  </a:moveTo>
                  <a:lnTo>
                    <a:pt x="1367744" y="751181"/>
                  </a:lnTo>
                  <a:cubicBezTo>
                    <a:pt x="1367744" y="571886"/>
                    <a:pt x="1484446" y="413435"/>
                    <a:pt x="1655768" y="360115"/>
                  </a:cubicBezTo>
                  <a:cubicBezTo>
                    <a:pt x="1599646" y="303887"/>
                    <a:pt x="1568238" y="227650"/>
                    <a:pt x="1568476" y="148240"/>
                  </a:cubicBezTo>
                  <a:cubicBezTo>
                    <a:pt x="1568333" y="125332"/>
                    <a:pt x="1570948" y="102492"/>
                    <a:pt x="1576273" y="80212"/>
                  </a:cubicBezTo>
                  <a:cubicBezTo>
                    <a:pt x="1529651" y="39680"/>
                    <a:pt x="1473292" y="11956"/>
                    <a:pt x="1412721" y="-263"/>
                  </a:cubicBezTo>
                  <a:cubicBezTo>
                    <a:pt x="1364263" y="31642"/>
                    <a:pt x="1307486" y="48592"/>
                    <a:pt x="1249453" y="48478"/>
                  </a:cubicBezTo>
                  <a:cubicBezTo>
                    <a:pt x="1191249" y="48440"/>
                    <a:pt x="1134291" y="31614"/>
                    <a:pt x="1085425" y="22"/>
                  </a:cubicBezTo>
                  <a:cubicBezTo>
                    <a:pt x="986285" y="20326"/>
                    <a:pt x="900410" y="81684"/>
                    <a:pt x="849129" y="168857"/>
                  </a:cubicBezTo>
                  <a:cubicBezTo>
                    <a:pt x="797914" y="81409"/>
                    <a:pt x="711830" y="19899"/>
                    <a:pt x="612453" y="-263"/>
                  </a:cubicBezTo>
                  <a:cubicBezTo>
                    <a:pt x="563996" y="31642"/>
                    <a:pt x="507218" y="48592"/>
                    <a:pt x="449185" y="48478"/>
                  </a:cubicBezTo>
                  <a:cubicBezTo>
                    <a:pt x="390981" y="48440"/>
                    <a:pt x="334023" y="31614"/>
                    <a:pt x="285157" y="22"/>
                  </a:cubicBezTo>
                  <a:cubicBezTo>
                    <a:pt x="119161" y="33656"/>
                    <a:pt x="-138" y="179479"/>
                    <a:pt x="-109" y="348714"/>
                  </a:cubicBezTo>
                  <a:lnTo>
                    <a:pt x="-109" y="682488"/>
                  </a:lnTo>
                  <a:cubicBezTo>
                    <a:pt x="-52" y="751314"/>
                    <a:pt x="55765" y="807086"/>
                    <a:pt x="124647" y="807143"/>
                  </a:cubicBezTo>
                  <a:lnTo>
                    <a:pt x="155266" y="807143"/>
                  </a:lnTo>
                  <a:lnTo>
                    <a:pt x="155266" y="1501675"/>
                  </a:lnTo>
                  <a:cubicBezTo>
                    <a:pt x="155323" y="1568554"/>
                    <a:pt x="209571" y="1622758"/>
                    <a:pt x="276504" y="1622815"/>
                  </a:cubicBezTo>
                  <a:lnTo>
                    <a:pt x="297899" y="1622815"/>
                  </a:lnTo>
                  <a:cubicBezTo>
                    <a:pt x="364794" y="1622710"/>
                    <a:pt x="418985" y="1568516"/>
                    <a:pt x="419042" y="1501675"/>
                  </a:cubicBezTo>
                  <a:lnTo>
                    <a:pt x="419042" y="1025099"/>
                  </a:lnTo>
                  <a:cubicBezTo>
                    <a:pt x="419042" y="1008358"/>
                    <a:pt x="432621" y="994790"/>
                    <a:pt x="449376" y="994790"/>
                  </a:cubicBezTo>
                  <a:cubicBezTo>
                    <a:pt x="466130" y="994790"/>
                    <a:pt x="479709" y="1008358"/>
                    <a:pt x="479709" y="1025099"/>
                  </a:cubicBezTo>
                  <a:lnTo>
                    <a:pt x="479709" y="1501675"/>
                  </a:lnTo>
                  <a:cubicBezTo>
                    <a:pt x="479709" y="1568392"/>
                    <a:pt x="533700" y="1622549"/>
                    <a:pt x="600472" y="1622815"/>
                  </a:cubicBezTo>
                  <a:lnTo>
                    <a:pt x="621581" y="1622815"/>
                  </a:lnTo>
                  <a:cubicBezTo>
                    <a:pt x="688476" y="1622710"/>
                    <a:pt x="742677" y="1568516"/>
                    <a:pt x="742725" y="1501675"/>
                  </a:cubicBezTo>
                  <a:lnTo>
                    <a:pt x="742725" y="807143"/>
                  </a:lnTo>
                  <a:lnTo>
                    <a:pt x="761742" y="807143"/>
                  </a:lnTo>
                  <a:cubicBezTo>
                    <a:pt x="802450" y="807172"/>
                    <a:pt x="837975" y="779580"/>
                    <a:pt x="847988" y="740160"/>
                  </a:cubicBezTo>
                  <a:lnTo>
                    <a:pt x="849414" y="734839"/>
                  </a:lnTo>
                  <a:lnTo>
                    <a:pt x="849414" y="735505"/>
                  </a:lnTo>
                  <a:cubicBezTo>
                    <a:pt x="857639" y="777157"/>
                    <a:pt x="894211" y="807172"/>
                    <a:pt x="936706" y="807143"/>
                  </a:cubicBezTo>
                  <a:lnTo>
                    <a:pt x="955724" y="807143"/>
                  </a:lnTo>
                  <a:lnTo>
                    <a:pt x="955724" y="1501675"/>
                  </a:lnTo>
                  <a:cubicBezTo>
                    <a:pt x="955771" y="1568411"/>
                    <a:pt x="1009791" y="1622549"/>
                    <a:pt x="1076582" y="1622815"/>
                  </a:cubicBezTo>
                  <a:lnTo>
                    <a:pt x="1097976" y="1622815"/>
                  </a:lnTo>
                  <a:cubicBezTo>
                    <a:pt x="1164872" y="1622710"/>
                    <a:pt x="1219063" y="1568516"/>
                    <a:pt x="1219120" y="1501675"/>
                  </a:cubicBezTo>
                  <a:lnTo>
                    <a:pt x="1219120" y="1025099"/>
                  </a:lnTo>
                  <a:cubicBezTo>
                    <a:pt x="1220061" y="1008386"/>
                    <a:pt x="1234381" y="995598"/>
                    <a:pt x="1251108" y="996538"/>
                  </a:cubicBezTo>
                  <a:cubicBezTo>
                    <a:pt x="1266522" y="997394"/>
                    <a:pt x="1278826" y="1009698"/>
                    <a:pt x="1279691" y="1025099"/>
                  </a:cubicBezTo>
                  <a:lnTo>
                    <a:pt x="1279691" y="1501675"/>
                  </a:lnTo>
                  <a:cubicBezTo>
                    <a:pt x="1279748" y="1568554"/>
                    <a:pt x="1333996" y="1622758"/>
                    <a:pt x="1400930" y="1622815"/>
                  </a:cubicBezTo>
                  <a:lnTo>
                    <a:pt x="1421564" y="1622815"/>
                  </a:lnTo>
                  <a:cubicBezTo>
                    <a:pt x="1462889" y="1622739"/>
                    <a:pt x="1501343" y="1601656"/>
                    <a:pt x="1523594" y="1566853"/>
                  </a:cubicBezTo>
                  <a:lnTo>
                    <a:pt x="1523594" y="1261962"/>
                  </a:lnTo>
                  <a:cubicBezTo>
                    <a:pt x="1434800" y="1250580"/>
                    <a:pt x="1368162" y="1175264"/>
                    <a:pt x="1367744" y="1085811"/>
                  </a:cubicBezTo>
                  <a:close/>
                </a:path>
              </a:pathLst>
            </a:custGeom>
            <a:grpFill/>
            <a:ln w="95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sp>
          <p:nvSpPr>
            <p:cNvPr id="147" name="Freeform 21">
              <a:extLst>
                <a:ext uri="{FF2B5EF4-FFF2-40B4-BE49-F238E27FC236}">
                  <a16:creationId xmlns:a16="http://schemas.microsoft.com/office/drawing/2014/main" id="{420D3AE4-47D0-EF3A-6BEE-22D26A3DF056}"/>
                </a:ext>
              </a:extLst>
            </p:cNvPr>
            <p:cNvSpPr/>
            <p:nvPr/>
          </p:nvSpPr>
          <p:spPr>
            <a:xfrm>
              <a:off x="8729148" y="5770512"/>
              <a:ext cx="1029243" cy="1028411"/>
            </a:xfrm>
            <a:custGeom>
              <a:avLst/>
              <a:gdLst>
                <a:gd name="connsiteX0" fmla="*/ 88325 w 497131"/>
                <a:gd name="connsiteY0" fmla="*/ 438058 h 496729"/>
                <a:gd name="connsiteX1" fmla="*/ 438566 w 497131"/>
                <a:gd name="connsiteY1" fmla="*/ 408101 h 496729"/>
                <a:gd name="connsiteX2" fmla="*/ 408584 w 497131"/>
                <a:gd name="connsiteY2" fmla="*/ 58146 h 496729"/>
                <a:gd name="connsiteX3" fmla="*/ 58343 w 497131"/>
                <a:gd name="connsiteY3" fmla="*/ 88103 h 496729"/>
                <a:gd name="connsiteX4" fmla="*/ -108 w 497131"/>
                <a:gd name="connsiteY4" fmla="*/ 248035 h 496729"/>
                <a:gd name="connsiteX5" fmla="*/ 88325 w 497131"/>
                <a:gd name="connsiteY5" fmla="*/ 438058 h 4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131" h="496729">
                  <a:moveTo>
                    <a:pt x="88325" y="438058"/>
                  </a:moveTo>
                  <a:cubicBezTo>
                    <a:pt x="193322" y="526418"/>
                    <a:pt x="350124" y="513012"/>
                    <a:pt x="438566" y="408101"/>
                  </a:cubicBezTo>
                  <a:cubicBezTo>
                    <a:pt x="526998" y="303189"/>
                    <a:pt x="513581" y="146516"/>
                    <a:pt x="408584" y="58146"/>
                  </a:cubicBezTo>
                  <a:cubicBezTo>
                    <a:pt x="303587" y="-30215"/>
                    <a:pt x="146786" y="-16808"/>
                    <a:pt x="58343" y="88103"/>
                  </a:cubicBezTo>
                  <a:cubicBezTo>
                    <a:pt x="20612" y="132872"/>
                    <a:pt x="-88" y="189508"/>
                    <a:pt x="-108" y="248035"/>
                  </a:cubicBezTo>
                  <a:cubicBezTo>
                    <a:pt x="-393" y="321365"/>
                    <a:pt x="32023" y="391018"/>
                    <a:pt x="88325" y="438058"/>
                  </a:cubicBezTo>
                  <a:close/>
                </a:path>
              </a:pathLst>
            </a:custGeom>
            <a:grpFill/>
            <a:ln w="95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sp>
          <p:nvSpPr>
            <p:cNvPr id="148" name="Freeform 22">
              <a:extLst>
                <a:ext uri="{FF2B5EF4-FFF2-40B4-BE49-F238E27FC236}">
                  <a16:creationId xmlns:a16="http://schemas.microsoft.com/office/drawing/2014/main" id="{F6F17456-D7A6-5D0D-4CDD-F69C587EC1C5}"/>
                </a:ext>
              </a:extLst>
            </p:cNvPr>
            <p:cNvSpPr/>
            <p:nvPr/>
          </p:nvSpPr>
          <p:spPr>
            <a:xfrm>
              <a:off x="10386193" y="5770682"/>
              <a:ext cx="1029237" cy="1028413"/>
            </a:xfrm>
            <a:custGeom>
              <a:avLst/>
              <a:gdLst>
                <a:gd name="connsiteX0" fmla="*/ 88229 w 497128"/>
                <a:gd name="connsiteY0" fmla="*/ 437976 h 496730"/>
                <a:gd name="connsiteX1" fmla="*/ 438480 w 497128"/>
                <a:gd name="connsiteY1" fmla="*/ 408199 h 496730"/>
                <a:gd name="connsiteX2" fmla="*/ 408679 w 497128"/>
                <a:gd name="connsiteY2" fmla="*/ 58225 h 496730"/>
                <a:gd name="connsiteX3" fmla="*/ 58428 w 497128"/>
                <a:gd name="connsiteY3" fmla="*/ 88011 h 496730"/>
                <a:gd name="connsiteX4" fmla="*/ -108 w 497128"/>
                <a:gd name="connsiteY4" fmla="*/ 247953 h 496730"/>
                <a:gd name="connsiteX5" fmla="*/ 88229 w 497128"/>
                <a:gd name="connsiteY5" fmla="*/ 437976 h 49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128" h="496730">
                  <a:moveTo>
                    <a:pt x="88229" y="437976"/>
                  </a:moveTo>
                  <a:cubicBezTo>
                    <a:pt x="193179" y="526393"/>
                    <a:pt x="349990" y="513063"/>
                    <a:pt x="438480" y="408199"/>
                  </a:cubicBezTo>
                  <a:cubicBezTo>
                    <a:pt x="526969" y="303326"/>
                    <a:pt x="513628" y="146643"/>
                    <a:pt x="408679" y="58225"/>
                  </a:cubicBezTo>
                  <a:cubicBezTo>
                    <a:pt x="303729" y="-30192"/>
                    <a:pt x="146918" y="-16853"/>
                    <a:pt x="58428" y="88011"/>
                  </a:cubicBezTo>
                  <a:cubicBezTo>
                    <a:pt x="20659" y="132761"/>
                    <a:pt x="-70" y="189407"/>
                    <a:pt x="-108" y="247953"/>
                  </a:cubicBezTo>
                  <a:cubicBezTo>
                    <a:pt x="-336" y="321254"/>
                    <a:pt x="32022" y="390869"/>
                    <a:pt x="88229" y="437976"/>
                  </a:cubicBezTo>
                  <a:close/>
                </a:path>
              </a:pathLst>
            </a:custGeom>
            <a:grpFill/>
            <a:ln w="95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sp>
          <p:nvSpPr>
            <p:cNvPr id="149" name="Freeform 23">
              <a:extLst>
                <a:ext uri="{FF2B5EF4-FFF2-40B4-BE49-F238E27FC236}">
                  <a16:creationId xmlns:a16="http://schemas.microsoft.com/office/drawing/2014/main" id="{47D8FE7E-785A-82D2-3DB7-A750331B270A}"/>
                </a:ext>
              </a:extLst>
            </p:cNvPr>
            <p:cNvSpPr/>
            <p:nvPr/>
          </p:nvSpPr>
          <p:spPr>
            <a:xfrm>
              <a:off x="12635027" y="6809593"/>
              <a:ext cx="3428273" cy="3361347"/>
            </a:xfrm>
            <a:custGeom>
              <a:avLst/>
              <a:gdLst>
                <a:gd name="connsiteX0" fmla="*/ 1369741 w 1655877"/>
                <a:gd name="connsiteY0" fmla="*/ -263 h 1623552"/>
                <a:gd name="connsiteX1" fmla="*/ 1206473 w 1655877"/>
                <a:gd name="connsiteY1" fmla="*/ 48478 h 1623552"/>
                <a:gd name="connsiteX2" fmla="*/ 1042540 w 1655877"/>
                <a:gd name="connsiteY2" fmla="*/ 22 h 1623552"/>
                <a:gd name="connsiteX3" fmla="*/ 806149 w 1655877"/>
                <a:gd name="connsiteY3" fmla="*/ 168857 h 1623552"/>
                <a:gd name="connsiteX4" fmla="*/ 569473 w 1655877"/>
                <a:gd name="connsiteY4" fmla="*/ -263 h 1623552"/>
                <a:gd name="connsiteX5" fmla="*/ 242272 w 1655877"/>
                <a:gd name="connsiteY5" fmla="*/ -263 h 1623552"/>
                <a:gd name="connsiteX6" fmla="*/ 79005 w 1655877"/>
                <a:gd name="connsiteY6" fmla="*/ 80307 h 1623552"/>
                <a:gd name="connsiteX7" fmla="*/ 86802 w 1655877"/>
                <a:gd name="connsiteY7" fmla="*/ 147955 h 1623552"/>
                <a:gd name="connsiteX8" fmla="*/ -109 w 1655877"/>
                <a:gd name="connsiteY8" fmla="*/ 359830 h 1623552"/>
                <a:gd name="connsiteX9" fmla="*/ 287534 w 1655877"/>
                <a:gd name="connsiteY9" fmla="*/ 750896 h 1623552"/>
                <a:gd name="connsiteX10" fmla="*/ 287534 w 1655877"/>
                <a:gd name="connsiteY10" fmla="*/ 1085811 h 1623552"/>
                <a:gd name="connsiteX11" fmla="*/ 131779 w 1655877"/>
                <a:gd name="connsiteY11" fmla="*/ 1262817 h 1623552"/>
                <a:gd name="connsiteX12" fmla="*/ 131779 w 1655877"/>
                <a:gd name="connsiteY12" fmla="*/ 1568088 h 1623552"/>
                <a:gd name="connsiteX13" fmla="*/ 233334 w 1655877"/>
                <a:gd name="connsiteY13" fmla="*/ 1623290 h 1623552"/>
                <a:gd name="connsiteX14" fmla="*/ 254729 w 1655877"/>
                <a:gd name="connsiteY14" fmla="*/ 1623290 h 1623552"/>
                <a:gd name="connsiteX15" fmla="*/ 375967 w 1655877"/>
                <a:gd name="connsiteY15" fmla="*/ 1502151 h 1623552"/>
                <a:gd name="connsiteX16" fmla="*/ 375967 w 1655877"/>
                <a:gd name="connsiteY16" fmla="*/ 1025099 h 1623552"/>
                <a:gd name="connsiteX17" fmla="*/ 404370 w 1655877"/>
                <a:gd name="connsiteY17" fmla="*/ 993337 h 1623552"/>
                <a:gd name="connsiteX18" fmla="*/ 436158 w 1655877"/>
                <a:gd name="connsiteY18" fmla="*/ 1021716 h 1623552"/>
                <a:gd name="connsiteX19" fmla="*/ 436158 w 1655877"/>
                <a:gd name="connsiteY19" fmla="*/ 1025099 h 1623552"/>
                <a:gd name="connsiteX20" fmla="*/ 436158 w 1655877"/>
                <a:gd name="connsiteY20" fmla="*/ 1501675 h 1623552"/>
                <a:gd name="connsiteX21" fmla="*/ 557397 w 1655877"/>
                <a:gd name="connsiteY21" fmla="*/ 1622815 h 1623552"/>
                <a:gd name="connsiteX22" fmla="*/ 578411 w 1655877"/>
                <a:gd name="connsiteY22" fmla="*/ 1622815 h 1623552"/>
                <a:gd name="connsiteX23" fmla="*/ 699554 w 1655877"/>
                <a:gd name="connsiteY23" fmla="*/ 1501675 h 1623552"/>
                <a:gd name="connsiteX24" fmla="*/ 699554 w 1655877"/>
                <a:gd name="connsiteY24" fmla="*/ 807143 h 1623552"/>
                <a:gd name="connsiteX25" fmla="*/ 718572 w 1655877"/>
                <a:gd name="connsiteY25" fmla="*/ 807143 h 1623552"/>
                <a:gd name="connsiteX26" fmla="*/ 804818 w 1655877"/>
                <a:gd name="connsiteY26" fmla="*/ 740635 h 1623552"/>
                <a:gd name="connsiteX27" fmla="*/ 806244 w 1655877"/>
                <a:gd name="connsiteY27" fmla="*/ 734554 h 1623552"/>
                <a:gd name="connsiteX28" fmla="*/ 894011 w 1655877"/>
                <a:gd name="connsiteY28" fmla="*/ 806858 h 1623552"/>
                <a:gd name="connsiteX29" fmla="*/ 912458 w 1655877"/>
                <a:gd name="connsiteY29" fmla="*/ 806858 h 1623552"/>
                <a:gd name="connsiteX30" fmla="*/ 912458 w 1655877"/>
                <a:gd name="connsiteY30" fmla="*/ 1501390 h 1623552"/>
                <a:gd name="connsiteX31" fmla="*/ 1033696 w 1655877"/>
                <a:gd name="connsiteY31" fmla="*/ 1622530 h 1623552"/>
                <a:gd name="connsiteX32" fmla="*/ 1055091 w 1655877"/>
                <a:gd name="connsiteY32" fmla="*/ 1622530 h 1623552"/>
                <a:gd name="connsiteX33" fmla="*/ 1176330 w 1655877"/>
                <a:gd name="connsiteY33" fmla="*/ 1501390 h 1623552"/>
                <a:gd name="connsiteX34" fmla="*/ 1176330 w 1655877"/>
                <a:gd name="connsiteY34" fmla="*/ 1025099 h 1623552"/>
                <a:gd name="connsiteX35" fmla="*/ 1208318 w 1655877"/>
                <a:gd name="connsiteY35" fmla="*/ 996538 h 1623552"/>
                <a:gd name="connsiteX36" fmla="*/ 1236902 w 1655877"/>
                <a:gd name="connsiteY36" fmla="*/ 1025099 h 1623552"/>
                <a:gd name="connsiteX37" fmla="*/ 1236902 w 1655877"/>
                <a:gd name="connsiteY37" fmla="*/ 1501675 h 1623552"/>
                <a:gd name="connsiteX38" fmla="*/ 1357759 w 1655877"/>
                <a:gd name="connsiteY38" fmla="*/ 1622815 h 1623552"/>
                <a:gd name="connsiteX39" fmla="*/ 1378774 w 1655877"/>
                <a:gd name="connsiteY39" fmla="*/ 1622815 h 1623552"/>
                <a:gd name="connsiteX40" fmla="*/ 1499917 w 1655877"/>
                <a:gd name="connsiteY40" fmla="*/ 1501675 h 1623552"/>
                <a:gd name="connsiteX41" fmla="*/ 1499917 w 1655877"/>
                <a:gd name="connsiteY41" fmla="*/ 807143 h 1623552"/>
                <a:gd name="connsiteX42" fmla="*/ 1531011 w 1655877"/>
                <a:gd name="connsiteY42" fmla="*/ 807143 h 1623552"/>
                <a:gd name="connsiteX43" fmla="*/ 1655768 w 1655877"/>
                <a:gd name="connsiteY43" fmla="*/ 682488 h 1623552"/>
                <a:gd name="connsiteX44" fmla="*/ 1655768 w 1655877"/>
                <a:gd name="connsiteY44" fmla="*/ 348714 h 1623552"/>
                <a:gd name="connsiteX45" fmla="*/ 1369741 w 1655877"/>
                <a:gd name="connsiteY45" fmla="*/ -263 h 162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55877" h="1623552">
                  <a:moveTo>
                    <a:pt x="1369741" y="-263"/>
                  </a:moveTo>
                  <a:cubicBezTo>
                    <a:pt x="1321283" y="31642"/>
                    <a:pt x="1264506" y="48592"/>
                    <a:pt x="1206473" y="48478"/>
                  </a:cubicBezTo>
                  <a:cubicBezTo>
                    <a:pt x="1148298" y="48430"/>
                    <a:pt x="1091377" y="31604"/>
                    <a:pt x="1042540" y="22"/>
                  </a:cubicBezTo>
                  <a:cubicBezTo>
                    <a:pt x="943372" y="20326"/>
                    <a:pt x="857478" y="81684"/>
                    <a:pt x="806149" y="168857"/>
                  </a:cubicBezTo>
                  <a:cubicBezTo>
                    <a:pt x="754953" y="81380"/>
                    <a:pt x="668869" y="19861"/>
                    <a:pt x="569473" y="-263"/>
                  </a:cubicBezTo>
                  <a:cubicBezTo>
                    <a:pt x="470048" y="64544"/>
                    <a:pt x="341697" y="64544"/>
                    <a:pt x="242272" y="-263"/>
                  </a:cubicBezTo>
                  <a:cubicBezTo>
                    <a:pt x="181748" y="11908"/>
                    <a:pt x="125465" y="39689"/>
                    <a:pt x="79005" y="80307"/>
                  </a:cubicBezTo>
                  <a:cubicBezTo>
                    <a:pt x="84311" y="102463"/>
                    <a:pt x="86926" y="125171"/>
                    <a:pt x="86802" y="147955"/>
                  </a:cubicBezTo>
                  <a:cubicBezTo>
                    <a:pt x="86859" y="227251"/>
                    <a:pt x="55632" y="303384"/>
                    <a:pt x="-109" y="359830"/>
                  </a:cubicBezTo>
                  <a:cubicBezTo>
                    <a:pt x="170898" y="413521"/>
                    <a:pt x="287316" y="571800"/>
                    <a:pt x="287534" y="750896"/>
                  </a:cubicBezTo>
                  <a:lnTo>
                    <a:pt x="287534" y="1085811"/>
                  </a:lnTo>
                  <a:cubicBezTo>
                    <a:pt x="287516" y="1175540"/>
                    <a:pt x="220839" y="1251311"/>
                    <a:pt x="131779" y="1262817"/>
                  </a:cubicBezTo>
                  <a:lnTo>
                    <a:pt x="131779" y="1568088"/>
                  </a:lnTo>
                  <a:cubicBezTo>
                    <a:pt x="154049" y="1602539"/>
                    <a:pt x="192293" y="1623328"/>
                    <a:pt x="233334" y="1623290"/>
                  </a:cubicBezTo>
                  <a:lnTo>
                    <a:pt x="254729" y="1623290"/>
                  </a:lnTo>
                  <a:cubicBezTo>
                    <a:pt x="321662" y="1623233"/>
                    <a:pt x="375910" y="1569029"/>
                    <a:pt x="375967" y="1502151"/>
                  </a:cubicBezTo>
                  <a:lnTo>
                    <a:pt x="375967" y="1025099"/>
                  </a:lnTo>
                  <a:cubicBezTo>
                    <a:pt x="375035" y="1008491"/>
                    <a:pt x="387748" y="994268"/>
                    <a:pt x="404370" y="993337"/>
                  </a:cubicBezTo>
                  <a:cubicBezTo>
                    <a:pt x="420992" y="992406"/>
                    <a:pt x="435226" y="1005109"/>
                    <a:pt x="436158" y="1021716"/>
                  </a:cubicBezTo>
                  <a:cubicBezTo>
                    <a:pt x="436225" y="1022847"/>
                    <a:pt x="436225" y="1023968"/>
                    <a:pt x="436158" y="1025099"/>
                  </a:cubicBezTo>
                  <a:lnTo>
                    <a:pt x="436158" y="1501675"/>
                  </a:lnTo>
                  <a:cubicBezTo>
                    <a:pt x="436367" y="1568487"/>
                    <a:pt x="490521" y="1622606"/>
                    <a:pt x="557397" y="1622815"/>
                  </a:cubicBezTo>
                  <a:lnTo>
                    <a:pt x="578411" y="1622815"/>
                  </a:lnTo>
                  <a:cubicBezTo>
                    <a:pt x="645306" y="1622710"/>
                    <a:pt x="699507" y="1568516"/>
                    <a:pt x="699554" y="1501675"/>
                  </a:cubicBezTo>
                  <a:lnTo>
                    <a:pt x="699554" y="807143"/>
                  </a:lnTo>
                  <a:lnTo>
                    <a:pt x="718572" y="807143"/>
                  </a:lnTo>
                  <a:cubicBezTo>
                    <a:pt x="759061" y="807000"/>
                    <a:pt x="794415" y="779732"/>
                    <a:pt x="804818" y="740635"/>
                  </a:cubicBezTo>
                  <a:lnTo>
                    <a:pt x="806244" y="734554"/>
                  </a:lnTo>
                  <a:cubicBezTo>
                    <a:pt x="814431" y="776530"/>
                    <a:pt x="851212" y="806829"/>
                    <a:pt x="894011" y="806858"/>
                  </a:cubicBezTo>
                  <a:lnTo>
                    <a:pt x="912458" y="806858"/>
                  </a:lnTo>
                  <a:lnTo>
                    <a:pt x="912458" y="1501390"/>
                  </a:lnTo>
                  <a:cubicBezTo>
                    <a:pt x="912515" y="1568269"/>
                    <a:pt x="966763" y="1622473"/>
                    <a:pt x="1033696" y="1622530"/>
                  </a:cubicBezTo>
                  <a:lnTo>
                    <a:pt x="1055091" y="1622530"/>
                  </a:lnTo>
                  <a:cubicBezTo>
                    <a:pt x="1122025" y="1622473"/>
                    <a:pt x="1176273" y="1568269"/>
                    <a:pt x="1176330" y="1501390"/>
                  </a:cubicBezTo>
                  <a:lnTo>
                    <a:pt x="1176330" y="1025099"/>
                  </a:lnTo>
                  <a:cubicBezTo>
                    <a:pt x="1177271" y="1008386"/>
                    <a:pt x="1191592" y="995598"/>
                    <a:pt x="1208318" y="996538"/>
                  </a:cubicBezTo>
                  <a:cubicBezTo>
                    <a:pt x="1223732" y="997394"/>
                    <a:pt x="1236036" y="1009698"/>
                    <a:pt x="1236902" y="1025099"/>
                  </a:cubicBezTo>
                  <a:lnTo>
                    <a:pt x="1236902" y="1501675"/>
                  </a:lnTo>
                  <a:cubicBezTo>
                    <a:pt x="1236949" y="1568411"/>
                    <a:pt x="1290969" y="1622549"/>
                    <a:pt x="1357759" y="1622815"/>
                  </a:cubicBezTo>
                  <a:lnTo>
                    <a:pt x="1378774" y="1622815"/>
                  </a:lnTo>
                  <a:cubicBezTo>
                    <a:pt x="1445669" y="1622710"/>
                    <a:pt x="1499860" y="1568516"/>
                    <a:pt x="1499917" y="1501675"/>
                  </a:cubicBezTo>
                  <a:lnTo>
                    <a:pt x="1499917" y="807143"/>
                  </a:lnTo>
                  <a:lnTo>
                    <a:pt x="1531011" y="807143"/>
                  </a:lnTo>
                  <a:cubicBezTo>
                    <a:pt x="1599865" y="807038"/>
                    <a:pt x="1655663" y="751286"/>
                    <a:pt x="1655768" y="682488"/>
                  </a:cubicBezTo>
                  <a:lnTo>
                    <a:pt x="1655768" y="348714"/>
                  </a:lnTo>
                  <a:cubicBezTo>
                    <a:pt x="1655749" y="179175"/>
                    <a:pt x="1536079" y="33172"/>
                    <a:pt x="1369741" y="-263"/>
                  </a:cubicBezTo>
                  <a:close/>
                </a:path>
              </a:pathLst>
            </a:custGeom>
            <a:grpFill/>
            <a:ln w="95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sp>
          <p:nvSpPr>
            <p:cNvPr id="150" name="Freeform 24">
              <a:extLst>
                <a:ext uri="{FF2B5EF4-FFF2-40B4-BE49-F238E27FC236}">
                  <a16:creationId xmlns:a16="http://schemas.microsoft.com/office/drawing/2014/main" id="{9720712B-DC8D-114C-A933-C488D78F6508}"/>
                </a:ext>
              </a:extLst>
            </p:cNvPr>
            <p:cNvSpPr/>
            <p:nvPr/>
          </p:nvSpPr>
          <p:spPr>
            <a:xfrm>
              <a:off x="12960843" y="5770682"/>
              <a:ext cx="1029237" cy="1028413"/>
            </a:xfrm>
            <a:custGeom>
              <a:avLst/>
              <a:gdLst>
                <a:gd name="connsiteX0" fmla="*/ 88229 w 497128"/>
                <a:gd name="connsiteY0" fmla="*/ 437976 h 496730"/>
                <a:gd name="connsiteX1" fmla="*/ 438480 w 497128"/>
                <a:gd name="connsiteY1" fmla="*/ 408199 h 496730"/>
                <a:gd name="connsiteX2" fmla="*/ 408679 w 497128"/>
                <a:gd name="connsiteY2" fmla="*/ 58225 h 496730"/>
                <a:gd name="connsiteX3" fmla="*/ 58429 w 497128"/>
                <a:gd name="connsiteY3" fmla="*/ 88011 h 496730"/>
                <a:gd name="connsiteX4" fmla="*/ -108 w 497128"/>
                <a:gd name="connsiteY4" fmla="*/ 247953 h 496730"/>
                <a:gd name="connsiteX5" fmla="*/ 88229 w 497128"/>
                <a:gd name="connsiteY5" fmla="*/ 437976 h 49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128" h="496730">
                  <a:moveTo>
                    <a:pt x="88229" y="437976"/>
                  </a:moveTo>
                  <a:cubicBezTo>
                    <a:pt x="193179" y="526393"/>
                    <a:pt x="349990" y="513063"/>
                    <a:pt x="438480" y="408199"/>
                  </a:cubicBezTo>
                  <a:cubicBezTo>
                    <a:pt x="526969" y="303326"/>
                    <a:pt x="513628" y="146643"/>
                    <a:pt x="408679" y="58225"/>
                  </a:cubicBezTo>
                  <a:cubicBezTo>
                    <a:pt x="303729" y="-30192"/>
                    <a:pt x="146918" y="-16853"/>
                    <a:pt x="58429" y="88011"/>
                  </a:cubicBezTo>
                  <a:cubicBezTo>
                    <a:pt x="20659" y="132761"/>
                    <a:pt x="-70" y="189407"/>
                    <a:pt x="-108" y="247953"/>
                  </a:cubicBezTo>
                  <a:cubicBezTo>
                    <a:pt x="-337" y="321254"/>
                    <a:pt x="32022" y="390869"/>
                    <a:pt x="88229" y="437976"/>
                  </a:cubicBezTo>
                  <a:close/>
                </a:path>
              </a:pathLst>
            </a:custGeom>
            <a:grpFill/>
            <a:ln w="95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sp>
          <p:nvSpPr>
            <p:cNvPr id="151" name="Freeform 25">
              <a:extLst>
                <a:ext uri="{FF2B5EF4-FFF2-40B4-BE49-F238E27FC236}">
                  <a16:creationId xmlns:a16="http://schemas.microsoft.com/office/drawing/2014/main" id="{D28B92A0-0E56-037E-54F3-36F3225A6456}"/>
                </a:ext>
              </a:extLst>
            </p:cNvPr>
            <p:cNvSpPr/>
            <p:nvPr/>
          </p:nvSpPr>
          <p:spPr>
            <a:xfrm>
              <a:off x="14617886" y="5770682"/>
              <a:ext cx="1029239" cy="1028413"/>
            </a:xfrm>
            <a:custGeom>
              <a:avLst/>
              <a:gdLst>
                <a:gd name="connsiteX0" fmla="*/ 88230 w 497129"/>
                <a:gd name="connsiteY0" fmla="*/ 437976 h 496730"/>
                <a:gd name="connsiteX1" fmla="*/ 438481 w 497129"/>
                <a:gd name="connsiteY1" fmla="*/ 408199 h 496730"/>
                <a:gd name="connsiteX2" fmla="*/ 408680 w 497129"/>
                <a:gd name="connsiteY2" fmla="*/ 58225 h 496730"/>
                <a:gd name="connsiteX3" fmla="*/ 58429 w 497129"/>
                <a:gd name="connsiteY3" fmla="*/ 88011 h 496730"/>
                <a:gd name="connsiteX4" fmla="*/ -107 w 497129"/>
                <a:gd name="connsiteY4" fmla="*/ 247953 h 496730"/>
                <a:gd name="connsiteX5" fmla="*/ 88230 w 497129"/>
                <a:gd name="connsiteY5" fmla="*/ 437976 h 49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129" h="496730">
                  <a:moveTo>
                    <a:pt x="88230" y="437976"/>
                  </a:moveTo>
                  <a:cubicBezTo>
                    <a:pt x="193180" y="526393"/>
                    <a:pt x="349991" y="513063"/>
                    <a:pt x="438481" y="408199"/>
                  </a:cubicBezTo>
                  <a:cubicBezTo>
                    <a:pt x="526970" y="303326"/>
                    <a:pt x="513629" y="146643"/>
                    <a:pt x="408680" y="58225"/>
                  </a:cubicBezTo>
                  <a:cubicBezTo>
                    <a:pt x="303730" y="-30192"/>
                    <a:pt x="146919" y="-16853"/>
                    <a:pt x="58429" y="88011"/>
                  </a:cubicBezTo>
                  <a:cubicBezTo>
                    <a:pt x="20660" y="132761"/>
                    <a:pt x="-69" y="189407"/>
                    <a:pt x="-107" y="247953"/>
                  </a:cubicBezTo>
                  <a:cubicBezTo>
                    <a:pt x="-402" y="321264"/>
                    <a:pt x="31976" y="390907"/>
                    <a:pt x="88230" y="437976"/>
                  </a:cubicBezTo>
                  <a:close/>
                </a:path>
              </a:pathLst>
            </a:custGeom>
            <a:grpFill/>
            <a:ln w="95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sp>
          <p:nvSpPr>
            <p:cNvPr id="152" name="Freeform 26">
              <a:extLst>
                <a:ext uri="{FF2B5EF4-FFF2-40B4-BE49-F238E27FC236}">
                  <a16:creationId xmlns:a16="http://schemas.microsoft.com/office/drawing/2014/main" id="{6199DFF4-F0FD-15A4-94AE-0D2F9B79C53A}"/>
                </a:ext>
              </a:extLst>
            </p:cNvPr>
            <p:cNvSpPr/>
            <p:nvPr/>
          </p:nvSpPr>
          <p:spPr>
            <a:xfrm>
              <a:off x="11257142" y="7642063"/>
              <a:ext cx="1862771" cy="3359183"/>
            </a:xfrm>
            <a:custGeom>
              <a:avLst/>
              <a:gdLst>
                <a:gd name="connsiteX0" fmla="*/ 899621 w 899730"/>
                <a:gd name="connsiteY0" fmla="*/ 683723 h 1622507"/>
                <a:gd name="connsiteX1" fmla="*/ 899621 w 899730"/>
                <a:gd name="connsiteY1" fmla="*/ 349094 h 1622507"/>
                <a:gd name="connsiteX2" fmla="*/ 622247 w 899730"/>
                <a:gd name="connsiteY2" fmla="*/ 1542 h 1622507"/>
                <a:gd name="connsiteX3" fmla="*/ 613689 w 899730"/>
                <a:gd name="connsiteY3" fmla="*/ -263 h 1622507"/>
                <a:gd name="connsiteX4" fmla="*/ 285348 w 899730"/>
                <a:gd name="connsiteY4" fmla="*/ -263 h 1622507"/>
                <a:gd name="connsiteX5" fmla="*/ 277170 w 899730"/>
                <a:gd name="connsiteY5" fmla="*/ 1542 h 1622507"/>
                <a:gd name="connsiteX6" fmla="*/ -109 w 899730"/>
                <a:gd name="connsiteY6" fmla="*/ 349094 h 1622507"/>
                <a:gd name="connsiteX7" fmla="*/ -109 w 899730"/>
                <a:gd name="connsiteY7" fmla="*/ 683723 h 1622507"/>
                <a:gd name="connsiteX8" fmla="*/ 121414 w 899730"/>
                <a:gd name="connsiteY8" fmla="*/ 807238 h 1622507"/>
                <a:gd name="connsiteX9" fmla="*/ 125028 w 899730"/>
                <a:gd name="connsiteY9" fmla="*/ 807238 h 1622507"/>
                <a:gd name="connsiteX10" fmla="*/ 155646 w 899730"/>
                <a:gd name="connsiteY10" fmla="*/ 807238 h 1622507"/>
                <a:gd name="connsiteX11" fmla="*/ 155646 w 899730"/>
                <a:gd name="connsiteY11" fmla="*/ 1500820 h 1622507"/>
                <a:gd name="connsiteX12" fmla="*/ 276885 w 899730"/>
                <a:gd name="connsiteY12" fmla="*/ 1622055 h 1622507"/>
                <a:gd name="connsiteX13" fmla="*/ 298184 w 899730"/>
                <a:gd name="connsiteY13" fmla="*/ 1622055 h 1622507"/>
                <a:gd name="connsiteX14" fmla="*/ 419518 w 899730"/>
                <a:gd name="connsiteY14" fmla="*/ 1500820 h 1622507"/>
                <a:gd name="connsiteX15" fmla="*/ 419518 w 899730"/>
                <a:gd name="connsiteY15" fmla="*/ 1026619 h 1622507"/>
                <a:gd name="connsiteX16" fmla="*/ 448102 w 899730"/>
                <a:gd name="connsiteY16" fmla="*/ 994657 h 1622507"/>
                <a:gd name="connsiteX17" fmla="*/ 480089 w 899730"/>
                <a:gd name="connsiteY17" fmla="*/ 1023227 h 1622507"/>
                <a:gd name="connsiteX18" fmla="*/ 480089 w 899730"/>
                <a:gd name="connsiteY18" fmla="*/ 1026619 h 1622507"/>
                <a:gd name="connsiteX19" fmla="*/ 480089 w 899730"/>
                <a:gd name="connsiteY19" fmla="*/ 1500820 h 1622507"/>
                <a:gd name="connsiteX20" fmla="*/ 601328 w 899730"/>
                <a:gd name="connsiteY20" fmla="*/ 1622245 h 1622507"/>
                <a:gd name="connsiteX21" fmla="*/ 622342 w 899730"/>
                <a:gd name="connsiteY21" fmla="*/ 1622245 h 1622507"/>
                <a:gd name="connsiteX22" fmla="*/ 743771 w 899730"/>
                <a:gd name="connsiteY22" fmla="*/ 1500820 h 1622507"/>
                <a:gd name="connsiteX23" fmla="*/ 743771 w 899730"/>
                <a:gd name="connsiteY23" fmla="*/ 807903 h 1622507"/>
                <a:gd name="connsiteX24" fmla="*/ 777622 w 899730"/>
                <a:gd name="connsiteY24" fmla="*/ 807903 h 1622507"/>
                <a:gd name="connsiteX25" fmla="*/ 899621 w 899730"/>
                <a:gd name="connsiteY25" fmla="*/ 683723 h 16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9730" h="1622507">
                  <a:moveTo>
                    <a:pt x="899621" y="683723"/>
                  </a:moveTo>
                  <a:lnTo>
                    <a:pt x="899621" y="349094"/>
                  </a:lnTo>
                  <a:cubicBezTo>
                    <a:pt x="899517" y="182814"/>
                    <a:pt x="784469" y="38654"/>
                    <a:pt x="622247" y="1542"/>
                  </a:cubicBezTo>
                  <a:cubicBezTo>
                    <a:pt x="619432" y="763"/>
                    <a:pt x="616580" y="155"/>
                    <a:pt x="613689" y="-263"/>
                  </a:cubicBezTo>
                  <a:cubicBezTo>
                    <a:pt x="513903" y="64715"/>
                    <a:pt x="385134" y="64715"/>
                    <a:pt x="285348" y="-263"/>
                  </a:cubicBezTo>
                  <a:cubicBezTo>
                    <a:pt x="282495" y="402"/>
                    <a:pt x="279642" y="782"/>
                    <a:pt x="277170" y="1542"/>
                  </a:cubicBezTo>
                  <a:cubicBezTo>
                    <a:pt x="114891" y="38530"/>
                    <a:pt x="-195" y="182776"/>
                    <a:pt x="-109" y="349094"/>
                  </a:cubicBezTo>
                  <a:lnTo>
                    <a:pt x="-109" y="683723"/>
                  </a:lnTo>
                  <a:cubicBezTo>
                    <a:pt x="186" y="751010"/>
                    <a:pt x="54091" y="805794"/>
                    <a:pt x="121414" y="807238"/>
                  </a:cubicBezTo>
                  <a:cubicBezTo>
                    <a:pt x="122612" y="807428"/>
                    <a:pt x="123829" y="807428"/>
                    <a:pt x="125028" y="807238"/>
                  </a:cubicBezTo>
                  <a:lnTo>
                    <a:pt x="155646" y="807238"/>
                  </a:lnTo>
                  <a:lnTo>
                    <a:pt x="155646" y="1500820"/>
                  </a:lnTo>
                  <a:cubicBezTo>
                    <a:pt x="155646" y="1567737"/>
                    <a:pt x="209913" y="1621998"/>
                    <a:pt x="276885" y="1622055"/>
                  </a:cubicBezTo>
                  <a:lnTo>
                    <a:pt x="298184" y="1622055"/>
                  </a:lnTo>
                  <a:cubicBezTo>
                    <a:pt x="365193" y="1622055"/>
                    <a:pt x="419518" y="1567775"/>
                    <a:pt x="419518" y="1500820"/>
                  </a:cubicBezTo>
                  <a:lnTo>
                    <a:pt x="419518" y="1026619"/>
                  </a:lnTo>
                  <a:cubicBezTo>
                    <a:pt x="418576" y="1009906"/>
                    <a:pt x="431375" y="995598"/>
                    <a:pt x="448102" y="994657"/>
                  </a:cubicBezTo>
                  <a:cubicBezTo>
                    <a:pt x="464837" y="993726"/>
                    <a:pt x="479148" y="1006515"/>
                    <a:pt x="480089" y="1023227"/>
                  </a:cubicBezTo>
                  <a:cubicBezTo>
                    <a:pt x="480156" y="1024358"/>
                    <a:pt x="480156" y="1025488"/>
                    <a:pt x="480089" y="1026619"/>
                  </a:cubicBezTo>
                  <a:lnTo>
                    <a:pt x="480089" y="1500820"/>
                  </a:lnTo>
                  <a:cubicBezTo>
                    <a:pt x="480137" y="1567746"/>
                    <a:pt x="534347" y="1622036"/>
                    <a:pt x="601328" y="1622245"/>
                  </a:cubicBezTo>
                  <a:lnTo>
                    <a:pt x="622342" y="1622245"/>
                  </a:lnTo>
                  <a:cubicBezTo>
                    <a:pt x="689399" y="1622140"/>
                    <a:pt x="743714" y="1567822"/>
                    <a:pt x="743771" y="1500820"/>
                  </a:cubicBezTo>
                  <a:lnTo>
                    <a:pt x="743771" y="807903"/>
                  </a:lnTo>
                  <a:lnTo>
                    <a:pt x="777622" y="807903"/>
                  </a:lnTo>
                  <a:cubicBezTo>
                    <a:pt x="845240" y="806364"/>
                    <a:pt x="899327" y="751305"/>
                    <a:pt x="899621" y="683723"/>
                  </a:cubicBezTo>
                  <a:close/>
                </a:path>
              </a:pathLst>
            </a:custGeom>
            <a:grpFill/>
            <a:ln w="95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sp>
          <p:nvSpPr>
            <p:cNvPr id="153" name="Freeform 27">
              <a:extLst>
                <a:ext uri="{FF2B5EF4-FFF2-40B4-BE49-F238E27FC236}">
                  <a16:creationId xmlns:a16="http://schemas.microsoft.com/office/drawing/2014/main" id="{C386C12F-75F2-A22F-8F09-33BD17226BF5}"/>
                </a:ext>
              </a:extLst>
            </p:cNvPr>
            <p:cNvSpPr/>
            <p:nvPr/>
          </p:nvSpPr>
          <p:spPr>
            <a:xfrm>
              <a:off x="11672731" y="6601760"/>
              <a:ext cx="1030424" cy="1029593"/>
            </a:xfrm>
            <a:custGeom>
              <a:avLst/>
              <a:gdLst>
                <a:gd name="connsiteX0" fmla="*/ 88419 w 497701"/>
                <a:gd name="connsiteY0" fmla="*/ 438553 h 497300"/>
                <a:gd name="connsiteX1" fmla="*/ 439059 w 497701"/>
                <a:gd name="connsiteY1" fmla="*/ 408577 h 497300"/>
                <a:gd name="connsiteX2" fmla="*/ 409059 w 497701"/>
                <a:gd name="connsiteY2" fmla="*/ 58222 h 497300"/>
                <a:gd name="connsiteX3" fmla="*/ 58419 w 497701"/>
                <a:gd name="connsiteY3" fmla="*/ 88198 h 497300"/>
                <a:gd name="connsiteX4" fmla="*/ -109 w 497701"/>
                <a:gd name="connsiteY4" fmla="*/ 248530 h 497300"/>
                <a:gd name="connsiteX5" fmla="*/ 88419 w 497701"/>
                <a:gd name="connsiteY5" fmla="*/ 438553 h 4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01" h="497300">
                  <a:moveTo>
                    <a:pt x="88419" y="438553"/>
                  </a:moveTo>
                  <a:cubicBezTo>
                    <a:pt x="193530" y="527027"/>
                    <a:pt x="350522" y="513602"/>
                    <a:pt x="439059" y="408577"/>
                  </a:cubicBezTo>
                  <a:cubicBezTo>
                    <a:pt x="527606" y="303551"/>
                    <a:pt x="514170" y="146687"/>
                    <a:pt x="409059" y="58222"/>
                  </a:cubicBezTo>
                  <a:cubicBezTo>
                    <a:pt x="303947" y="-30252"/>
                    <a:pt x="146956" y="-16827"/>
                    <a:pt x="58419" y="88198"/>
                  </a:cubicBezTo>
                  <a:cubicBezTo>
                    <a:pt x="20583" y="133072"/>
                    <a:pt x="-147" y="189861"/>
                    <a:pt x="-109" y="248530"/>
                  </a:cubicBezTo>
                  <a:cubicBezTo>
                    <a:pt x="-289" y="321860"/>
                    <a:pt x="32145" y="391484"/>
                    <a:pt x="88419" y="438553"/>
                  </a:cubicBezTo>
                  <a:close/>
                </a:path>
              </a:pathLst>
            </a:custGeom>
            <a:grpFill/>
            <a:ln w="950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67676">
                    <a:lumMod val="50000"/>
                  </a:srgbClr>
                </a:solidFill>
                <a:effectLst/>
                <a:uLnTx/>
                <a:uFillTx/>
              </a:endParaRPr>
            </a:p>
          </p:txBody>
        </p:sp>
      </p:grpSp>
      <p:grpSp>
        <p:nvGrpSpPr>
          <p:cNvPr id="154" name="Group 153">
            <a:extLst>
              <a:ext uri="{FF2B5EF4-FFF2-40B4-BE49-F238E27FC236}">
                <a16:creationId xmlns:a16="http://schemas.microsoft.com/office/drawing/2014/main" id="{83D0364A-81C5-19DB-6CED-5BDABB2F2295}"/>
              </a:ext>
            </a:extLst>
          </p:cNvPr>
          <p:cNvGrpSpPr/>
          <p:nvPr/>
        </p:nvGrpSpPr>
        <p:grpSpPr>
          <a:xfrm>
            <a:off x="6729693" y="1975607"/>
            <a:ext cx="5315126" cy="1132964"/>
            <a:chOff x="6729693" y="2442967"/>
            <a:chExt cx="5315126" cy="1132964"/>
          </a:xfrm>
        </p:grpSpPr>
        <p:sp>
          <p:nvSpPr>
            <p:cNvPr id="155" name="Circle">
              <a:extLst>
                <a:ext uri="{FF2B5EF4-FFF2-40B4-BE49-F238E27FC236}">
                  <a16:creationId xmlns:a16="http://schemas.microsoft.com/office/drawing/2014/main" id="{88A19AF7-53A5-7A00-5729-3AD2A1FE88DF}"/>
                </a:ext>
              </a:extLst>
            </p:cNvPr>
            <p:cNvSpPr/>
            <p:nvPr/>
          </p:nvSpPr>
          <p:spPr>
            <a:xfrm>
              <a:off x="6911538" y="2442967"/>
              <a:ext cx="777608" cy="777608"/>
            </a:xfrm>
            <a:prstGeom prst="ellipse">
              <a:avLst/>
            </a:prstGeom>
            <a:solidFill>
              <a:srgbClr val="F8A328"/>
            </a:solidFill>
            <a:ln w="12700" cap="flat">
              <a:noFill/>
              <a:miter lim="400000"/>
            </a:ln>
            <a:effectLst/>
          </p:spPr>
          <p:txBody>
            <a:bodyPr wrap="square" lIns="0" tIns="0" rIns="0" bIns="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56" name="Graphic 269">
              <a:extLst>
                <a:ext uri="{FF2B5EF4-FFF2-40B4-BE49-F238E27FC236}">
                  <a16:creationId xmlns:a16="http://schemas.microsoft.com/office/drawing/2014/main" id="{F3FE106D-599A-FDAC-908E-CCD13DCF2272}"/>
                </a:ext>
              </a:extLst>
            </p:cNvPr>
            <p:cNvSpPr/>
            <p:nvPr/>
          </p:nvSpPr>
          <p:spPr>
            <a:xfrm rot="8952518">
              <a:off x="6729693" y="2972027"/>
              <a:ext cx="349981" cy="186357"/>
            </a:xfrm>
            <a:custGeom>
              <a:avLst/>
              <a:gdLst/>
              <a:ahLst/>
              <a:cxnLst>
                <a:cxn ang="0">
                  <a:pos x="wd2" y="hd2"/>
                </a:cxn>
                <a:cxn ang="5400000">
                  <a:pos x="wd2" y="hd2"/>
                </a:cxn>
                <a:cxn ang="10800000">
                  <a:pos x="wd2" y="hd2"/>
                </a:cxn>
                <a:cxn ang="16200000">
                  <a:pos x="wd2" y="hd2"/>
                </a:cxn>
              </a:cxnLst>
              <a:rect l="0" t="0" r="r" b="b"/>
              <a:pathLst>
                <a:path w="21600" h="21504" extrusionOk="0">
                  <a:moveTo>
                    <a:pt x="21600" y="10753"/>
                  </a:moveTo>
                  <a:cubicBezTo>
                    <a:pt x="21600" y="10493"/>
                    <a:pt x="21545" y="10245"/>
                    <a:pt x="21447" y="10062"/>
                  </a:cubicBezTo>
                  <a:lnTo>
                    <a:pt x="16219" y="287"/>
                  </a:lnTo>
                  <a:cubicBezTo>
                    <a:pt x="16015" y="-95"/>
                    <a:pt x="15684" y="-95"/>
                    <a:pt x="15479" y="287"/>
                  </a:cubicBezTo>
                  <a:cubicBezTo>
                    <a:pt x="15381" y="470"/>
                    <a:pt x="15326" y="719"/>
                    <a:pt x="15326" y="978"/>
                  </a:cubicBezTo>
                  <a:lnTo>
                    <a:pt x="15326" y="5865"/>
                  </a:lnTo>
                  <a:lnTo>
                    <a:pt x="523" y="5865"/>
                  </a:lnTo>
                  <a:cubicBezTo>
                    <a:pt x="378" y="5865"/>
                    <a:pt x="248" y="5975"/>
                    <a:pt x="153" y="6151"/>
                  </a:cubicBezTo>
                  <a:cubicBezTo>
                    <a:pt x="59" y="6328"/>
                    <a:pt x="0" y="6573"/>
                    <a:pt x="0" y="6843"/>
                  </a:cubicBezTo>
                  <a:lnTo>
                    <a:pt x="0" y="14663"/>
                  </a:lnTo>
                  <a:cubicBezTo>
                    <a:pt x="0" y="14933"/>
                    <a:pt x="59" y="15177"/>
                    <a:pt x="153" y="15354"/>
                  </a:cubicBezTo>
                  <a:cubicBezTo>
                    <a:pt x="248" y="15531"/>
                    <a:pt x="378" y="15640"/>
                    <a:pt x="523" y="15640"/>
                  </a:cubicBezTo>
                  <a:lnTo>
                    <a:pt x="15326" y="15640"/>
                  </a:lnTo>
                  <a:lnTo>
                    <a:pt x="15326" y="20528"/>
                  </a:lnTo>
                  <a:cubicBezTo>
                    <a:pt x="15326" y="21067"/>
                    <a:pt x="15560" y="21505"/>
                    <a:pt x="15849" y="21505"/>
                  </a:cubicBezTo>
                  <a:cubicBezTo>
                    <a:pt x="15988" y="21505"/>
                    <a:pt x="16121" y="21402"/>
                    <a:pt x="16219" y="21219"/>
                  </a:cubicBezTo>
                  <a:lnTo>
                    <a:pt x="21447" y="11444"/>
                  </a:lnTo>
                  <a:cubicBezTo>
                    <a:pt x="21545" y="11260"/>
                    <a:pt x="21600" y="11012"/>
                    <a:pt x="21600" y="10753"/>
                  </a:cubicBezTo>
                  <a:close/>
                </a:path>
              </a:pathLst>
            </a:custGeom>
            <a:solidFill>
              <a:srgbClr val="F8A328"/>
            </a:solidFill>
            <a:ln w="12700" cap="flat">
              <a:noFill/>
              <a:miter lim="400000"/>
            </a:ln>
            <a:effectLst/>
          </p:spPr>
          <p:txBody>
            <a:bodyPr wrap="square" lIns="22860" tIns="22860" rIns="22860" bIns="22860" numCol="1" anchor="ctr">
              <a:noAutofit/>
            </a:bodyPr>
            <a:lstStyle/>
            <a:p>
              <a:pPr marL="0" marR="0" lvl="0" indent="0"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sp>
          <p:nvSpPr>
            <p:cNvPr id="157" name="Circle">
              <a:extLst>
                <a:ext uri="{FF2B5EF4-FFF2-40B4-BE49-F238E27FC236}">
                  <a16:creationId xmlns:a16="http://schemas.microsoft.com/office/drawing/2014/main" id="{BBEE3C7E-FA44-D761-5F22-B60530CCD4D6}"/>
                </a:ext>
              </a:extLst>
            </p:cNvPr>
            <p:cNvSpPr/>
            <p:nvPr/>
          </p:nvSpPr>
          <p:spPr>
            <a:xfrm flipH="1">
              <a:off x="7990223" y="2798519"/>
              <a:ext cx="110345" cy="110345"/>
            </a:xfrm>
            <a:prstGeom prst="ellipse">
              <a:avLst/>
            </a:prstGeom>
            <a:solidFill>
              <a:srgbClr val="F8A328"/>
            </a:solidFill>
            <a:ln w="12700" cap="flat">
              <a:noFill/>
              <a:miter lim="400000"/>
            </a:ln>
            <a:effectLst/>
          </p:spPr>
          <p:txBody>
            <a:bodyPr wrap="square" lIns="0" tIns="0" rIns="0" bIns="0" numCol="1" anchor="ctr">
              <a:noAutofit/>
            </a:bodyPr>
            <a:lstStyle/>
            <a:p>
              <a:pPr marL="0" marR="0" lvl="0" indent="0" algn="r" defTabSz="764352" eaLnBrk="1" fontAlgn="auto" latinLnBrk="0" hangingPunct="1">
                <a:lnSpc>
                  <a:spcPct val="100000"/>
                </a:lnSpc>
                <a:spcBef>
                  <a:spcPts val="0"/>
                </a:spcBef>
                <a:spcAft>
                  <a:spcPts val="0"/>
                </a:spcAft>
                <a:buClrTx/>
                <a:buSzTx/>
                <a:buFontTx/>
                <a:buNone/>
                <a:tabLst/>
                <a:defRPr sz="5400" b="0">
                  <a:solidFill>
                    <a:srgbClr val="FFFFFF"/>
                  </a:solidFill>
                  <a:latin typeface="Helvetica Neue Medium"/>
                  <a:ea typeface="Helvetica Neue Medium"/>
                  <a:cs typeface="Helvetica Neue Medium"/>
                  <a:sym typeface="Helvetica Neue Medium"/>
                </a:defRPr>
              </a:pPr>
              <a:endParaRPr kumimoji="0" sz="2700" b="0" i="0" u="none" strike="noStrike" kern="0" cap="none" spc="0" normalizeH="0" baseline="0" noProof="0" dirty="0">
                <a:ln>
                  <a:noFill/>
                </a:ln>
                <a:solidFill>
                  <a:srgbClr val="767676">
                    <a:lumMod val="50000"/>
                  </a:srgbClr>
                </a:solidFill>
                <a:effectLst/>
                <a:uLnTx/>
                <a:uFillTx/>
                <a:latin typeface="Helvetica Neue Medium"/>
                <a:ea typeface="Helvetica Neue Medium"/>
                <a:cs typeface="Helvetica Neue Medium"/>
                <a:sym typeface="Helvetica Neue Medium"/>
              </a:endParaRPr>
            </a:p>
          </p:txBody>
        </p:sp>
        <p:pic>
          <p:nvPicPr>
            <p:cNvPr id="158" name="Graphic 44" descr="Gears with solid fill">
              <a:extLst>
                <a:ext uri="{FF2B5EF4-FFF2-40B4-BE49-F238E27FC236}">
                  <a16:creationId xmlns:a16="http://schemas.microsoft.com/office/drawing/2014/main" id="{25EA109D-F49A-A709-C481-D91E356DC1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8983" y="2467832"/>
              <a:ext cx="714670" cy="714670"/>
            </a:xfrm>
            <a:prstGeom prst="rect">
              <a:avLst/>
            </a:prstGeom>
          </p:spPr>
        </p:pic>
        <p:grpSp>
          <p:nvGrpSpPr>
            <p:cNvPr id="159" name="Group 158">
              <a:extLst>
                <a:ext uri="{FF2B5EF4-FFF2-40B4-BE49-F238E27FC236}">
                  <a16:creationId xmlns:a16="http://schemas.microsoft.com/office/drawing/2014/main" id="{D48279E3-78FF-4F67-CDED-347BC3BA1D93}"/>
                </a:ext>
              </a:extLst>
            </p:cNvPr>
            <p:cNvGrpSpPr/>
            <p:nvPr/>
          </p:nvGrpSpPr>
          <p:grpSpPr>
            <a:xfrm>
              <a:off x="8214873" y="2481140"/>
              <a:ext cx="3829946" cy="1094791"/>
              <a:chOff x="13344922" y="4049602"/>
              <a:chExt cx="7659892" cy="2189582"/>
            </a:xfrm>
          </p:grpSpPr>
          <p:sp>
            <p:nvSpPr>
              <p:cNvPr id="160" name="TextBox 159">
                <a:extLst>
                  <a:ext uri="{FF2B5EF4-FFF2-40B4-BE49-F238E27FC236}">
                    <a16:creationId xmlns:a16="http://schemas.microsoft.com/office/drawing/2014/main" id="{BEBF502E-1CFB-3BE3-779E-FAAC303D1B2E}"/>
                  </a:ext>
                </a:extLst>
              </p:cNvPr>
              <p:cNvSpPr txBox="1"/>
              <p:nvPr/>
            </p:nvSpPr>
            <p:spPr>
              <a:xfrm>
                <a:off x="13344922" y="4761856"/>
                <a:ext cx="6400092"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67676">
                        <a:lumMod val="50000"/>
                      </a:srgbClr>
                    </a:solidFill>
                    <a:effectLst/>
                    <a:uLnTx/>
                    <a:uFillTx/>
                    <a:latin typeface="Arial" panose="020B0604020202020204"/>
                    <a:ea typeface="Calibri" panose="020F0502020204030204" pitchFamily="34" charset="0"/>
                    <a:cs typeface="Calibri" panose="020F0502020204030204" pitchFamily="34" charset="0"/>
                  </a:rPr>
                  <a:t>We are disciplined in the application and measurement of implementation strategies to maximize impact.</a:t>
                </a:r>
              </a:p>
            </p:txBody>
          </p:sp>
          <p:sp>
            <p:nvSpPr>
              <p:cNvPr id="161" name="CuadroTexto 351">
                <a:extLst>
                  <a:ext uri="{FF2B5EF4-FFF2-40B4-BE49-F238E27FC236}">
                    <a16:creationId xmlns:a16="http://schemas.microsoft.com/office/drawing/2014/main" id="{BB69AE67-650E-1309-69C0-3C958737AB1A}"/>
                  </a:ext>
                </a:extLst>
              </p:cNvPr>
              <p:cNvSpPr txBox="1"/>
              <p:nvPr/>
            </p:nvSpPr>
            <p:spPr>
              <a:xfrm>
                <a:off x="13344922" y="4049602"/>
                <a:ext cx="765989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67676">
                        <a:lumMod val="50000"/>
                      </a:srgbClr>
                    </a:solidFill>
                    <a:effectLst/>
                    <a:uLnTx/>
                    <a:uFillTx/>
                    <a:latin typeface="Arial" panose="020B0604020202020204"/>
                    <a:ea typeface="Calibri" panose="020F0502020204030204" pitchFamily="34" charset="0"/>
                    <a:cs typeface="Calibri" panose="020F0502020204030204" pitchFamily="34" charset="0"/>
                  </a:rPr>
                  <a:t>Implementation &amp; Assessment </a:t>
                </a:r>
              </a:p>
            </p:txBody>
          </p:sp>
        </p:grpSp>
      </p:grpSp>
      <p:sp>
        <p:nvSpPr>
          <p:cNvPr id="162" name="Title 3">
            <a:extLst>
              <a:ext uri="{FF2B5EF4-FFF2-40B4-BE49-F238E27FC236}">
                <a16:creationId xmlns:a16="http://schemas.microsoft.com/office/drawing/2014/main" id="{0AE53DEB-D80C-D7B5-B5FD-8BD7898C3F56}"/>
              </a:ext>
            </a:extLst>
          </p:cNvPr>
          <p:cNvSpPr txBox="1">
            <a:spLocks/>
          </p:cNvSpPr>
          <p:nvPr/>
        </p:nvSpPr>
        <p:spPr>
          <a:xfrm>
            <a:off x="402115" y="270951"/>
            <a:ext cx="11271387" cy="497149"/>
          </a:xfrm>
          <a:prstGeom prst="rect">
            <a:avLst/>
          </a:prstGeom>
        </p:spPr>
        <p:txBody>
          <a:bodyPr vert="horz" lIns="91440" tIns="274320" rIns="91440" bIns="274320" rtlCol="0" anchor="ctr" anchorCtr="0">
            <a:noAutofit/>
          </a:bodyPr>
          <a:lst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Arial" panose="020B0604020202020204" pitchFamily="34" charset="0"/>
                <a:ea typeface="+mj-ea"/>
                <a:cs typeface="Arial" panose="020B0604020202020204" pitchFamily="34" charset="0"/>
              </a:rPr>
              <a:t>Elements of Success</a:t>
            </a:r>
            <a:endParaRPr kumimoji="0" lang="en-US" sz="3600" b="1" i="0" u="none" strike="noStrike" kern="1200" cap="none" spc="0" normalizeH="0" baseline="0" noProof="0" dirty="0">
              <a:ln>
                <a:noFill/>
              </a:ln>
              <a:solidFill>
                <a:srgbClr val="8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907713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500"/>
                                        <p:tgtEl>
                                          <p:spTgt spid="1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fade">
                                      <p:cBhvr>
                                        <p:cTn id="27" dur="500"/>
                                        <p:tgtEl>
                                          <p:spTgt spid="1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4"/>
                                        </p:tgtEl>
                                        <p:attrNameLst>
                                          <p:attrName>style.visibility</p:attrName>
                                        </p:attrNameLst>
                                      </p:cBhvr>
                                      <p:to>
                                        <p:strVal val="visible"/>
                                      </p:to>
                                    </p:set>
                                    <p:animEffect transition="in" filter="fade">
                                      <p:cBhvr>
                                        <p:cTn id="3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631" y="367382"/>
            <a:ext cx="6477000" cy="561612"/>
          </a:xfrm>
        </p:spPr>
        <p:txBody>
          <a:bodyPr/>
          <a:lstStyle/>
          <a:p>
            <a:r>
              <a:rPr lang="en-US" dirty="0"/>
              <a:t>Executive Q&amp;A Session</a:t>
            </a:r>
          </a:p>
        </p:txBody>
      </p:sp>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41</a:t>
            </a:fld>
            <a:endParaRPr lang="en-US" dirty="0"/>
          </a:p>
        </p:txBody>
      </p:sp>
      <p:sp>
        <p:nvSpPr>
          <p:cNvPr id="12" name="Text Placeholder 5"/>
          <p:cNvSpPr txBox="1">
            <a:spLocks/>
          </p:cNvSpPr>
          <p:nvPr/>
        </p:nvSpPr>
        <p:spPr>
          <a:xfrm>
            <a:off x="373745" y="1356465"/>
            <a:ext cx="3507487" cy="4376823"/>
          </a:xfrm>
          <a:prstGeom prst="rect">
            <a:avLst/>
          </a:prstGeom>
          <a:ln>
            <a:solidFill>
              <a:srgbClr val="800000"/>
            </a:solidFill>
          </a:ln>
        </p:spPr>
        <p:txBody>
          <a:bodyPr vert="horz" lIns="91440" tIns="91440" rIns="91440" bIns="274320" rtlCol="0">
            <a:noAutofit/>
          </a:bodyPr>
          <a:lstStyle>
            <a:lvl1pPr marL="349250" indent="-341313" algn="l" defTabSz="914400" rtl="0" eaLnBrk="1" latinLnBrk="0" hangingPunct="1">
              <a:lnSpc>
                <a:spcPct val="10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marR="0" lvl="0" indent="0" algn="ctr" defTabSz="914400" rtl="0" eaLnBrk="1" fontAlgn="auto" latinLnBrk="0" hangingPunct="1">
              <a:lnSpc>
                <a:spcPct val="100000"/>
              </a:lnSpc>
              <a:spcBef>
                <a:spcPts val="1200"/>
              </a:spcBef>
              <a:spcAft>
                <a:spcPts val="0"/>
              </a:spcAft>
              <a:buClr>
                <a:srgbClr val="800000"/>
              </a:buClr>
              <a:buSzTx/>
              <a:buFont typeface="Arial" panose="020B0604020202020204" pitchFamily="34" charset="0"/>
              <a:buNone/>
              <a:tabLst/>
              <a:defRPr/>
            </a:pPr>
            <a:r>
              <a:rPr kumimoji="0" lang="en-US" sz="3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Tom Jackiewicz</a:t>
            </a: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President </a:t>
            </a: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UChicago Medicine</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 Placeholder 6"/>
          <p:cNvSpPr txBox="1">
            <a:spLocks/>
          </p:cNvSpPr>
          <p:nvPr/>
        </p:nvSpPr>
        <p:spPr>
          <a:xfrm>
            <a:off x="4109776" y="1356465"/>
            <a:ext cx="3838470" cy="4376823"/>
          </a:xfrm>
          <a:prstGeom prst="rect">
            <a:avLst/>
          </a:prstGeom>
          <a:ln>
            <a:solidFill>
              <a:srgbClr val="800000"/>
            </a:solidFill>
          </a:ln>
        </p:spPr>
        <p:txBody>
          <a:bodyPr vert="horz" lIns="91440" tIns="91440" rIns="91440" bIns="274320" rtlCol="0">
            <a:noAutofit/>
          </a:bodyPr>
          <a:lstStyle>
            <a:lvl1pPr marL="349250" indent="-341313" algn="l" defTabSz="914400" rtl="0" eaLnBrk="1" latinLnBrk="0" hangingPunct="1">
              <a:lnSpc>
                <a:spcPct val="10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marR="0" lvl="0" indent="0" algn="ctr" defTabSz="914400" rtl="0" eaLnBrk="1" fontAlgn="auto" latinLnBrk="0" hangingPunct="1">
              <a:lnSpc>
                <a:spcPct val="100000"/>
              </a:lnSpc>
              <a:spcBef>
                <a:spcPts val="1200"/>
              </a:spcBef>
              <a:spcAft>
                <a:spcPts val="0"/>
              </a:spcAft>
              <a:buClr>
                <a:srgbClr val="800000"/>
              </a:buClr>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Krista Curell</a:t>
            </a: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System Chief</a:t>
            </a:r>
            <a:r>
              <a:rPr kumimoji="0" lang="en-US" sz="20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Operating Officer</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UChicago Medicine</a:t>
            </a:r>
          </a:p>
          <a:p>
            <a:pPr marL="349250" marR="0" lvl="0" indent="-341313" algn="l" defTabSz="914400" rtl="0" eaLnBrk="1" fontAlgn="auto" latinLnBrk="0" hangingPunct="1">
              <a:lnSpc>
                <a:spcPct val="100000"/>
              </a:lnSpc>
              <a:spcBef>
                <a:spcPts val="1200"/>
              </a:spcBef>
              <a:spcAft>
                <a:spcPts val="0"/>
              </a:spcAft>
              <a:buClr>
                <a:srgbClr val="800000"/>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xt Placeholder 7"/>
          <p:cNvSpPr txBox="1">
            <a:spLocks/>
          </p:cNvSpPr>
          <p:nvPr/>
        </p:nvSpPr>
        <p:spPr>
          <a:xfrm>
            <a:off x="8221096" y="1356465"/>
            <a:ext cx="3507487" cy="4376823"/>
          </a:xfrm>
          <a:prstGeom prst="rect">
            <a:avLst/>
          </a:prstGeom>
          <a:ln>
            <a:solidFill>
              <a:srgbClr val="800000"/>
            </a:solidFill>
          </a:ln>
        </p:spPr>
        <p:txBody>
          <a:bodyPr vert="horz" lIns="91440" tIns="91440" rIns="91440" bIns="274320" rtlCol="0">
            <a:noAutofit/>
          </a:bodyPr>
          <a:lstStyle>
            <a:lvl1pPr marL="349250" indent="-341313" algn="l" defTabSz="914400" rtl="0" eaLnBrk="1" latinLnBrk="0" hangingPunct="1">
              <a:lnSpc>
                <a:spcPct val="10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marR="0" lvl="0" indent="0" algn="ctr" defTabSz="914400" rtl="0" eaLnBrk="1" fontAlgn="auto" latinLnBrk="0" hangingPunct="1">
              <a:lnSpc>
                <a:spcPct val="100000"/>
              </a:lnSpc>
              <a:spcBef>
                <a:spcPts val="1200"/>
              </a:spcBef>
              <a:spcAft>
                <a:spcPts val="0"/>
              </a:spcAft>
              <a:buClr>
                <a:srgbClr val="800000"/>
              </a:buClr>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Yeman Collier</a:t>
            </a: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lang="en-US" sz="2400" dirty="0">
                <a:solidFill>
                  <a:srgbClr val="000000"/>
                </a:solidFill>
              </a:rPr>
              <a:t>Chief Information Officer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UChicago Medicine</a:t>
            </a:r>
          </a:p>
        </p:txBody>
      </p:sp>
      <p:pic>
        <p:nvPicPr>
          <p:cNvPr id="15" name="Picture 14"/>
          <p:cNvPicPr>
            <a:picLocks noChangeAspect="1"/>
          </p:cNvPicPr>
          <p:nvPr/>
        </p:nvPicPr>
        <p:blipFill>
          <a:blip r:embed="rId2"/>
          <a:stretch>
            <a:fillRect/>
          </a:stretch>
        </p:blipFill>
        <p:spPr>
          <a:xfrm>
            <a:off x="1173224" y="3397389"/>
            <a:ext cx="1908528" cy="2188843"/>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323" y="3387945"/>
            <a:ext cx="1961550" cy="2198288"/>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074" y="3397389"/>
            <a:ext cx="2229852" cy="2188843"/>
          </a:xfrm>
          <a:prstGeom prst="rect">
            <a:avLst/>
          </a:prstGeom>
        </p:spPr>
      </p:pic>
    </p:spTree>
    <p:extLst>
      <p:ext uri="{BB962C8B-B14F-4D97-AF65-F5344CB8AC3E}">
        <p14:creationId xmlns:p14="http://schemas.microsoft.com/office/powerpoint/2010/main" val="69737761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400" dirty="0"/>
              <a:t>Eric Tritch</a:t>
            </a:r>
            <a:br>
              <a:rPr lang="en-US" sz="4400" dirty="0"/>
            </a:br>
            <a:r>
              <a:rPr lang="en-US" sz="3600" dirty="0"/>
              <a:t>SVP Supply Chain &amp; Support Services</a:t>
            </a:r>
          </a:p>
        </p:txBody>
      </p:sp>
    </p:spTree>
    <p:extLst>
      <p:ext uri="{BB962C8B-B14F-4D97-AF65-F5344CB8AC3E}">
        <p14:creationId xmlns:p14="http://schemas.microsoft.com/office/powerpoint/2010/main" val="4107406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43</a:t>
            </a:fld>
            <a:endParaRPr lang="en-US" dirty="0"/>
          </a:p>
        </p:txBody>
      </p:sp>
      <p:grpSp>
        <p:nvGrpSpPr>
          <p:cNvPr id="5" name="Group 4">
            <a:extLst>
              <a:ext uri="{FF2B5EF4-FFF2-40B4-BE49-F238E27FC236}">
                <a16:creationId xmlns:a16="http://schemas.microsoft.com/office/drawing/2014/main" id="{91967A44-A89B-73B0-B790-794B498005E9}"/>
              </a:ext>
            </a:extLst>
          </p:cNvPr>
          <p:cNvGrpSpPr/>
          <p:nvPr/>
        </p:nvGrpSpPr>
        <p:grpSpPr>
          <a:xfrm>
            <a:off x="167632" y="1291185"/>
            <a:ext cx="3679683" cy="3495744"/>
            <a:chOff x="6470006" y="856403"/>
            <a:chExt cx="5324175" cy="5108982"/>
          </a:xfrm>
        </p:grpSpPr>
        <p:grpSp>
          <p:nvGrpSpPr>
            <p:cNvPr id="7" name="Group 6">
              <a:extLst>
                <a:ext uri="{FF2B5EF4-FFF2-40B4-BE49-F238E27FC236}">
                  <a16:creationId xmlns:a16="http://schemas.microsoft.com/office/drawing/2014/main" id="{F122E4C3-0B4C-EA91-3679-0BAAB412228E}"/>
                </a:ext>
              </a:extLst>
            </p:cNvPr>
            <p:cNvGrpSpPr/>
            <p:nvPr/>
          </p:nvGrpSpPr>
          <p:grpSpPr>
            <a:xfrm>
              <a:off x="6470006" y="856403"/>
              <a:ext cx="5324175" cy="5108982"/>
              <a:chOff x="6470006" y="856403"/>
              <a:chExt cx="5324175" cy="5108982"/>
            </a:xfrm>
          </p:grpSpPr>
          <p:pic>
            <p:nvPicPr>
              <p:cNvPr id="9" name="Picture 8" descr="A red light bulb with rays of light coming out of it&#10;&#10;Description automatically generated">
                <a:extLst>
                  <a:ext uri="{FF2B5EF4-FFF2-40B4-BE49-F238E27FC236}">
                    <a16:creationId xmlns:a16="http://schemas.microsoft.com/office/drawing/2014/main" id="{4CE723E2-441D-F398-426B-D4B7EEFF1B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75121">
                <a:off x="9169914" y="856403"/>
                <a:ext cx="399447" cy="347472"/>
              </a:xfrm>
              <a:prstGeom prst="rect">
                <a:avLst/>
              </a:prstGeom>
            </p:spPr>
          </p:pic>
          <p:sp>
            <p:nvSpPr>
              <p:cNvPr id="10" name="Rectangle 9">
                <a:extLst>
                  <a:ext uri="{FF2B5EF4-FFF2-40B4-BE49-F238E27FC236}">
                    <a16:creationId xmlns:a16="http://schemas.microsoft.com/office/drawing/2014/main" id="{AC75EFF6-2243-8198-6DD2-525AAF15F85D}"/>
                  </a:ext>
                </a:extLst>
              </p:cNvPr>
              <p:cNvSpPr/>
              <p:nvPr/>
            </p:nvSpPr>
            <p:spPr>
              <a:xfrm rot="1416397">
                <a:off x="6660939" y="1377233"/>
                <a:ext cx="4468467" cy="4471416"/>
              </a:xfrm>
              <a:prstGeom prst="rect">
                <a:avLst/>
              </a:prstGeom>
              <a:noFill/>
            </p:spPr>
            <p:txBody>
              <a:bodyPr wrap="none" lIns="91440" tIns="45720" rIns="91440" bIns="45720">
                <a:prstTxWarp prst="textArchDown">
                  <a:avLst>
                    <a:gd name="adj" fmla="val 21382263"/>
                  </a:avLst>
                </a:prstTxWarp>
                <a:spAutoFit/>
              </a:bodyPr>
              <a:lstStyle/>
              <a:p>
                <a:pPr algn="ctr"/>
                <a:r>
                  <a:rPr lang="en-US" sz="1200" b="1" cap="none" spc="0" dirty="0">
                    <a:ln w="0"/>
                    <a:solidFill>
                      <a:schemeClr val="accent1"/>
                    </a:solidFill>
                  </a:rPr>
                  <a:t>Make a Difference</a:t>
                </a:r>
              </a:p>
            </p:txBody>
          </p:sp>
          <p:grpSp>
            <p:nvGrpSpPr>
              <p:cNvPr id="11" name="Group 10">
                <a:extLst>
                  <a:ext uri="{FF2B5EF4-FFF2-40B4-BE49-F238E27FC236}">
                    <a16:creationId xmlns:a16="http://schemas.microsoft.com/office/drawing/2014/main" id="{713899DD-286E-37DF-35CA-18C005F71205}"/>
                  </a:ext>
                </a:extLst>
              </p:cNvPr>
              <p:cNvGrpSpPr/>
              <p:nvPr/>
            </p:nvGrpSpPr>
            <p:grpSpPr>
              <a:xfrm>
                <a:off x="6470006" y="1036741"/>
                <a:ext cx="5324175" cy="4928644"/>
                <a:chOff x="6470006" y="1036741"/>
                <a:chExt cx="5324175" cy="4928644"/>
              </a:xfrm>
            </p:grpSpPr>
            <p:pic>
              <p:nvPicPr>
                <p:cNvPr id="12" name="Picture 11" descr="A red and black circle with circles&#10;&#10;Description automatically generated">
                  <a:extLst>
                    <a:ext uri="{FF2B5EF4-FFF2-40B4-BE49-F238E27FC236}">
                      <a16:creationId xmlns:a16="http://schemas.microsoft.com/office/drawing/2014/main" id="{05296242-8934-D4A5-D9E0-DF466ACE86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381587">
                  <a:off x="9340384" y="5617913"/>
                  <a:ext cx="399447" cy="347472"/>
                </a:xfrm>
                <a:prstGeom prst="rect">
                  <a:avLst/>
                </a:prstGeom>
              </p:spPr>
            </p:pic>
            <p:pic>
              <p:nvPicPr>
                <p:cNvPr id="13" name="Picture 12" descr="A red heart in a black background&#10;&#10;Description automatically generated">
                  <a:extLst>
                    <a:ext uri="{FF2B5EF4-FFF2-40B4-BE49-F238E27FC236}">
                      <a16:creationId xmlns:a16="http://schemas.microsoft.com/office/drawing/2014/main" id="{FB6876A9-68C6-882F-810B-4834B33D12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640840">
                  <a:off x="7008643" y="4825380"/>
                  <a:ext cx="399447" cy="347472"/>
                </a:xfrm>
                <a:prstGeom prst="rect">
                  <a:avLst/>
                </a:prstGeom>
              </p:spPr>
            </p:pic>
            <p:pic>
              <p:nvPicPr>
                <p:cNvPr id="14" name="Picture 13" descr="A group of people with their hands in their pockets&#10;&#10;Description automatically generated">
                  <a:extLst>
                    <a:ext uri="{FF2B5EF4-FFF2-40B4-BE49-F238E27FC236}">
                      <a16:creationId xmlns:a16="http://schemas.microsoft.com/office/drawing/2014/main" id="{76B2F21A-0901-E7DA-8B60-E6271B6AFD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550228">
                  <a:off x="11149605" y="2620702"/>
                  <a:ext cx="399447" cy="347472"/>
                </a:xfrm>
                <a:prstGeom prst="rect">
                  <a:avLst/>
                </a:prstGeom>
              </p:spPr>
            </p:pic>
            <p:grpSp>
              <p:nvGrpSpPr>
                <p:cNvPr id="15" name="Group 14">
                  <a:extLst>
                    <a:ext uri="{FF2B5EF4-FFF2-40B4-BE49-F238E27FC236}">
                      <a16:creationId xmlns:a16="http://schemas.microsoft.com/office/drawing/2014/main" id="{68C44299-8712-692E-0860-37A3C6AFC527}"/>
                    </a:ext>
                  </a:extLst>
                </p:cNvPr>
                <p:cNvGrpSpPr/>
                <p:nvPr/>
              </p:nvGrpSpPr>
              <p:grpSpPr>
                <a:xfrm rot="208842">
                  <a:off x="6470006" y="1036741"/>
                  <a:ext cx="3466778" cy="1485900"/>
                  <a:chOff x="6343717" y="1127784"/>
                  <a:chExt cx="3466778" cy="1485900"/>
                </a:xfrm>
              </p:grpSpPr>
              <p:pic>
                <p:nvPicPr>
                  <p:cNvPr id="22" name="Picture 21" descr="A red and black badge with ribbons&#10;&#10;Description automatically generated">
                    <a:extLst>
                      <a:ext uri="{FF2B5EF4-FFF2-40B4-BE49-F238E27FC236}">
                        <a16:creationId xmlns:a16="http://schemas.microsoft.com/office/drawing/2014/main" id="{F3473AB0-A1FF-B468-7FEA-08AEED8C64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7906677">
                    <a:off x="6706211" y="2065856"/>
                    <a:ext cx="399447" cy="347472"/>
                  </a:xfrm>
                  <a:prstGeom prst="rect">
                    <a:avLst/>
                  </a:prstGeom>
                </p:spPr>
              </p:pic>
              <p:sp>
                <p:nvSpPr>
                  <p:cNvPr id="23" name="Circular Arrow 22">
                    <a:extLst>
                      <a:ext uri="{FF2B5EF4-FFF2-40B4-BE49-F238E27FC236}">
                        <a16:creationId xmlns:a16="http://schemas.microsoft.com/office/drawing/2014/main" id="{622AB7CF-6BAF-3E7F-CA13-8387F695AE8C}"/>
                      </a:ext>
                    </a:extLst>
                  </p:cNvPr>
                  <p:cNvSpPr/>
                  <p:nvPr/>
                </p:nvSpPr>
                <p:spPr>
                  <a:xfrm rot="19764302">
                    <a:off x="6343717" y="1127784"/>
                    <a:ext cx="3466778" cy="1485900"/>
                  </a:xfrm>
                  <a:prstGeom prst="circularArrow">
                    <a:avLst>
                      <a:gd name="adj1" fmla="val 12500"/>
                      <a:gd name="adj2" fmla="val 1142319"/>
                      <a:gd name="adj3" fmla="val 20457681"/>
                      <a:gd name="adj4" fmla="val 10800000"/>
                      <a:gd name="adj5" fmla="val 0"/>
                    </a:avLst>
                  </a:prstGeom>
                  <a:noFill/>
                </p:spPr>
                <p:txBody>
                  <a:bodyPr wrap="none" lIns="91440" tIns="45720" rIns="91440" bIns="45720">
                    <a:prstTxWarp prst="textArchUp">
                      <a:avLst/>
                    </a:prstTxWarp>
                    <a:spAutoFit/>
                  </a:bodyPr>
                  <a:lstStyle/>
                  <a:p>
                    <a:pPr algn="ctr"/>
                    <a:r>
                      <a:rPr lang="en-US" sz="1200" b="1" dirty="0">
                        <a:ln w="0"/>
                        <a:solidFill>
                          <a:schemeClr val="accent1"/>
                        </a:solidFill>
                      </a:rPr>
                      <a:t>Commit to Excellence</a:t>
                    </a:r>
                  </a:p>
                </p:txBody>
              </p:sp>
            </p:grpSp>
            <p:sp>
              <p:nvSpPr>
                <p:cNvPr id="16" name="Circular Arrow 15">
                  <a:extLst>
                    <a:ext uri="{FF2B5EF4-FFF2-40B4-BE49-F238E27FC236}">
                      <a16:creationId xmlns:a16="http://schemas.microsoft.com/office/drawing/2014/main" id="{593D11AE-6BE2-126B-5407-8420A49DE30F}"/>
                    </a:ext>
                  </a:extLst>
                </p:cNvPr>
                <p:cNvSpPr/>
                <p:nvPr/>
              </p:nvSpPr>
              <p:spPr>
                <a:xfrm rot="1994883">
                  <a:off x="8327403" y="1185011"/>
                  <a:ext cx="3466778" cy="1485900"/>
                </a:xfrm>
                <a:prstGeom prst="circularArrow">
                  <a:avLst>
                    <a:gd name="adj1" fmla="val 12500"/>
                    <a:gd name="adj2" fmla="val 1142319"/>
                    <a:gd name="adj3" fmla="val 20457681"/>
                    <a:gd name="adj4" fmla="val 10800000"/>
                    <a:gd name="adj5" fmla="val 0"/>
                  </a:avLst>
                </a:prstGeom>
                <a:noFill/>
              </p:spPr>
              <p:txBody>
                <a:bodyPr wrap="none" lIns="91440" tIns="45720" rIns="91440" bIns="45720">
                  <a:prstTxWarp prst="textArchUp">
                    <a:avLst/>
                  </a:prstTxWarp>
                  <a:spAutoFit/>
                </a:bodyPr>
                <a:lstStyle/>
                <a:p>
                  <a:pPr algn="ctr"/>
                  <a:r>
                    <a:rPr lang="en-US" sz="1200" b="1" dirty="0">
                      <a:ln w="0"/>
                      <a:solidFill>
                        <a:schemeClr val="accent1"/>
                      </a:solidFill>
                    </a:rPr>
                    <a:t>Embrace Curiosity</a:t>
                  </a:r>
                </a:p>
              </p:txBody>
            </p:sp>
            <p:sp>
              <p:nvSpPr>
                <p:cNvPr id="17" name="Circular Arrow 16">
                  <a:extLst>
                    <a:ext uri="{FF2B5EF4-FFF2-40B4-BE49-F238E27FC236}">
                      <a16:creationId xmlns:a16="http://schemas.microsoft.com/office/drawing/2014/main" id="{D1E55E4F-2EDC-C35C-C49E-00EFE61482CD}"/>
                    </a:ext>
                  </a:extLst>
                </p:cNvPr>
                <p:cNvSpPr/>
                <p:nvPr/>
              </p:nvSpPr>
              <p:spPr>
                <a:xfrm rot="6063089">
                  <a:off x="9078517" y="3002161"/>
                  <a:ext cx="3466778" cy="1485900"/>
                </a:xfrm>
                <a:prstGeom prst="circularArrow">
                  <a:avLst>
                    <a:gd name="adj1" fmla="val 12500"/>
                    <a:gd name="adj2" fmla="val 1142319"/>
                    <a:gd name="adj3" fmla="val 20457681"/>
                    <a:gd name="adj4" fmla="val 10480892"/>
                    <a:gd name="adj5" fmla="val 0"/>
                  </a:avLst>
                </a:prstGeom>
                <a:noFill/>
              </p:spPr>
              <p:txBody>
                <a:bodyPr wrap="none" lIns="91440" tIns="45720" rIns="91440" bIns="45720">
                  <a:prstTxWarp prst="textArchUp">
                    <a:avLst/>
                  </a:prstTxWarp>
                  <a:spAutoFit/>
                </a:bodyPr>
                <a:lstStyle/>
                <a:p>
                  <a:pPr algn="ctr"/>
                  <a:r>
                    <a:rPr lang="en-US" sz="1200" b="1" dirty="0">
                      <a:ln w="0"/>
                      <a:solidFill>
                        <a:schemeClr val="accent1"/>
                      </a:solidFill>
                    </a:rPr>
                    <a:t>Embody Equity</a:t>
                  </a:r>
                </a:p>
              </p:txBody>
            </p:sp>
            <p:grpSp>
              <p:nvGrpSpPr>
                <p:cNvPr id="18" name="Group 17">
                  <a:extLst>
                    <a:ext uri="{FF2B5EF4-FFF2-40B4-BE49-F238E27FC236}">
                      <a16:creationId xmlns:a16="http://schemas.microsoft.com/office/drawing/2014/main" id="{3725C516-EB9F-AF24-2B26-E909C03649A0}"/>
                    </a:ext>
                  </a:extLst>
                </p:cNvPr>
                <p:cNvGrpSpPr/>
                <p:nvPr/>
              </p:nvGrpSpPr>
              <p:grpSpPr>
                <a:xfrm>
                  <a:off x="6549320" y="1232668"/>
                  <a:ext cx="4540801" cy="4468467"/>
                  <a:chOff x="6549320" y="1232668"/>
                  <a:chExt cx="4540801" cy="4468467"/>
                </a:xfrm>
              </p:grpSpPr>
              <p:pic>
                <p:nvPicPr>
                  <p:cNvPr id="20" name="Picture 19" descr="A red check marks and a circle&#10;&#10;Description automatically generated">
                    <a:extLst>
                      <a:ext uri="{FF2B5EF4-FFF2-40B4-BE49-F238E27FC236}">
                        <a16:creationId xmlns:a16="http://schemas.microsoft.com/office/drawing/2014/main" id="{78C11BA5-082F-B10F-FCE9-E8686BA67D7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6333918">
                    <a:off x="6523332" y="2623557"/>
                    <a:ext cx="399447" cy="347472"/>
                  </a:xfrm>
                  <a:prstGeom prst="rect">
                    <a:avLst/>
                  </a:prstGeom>
                </p:spPr>
              </p:pic>
              <p:sp>
                <p:nvSpPr>
                  <p:cNvPr id="21" name="Rectangle 20">
                    <a:extLst>
                      <a:ext uri="{FF2B5EF4-FFF2-40B4-BE49-F238E27FC236}">
                        <a16:creationId xmlns:a16="http://schemas.microsoft.com/office/drawing/2014/main" id="{BB4FE374-7144-0C5C-462B-A3E9A15F1CB1}"/>
                      </a:ext>
                    </a:extLst>
                  </p:cNvPr>
                  <p:cNvSpPr/>
                  <p:nvPr/>
                </p:nvSpPr>
                <p:spPr>
                  <a:xfrm rot="4852433">
                    <a:off x="6620179" y="1231194"/>
                    <a:ext cx="4468467" cy="4471416"/>
                  </a:xfrm>
                  <a:prstGeom prst="rect">
                    <a:avLst/>
                  </a:prstGeom>
                  <a:noFill/>
                </p:spPr>
                <p:txBody>
                  <a:bodyPr wrap="none" lIns="91440" tIns="45720" rIns="91440" bIns="45720">
                    <a:prstTxWarp prst="textArchDown">
                      <a:avLst>
                        <a:gd name="adj" fmla="val 268958"/>
                      </a:avLst>
                    </a:prstTxWarp>
                    <a:spAutoFit/>
                  </a:bodyPr>
                  <a:lstStyle/>
                  <a:p>
                    <a:pPr algn="ctr"/>
                    <a:r>
                      <a:rPr lang="en-US" sz="1200" b="1" cap="none" spc="0" dirty="0">
                        <a:ln w="0"/>
                        <a:solidFill>
                          <a:schemeClr val="accent1"/>
                        </a:solidFill>
                      </a:rPr>
                      <a:t>Take Ownership</a:t>
                    </a:r>
                  </a:p>
                </p:txBody>
              </p:sp>
            </p:grpSp>
            <p:sp>
              <p:nvSpPr>
                <p:cNvPr id="19" name="Rectangle 18">
                  <a:extLst>
                    <a:ext uri="{FF2B5EF4-FFF2-40B4-BE49-F238E27FC236}">
                      <a16:creationId xmlns:a16="http://schemas.microsoft.com/office/drawing/2014/main" id="{359D6006-26B9-0F5C-8CC6-46DFD5BA6F13}"/>
                    </a:ext>
                  </a:extLst>
                </p:cNvPr>
                <p:cNvSpPr/>
                <p:nvPr/>
              </p:nvSpPr>
              <p:spPr>
                <a:xfrm rot="19274642">
                  <a:off x="6845831" y="1658525"/>
                  <a:ext cx="4471416" cy="4211976"/>
                </a:xfrm>
                <a:prstGeom prst="rect">
                  <a:avLst/>
                </a:prstGeom>
                <a:noFill/>
              </p:spPr>
              <p:txBody>
                <a:bodyPr wrap="none" lIns="91440" tIns="45720" rIns="91440" bIns="45720">
                  <a:prstTxWarp prst="textArchDown">
                    <a:avLst/>
                  </a:prstTxWarp>
                  <a:spAutoFit/>
                </a:bodyPr>
                <a:lstStyle/>
                <a:p>
                  <a:pPr algn="ctr"/>
                  <a:r>
                    <a:rPr lang="en-US" sz="1200" b="1" cap="none" spc="0" dirty="0">
                      <a:ln w="0"/>
                      <a:solidFill>
                        <a:schemeClr val="accent1"/>
                      </a:solidFill>
                    </a:rPr>
                    <a:t>Grow Together</a:t>
                  </a:r>
                </a:p>
              </p:txBody>
            </p:sp>
          </p:grpSp>
        </p:grpSp>
        <p:pic>
          <p:nvPicPr>
            <p:cNvPr id="8" name="Picture 7">
              <a:extLst>
                <a:ext uri="{FF2B5EF4-FFF2-40B4-BE49-F238E27FC236}">
                  <a16:creationId xmlns:a16="http://schemas.microsoft.com/office/drawing/2014/main" id="{1A78D181-39F2-004B-6396-85ED5187FF28}"/>
                </a:ext>
              </a:extLst>
            </p:cNvPr>
            <p:cNvPicPr>
              <a:picLocks noChangeAspect="1"/>
            </p:cNvPicPr>
            <p:nvPr/>
          </p:nvPicPr>
          <p:blipFill>
            <a:blip r:embed="rId9"/>
            <a:stretch>
              <a:fillRect/>
            </a:stretch>
          </p:blipFill>
          <p:spPr>
            <a:xfrm>
              <a:off x="6864309" y="1262177"/>
              <a:ext cx="4353340" cy="4353340"/>
            </a:xfrm>
            <a:prstGeom prst="rect">
              <a:avLst/>
            </a:prstGeom>
          </p:spPr>
        </p:pic>
      </p:grpSp>
      <p:pic>
        <p:nvPicPr>
          <p:cNvPr id="24" name="Picture 23">
            <a:extLst>
              <a:ext uri="{FF2B5EF4-FFF2-40B4-BE49-F238E27FC236}">
                <a16:creationId xmlns:a16="http://schemas.microsoft.com/office/drawing/2014/main" id="{4529A344-07EC-E005-E3A6-B24919138572}"/>
              </a:ext>
            </a:extLst>
          </p:cNvPr>
          <p:cNvPicPr>
            <a:picLocks noChangeAspect="1"/>
          </p:cNvPicPr>
          <p:nvPr/>
        </p:nvPicPr>
        <p:blipFill>
          <a:blip r:embed="rId10"/>
          <a:stretch>
            <a:fillRect/>
          </a:stretch>
        </p:blipFill>
        <p:spPr>
          <a:xfrm>
            <a:off x="428897" y="484252"/>
            <a:ext cx="1701388" cy="404152"/>
          </a:xfrm>
          <a:prstGeom prst="rect">
            <a:avLst/>
          </a:prstGeom>
        </p:spPr>
      </p:pic>
      <p:sp>
        <p:nvSpPr>
          <p:cNvPr id="26" name="Plus 25"/>
          <p:cNvSpPr/>
          <p:nvPr/>
        </p:nvSpPr>
        <p:spPr>
          <a:xfrm>
            <a:off x="3774630" y="2602001"/>
            <a:ext cx="804771" cy="67757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p:cNvSpPr/>
          <p:nvPr/>
        </p:nvSpPr>
        <p:spPr>
          <a:xfrm>
            <a:off x="8417097" y="2761628"/>
            <a:ext cx="653143" cy="496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81195" y="2113902"/>
            <a:ext cx="2903209" cy="161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1636" y="1510270"/>
            <a:ext cx="2595803" cy="3192137"/>
          </a:xfrm>
          <a:prstGeom prst="rect">
            <a:avLst/>
          </a:prstGeom>
          <a:ln>
            <a:solidFill>
              <a:schemeClr val="accent1"/>
            </a:solidFill>
          </a:ln>
        </p:spPr>
      </p:pic>
    </p:spTree>
    <p:extLst>
      <p:ext uri="{BB962C8B-B14F-4D97-AF65-F5344CB8AC3E}">
        <p14:creationId xmlns:p14="http://schemas.microsoft.com/office/powerpoint/2010/main" val="137934374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spcBef>
                <a:spcPts val="0"/>
              </a:spcBef>
            </a:pPr>
            <a:r>
              <a:rPr lang="en-US" sz="4800" dirty="0"/>
              <a:t>Denise Scarpelli</a:t>
            </a:r>
          </a:p>
          <a:p>
            <a:pPr>
              <a:spcBef>
                <a:spcPts val="0"/>
              </a:spcBef>
            </a:pPr>
            <a:r>
              <a:rPr lang="en-US" sz="3200" dirty="0"/>
              <a:t>VP &amp; Chief Pharmacy Officer </a:t>
            </a:r>
          </a:p>
        </p:txBody>
      </p:sp>
    </p:spTree>
    <p:extLst>
      <p:ext uri="{BB962C8B-B14F-4D97-AF65-F5344CB8AC3E}">
        <p14:creationId xmlns:p14="http://schemas.microsoft.com/office/powerpoint/2010/main" val="1916863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6"/>
          </p:nvPr>
        </p:nvSpPr>
        <p:spPr>
          <a:xfrm>
            <a:off x="850391" y="914401"/>
            <a:ext cx="9848089" cy="4949307"/>
          </a:xfrm>
        </p:spPr>
        <p:txBody>
          <a:bodyPr/>
          <a:lstStyle/>
          <a:p>
            <a:r>
              <a:rPr lang="en-US" sz="1800" dirty="0"/>
              <a:t>Drug shortages Continue &gt; 200 drugs on shortage list</a:t>
            </a:r>
          </a:p>
          <a:p>
            <a:r>
              <a:rPr lang="en-US" sz="1800" dirty="0"/>
              <a:t>Greater Focus On spend Analytics</a:t>
            </a:r>
          </a:p>
          <a:p>
            <a:r>
              <a:rPr lang="en-US" sz="1800" dirty="0"/>
              <a:t>Inflation Drug Act- 10 drugs impacted Jan 2026</a:t>
            </a:r>
          </a:p>
          <a:p>
            <a:r>
              <a:rPr lang="en-US" sz="1800" dirty="0"/>
              <a:t>Growth in home delivery, Specialty, and Infusion </a:t>
            </a:r>
          </a:p>
          <a:p>
            <a:r>
              <a:rPr lang="en-US" sz="1800" dirty="0"/>
              <a:t>Growth in cell &amp; gene therapies in the pipeline- 80 in the Pipeline- Hot Topic</a:t>
            </a:r>
          </a:p>
          <a:p>
            <a:r>
              <a:rPr lang="en-US" sz="1800" dirty="0"/>
              <a:t>Specialty drugs now account for 54% of the Pharmacy Market- immunology and oncology </a:t>
            </a:r>
          </a:p>
          <a:p>
            <a:r>
              <a:rPr lang="en-US" sz="1800" dirty="0"/>
              <a:t>Boom in Biosimilars- UCM Biosimilar Strategy Payer Adaptive Model </a:t>
            </a:r>
          </a:p>
          <a:p>
            <a:r>
              <a:rPr lang="en-US" sz="1800" dirty="0"/>
              <a:t>Surge in GLP1’s usage for Diabetes and Weight Loss</a:t>
            </a:r>
          </a:p>
          <a:p>
            <a:r>
              <a:rPr lang="en-US" sz="1800" dirty="0"/>
              <a:t>Site of Care Restrictions for Infusion- Infusion Strategy</a:t>
            </a:r>
          </a:p>
          <a:p>
            <a:r>
              <a:rPr lang="en-US" sz="1800" dirty="0"/>
              <a:t>340B Contract Pharmacy Restrictions- Rebate Model, HRSA-&gt;CMS</a:t>
            </a:r>
          </a:p>
          <a:p>
            <a:r>
              <a:rPr lang="en-US" sz="1800" dirty="0"/>
              <a:t>Growth of Artificial Intelligence technology </a:t>
            </a:r>
          </a:p>
          <a:p>
            <a:r>
              <a:rPr lang="en-US" sz="1800" dirty="0"/>
              <a:t>PBM reforms Bills passing in many states- Illinois being one </a:t>
            </a:r>
          </a:p>
          <a:p>
            <a:r>
              <a:rPr lang="en-US" sz="1800" dirty="0"/>
              <a:t>Growth of Pharmacy Deserts across the US</a:t>
            </a:r>
          </a:p>
          <a:p>
            <a:endParaRPr lang="en-US" dirty="0"/>
          </a:p>
        </p:txBody>
      </p:sp>
      <p:sp>
        <p:nvSpPr>
          <p:cNvPr id="5" name="Title 4"/>
          <p:cNvSpPr>
            <a:spLocks noGrp="1"/>
          </p:cNvSpPr>
          <p:nvPr>
            <p:ph type="title"/>
          </p:nvPr>
        </p:nvSpPr>
        <p:spPr>
          <a:xfrm>
            <a:off x="527304" y="234477"/>
            <a:ext cx="10486136" cy="679924"/>
          </a:xfrm>
        </p:spPr>
        <p:txBody>
          <a:bodyPr/>
          <a:lstStyle/>
          <a:p>
            <a:r>
              <a:rPr lang="en-US" dirty="0"/>
              <a:t>Dominant Trends and Forecasts for 2025-2026</a:t>
            </a:r>
          </a:p>
        </p:txBody>
      </p:sp>
      <p:sp>
        <p:nvSpPr>
          <p:cNvPr id="4" name="Slide Number Placeholder 3"/>
          <p:cNvSpPr>
            <a:spLocks noGrp="1"/>
          </p:cNvSpPr>
          <p:nvPr>
            <p:ph type="sldNum" sz="quarter" idx="4294967295"/>
          </p:nvPr>
        </p:nvSpPr>
        <p:spPr>
          <a:xfrm>
            <a:off x="11809413" y="6383338"/>
            <a:ext cx="382587" cy="257175"/>
          </a:xfrm>
        </p:spPr>
        <p:txBody>
          <a:bodyPr/>
          <a:lstStyle/>
          <a:p>
            <a:pPr>
              <a:defRPr/>
            </a:pPr>
            <a:fld id="{6A2E489A-756C-6042-94D2-BA87D4A55D49}" type="slidenum">
              <a:rPr lang="en-US" smtClean="0"/>
              <a:pPr>
                <a:defRPr/>
              </a:pPr>
              <a:t>45</a:t>
            </a:fld>
            <a:endParaRPr lang="en-US" dirty="0"/>
          </a:p>
        </p:txBody>
      </p:sp>
      <p:sp>
        <p:nvSpPr>
          <p:cNvPr id="6" name="Title 3"/>
          <p:cNvSpPr txBox="1">
            <a:spLocks/>
          </p:cNvSpPr>
          <p:nvPr/>
        </p:nvSpPr>
        <p:spPr>
          <a:xfrm>
            <a:off x="141005" y="234476"/>
            <a:ext cx="10092885" cy="892360"/>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endParaRPr lang="en-US" dirty="0">
              <a:solidFill>
                <a:schemeClr val="tx1"/>
              </a:solidFill>
            </a:endParaRPr>
          </a:p>
        </p:txBody>
      </p:sp>
    </p:spTree>
    <p:extLst>
      <p:ext uri="{BB962C8B-B14F-4D97-AF65-F5344CB8AC3E}">
        <p14:creationId xmlns:p14="http://schemas.microsoft.com/office/powerpoint/2010/main" val="172110365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6"/>
          </p:nvPr>
        </p:nvSpPr>
        <p:spPr>
          <a:xfrm>
            <a:off x="660401" y="1087121"/>
            <a:ext cx="10038080" cy="4776587"/>
          </a:xfrm>
        </p:spPr>
        <p:txBody>
          <a:bodyPr/>
          <a:lstStyle/>
          <a:p>
            <a:r>
              <a:rPr lang="en-US" dirty="0"/>
              <a:t>Staffing shortages</a:t>
            </a:r>
          </a:p>
          <a:p>
            <a:r>
              <a:rPr lang="en-US" dirty="0"/>
              <a:t>Drug Shortages- Managing &gt; 200 drug shortages </a:t>
            </a:r>
          </a:p>
          <a:p>
            <a:r>
              <a:rPr lang="en-US" dirty="0"/>
              <a:t>Payers shifting patients to lower sites of care or mandating white/clearing bagging</a:t>
            </a:r>
          </a:p>
          <a:p>
            <a:r>
              <a:rPr lang="en-US" dirty="0"/>
              <a:t>Payer access for Home Infusion</a:t>
            </a:r>
          </a:p>
          <a:p>
            <a:r>
              <a:rPr lang="en-US" dirty="0"/>
              <a:t>Payer decreasing reimbursements</a:t>
            </a:r>
          </a:p>
          <a:p>
            <a:r>
              <a:rPr lang="en-US" dirty="0"/>
              <a:t>340B challenges – Rebate Model, HRSA Moving under CMS, Contract Pharmacy Restrictions </a:t>
            </a:r>
          </a:p>
          <a:p>
            <a:r>
              <a:rPr lang="en-US" dirty="0"/>
              <a:t>Drug prices increasing and growth in expensive therapies </a:t>
            </a:r>
          </a:p>
          <a:p>
            <a:r>
              <a:rPr lang="en-US" dirty="0"/>
              <a:t>Impact of the Inflation Reduction Act – 10 drugs has ~ $11M impact to UCM starting Jan 26</a:t>
            </a:r>
          </a:p>
          <a:p>
            <a:r>
              <a:rPr lang="en-US" dirty="0"/>
              <a:t>Increase requirements for prior authorizations </a:t>
            </a:r>
          </a:p>
          <a:p>
            <a:r>
              <a:rPr lang="en-US" dirty="0"/>
              <a:t>Medicaid Cuts- enrollment down by 7%</a:t>
            </a:r>
          </a:p>
          <a:p>
            <a:r>
              <a:rPr lang="en-US" dirty="0"/>
              <a:t>Regulatory changes </a:t>
            </a:r>
          </a:p>
          <a:p>
            <a:endParaRPr lang="en-US" dirty="0"/>
          </a:p>
        </p:txBody>
      </p:sp>
      <p:sp>
        <p:nvSpPr>
          <p:cNvPr id="3" name="Title 2"/>
          <p:cNvSpPr>
            <a:spLocks noGrp="1"/>
          </p:cNvSpPr>
          <p:nvPr>
            <p:ph type="title"/>
          </p:nvPr>
        </p:nvSpPr>
        <p:spPr>
          <a:xfrm>
            <a:off x="527304" y="386081"/>
            <a:ext cx="5650045" cy="701040"/>
          </a:xfrm>
        </p:spPr>
        <p:txBody>
          <a:bodyPr/>
          <a:lstStyle/>
          <a:p>
            <a:r>
              <a:rPr lang="en-US" dirty="0"/>
              <a:t>Pharmacy Challenges</a:t>
            </a:r>
          </a:p>
        </p:txBody>
      </p:sp>
      <p:sp>
        <p:nvSpPr>
          <p:cNvPr id="4" name="Slide Number Placeholder 3"/>
          <p:cNvSpPr>
            <a:spLocks noGrp="1"/>
          </p:cNvSpPr>
          <p:nvPr>
            <p:ph type="sldNum" sz="quarter" idx="37"/>
          </p:nvPr>
        </p:nvSpPr>
        <p:spPr/>
        <p:txBody>
          <a:bodyPr/>
          <a:lstStyle/>
          <a:p>
            <a:pPr>
              <a:defRPr/>
            </a:pPr>
            <a:fld id="{01EFAFEF-2DF9-924F-B93A-313A0AA7FA78}" type="slidenum">
              <a:rPr lang="en-US" smtClean="0"/>
              <a:pPr>
                <a:defRPr/>
              </a:pPr>
              <a:t>46</a:t>
            </a:fld>
            <a:endParaRPr lang="en-US" dirty="0"/>
          </a:p>
        </p:txBody>
      </p:sp>
    </p:spTree>
    <p:extLst>
      <p:ext uri="{BB962C8B-B14F-4D97-AF65-F5344CB8AC3E}">
        <p14:creationId xmlns:p14="http://schemas.microsoft.com/office/powerpoint/2010/main" val="17049857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6"/>
          </p:nvPr>
        </p:nvSpPr>
        <p:spPr>
          <a:xfrm>
            <a:off x="850391" y="1324708"/>
            <a:ext cx="9848089" cy="4539000"/>
          </a:xfrm>
        </p:spPr>
        <p:txBody>
          <a:bodyPr/>
          <a:lstStyle/>
          <a:p>
            <a:r>
              <a:rPr lang="en-US" sz="2800" dirty="0"/>
              <a:t>Tariffs</a:t>
            </a:r>
          </a:p>
          <a:p>
            <a:r>
              <a:rPr lang="en-US" sz="2800" dirty="0"/>
              <a:t>340B changes/reduction- Rebate Model, HRSA</a:t>
            </a:r>
          </a:p>
          <a:p>
            <a:r>
              <a:rPr lang="en-US" sz="2800" dirty="0"/>
              <a:t>Medicaid Cuts</a:t>
            </a:r>
          </a:p>
          <a:p>
            <a:r>
              <a:rPr lang="en-US" sz="2800" dirty="0"/>
              <a:t>Site Neutral Payments</a:t>
            </a:r>
          </a:p>
          <a:p>
            <a:r>
              <a:rPr lang="en-US" sz="2800" dirty="0"/>
              <a:t>Residency programs funding cut</a:t>
            </a:r>
          </a:p>
          <a:p>
            <a:r>
              <a:rPr lang="en-US" sz="2800" dirty="0"/>
              <a:t>Research funding cuts</a:t>
            </a:r>
          </a:p>
          <a:p>
            <a:r>
              <a:rPr lang="en-US" sz="2800" dirty="0"/>
              <a:t>PBM Reform Bills- Illinois just passed a new law</a:t>
            </a:r>
          </a:p>
          <a:p>
            <a:r>
              <a:rPr lang="en-US" sz="2800" dirty="0"/>
              <a:t>Most favored Nations Drug pricing program proposal- Reducing drug prices by 30-80% </a:t>
            </a:r>
          </a:p>
          <a:p>
            <a:endParaRPr lang="en-US" dirty="0"/>
          </a:p>
        </p:txBody>
      </p:sp>
      <p:sp>
        <p:nvSpPr>
          <p:cNvPr id="3" name="Title 2"/>
          <p:cNvSpPr>
            <a:spLocks noGrp="1"/>
          </p:cNvSpPr>
          <p:nvPr>
            <p:ph type="title"/>
          </p:nvPr>
        </p:nvSpPr>
        <p:spPr>
          <a:xfrm>
            <a:off x="527304" y="386081"/>
            <a:ext cx="9612376" cy="670560"/>
          </a:xfrm>
        </p:spPr>
        <p:txBody>
          <a:bodyPr/>
          <a:lstStyle/>
          <a:p>
            <a:r>
              <a:rPr lang="en-US" dirty="0"/>
              <a:t>Regulatory Changes Impacting Pharmacy </a:t>
            </a:r>
          </a:p>
        </p:txBody>
      </p:sp>
      <p:sp>
        <p:nvSpPr>
          <p:cNvPr id="4" name="Slide Number Placeholder 3"/>
          <p:cNvSpPr>
            <a:spLocks noGrp="1"/>
          </p:cNvSpPr>
          <p:nvPr>
            <p:ph type="sldNum" sz="quarter" idx="37"/>
          </p:nvPr>
        </p:nvSpPr>
        <p:spPr/>
        <p:txBody>
          <a:bodyPr/>
          <a:lstStyle/>
          <a:p>
            <a:pPr>
              <a:defRPr/>
            </a:pPr>
            <a:fld id="{01EFAFEF-2DF9-924F-B93A-313A0AA7FA78}" type="slidenum">
              <a:rPr lang="en-US" smtClean="0"/>
              <a:pPr>
                <a:defRPr/>
              </a:pPr>
              <a:t>47</a:t>
            </a:fld>
            <a:endParaRPr lang="en-US" dirty="0"/>
          </a:p>
        </p:txBody>
      </p:sp>
    </p:spTree>
    <p:extLst>
      <p:ext uri="{BB962C8B-B14F-4D97-AF65-F5344CB8AC3E}">
        <p14:creationId xmlns:p14="http://schemas.microsoft.com/office/powerpoint/2010/main" val="353270692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325448C-9542-4004-A793-6C63BE18F637}" type="slidenum">
              <a:rPr lang="en-US" smtClean="0">
                <a:solidFill>
                  <a:srgbClr val="FFFFFF"/>
                </a:solidFill>
              </a:rPr>
              <a:pPr/>
              <a:t>48</a:t>
            </a:fld>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1066800" y="228600"/>
            <a:ext cx="10312400" cy="5537200"/>
          </a:xfrm>
          <a:prstGeom prst="rect">
            <a:avLst/>
          </a:prstGeom>
        </p:spPr>
      </p:pic>
    </p:spTree>
    <p:extLst>
      <p:ext uri="{BB962C8B-B14F-4D97-AF65-F5344CB8AC3E}">
        <p14:creationId xmlns:p14="http://schemas.microsoft.com/office/powerpoint/2010/main" val="750718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325448C-9542-4004-A793-6C63BE18F637}" type="slidenum">
              <a:rPr lang="en-US" smtClean="0">
                <a:solidFill>
                  <a:srgbClr val="FFFFFF"/>
                </a:solidFill>
              </a:rPr>
              <a:pPr/>
              <a:t>49</a:t>
            </a:fld>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800100" y="342900"/>
            <a:ext cx="10579100" cy="5448300"/>
          </a:xfrm>
          <a:prstGeom prst="rect">
            <a:avLst/>
          </a:prstGeom>
        </p:spPr>
      </p:pic>
    </p:spTree>
    <p:extLst>
      <p:ext uri="{BB962C8B-B14F-4D97-AF65-F5344CB8AC3E}">
        <p14:creationId xmlns:p14="http://schemas.microsoft.com/office/powerpoint/2010/main" val="1757979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5</a:t>
            </a:fld>
            <a:endParaRPr lang="en-US" dirty="0"/>
          </a:p>
        </p:txBody>
      </p:sp>
      <p:sp>
        <p:nvSpPr>
          <p:cNvPr id="6" name="Title 3"/>
          <p:cNvSpPr txBox="1">
            <a:spLocks/>
          </p:cNvSpPr>
          <p:nvPr/>
        </p:nvSpPr>
        <p:spPr>
          <a:xfrm>
            <a:off x="141005" y="234476"/>
            <a:ext cx="10092885" cy="892360"/>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tx1"/>
                </a:solidFill>
              </a:rPr>
              <a:t>Agenda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358" y="1253216"/>
            <a:ext cx="9621534" cy="4393080"/>
          </a:xfrm>
          <a:prstGeom prst="rect">
            <a:avLst/>
          </a:prstGeom>
          <a:noFill/>
          <a:ln>
            <a:solidFill>
              <a:schemeClr val="accent1"/>
            </a:solidFill>
          </a:ln>
        </p:spPr>
      </p:pic>
    </p:spTree>
    <p:extLst>
      <p:ext uri="{BB962C8B-B14F-4D97-AF65-F5344CB8AC3E}">
        <p14:creationId xmlns:p14="http://schemas.microsoft.com/office/powerpoint/2010/main" val="1372498980"/>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6"/>
          </p:nvPr>
        </p:nvSpPr>
        <p:spPr>
          <a:xfrm>
            <a:off x="527305" y="1097280"/>
            <a:ext cx="10171176" cy="4766428"/>
          </a:xfrm>
        </p:spPr>
        <p:txBody>
          <a:bodyPr/>
          <a:lstStyle/>
          <a:p>
            <a:pPr marL="7937" lvl="0" indent="0">
              <a:buNone/>
            </a:pPr>
            <a:r>
              <a:rPr lang="en-US" sz="1800" dirty="0"/>
              <a:t>To address the surge in Gene/Cell Therapies and High Cost Drugs: </a:t>
            </a:r>
          </a:p>
          <a:p>
            <a:pPr lvl="0"/>
            <a:r>
              <a:rPr lang="en-US" sz="1800" dirty="0"/>
              <a:t>Establish a model workflow and process for operational and financial aspects of medications that cost (WAC) more than </a:t>
            </a:r>
          </a:p>
          <a:p>
            <a:pPr lvl="1"/>
            <a:r>
              <a:rPr lang="en-US" sz="1800" dirty="0"/>
              <a:t>$25,000/dose per patient OR</a:t>
            </a:r>
          </a:p>
          <a:p>
            <a:pPr lvl="1"/>
            <a:r>
              <a:rPr lang="en-US" sz="1800" dirty="0"/>
              <a:t>$100,000/year of therapy per patient</a:t>
            </a:r>
          </a:p>
          <a:p>
            <a:pPr lvl="1"/>
            <a:r>
              <a:rPr lang="en-US" sz="1800" dirty="0"/>
              <a:t>$300,000/course of therapy per patient</a:t>
            </a:r>
          </a:p>
          <a:p>
            <a:pPr lvl="0"/>
            <a:r>
              <a:rPr lang="en-US" sz="1800" dirty="0"/>
              <a:t>Develop and maintain a detailed checklist of all elements to be considered when designing an operational and financial workflow for a specific medication</a:t>
            </a:r>
          </a:p>
          <a:p>
            <a:pPr lvl="0"/>
            <a:r>
              <a:rPr lang="en-US" sz="1800" dirty="0"/>
              <a:t>Engage individual department administrators to ensure that medication-specific workflows (covering operational and financial components) are developed for the requested drug</a:t>
            </a:r>
          </a:p>
          <a:p>
            <a:pPr lvl="0"/>
            <a:r>
              <a:rPr lang="en-US" sz="1800" dirty="0"/>
              <a:t>Approve workflows that have been developed and submitted by individual departments</a:t>
            </a:r>
          </a:p>
          <a:p>
            <a:pPr lvl="0"/>
            <a:r>
              <a:rPr lang="en-US" sz="1800" dirty="0"/>
              <a:t>Evaluate adherence to agree-upon workflows and escalate concerns to the P&amp;T Committee</a:t>
            </a:r>
          </a:p>
          <a:p>
            <a:pPr lvl="0"/>
            <a:r>
              <a:rPr lang="en-US" sz="1800" dirty="0"/>
              <a:t>Report biannually to the P&amp;T Committee</a:t>
            </a:r>
          </a:p>
        </p:txBody>
      </p:sp>
      <p:sp>
        <p:nvSpPr>
          <p:cNvPr id="3" name="Title 2"/>
          <p:cNvSpPr>
            <a:spLocks noGrp="1"/>
          </p:cNvSpPr>
          <p:nvPr>
            <p:ph type="title"/>
          </p:nvPr>
        </p:nvSpPr>
        <p:spPr>
          <a:xfrm>
            <a:off x="527304" y="355601"/>
            <a:ext cx="6574536" cy="589280"/>
          </a:xfrm>
        </p:spPr>
        <p:txBody>
          <a:bodyPr/>
          <a:lstStyle/>
          <a:p>
            <a:r>
              <a:rPr lang="en-US" dirty="0"/>
              <a:t>High-Cost Drug Committee</a:t>
            </a:r>
          </a:p>
        </p:txBody>
      </p:sp>
      <p:sp>
        <p:nvSpPr>
          <p:cNvPr id="2" name="Slide Number Placeholder 1"/>
          <p:cNvSpPr>
            <a:spLocks noGrp="1"/>
          </p:cNvSpPr>
          <p:nvPr>
            <p:ph type="sldNum" sz="quarter" idx="4294967295"/>
          </p:nvPr>
        </p:nvSpPr>
        <p:spPr>
          <a:xfrm>
            <a:off x="11379200" y="6619875"/>
            <a:ext cx="812800" cy="236538"/>
          </a:xfrm>
        </p:spPr>
        <p:txBody>
          <a:bodyPr/>
          <a:lstStyle/>
          <a:p>
            <a:fld id="{4325448C-9542-4004-A793-6C63BE18F637}" type="slidenum">
              <a:rPr lang="en-US" smtClean="0">
                <a:solidFill>
                  <a:srgbClr val="FFFFFF"/>
                </a:solidFill>
              </a:rPr>
              <a:pPr/>
              <a:t>50</a:t>
            </a:fld>
            <a:endParaRPr lang="en-US" dirty="0">
              <a:solidFill>
                <a:srgbClr val="FFFFFF"/>
              </a:solidFill>
            </a:endParaRPr>
          </a:p>
        </p:txBody>
      </p:sp>
    </p:spTree>
    <p:extLst>
      <p:ext uri="{BB962C8B-B14F-4D97-AF65-F5344CB8AC3E}">
        <p14:creationId xmlns:p14="http://schemas.microsoft.com/office/powerpoint/2010/main" val="194066272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5276850" y="5986463"/>
            <a:ext cx="6915150" cy="603250"/>
          </a:xfrm>
        </p:spPr>
        <p:txBody>
          <a:bodyPr/>
          <a:lstStyle/>
          <a:p>
            <a:fld id="{0F467E3B-A5AC-2A43-BE2E-DFA99641A995}" type="slidenum">
              <a:rPr lang="en-US" smtClean="0"/>
              <a:pPr/>
              <a:t>51</a:t>
            </a:fld>
            <a:endParaRPr lang="en-US" dirty="0"/>
          </a:p>
        </p:txBody>
      </p:sp>
      <p:pic>
        <p:nvPicPr>
          <p:cNvPr id="5" name="Picture 4"/>
          <p:cNvPicPr>
            <a:picLocks noChangeAspect="1"/>
          </p:cNvPicPr>
          <p:nvPr/>
        </p:nvPicPr>
        <p:blipFill>
          <a:blip r:embed="rId2"/>
          <a:stretch>
            <a:fillRect/>
          </a:stretch>
        </p:blipFill>
        <p:spPr>
          <a:xfrm>
            <a:off x="787400" y="177800"/>
            <a:ext cx="10680700" cy="5600700"/>
          </a:xfrm>
          <a:prstGeom prst="rect">
            <a:avLst/>
          </a:prstGeom>
        </p:spPr>
      </p:pic>
    </p:spTree>
    <p:extLst>
      <p:ext uri="{BB962C8B-B14F-4D97-AF65-F5344CB8AC3E}">
        <p14:creationId xmlns:p14="http://schemas.microsoft.com/office/powerpoint/2010/main" val="2008862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41"/>
            <a:ext cx="11271387" cy="797560"/>
          </a:xfrm>
        </p:spPr>
        <p:txBody>
          <a:bodyPr/>
          <a:lstStyle/>
          <a:p>
            <a:r>
              <a:rPr lang="en-US" dirty="0">
                <a:solidFill>
                  <a:schemeClr val="tx1"/>
                </a:solidFill>
              </a:rPr>
              <a:t>UCM Biosimilar Management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9199911"/>
              </p:ext>
            </p:extLst>
          </p:nvPr>
        </p:nvGraphicFramePr>
        <p:xfrm>
          <a:off x="920750" y="515620"/>
          <a:ext cx="10515600" cy="5938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7634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6100" y="215900"/>
            <a:ext cx="10960099" cy="5575300"/>
          </a:xfrm>
          <a:prstGeom prst="rect">
            <a:avLst/>
          </a:prstGeom>
        </p:spPr>
      </p:pic>
    </p:spTree>
    <p:extLst>
      <p:ext uri="{BB962C8B-B14F-4D97-AF65-F5344CB8AC3E}">
        <p14:creationId xmlns:p14="http://schemas.microsoft.com/office/powerpoint/2010/main" val="3686837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57075-15CA-7A4D-9365-BEA92B4235CA}"/>
              </a:ext>
            </a:extLst>
          </p:cNvPr>
          <p:cNvSpPr>
            <a:spLocks noGrp="1"/>
          </p:cNvSpPr>
          <p:nvPr>
            <p:ph type="body" sz="quarter" idx="10"/>
          </p:nvPr>
        </p:nvSpPr>
        <p:spPr/>
        <p:txBody>
          <a:bodyPr/>
          <a:lstStyle/>
          <a:p>
            <a:r>
              <a:rPr lang="en-US" sz="4400" dirty="0"/>
              <a:t>Pharmacy Department Plans FY26</a:t>
            </a:r>
          </a:p>
        </p:txBody>
      </p:sp>
    </p:spTree>
    <p:extLst>
      <p:ext uri="{BB962C8B-B14F-4D97-AF65-F5344CB8AC3E}">
        <p14:creationId xmlns:p14="http://schemas.microsoft.com/office/powerpoint/2010/main" val="1326372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70154" y="439155"/>
            <a:ext cx="7641336" cy="561612"/>
          </a:xfrm>
        </p:spPr>
        <p:txBody>
          <a:bodyPr/>
          <a:lstStyle/>
          <a:p>
            <a:r>
              <a:rPr lang="en-US" dirty="0"/>
              <a:t>FY25 Pharmacy Accomplishments</a:t>
            </a:r>
          </a:p>
        </p:txBody>
      </p:sp>
      <p:sp>
        <p:nvSpPr>
          <p:cNvPr id="10" name="Content Placeholder 9"/>
          <p:cNvSpPr>
            <a:spLocks noGrp="1"/>
          </p:cNvSpPr>
          <p:nvPr>
            <p:ph idx="1"/>
          </p:nvPr>
        </p:nvSpPr>
        <p:spPr>
          <a:xfrm>
            <a:off x="857504" y="1298452"/>
            <a:ext cx="5151121" cy="4351338"/>
          </a:xfrm>
        </p:spPr>
        <p:txBody>
          <a:bodyPr/>
          <a:lstStyle/>
          <a:p>
            <a:r>
              <a:rPr lang="en-US" dirty="0"/>
              <a:t>Growth in Infusion, Mail, and Retail</a:t>
            </a:r>
          </a:p>
          <a:p>
            <a:r>
              <a:rPr lang="en-US" dirty="0"/>
              <a:t>Omnicell Upgrade at UCM </a:t>
            </a:r>
          </a:p>
          <a:p>
            <a:r>
              <a:rPr lang="en-US" dirty="0"/>
              <a:t>Roll-out of DSCSA software- 100% compliant</a:t>
            </a:r>
          </a:p>
          <a:p>
            <a:r>
              <a:rPr lang="en-US" dirty="0"/>
              <a:t>Dispense Prep Roll-out</a:t>
            </a:r>
          </a:p>
          <a:p>
            <a:r>
              <a:rPr lang="en-US" dirty="0"/>
              <a:t>Implementation of Compass Rose for Specialty </a:t>
            </a:r>
          </a:p>
          <a:p>
            <a:r>
              <a:rPr lang="en-US" dirty="0"/>
              <a:t>High-Cost Drug Committee</a:t>
            </a:r>
          </a:p>
          <a:p>
            <a:r>
              <a:rPr lang="en-US" dirty="0"/>
              <a:t>Biosimilar Payer Adaptive Model </a:t>
            </a:r>
          </a:p>
          <a:p>
            <a:r>
              <a:rPr lang="en-US" dirty="0"/>
              <a:t>PharmaFit- Support GLP-1’s</a:t>
            </a:r>
          </a:p>
          <a:p>
            <a:r>
              <a:rPr lang="en-US" dirty="0"/>
              <a:t>Spend Analytics Software</a:t>
            </a:r>
          </a:p>
          <a:p>
            <a:endParaRPr lang="en-US" dirty="0"/>
          </a:p>
        </p:txBody>
      </p:sp>
      <p:pic>
        <p:nvPicPr>
          <p:cNvPr id="13" name="Content Placeholder 12"/>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rot="5400000">
            <a:off x="6902291" y="1050961"/>
            <a:ext cx="4351337" cy="4846320"/>
          </a:xfrm>
        </p:spPr>
      </p:pic>
    </p:spTree>
    <p:extLst>
      <p:ext uri="{BB962C8B-B14F-4D97-AF65-F5344CB8AC3E}">
        <p14:creationId xmlns:p14="http://schemas.microsoft.com/office/powerpoint/2010/main" val="130510654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449257016"/>
              </p:ext>
            </p:extLst>
          </p:nvPr>
        </p:nvGraphicFramePr>
        <p:xfrm>
          <a:off x="1879291" y="2055235"/>
          <a:ext cx="7790287" cy="402559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quarter" idx="36"/>
          </p:nvPr>
        </p:nvSpPr>
        <p:spPr>
          <a:xfrm>
            <a:off x="850389" y="1308697"/>
            <a:ext cx="9848089" cy="4443498"/>
          </a:xfrm>
        </p:spPr>
        <p:txBody>
          <a:bodyPr/>
          <a:lstStyle/>
          <a:p>
            <a:r>
              <a:rPr lang="en-US" sz="1400" dirty="0"/>
              <a:t>The team focused on reducing drug spend on inpatient i.e. Vial-to-bag launch, Spend Analytics Software, Stewardship </a:t>
            </a:r>
          </a:p>
          <a:p>
            <a:r>
              <a:rPr lang="en-US" sz="1400" dirty="0"/>
              <a:t>Tracking high-cost utilization- New ad hoc committee</a:t>
            </a:r>
          </a:p>
          <a:p>
            <a:endParaRPr lang="en-US" dirty="0"/>
          </a:p>
        </p:txBody>
      </p:sp>
      <p:sp>
        <p:nvSpPr>
          <p:cNvPr id="2" name="Title 1"/>
          <p:cNvSpPr>
            <a:spLocks noGrp="1"/>
          </p:cNvSpPr>
          <p:nvPr>
            <p:ph type="title"/>
          </p:nvPr>
        </p:nvSpPr>
        <p:spPr>
          <a:xfrm>
            <a:off x="163553" y="469913"/>
            <a:ext cx="11738516" cy="950297"/>
          </a:xfrm>
          <a:noFill/>
          <a:ln>
            <a:noFill/>
          </a:ln>
        </p:spPr>
        <p:txBody>
          <a:bodyPr>
            <a:normAutofit fontScale="90000"/>
          </a:bodyPr>
          <a:lstStyle/>
          <a:p>
            <a:r>
              <a:rPr lang="en-US" dirty="0">
                <a:solidFill>
                  <a:schemeClr val="tx1"/>
                </a:solidFill>
              </a:rPr>
              <a:t>UCMC Inpatient Drug Cost / IP Admissions and Observations</a:t>
            </a:r>
          </a:p>
        </p:txBody>
      </p:sp>
    </p:spTree>
    <p:extLst>
      <p:ext uri="{BB962C8B-B14F-4D97-AF65-F5344CB8AC3E}">
        <p14:creationId xmlns:p14="http://schemas.microsoft.com/office/powerpoint/2010/main" val="3627713224"/>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91847"/>
            <a:ext cx="11230837" cy="893673"/>
          </a:xfrm>
          <a:noFill/>
          <a:ln>
            <a:noFill/>
          </a:ln>
        </p:spPr>
        <p:txBody>
          <a:bodyPr>
            <a:noAutofit/>
          </a:bodyPr>
          <a:lstStyle/>
          <a:p>
            <a:pPr algn="l"/>
            <a:r>
              <a:rPr lang="en-US" sz="3200" dirty="0"/>
              <a:t>Outpatient Script Count- Growth Due to Mail Order </a:t>
            </a:r>
          </a:p>
        </p:txBody>
      </p:sp>
      <p:pic>
        <p:nvPicPr>
          <p:cNvPr id="4" name="Picture 3"/>
          <p:cNvPicPr>
            <a:picLocks noChangeAspect="1"/>
          </p:cNvPicPr>
          <p:nvPr/>
        </p:nvPicPr>
        <p:blipFill>
          <a:blip r:embed="rId2"/>
          <a:stretch>
            <a:fillRect/>
          </a:stretch>
        </p:blipFill>
        <p:spPr>
          <a:xfrm>
            <a:off x="660401" y="900077"/>
            <a:ext cx="10596880" cy="4877223"/>
          </a:xfrm>
          <a:prstGeom prst="rect">
            <a:avLst/>
          </a:prstGeom>
        </p:spPr>
      </p:pic>
    </p:spTree>
    <p:extLst>
      <p:ext uri="{BB962C8B-B14F-4D97-AF65-F5344CB8AC3E}">
        <p14:creationId xmlns:p14="http://schemas.microsoft.com/office/powerpoint/2010/main" val="1598589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7304" y="447041"/>
            <a:ext cx="8291576" cy="558800"/>
          </a:xfrm>
        </p:spPr>
        <p:txBody>
          <a:bodyPr/>
          <a:lstStyle/>
          <a:p>
            <a:r>
              <a:rPr lang="en-US" dirty="0"/>
              <a:t>Key Pharmacy Strategies for FY26</a:t>
            </a:r>
          </a:p>
        </p:txBody>
      </p:sp>
      <p:sp>
        <p:nvSpPr>
          <p:cNvPr id="6" name="Content Placeholder 5"/>
          <p:cNvSpPr>
            <a:spLocks noGrp="1"/>
          </p:cNvSpPr>
          <p:nvPr>
            <p:ph idx="1"/>
          </p:nvPr>
        </p:nvSpPr>
        <p:spPr>
          <a:xfrm>
            <a:off x="527304" y="1289538"/>
            <a:ext cx="6582156" cy="4448513"/>
          </a:xfrm>
        </p:spPr>
        <p:txBody>
          <a:bodyPr>
            <a:normAutofit fontScale="92500" lnSpcReduction="20000"/>
          </a:bodyPr>
          <a:lstStyle/>
          <a:p>
            <a:r>
              <a:rPr lang="en-US" sz="2100" dirty="0"/>
              <a:t>Growth of outpatient scripts- Specialty, Retail, mail order </a:t>
            </a:r>
          </a:p>
          <a:p>
            <a:r>
              <a:rPr lang="en-US" sz="2100" dirty="0"/>
              <a:t>Expansion of Infusion services</a:t>
            </a:r>
          </a:p>
          <a:p>
            <a:r>
              <a:rPr lang="en-US" sz="2100" dirty="0"/>
              <a:t>Implementing a new Courier across the Enterprise, will help reduce mail order expenses and create standardization </a:t>
            </a:r>
          </a:p>
          <a:p>
            <a:r>
              <a:rPr lang="en-US" sz="2100" dirty="0"/>
              <a:t>Exploring AI technology to improve efficiencies </a:t>
            </a:r>
          </a:p>
          <a:p>
            <a:r>
              <a:rPr lang="en-US" sz="2100" dirty="0"/>
              <a:t>Hiring and Retention strategies</a:t>
            </a:r>
          </a:p>
          <a:p>
            <a:r>
              <a:rPr lang="en-US" sz="2100" dirty="0"/>
              <a:t>Focus on reducing drug spend- Spend Analytics </a:t>
            </a:r>
          </a:p>
          <a:p>
            <a:r>
              <a:rPr lang="en-US" sz="2100" dirty="0"/>
              <a:t>Launch of Omnicell Anesthesia Carts at Hyde Park </a:t>
            </a:r>
          </a:p>
          <a:p>
            <a:r>
              <a:rPr lang="en-US" sz="2100" dirty="0"/>
              <a:t>Execute Plans for New Cancer Center</a:t>
            </a:r>
          </a:p>
          <a:p>
            <a:r>
              <a:rPr lang="en-US" sz="2100" dirty="0"/>
              <a:t>Implement Process for IRA- 10 drugs </a:t>
            </a:r>
          </a:p>
          <a:p>
            <a:r>
              <a:rPr lang="en-US" sz="2100" dirty="0"/>
              <a:t>Expansion of Epic solutions  with Epic inventory and Epic POS</a:t>
            </a:r>
          </a:p>
          <a:p>
            <a:r>
              <a:rPr lang="en-US" sz="2100" dirty="0"/>
              <a:t>Re-Accredit to be COE adding Ingalls </a:t>
            </a:r>
          </a:p>
          <a:p>
            <a:endParaRPr lang="en-US" dirty="0"/>
          </a:p>
        </p:txBody>
      </p:sp>
      <p:pic>
        <p:nvPicPr>
          <p:cNvPr id="9" name="x_id-922A8C2E-C165-47BE-8C04-304364E60610" descr="image001.png"/>
          <p:cNvPicPr>
            <a:picLocks noGrp="1" noChangeAspect="1" noChangeArrowheads="1"/>
          </p:cNvPicPr>
          <p:nvPr>
            <p:ph idx="12"/>
          </p:nvPr>
        </p:nvPicPr>
        <p:blipFill>
          <a:blip r:embed="rId2" r:link="rId3">
            <a:extLst>
              <a:ext uri="{28A0092B-C50C-407E-A947-70E740481C1C}">
                <a14:useLocalDpi xmlns:a14="http://schemas.microsoft.com/office/drawing/2010/main" val="0"/>
              </a:ext>
            </a:extLst>
          </a:blip>
          <a:srcRect/>
          <a:stretch>
            <a:fillRect/>
          </a:stretch>
        </p:blipFill>
        <p:spPr bwMode="auto">
          <a:xfrm>
            <a:off x="7189788" y="1554480"/>
            <a:ext cx="3803331"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531835"/>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7304" y="375921"/>
            <a:ext cx="6477000" cy="589280"/>
          </a:xfrm>
        </p:spPr>
        <p:txBody>
          <a:bodyPr/>
          <a:lstStyle/>
          <a:p>
            <a:r>
              <a:rPr lang="en-US" dirty="0"/>
              <a:t>Summary</a:t>
            </a:r>
          </a:p>
        </p:txBody>
      </p:sp>
      <p:sp>
        <p:nvSpPr>
          <p:cNvPr id="9" name="Content Placeholder 8"/>
          <p:cNvSpPr>
            <a:spLocks noGrp="1"/>
          </p:cNvSpPr>
          <p:nvPr>
            <p:ph idx="1"/>
          </p:nvPr>
        </p:nvSpPr>
        <p:spPr>
          <a:xfrm>
            <a:off x="847344" y="1134364"/>
            <a:ext cx="10708386" cy="4557967"/>
          </a:xfrm>
        </p:spPr>
        <p:txBody>
          <a:bodyPr>
            <a:normAutofit/>
          </a:bodyPr>
          <a:lstStyle/>
          <a:p>
            <a:r>
              <a:rPr lang="en-US" dirty="0"/>
              <a:t>Many new government regulation impacting Pharmacy- Need to plan </a:t>
            </a:r>
          </a:p>
          <a:p>
            <a:r>
              <a:rPr lang="en-US" dirty="0"/>
              <a:t>Surge of Gene and Cell Therapies </a:t>
            </a:r>
          </a:p>
          <a:p>
            <a:r>
              <a:rPr lang="en-US" dirty="0"/>
              <a:t>Large growth in GLP-1’s</a:t>
            </a:r>
          </a:p>
          <a:p>
            <a:r>
              <a:rPr lang="en-US" dirty="0"/>
              <a:t>Outpatient script growth with more patients shifting to mail order</a:t>
            </a:r>
          </a:p>
          <a:p>
            <a:r>
              <a:rPr lang="en-US" dirty="0"/>
              <a:t>Home Infusion potential </a:t>
            </a:r>
          </a:p>
          <a:p>
            <a:r>
              <a:rPr lang="en-US" dirty="0"/>
              <a:t>Continue growth in Specialty Pharmacy with the new drugs hitting the market- oncology and autoimmune diseases </a:t>
            </a:r>
          </a:p>
          <a:p>
            <a:r>
              <a:rPr lang="en-US" dirty="0"/>
              <a:t>Drug shortages will be a challenge </a:t>
            </a:r>
          </a:p>
          <a:p>
            <a:r>
              <a:rPr lang="en-US" dirty="0"/>
              <a:t>340B Contract Pharmacy Business will be a challenge, focus on optimizing the program</a:t>
            </a:r>
          </a:p>
          <a:p>
            <a:r>
              <a:rPr lang="en-US" dirty="0"/>
              <a:t>Focus on Decrease drug spend </a:t>
            </a:r>
          </a:p>
          <a:p>
            <a:r>
              <a:rPr lang="en-US" dirty="0"/>
              <a:t>Using technology to create efficiencies across Pharmacy- especially help with Prior Auth’s </a:t>
            </a:r>
          </a:p>
          <a:p>
            <a:pPr marL="0" indent="0">
              <a:buNone/>
            </a:pPr>
            <a:endParaRPr lang="en-US" dirty="0"/>
          </a:p>
        </p:txBody>
      </p:sp>
    </p:spTree>
    <p:extLst>
      <p:ext uri="{BB962C8B-B14F-4D97-AF65-F5344CB8AC3E}">
        <p14:creationId xmlns:p14="http://schemas.microsoft.com/office/powerpoint/2010/main" val="275677369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631" y="367382"/>
            <a:ext cx="6477000" cy="561612"/>
          </a:xfrm>
        </p:spPr>
        <p:txBody>
          <a:bodyPr/>
          <a:lstStyle/>
          <a:p>
            <a:r>
              <a:rPr lang="en-US" dirty="0"/>
              <a:t>Executive Leadership Update</a:t>
            </a:r>
          </a:p>
        </p:txBody>
      </p:sp>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6</a:t>
            </a:fld>
            <a:endParaRPr lang="en-US" dirty="0"/>
          </a:p>
        </p:txBody>
      </p:sp>
      <p:sp>
        <p:nvSpPr>
          <p:cNvPr id="12" name="Text Placeholder 5"/>
          <p:cNvSpPr txBox="1">
            <a:spLocks/>
          </p:cNvSpPr>
          <p:nvPr/>
        </p:nvSpPr>
        <p:spPr>
          <a:xfrm>
            <a:off x="373745" y="1356465"/>
            <a:ext cx="3507487" cy="4376823"/>
          </a:xfrm>
          <a:prstGeom prst="rect">
            <a:avLst/>
          </a:prstGeom>
          <a:ln>
            <a:solidFill>
              <a:srgbClr val="800000"/>
            </a:solidFill>
          </a:ln>
        </p:spPr>
        <p:txBody>
          <a:bodyPr vert="horz" lIns="91440" tIns="91440" rIns="91440" bIns="274320" rtlCol="0">
            <a:noAutofit/>
          </a:bodyPr>
          <a:lstStyle>
            <a:lvl1pPr marL="349250" indent="-341313" algn="l" defTabSz="914400" rtl="0" eaLnBrk="1" latinLnBrk="0" hangingPunct="1">
              <a:lnSpc>
                <a:spcPct val="10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marR="0" lvl="0" indent="0" algn="ctr" defTabSz="914400" rtl="0" eaLnBrk="1" fontAlgn="auto" latinLnBrk="0" hangingPunct="1">
              <a:lnSpc>
                <a:spcPct val="100000"/>
              </a:lnSpc>
              <a:spcBef>
                <a:spcPts val="1200"/>
              </a:spcBef>
              <a:spcAft>
                <a:spcPts val="0"/>
              </a:spcAft>
              <a:buClr>
                <a:srgbClr val="800000"/>
              </a:buClr>
              <a:buSzTx/>
              <a:buFont typeface="Arial" panose="020B0604020202020204" pitchFamily="34" charset="0"/>
              <a:buNone/>
              <a:tabLst/>
              <a:defRPr/>
            </a:pPr>
            <a:r>
              <a:rPr kumimoji="0" lang="en-US" sz="3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Tom Jackiewicz</a:t>
            </a: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President </a:t>
            </a: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UChicago Medicine</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 Placeholder 6"/>
          <p:cNvSpPr txBox="1">
            <a:spLocks/>
          </p:cNvSpPr>
          <p:nvPr/>
        </p:nvSpPr>
        <p:spPr>
          <a:xfrm>
            <a:off x="4109776" y="1356465"/>
            <a:ext cx="3838470" cy="4376823"/>
          </a:xfrm>
          <a:prstGeom prst="rect">
            <a:avLst/>
          </a:prstGeom>
          <a:ln>
            <a:solidFill>
              <a:srgbClr val="800000"/>
            </a:solidFill>
          </a:ln>
        </p:spPr>
        <p:txBody>
          <a:bodyPr vert="horz" lIns="91440" tIns="91440" rIns="91440" bIns="274320" rtlCol="0">
            <a:noAutofit/>
          </a:bodyPr>
          <a:lstStyle>
            <a:lvl1pPr marL="349250" indent="-341313" algn="l" defTabSz="914400" rtl="0" eaLnBrk="1" latinLnBrk="0" hangingPunct="1">
              <a:lnSpc>
                <a:spcPct val="10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marR="0" lvl="0" indent="0" algn="ctr" defTabSz="914400" rtl="0" eaLnBrk="1" fontAlgn="auto" latinLnBrk="0" hangingPunct="1">
              <a:lnSpc>
                <a:spcPct val="100000"/>
              </a:lnSpc>
              <a:spcBef>
                <a:spcPts val="1200"/>
              </a:spcBef>
              <a:spcAft>
                <a:spcPts val="0"/>
              </a:spcAft>
              <a:buClr>
                <a:srgbClr val="800000"/>
              </a:buClr>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Krista Curell</a:t>
            </a: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System Chief</a:t>
            </a:r>
            <a:r>
              <a:rPr kumimoji="0" lang="en-US" sz="20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Operating Officer</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UChicago Medicine</a:t>
            </a:r>
          </a:p>
          <a:p>
            <a:pPr marL="349250" marR="0" lvl="0" indent="-341313" algn="l" defTabSz="914400" rtl="0" eaLnBrk="1" fontAlgn="auto" latinLnBrk="0" hangingPunct="1">
              <a:lnSpc>
                <a:spcPct val="100000"/>
              </a:lnSpc>
              <a:spcBef>
                <a:spcPts val="1200"/>
              </a:spcBef>
              <a:spcAft>
                <a:spcPts val="0"/>
              </a:spcAft>
              <a:buClr>
                <a:srgbClr val="800000"/>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xt Placeholder 7"/>
          <p:cNvSpPr txBox="1">
            <a:spLocks/>
          </p:cNvSpPr>
          <p:nvPr/>
        </p:nvSpPr>
        <p:spPr>
          <a:xfrm>
            <a:off x="8221096" y="1356465"/>
            <a:ext cx="3507487" cy="4376823"/>
          </a:xfrm>
          <a:prstGeom prst="rect">
            <a:avLst/>
          </a:prstGeom>
          <a:ln>
            <a:solidFill>
              <a:srgbClr val="800000"/>
            </a:solidFill>
          </a:ln>
        </p:spPr>
        <p:txBody>
          <a:bodyPr vert="horz" lIns="91440" tIns="91440" rIns="91440" bIns="274320" rtlCol="0">
            <a:noAutofit/>
          </a:bodyPr>
          <a:lstStyle>
            <a:lvl1pPr marL="349250" indent="-341313" algn="l" defTabSz="914400" rtl="0" eaLnBrk="1" latinLnBrk="0" hangingPunct="1">
              <a:lnSpc>
                <a:spcPct val="10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marR="0" lvl="0" indent="0" algn="ctr" defTabSz="914400" rtl="0" eaLnBrk="1" fontAlgn="auto" latinLnBrk="0" hangingPunct="1">
              <a:lnSpc>
                <a:spcPct val="100000"/>
              </a:lnSpc>
              <a:spcBef>
                <a:spcPts val="1200"/>
              </a:spcBef>
              <a:spcAft>
                <a:spcPts val="0"/>
              </a:spcAft>
              <a:buClr>
                <a:srgbClr val="800000"/>
              </a:buClr>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Yeman Collier</a:t>
            </a: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lang="en-US" sz="2400" dirty="0">
                <a:solidFill>
                  <a:srgbClr val="000000"/>
                </a:solidFill>
              </a:rPr>
              <a:t>Chief Information Officer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937" marR="0" lvl="0" indent="0" algn="ctr" defTabSz="914400" rtl="0" eaLnBrk="1" fontAlgn="auto" latinLnBrk="0" hangingPunct="1">
              <a:lnSpc>
                <a:spcPct val="100000"/>
              </a:lnSpc>
              <a:spcBef>
                <a:spcPts val="0"/>
              </a:spcBef>
              <a:spcAft>
                <a:spcPts val="0"/>
              </a:spcAft>
              <a:buClr>
                <a:srgbClr val="800000"/>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UChicago Medicine</a:t>
            </a:r>
          </a:p>
        </p:txBody>
      </p:sp>
      <p:pic>
        <p:nvPicPr>
          <p:cNvPr id="15" name="Picture 14"/>
          <p:cNvPicPr>
            <a:picLocks noChangeAspect="1"/>
          </p:cNvPicPr>
          <p:nvPr/>
        </p:nvPicPr>
        <p:blipFill>
          <a:blip r:embed="rId2"/>
          <a:stretch>
            <a:fillRect/>
          </a:stretch>
        </p:blipFill>
        <p:spPr>
          <a:xfrm>
            <a:off x="1173224" y="3397389"/>
            <a:ext cx="1908528" cy="2188843"/>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323" y="3387945"/>
            <a:ext cx="1961550" cy="2198288"/>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074" y="3397389"/>
            <a:ext cx="2229852" cy="2188843"/>
          </a:xfrm>
          <a:prstGeom prst="rect">
            <a:avLst/>
          </a:prstGeom>
        </p:spPr>
      </p:pic>
    </p:spTree>
    <p:extLst>
      <p:ext uri="{BB962C8B-B14F-4D97-AF65-F5344CB8AC3E}">
        <p14:creationId xmlns:p14="http://schemas.microsoft.com/office/powerpoint/2010/main" val="2466490937"/>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p>
        </p:txBody>
      </p:sp>
      <p:sp>
        <p:nvSpPr>
          <p:cNvPr id="3" name="Content Placeholder 2"/>
          <p:cNvSpPr>
            <a:spLocks noGrp="1"/>
          </p:cNvSpPr>
          <p:nvPr>
            <p:ph idx="1"/>
          </p:nvPr>
        </p:nvSpPr>
        <p:spPr/>
        <p:txBody>
          <a:bodyPr/>
          <a:lstStyle/>
          <a:p>
            <a:pPr marL="0" indent="0">
              <a:buNone/>
            </a:pPr>
            <a:r>
              <a:rPr lang="en-US" dirty="0"/>
              <a:t>1. The Use of Medications in the US 2024. IQVIA. https: </a:t>
            </a:r>
            <a:r>
              <a:rPr lang="en-US" dirty="0">
                <a:hlinkClick r:id="rId2"/>
              </a:rPr>
              <a:t>The Use of Medicines in the U.S. 2025 – IQVIA</a:t>
            </a:r>
            <a:r>
              <a:rPr lang="en-US" dirty="0"/>
              <a:t>. Published April 2025. </a:t>
            </a:r>
          </a:p>
        </p:txBody>
      </p:sp>
    </p:spTree>
    <p:extLst>
      <p:ext uri="{BB962C8B-B14F-4D97-AF65-F5344CB8AC3E}">
        <p14:creationId xmlns:p14="http://schemas.microsoft.com/office/powerpoint/2010/main" val="294250119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400" dirty="0"/>
              <a:t>Ian O’Malley</a:t>
            </a:r>
            <a:br>
              <a:rPr lang="en-US" sz="3600" dirty="0"/>
            </a:br>
            <a:r>
              <a:rPr lang="en-US" sz="3600" dirty="0"/>
              <a:t>Exec Director of Strategic Sourcing</a:t>
            </a:r>
          </a:p>
        </p:txBody>
      </p:sp>
    </p:spTree>
    <p:extLst>
      <p:ext uri="{BB962C8B-B14F-4D97-AF65-F5344CB8AC3E}">
        <p14:creationId xmlns:p14="http://schemas.microsoft.com/office/powerpoint/2010/main" val="2863478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62</a:t>
            </a:fld>
            <a:endParaRPr lang="en-US" dirty="0"/>
          </a:p>
        </p:txBody>
      </p:sp>
      <p:sp>
        <p:nvSpPr>
          <p:cNvPr id="5" name="Parallelogram 4">
            <a:extLst>
              <a:ext uri="{FF2B5EF4-FFF2-40B4-BE49-F238E27FC236}">
                <a16:creationId xmlns:a16="http://schemas.microsoft.com/office/drawing/2014/main" id="{113B7856-5FFB-C546-A162-7CB89281B7C6}"/>
              </a:ext>
            </a:extLst>
          </p:cNvPr>
          <p:cNvSpPr/>
          <p:nvPr/>
        </p:nvSpPr>
        <p:spPr>
          <a:xfrm flipH="1">
            <a:off x="3048000" y="0"/>
            <a:ext cx="3352800" cy="6170341"/>
          </a:xfrm>
          <a:prstGeom prst="parallelogram">
            <a:avLst>
              <a:gd name="adj" fmla="val 5179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46" y="2305312"/>
            <a:ext cx="2540454" cy="1945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C07AF0FC-BE91-A44B-AACE-9F86481E9D34}"/>
              </a:ext>
            </a:extLst>
          </p:cNvPr>
          <p:cNvSpPr txBox="1"/>
          <p:nvPr/>
        </p:nvSpPr>
        <p:spPr>
          <a:xfrm>
            <a:off x="4535476" y="3019651"/>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3</a:t>
            </a:r>
          </a:p>
        </p:txBody>
      </p:sp>
      <p:sp>
        <p:nvSpPr>
          <p:cNvPr id="9" name="TextBox 8">
            <a:extLst>
              <a:ext uri="{FF2B5EF4-FFF2-40B4-BE49-F238E27FC236}">
                <a16:creationId xmlns:a16="http://schemas.microsoft.com/office/drawing/2014/main" id="{0C200A45-6496-3446-BDCE-71BA14E21DDC}"/>
              </a:ext>
            </a:extLst>
          </p:cNvPr>
          <p:cNvSpPr txBox="1"/>
          <p:nvPr/>
        </p:nvSpPr>
        <p:spPr>
          <a:xfrm>
            <a:off x="3747620" y="180012"/>
            <a:ext cx="671980"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1</a:t>
            </a:r>
          </a:p>
        </p:txBody>
      </p:sp>
      <p:sp>
        <p:nvSpPr>
          <p:cNvPr id="10" name="TextBox 9">
            <a:extLst>
              <a:ext uri="{FF2B5EF4-FFF2-40B4-BE49-F238E27FC236}">
                <a16:creationId xmlns:a16="http://schemas.microsoft.com/office/drawing/2014/main" id="{CF3928C3-1899-CF4B-93E0-E4040A83C759}"/>
              </a:ext>
            </a:extLst>
          </p:cNvPr>
          <p:cNvSpPr txBox="1"/>
          <p:nvPr/>
        </p:nvSpPr>
        <p:spPr>
          <a:xfrm>
            <a:off x="4928120" y="4462355"/>
            <a:ext cx="405880" cy="1107996"/>
          </a:xfrm>
          <a:prstGeom prst="rect">
            <a:avLst/>
          </a:prstGeom>
          <a:noFill/>
        </p:spPr>
        <p:txBody>
          <a:bodyPr wrap="squar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4</a:t>
            </a:r>
          </a:p>
        </p:txBody>
      </p:sp>
      <p:sp>
        <p:nvSpPr>
          <p:cNvPr id="11" name="TextBox 10">
            <a:extLst>
              <a:ext uri="{FF2B5EF4-FFF2-40B4-BE49-F238E27FC236}">
                <a16:creationId xmlns:a16="http://schemas.microsoft.com/office/drawing/2014/main" id="{3B3B7202-E75C-8148-974F-76D4601D7FA7}"/>
              </a:ext>
            </a:extLst>
          </p:cNvPr>
          <p:cNvSpPr txBox="1"/>
          <p:nvPr/>
        </p:nvSpPr>
        <p:spPr>
          <a:xfrm>
            <a:off x="4052422" y="1358374"/>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2</a:t>
            </a:r>
          </a:p>
        </p:txBody>
      </p:sp>
      <p:sp>
        <p:nvSpPr>
          <p:cNvPr id="12" name="Subtitle 2">
            <a:extLst>
              <a:ext uri="{FF2B5EF4-FFF2-40B4-BE49-F238E27FC236}">
                <a16:creationId xmlns:a16="http://schemas.microsoft.com/office/drawing/2014/main" id="{68CD5A07-2A32-CE4E-A818-FF16E1B72C89}"/>
              </a:ext>
            </a:extLst>
          </p:cNvPr>
          <p:cNvSpPr txBox="1">
            <a:spLocks/>
          </p:cNvSpPr>
          <p:nvPr/>
        </p:nvSpPr>
        <p:spPr>
          <a:xfrm>
            <a:off x="4950683" y="633341"/>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Strategic Sourcing Overview</a:t>
            </a:r>
          </a:p>
        </p:txBody>
      </p:sp>
      <p:sp>
        <p:nvSpPr>
          <p:cNvPr id="13" name="Subtitle 2">
            <a:extLst>
              <a:ext uri="{FF2B5EF4-FFF2-40B4-BE49-F238E27FC236}">
                <a16:creationId xmlns:a16="http://schemas.microsoft.com/office/drawing/2014/main" id="{2262831D-5242-3641-B17C-FE3FF36D1263}"/>
              </a:ext>
            </a:extLst>
          </p:cNvPr>
          <p:cNvSpPr txBox="1">
            <a:spLocks/>
          </p:cNvSpPr>
          <p:nvPr/>
        </p:nvSpPr>
        <p:spPr>
          <a:xfrm>
            <a:off x="6267875" y="3429450"/>
            <a:ext cx="4538359" cy="24090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Resiliency and Global Disruptions</a:t>
            </a:r>
          </a:p>
        </p:txBody>
      </p:sp>
      <p:sp>
        <p:nvSpPr>
          <p:cNvPr id="14" name="Subtitle 2">
            <a:extLst>
              <a:ext uri="{FF2B5EF4-FFF2-40B4-BE49-F238E27FC236}">
                <a16:creationId xmlns:a16="http://schemas.microsoft.com/office/drawing/2014/main" id="{50EE6726-3AC5-BC4C-9D38-D4F5ED53D2C6}"/>
              </a:ext>
            </a:extLst>
          </p:cNvPr>
          <p:cNvSpPr txBox="1">
            <a:spLocks/>
          </p:cNvSpPr>
          <p:nvPr/>
        </p:nvSpPr>
        <p:spPr>
          <a:xfrm>
            <a:off x="5592744" y="1732992"/>
            <a:ext cx="4876800" cy="654475"/>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4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Value Analysis &amp; Category Management</a:t>
            </a:r>
          </a:p>
        </p:txBody>
      </p:sp>
      <p:sp>
        <p:nvSpPr>
          <p:cNvPr id="15" name="Subtitle 2">
            <a:extLst>
              <a:ext uri="{FF2B5EF4-FFF2-40B4-BE49-F238E27FC236}">
                <a16:creationId xmlns:a16="http://schemas.microsoft.com/office/drawing/2014/main" id="{DD8BF072-4C5A-FD4A-BC76-52E58BF39671}"/>
              </a:ext>
            </a:extLst>
          </p:cNvPr>
          <p:cNvSpPr txBox="1">
            <a:spLocks/>
          </p:cNvSpPr>
          <p:nvPr/>
        </p:nvSpPr>
        <p:spPr>
          <a:xfrm>
            <a:off x="6882275" y="4895902"/>
            <a:ext cx="4793305" cy="24090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Contracting Updates</a:t>
            </a:r>
          </a:p>
        </p:txBody>
      </p:sp>
      <p:sp>
        <p:nvSpPr>
          <p:cNvPr id="16" name="TextBox 15">
            <a:extLst>
              <a:ext uri="{FF2B5EF4-FFF2-40B4-BE49-F238E27FC236}">
                <a16:creationId xmlns:a16="http://schemas.microsoft.com/office/drawing/2014/main" id="{F056CDD3-8AA1-CA4D-9A6F-A39E062A193C}"/>
              </a:ext>
            </a:extLst>
          </p:cNvPr>
          <p:cNvSpPr txBox="1"/>
          <p:nvPr/>
        </p:nvSpPr>
        <p:spPr>
          <a:xfrm>
            <a:off x="3821336" y="552018"/>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01</a:t>
            </a:r>
          </a:p>
        </p:txBody>
      </p:sp>
      <p:sp>
        <p:nvSpPr>
          <p:cNvPr id="17" name="TextBox 16">
            <a:extLst>
              <a:ext uri="{FF2B5EF4-FFF2-40B4-BE49-F238E27FC236}">
                <a16:creationId xmlns:a16="http://schemas.microsoft.com/office/drawing/2014/main" id="{C8D1B974-2B1E-1246-9008-49076A71A887}"/>
              </a:ext>
            </a:extLst>
          </p:cNvPr>
          <p:cNvSpPr txBox="1"/>
          <p:nvPr/>
        </p:nvSpPr>
        <p:spPr>
          <a:xfrm>
            <a:off x="4206310" y="1737544"/>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02</a:t>
            </a:r>
          </a:p>
        </p:txBody>
      </p:sp>
      <p:sp>
        <p:nvSpPr>
          <p:cNvPr id="18" name="TextBox 17">
            <a:extLst>
              <a:ext uri="{FF2B5EF4-FFF2-40B4-BE49-F238E27FC236}">
                <a16:creationId xmlns:a16="http://schemas.microsoft.com/office/drawing/2014/main" id="{BE159945-5A02-8442-AD4D-8BD21C8DF255}"/>
              </a:ext>
            </a:extLst>
          </p:cNvPr>
          <p:cNvSpPr txBox="1"/>
          <p:nvPr/>
        </p:nvSpPr>
        <p:spPr>
          <a:xfrm>
            <a:off x="4661524" y="3429450"/>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03</a:t>
            </a:r>
          </a:p>
        </p:txBody>
      </p:sp>
      <p:sp>
        <p:nvSpPr>
          <p:cNvPr id="19" name="TextBox 18">
            <a:extLst>
              <a:ext uri="{FF2B5EF4-FFF2-40B4-BE49-F238E27FC236}">
                <a16:creationId xmlns:a16="http://schemas.microsoft.com/office/drawing/2014/main" id="{8222E7A9-730F-E242-A278-E1738C59C4D9}"/>
              </a:ext>
            </a:extLst>
          </p:cNvPr>
          <p:cNvSpPr txBox="1"/>
          <p:nvPr/>
        </p:nvSpPr>
        <p:spPr>
          <a:xfrm>
            <a:off x="4954031" y="4797061"/>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04</a:t>
            </a:r>
          </a:p>
        </p:txBody>
      </p:sp>
    </p:spTree>
    <p:extLst>
      <p:ext uri="{BB962C8B-B14F-4D97-AF65-F5344CB8AC3E}">
        <p14:creationId xmlns:p14="http://schemas.microsoft.com/office/powerpoint/2010/main" val="397294568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63</a:t>
            </a:fld>
            <a:endParaRPr lang="en-US" dirty="0"/>
          </a:p>
        </p:txBody>
      </p:sp>
      <p:sp>
        <p:nvSpPr>
          <p:cNvPr id="20" name="Line">
            <a:extLst>
              <a:ext uri="{FF2B5EF4-FFF2-40B4-BE49-F238E27FC236}">
                <a16:creationId xmlns:a16="http://schemas.microsoft.com/office/drawing/2014/main" id="{D33D91E2-441C-4A4A-9D3D-8B9F0B9CF7EB}"/>
              </a:ext>
            </a:extLst>
          </p:cNvPr>
          <p:cNvSpPr/>
          <p:nvPr/>
        </p:nvSpPr>
        <p:spPr>
          <a:xfrm>
            <a:off x="515390" y="2966948"/>
            <a:ext cx="1368264" cy="1"/>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21" name="Line">
            <a:extLst>
              <a:ext uri="{FF2B5EF4-FFF2-40B4-BE49-F238E27FC236}">
                <a16:creationId xmlns:a16="http://schemas.microsoft.com/office/drawing/2014/main" id="{583E4298-E863-FE4F-B4FD-B9C32D79A1DE}"/>
              </a:ext>
            </a:extLst>
          </p:cNvPr>
          <p:cNvSpPr/>
          <p:nvPr/>
        </p:nvSpPr>
        <p:spPr>
          <a:xfrm>
            <a:off x="1663171" y="702405"/>
            <a:ext cx="3433532"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22" name="Line">
            <a:extLst>
              <a:ext uri="{FF2B5EF4-FFF2-40B4-BE49-F238E27FC236}">
                <a16:creationId xmlns:a16="http://schemas.microsoft.com/office/drawing/2014/main" id="{93FC1389-49B2-284A-9F56-A5F51253EE14}"/>
              </a:ext>
            </a:extLst>
          </p:cNvPr>
          <p:cNvSpPr/>
          <p:nvPr/>
        </p:nvSpPr>
        <p:spPr>
          <a:xfrm rot="5400000" flipV="1">
            <a:off x="589985" y="1775593"/>
            <a:ext cx="2152848" cy="6478"/>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23" name="Line">
            <a:extLst>
              <a:ext uri="{FF2B5EF4-FFF2-40B4-BE49-F238E27FC236}">
                <a16:creationId xmlns:a16="http://schemas.microsoft.com/office/drawing/2014/main" id="{35C18049-03E9-654C-BB70-689028BCC8E0}"/>
              </a:ext>
            </a:extLst>
          </p:cNvPr>
          <p:cNvSpPr/>
          <p:nvPr/>
        </p:nvSpPr>
        <p:spPr>
          <a:xfrm rot="5400000">
            <a:off x="5368581" y="2484621"/>
            <a:ext cx="1398153" cy="4127"/>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grpSp>
        <p:nvGrpSpPr>
          <p:cNvPr id="24" name="Group 23">
            <a:extLst>
              <a:ext uri="{FF2B5EF4-FFF2-40B4-BE49-F238E27FC236}">
                <a16:creationId xmlns:a16="http://schemas.microsoft.com/office/drawing/2014/main" id="{F62353CB-318C-8547-8865-4B25134845F1}"/>
              </a:ext>
            </a:extLst>
          </p:cNvPr>
          <p:cNvGrpSpPr/>
          <p:nvPr/>
        </p:nvGrpSpPr>
        <p:grpSpPr>
          <a:xfrm>
            <a:off x="4299994" y="1787611"/>
            <a:ext cx="1769726" cy="956443"/>
            <a:chOff x="4267200" y="8126665"/>
            <a:chExt cx="5627960" cy="2554340"/>
          </a:xfrm>
        </p:grpSpPr>
        <p:sp>
          <p:nvSpPr>
            <p:cNvPr id="25" name="Line">
              <a:extLst>
                <a:ext uri="{FF2B5EF4-FFF2-40B4-BE49-F238E27FC236}">
                  <a16:creationId xmlns:a16="http://schemas.microsoft.com/office/drawing/2014/main" id="{8BC5E404-AC95-1A45-B44A-2F4526AF9AD3}"/>
                </a:ext>
              </a:extLst>
            </p:cNvPr>
            <p:cNvSpPr/>
            <p:nvPr/>
          </p:nvSpPr>
          <p:spPr>
            <a:xfrm rot="5400000">
              <a:off x="2990032" y="9403837"/>
              <a:ext cx="2554336"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26" name="Line">
              <a:extLst>
                <a:ext uri="{FF2B5EF4-FFF2-40B4-BE49-F238E27FC236}">
                  <a16:creationId xmlns:a16="http://schemas.microsoft.com/office/drawing/2014/main" id="{079AE841-BC89-6944-84A0-05B04A4BBE20}"/>
                </a:ext>
              </a:extLst>
            </p:cNvPr>
            <p:cNvSpPr/>
            <p:nvPr/>
          </p:nvSpPr>
          <p:spPr>
            <a:xfrm rot="5400000" flipV="1">
              <a:off x="9542824" y="7774335"/>
              <a:ext cx="5" cy="704666"/>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grpSp>
      <p:sp>
        <p:nvSpPr>
          <p:cNvPr id="27" name="Oval 26">
            <a:extLst>
              <a:ext uri="{FF2B5EF4-FFF2-40B4-BE49-F238E27FC236}">
                <a16:creationId xmlns:a16="http://schemas.microsoft.com/office/drawing/2014/main" id="{605D1D20-653B-9645-A059-F168F81DD66E}"/>
              </a:ext>
            </a:extLst>
          </p:cNvPr>
          <p:cNvSpPr/>
          <p:nvPr/>
        </p:nvSpPr>
        <p:spPr>
          <a:xfrm>
            <a:off x="5125536" y="157377"/>
            <a:ext cx="851105" cy="842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8" name="Oval 27">
            <a:extLst>
              <a:ext uri="{FF2B5EF4-FFF2-40B4-BE49-F238E27FC236}">
                <a16:creationId xmlns:a16="http://schemas.microsoft.com/office/drawing/2014/main" id="{4F128E0B-FBC8-9F4E-BAF9-0B9FEC201C8D}"/>
              </a:ext>
            </a:extLst>
          </p:cNvPr>
          <p:cNvSpPr/>
          <p:nvPr/>
        </p:nvSpPr>
        <p:spPr>
          <a:xfrm>
            <a:off x="1248558" y="2732172"/>
            <a:ext cx="851105" cy="842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9" name="Oval 28">
            <a:extLst>
              <a:ext uri="{FF2B5EF4-FFF2-40B4-BE49-F238E27FC236}">
                <a16:creationId xmlns:a16="http://schemas.microsoft.com/office/drawing/2014/main" id="{CE36A77D-8D44-A74E-AE13-2CFABB4A9A00}"/>
              </a:ext>
            </a:extLst>
          </p:cNvPr>
          <p:cNvSpPr/>
          <p:nvPr/>
        </p:nvSpPr>
        <p:spPr>
          <a:xfrm>
            <a:off x="4997032" y="1232404"/>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0" name="Oval 29">
            <a:extLst>
              <a:ext uri="{FF2B5EF4-FFF2-40B4-BE49-F238E27FC236}">
                <a16:creationId xmlns:a16="http://schemas.microsoft.com/office/drawing/2014/main" id="{CC8D426B-1239-6146-8682-CB4C424C324D}"/>
              </a:ext>
            </a:extLst>
          </p:cNvPr>
          <p:cNvSpPr/>
          <p:nvPr/>
        </p:nvSpPr>
        <p:spPr>
          <a:xfrm>
            <a:off x="77822" y="3971709"/>
            <a:ext cx="851105" cy="842775"/>
          </a:xfrm>
          <a:prstGeom prst="ellipse">
            <a:avLst/>
          </a:prstGeom>
          <a:solidFill>
            <a:srgbClr val="356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1" name="Oval 30">
            <a:extLst>
              <a:ext uri="{FF2B5EF4-FFF2-40B4-BE49-F238E27FC236}">
                <a16:creationId xmlns:a16="http://schemas.microsoft.com/office/drawing/2014/main" id="{A62FF545-F610-F149-A601-61F83A13E46C}"/>
              </a:ext>
            </a:extLst>
          </p:cNvPr>
          <p:cNvSpPr/>
          <p:nvPr/>
        </p:nvSpPr>
        <p:spPr>
          <a:xfrm>
            <a:off x="3681989" y="2740994"/>
            <a:ext cx="851105" cy="842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2" name="Text Placeholder">
            <a:extLst>
              <a:ext uri="{FF2B5EF4-FFF2-40B4-BE49-F238E27FC236}">
                <a16:creationId xmlns:a16="http://schemas.microsoft.com/office/drawing/2014/main" id="{E69989BE-153C-2F46-BD29-03CC3B8E2AE7}"/>
              </a:ext>
            </a:extLst>
          </p:cNvPr>
          <p:cNvSpPr txBox="1"/>
          <p:nvPr/>
        </p:nvSpPr>
        <p:spPr>
          <a:xfrm>
            <a:off x="1005811" y="3671511"/>
            <a:ext cx="1327676"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Cara Eason</a:t>
            </a:r>
            <a:endParaRPr sz="1400" b="1" dirty="0">
              <a:solidFill>
                <a:schemeClr val="tx2"/>
              </a:solidFill>
              <a:latin typeface="Poppins SemiBold" pitchFamily="2" charset="77"/>
              <a:cs typeface="Poppins SemiBold" pitchFamily="2" charset="77"/>
            </a:endParaRPr>
          </a:p>
        </p:txBody>
      </p:sp>
      <p:sp>
        <p:nvSpPr>
          <p:cNvPr id="33" name="Rectangle 56">
            <a:extLst>
              <a:ext uri="{FF2B5EF4-FFF2-40B4-BE49-F238E27FC236}">
                <a16:creationId xmlns:a16="http://schemas.microsoft.com/office/drawing/2014/main" id="{265C87E0-C802-C745-9C97-B51097EEC2CA}"/>
              </a:ext>
            </a:extLst>
          </p:cNvPr>
          <p:cNvSpPr/>
          <p:nvPr/>
        </p:nvSpPr>
        <p:spPr>
          <a:xfrm flipH="1">
            <a:off x="1047153" y="3904803"/>
            <a:ext cx="1266260" cy="738664"/>
          </a:xfrm>
          <a:prstGeom prst="rect">
            <a:avLst/>
          </a:prstGeom>
        </p:spPr>
        <p:txBody>
          <a:bodyPr wrap="square">
            <a:spAutoFit/>
          </a:bodyP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Strategic Sourcing Manager</a:t>
            </a:r>
            <a:r>
              <a:rPr lang="en-US" sz="1000" dirty="0">
                <a:latin typeface="Lato Light" panose="020F0502020204030203" pitchFamily="34" charset="0"/>
                <a:ea typeface="Lato Light" panose="020F0502020204030203" pitchFamily="34" charset="0"/>
                <a:cs typeface="Lato Light" panose="020F0502020204030203" pitchFamily="34" charset="0"/>
              </a:rPr>
              <a:t>-Perioperative Services</a:t>
            </a:r>
          </a:p>
        </p:txBody>
      </p:sp>
      <p:sp>
        <p:nvSpPr>
          <p:cNvPr id="34" name="Text Placeholder">
            <a:extLst>
              <a:ext uri="{FF2B5EF4-FFF2-40B4-BE49-F238E27FC236}">
                <a16:creationId xmlns:a16="http://schemas.microsoft.com/office/drawing/2014/main" id="{A071125D-7F90-C945-B64D-FE9A763D66D9}"/>
              </a:ext>
            </a:extLst>
          </p:cNvPr>
          <p:cNvSpPr txBox="1"/>
          <p:nvPr/>
        </p:nvSpPr>
        <p:spPr>
          <a:xfrm>
            <a:off x="4773095" y="2204690"/>
            <a:ext cx="1190904"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John Mayer</a:t>
            </a:r>
            <a:endParaRPr sz="1400" b="1" dirty="0">
              <a:solidFill>
                <a:schemeClr val="tx2"/>
              </a:solidFill>
              <a:latin typeface="Poppins SemiBold" pitchFamily="2" charset="77"/>
              <a:cs typeface="Poppins SemiBold" pitchFamily="2" charset="77"/>
            </a:endParaRPr>
          </a:p>
        </p:txBody>
      </p:sp>
      <p:sp>
        <p:nvSpPr>
          <p:cNvPr id="35" name="Rectangle 56">
            <a:extLst>
              <a:ext uri="{FF2B5EF4-FFF2-40B4-BE49-F238E27FC236}">
                <a16:creationId xmlns:a16="http://schemas.microsoft.com/office/drawing/2014/main" id="{5712E591-FAC8-9C47-98D7-C61F7AD5A9BF}"/>
              </a:ext>
            </a:extLst>
          </p:cNvPr>
          <p:cNvSpPr/>
          <p:nvPr/>
        </p:nvSpPr>
        <p:spPr>
          <a:xfrm flipH="1">
            <a:off x="4771956" y="2479154"/>
            <a:ext cx="1283445" cy="430887"/>
          </a:xfrm>
          <a:prstGeom prst="rect">
            <a:avLst/>
          </a:prstGeom>
        </p:spPr>
        <p:txBody>
          <a:bodyPr wrap="square">
            <a:spAutoFit/>
          </a:bodyP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Asst. Director, Strategic Sourcing</a:t>
            </a:r>
            <a:endParaRPr lang="en-US" sz="10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36" name="Text Placeholder">
            <a:extLst>
              <a:ext uri="{FF2B5EF4-FFF2-40B4-BE49-F238E27FC236}">
                <a16:creationId xmlns:a16="http://schemas.microsoft.com/office/drawing/2014/main" id="{57199424-62D1-AE49-AEBF-F7512C23A443}"/>
              </a:ext>
            </a:extLst>
          </p:cNvPr>
          <p:cNvSpPr txBox="1"/>
          <p:nvPr/>
        </p:nvSpPr>
        <p:spPr>
          <a:xfrm>
            <a:off x="9200201" y="4678256"/>
            <a:ext cx="1190904" cy="235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a:solidFill>
                  <a:schemeClr val="tx2"/>
                </a:solidFill>
                <a:latin typeface="Poppins SemiBold" pitchFamily="2" charset="77"/>
                <a:cs typeface="Poppins SemiBold" pitchFamily="2" charset="77"/>
              </a:rPr>
              <a:t>Alan Holmgren</a:t>
            </a:r>
            <a:endParaRPr sz="1200" b="1" dirty="0">
              <a:solidFill>
                <a:schemeClr val="tx2"/>
              </a:solidFill>
              <a:latin typeface="Poppins SemiBold" pitchFamily="2" charset="77"/>
              <a:cs typeface="Poppins SemiBold" pitchFamily="2" charset="77"/>
            </a:endParaRPr>
          </a:p>
        </p:txBody>
      </p:sp>
      <p:grpSp>
        <p:nvGrpSpPr>
          <p:cNvPr id="37" name="Group 36">
            <a:extLst>
              <a:ext uri="{FF2B5EF4-FFF2-40B4-BE49-F238E27FC236}">
                <a16:creationId xmlns:a16="http://schemas.microsoft.com/office/drawing/2014/main" id="{BEA6500E-6CB8-8340-A7CC-C624F51F398E}"/>
              </a:ext>
            </a:extLst>
          </p:cNvPr>
          <p:cNvGrpSpPr/>
          <p:nvPr/>
        </p:nvGrpSpPr>
        <p:grpSpPr>
          <a:xfrm>
            <a:off x="69539" y="4863909"/>
            <a:ext cx="1834814" cy="1072161"/>
            <a:chOff x="10268869" y="8976078"/>
            <a:chExt cx="3990574" cy="3443306"/>
          </a:xfrm>
        </p:grpSpPr>
        <p:sp>
          <p:nvSpPr>
            <p:cNvPr id="38" name="Text Placeholder">
              <a:extLst>
                <a:ext uri="{FF2B5EF4-FFF2-40B4-BE49-F238E27FC236}">
                  <a16:creationId xmlns:a16="http://schemas.microsoft.com/office/drawing/2014/main" id="{B38BD43C-F35E-B547-A65D-4C182A8F8663}"/>
                </a:ext>
              </a:extLst>
            </p:cNvPr>
            <p:cNvSpPr txBox="1"/>
            <p:nvPr/>
          </p:nvSpPr>
          <p:spPr>
            <a:xfrm>
              <a:off x="10295210" y="8976078"/>
              <a:ext cx="3787230" cy="7578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a:solidFill>
                    <a:schemeClr val="tx2"/>
                  </a:solidFill>
                  <a:latin typeface="Poppins SemiBold" pitchFamily="2" charset="77"/>
                  <a:cs typeface="Poppins SemiBold" pitchFamily="2" charset="77"/>
                </a:rPr>
                <a:t>Peter Brewster</a:t>
              </a:r>
              <a:endParaRPr sz="1200" b="1" dirty="0">
                <a:solidFill>
                  <a:schemeClr val="tx2"/>
                </a:solidFill>
                <a:latin typeface="Poppins SemiBold" pitchFamily="2" charset="77"/>
                <a:cs typeface="Poppins SemiBold" pitchFamily="2" charset="77"/>
              </a:endParaRPr>
            </a:p>
          </p:txBody>
        </p:sp>
        <p:sp>
          <p:nvSpPr>
            <p:cNvPr id="39" name="Rectangle 56">
              <a:extLst>
                <a:ext uri="{FF2B5EF4-FFF2-40B4-BE49-F238E27FC236}">
                  <a16:creationId xmlns:a16="http://schemas.microsoft.com/office/drawing/2014/main" id="{1E0A7258-DF70-1941-BC81-1222855B2FF8}"/>
                </a:ext>
              </a:extLst>
            </p:cNvPr>
            <p:cNvSpPr/>
            <p:nvPr/>
          </p:nvSpPr>
          <p:spPr>
            <a:xfrm flipH="1">
              <a:off x="10268869" y="9528193"/>
              <a:ext cx="3990574" cy="2891191"/>
            </a:xfrm>
            <a:prstGeom prst="rect">
              <a:avLst/>
            </a:prstGeom>
          </p:spPr>
          <p:txBody>
            <a:bodyPr wrap="square">
              <a:spAutoFit/>
            </a:bodyPr>
            <a:lstStyle/>
            <a:p>
              <a:pPr algn="ctr"/>
              <a:r>
                <a:rPr lang="en-US" sz="1050" b="1" dirty="0">
                  <a:latin typeface="Lato Light" panose="020F0502020204030203" pitchFamily="34" charset="0"/>
                  <a:ea typeface="Lato Light" panose="020F0502020204030203" pitchFamily="34" charset="0"/>
                  <a:cs typeface="Lato Light" panose="020F0502020204030203" pitchFamily="34" charset="0"/>
                </a:rPr>
                <a:t>Strategic Sourcing Category Leader</a:t>
              </a:r>
            </a:p>
            <a:p>
              <a:pPr algn="ctr"/>
              <a:r>
                <a:rPr lang="en-US" sz="1050" dirty="0">
                  <a:latin typeface="Lato Light" panose="020F0502020204030203" pitchFamily="34" charset="0"/>
                  <a:ea typeface="Lato Light" panose="020F0502020204030203" pitchFamily="34" charset="0"/>
                  <a:cs typeface="Lato Light" panose="020F0502020204030203" pitchFamily="34" charset="0"/>
                </a:rPr>
                <a:t>Perioperative Services, Same Day Surgery Sites of Care</a:t>
              </a:r>
            </a:p>
            <a:p>
              <a:pPr algn="ctr"/>
              <a:endParaRPr lang="en-US" sz="1050" b="1"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40" name="Group 39">
            <a:extLst>
              <a:ext uri="{FF2B5EF4-FFF2-40B4-BE49-F238E27FC236}">
                <a16:creationId xmlns:a16="http://schemas.microsoft.com/office/drawing/2014/main" id="{5266CCCC-B419-0E47-A29C-749B76BE4188}"/>
              </a:ext>
            </a:extLst>
          </p:cNvPr>
          <p:cNvGrpSpPr/>
          <p:nvPr/>
        </p:nvGrpSpPr>
        <p:grpSpPr>
          <a:xfrm>
            <a:off x="3549745" y="3631051"/>
            <a:ext cx="1264860" cy="997739"/>
            <a:chOff x="10767815" y="8402185"/>
            <a:chExt cx="4022420" cy="3204297"/>
          </a:xfrm>
        </p:grpSpPr>
        <p:sp>
          <p:nvSpPr>
            <p:cNvPr id="41" name="Text Placeholder">
              <a:extLst>
                <a:ext uri="{FF2B5EF4-FFF2-40B4-BE49-F238E27FC236}">
                  <a16:creationId xmlns:a16="http://schemas.microsoft.com/office/drawing/2014/main" id="{2B39504F-00C1-094C-980D-A77B0BDEE5BC}"/>
                </a:ext>
              </a:extLst>
            </p:cNvPr>
            <p:cNvSpPr txBox="1"/>
            <p:nvPr/>
          </p:nvSpPr>
          <p:spPr>
            <a:xfrm>
              <a:off x="10802393" y="8402185"/>
              <a:ext cx="3787230" cy="7578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a:solidFill>
                    <a:schemeClr val="tx2"/>
                  </a:solidFill>
                  <a:latin typeface="Poppins SemiBold" pitchFamily="2" charset="77"/>
                  <a:cs typeface="Poppins SemiBold" pitchFamily="2" charset="77"/>
                </a:rPr>
                <a:t>Jordan Schleyer</a:t>
              </a:r>
              <a:endParaRPr sz="1200" b="1" dirty="0">
                <a:solidFill>
                  <a:schemeClr val="tx2"/>
                </a:solidFill>
                <a:latin typeface="Poppins SemiBold" pitchFamily="2" charset="77"/>
                <a:cs typeface="Poppins SemiBold" pitchFamily="2" charset="77"/>
              </a:endParaRPr>
            </a:p>
          </p:txBody>
        </p:sp>
        <p:sp>
          <p:nvSpPr>
            <p:cNvPr id="42" name="Rectangle 56">
              <a:extLst>
                <a:ext uri="{FF2B5EF4-FFF2-40B4-BE49-F238E27FC236}">
                  <a16:creationId xmlns:a16="http://schemas.microsoft.com/office/drawing/2014/main" id="{9F050023-13FE-8A42-A710-91D582BD82A3}"/>
                </a:ext>
              </a:extLst>
            </p:cNvPr>
            <p:cNvSpPr/>
            <p:nvPr/>
          </p:nvSpPr>
          <p:spPr>
            <a:xfrm flipH="1">
              <a:off x="10767815" y="9184797"/>
              <a:ext cx="4022420" cy="2421685"/>
            </a:xfrm>
            <a:prstGeom prst="rect">
              <a:avLst/>
            </a:prstGeom>
          </p:spPr>
          <p:txBody>
            <a:bodyPr wrap="square">
              <a:spAutoFit/>
            </a:bodyP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Strategic Sourcing Manager</a:t>
              </a:r>
              <a:r>
                <a:rPr lang="en-US" sz="1050" b="1" dirty="0">
                  <a:latin typeface="Lato Light" panose="020F0502020204030203" pitchFamily="34" charset="0"/>
                  <a:ea typeface="Lato Light" panose="020F0502020204030203" pitchFamily="34" charset="0"/>
                  <a:cs typeface="Lato Light" panose="020F0502020204030203" pitchFamily="34" charset="0"/>
                </a:rPr>
                <a:t>-</a:t>
              </a:r>
              <a:r>
                <a:rPr lang="en-US" sz="1050" dirty="0">
                  <a:latin typeface="Lato Light" panose="020F0502020204030203" pitchFamily="34" charset="0"/>
                  <a:ea typeface="Lato Light" panose="020F0502020204030203" pitchFamily="34" charset="0"/>
                  <a:cs typeface="Lato Light" panose="020F0502020204030203" pitchFamily="34" charset="0"/>
                </a:rPr>
                <a:t>Lab, Pharmacy, Ambulatory</a:t>
              </a:r>
            </a:p>
          </p:txBody>
        </p:sp>
      </p:grpSp>
      <p:sp>
        <p:nvSpPr>
          <p:cNvPr id="43" name="Line">
            <a:extLst>
              <a:ext uri="{FF2B5EF4-FFF2-40B4-BE49-F238E27FC236}">
                <a16:creationId xmlns:a16="http://schemas.microsoft.com/office/drawing/2014/main" id="{F37A2582-2E76-0540-B11F-4BE08597C1D6}"/>
              </a:ext>
            </a:extLst>
          </p:cNvPr>
          <p:cNvSpPr/>
          <p:nvPr/>
        </p:nvSpPr>
        <p:spPr>
          <a:xfrm flipV="1">
            <a:off x="5958929" y="681182"/>
            <a:ext cx="2885894" cy="39457"/>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44" name="Line">
            <a:extLst>
              <a:ext uri="{FF2B5EF4-FFF2-40B4-BE49-F238E27FC236}">
                <a16:creationId xmlns:a16="http://schemas.microsoft.com/office/drawing/2014/main" id="{35C18049-03E9-654C-BB70-689028BCC8E0}"/>
              </a:ext>
            </a:extLst>
          </p:cNvPr>
          <p:cNvSpPr/>
          <p:nvPr/>
        </p:nvSpPr>
        <p:spPr>
          <a:xfrm rot="5400000" flipV="1">
            <a:off x="9967932" y="1783360"/>
            <a:ext cx="2207529" cy="3173"/>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45" name="Line">
            <a:extLst>
              <a:ext uri="{FF2B5EF4-FFF2-40B4-BE49-F238E27FC236}">
                <a16:creationId xmlns:a16="http://schemas.microsoft.com/office/drawing/2014/main" id="{583E4298-E863-FE4F-B4FD-B9C32D79A1DE}"/>
              </a:ext>
            </a:extLst>
          </p:cNvPr>
          <p:cNvSpPr/>
          <p:nvPr/>
        </p:nvSpPr>
        <p:spPr>
          <a:xfrm>
            <a:off x="8840451" y="681182"/>
            <a:ext cx="2239743"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46" name="Rectangle 56">
            <a:extLst>
              <a:ext uri="{FF2B5EF4-FFF2-40B4-BE49-F238E27FC236}">
                <a16:creationId xmlns:a16="http://schemas.microsoft.com/office/drawing/2014/main" id="{1E0A7258-DF70-1941-BC81-1222855B2FF8}"/>
              </a:ext>
            </a:extLst>
          </p:cNvPr>
          <p:cNvSpPr/>
          <p:nvPr/>
        </p:nvSpPr>
        <p:spPr>
          <a:xfrm flipH="1">
            <a:off x="9110524" y="4874152"/>
            <a:ext cx="1370258" cy="900246"/>
          </a:xfrm>
          <a:prstGeom prst="rect">
            <a:avLst/>
          </a:prstGeom>
        </p:spPr>
        <p:txBody>
          <a:bodyPr wrap="square">
            <a:spAutoFit/>
          </a:bodyPr>
          <a:lstStyle/>
          <a:p>
            <a:pPr algn="ctr"/>
            <a:r>
              <a:rPr lang="en-US" sz="1050" b="1" dirty="0">
                <a:latin typeface="Lato Light" panose="020F0502020204030203" pitchFamily="34" charset="0"/>
                <a:ea typeface="Lato Light" panose="020F0502020204030203" pitchFamily="34" charset="0"/>
                <a:cs typeface="Lato Light" panose="020F0502020204030203" pitchFamily="34" charset="0"/>
              </a:rPr>
              <a:t>Strategic Sourcing Category Leader</a:t>
            </a:r>
          </a:p>
          <a:p>
            <a:pPr algn="ctr"/>
            <a:r>
              <a:rPr lang="en-US" sz="1050" dirty="0">
                <a:latin typeface="Lato Light" panose="020F0502020204030203" pitchFamily="34" charset="0"/>
                <a:ea typeface="Lato Light" panose="020F0502020204030203" pitchFamily="34" charset="0"/>
                <a:cs typeface="Lato Light" panose="020F0502020204030203" pitchFamily="34" charset="0"/>
              </a:rPr>
              <a:t>Digestive Diseases, Anesthesia</a:t>
            </a:r>
          </a:p>
          <a:p>
            <a:pPr algn="ctr"/>
            <a:endParaRPr lang="en-US" sz="1050" b="1" dirty="0">
              <a:latin typeface="Lato Light" panose="020F0502020204030203" pitchFamily="34" charset="0"/>
              <a:ea typeface="Lato Light" panose="020F0502020204030203" pitchFamily="34" charset="0"/>
              <a:cs typeface="Lato Light" panose="020F0502020204030203" pitchFamily="34" charset="0"/>
            </a:endParaRPr>
          </a:p>
        </p:txBody>
      </p:sp>
      <p:sp>
        <p:nvSpPr>
          <p:cNvPr id="47" name="Oval 46">
            <a:extLst>
              <a:ext uri="{FF2B5EF4-FFF2-40B4-BE49-F238E27FC236}">
                <a16:creationId xmlns:a16="http://schemas.microsoft.com/office/drawing/2014/main" id="{D4674A7D-7715-244B-9472-0E28D490CDAA}"/>
              </a:ext>
            </a:extLst>
          </p:cNvPr>
          <p:cNvSpPr/>
          <p:nvPr/>
        </p:nvSpPr>
        <p:spPr>
          <a:xfrm>
            <a:off x="6305775" y="2788348"/>
            <a:ext cx="758280" cy="742340"/>
          </a:xfrm>
          <a:prstGeom prst="ellipse">
            <a:avLst/>
          </a:prstGeom>
          <a:solidFill>
            <a:srgbClr val="356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8" name="Line">
            <a:extLst>
              <a:ext uri="{FF2B5EF4-FFF2-40B4-BE49-F238E27FC236}">
                <a16:creationId xmlns:a16="http://schemas.microsoft.com/office/drawing/2014/main" id="{079AE841-BC89-6944-84A0-05B04A4BBE20}"/>
              </a:ext>
            </a:extLst>
          </p:cNvPr>
          <p:cNvSpPr/>
          <p:nvPr/>
        </p:nvSpPr>
        <p:spPr>
          <a:xfrm rot="5400000" flipV="1">
            <a:off x="4652658" y="1421596"/>
            <a:ext cx="2" cy="705327"/>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49" name="Text Placeholder">
            <a:extLst>
              <a:ext uri="{FF2B5EF4-FFF2-40B4-BE49-F238E27FC236}">
                <a16:creationId xmlns:a16="http://schemas.microsoft.com/office/drawing/2014/main" id="{BD924C3B-D9C8-8E48-A07D-B621C6157C2B}"/>
              </a:ext>
            </a:extLst>
          </p:cNvPr>
          <p:cNvSpPr txBox="1"/>
          <p:nvPr/>
        </p:nvSpPr>
        <p:spPr>
          <a:xfrm>
            <a:off x="4474985" y="4774555"/>
            <a:ext cx="1625458" cy="235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a:solidFill>
                  <a:schemeClr val="tx2"/>
                </a:solidFill>
                <a:latin typeface="Poppins SemiBold" pitchFamily="2" charset="77"/>
                <a:cs typeface="Poppins SemiBold" pitchFamily="2" charset="77"/>
              </a:rPr>
              <a:t>Open</a:t>
            </a:r>
            <a:endParaRPr sz="1200" b="1" dirty="0">
              <a:solidFill>
                <a:schemeClr val="tx2"/>
              </a:solidFill>
              <a:latin typeface="Poppins SemiBold" pitchFamily="2" charset="77"/>
              <a:cs typeface="Poppins SemiBold" pitchFamily="2" charset="77"/>
            </a:endParaRPr>
          </a:p>
        </p:txBody>
      </p:sp>
      <p:sp>
        <p:nvSpPr>
          <p:cNvPr id="50" name="Line">
            <a:extLst>
              <a:ext uri="{FF2B5EF4-FFF2-40B4-BE49-F238E27FC236}">
                <a16:creationId xmlns:a16="http://schemas.microsoft.com/office/drawing/2014/main" id="{93FC1389-49B2-284A-9F56-A5F51253EE14}"/>
              </a:ext>
            </a:extLst>
          </p:cNvPr>
          <p:cNvSpPr/>
          <p:nvPr/>
        </p:nvSpPr>
        <p:spPr>
          <a:xfrm rot="5400000" flipV="1">
            <a:off x="5436711" y="1113760"/>
            <a:ext cx="227212"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51" name="Line">
            <a:extLst>
              <a:ext uri="{FF2B5EF4-FFF2-40B4-BE49-F238E27FC236}">
                <a16:creationId xmlns:a16="http://schemas.microsoft.com/office/drawing/2014/main" id="{D33D91E2-441C-4A4A-9D3D-8B9F0B9CF7EB}"/>
              </a:ext>
            </a:extLst>
          </p:cNvPr>
          <p:cNvSpPr/>
          <p:nvPr/>
        </p:nvSpPr>
        <p:spPr>
          <a:xfrm>
            <a:off x="3420876" y="3397183"/>
            <a:ext cx="339011"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52" name="Line">
            <a:extLst>
              <a:ext uri="{FF2B5EF4-FFF2-40B4-BE49-F238E27FC236}">
                <a16:creationId xmlns:a16="http://schemas.microsoft.com/office/drawing/2014/main" id="{52FA4514-5972-EA45-AB9D-8BB8C0EB324F}"/>
              </a:ext>
            </a:extLst>
          </p:cNvPr>
          <p:cNvSpPr/>
          <p:nvPr/>
        </p:nvSpPr>
        <p:spPr>
          <a:xfrm rot="5400000">
            <a:off x="2476261" y="4321967"/>
            <a:ext cx="1881740" cy="7493"/>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53" name="Oval 52">
            <a:extLst>
              <a:ext uri="{FF2B5EF4-FFF2-40B4-BE49-F238E27FC236}">
                <a16:creationId xmlns:a16="http://schemas.microsoft.com/office/drawing/2014/main" id="{D4674A7D-7715-244B-9472-0E28D490CDAA}"/>
              </a:ext>
            </a:extLst>
          </p:cNvPr>
          <p:cNvSpPr/>
          <p:nvPr/>
        </p:nvSpPr>
        <p:spPr>
          <a:xfrm>
            <a:off x="3700635" y="4814484"/>
            <a:ext cx="752248" cy="755509"/>
          </a:xfrm>
          <a:prstGeom prst="ellipse">
            <a:avLst/>
          </a:prstGeom>
          <a:solidFill>
            <a:srgbClr val="356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4" name="Line">
            <a:extLst>
              <a:ext uri="{FF2B5EF4-FFF2-40B4-BE49-F238E27FC236}">
                <a16:creationId xmlns:a16="http://schemas.microsoft.com/office/drawing/2014/main" id="{079AE841-BC89-6944-84A0-05B04A4BBE20}"/>
              </a:ext>
            </a:extLst>
          </p:cNvPr>
          <p:cNvSpPr/>
          <p:nvPr/>
        </p:nvSpPr>
        <p:spPr>
          <a:xfrm rot="5400000" flipV="1">
            <a:off x="3564472" y="5130426"/>
            <a:ext cx="3" cy="272321"/>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55" name="Line">
            <a:extLst>
              <a:ext uri="{FF2B5EF4-FFF2-40B4-BE49-F238E27FC236}">
                <a16:creationId xmlns:a16="http://schemas.microsoft.com/office/drawing/2014/main" id="{93FC1389-49B2-284A-9F56-A5F51253EE14}"/>
              </a:ext>
            </a:extLst>
          </p:cNvPr>
          <p:cNvSpPr/>
          <p:nvPr/>
        </p:nvSpPr>
        <p:spPr>
          <a:xfrm rot="5400000" flipV="1">
            <a:off x="7799604" y="1709386"/>
            <a:ext cx="2062139" cy="5731"/>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grpSp>
        <p:nvGrpSpPr>
          <p:cNvPr id="56" name="Group 55">
            <a:extLst>
              <a:ext uri="{FF2B5EF4-FFF2-40B4-BE49-F238E27FC236}">
                <a16:creationId xmlns:a16="http://schemas.microsoft.com/office/drawing/2014/main" id="{5266CCCC-B419-0E47-A29C-749B76BE4188}"/>
              </a:ext>
            </a:extLst>
          </p:cNvPr>
          <p:cNvGrpSpPr/>
          <p:nvPr/>
        </p:nvGrpSpPr>
        <p:grpSpPr>
          <a:xfrm>
            <a:off x="10278193" y="3543740"/>
            <a:ext cx="1664579" cy="1182405"/>
            <a:chOff x="10462790" y="8402185"/>
            <a:chExt cx="4496765" cy="3797363"/>
          </a:xfrm>
        </p:grpSpPr>
        <p:sp>
          <p:nvSpPr>
            <p:cNvPr id="57" name="Text Placeholder">
              <a:extLst>
                <a:ext uri="{FF2B5EF4-FFF2-40B4-BE49-F238E27FC236}">
                  <a16:creationId xmlns:a16="http://schemas.microsoft.com/office/drawing/2014/main" id="{2B39504F-00C1-094C-980D-A77B0BDEE5BC}"/>
                </a:ext>
              </a:extLst>
            </p:cNvPr>
            <p:cNvSpPr txBox="1"/>
            <p:nvPr/>
          </p:nvSpPr>
          <p:spPr>
            <a:xfrm>
              <a:off x="10462790" y="8402185"/>
              <a:ext cx="4496765" cy="7578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a:solidFill>
                    <a:schemeClr val="tx2"/>
                  </a:solidFill>
                  <a:latin typeface="Poppins SemiBold" pitchFamily="2" charset="77"/>
                  <a:cs typeface="Poppins SemiBold" pitchFamily="2" charset="77"/>
                </a:rPr>
                <a:t>Brooke Weese</a:t>
              </a:r>
              <a:endParaRPr sz="1200" b="1" dirty="0">
                <a:solidFill>
                  <a:schemeClr val="tx2"/>
                </a:solidFill>
                <a:latin typeface="Poppins SemiBold" pitchFamily="2" charset="77"/>
                <a:cs typeface="Poppins SemiBold" pitchFamily="2" charset="77"/>
              </a:endParaRPr>
            </a:p>
          </p:txBody>
        </p:sp>
        <p:sp>
          <p:nvSpPr>
            <p:cNvPr id="58" name="Rectangle 56">
              <a:extLst>
                <a:ext uri="{FF2B5EF4-FFF2-40B4-BE49-F238E27FC236}">
                  <a16:creationId xmlns:a16="http://schemas.microsoft.com/office/drawing/2014/main" id="{9F050023-13FE-8A42-A710-91D582BD82A3}"/>
                </a:ext>
              </a:extLst>
            </p:cNvPr>
            <p:cNvSpPr/>
            <p:nvPr/>
          </p:nvSpPr>
          <p:spPr>
            <a:xfrm flipH="1">
              <a:off x="10767815" y="9184797"/>
              <a:ext cx="4022419" cy="3014751"/>
            </a:xfrm>
            <a:prstGeom prst="rect">
              <a:avLst/>
            </a:prstGeom>
          </p:spPr>
          <p:txBody>
            <a:bodyPr wrap="square">
              <a:spAutoFit/>
            </a:bodyP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Construction Equipment Sourcing Manager-</a:t>
              </a:r>
              <a:r>
                <a:rPr lang="en-US" sz="1100" dirty="0">
                  <a:latin typeface="Lato Light" panose="020F0502020204030203" pitchFamily="34" charset="0"/>
                  <a:ea typeface="Lato Light" panose="020F0502020204030203" pitchFamily="34" charset="0"/>
                  <a:cs typeface="Lato Light" panose="020F0502020204030203" pitchFamily="34" charset="0"/>
                </a:rPr>
                <a:t>Radiology, Rad Onc, New Site Development</a:t>
              </a:r>
              <a:endParaRPr lang="en-US" sz="105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59" name="Line">
            <a:extLst>
              <a:ext uri="{FF2B5EF4-FFF2-40B4-BE49-F238E27FC236}">
                <a16:creationId xmlns:a16="http://schemas.microsoft.com/office/drawing/2014/main" id="{D33D91E2-441C-4A4A-9D3D-8B9F0B9CF7EB}"/>
              </a:ext>
            </a:extLst>
          </p:cNvPr>
          <p:cNvSpPr/>
          <p:nvPr/>
        </p:nvSpPr>
        <p:spPr>
          <a:xfrm>
            <a:off x="8106264" y="3153559"/>
            <a:ext cx="410243"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60" name="Line">
            <a:extLst>
              <a:ext uri="{FF2B5EF4-FFF2-40B4-BE49-F238E27FC236}">
                <a16:creationId xmlns:a16="http://schemas.microsoft.com/office/drawing/2014/main" id="{52FA4514-5972-EA45-AB9D-8BB8C0EB324F}"/>
              </a:ext>
            </a:extLst>
          </p:cNvPr>
          <p:cNvSpPr/>
          <p:nvPr/>
        </p:nvSpPr>
        <p:spPr>
          <a:xfrm rot="5400000">
            <a:off x="7149907" y="4077339"/>
            <a:ext cx="1881740" cy="7493"/>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61" name="Line">
            <a:extLst>
              <a:ext uri="{FF2B5EF4-FFF2-40B4-BE49-F238E27FC236}">
                <a16:creationId xmlns:a16="http://schemas.microsoft.com/office/drawing/2014/main" id="{D33D91E2-441C-4A4A-9D3D-8B9F0B9CF7EB}"/>
              </a:ext>
            </a:extLst>
          </p:cNvPr>
          <p:cNvSpPr/>
          <p:nvPr/>
        </p:nvSpPr>
        <p:spPr>
          <a:xfrm>
            <a:off x="8096809" y="5016817"/>
            <a:ext cx="339011"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62" name="Oval 61">
            <a:extLst>
              <a:ext uri="{FF2B5EF4-FFF2-40B4-BE49-F238E27FC236}">
                <a16:creationId xmlns:a16="http://schemas.microsoft.com/office/drawing/2014/main" id="{D4674A7D-7715-244B-9472-0E28D490CDAA}"/>
              </a:ext>
            </a:extLst>
          </p:cNvPr>
          <p:cNvSpPr/>
          <p:nvPr/>
        </p:nvSpPr>
        <p:spPr>
          <a:xfrm>
            <a:off x="8435820" y="4767341"/>
            <a:ext cx="752248" cy="755509"/>
          </a:xfrm>
          <a:prstGeom prst="ellipse">
            <a:avLst/>
          </a:prstGeom>
          <a:solidFill>
            <a:srgbClr val="356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63" name="Group 62">
            <a:extLst>
              <a:ext uri="{FF2B5EF4-FFF2-40B4-BE49-F238E27FC236}">
                <a16:creationId xmlns:a16="http://schemas.microsoft.com/office/drawing/2014/main" id="{5266CCCC-B419-0E47-A29C-749B76BE4188}"/>
              </a:ext>
            </a:extLst>
          </p:cNvPr>
          <p:cNvGrpSpPr/>
          <p:nvPr/>
        </p:nvGrpSpPr>
        <p:grpSpPr>
          <a:xfrm>
            <a:off x="8433423" y="3589565"/>
            <a:ext cx="1264860" cy="836156"/>
            <a:chOff x="10767815" y="8402185"/>
            <a:chExt cx="4022420" cy="2685364"/>
          </a:xfrm>
        </p:grpSpPr>
        <p:sp>
          <p:nvSpPr>
            <p:cNvPr id="64" name="Text Placeholder">
              <a:extLst>
                <a:ext uri="{FF2B5EF4-FFF2-40B4-BE49-F238E27FC236}">
                  <a16:creationId xmlns:a16="http://schemas.microsoft.com/office/drawing/2014/main" id="{2B39504F-00C1-094C-980D-A77B0BDEE5BC}"/>
                </a:ext>
              </a:extLst>
            </p:cNvPr>
            <p:cNvSpPr txBox="1"/>
            <p:nvPr/>
          </p:nvSpPr>
          <p:spPr>
            <a:xfrm>
              <a:off x="10802393" y="8402185"/>
              <a:ext cx="3787230" cy="7578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a:solidFill>
                    <a:schemeClr val="tx2"/>
                  </a:solidFill>
                  <a:latin typeface="Poppins SemiBold" pitchFamily="2" charset="77"/>
                  <a:cs typeface="Poppins SemiBold" pitchFamily="2" charset="77"/>
                </a:rPr>
                <a:t>Tim Garrett</a:t>
              </a:r>
              <a:endParaRPr sz="1200" b="1" dirty="0">
                <a:solidFill>
                  <a:schemeClr val="tx2"/>
                </a:solidFill>
                <a:latin typeface="Poppins SemiBold" pitchFamily="2" charset="77"/>
                <a:cs typeface="Poppins SemiBold" pitchFamily="2" charset="77"/>
              </a:endParaRPr>
            </a:p>
          </p:txBody>
        </p:sp>
        <p:sp>
          <p:nvSpPr>
            <p:cNvPr id="65" name="Rectangle 56">
              <a:extLst>
                <a:ext uri="{FF2B5EF4-FFF2-40B4-BE49-F238E27FC236}">
                  <a16:creationId xmlns:a16="http://schemas.microsoft.com/office/drawing/2014/main" id="{9F050023-13FE-8A42-A710-91D582BD82A3}"/>
                </a:ext>
              </a:extLst>
            </p:cNvPr>
            <p:cNvSpPr/>
            <p:nvPr/>
          </p:nvSpPr>
          <p:spPr>
            <a:xfrm flipH="1">
              <a:off x="10767815" y="9184797"/>
              <a:ext cx="4022420" cy="1902752"/>
            </a:xfrm>
            <a:prstGeom prst="rect">
              <a:avLst/>
            </a:prstGeom>
          </p:spPr>
          <p:txBody>
            <a:bodyPr wrap="square">
              <a:spAutoFit/>
            </a:bodyP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Strategic Sourcing Manager</a:t>
              </a:r>
              <a:r>
                <a:rPr lang="en-US" sz="1050" b="1" dirty="0">
                  <a:latin typeface="Lato Light" panose="020F0502020204030203" pitchFamily="34" charset="0"/>
                  <a:ea typeface="Lato Light" panose="020F0502020204030203" pitchFamily="34" charset="0"/>
                  <a:cs typeface="Lato Light" panose="020F0502020204030203" pitchFamily="34" charset="0"/>
                </a:rPr>
                <a:t>-</a:t>
              </a:r>
              <a:r>
                <a:rPr lang="en-US" sz="1050" dirty="0">
                  <a:latin typeface="Lato Light" panose="020F0502020204030203" pitchFamily="34" charset="0"/>
                  <a:ea typeface="Lato Light" panose="020F0502020204030203" pitchFamily="34" charset="0"/>
                  <a:cs typeface="Lato Light" panose="020F0502020204030203" pitchFamily="34" charset="0"/>
                </a:rPr>
                <a:t>Heart &amp; Vascular</a:t>
              </a:r>
            </a:p>
          </p:txBody>
        </p:sp>
      </p:grpSp>
      <p:sp>
        <p:nvSpPr>
          <p:cNvPr id="66" name="Rectangle 56">
            <a:extLst>
              <a:ext uri="{FF2B5EF4-FFF2-40B4-BE49-F238E27FC236}">
                <a16:creationId xmlns:a16="http://schemas.microsoft.com/office/drawing/2014/main" id="{9F050023-13FE-8A42-A710-91D582BD82A3}"/>
              </a:ext>
            </a:extLst>
          </p:cNvPr>
          <p:cNvSpPr/>
          <p:nvPr/>
        </p:nvSpPr>
        <p:spPr>
          <a:xfrm flipH="1">
            <a:off x="4521093" y="4982787"/>
            <a:ext cx="1899397" cy="592470"/>
          </a:xfrm>
          <a:prstGeom prst="rect">
            <a:avLst/>
          </a:prstGeom>
        </p:spPr>
        <p:txBody>
          <a:bodyPr wrap="square">
            <a:spAutoFit/>
          </a:bodyP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Strategic Sourcing Category Leader</a:t>
            </a:r>
            <a:r>
              <a:rPr lang="en-US" sz="1050" b="1" dirty="0">
                <a:latin typeface="Lato Light" panose="020F0502020204030203" pitchFamily="34" charset="0"/>
                <a:ea typeface="Lato Light" panose="020F0502020204030203" pitchFamily="34" charset="0"/>
                <a:cs typeface="Lato Light" panose="020F0502020204030203" pitchFamily="34" charset="0"/>
              </a:rPr>
              <a:t>-</a:t>
            </a:r>
            <a:r>
              <a:rPr lang="en-US" sz="1050" dirty="0">
                <a:latin typeface="Lato Light" panose="020F0502020204030203" pitchFamily="34" charset="0"/>
                <a:ea typeface="Lato Light" panose="020F0502020204030203" pitchFamily="34" charset="0"/>
                <a:cs typeface="Lato Light" panose="020F0502020204030203" pitchFamily="34" charset="0"/>
              </a:rPr>
              <a:t>Women’s &amp; Childrens, Patient Care Services</a:t>
            </a:r>
          </a:p>
        </p:txBody>
      </p:sp>
      <p:sp>
        <p:nvSpPr>
          <p:cNvPr id="67" name="Line">
            <a:extLst>
              <a:ext uri="{FF2B5EF4-FFF2-40B4-BE49-F238E27FC236}">
                <a16:creationId xmlns:a16="http://schemas.microsoft.com/office/drawing/2014/main" id="{079AE841-BC89-6944-84A0-05B04A4BBE20}"/>
              </a:ext>
            </a:extLst>
          </p:cNvPr>
          <p:cNvSpPr/>
          <p:nvPr/>
        </p:nvSpPr>
        <p:spPr>
          <a:xfrm rot="5400000" flipV="1">
            <a:off x="6184715" y="3066637"/>
            <a:ext cx="3" cy="238242"/>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68" name="Oval 67">
            <a:extLst>
              <a:ext uri="{FF2B5EF4-FFF2-40B4-BE49-F238E27FC236}">
                <a16:creationId xmlns:a16="http://schemas.microsoft.com/office/drawing/2014/main" id="{A62FF545-F610-F149-A601-61F83A13E46C}"/>
              </a:ext>
            </a:extLst>
          </p:cNvPr>
          <p:cNvSpPr/>
          <p:nvPr/>
        </p:nvSpPr>
        <p:spPr>
          <a:xfrm>
            <a:off x="8561522" y="2718827"/>
            <a:ext cx="851105" cy="842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9" name="Oval 68">
            <a:extLst>
              <a:ext uri="{FF2B5EF4-FFF2-40B4-BE49-F238E27FC236}">
                <a16:creationId xmlns:a16="http://schemas.microsoft.com/office/drawing/2014/main" id="{A62FF545-F610-F149-A601-61F83A13E46C}"/>
              </a:ext>
            </a:extLst>
          </p:cNvPr>
          <p:cNvSpPr/>
          <p:nvPr/>
        </p:nvSpPr>
        <p:spPr>
          <a:xfrm>
            <a:off x="10701556" y="2680343"/>
            <a:ext cx="851105" cy="842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0" name="Picture 69"/>
          <p:cNvPicPr>
            <a:picLocks noChangeAspect="1"/>
          </p:cNvPicPr>
          <p:nvPr/>
        </p:nvPicPr>
        <p:blipFill>
          <a:blip r:embed="rId2"/>
          <a:stretch>
            <a:fillRect/>
          </a:stretch>
        </p:blipFill>
        <p:spPr>
          <a:xfrm>
            <a:off x="3846998" y="2879368"/>
            <a:ext cx="507592" cy="566026"/>
          </a:xfrm>
          <a:prstGeom prst="rect">
            <a:avLst/>
          </a:prstGeom>
        </p:spPr>
      </p:pic>
      <p:pic>
        <p:nvPicPr>
          <p:cNvPr id="71" name="Picture 70"/>
          <p:cNvPicPr>
            <a:picLocks noChangeAspect="1"/>
          </p:cNvPicPr>
          <p:nvPr/>
        </p:nvPicPr>
        <p:blipFill>
          <a:blip r:embed="rId3"/>
          <a:stretch>
            <a:fillRect/>
          </a:stretch>
        </p:blipFill>
        <p:spPr>
          <a:xfrm>
            <a:off x="1353390" y="2867458"/>
            <a:ext cx="572664" cy="559243"/>
          </a:xfrm>
          <a:prstGeom prst="rect">
            <a:avLst/>
          </a:prstGeom>
        </p:spPr>
      </p:pic>
      <p:pic>
        <p:nvPicPr>
          <p:cNvPr id="72" name="Picture 71"/>
          <p:cNvPicPr>
            <a:picLocks noChangeAspect="1"/>
          </p:cNvPicPr>
          <p:nvPr/>
        </p:nvPicPr>
        <p:blipFill>
          <a:blip r:embed="rId4"/>
          <a:stretch>
            <a:fillRect/>
          </a:stretch>
        </p:blipFill>
        <p:spPr>
          <a:xfrm>
            <a:off x="8720804" y="2867458"/>
            <a:ext cx="582336" cy="526875"/>
          </a:xfrm>
          <a:prstGeom prst="rect">
            <a:avLst/>
          </a:prstGeom>
        </p:spPr>
      </p:pic>
      <p:pic>
        <p:nvPicPr>
          <p:cNvPr id="73" name="Picture 72"/>
          <p:cNvPicPr>
            <a:picLocks noChangeAspect="1"/>
          </p:cNvPicPr>
          <p:nvPr/>
        </p:nvPicPr>
        <p:blipFill>
          <a:blip r:embed="rId5"/>
          <a:stretch>
            <a:fillRect/>
          </a:stretch>
        </p:blipFill>
        <p:spPr>
          <a:xfrm>
            <a:off x="8573091" y="4855133"/>
            <a:ext cx="413983" cy="558510"/>
          </a:xfrm>
          <a:prstGeom prst="rect">
            <a:avLst/>
          </a:prstGeom>
        </p:spPr>
      </p:pic>
      <p:pic>
        <p:nvPicPr>
          <p:cNvPr id="74" name="Picture 73"/>
          <p:cNvPicPr>
            <a:picLocks noChangeAspect="1"/>
          </p:cNvPicPr>
          <p:nvPr/>
        </p:nvPicPr>
        <p:blipFill>
          <a:blip r:embed="rId6"/>
          <a:stretch>
            <a:fillRect/>
          </a:stretch>
        </p:blipFill>
        <p:spPr>
          <a:xfrm>
            <a:off x="5305917" y="266518"/>
            <a:ext cx="466210" cy="624492"/>
          </a:xfrm>
          <a:prstGeom prst="rect">
            <a:avLst/>
          </a:prstGeom>
        </p:spPr>
      </p:pic>
      <p:sp>
        <p:nvSpPr>
          <p:cNvPr id="75" name="Text Placeholder">
            <a:extLst>
              <a:ext uri="{FF2B5EF4-FFF2-40B4-BE49-F238E27FC236}">
                <a16:creationId xmlns:a16="http://schemas.microsoft.com/office/drawing/2014/main" id="{A071125D-7F90-C945-B64D-FE9A763D66D9}"/>
              </a:ext>
            </a:extLst>
          </p:cNvPr>
          <p:cNvSpPr txBox="1"/>
          <p:nvPr/>
        </p:nvSpPr>
        <p:spPr>
          <a:xfrm>
            <a:off x="5889342" y="818606"/>
            <a:ext cx="1190904"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a:solidFill>
                  <a:schemeClr val="tx2"/>
                </a:solidFill>
                <a:latin typeface="Poppins SemiBold" pitchFamily="2" charset="77"/>
                <a:cs typeface="Poppins SemiBold" pitchFamily="2" charset="77"/>
              </a:rPr>
              <a:t>Ian O’Malley</a:t>
            </a:r>
            <a:endParaRPr sz="1400" b="1" dirty="0">
              <a:solidFill>
                <a:schemeClr val="tx2"/>
              </a:solidFill>
              <a:latin typeface="Poppins SemiBold" pitchFamily="2" charset="77"/>
              <a:cs typeface="Poppins SemiBold" pitchFamily="2" charset="77"/>
            </a:endParaRPr>
          </a:p>
        </p:txBody>
      </p:sp>
      <p:sp>
        <p:nvSpPr>
          <p:cNvPr id="76" name="Rectangle 56">
            <a:extLst>
              <a:ext uri="{FF2B5EF4-FFF2-40B4-BE49-F238E27FC236}">
                <a16:creationId xmlns:a16="http://schemas.microsoft.com/office/drawing/2014/main" id="{5712E591-FAC8-9C47-98D7-C61F7AD5A9BF}"/>
              </a:ext>
            </a:extLst>
          </p:cNvPr>
          <p:cNvSpPr/>
          <p:nvPr/>
        </p:nvSpPr>
        <p:spPr>
          <a:xfrm flipH="1">
            <a:off x="5888203" y="1093070"/>
            <a:ext cx="1283445" cy="430887"/>
          </a:xfrm>
          <a:prstGeom prst="rect">
            <a:avLst/>
          </a:prstGeom>
        </p:spPr>
        <p:txBody>
          <a:bodyPr wrap="square">
            <a:spAutoFit/>
          </a:bodyP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Executive Director, Strategic Sourcing</a:t>
            </a:r>
            <a:endParaRPr lang="en-US" sz="10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77" name="Picture 76"/>
          <p:cNvPicPr>
            <a:picLocks noChangeAspect="1"/>
          </p:cNvPicPr>
          <p:nvPr/>
        </p:nvPicPr>
        <p:blipFill>
          <a:blip r:embed="rId7"/>
          <a:stretch>
            <a:fillRect/>
          </a:stretch>
        </p:blipFill>
        <p:spPr>
          <a:xfrm>
            <a:off x="5160264" y="1337005"/>
            <a:ext cx="534859" cy="641579"/>
          </a:xfrm>
          <a:prstGeom prst="rect">
            <a:avLst/>
          </a:prstGeom>
        </p:spPr>
      </p:pic>
      <p:pic>
        <p:nvPicPr>
          <p:cNvPr id="78" name="Picture 77"/>
          <p:cNvPicPr>
            <a:picLocks noChangeAspect="1"/>
          </p:cNvPicPr>
          <p:nvPr/>
        </p:nvPicPr>
        <p:blipFill>
          <a:blip r:embed="rId8"/>
          <a:stretch>
            <a:fillRect/>
          </a:stretch>
        </p:blipFill>
        <p:spPr>
          <a:xfrm>
            <a:off x="10881928" y="2852733"/>
            <a:ext cx="490359" cy="497994"/>
          </a:xfrm>
          <a:prstGeom prst="rect">
            <a:avLst/>
          </a:prstGeom>
        </p:spPr>
      </p:pic>
      <p:sp>
        <p:nvSpPr>
          <p:cNvPr id="79" name="Line">
            <a:extLst>
              <a:ext uri="{FF2B5EF4-FFF2-40B4-BE49-F238E27FC236}">
                <a16:creationId xmlns:a16="http://schemas.microsoft.com/office/drawing/2014/main" id="{52FA4514-5972-EA45-AB9D-8BB8C0EB324F}"/>
              </a:ext>
            </a:extLst>
          </p:cNvPr>
          <p:cNvSpPr/>
          <p:nvPr/>
        </p:nvSpPr>
        <p:spPr>
          <a:xfrm rot="5400000" flipV="1">
            <a:off x="33332" y="3469543"/>
            <a:ext cx="1016458" cy="11272"/>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pic>
        <p:nvPicPr>
          <p:cNvPr id="80" name="Picture 79"/>
          <p:cNvPicPr>
            <a:picLocks noChangeAspect="1"/>
          </p:cNvPicPr>
          <p:nvPr/>
        </p:nvPicPr>
        <p:blipFill>
          <a:blip r:embed="rId9"/>
          <a:stretch>
            <a:fillRect/>
          </a:stretch>
        </p:blipFill>
        <p:spPr>
          <a:xfrm>
            <a:off x="254292" y="4119759"/>
            <a:ext cx="476375" cy="570509"/>
          </a:xfrm>
          <a:prstGeom prst="rect">
            <a:avLst/>
          </a:prstGeom>
        </p:spPr>
      </p:pic>
      <p:sp>
        <p:nvSpPr>
          <p:cNvPr id="81" name="Rectangle 56">
            <a:extLst>
              <a:ext uri="{FF2B5EF4-FFF2-40B4-BE49-F238E27FC236}">
                <a16:creationId xmlns:a16="http://schemas.microsoft.com/office/drawing/2014/main" id="{9F050023-13FE-8A42-A710-91D582BD82A3}"/>
              </a:ext>
            </a:extLst>
          </p:cNvPr>
          <p:cNvSpPr/>
          <p:nvPr/>
        </p:nvSpPr>
        <p:spPr>
          <a:xfrm flipH="1">
            <a:off x="5788410" y="3853370"/>
            <a:ext cx="1899397" cy="592470"/>
          </a:xfrm>
          <a:prstGeom prst="rect">
            <a:avLst/>
          </a:prstGeom>
        </p:spPr>
        <p:txBody>
          <a:bodyPr wrap="square">
            <a:spAutoFit/>
          </a:bodyP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Strategic Sourcing Category Leader</a:t>
            </a:r>
            <a:r>
              <a:rPr lang="en-US" sz="1050" b="1" dirty="0">
                <a:latin typeface="Lato Light" panose="020F0502020204030203" pitchFamily="34" charset="0"/>
                <a:ea typeface="Lato Light" panose="020F0502020204030203" pitchFamily="34" charset="0"/>
                <a:cs typeface="Lato Light" panose="020F0502020204030203" pitchFamily="34" charset="0"/>
              </a:rPr>
              <a:t>-</a:t>
            </a:r>
            <a:r>
              <a:rPr lang="en-US" sz="1050" dirty="0">
                <a:latin typeface="Lato Light" panose="020F0502020204030203" pitchFamily="34" charset="0"/>
                <a:ea typeface="Lato Light" panose="020F0502020204030203" pitchFamily="34" charset="0"/>
                <a:cs typeface="Lato Light" panose="020F0502020204030203" pitchFamily="34" charset="0"/>
              </a:rPr>
              <a:t>Ingalls Memorial Hospital</a:t>
            </a:r>
          </a:p>
        </p:txBody>
      </p:sp>
      <p:sp>
        <p:nvSpPr>
          <p:cNvPr id="82" name="Text Placeholder">
            <a:extLst>
              <a:ext uri="{FF2B5EF4-FFF2-40B4-BE49-F238E27FC236}">
                <a16:creationId xmlns:a16="http://schemas.microsoft.com/office/drawing/2014/main" id="{BD924C3B-D9C8-8E48-A07D-B621C6157C2B}"/>
              </a:ext>
            </a:extLst>
          </p:cNvPr>
          <p:cNvSpPr txBox="1"/>
          <p:nvPr/>
        </p:nvSpPr>
        <p:spPr>
          <a:xfrm>
            <a:off x="5866120" y="3577096"/>
            <a:ext cx="1625458" cy="235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a:solidFill>
                  <a:schemeClr val="tx2"/>
                </a:solidFill>
                <a:latin typeface="Poppins SemiBold" pitchFamily="2" charset="77"/>
                <a:cs typeface="Poppins SemiBold" pitchFamily="2" charset="77"/>
              </a:rPr>
              <a:t>Karen Cheung</a:t>
            </a:r>
            <a:endParaRPr sz="1200" b="1" dirty="0">
              <a:solidFill>
                <a:schemeClr val="tx2"/>
              </a:solidFill>
              <a:latin typeface="Poppins SemiBold" pitchFamily="2" charset="77"/>
              <a:cs typeface="Poppins SemiBold" pitchFamily="2" charset="77"/>
            </a:endParaRPr>
          </a:p>
        </p:txBody>
      </p:sp>
      <p:pic>
        <p:nvPicPr>
          <p:cNvPr id="83" name="Picture 82"/>
          <p:cNvPicPr>
            <a:picLocks noChangeAspect="1"/>
          </p:cNvPicPr>
          <p:nvPr/>
        </p:nvPicPr>
        <p:blipFill>
          <a:blip r:embed="rId10"/>
          <a:stretch>
            <a:fillRect/>
          </a:stretch>
        </p:blipFill>
        <p:spPr>
          <a:xfrm>
            <a:off x="6291188" y="2748036"/>
            <a:ext cx="759034" cy="748636"/>
          </a:xfrm>
          <a:prstGeom prst="rect">
            <a:avLst/>
          </a:prstGeom>
        </p:spPr>
      </p:pic>
      <p:sp>
        <p:nvSpPr>
          <p:cNvPr id="84" name="Title 1"/>
          <p:cNvSpPr txBox="1">
            <a:spLocks/>
          </p:cNvSpPr>
          <p:nvPr/>
        </p:nvSpPr>
        <p:spPr>
          <a:xfrm>
            <a:off x="210602" y="185099"/>
            <a:ext cx="4559275" cy="695861"/>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2400" dirty="0"/>
              <a:t>Clinical Strategic Sourcing</a:t>
            </a:r>
          </a:p>
        </p:txBody>
      </p:sp>
    </p:spTree>
    <p:extLst>
      <p:ext uri="{BB962C8B-B14F-4D97-AF65-F5344CB8AC3E}">
        <p14:creationId xmlns:p14="http://schemas.microsoft.com/office/powerpoint/2010/main" val="2221395216"/>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 name="Diagram 124"/>
          <p:cNvGraphicFramePr/>
          <p:nvPr>
            <p:extLst>
              <p:ext uri="{D42A27DB-BD31-4B8C-83A1-F6EECF244321}">
                <p14:modId xmlns:p14="http://schemas.microsoft.com/office/powerpoint/2010/main" val="2918591457"/>
              </p:ext>
            </p:extLst>
          </p:nvPr>
        </p:nvGraphicFramePr>
        <p:xfrm>
          <a:off x="384314" y="-271670"/>
          <a:ext cx="11807686" cy="6917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64</a:t>
            </a:fld>
            <a:endParaRPr lang="en-US" dirty="0"/>
          </a:p>
        </p:txBody>
      </p:sp>
      <p:sp>
        <p:nvSpPr>
          <p:cNvPr id="124" name="Title 1"/>
          <p:cNvSpPr txBox="1">
            <a:spLocks/>
          </p:cNvSpPr>
          <p:nvPr/>
        </p:nvSpPr>
        <p:spPr>
          <a:xfrm>
            <a:off x="446048" y="274637"/>
            <a:ext cx="5263376" cy="695861"/>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2400" dirty="0"/>
              <a:t>Non-Clinical Strategic Sourcing</a:t>
            </a:r>
          </a:p>
        </p:txBody>
      </p:sp>
    </p:spTree>
    <p:extLst>
      <p:ext uri="{BB962C8B-B14F-4D97-AF65-F5344CB8AC3E}">
        <p14:creationId xmlns:p14="http://schemas.microsoft.com/office/powerpoint/2010/main" val="2078368408"/>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65</a:t>
            </a:fld>
            <a:endParaRPr lang="en-US" dirty="0"/>
          </a:p>
        </p:txBody>
      </p:sp>
      <p:sp>
        <p:nvSpPr>
          <p:cNvPr id="20" name="CuadroTexto 351">
            <a:extLst>
              <a:ext uri="{FF2B5EF4-FFF2-40B4-BE49-F238E27FC236}">
                <a16:creationId xmlns:a16="http://schemas.microsoft.com/office/drawing/2014/main" id="{14CCF53B-4E8A-804A-9EAC-C1FF6A3EC7E9}"/>
              </a:ext>
            </a:extLst>
          </p:cNvPr>
          <p:cNvSpPr txBox="1"/>
          <p:nvPr/>
        </p:nvSpPr>
        <p:spPr>
          <a:xfrm>
            <a:off x="2767566" y="1089853"/>
            <a:ext cx="6131107" cy="738664"/>
          </a:xfrm>
          <a:prstGeom prst="rect">
            <a:avLst/>
          </a:prstGeom>
          <a:noFill/>
        </p:spPr>
        <p:txBody>
          <a:bodyPr wrap="square" rtlCol="0">
            <a:spAutoFit/>
          </a:bodyPr>
          <a:lstStyle/>
          <a:p>
            <a:pPr algn="ctr"/>
            <a:r>
              <a:rPr lang="en-US" sz="1400" b="1" i="1" dirty="0"/>
              <a:t>Strategic Sourcing is an organized and collaborative approach to leveraging targeted spend across a system with select suppliers that are best suited to optimize value for our patients and our organization.</a:t>
            </a:r>
          </a:p>
        </p:txBody>
      </p:sp>
      <p:sp>
        <p:nvSpPr>
          <p:cNvPr id="21" name="Freeform 4">
            <a:extLst>
              <a:ext uri="{FF2B5EF4-FFF2-40B4-BE49-F238E27FC236}">
                <a16:creationId xmlns:a16="http://schemas.microsoft.com/office/drawing/2014/main" id="{CBA02708-E3F0-7442-AC74-F3BA16FA6A39}"/>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endParaRPr lang="en-US" sz="900" dirty="0"/>
          </a:p>
        </p:txBody>
      </p:sp>
      <p:sp>
        <p:nvSpPr>
          <p:cNvPr id="22" name="Oval 3">
            <a:extLst>
              <a:ext uri="{FF2B5EF4-FFF2-40B4-BE49-F238E27FC236}">
                <a16:creationId xmlns:a16="http://schemas.microsoft.com/office/drawing/2014/main" id="{15C9EE8A-21F7-914E-9FDE-9194ED70C0EA}"/>
              </a:ext>
            </a:extLst>
          </p:cNvPr>
          <p:cNvSpPr/>
          <p:nvPr/>
        </p:nvSpPr>
        <p:spPr>
          <a:xfrm>
            <a:off x="4132083" y="2299457"/>
            <a:ext cx="1545432" cy="1549347"/>
          </a:xfrm>
          <a:custGeom>
            <a:avLst/>
            <a:gdLst/>
            <a:ahLst/>
            <a:cxnLst/>
            <a:rect l="l" t="t" r="r" b="b"/>
            <a:pathLst>
              <a:path w="1457984" h="1461677">
                <a:moveTo>
                  <a:pt x="1457984" y="0"/>
                </a:moveTo>
                <a:lnTo>
                  <a:pt x="1457984" y="645455"/>
                </a:lnTo>
                <a:lnTo>
                  <a:pt x="1239685" y="645455"/>
                </a:lnTo>
                <a:lnTo>
                  <a:pt x="1239685" y="1239435"/>
                </a:lnTo>
                <a:lnTo>
                  <a:pt x="645705" y="1239435"/>
                </a:lnTo>
                <a:lnTo>
                  <a:pt x="645705" y="1461677"/>
                </a:lnTo>
                <a:lnTo>
                  <a:pt x="0" y="1461677"/>
                </a:lnTo>
                <a:cubicBezTo>
                  <a:pt x="23152" y="665889"/>
                  <a:pt x="662703" y="25098"/>
                  <a:pt x="145798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23" name="Oval 3">
            <a:extLst>
              <a:ext uri="{FF2B5EF4-FFF2-40B4-BE49-F238E27FC236}">
                <a16:creationId xmlns:a16="http://schemas.microsoft.com/office/drawing/2014/main" id="{FC2D9BA0-CAE9-EA4F-9955-71BA43F66A60}"/>
              </a:ext>
            </a:extLst>
          </p:cNvPr>
          <p:cNvSpPr/>
          <p:nvPr/>
        </p:nvSpPr>
        <p:spPr>
          <a:xfrm rot="5400000">
            <a:off x="5760298" y="2310035"/>
            <a:ext cx="1545432" cy="1549347"/>
          </a:xfrm>
          <a:custGeom>
            <a:avLst/>
            <a:gdLst/>
            <a:ahLst/>
            <a:cxnLst/>
            <a:rect l="l" t="t" r="r" b="b"/>
            <a:pathLst>
              <a:path w="1457984" h="1461677">
                <a:moveTo>
                  <a:pt x="1457984" y="0"/>
                </a:moveTo>
                <a:lnTo>
                  <a:pt x="1457984" y="645455"/>
                </a:lnTo>
                <a:lnTo>
                  <a:pt x="1239685" y="645455"/>
                </a:lnTo>
                <a:lnTo>
                  <a:pt x="1239685" y="1239435"/>
                </a:lnTo>
                <a:lnTo>
                  <a:pt x="645705" y="1239435"/>
                </a:lnTo>
                <a:lnTo>
                  <a:pt x="645705" y="1461677"/>
                </a:lnTo>
                <a:lnTo>
                  <a:pt x="0" y="1461677"/>
                </a:lnTo>
                <a:cubicBezTo>
                  <a:pt x="23152" y="665889"/>
                  <a:pt x="662703" y="25098"/>
                  <a:pt x="1457984" y="0"/>
                </a:cubicBezTo>
                <a:close/>
              </a:path>
            </a:pathLst>
          </a:cu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24" name="Oval 3">
            <a:extLst>
              <a:ext uri="{FF2B5EF4-FFF2-40B4-BE49-F238E27FC236}">
                <a16:creationId xmlns:a16="http://schemas.microsoft.com/office/drawing/2014/main" id="{E3F83613-1C27-1549-A36A-397A47F84993}"/>
              </a:ext>
            </a:extLst>
          </p:cNvPr>
          <p:cNvSpPr/>
          <p:nvPr/>
        </p:nvSpPr>
        <p:spPr>
          <a:xfrm rot="10800000">
            <a:off x="5752930" y="3900628"/>
            <a:ext cx="1545432" cy="1549347"/>
          </a:xfrm>
          <a:custGeom>
            <a:avLst/>
            <a:gdLst/>
            <a:ahLst/>
            <a:cxnLst/>
            <a:rect l="l" t="t" r="r" b="b"/>
            <a:pathLst>
              <a:path w="1457984" h="1461677">
                <a:moveTo>
                  <a:pt x="1457984" y="0"/>
                </a:moveTo>
                <a:lnTo>
                  <a:pt x="1457984" y="645455"/>
                </a:lnTo>
                <a:lnTo>
                  <a:pt x="1239685" y="645455"/>
                </a:lnTo>
                <a:lnTo>
                  <a:pt x="1239685" y="1239435"/>
                </a:lnTo>
                <a:lnTo>
                  <a:pt x="645705" y="1239435"/>
                </a:lnTo>
                <a:lnTo>
                  <a:pt x="645705" y="1461677"/>
                </a:lnTo>
                <a:lnTo>
                  <a:pt x="0" y="1461677"/>
                </a:lnTo>
                <a:cubicBezTo>
                  <a:pt x="23152" y="665889"/>
                  <a:pt x="662703" y="25098"/>
                  <a:pt x="145798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25" name="Oval 3">
            <a:extLst>
              <a:ext uri="{FF2B5EF4-FFF2-40B4-BE49-F238E27FC236}">
                <a16:creationId xmlns:a16="http://schemas.microsoft.com/office/drawing/2014/main" id="{7F5963F3-7B90-B34C-947F-2325845ECEC6}"/>
              </a:ext>
            </a:extLst>
          </p:cNvPr>
          <p:cNvSpPr/>
          <p:nvPr/>
        </p:nvSpPr>
        <p:spPr>
          <a:xfrm rot="16200000">
            <a:off x="4150836" y="3902585"/>
            <a:ext cx="1545432" cy="1549347"/>
          </a:xfrm>
          <a:custGeom>
            <a:avLst/>
            <a:gdLst/>
            <a:ahLst/>
            <a:cxnLst/>
            <a:rect l="l" t="t" r="r" b="b"/>
            <a:pathLst>
              <a:path w="1457984" h="1461677">
                <a:moveTo>
                  <a:pt x="1457984" y="0"/>
                </a:moveTo>
                <a:lnTo>
                  <a:pt x="1457984" y="645455"/>
                </a:lnTo>
                <a:lnTo>
                  <a:pt x="1239685" y="645455"/>
                </a:lnTo>
                <a:lnTo>
                  <a:pt x="1239685" y="1239435"/>
                </a:lnTo>
                <a:lnTo>
                  <a:pt x="645705" y="1239435"/>
                </a:lnTo>
                <a:lnTo>
                  <a:pt x="645705" y="1461677"/>
                </a:lnTo>
                <a:lnTo>
                  <a:pt x="0" y="1461677"/>
                </a:lnTo>
                <a:cubicBezTo>
                  <a:pt x="23152" y="665889"/>
                  <a:pt x="662703" y="25098"/>
                  <a:pt x="1457984" y="0"/>
                </a:cubicBezTo>
                <a:close/>
              </a:path>
            </a:pathLst>
          </a:cu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26" name="Cross 25">
            <a:extLst>
              <a:ext uri="{FF2B5EF4-FFF2-40B4-BE49-F238E27FC236}">
                <a16:creationId xmlns:a16="http://schemas.microsoft.com/office/drawing/2014/main" id="{CED0F894-29D2-854C-92CD-B9E037E607AF}"/>
              </a:ext>
            </a:extLst>
          </p:cNvPr>
          <p:cNvSpPr/>
          <p:nvPr/>
        </p:nvSpPr>
        <p:spPr>
          <a:xfrm>
            <a:off x="4968999" y="3116146"/>
            <a:ext cx="1543137" cy="1543136"/>
          </a:xfrm>
          <a:prstGeom prst="plus">
            <a:avLst>
              <a:gd name="adj" fmla="val 390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grpSp>
        <p:nvGrpSpPr>
          <p:cNvPr id="27" name="Group 26">
            <a:extLst>
              <a:ext uri="{FF2B5EF4-FFF2-40B4-BE49-F238E27FC236}">
                <a16:creationId xmlns:a16="http://schemas.microsoft.com/office/drawing/2014/main" id="{1C12C47C-D17B-2548-BA33-FBD0D0C3F6A2}"/>
              </a:ext>
            </a:extLst>
          </p:cNvPr>
          <p:cNvGrpSpPr/>
          <p:nvPr/>
        </p:nvGrpSpPr>
        <p:grpSpPr>
          <a:xfrm>
            <a:off x="7388513" y="2342785"/>
            <a:ext cx="4478805" cy="815608"/>
            <a:chOff x="1893577" y="10282419"/>
            <a:chExt cx="7745602" cy="1631216"/>
          </a:xfrm>
        </p:grpSpPr>
        <p:sp>
          <p:nvSpPr>
            <p:cNvPr id="28" name="CuadroTexto 395">
              <a:extLst>
                <a:ext uri="{FF2B5EF4-FFF2-40B4-BE49-F238E27FC236}">
                  <a16:creationId xmlns:a16="http://schemas.microsoft.com/office/drawing/2014/main" id="{E60429E7-233B-584E-B155-8A56B67E7214}"/>
                </a:ext>
              </a:extLst>
            </p:cNvPr>
            <p:cNvSpPr txBox="1"/>
            <p:nvPr/>
          </p:nvSpPr>
          <p:spPr>
            <a:xfrm flipH="1">
              <a:off x="1893579" y="10282419"/>
              <a:ext cx="6568536" cy="677108"/>
            </a:xfrm>
            <a:prstGeom prst="rect">
              <a:avLst/>
            </a:prstGeom>
            <a:noFill/>
          </p:spPr>
          <p:txBody>
            <a:bodyPr wrap="square" rtlCol="0">
              <a:spAutoFit/>
            </a:bodyPr>
            <a:lstStyle/>
            <a:p>
              <a:r>
                <a:rPr lang="en-US" sz="1600" dirty="0">
                  <a:solidFill>
                    <a:schemeClr val="tx2"/>
                  </a:solidFill>
                  <a:latin typeface="Roboto Medium" panose="02000000000000000000" pitchFamily="2" charset="0"/>
                  <a:ea typeface="Roboto Medium" panose="02000000000000000000" pitchFamily="2" charset="0"/>
                  <a:cs typeface="Lato Semibold" panose="020F0502020204030203" pitchFamily="34" charset="0"/>
                </a:rPr>
                <a:t>Category &amp; Contract Management</a:t>
              </a:r>
            </a:p>
          </p:txBody>
        </p:sp>
        <p:sp>
          <p:nvSpPr>
            <p:cNvPr id="29" name="Rectangle 56">
              <a:extLst>
                <a:ext uri="{FF2B5EF4-FFF2-40B4-BE49-F238E27FC236}">
                  <a16:creationId xmlns:a16="http://schemas.microsoft.com/office/drawing/2014/main" id="{08934E8A-1AF5-4A41-9DA2-F8163926A00C}"/>
                </a:ext>
              </a:extLst>
            </p:cNvPr>
            <p:cNvSpPr/>
            <p:nvPr/>
          </p:nvSpPr>
          <p:spPr>
            <a:xfrm flipH="1">
              <a:off x="1893577" y="10867195"/>
              <a:ext cx="7745602" cy="1046440"/>
            </a:xfrm>
            <a:prstGeom prst="rect">
              <a:avLst/>
            </a:prstGeom>
          </p:spPr>
          <p:txBody>
            <a:bodyPr wrap="square">
              <a:spAutoFit/>
            </a:bodyPr>
            <a:lstStyle/>
            <a:p>
              <a:r>
                <a:rPr lang="en-US" sz="1400" dirty="0">
                  <a:latin typeface="Lato Light" panose="020F0502020204030203" pitchFamily="34" charset="0"/>
                  <a:ea typeface="Lato Light" panose="020F0502020204030203" pitchFamily="34" charset="0"/>
                  <a:cs typeface="Lato Light" panose="020F0502020204030203" pitchFamily="34" charset="0"/>
                </a:rPr>
                <a:t>GHX, Oracle, Scout, Vizient, iValua, Surgery Exchange, Primrose, Valify </a:t>
              </a:r>
            </a:p>
          </p:txBody>
        </p:sp>
      </p:grpSp>
      <p:grpSp>
        <p:nvGrpSpPr>
          <p:cNvPr id="30" name="Group 29">
            <a:extLst>
              <a:ext uri="{FF2B5EF4-FFF2-40B4-BE49-F238E27FC236}">
                <a16:creationId xmlns:a16="http://schemas.microsoft.com/office/drawing/2014/main" id="{7CD5FCD2-A248-A845-AA77-784454BCCFFF}"/>
              </a:ext>
            </a:extLst>
          </p:cNvPr>
          <p:cNvGrpSpPr/>
          <p:nvPr/>
        </p:nvGrpSpPr>
        <p:grpSpPr>
          <a:xfrm>
            <a:off x="7546048" y="4698365"/>
            <a:ext cx="2854648" cy="600165"/>
            <a:chOff x="1893579" y="10282419"/>
            <a:chExt cx="5709296" cy="1200330"/>
          </a:xfrm>
        </p:grpSpPr>
        <p:sp>
          <p:nvSpPr>
            <p:cNvPr id="31" name="CuadroTexto 395">
              <a:extLst>
                <a:ext uri="{FF2B5EF4-FFF2-40B4-BE49-F238E27FC236}">
                  <a16:creationId xmlns:a16="http://schemas.microsoft.com/office/drawing/2014/main" id="{2FAF6811-C672-BB4C-9B4A-7EEB3C0D844A}"/>
                </a:ext>
              </a:extLst>
            </p:cNvPr>
            <p:cNvSpPr txBox="1"/>
            <p:nvPr/>
          </p:nvSpPr>
          <p:spPr>
            <a:xfrm flipH="1">
              <a:off x="1893579" y="10282419"/>
              <a:ext cx="4565148" cy="677108"/>
            </a:xfrm>
            <a:prstGeom prst="rect">
              <a:avLst/>
            </a:prstGeom>
            <a:noFill/>
          </p:spPr>
          <p:txBody>
            <a:bodyPr wrap="square" rtlCol="0">
              <a:spAutoFit/>
            </a:bodyPr>
            <a:lstStyle/>
            <a:p>
              <a:r>
                <a:rPr lang="en-US" sz="1600" dirty="0">
                  <a:solidFill>
                    <a:schemeClr val="tx2"/>
                  </a:solidFill>
                  <a:latin typeface="Roboto Medium" panose="02000000000000000000" pitchFamily="2" charset="0"/>
                  <a:ea typeface="Roboto Medium" panose="02000000000000000000" pitchFamily="2" charset="0"/>
                  <a:cs typeface="Lato Semibold" panose="020F0502020204030203" pitchFamily="34" charset="0"/>
                </a:rPr>
                <a:t>Capital Equipment</a:t>
              </a:r>
            </a:p>
          </p:txBody>
        </p:sp>
        <p:sp>
          <p:nvSpPr>
            <p:cNvPr id="32" name="Rectangle 56">
              <a:extLst>
                <a:ext uri="{FF2B5EF4-FFF2-40B4-BE49-F238E27FC236}">
                  <a16:creationId xmlns:a16="http://schemas.microsoft.com/office/drawing/2014/main" id="{48504904-8B58-CC4D-8F30-2317E787C263}"/>
                </a:ext>
              </a:extLst>
            </p:cNvPr>
            <p:cNvSpPr/>
            <p:nvPr/>
          </p:nvSpPr>
          <p:spPr>
            <a:xfrm flipH="1">
              <a:off x="1893579" y="10867195"/>
              <a:ext cx="5709296" cy="615554"/>
            </a:xfrm>
            <a:prstGeom prst="rect">
              <a:avLst/>
            </a:prstGeom>
          </p:spPr>
          <p:txBody>
            <a:bodyPr wrap="square">
              <a:spAutoFit/>
            </a:bodyPr>
            <a:lstStyle/>
            <a:p>
              <a:r>
                <a:rPr lang="en-US" sz="1400" dirty="0">
                  <a:latin typeface="Lato Light" panose="020F0502020204030203" pitchFamily="34" charset="0"/>
                  <a:ea typeface="Lato Light" panose="020F0502020204030203" pitchFamily="34" charset="0"/>
                  <a:cs typeface="Lato Light" panose="020F0502020204030203" pitchFamily="34" charset="0"/>
                </a:rPr>
                <a:t>ECRI, Trimedx</a:t>
              </a:r>
            </a:p>
          </p:txBody>
        </p:sp>
      </p:grpSp>
      <p:grpSp>
        <p:nvGrpSpPr>
          <p:cNvPr id="33" name="Group 32">
            <a:extLst>
              <a:ext uri="{FF2B5EF4-FFF2-40B4-BE49-F238E27FC236}">
                <a16:creationId xmlns:a16="http://schemas.microsoft.com/office/drawing/2014/main" id="{BD96C280-474E-1940-B12A-615EB409D1E1}"/>
              </a:ext>
            </a:extLst>
          </p:cNvPr>
          <p:cNvGrpSpPr/>
          <p:nvPr/>
        </p:nvGrpSpPr>
        <p:grpSpPr>
          <a:xfrm flipH="1">
            <a:off x="196644" y="2342785"/>
            <a:ext cx="4078155" cy="1039322"/>
            <a:chOff x="1893579" y="10282419"/>
            <a:chExt cx="6698334" cy="1631216"/>
          </a:xfrm>
        </p:grpSpPr>
        <p:sp>
          <p:nvSpPr>
            <p:cNvPr id="34" name="CuadroTexto 395">
              <a:extLst>
                <a:ext uri="{FF2B5EF4-FFF2-40B4-BE49-F238E27FC236}">
                  <a16:creationId xmlns:a16="http://schemas.microsoft.com/office/drawing/2014/main" id="{E4C0DD07-3DAA-8C44-8661-EB7EFFA92BCF}"/>
                </a:ext>
              </a:extLst>
            </p:cNvPr>
            <p:cNvSpPr txBox="1"/>
            <p:nvPr/>
          </p:nvSpPr>
          <p:spPr>
            <a:xfrm flipH="1">
              <a:off x="1893579" y="10282419"/>
              <a:ext cx="6698334" cy="677108"/>
            </a:xfrm>
            <a:prstGeom prst="rect">
              <a:avLst/>
            </a:prstGeom>
            <a:noFill/>
          </p:spPr>
          <p:txBody>
            <a:bodyPr wrap="square" rtlCol="0">
              <a:spAutoFit/>
            </a:bodyPr>
            <a:lstStyle/>
            <a:p>
              <a:pPr algn="r"/>
              <a:r>
                <a:rPr lang="en-US" sz="1600" dirty="0">
                  <a:solidFill>
                    <a:schemeClr val="tx2"/>
                  </a:solidFill>
                  <a:latin typeface="Roboto Medium" panose="02000000000000000000" pitchFamily="2" charset="0"/>
                  <a:ea typeface="Roboto Medium" panose="02000000000000000000" pitchFamily="2" charset="0"/>
                  <a:cs typeface="Lato Semibold" panose="020F0502020204030203" pitchFamily="34" charset="0"/>
                </a:rPr>
                <a:t>Supplier Relationship Management</a:t>
              </a:r>
            </a:p>
          </p:txBody>
        </p:sp>
        <p:sp>
          <p:nvSpPr>
            <p:cNvPr id="35" name="Rectangle 56">
              <a:extLst>
                <a:ext uri="{FF2B5EF4-FFF2-40B4-BE49-F238E27FC236}">
                  <a16:creationId xmlns:a16="http://schemas.microsoft.com/office/drawing/2014/main" id="{26B5C089-90F2-6942-9FA0-64925B250AA8}"/>
                </a:ext>
              </a:extLst>
            </p:cNvPr>
            <p:cNvSpPr/>
            <p:nvPr/>
          </p:nvSpPr>
          <p:spPr>
            <a:xfrm flipH="1">
              <a:off x="1893579" y="10867195"/>
              <a:ext cx="6609664" cy="1046440"/>
            </a:xfrm>
            <a:prstGeom prst="rect">
              <a:avLst/>
            </a:prstGeom>
          </p:spPr>
          <p:txBody>
            <a:bodyPr wrap="square">
              <a:spAutoFit/>
            </a:bodyPr>
            <a:lstStyle/>
            <a:p>
              <a:pPr algn="r"/>
              <a:r>
                <a:rPr lang="en-US" sz="1400" dirty="0">
                  <a:latin typeface="Lato Light" panose="020F0502020204030203" pitchFamily="34" charset="0"/>
                  <a:ea typeface="Lato Light" panose="020F0502020204030203" pitchFamily="34" charset="0"/>
                  <a:cs typeface="Lato Light" panose="020F0502020204030203" pitchFamily="34" charset="0"/>
                </a:rPr>
                <a:t>Vendormate (GHX); Supplier Scorecarding, Supplier Onboarding (Oracle)</a:t>
              </a:r>
            </a:p>
          </p:txBody>
        </p:sp>
      </p:grpSp>
      <p:grpSp>
        <p:nvGrpSpPr>
          <p:cNvPr id="36" name="Group 35">
            <a:extLst>
              <a:ext uri="{FF2B5EF4-FFF2-40B4-BE49-F238E27FC236}">
                <a16:creationId xmlns:a16="http://schemas.microsoft.com/office/drawing/2014/main" id="{73F5D2ED-70A8-D346-BE6E-AD13BBE41BA5}"/>
              </a:ext>
            </a:extLst>
          </p:cNvPr>
          <p:cNvGrpSpPr/>
          <p:nvPr/>
        </p:nvGrpSpPr>
        <p:grpSpPr>
          <a:xfrm flipH="1">
            <a:off x="1059784" y="4698365"/>
            <a:ext cx="2854648" cy="600165"/>
            <a:chOff x="1893579" y="10282419"/>
            <a:chExt cx="5709296" cy="1200330"/>
          </a:xfrm>
        </p:grpSpPr>
        <p:sp>
          <p:nvSpPr>
            <p:cNvPr id="37" name="CuadroTexto 395">
              <a:extLst>
                <a:ext uri="{FF2B5EF4-FFF2-40B4-BE49-F238E27FC236}">
                  <a16:creationId xmlns:a16="http://schemas.microsoft.com/office/drawing/2014/main" id="{98D5F2EE-F2BA-3640-B6EC-EF62A1F39219}"/>
                </a:ext>
              </a:extLst>
            </p:cNvPr>
            <p:cNvSpPr txBox="1"/>
            <p:nvPr/>
          </p:nvSpPr>
          <p:spPr>
            <a:xfrm flipH="1">
              <a:off x="1893579" y="10282419"/>
              <a:ext cx="4565148" cy="677108"/>
            </a:xfrm>
            <a:prstGeom prst="rect">
              <a:avLst/>
            </a:prstGeom>
            <a:noFill/>
          </p:spPr>
          <p:txBody>
            <a:bodyPr wrap="square" rtlCol="0">
              <a:spAutoFit/>
            </a:bodyPr>
            <a:lstStyle/>
            <a:p>
              <a:pPr algn="r"/>
              <a:r>
                <a:rPr lang="en-US" sz="1600" dirty="0">
                  <a:solidFill>
                    <a:schemeClr val="tx2"/>
                  </a:solidFill>
                  <a:latin typeface="Roboto Medium" panose="02000000000000000000" pitchFamily="2" charset="0"/>
                  <a:ea typeface="Roboto Medium" panose="02000000000000000000" pitchFamily="2" charset="0"/>
                  <a:cs typeface="Lato Semibold" panose="020F0502020204030203" pitchFamily="34" charset="0"/>
                </a:rPr>
                <a:t>Value Analysis</a:t>
              </a:r>
            </a:p>
          </p:txBody>
        </p:sp>
        <p:sp>
          <p:nvSpPr>
            <p:cNvPr id="38" name="Rectangle 56">
              <a:extLst>
                <a:ext uri="{FF2B5EF4-FFF2-40B4-BE49-F238E27FC236}">
                  <a16:creationId xmlns:a16="http://schemas.microsoft.com/office/drawing/2014/main" id="{CD8637CD-AF73-DA48-971A-248E5D9D2287}"/>
                </a:ext>
              </a:extLst>
            </p:cNvPr>
            <p:cNvSpPr/>
            <p:nvPr/>
          </p:nvSpPr>
          <p:spPr>
            <a:xfrm flipH="1">
              <a:off x="1893579" y="10867195"/>
              <a:ext cx="5709296" cy="615554"/>
            </a:xfrm>
            <a:prstGeom prst="rect">
              <a:avLst/>
            </a:prstGeom>
          </p:spPr>
          <p:txBody>
            <a:bodyPr wrap="square">
              <a:spAutoFit/>
            </a:bodyPr>
            <a:lstStyle/>
            <a:p>
              <a:pPr algn="r"/>
              <a:r>
                <a:rPr lang="en-US" sz="1400" dirty="0">
                  <a:latin typeface="Lato Light" panose="020F0502020204030203" pitchFamily="34" charset="0"/>
                  <a:ea typeface="Lato Light" panose="020F0502020204030203" pitchFamily="34" charset="0"/>
                  <a:cs typeface="Lato Light" panose="020F0502020204030203" pitchFamily="34" charset="0"/>
                </a:rPr>
                <a:t>Procedural Analytics, VAT Meetings </a:t>
              </a:r>
            </a:p>
          </p:txBody>
        </p:sp>
      </p:grpSp>
      <p:sp>
        <p:nvSpPr>
          <p:cNvPr id="39" name="Forma libre 35">
            <a:extLst>
              <a:ext uri="{FF2B5EF4-FFF2-40B4-BE49-F238E27FC236}">
                <a16:creationId xmlns:a16="http://schemas.microsoft.com/office/drawing/2014/main" id="{9BCA16A7-9EC3-D049-95A3-11106E768B87}"/>
              </a:ext>
            </a:extLst>
          </p:cNvPr>
          <p:cNvSpPr/>
          <p:nvPr/>
        </p:nvSpPr>
        <p:spPr>
          <a:xfrm>
            <a:off x="4665009" y="4380034"/>
            <a:ext cx="477355" cy="426397"/>
          </a:xfrm>
          <a:custGeom>
            <a:avLst/>
            <a:gdLst>
              <a:gd name="connsiteX0" fmla="*/ 493715 w 532660"/>
              <a:gd name="connsiteY0" fmla="*/ 39031 h 434266"/>
              <a:gd name="connsiteX1" fmla="*/ 399538 w 532660"/>
              <a:gd name="connsiteY1" fmla="*/ 43 h 434266"/>
              <a:gd name="connsiteX2" fmla="*/ 305361 w 532660"/>
              <a:gd name="connsiteY2" fmla="*/ 39031 h 434266"/>
              <a:gd name="connsiteX3" fmla="*/ 281169 w 532660"/>
              <a:gd name="connsiteY3" fmla="*/ 63223 h 434266"/>
              <a:gd name="connsiteX4" fmla="*/ 256978 w 532660"/>
              <a:gd name="connsiteY4" fmla="*/ 39031 h 434266"/>
              <a:gd name="connsiteX5" fmla="*/ 162800 w 532660"/>
              <a:gd name="connsiteY5" fmla="*/ 43 h 434266"/>
              <a:gd name="connsiteX6" fmla="*/ 68623 w 532660"/>
              <a:gd name="connsiteY6" fmla="*/ 39031 h 434266"/>
              <a:gd name="connsiteX7" fmla="*/ 29635 w 532660"/>
              <a:gd name="connsiteY7" fmla="*/ 133208 h 434266"/>
              <a:gd name="connsiteX8" fmla="*/ 38291 w 532660"/>
              <a:gd name="connsiteY8" fmla="*/ 180704 h 434266"/>
              <a:gd name="connsiteX9" fmla="*/ 13360 w 532660"/>
              <a:gd name="connsiteY9" fmla="*/ 180704 h 434266"/>
              <a:gd name="connsiteX10" fmla="*/ 43 w 532660"/>
              <a:gd name="connsiteY10" fmla="*/ 194020 h 434266"/>
              <a:gd name="connsiteX11" fmla="*/ 13360 w 532660"/>
              <a:gd name="connsiteY11" fmla="*/ 207337 h 434266"/>
              <a:gd name="connsiteX12" fmla="*/ 52199 w 532660"/>
              <a:gd name="connsiteY12" fmla="*/ 207337 h 434266"/>
              <a:gd name="connsiteX13" fmla="*/ 68697 w 532660"/>
              <a:gd name="connsiteY13" fmla="*/ 227385 h 434266"/>
              <a:gd name="connsiteX14" fmla="*/ 102062 w 532660"/>
              <a:gd name="connsiteY14" fmla="*/ 260529 h 434266"/>
              <a:gd name="connsiteX15" fmla="*/ 102802 w 532660"/>
              <a:gd name="connsiteY15" fmla="*/ 261343 h 434266"/>
              <a:gd name="connsiteX16" fmla="*/ 271774 w 532660"/>
              <a:gd name="connsiteY16" fmla="*/ 430314 h 434266"/>
              <a:gd name="connsiteX17" fmla="*/ 281169 w 532660"/>
              <a:gd name="connsiteY17" fmla="*/ 434235 h 434266"/>
              <a:gd name="connsiteX18" fmla="*/ 290565 w 532660"/>
              <a:gd name="connsiteY18" fmla="*/ 430314 h 434266"/>
              <a:gd name="connsiteX19" fmla="*/ 459537 w 532660"/>
              <a:gd name="connsiteY19" fmla="*/ 261343 h 434266"/>
              <a:gd name="connsiteX20" fmla="*/ 460276 w 532660"/>
              <a:gd name="connsiteY20" fmla="*/ 260529 h 434266"/>
              <a:gd name="connsiteX21" fmla="*/ 493642 w 532660"/>
              <a:gd name="connsiteY21" fmla="*/ 227385 h 434266"/>
              <a:gd name="connsiteX22" fmla="*/ 493642 w 532660"/>
              <a:gd name="connsiteY22" fmla="*/ 227385 h 434266"/>
              <a:gd name="connsiteX23" fmla="*/ 532630 w 532660"/>
              <a:gd name="connsiteY23" fmla="*/ 133208 h 434266"/>
              <a:gd name="connsiteX24" fmla="*/ 493715 w 532660"/>
              <a:gd name="connsiteY24" fmla="*/ 39031 h 434266"/>
              <a:gd name="connsiteX25" fmla="*/ 474850 w 532660"/>
              <a:gd name="connsiteY25" fmla="*/ 208520 h 434266"/>
              <a:gd name="connsiteX26" fmla="*/ 440672 w 532660"/>
              <a:gd name="connsiteY26" fmla="*/ 242478 h 434266"/>
              <a:gd name="connsiteX27" fmla="*/ 439932 w 532660"/>
              <a:gd name="connsiteY27" fmla="*/ 243291 h 434266"/>
              <a:gd name="connsiteX28" fmla="*/ 281169 w 532660"/>
              <a:gd name="connsiteY28" fmla="*/ 402054 h 434266"/>
              <a:gd name="connsiteX29" fmla="*/ 122481 w 532660"/>
              <a:gd name="connsiteY29" fmla="*/ 243365 h 434266"/>
              <a:gd name="connsiteX30" fmla="*/ 121667 w 532660"/>
              <a:gd name="connsiteY30" fmla="*/ 242478 h 434266"/>
              <a:gd name="connsiteX31" fmla="*/ 87488 w 532660"/>
              <a:gd name="connsiteY31" fmla="*/ 208520 h 434266"/>
              <a:gd name="connsiteX32" fmla="*/ 75133 w 532660"/>
              <a:gd name="connsiteY32" fmla="*/ 193724 h 434266"/>
              <a:gd name="connsiteX33" fmla="*/ 94072 w 532660"/>
              <a:gd name="connsiteY33" fmla="*/ 173528 h 434266"/>
              <a:gd name="connsiteX34" fmla="*/ 130545 w 532660"/>
              <a:gd name="connsiteY34" fmla="*/ 243587 h 434266"/>
              <a:gd name="connsiteX35" fmla="*/ 144009 w 532660"/>
              <a:gd name="connsiteY35" fmla="*/ 250615 h 434266"/>
              <a:gd name="connsiteX36" fmla="*/ 155328 w 532660"/>
              <a:gd name="connsiteY36" fmla="*/ 240480 h 434266"/>
              <a:gd name="connsiteX37" fmla="*/ 183071 w 532660"/>
              <a:gd name="connsiteY37" fmla="*/ 124996 h 434266"/>
              <a:gd name="connsiteX38" fmla="*/ 215327 w 532660"/>
              <a:gd name="connsiteY38" fmla="*/ 281243 h 434266"/>
              <a:gd name="connsiteX39" fmla="*/ 227607 w 532660"/>
              <a:gd name="connsiteY39" fmla="*/ 291823 h 434266"/>
              <a:gd name="connsiteX40" fmla="*/ 228421 w 532660"/>
              <a:gd name="connsiteY40" fmla="*/ 291823 h 434266"/>
              <a:gd name="connsiteX41" fmla="*/ 241072 w 532660"/>
              <a:gd name="connsiteY41" fmla="*/ 282723 h 434266"/>
              <a:gd name="connsiteX42" fmla="*/ 276361 w 532660"/>
              <a:gd name="connsiteY42" fmla="*/ 176413 h 434266"/>
              <a:gd name="connsiteX43" fmla="*/ 303289 w 532660"/>
              <a:gd name="connsiteY43" fmla="*/ 203268 h 434266"/>
              <a:gd name="connsiteX44" fmla="*/ 312685 w 532660"/>
              <a:gd name="connsiteY44" fmla="*/ 207189 h 434266"/>
              <a:gd name="connsiteX45" fmla="*/ 355890 w 532660"/>
              <a:gd name="connsiteY45" fmla="*/ 207189 h 434266"/>
              <a:gd name="connsiteX46" fmla="*/ 369206 w 532660"/>
              <a:gd name="connsiteY46" fmla="*/ 193872 h 434266"/>
              <a:gd name="connsiteX47" fmla="*/ 355890 w 532660"/>
              <a:gd name="connsiteY47" fmla="*/ 180556 h 434266"/>
              <a:gd name="connsiteX48" fmla="*/ 318160 w 532660"/>
              <a:gd name="connsiteY48" fmla="*/ 180556 h 434266"/>
              <a:gd name="connsiteX49" fmla="*/ 279838 w 532660"/>
              <a:gd name="connsiteY49" fmla="*/ 142382 h 434266"/>
              <a:gd name="connsiteX50" fmla="*/ 267335 w 532660"/>
              <a:gd name="connsiteY50" fmla="*/ 138831 h 434266"/>
              <a:gd name="connsiteX51" fmla="*/ 257791 w 532660"/>
              <a:gd name="connsiteY51" fmla="*/ 147560 h 434266"/>
              <a:gd name="connsiteX52" fmla="*/ 231381 w 532660"/>
              <a:gd name="connsiteY52" fmla="*/ 227163 h 434266"/>
              <a:gd name="connsiteX53" fmla="*/ 197127 w 532660"/>
              <a:gd name="connsiteY53" fmla="*/ 61151 h 434266"/>
              <a:gd name="connsiteX54" fmla="*/ 184329 w 532660"/>
              <a:gd name="connsiteY54" fmla="*/ 50498 h 434266"/>
              <a:gd name="connsiteX55" fmla="*/ 184107 w 532660"/>
              <a:gd name="connsiteY55" fmla="*/ 50498 h 434266"/>
              <a:gd name="connsiteX56" fmla="*/ 171160 w 532660"/>
              <a:gd name="connsiteY56" fmla="*/ 60707 h 434266"/>
              <a:gd name="connsiteX57" fmla="*/ 137795 w 532660"/>
              <a:gd name="connsiteY57" fmla="*/ 199569 h 434266"/>
              <a:gd name="connsiteX58" fmla="*/ 109090 w 532660"/>
              <a:gd name="connsiteY58" fmla="*/ 144453 h 434266"/>
              <a:gd name="connsiteX59" fmla="*/ 99103 w 532660"/>
              <a:gd name="connsiteY59" fmla="*/ 137425 h 434266"/>
              <a:gd name="connsiteX60" fmla="*/ 87562 w 532660"/>
              <a:gd name="connsiteY60" fmla="*/ 141494 h 434266"/>
              <a:gd name="connsiteX61" fmla="*/ 62335 w 532660"/>
              <a:gd name="connsiteY61" fmla="*/ 168349 h 434266"/>
              <a:gd name="connsiteX62" fmla="*/ 56342 w 532660"/>
              <a:gd name="connsiteY62" fmla="*/ 133060 h 434266"/>
              <a:gd name="connsiteX63" fmla="*/ 87562 w 532660"/>
              <a:gd name="connsiteY63" fmla="*/ 57748 h 434266"/>
              <a:gd name="connsiteX64" fmla="*/ 162874 w 532660"/>
              <a:gd name="connsiteY64" fmla="*/ 26528 h 434266"/>
              <a:gd name="connsiteX65" fmla="*/ 238187 w 532660"/>
              <a:gd name="connsiteY65" fmla="*/ 57748 h 434266"/>
              <a:gd name="connsiteX66" fmla="*/ 271774 w 532660"/>
              <a:gd name="connsiteY66" fmla="*/ 91335 h 434266"/>
              <a:gd name="connsiteX67" fmla="*/ 281169 w 532660"/>
              <a:gd name="connsiteY67" fmla="*/ 95256 h 434266"/>
              <a:gd name="connsiteX68" fmla="*/ 290565 w 532660"/>
              <a:gd name="connsiteY68" fmla="*/ 91335 h 434266"/>
              <a:gd name="connsiteX69" fmla="*/ 324152 w 532660"/>
              <a:gd name="connsiteY69" fmla="*/ 57748 h 434266"/>
              <a:gd name="connsiteX70" fmla="*/ 399464 w 532660"/>
              <a:gd name="connsiteY70" fmla="*/ 26528 h 434266"/>
              <a:gd name="connsiteX71" fmla="*/ 474777 w 532660"/>
              <a:gd name="connsiteY71" fmla="*/ 57748 h 434266"/>
              <a:gd name="connsiteX72" fmla="*/ 505997 w 532660"/>
              <a:gd name="connsiteY72" fmla="*/ 133060 h 434266"/>
              <a:gd name="connsiteX73" fmla="*/ 474850 w 532660"/>
              <a:gd name="connsiteY73" fmla="*/ 208520 h 43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32660" h="434266">
                <a:moveTo>
                  <a:pt x="493715" y="39031"/>
                </a:moveTo>
                <a:cubicBezTo>
                  <a:pt x="468562" y="13878"/>
                  <a:pt x="435123" y="43"/>
                  <a:pt x="399538" y="43"/>
                </a:cubicBezTo>
                <a:cubicBezTo>
                  <a:pt x="363954" y="43"/>
                  <a:pt x="330515" y="13878"/>
                  <a:pt x="305361" y="39031"/>
                </a:cubicBezTo>
                <a:lnTo>
                  <a:pt x="281169" y="63223"/>
                </a:lnTo>
                <a:lnTo>
                  <a:pt x="256978" y="39031"/>
                </a:lnTo>
                <a:cubicBezTo>
                  <a:pt x="231824" y="13878"/>
                  <a:pt x="198385" y="43"/>
                  <a:pt x="162800" y="43"/>
                </a:cubicBezTo>
                <a:cubicBezTo>
                  <a:pt x="127216" y="43"/>
                  <a:pt x="93777" y="13878"/>
                  <a:pt x="68623" y="39031"/>
                </a:cubicBezTo>
                <a:cubicBezTo>
                  <a:pt x="43470" y="64184"/>
                  <a:pt x="29635" y="97624"/>
                  <a:pt x="29635" y="133208"/>
                </a:cubicBezTo>
                <a:cubicBezTo>
                  <a:pt x="29635" y="149706"/>
                  <a:pt x="32595" y="165760"/>
                  <a:pt x="38291" y="180704"/>
                </a:cubicBezTo>
                <a:lnTo>
                  <a:pt x="13360" y="180704"/>
                </a:lnTo>
                <a:cubicBezTo>
                  <a:pt x="6036" y="180704"/>
                  <a:pt x="43" y="186696"/>
                  <a:pt x="43" y="194020"/>
                </a:cubicBezTo>
                <a:cubicBezTo>
                  <a:pt x="43" y="201344"/>
                  <a:pt x="6036" y="207337"/>
                  <a:pt x="13360" y="207337"/>
                </a:cubicBezTo>
                <a:lnTo>
                  <a:pt x="52199" y="207337"/>
                </a:lnTo>
                <a:cubicBezTo>
                  <a:pt x="57008" y="214439"/>
                  <a:pt x="62483" y="221171"/>
                  <a:pt x="68697" y="227385"/>
                </a:cubicBezTo>
                <a:lnTo>
                  <a:pt x="102062" y="260529"/>
                </a:lnTo>
                <a:cubicBezTo>
                  <a:pt x="102284" y="260825"/>
                  <a:pt x="102580" y="261121"/>
                  <a:pt x="102802" y="261343"/>
                </a:cubicBezTo>
                <a:lnTo>
                  <a:pt x="271774" y="430314"/>
                </a:lnTo>
                <a:cubicBezTo>
                  <a:pt x="274363" y="432903"/>
                  <a:pt x="277766" y="434235"/>
                  <a:pt x="281169" y="434235"/>
                </a:cubicBezTo>
                <a:cubicBezTo>
                  <a:pt x="284573" y="434235"/>
                  <a:pt x="287976" y="432903"/>
                  <a:pt x="290565" y="430314"/>
                </a:cubicBezTo>
                <a:lnTo>
                  <a:pt x="459537" y="261343"/>
                </a:lnTo>
                <a:cubicBezTo>
                  <a:pt x="459758" y="261121"/>
                  <a:pt x="460054" y="260825"/>
                  <a:pt x="460276" y="260529"/>
                </a:cubicBezTo>
                <a:lnTo>
                  <a:pt x="493642" y="227385"/>
                </a:lnTo>
                <a:cubicBezTo>
                  <a:pt x="493642" y="227385"/>
                  <a:pt x="493642" y="227385"/>
                  <a:pt x="493642" y="227385"/>
                </a:cubicBezTo>
                <a:cubicBezTo>
                  <a:pt x="518795" y="202232"/>
                  <a:pt x="532630" y="168793"/>
                  <a:pt x="532630" y="133208"/>
                </a:cubicBezTo>
                <a:cubicBezTo>
                  <a:pt x="532703" y="97624"/>
                  <a:pt x="518869" y="64184"/>
                  <a:pt x="493715" y="39031"/>
                </a:cubicBezTo>
                <a:close/>
                <a:moveTo>
                  <a:pt x="474850" y="208520"/>
                </a:moveTo>
                <a:lnTo>
                  <a:pt x="440672" y="242478"/>
                </a:lnTo>
                <a:cubicBezTo>
                  <a:pt x="440376" y="242773"/>
                  <a:pt x="440154" y="242995"/>
                  <a:pt x="439932" y="243291"/>
                </a:cubicBezTo>
                <a:lnTo>
                  <a:pt x="281169" y="402054"/>
                </a:lnTo>
                <a:lnTo>
                  <a:pt x="122481" y="243365"/>
                </a:lnTo>
                <a:cubicBezTo>
                  <a:pt x="122259" y="243069"/>
                  <a:pt x="121963" y="242773"/>
                  <a:pt x="121667" y="242478"/>
                </a:cubicBezTo>
                <a:lnTo>
                  <a:pt x="87488" y="208520"/>
                </a:lnTo>
                <a:cubicBezTo>
                  <a:pt x="82901" y="203934"/>
                  <a:pt x="78758" y="198977"/>
                  <a:pt x="75133" y="193724"/>
                </a:cubicBezTo>
                <a:lnTo>
                  <a:pt x="94072" y="173528"/>
                </a:lnTo>
                <a:lnTo>
                  <a:pt x="130545" y="243587"/>
                </a:lnTo>
                <a:cubicBezTo>
                  <a:pt x="133134" y="248544"/>
                  <a:pt x="138461" y="251355"/>
                  <a:pt x="144009" y="250615"/>
                </a:cubicBezTo>
                <a:cubicBezTo>
                  <a:pt x="149558" y="249950"/>
                  <a:pt x="154071" y="245881"/>
                  <a:pt x="155328" y="240480"/>
                </a:cubicBezTo>
                <a:lnTo>
                  <a:pt x="183071" y="124996"/>
                </a:lnTo>
                <a:lnTo>
                  <a:pt x="215327" y="281243"/>
                </a:lnTo>
                <a:cubicBezTo>
                  <a:pt x="216510" y="287162"/>
                  <a:pt x="221541" y="291527"/>
                  <a:pt x="227607" y="291823"/>
                </a:cubicBezTo>
                <a:cubicBezTo>
                  <a:pt x="227903" y="291823"/>
                  <a:pt x="228125" y="291823"/>
                  <a:pt x="228421" y="291823"/>
                </a:cubicBezTo>
                <a:cubicBezTo>
                  <a:pt x="234118" y="291823"/>
                  <a:pt x="239222" y="288197"/>
                  <a:pt x="241072" y="282723"/>
                </a:cubicBezTo>
                <a:lnTo>
                  <a:pt x="276361" y="176413"/>
                </a:lnTo>
                <a:lnTo>
                  <a:pt x="303289" y="203268"/>
                </a:lnTo>
                <a:cubicBezTo>
                  <a:pt x="305805" y="205783"/>
                  <a:pt x="309134" y="207189"/>
                  <a:pt x="312685" y="207189"/>
                </a:cubicBezTo>
                <a:lnTo>
                  <a:pt x="355890" y="207189"/>
                </a:lnTo>
                <a:cubicBezTo>
                  <a:pt x="363214" y="207189"/>
                  <a:pt x="369206" y="201196"/>
                  <a:pt x="369206" y="193872"/>
                </a:cubicBezTo>
                <a:cubicBezTo>
                  <a:pt x="369206" y="186548"/>
                  <a:pt x="363214" y="180556"/>
                  <a:pt x="355890" y="180556"/>
                </a:cubicBezTo>
                <a:lnTo>
                  <a:pt x="318160" y="180556"/>
                </a:lnTo>
                <a:lnTo>
                  <a:pt x="279838" y="142382"/>
                </a:lnTo>
                <a:cubicBezTo>
                  <a:pt x="276582" y="139127"/>
                  <a:pt x="271848" y="137795"/>
                  <a:pt x="267335" y="138831"/>
                </a:cubicBezTo>
                <a:cubicBezTo>
                  <a:pt x="262822" y="139866"/>
                  <a:pt x="259197" y="143196"/>
                  <a:pt x="257791" y="147560"/>
                </a:cubicBezTo>
                <a:lnTo>
                  <a:pt x="231381" y="227163"/>
                </a:lnTo>
                <a:lnTo>
                  <a:pt x="197127" y="61151"/>
                </a:lnTo>
                <a:cubicBezTo>
                  <a:pt x="195870" y="55011"/>
                  <a:pt x="190543" y="50646"/>
                  <a:pt x="184329" y="50498"/>
                </a:cubicBezTo>
                <a:cubicBezTo>
                  <a:pt x="184255" y="50498"/>
                  <a:pt x="184181" y="50498"/>
                  <a:pt x="184107" y="50498"/>
                </a:cubicBezTo>
                <a:cubicBezTo>
                  <a:pt x="177966" y="50498"/>
                  <a:pt x="172640" y="54715"/>
                  <a:pt x="171160" y="60707"/>
                </a:cubicBezTo>
                <a:lnTo>
                  <a:pt x="137795" y="199569"/>
                </a:lnTo>
                <a:lnTo>
                  <a:pt x="109090" y="144453"/>
                </a:lnTo>
                <a:cubicBezTo>
                  <a:pt x="107093" y="140606"/>
                  <a:pt x="103394" y="138017"/>
                  <a:pt x="99103" y="137425"/>
                </a:cubicBezTo>
                <a:cubicBezTo>
                  <a:pt x="94812" y="136833"/>
                  <a:pt x="90521" y="138387"/>
                  <a:pt x="87562" y="141494"/>
                </a:cubicBezTo>
                <a:lnTo>
                  <a:pt x="62335" y="168349"/>
                </a:lnTo>
                <a:cubicBezTo>
                  <a:pt x="58414" y="157178"/>
                  <a:pt x="56342" y="145267"/>
                  <a:pt x="56342" y="133060"/>
                </a:cubicBezTo>
                <a:cubicBezTo>
                  <a:pt x="56342" y="104578"/>
                  <a:pt x="67439" y="77871"/>
                  <a:pt x="87562" y="57748"/>
                </a:cubicBezTo>
                <a:cubicBezTo>
                  <a:pt x="107685" y="37625"/>
                  <a:pt x="134466" y="26528"/>
                  <a:pt x="162874" y="26528"/>
                </a:cubicBezTo>
                <a:cubicBezTo>
                  <a:pt x="191357" y="26528"/>
                  <a:pt x="218064" y="37625"/>
                  <a:pt x="238187" y="57748"/>
                </a:cubicBezTo>
                <a:lnTo>
                  <a:pt x="271774" y="91335"/>
                </a:lnTo>
                <a:cubicBezTo>
                  <a:pt x="274289" y="93851"/>
                  <a:pt x="277692" y="95256"/>
                  <a:pt x="281169" y="95256"/>
                </a:cubicBezTo>
                <a:cubicBezTo>
                  <a:pt x="284720" y="95256"/>
                  <a:pt x="288123" y="93851"/>
                  <a:pt x="290565" y="91335"/>
                </a:cubicBezTo>
                <a:lnTo>
                  <a:pt x="324152" y="57748"/>
                </a:lnTo>
                <a:cubicBezTo>
                  <a:pt x="344275" y="37625"/>
                  <a:pt x="371056" y="26528"/>
                  <a:pt x="399464" y="26528"/>
                </a:cubicBezTo>
                <a:cubicBezTo>
                  <a:pt x="427947" y="26528"/>
                  <a:pt x="454654" y="37625"/>
                  <a:pt x="474777" y="57748"/>
                </a:cubicBezTo>
                <a:cubicBezTo>
                  <a:pt x="494900" y="77871"/>
                  <a:pt x="505997" y="104652"/>
                  <a:pt x="505997" y="133060"/>
                </a:cubicBezTo>
                <a:cubicBezTo>
                  <a:pt x="506070" y="161617"/>
                  <a:pt x="494973" y="188398"/>
                  <a:pt x="474850" y="208520"/>
                </a:cubicBezTo>
                <a:close/>
              </a:path>
            </a:pathLst>
          </a:custGeom>
          <a:solidFill>
            <a:schemeClr val="bg1"/>
          </a:solidFill>
          <a:ln w="740" cap="flat">
            <a:noFill/>
            <a:prstDash val="solid"/>
            <a:miter/>
          </a:ln>
        </p:spPr>
        <p:txBody>
          <a:bodyPr rtlCol="0" anchor="ctr"/>
          <a:lstStyle/>
          <a:p>
            <a:endParaRPr lang="es-MX" dirty="0"/>
          </a:p>
        </p:txBody>
      </p:sp>
      <p:sp>
        <p:nvSpPr>
          <p:cNvPr id="40" name="Gráfico 56">
            <a:extLst>
              <a:ext uri="{FF2B5EF4-FFF2-40B4-BE49-F238E27FC236}">
                <a16:creationId xmlns:a16="http://schemas.microsoft.com/office/drawing/2014/main" id="{3489B036-2F00-1A4A-8998-5CB7995E09B1}"/>
              </a:ext>
            </a:extLst>
          </p:cNvPr>
          <p:cNvSpPr/>
          <p:nvPr/>
        </p:nvSpPr>
        <p:spPr>
          <a:xfrm>
            <a:off x="6337717" y="2990558"/>
            <a:ext cx="402174" cy="384610"/>
          </a:xfrm>
          <a:custGeom>
            <a:avLst/>
            <a:gdLst>
              <a:gd name="connsiteX0" fmla="*/ 567433 w 571235"/>
              <a:gd name="connsiteY0" fmla="*/ 530713 h 571232"/>
              <a:gd name="connsiteX1" fmla="*/ 393855 w 571235"/>
              <a:gd name="connsiteY1" fmla="*/ 357125 h 571232"/>
              <a:gd name="connsiteX2" fmla="*/ 441411 w 571235"/>
              <a:gd name="connsiteY2" fmla="*/ 220703 h 571232"/>
              <a:gd name="connsiteX3" fmla="*/ 428936 w 571235"/>
              <a:gd name="connsiteY3" fmla="*/ 148233 h 571232"/>
              <a:gd name="connsiteX4" fmla="*/ 480359 w 571235"/>
              <a:gd name="connsiteY4" fmla="*/ 93383 h 571232"/>
              <a:gd name="connsiteX5" fmla="*/ 480359 w 571235"/>
              <a:gd name="connsiteY5" fmla="*/ 116843 h 571232"/>
              <a:gd name="connsiteX6" fmla="*/ 493342 w 571235"/>
              <a:gd name="connsiteY6" fmla="*/ 129826 h 571232"/>
              <a:gd name="connsiteX7" fmla="*/ 506323 w 571235"/>
              <a:gd name="connsiteY7" fmla="*/ 129826 h 571232"/>
              <a:gd name="connsiteX8" fmla="*/ 519307 w 571235"/>
              <a:gd name="connsiteY8" fmla="*/ 116843 h 571232"/>
              <a:gd name="connsiteX9" fmla="*/ 519307 w 571235"/>
              <a:gd name="connsiteY9" fmla="*/ 38947 h 571232"/>
              <a:gd name="connsiteX10" fmla="*/ 506323 w 571235"/>
              <a:gd name="connsiteY10" fmla="*/ 25964 h 571232"/>
              <a:gd name="connsiteX11" fmla="*/ 428428 w 571235"/>
              <a:gd name="connsiteY11" fmla="*/ 25964 h 571232"/>
              <a:gd name="connsiteX12" fmla="*/ 415444 w 571235"/>
              <a:gd name="connsiteY12" fmla="*/ 38947 h 571232"/>
              <a:gd name="connsiteX13" fmla="*/ 415444 w 571235"/>
              <a:gd name="connsiteY13" fmla="*/ 51930 h 571232"/>
              <a:gd name="connsiteX14" fmla="*/ 428428 w 571235"/>
              <a:gd name="connsiteY14" fmla="*/ 64913 h 571232"/>
              <a:gd name="connsiteX15" fmla="*/ 453666 w 571235"/>
              <a:gd name="connsiteY15" fmla="*/ 64913 h 571232"/>
              <a:gd name="connsiteX16" fmla="*/ 411359 w 571235"/>
              <a:gd name="connsiteY16" fmla="*/ 110040 h 571232"/>
              <a:gd name="connsiteX17" fmla="*/ 220706 w 571235"/>
              <a:gd name="connsiteY17" fmla="*/ 0 h 571232"/>
              <a:gd name="connsiteX18" fmla="*/ 0 w 571235"/>
              <a:gd name="connsiteY18" fmla="*/ 220703 h 571232"/>
              <a:gd name="connsiteX19" fmla="*/ 26698 w 571235"/>
              <a:gd name="connsiteY19" fmla="*/ 325852 h 571232"/>
              <a:gd name="connsiteX20" fmla="*/ 10038 w 571235"/>
              <a:gd name="connsiteY20" fmla="*/ 340291 h 571232"/>
              <a:gd name="connsiteX21" fmla="*/ 8728 w 571235"/>
              <a:gd name="connsiteY21" fmla="*/ 358604 h 571232"/>
              <a:gd name="connsiteX22" fmla="*/ 17233 w 571235"/>
              <a:gd name="connsiteY22" fmla="*/ 368420 h 571232"/>
              <a:gd name="connsiteX23" fmla="*/ 35547 w 571235"/>
              <a:gd name="connsiteY23" fmla="*/ 369729 h 571232"/>
              <a:gd name="connsiteX24" fmla="*/ 48552 w 571235"/>
              <a:gd name="connsiteY24" fmla="*/ 358459 h 571232"/>
              <a:gd name="connsiteX25" fmla="*/ 220703 w 571235"/>
              <a:gd name="connsiteY25" fmla="*/ 441411 h 571232"/>
              <a:gd name="connsiteX26" fmla="*/ 357138 w 571235"/>
              <a:gd name="connsiteY26" fmla="*/ 393844 h 571232"/>
              <a:gd name="connsiteX27" fmla="*/ 530715 w 571235"/>
              <a:gd name="connsiteY27" fmla="*/ 567430 h 571232"/>
              <a:gd name="connsiteX28" fmla="*/ 549076 w 571235"/>
              <a:gd name="connsiteY28" fmla="*/ 567430 h 571232"/>
              <a:gd name="connsiteX29" fmla="*/ 567433 w 571235"/>
              <a:gd name="connsiteY29" fmla="*/ 549074 h 571232"/>
              <a:gd name="connsiteX30" fmla="*/ 567433 w 571235"/>
              <a:gd name="connsiteY30" fmla="*/ 530713 h 571232"/>
              <a:gd name="connsiteX31" fmla="*/ 51931 w 571235"/>
              <a:gd name="connsiteY31" fmla="*/ 220703 h 571232"/>
              <a:gd name="connsiteX32" fmla="*/ 220706 w 571235"/>
              <a:gd name="connsiteY32" fmla="*/ 51929 h 571232"/>
              <a:gd name="connsiteX33" fmla="*/ 373797 w 571235"/>
              <a:gd name="connsiteY33" fmla="*/ 150101 h 571232"/>
              <a:gd name="connsiteX34" fmla="*/ 285162 w 571235"/>
              <a:gd name="connsiteY34" fmla="*/ 244639 h 571232"/>
              <a:gd name="connsiteX35" fmla="*/ 221487 w 571235"/>
              <a:gd name="connsiteY35" fmla="*/ 180964 h 571232"/>
              <a:gd name="connsiteX36" fmla="*/ 194969 w 571235"/>
              <a:gd name="connsiteY36" fmla="*/ 180019 h 571232"/>
              <a:gd name="connsiteX37" fmla="*/ 67303 w 571235"/>
              <a:gd name="connsiteY37" fmla="*/ 290661 h 571232"/>
              <a:gd name="connsiteX38" fmla="*/ 51931 w 571235"/>
              <a:gd name="connsiteY38" fmla="*/ 220703 h 571232"/>
              <a:gd name="connsiteX39" fmla="*/ 220705 w 571235"/>
              <a:gd name="connsiteY39" fmla="*/ 389478 h 571232"/>
              <a:gd name="connsiteX40" fmla="*/ 87837 w 571235"/>
              <a:gd name="connsiteY40" fmla="*/ 324411 h 571232"/>
              <a:gd name="connsiteX41" fmla="*/ 206784 w 571235"/>
              <a:gd name="connsiteY41" fmla="*/ 221324 h 571232"/>
              <a:gd name="connsiteX42" fmla="*/ 271849 w 571235"/>
              <a:gd name="connsiteY42" fmla="*/ 286403 h 571232"/>
              <a:gd name="connsiteX43" fmla="*/ 285923 w 571235"/>
              <a:gd name="connsiteY43" fmla="*/ 292108 h 571232"/>
              <a:gd name="connsiteX44" fmla="*/ 299819 w 571235"/>
              <a:gd name="connsiteY44" fmla="*/ 285960 h 571232"/>
              <a:gd name="connsiteX45" fmla="*/ 386999 w 571235"/>
              <a:gd name="connsiteY45" fmla="*/ 192966 h 571232"/>
              <a:gd name="connsiteX46" fmla="*/ 389481 w 571235"/>
              <a:gd name="connsiteY46" fmla="*/ 220703 h 571232"/>
              <a:gd name="connsiteX47" fmla="*/ 220705 w 571235"/>
              <a:gd name="connsiteY47" fmla="*/ 389478 h 57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1235" h="571232">
                <a:moveTo>
                  <a:pt x="567433" y="530713"/>
                </a:moveTo>
                <a:lnTo>
                  <a:pt x="393855" y="357125"/>
                </a:lnTo>
                <a:cubicBezTo>
                  <a:pt x="423537" y="319535"/>
                  <a:pt x="441411" y="272209"/>
                  <a:pt x="441411" y="220703"/>
                </a:cubicBezTo>
                <a:cubicBezTo>
                  <a:pt x="441411" y="195291"/>
                  <a:pt x="436877" y="170973"/>
                  <a:pt x="428936" y="148233"/>
                </a:cubicBezTo>
                <a:lnTo>
                  <a:pt x="480359" y="93383"/>
                </a:lnTo>
                <a:lnTo>
                  <a:pt x="480359" y="116843"/>
                </a:lnTo>
                <a:cubicBezTo>
                  <a:pt x="480359" y="124019"/>
                  <a:pt x="486165" y="129826"/>
                  <a:pt x="493342" y="129826"/>
                </a:cubicBezTo>
                <a:lnTo>
                  <a:pt x="506323" y="129826"/>
                </a:lnTo>
                <a:cubicBezTo>
                  <a:pt x="513500" y="129826"/>
                  <a:pt x="519307" y="124019"/>
                  <a:pt x="519307" y="116843"/>
                </a:cubicBezTo>
                <a:lnTo>
                  <a:pt x="519307" y="38947"/>
                </a:lnTo>
                <a:cubicBezTo>
                  <a:pt x="519307" y="31771"/>
                  <a:pt x="513500" y="25964"/>
                  <a:pt x="506323" y="25964"/>
                </a:cubicBezTo>
                <a:lnTo>
                  <a:pt x="428428" y="25964"/>
                </a:lnTo>
                <a:cubicBezTo>
                  <a:pt x="421251" y="25964"/>
                  <a:pt x="415444" y="31771"/>
                  <a:pt x="415444" y="38947"/>
                </a:cubicBezTo>
                <a:lnTo>
                  <a:pt x="415444" y="51930"/>
                </a:lnTo>
                <a:cubicBezTo>
                  <a:pt x="415444" y="59106"/>
                  <a:pt x="421251" y="64913"/>
                  <a:pt x="428428" y="64913"/>
                </a:cubicBezTo>
                <a:lnTo>
                  <a:pt x="453666" y="64913"/>
                </a:lnTo>
                <a:lnTo>
                  <a:pt x="411359" y="110040"/>
                </a:lnTo>
                <a:cubicBezTo>
                  <a:pt x="373079" y="44358"/>
                  <a:pt x="302048" y="0"/>
                  <a:pt x="220706" y="0"/>
                </a:cubicBezTo>
                <a:cubicBezTo>
                  <a:pt x="99018" y="-1"/>
                  <a:pt x="0" y="99003"/>
                  <a:pt x="0" y="220703"/>
                </a:cubicBezTo>
                <a:cubicBezTo>
                  <a:pt x="0" y="258748"/>
                  <a:pt x="9677" y="294574"/>
                  <a:pt x="26698" y="325852"/>
                </a:cubicBezTo>
                <a:lnTo>
                  <a:pt x="10038" y="340291"/>
                </a:lnTo>
                <a:cubicBezTo>
                  <a:pt x="4619" y="344986"/>
                  <a:pt x="4032" y="353185"/>
                  <a:pt x="8728" y="358604"/>
                </a:cubicBezTo>
                <a:lnTo>
                  <a:pt x="17233" y="368420"/>
                </a:lnTo>
                <a:cubicBezTo>
                  <a:pt x="21929" y="373840"/>
                  <a:pt x="30129" y="374425"/>
                  <a:pt x="35547" y="369729"/>
                </a:cubicBezTo>
                <a:lnTo>
                  <a:pt x="48552" y="358459"/>
                </a:lnTo>
                <a:cubicBezTo>
                  <a:pt x="89036" y="408947"/>
                  <a:pt x="151112" y="441411"/>
                  <a:pt x="220703" y="441411"/>
                </a:cubicBezTo>
                <a:cubicBezTo>
                  <a:pt x="272211" y="441411"/>
                  <a:pt x="319544" y="423532"/>
                  <a:pt x="357138" y="393844"/>
                </a:cubicBezTo>
                <a:lnTo>
                  <a:pt x="530715" y="567430"/>
                </a:lnTo>
                <a:cubicBezTo>
                  <a:pt x="535786" y="572500"/>
                  <a:pt x="544007" y="572500"/>
                  <a:pt x="549076" y="567430"/>
                </a:cubicBezTo>
                <a:lnTo>
                  <a:pt x="567433" y="549074"/>
                </a:lnTo>
                <a:cubicBezTo>
                  <a:pt x="572503" y="544003"/>
                  <a:pt x="572503" y="535783"/>
                  <a:pt x="567433" y="530713"/>
                </a:cubicBezTo>
                <a:close/>
                <a:moveTo>
                  <a:pt x="51931" y="220703"/>
                </a:moveTo>
                <a:cubicBezTo>
                  <a:pt x="51931" y="127645"/>
                  <a:pt x="127646" y="51929"/>
                  <a:pt x="220706" y="51929"/>
                </a:cubicBezTo>
                <a:cubicBezTo>
                  <a:pt x="288540" y="51929"/>
                  <a:pt x="347002" y="92247"/>
                  <a:pt x="373797" y="150101"/>
                </a:cubicBezTo>
                <a:lnTo>
                  <a:pt x="285162" y="244639"/>
                </a:lnTo>
                <a:lnTo>
                  <a:pt x="221487" y="180964"/>
                </a:lnTo>
                <a:cubicBezTo>
                  <a:pt x="214264" y="173741"/>
                  <a:pt x="202689" y="173329"/>
                  <a:pt x="194969" y="180019"/>
                </a:cubicBezTo>
                <a:lnTo>
                  <a:pt x="67303" y="290661"/>
                </a:lnTo>
                <a:cubicBezTo>
                  <a:pt x="57526" y="269315"/>
                  <a:pt x="51931" y="245675"/>
                  <a:pt x="51931" y="220703"/>
                </a:cubicBezTo>
                <a:close/>
                <a:moveTo>
                  <a:pt x="220705" y="389478"/>
                </a:moveTo>
                <a:cubicBezTo>
                  <a:pt x="166754" y="389478"/>
                  <a:pt x="118755" y="363933"/>
                  <a:pt x="87837" y="324411"/>
                </a:cubicBezTo>
                <a:lnTo>
                  <a:pt x="206784" y="221324"/>
                </a:lnTo>
                <a:lnTo>
                  <a:pt x="271849" y="286403"/>
                </a:lnTo>
                <a:cubicBezTo>
                  <a:pt x="275578" y="290117"/>
                  <a:pt x="280952" y="291994"/>
                  <a:pt x="285923" y="292108"/>
                </a:cubicBezTo>
                <a:cubicBezTo>
                  <a:pt x="291197" y="292020"/>
                  <a:pt x="296217" y="289801"/>
                  <a:pt x="299819" y="285960"/>
                </a:cubicBezTo>
                <a:lnTo>
                  <a:pt x="386999" y="192966"/>
                </a:lnTo>
                <a:cubicBezTo>
                  <a:pt x="388505" y="202012"/>
                  <a:pt x="389481" y="211238"/>
                  <a:pt x="389481" y="220703"/>
                </a:cubicBezTo>
                <a:cubicBezTo>
                  <a:pt x="389480" y="313762"/>
                  <a:pt x="313765" y="389478"/>
                  <a:pt x="220705" y="389478"/>
                </a:cubicBezTo>
                <a:close/>
              </a:path>
            </a:pathLst>
          </a:custGeom>
          <a:solidFill>
            <a:schemeClr val="bg1"/>
          </a:solidFill>
          <a:ln w="1198" cap="flat">
            <a:noFill/>
            <a:prstDash val="solid"/>
            <a:miter/>
          </a:ln>
        </p:spPr>
        <p:txBody>
          <a:bodyPr rtlCol="0" anchor="ctr"/>
          <a:lstStyle/>
          <a:p>
            <a:endParaRPr lang="es-MX" dirty="0">
              <a:solidFill>
                <a:schemeClr val="bg1"/>
              </a:solidFill>
            </a:endParaRPr>
          </a:p>
        </p:txBody>
      </p:sp>
      <p:sp>
        <p:nvSpPr>
          <p:cNvPr id="41" name="Title 1"/>
          <p:cNvSpPr txBox="1">
            <a:spLocks/>
          </p:cNvSpPr>
          <p:nvPr/>
        </p:nvSpPr>
        <p:spPr>
          <a:xfrm>
            <a:off x="446048" y="274637"/>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3200" dirty="0"/>
              <a:t>Strategic Sourcing Overview</a:t>
            </a:r>
          </a:p>
        </p:txBody>
      </p:sp>
      <p:sp>
        <p:nvSpPr>
          <p:cNvPr id="42" name="Gráfico 52">
            <a:extLst>
              <a:ext uri="{FF2B5EF4-FFF2-40B4-BE49-F238E27FC236}">
                <a16:creationId xmlns:a16="http://schemas.microsoft.com/office/drawing/2014/main" id="{0E6F786D-05B6-BA49-B378-FDABB7ADB725}"/>
              </a:ext>
            </a:extLst>
          </p:cNvPr>
          <p:cNvSpPr/>
          <p:nvPr/>
        </p:nvSpPr>
        <p:spPr>
          <a:xfrm>
            <a:off x="6261961" y="4249960"/>
            <a:ext cx="500349" cy="505046"/>
          </a:xfrm>
          <a:custGeom>
            <a:avLst/>
            <a:gdLst>
              <a:gd name="connsiteX0" fmla="*/ 571087 w 571086"/>
              <a:gd name="connsiteY0" fmla="*/ 178465 h 571086"/>
              <a:gd name="connsiteX1" fmla="*/ 571087 w 571086"/>
              <a:gd name="connsiteY1" fmla="*/ 107079 h 571086"/>
              <a:gd name="connsiteX2" fmla="*/ 285544 w 571086"/>
              <a:gd name="connsiteY2" fmla="*/ 0 h 571086"/>
              <a:gd name="connsiteX3" fmla="*/ 0 w 571086"/>
              <a:gd name="connsiteY3" fmla="*/ 107079 h 571086"/>
              <a:gd name="connsiteX4" fmla="*/ 0 w 571086"/>
              <a:gd name="connsiteY4" fmla="*/ 178464 h 571086"/>
              <a:gd name="connsiteX5" fmla="*/ 35693 w 571086"/>
              <a:gd name="connsiteY5" fmla="*/ 178464 h 571086"/>
              <a:gd name="connsiteX6" fmla="*/ 35693 w 571086"/>
              <a:gd name="connsiteY6" fmla="*/ 535394 h 571086"/>
              <a:gd name="connsiteX7" fmla="*/ 0 w 571086"/>
              <a:gd name="connsiteY7" fmla="*/ 535394 h 571086"/>
              <a:gd name="connsiteX8" fmla="*/ 0 w 571086"/>
              <a:gd name="connsiteY8" fmla="*/ 571087 h 571086"/>
              <a:gd name="connsiteX9" fmla="*/ 571087 w 571086"/>
              <a:gd name="connsiteY9" fmla="*/ 571087 h 571086"/>
              <a:gd name="connsiteX10" fmla="*/ 571087 w 571086"/>
              <a:gd name="connsiteY10" fmla="*/ 535394 h 571086"/>
              <a:gd name="connsiteX11" fmla="*/ 535394 w 571086"/>
              <a:gd name="connsiteY11" fmla="*/ 535394 h 571086"/>
              <a:gd name="connsiteX12" fmla="*/ 535394 w 571086"/>
              <a:gd name="connsiteY12" fmla="*/ 178465 h 571086"/>
              <a:gd name="connsiteX13" fmla="*/ 321236 w 571086"/>
              <a:gd name="connsiteY13" fmla="*/ 178465 h 571086"/>
              <a:gd name="connsiteX14" fmla="*/ 428315 w 571086"/>
              <a:gd name="connsiteY14" fmla="*/ 178465 h 571086"/>
              <a:gd name="connsiteX15" fmla="*/ 428315 w 571086"/>
              <a:gd name="connsiteY15" fmla="*/ 285544 h 571086"/>
              <a:gd name="connsiteX16" fmla="*/ 321236 w 571086"/>
              <a:gd name="connsiteY16" fmla="*/ 285544 h 571086"/>
              <a:gd name="connsiteX17" fmla="*/ 142772 w 571086"/>
              <a:gd name="connsiteY17" fmla="*/ 178465 h 571086"/>
              <a:gd name="connsiteX18" fmla="*/ 249851 w 571086"/>
              <a:gd name="connsiteY18" fmla="*/ 178465 h 571086"/>
              <a:gd name="connsiteX19" fmla="*/ 249851 w 571086"/>
              <a:gd name="connsiteY19" fmla="*/ 285544 h 571086"/>
              <a:gd name="connsiteX20" fmla="*/ 142772 w 571086"/>
              <a:gd name="connsiteY20" fmla="*/ 285544 h 571086"/>
              <a:gd name="connsiteX21" fmla="*/ 142772 w 571086"/>
              <a:gd name="connsiteY21" fmla="*/ 356930 h 571086"/>
              <a:gd name="connsiteX22" fmla="*/ 249851 w 571086"/>
              <a:gd name="connsiteY22" fmla="*/ 356930 h 571086"/>
              <a:gd name="connsiteX23" fmla="*/ 249851 w 571086"/>
              <a:gd name="connsiteY23" fmla="*/ 464008 h 571086"/>
              <a:gd name="connsiteX24" fmla="*/ 142772 w 571086"/>
              <a:gd name="connsiteY24" fmla="*/ 464008 h 571086"/>
              <a:gd name="connsiteX25" fmla="*/ 321236 w 571086"/>
              <a:gd name="connsiteY25" fmla="*/ 535395 h 571086"/>
              <a:gd name="connsiteX26" fmla="*/ 321236 w 571086"/>
              <a:gd name="connsiteY26" fmla="*/ 356930 h 571086"/>
              <a:gd name="connsiteX27" fmla="*/ 428315 w 571086"/>
              <a:gd name="connsiteY27" fmla="*/ 356930 h 571086"/>
              <a:gd name="connsiteX28" fmla="*/ 428315 w 571086"/>
              <a:gd name="connsiteY28" fmla="*/ 535395 h 5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86" h="571086">
                <a:moveTo>
                  <a:pt x="571087" y="178465"/>
                </a:moveTo>
                <a:lnTo>
                  <a:pt x="571087" y="107079"/>
                </a:lnTo>
                <a:lnTo>
                  <a:pt x="285544" y="0"/>
                </a:lnTo>
                <a:lnTo>
                  <a:pt x="0" y="107079"/>
                </a:lnTo>
                <a:lnTo>
                  <a:pt x="0" y="178464"/>
                </a:lnTo>
                <a:lnTo>
                  <a:pt x="35693" y="178464"/>
                </a:lnTo>
                <a:lnTo>
                  <a:pt x="35693" y="535394"/>
                </a:lnTo>
                <a:lnTo>
                  <a:pt x="0" y="535394"/>
                </a:lnTo>
                <a:lnTo>
                  <a:pt x="0" y="571087"/>
                </a:lnTo>
                <a:lnTo>
                  <a:pt x="571087" y="571087"/>
                </a:lnTo>
                <a:lnTo>
                  <a:pt x="571087" y="535394"/>
                </a:lnTo>
                <a:lnTo>
                  <a:pt x="535394" y="535394"/>
                </a:lnTo>
                <a:lnTo>
                  <a:pt x="535394" y="178465"/>
                </a:lnTo>
                <a:close/>
                <a:moveTo>
                  <a:pt x="321236" y="178465"/>
                </a:moveTo>
                <a:lnTo>
                  <a:pt x="428315" y="178465"/>
                </a:lnTo>
                <a:lnTo>
                  <a:pt x="428315" y="285544"/>
                </a:lnTo>
                <a:lnTo>
                  <a:pt x="321236" y="285544"/>
                </a:lnTo>
                <a:close/>
                <a:moveTo>
                  <a:pt x="142772" y="178465"/>
                </a:moveTo>
                <a:lnTo>
                  <a:pt x="249851" y="178465"/>
                </a:lnTo>
                <a:lnTo>
                  <a:pt x="249851" y="285544"/>
                </a:lnTo>
                <a:lnTo>
                  <a:pt x="142772" y="285544"/>
                </a:lnTo>
                <a:close/>
                <a:moveTo>
                  <a:pt x="142772" y="356930"/>
                </a:moveTo>
                <a:lnTo>
                  <a:pt x="249851" y="356930"/>
                </a:lnTo>
                <a:lnTo>
                  <a:pt x="249851" y="464008"/>
                </a:lnTo>
                <a:lnTo>
                  <a:pt x="142772" y="464008"/>
                </a:lnTo>
                <a:close/>
                <a:moveTo>
                  <a:pt x="321236" y="535395"/>
                </a:moveTo>
                <a:lnTo>
                  <a:pt x="321236" y="356930"/>
                </a:lnTo>
                <a:lnTo>
                  <a:pt x="428315" y="356930"/>
                </a:lnTo>
                <a:lnTo>
                  <a:pt x="428315" y="535395"/>
                </a:lnTo>
                <a:close/>
              </a:path>
            </a:pathLst>
          </a:custGeom>
          <a:solidFill>
            <a:schemeClr val="bg1"/>
          </a:solidFill>
          <a:ln w="1072" cap="flat">
            <a:noFill/>
            <a:prstDash val="solid"/>
            <a:miter/>
          </a:ln>
        </p:spPr>
        <p:txBody>
          <a:bodyPr rtlCol="0" anchor="ctr"/>
          <a:lstStyle/>
          <a:p>
            <a:endParaRPr lang="es-MX" sz="900" dirty="0"/>
          </a:p>
        </p:txBody>
      </p:sp>
      <p:sp>
        <p:nvSpPr>
          <p:cNvPr id="43" name="Forma libre 332">
            <a:extLst>
              <a:ext uri="{FF2B5EF4-FFF2-40B4-BE49-F238E27FC236}">
                <a16:creationId xmlns:a16="http://schemas.microsoft.com/office/drawing/2014/main" id="{23655E91-FE5D-6A4D-90FC-541B6B777FF6}"/>
              </a:ext>
            </a:extLst>
          </p:cNvPr>
          <p:cNvSpPr/>
          <p:nvPr/>
        </p:nvSpPr>
        <p:spPr>
          <a:xfrm>
            <a:off x="4842598" y="2889569"/>
            <a:ext cx="286209" cy="302726"/>
          </a:xfrm>
          <a:custGeom>
            <a:avLst/>
            <a:gdLst>
              <a:gd name="connsiteX0" fmla="*/ 312497 w 312800"/>
              <a:gd name="connsiteY0" fmla="*/ 156705 h 312800"/>
              <a:gd name="connsiteX1" fmla="*/ 156705 w 312800"/>
              <a:gd name="connsiteY1" fmla="*/ 312497 h 312800"/>
              <a:gd name="connsiteX2" fmla="*/ 913 w 312800"/>
              <a:gd name="connsiteY2" fmla="*/ 156705 h 312800"/>
              <a:gd name="connsiteX3" fmla="*/ 156705 w 312800"/>
              <a:gd name="connsiteY3" fmla="*/ 913 h 312800"/>
              <a:gd name="connsiteX4" fmla="*/ 312497 w 312800"/>
              <a:gd name="connsiteY4" fmla="*/ 156705 h 3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00" h="312800">
                <a:moveTo>
                  <a:pt x="312497" y="156705"/>
                </a:moveTo>
                <a:cubicBezTo>
                  <a:pt x="312497" y="242746"/>
                  <a:pt x="242746" y="312497"/>
                  <a:pt x="156705" y="312497"/>
                </a:cubicBezTo>
                <a:cubicBezTo>
                  <a:pt x="70663" y="312497"/>
                  <a:pt x="913" y="242746"/>
                  <a:pt x="913" y="156705"/>
                </a:cubicBezTo>
                <a:cubicBezTo>
                  <a:pt x="913" y="70663"/>
                  <a:pt x="70663" y="913"/>
                  <a:pt x="156705" y="913"/>
                </a:cubicBezTo>
                <a:cubicBezTo>
                  <a:pt x="242746" y="913"/>
                  <a:pt x="312497" y="70663"/>
                  <a:pt x="312497" y="156705"/>
                </a:cubicBezTo>
                <a:close/>
              </a:path>
            </a:pathLst>
          </a:custGeom>
          <a:solidFill>
            <a:schemeClr val="bg1"/>
          </a:solidFill>
          <a:ln w="9525" cap="flat">
            <a:noFill/>
            <a:prstDash val="solid"/>
            <a:miter/>
          </a:ln>
        </p:spPr>
        <p:txBody>
          <a:bodyPr rtlCol="0" anchor="ctr"/>
          <a:lstStyle/>
          <a:p>
            <a:endParaRPr lang="es-MX" sz="900" dirty="0"/>
          </a:p>
        </p:txBody>
      </p:sp>
      <p:sp>
        <p:nvSpPr>
          <p:cNvPr id="44" name="Forma libre 333">
            <a:extLst>
              <a:ext uri="{FF2B5EF4-FFF2-40B4-BE49-F238E27FC236}">
                <a16:creationId xmlns:a16="http://schemas.microsoft.com/office/drawing/2014/main" id="{4FA3C0EB-143E-3148-86DB-6400DCC8B5BA}"/>
              </a:ext>
            </a:extLst>
          </p:cNvPr>
          <p:cNvSpPr/>
          <p:nvPr/>
        </p:nvSpPr>
        <p:spPr>
          <a:xfrm>
            <a:off x="4723995" y="3239436"/>
            <a:ext cx="523417" cy="227339"/>
          </a:xfrm>
          <a:custGeom>
            <a:avLst/>
            <a:gdLst>
              <a:gd name="connsiteX0" fmla="*/ 508250 w 572048"/>
              <a:gd name="connsiteY0" fmla="*/ 59463 h 234904"/>
              <a:gd name="connsiteX1" fmla="*/ 397847 w 572048"/>
              <a:gd name="connsiteY1" fmla="*/ 16597 h 234904"/>
              <a:gd name="connsiteX2" fmla="*/ 382252 w 572048"/>
              <a:gd name="connsiteY2" fmla="*/ 24749 h 234904"/>
              <a:gd name="connsiteX3" fmla="*/ 329038 w 572048"/>
              <a:gd name="connsiteY3" fmla="*/ 173206 h 234904"/>
              <a:gd name="connsiteX4" fmla="*/ 312927 w 572048"/>
              <a:gd name="connsiteY4" fmla="*/ 92629 h 234904"/>
              <a:gd name="connsiteX5" fmla="*/ 337803 w 572048"/>
              <a:gd name="connsiteY5" fmla="*/ 18004 h 234904"/>
              <a:gd name="connsiteX6" fmla="*/ 336003 w 572048"/>
              <a:gd name="connsiteY6" fmla="*/ 6301 h 234904"/>
              <a:gd name="connsiteX7" fmla="*/ 325480 w 572048"/>
              <a:gd name="connsiteY7" fmla="*/ 913 h 234904"/>
              <a:gd name="connsiteX8" fmla="*/ 247584 w 572048"/>
              <a:gd name="connsiteY8" fmla="*/ 913 h 234904"/>
              <a:gd name="connsiteX9" fmla="*/ 237060 w 572048"/>
              <a:gd name="connsiteY9" fmla="*/ 6301 h 234904"/>
              <a:gd name="connsiteX10" fmla="*/ 235260 w 572048"/>
              <a:gd name="connsiteY10" fmla="*/ 18004 h 234904"/>
              <a:gd name="connsiteX11" fmla="*/ 260136 w 572048"/>
              <a:gd name="connsiteY11" fmla="*/ 92629 h 234904"/>
              <a:gd name="connsiteX12" fmla="*/ 244025 w 572048"/>
              <a:gd name="connsiteY12" fmla="*/ 173206 h 234904"/>
              <a:gd name="connsiteX13" fmla="*/ 190811 w 572048"/>
              <a:gd name="connsiteY13" fmla="*/ 24749 h 234904"/>
              <a:gd name="connsiteX14" fmla="*/ 175216 w 572048"/>
              <a:gd name="connsiteY14" fmla="*/ 16597 h 234904"/>
              <a:gd name="connsiteX15" fmla="*/ 64813 w 572048"/>
              <a:gd name="connsiteY15" fmla="*/ 59463 h 234904"/>
              <a:gd name="connsiteX16" fmla="*/ 913 w 572048"/>
              <a:gd name="connsiteY16" fmla="*/ 163665 h 234904"/>
              <a:gd name="connsiteX17" fmla="*/ 913 w 572048"/>
              <a:gd name="connsiteY17" fmla="*/ 182671 h 234904"/>
              <a:gd name="connsiteX18" fmla="*/ 52844 w 572048"/>
              <a:gd name="connsiteY18" fmla="*/ 234602 h 234904"/>
              <a:gd name="connsiteX19" fmla="*/ 247584 w 572048"/>
              <a:gd name="connsiteY19" fmla="*/ 234602 h 234904"/>
              <a:gd name="connsiteX20" fmla="*/ 325480 w 572048"/>
              <a:gd name="connsiteY20" fmla="*/ 234602 h 234904"/>
              <a:gd name="connsiteX21" fmla="*/ 520219 w 572048"/>
              <a:gd name="connsiteY21" fmla="*/ 234602 h 234904"/>
              <a:gd name="connsiteX22" fmla="*/ 572150 w 572048"/>
              <a:gd name="connsiteY22" fmla="*/ 182671 h 234904"/>
              <a:gd name="connsiteX23" fmla="*/ 572150 w 572048"/>
              <a:gd name="connsiteY23" fmla="*/ 163665 h 234904"/>
              <a:gd name="connsiteX24" fmla="*/ 508250 w 572048"/>
              <a:gd name="connsiteY24" fmla="*/ 59463 h 2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2048" h="234904">
                <a:moveTo>
                  <a:pt x="508250" y="59463"/>
                </a:moveTo>
                <a:cubicBezTo>
                  <a:pt x="483704" y="46873"/>
                  <a:pt x="444604" y="29212"/>
                  <a:pt x="397847" y="16597"/>
                </a:cubicBezTo>
                <a:cubicBezTo>
                  <a:pt x="391356" y="14771"/>
                  <a:pt x="384510" y="18385"/>
                  <a:pt x="382252" y="24749"/>
                </a:cubicBezTo>
                <a:lnTo>
                  <a:pt x="329038" y="173206"/>
                </a:lnTo>
                <a:lnTo>
                  <a:pt x="312927" y="92629"/>
                </a:lnTo>
                <a:lnTo>
                  <a:pt x="337803" y="18004"/>
                </a:lnTo>
                <a:cubicBezTo>
                  <a:pt x="339121" y="14048"/>
                  <a:pt x="338463" y="9687"/>
                  <a:pt x="336003" y="6301"/>
                </a:cubicBezTo>
                <a:cubicBezTo>
                  <a:pt x="333569" y="2916"/>
                  <a:pt x="329664" y="913"/>
                  <a:pt x="325480" y="913"/>
                </a:cubicBezTo>
                <a:lnTo>
                  <a:pt x="247584" y="913"/>
                </a:lnTo>
                <a:cubicBezTo>
                  <a:pt x="243399" y="913"/>
                  <a:pt x="239495" y="2916"/>
                  <a:pt x="237060" y="6301"/>
                </a:cubicBezTo>
                <a:cubicBezTo>
                  <a:pt x="234601" y="9686"/>
                  <a:pt x="233941" y="14048"/>
                  <a:pt x="235260" y="18004"/>
                </a:cubicBezTo>
                <a:lnTo>
                  <a:pt x="260136" y="92629"/>
                </a:lnTo>
                <a:lnTo>
                  <a:pt x="244025" y="173206"/>
                </a:lnTo>
                <a:lnTo>
                  <a:pt x="190811" y="24749"/>
                </a:lnTo>
                <a:cubicBezTo>
                  <a:pt x="188554" y="18385"/>
                  <a:pt x="181682" y="14783"/>
                  <a:pt x="175216" y="16597"/>
                </a:cubicBezTo>
                <a:cubicBezTo>
                  <a:pt x="128458" y="29212"/>
                  <a:pt x="89358" y="46873"/>
                  <a:pt x="64813" y="59463"/>
                </a:cubicBezTo>
                <a:cubicBezTo>
                  <a:pt x="25407" y="79697"/>
                  <a:pt x="913" y="119634"/>
                  <a:pt x="913" y="163665"/>
                </a:cubicBezTo>
                <a:lnTo>
                  <a:pt x="913" y="182671"/>
                </a:lnTo>
                <a:cubicBezTo>
                  <a:pt x="913" y="211311"/>
                  <a:pt x="24216" y="234602"/>
                  <a:pt x="52844" y="234602"/>
                </a:cubicBezTo>
                <a:lnTo>
                  <a:pt x="247584" y="234602"/>
                </a:lnTo>
                <a:lnTo>
                  <a:pt x="325480" y="234602"/>
                </a:lnTo>
                <a:lnTo>
                  <a:pt x="520219" y="234602"/>
                </a:lnTo>
                <a:cubicBezTo>
                  <a:pt x="548847" y="234602"/>
                  <a:pt x="572150" y="211312"/>
                  <a:pt x="572150" y="182671"/>
                </a:cubicBezTo>
                <a:lnTo>
                  <a:pt x="572150" y="163665"/>
                </a:lnTo>
                <a:cubicBezTo>
                  <a:pt x="572149" y="119634"/>
                  <a:pt x="547655" y="79697"/>
                  <a:pt x="508250" y="59463"/>
                </a:cubicBezTo>
                <a:close/>
              </a:path>
            </a:pathLst>
          </a:custGeom>
          <a:solidFill>
            <a:schemeClr val="bg1"/>
          </a:solidFill>
          <a:ln w="9525" cap="flat">
            <a:noFill/>
            <a:prstDash val="solid"/>
            <a:miter/>
          </a:ln>
        </p:spPr>
        <p:txBody>
          <a:bodyPr rtlCol="0" anchor="ctr"/>
          <a:lstStyle/>
          <a:p>
            <a:endParaRPr lang="es-MX" sz="900" dirty="0"/>
          </a:p>
        </p:txBody>
      </p:sp>
    </p:spTree>
    <p:extLst>
      <p:ext uri="{BB962C8B-B14F-4D97-AF65-F5344CB8AC3E}">
        <p14:creationId xmlns:p14="http://schemas.microsoft.com/office/powerpoint/2010/main" val="206445265"/>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66</a:t>
            </a:fld>
            <a:endParaRPr lang="en-US" dirty="0"/>
          </a:p>
        </p:txBody>
      </p:sp>
      <p:graphicFrame>
        <p:nvGraphicFramePr>
          <p:cNvPr id="45" name="Diagram 44"/>
          <p:cNvGraphicFramePr/>
          <p:nvPr>
            <p:extLst>
              <p:ext uri="{D42A27DB-BD31-4B8C-83A1-F6EECF244321}">
                <p14:modId xmlns:p14="http://schemas.microsoft.com/office/powerpoint/2010/main" val="3892698252"/>
              </p:ext>
            </p:extLst>
          </p:nvPr>
        </p:nvGraphicFramePr>
        <p:xfrm>
          <a:off x="2057400" y="1295400"/>
          <a:ext cx="80010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6" name="Diagram 45"/>
          <p:cNvGraphicFramePr/>
          <p:nvPr>
            <p:extLst>
              <p:ext uri="{D42A27DB-BD31-4B8C-83A1-F6EECF244321}">
                <p14:modId xmlns:p14="http://schemas.microsoft.com/office/powerpoint/2010/main" val="860357761"/>
              </p:ext>
            </p:extLst>
          </p:nvPr>
        </p:nvGraphicFramePr>
        <p:xfrm>
          <a:off x="2994796" y="3657600"/>
          <a:ext cx="6126209" cy="1981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7" name="Title 1"/>
          <p:cNvSpPr txBox="1">
            <a:spLocks/>
          </p:cNvSpPr>
          <p:nvPr/>
        </p:nvSpPr>
        <p:spPr>
          <a:xfrm>
            <a:off x="237892" y="266700"/>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3200" dirty="0"/>
              <a:t>What tasks are supported by Strategic Sourcing?</a:t>
            </a:r>
          </a:p>
        </p:txBody>
      </p:sp>
    </p:spTree>
    <p:extLst>
      <p:ext uri="{BB962C8B-B14F-4D97-AF65-F5344CB8AC3E}">
        <p14:creationId xmlns:p14="http://schemas.microsoft.com/office/powerpoint/2010/main" val="1340355149"/>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67</a:t>
            </a:fld>
            <a:endParaRPr lang="en-US" dirty="0"/>
          </a:p>
        </p:txBody>
      </p:sp>
      <p:sp>
        <p:nvSpPr>
          <p:cNvPr id="6" name="Parallelogram 5">
            <a:extLst>
              <a:ext uri="{FF2B5EF4-FFF2-40B4-BE49-F238E27FC236}">
                <a16:creationId xmlns:a16="http://schemas.microsoft.com/office/drawing/2014/main" id="{113B7856-5FFB-C546-A162-7CB89281B7C6}"/>
              </a:ext>
            </a:extLst>
          </p:cNvPr>
          <p:cNvSpPr/>
          <p:nvPr/>
        </p:nvSpPr>
        <p:spPr>
          <a:xfrm flipH="1">
            <a:off x="3048000" y="0"/>
            <a:ext cx="3219875" cy="6170341"/>
          </a:xfrm>
          <a:prstGeom prst="parallelogram">
            <a:avLst>
              <a:gd name="adj" fmla="val 5179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7AF0FC-BE91-A44B-AACE-9F86481E9D34}"/>
              </a:ext>
            </a:extLst>
          </p:cNvPr>
          <p:cNvSpPr txBox="1"/>
          <p:nvPr/>
        </p:nvSpPr>
        <p:spPr>
          <a:xfrm>
            <a:off x="4535476" y="3019651"/>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3</a:t>
            </a:r>
          </a:p>
        </p:txBody>
      </p:sp>
      <p:sp>
        <p:nvSpPr>
          <p:cNvPr id="8" name="TextBox 7">
            <a:extLst>
              <a:ext uri="{FF2B5EF4-FFF2-40B4-BE49-F238E27FC236}">
                <a16:creationId xmlns:a16="http://schemas.microsoft.com/office/drawing/2014/main" id="{0C200A45-6496-3446-BDCE-71BA14E21DDC}"/>
              </a:ext>
            </a:extLst>
          </p:cNvPr>
          <p:cNvSpPr txBox="1"/>
          <p:nvPr/>
        </p:nvSpPr>
        <p:spPr>
          <a:xfrm>
            <a:off x="3747620" y="180012"/>
            <a:ext cx="671980"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1</a:t>
            </a:r>
          </a:p>
        </p:txBody>
      </p:sp>
      <p:sp>
        <p:nvSpPr>
          <p:cNvPr id="9" name="TextBox 8">
            <a:extLst>
              <a:ext uri="{FF2B5EF4-FFF2-40B4-BE49-F238E27FC236}">
                <a16:creationId xmlns:a16="http://schemas.microsoft.com/office/drawing/2014/main" id="{CF3928C3-1899-CF4B-93E0-E4040A83C759}"/>
              </a:ext>
            </a:extLst>
          </p:cNvPr>
          <p:cNvSpPr txBox="1"/>
          <p:nvPr/>
        </p:nvSpPr>
        <p:spPr>
          <a:xfrm>
            <a:off x="4928120" y="4462355"/>
            <a:ext cx="405880" cy="1107996"/>
          </a:xfrm>
          <a:prstGeom prst="rect">
            <a:avLst/>
          </a:prstGeom>
          <a:noFill/>
        </p:spPr>
        <p:txBody>
          <a:bodyPr wrap="squar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4</a:t>
            </a:r>
          </a:p>
        </p:txBody>
      </p:sp>
      <p:sp>
        <p:nvSpPr>
          <p:cNvPr id="10" name="TextBox 9">
            <a:extLst>
              <a:ext uri="{FF2B5EF4-FFF2-40B4-BE49-F238E27FC236}">
                <a16:creationId xmlns:a16="http://schemas.microsoft.com/office/drawing/2014/main" id="{3B3B7202-E75C-8148-974F-76D4601D7FA7}"/>
              </a:ext>
            </a:extLst>
          </p:cNvPr>
          <p:cNvSpPr txBox="1"/>
          <p:nvPr/>
        </p:nvSpPr>
        <p:spPr>
          <a:xfrm>
            <a:off x="4052422" y="1358374"/>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2</a:t>
            </a:r>
          </a:p>
        </p:txBody>
      </p:sp>
      <p:sp>
        <p:nvSpPr>
          <p:cNvPr id="11" name="Subtitle 2">
            <a:extLst>
              <a:ext uri="{FF2B5EF4-FFF2-40B4-BE49-F238E27FC236}">
                <a16:creationId xmlns:a16="http://schemas.microsoft.com/office/drawing/2014/main" id="{68CD5A07-2A32-CE4E-A818-FF16E1B72C89}"/>
              </a:ext>
            </a:extLst>
          </p:cNvPr>
          <p:cNvSpPr txBox="1">
            <a:spLocks/>
          </p:cNvSpPr>
          <p:nvPr/>
        </p:nvSpPr>
        <p:spPr>
          <a:xfrm>
            <a:off x="4950683" y="633341"/>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Strategic Sourcing Overview</a:t>
            </a:r>
          </a:p>
        </p:txBody>
      </p:sp>
      <p:sp>
        <p:nvSpPr>
          <p:cNvPr id="12" name="Subtitle 2">
            <a:extLst>
              <a:ext uri="{FF2B5EF4-FFF2-40B4-BE49-F238E27FC236}">
                <a16:creationId xmlns:a16="http://schemas.microsoft.com/office/drawing/2014/main" id="{2262831D-5242-3641-B17C-FE3FF36D1263}"/>
              </a:ext>
            </a:extLst>
          </p:cNvPr>
          <p:cNvSpPr txBox="1">
            <a:spLocks/>
          </p:cNvSpPr>
          <p:nvPr/>
        </p:nvSpPr>
        <p:spPr>
          <a:xfrm>
            <a:off x="6267875" y="3429450"/>
            <a:ext cx="4538359" cy="24090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Resiliency and Global Disruptions</a:t>
            </a:r>
          </a:p>
        </p:txBody>
      </p:sp>
      <p:sp>
        <p:nvSpPr>
          <p:cNvPr id="13" name="Subtitle 2">
            <a:extLst>
              <a:ext uri="{FF2B5EF4-FFF2-40B4-BE49-F238E27FC236}">
                <a16:creationId xmlns:a16="http://schemas.microsoft.com/office/drawing/2014/main" id="{50EE6726-3AC5-BC4C-9D38-D4F5ED53D2C6}"/>
              </a:ext>
            </a:extLst>
          </p:cNvPr>
          <p:cNvSpPr txBox="1">
            <a:spLocks/>
          </p:cNvSpPr>
          <p:nvPr/>
        </p:nvSpPr>
        <p:spPr>
          <a:xfrm>
            <a:off x="5895520" y="1738493"/>
            <a:ext cx="4876800" cy="650178"/>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400"/>
              </a:lnSpc>
            </a:pPr>
            <a:r>
              <a:rPr lang="en-US" sz="3200" b="1" i="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Value Analysis &amp; Category Management</a:t>
            </a:r>
          </a:p>
        </p:txBody>
      </p:sp>
      <p:sp>
        <p:nvSpPr>
          <p:cNvPr id="14" name="Subtitle 2">
            <a:extLst>
              <a:ext uri="{FF2B5EF4-FFF2-40B4-BE49-F238E27FC236}">
                <a16:creationId xmlns:a16="http://schemas.microsoft.com/office/drawing/2014/main" id="{DD8BF072-4C5A-FD4A-BC76-52E58BF39671}"/>
              </a:ext>
            </a:extLst>
          </p:cNvPr>
          <p:cNvSpPr txBox="1">
            <a:spLocks/>
          </p:cNvSpPr>
          <p:nvPr/>
        </p:nvSpPr>
        <p:spPr>
          <a:xfrm>
            <a:off x="6591330" y="4895902"/>
            <a:ext cx="4793305" cy="24090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Contracting Updates</a:t>
            </a:r>
          </a:p>
        </p:txBody>
      </p:sp>
      <p:sp>
        <p:nvSpPr>
          <p:cNvPr id="15" name="TextBox 14">
            <a:extLst>
              <a:ext uri="{FF2B5EF4-FFF2-40B4-BE49-F238E27FC236}">
                <a16:creationId xmlns:a16="http://schemas.microsoft.com/office/drawing/2014/main" id="{F056CDD3-8AA1-CA4D-9A6F-A39E062A193C}"/>
              </a:ext>
            </a:extLst>
          </p:cNvPr>
          <p:cNvSpPr txBox="1"/>
          <p:nvPr/>
        </p:nvSpPr>
        <p:spPr>
          <a:xfrm>
            <a:off x="3821336" y="552018"/>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01</a:t>
            </a:r>
          </a:p>
        </p:txBody>
      </p:sp>
      <p:sp>
        <p:nvSpPr>
          <p:cNvPr id="16" name="TextBox 15">
            <a:extLst>
              <a:ext uri="{FF2B5EF4-FFF2-40B4-BE49-F238E27FC236}">
                <a16:creationId xmlns:a16="http://schemas.microsoft.com/office/drawing/2014/main" id="{C8D1B974-2B1E-1246-9008-49076A71A887}"/>
              </a:ext>
            </a:extLst>
          </p:cNvPr>
          <p:cNvSpPr txBox="1"/>
          <p:nvPr/>
        </p:nvSpPr>
        <p:spPr>
          <a:xfrm>
            <a:off x="4206310" y="1737544"/>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02</a:t>
            </a:r>
          </a:p>
        </p:txBody>
      </p:sp>
      <p:sp>
        <p:nvSpPr>
          <p:cNvPr id="17" name="TextBox 16">
            <a:extLst>
              <a:ext uri="{FF2B5EF4-FFF2-40B4-BE49-F238E27FC236}">
                <a16:creationId xmlns:a16="http://schemas.microsoft.com/office/drawing/2014/main" id="{BE159945-5A02-8442-AD4D-8BD21C8DF255}"/>
              </a:ext>
            </a:extLst>
          </p:cNvPr>
          <p:cNvSpPr txBox="1"/>
          <p:nvPr/>
        </p:nvSpPr>
        <p:spPr>
          <a:xfrm>
            <a:off x="4661524" y="3429450"/>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03</a:t>
            </a:r>
          </a:p>
        </p:txBody>
      </p:sp>
      <p:sp>
        <p:nvSpPr>
          <p:cNvPr id="18" name="TextBox 17">
            <a:extLst>
              <a:ext uri="{FF2B5EF4-FFF2-40B4-BE49-F238E27FC236}">
                <a16:creationId xmlns:a16="http://schemas.microsoft.com/office/drawing/2014/main" id="{8222E7A9-730F-E242-A278-E1738C59C4D9}"/>
              </a:ext>
            </a:extLst>
          </p:cNvPr>
          <p:cNvSpPr txBox="1"/>
          <p:nvPr/>
        </p:nvSpPr>
        <p:spPr>
          <a:xfrm>
            <a:off x="4954031" y="4797061"/>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04</a:t>
            </a:r>
          </a:p>
        </p:txBody>
      </p:sp>
      <p:pic>
        <p:nvPicPr>
          <p:cNvPr id="19" name="Picture 18"/>
          <p:cNvPicPr>
            <a:picLocks noChangeAspect="1"/>
          </p:cNvPicPr>
          <p:nvPr/>
        </p:nvPicPr>
        <p:blipFill>
          <a:blip r:embed="rId2"/>
          <a:stretch>
            <a:fillRect/>
          </a:stretch>
        </p:blipFill>
        <p:spPr>
          <a:xfrm>
            <a:off x="285199" y="2787312"/>
            <a:ext cx="3345014" cy="2181830"/>
          </a:xfrm>
          <a:prstGeom prst="rect">
            <a:avLst/>
          </a:prstGeom>
        </p:spPr>
      </p:pic>
    </p:spTree>
    <p:extLst>
      <p:ext uri="{BB962C8B-B14F-4D97-AF65-F5344CB8AC3E}">
        <p14:creationId xmlns:p14="http://schemas.microsoft.com/office/powerpoint/2010/main" val="2836197728"/>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68</a:t>
            </a:fld>
            <a:endParaRPr lang="en-US" dirty="0"/>
          </a:p>
        </p:txBody>
      </p:sp>
      <p:sp>
        <p:nvSpPr>
          <p:cNvPr id="20" name="Title 1"/>
          <p:cNvSpPr>
            <a:spLocks noGrp="1"/>
          </p:cNvSpPr>
          <p:nvPr>
            <p:ph type="title"/>
          </p:nvPr>
        </p:nvSpPr>
        <p:spPr>
          <a:xfrm>
            <a:off x="322263" y="274637"/>
            <a:ext cx="10972800" cy="1143000"/>
          </a:xfrm>
        </p:spPr>
        <p:txBody>
          <a:bodyPr/>
          <a:lstStyle/>
          <a:p>
            <a:pPr eaLnBrk="1" hangingPunct="1">
              <a:lnSpc>
                <a:spcPct val="100000"/>
              </a:lnSpc>
            </a:pPr>
            <a:r>
              <a:rPr lang="en-US" sz="3200" dirty="0">
                <a:solidFill>
                  <a:schemeClr val="accent1"/>
                </a:solidFill>
              </a:rPr>
              <a:t>Driving Out Costs – Value Analysis</a:t>
            </a:r>
          </a:p>
        </p:txBody>
      </p:sp>
      <p:pic>
        <p:nvPicPr>
          <p:cNvPr id="21" name="Picture 20"/>
          <p:cNvPicPr>
            <a:picLocks noChangeAspect="1"/>
          </p:cNvPicPr>
          <p:nvPr/>
        </p:nvPicPr>
        <p:blipFill>
          <a:blip r:embed="rId2"/>
          <a:stretch>
            <a:fillRect/>
          </a:stretch>
        </p:blipFill>
        <p:spPr>
          <a:xfrm>
            <a:off x="1722121" y="1371600"/>
            <a:ext cx="4383404" cy="1225402"/>
          </a:xfrm>
          <a:prstGeom prst="rect">
            <a:avLst/>
          </a:prstGeom>
        </p:spPr>
      </p:pic>
      <p:pic>
        <p:nvPicPr>
          <p:cNvPr id="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417637"/>
            <a:ext cx="302068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p:cNvPicPr>
          <p:nvPr/>
        </p:nvPicPr>
        <p:blipFill>
          <a:blip r:embed="rId4"/>
          <a:stretch>
            <a:fillRect/>
          </a:stretch>
        </p:blipFill>
        <p:spPr>
          <a:xfrm>
            <a:off x="2194220" y="2976267"/>
            <a:ext cx="5641848" cy="576072"/>
          </a:xfrm>
          <a:prstGeom prst="rect">
            <a:avLst/>
          </a:prstGeom>
        </p:spPr>
      </p:pic>
      <p:pic>
        <p:nvPicPr>
          <p:cNvPr id="24" name="Picture 23"/>
          <p:cNvPicPr>
            <a:picLocks/>
          </p:cNvPicPr>
          <p:nvPr/>
        </p:nvPicPr>
        <p:blipFill>
          <a:blip r:embed="rId5"/>
          <a:stretch>
            <a:fillRect/>
          </a:stretch>
        </p:blipFill>
        <p:spPr>
          <a:xfrm>
            <a:off x="3124200" y="3718598"/>
            <a:ext cx="5641848" cy="576072"/>
          </a:xfrm>
          <a:prstGeom prst="rect">
            <a:avLst/>
          </a:prstGeom>
        </p:spPr>
      </p:pic>
      <p:pic>
        <p:nvPicPr>
          <p:cNvPr id="25" name="Picture 24"/>
          <p:cNvPicPr>
            <a:picLocks noChangeAspect="1"/>
          </p:cNvPicPr>
          <p:nvPr/>
        </p:nvPicPr>
        <p:blipFill>
          <a:blip r:embed="rId6"/>
          <a:stretch>
            <a:fillRect/>
          </a:stretch>
        </p:blipFill>
        <p:spPr>
          <a:xfrm>
            <a:off x="3913823" y="4460929"/>
            <a:ext cx="5639980" cy="572810"/>
          </a:xfrm>
          <a:prstGeom prst="rect">
            <a:avLst/>
          </a:prstGeom>
        </p:spPr>
      </p:pic>
    </p:spTree>
    <p:extLst>
      <p:ext uri="{BB962C8B-B14F-4D97-AF65-F5344CB8AC3E}">
        <p14:creationId xmlns:p14="http://schemas.microsoft.com/office/powerpoint/2010/main" val="3735598085"/>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69</a:t>
            </a:fld>
            <a:endParaRPr lang="en-US" dirty="0"/>
          </a:p>
        </p:txBody>
      </p:sp>
      <p:pic>
        <p:nvPicPr>
          <p:cNvPr id="10" name="Picture 9"/>
          <p:cNvPicPr>
            <a:picLocks noChangeAspect="1"/>
          </p:cNvPicPr>
          <p:nvPr/>
        </p:nvPicPr>
        <p:blipFill>
          <a:blip r:embed="rId2"/>
          <a:stretch>
            <a:fillRect/>
          </a:stretch>
        </p:blipFill>
        <p:spPr>
          <a:xfrm>
            <a:off x="1337141" y="552852"/>
            <a:ext cx="10076868" cy="5655630"/>
          </a:xfrm>
          <a:prstGeom prst="rect">
            <a:avLst/>
          </a:prstGeom>
        </p:spPr>
      </p:pic>
      <p:sp>
        <p:nvSpPr>
          <p:cNvPr id="5" name="Rectangle 4"/>
          <p:cNvSpPr/>
          <p:nvPr/>
        </p:nvSpPr>
        <p:spPr>
          <a:xfrm>
            <a:off x="363899" y="233504"/>
            <a:ext cx="6470618" cy="584775"/>
          </a:xfrm>
          <a:prstGeom prst="rect">
            <a:avLst/>
          </a:prstGeom>
        </p:spPr>
        <p:txBody>
          <a:bodyPr wrap="none">
            <a:spAutoFit/>
          </a:bodyPr>
          <a:lstStyle/>
          <a:p>
            <a:r>
              <a:rPr lang="en-US" sz="3200" b="1" dirty="0">
                <a:solidFill>
                  <a:schemeClr val="accent1"/>
                </a:solidFill>
              </a:rPr>
              <a:t>Value Analysis – Team Structure</a:t>
            </a:r>
            <a:endParaRPr lang="en-US" sz="3200" b="1" dirty="0"/>
          </a:p>
        </p:txBody>
      </p:sp>
    </p:spTree>
    <p:extLst>
      <p:ext uri="{BB962C8B-B14F-4D97-AF65-F5344CB8AC3E}">
        <p14:creationId xmlns:p14="http://schemas.microsoft.com/office/powerpoint/2010/main" val="296644617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p:cNvSpPr/>
          <p:nvPr/>
        </p:nvSpPr>
        <p:spPr>
          <a:xfrm>
            <a:off x="0" y="2592978"/>
            <a:ext cx="6177349" cy="1058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p:cNvSpPr>
            <a:spLocks noGrp="1"/>
          </p:cNvSpPr>
          <p:nvPr>
            <p:ph type="title"/>
          </p:nvPr>
        </p:nvSpPr>
        <p:spPr>
          <a:xfrm>
            <a:off x="83618" y="2618941"/>
            <a:ext cx="5650045" cy="980930"/>
          </a:xfrm>
        </p:spPr>
        <p:txBody>
          <a:bodyPr vert="horz"/>
          <a:lstStyle/>
          <a:p>
            <a:r>
              <a:rPr lang="en-US" dirty="0">
                <a:solidFill>
                  <a:schemeClr val="bg1"/>
                </a:solidFill>
              </a:rPr>
              <a:t>Organizational Overview &amp; Strategy</a:t>
            </a:r>
          </a:p>
        </p:txBody>
      </p:sp>
      <p:sp>
        <p:nvSpPr>
          <p:cNvPr id="4" name="Slide Number Placeholder 3"/>
          <p:cNvSpPr>
            <a:spLocks noGrp="1"/>
          </p:cNvSpPr>
          <p:nvPr>
            <p:ph type="sldNum" sz="quarter" idx="3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A724-9694-994C-AE7C-0C924C58ABA3}"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sp>
        <p:nvSpPr>
          <p:cNvPr id="2" name="Text Placeholder 2">
            <a:extLst>
              <a:ext uri="{FF2B5EF4-FFF2-40B4-BE49-F238E27FC236}">
                <a16:creationId xmlns:a16="http://schemas.microsoft.com/office/drawing/2014/main" id="{08D58856-3854-54BD-F01F-5CAA2938F8E2}"/>
              </a:ext>
            </a:extLst>
          </p:cNvPr>
          <p:cNvSpPr txBox="1">
            <a:spLocks/>
          </p:cNvSpPr>
          <p:nvPr/>
        </p:nvSpPr>
        <p:spPr>
          <a:xfrm>
            <a:off x="83618" y="3649832"/>
            <a:ext cx="6093731" cy="826475"/>
          </a:xfrm>
          <a:prstGeom prst="rect">
            <a:avLst/>
          </a:prstGeom>
        </p:spPr>
        <p:txBody>
          <a:bodyPr lIns="91440" tIns="45720" rIns="91440" bIns="45720" anchor="t"/>
          <a:lstStyle>
            <a:lvl1pPr algn="l" defTabSz="412750" rtl="0" eaLnBrk="1" fontAlgn="base" hangingPunct="1">
              <a:spcBef>
                <a:spcPct val="0"/>
              </a:spcBef>
              <a:spcAft>
                <a:spcPct val="0"/>
              </a:spcAft>
              <a:defRPr sz="2700">
                <a:solidFill>
                  <a:srgbClr val="000000"/>
                </a:solidFill>
                <a:latin typeface="+mj-lt"/>
                <a:ea typeface="Proxima Nova" panose="02000506030000020004" pitchFamily="2" charset="0"/>
                <a:cs typeface="Arial"/>
                <a:sym typeface="Arial" panose="020B0604020202020204" pitchFamily="34" charset="0"/>
              </a:defRPr>
            </a:lvl1pPr>
            <a:lvl2pPr marL="10033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2pPr>
            <a:lvl3pPr marL="13081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3pPr>
            <a:lvl4pPr marL="16129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4pPr>
            <a:lvl5pPr marL="1219200" algn="l" defTabSz="412750" rtl="0" eaLnBrk="1" fontAlgn="base" hangingPunct="1">
              <a:spcBef>
                <a:spcPct val="0"/>
              </a:spcBef>
              <a:spcAft>
                <a:spcPct val="0"/>
              </a:spcAft>
              <a:buSzPct val="123000"/>
              <a:defRPr sz="2700">
                <a:solidFill>
                  <a:srgbClr val="000000"/>
                </a:solidFill>
                <a:latin typeface="+mj-lt"/>
                <a:ea typeface="Proxima Nova" panose="02000506030000020004" pitchFamily="2" charset="0"/>
                <a:cs typeface="Arial"/>
                <a:sym typeface="Arial" panose="020B0604020202020204" pitchFamily="34" charset="0"/>
              </a:defRPr>
            </a:lvl5pPr>
            <a:lvl6pPr marL="18732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6pPr>
            <a:lvl7pPr marL="21780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7pPr>
            <a:lvl8pPr marL="24828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8pPr>
            <a:lvl9pPr marL="27876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9pPr>
          </a:lstStyle>
          <a:p>
            <a:r>
              <a:rPr lang="en-US" sz="2000" b="1" kern="0" dirty="0"/>
              <a:t>Tom Jackiewicz</a:t>
            </a:r>
          </a:p>
          <a:p>
            <a:r>
              <a:rPr lang="en-US" sz="2000" i="1" kern="0" dirty="0"/>
              <a:t>President, UChicago Medicine</a:t>
            </a:r>
          </a:p>
          <a:p>
            <a:endParaRPr lang="en-US" sz="2000" i="1" kern="0" dirty="0"/>
          </a:p>
        </p:txBody>
      </p:sp>
    </p:spTree>
    <p:extLst>
      <p:ext uri="{BB962C8B-B14F-4D97-AF65-F5344CB8AC3E}">
        <p14:creationId xmlns:p14="http://schemas.microsoft.com/office/powerpoint/2010/main" val="1691538587"/>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70</a:t>
            </a:fld>
            <a:endParaRPr lang="en-US" dirty="0"/>
          </a:p>
        </p:txBody>
      </p:sp>
      <p:sp>
        <p:nvSpPr>
          <p:cNvPr id="6" name="Title 1"/>
          <p:cNvSpPr>
            <a:spLocks noGrp="1"/>
          </p:cNvSpPr>
          <p:nvPr>
            <p:ph type="title"/>
          </p:nvPr>
        </p:nvSpPr>
        <p:spPr>
          <a:xfrm>
            <a:off x="322263" y="311808"/>
            <a:ext cx="10972800" cy="1143000"/>
          </a:xfrm>
        </p:spPr>
        <p:txBody>
          <a:bodyPr/>
          <a:lstStyle/>
          <a:p>
            <a:r>
              <a:rPr lang="en-US" dirty="0">
                <a:solidFill>
                  <a:schemeClr val="accent1"/>
                </a:solidFill>
              </a:rPr>
              <a:t>Value Analysis– Procedural Analytics</a:t>
            </a:r>
          </a:p>
        </p:txBody>
      </p:sp>
      <p:sp>
        <p:nvSpPr>
          <p:cNvPr id="7" name="TextBox 6"/>
          <p:cNvSpPr txBox="1"/>
          <p:nvPr/>
        </p:nvSpPr>
        <p:spPr>
          <a:xfrm>
            <a:off x="396461" y="1711421"/>
            <a:ext cx="3053470"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Benchmark procedural costs across Vizient nationally</a:t>
            </a:r>
          </a:p>
          <a:p>
            <a:endParaRPr lang="en-US" dirty="0">
              <a:latin typeface="+mj-lt"/>
            </a:endParaRPr>
          </a:p>
          <a:p>
            <a:pPr marL="285750" indent="-285750">
              <a:buFont typeface="Arial" panose="020B0604020202020204" pitchFamily="34" charset="0"/>
              <a:buChar char="•"/>
            </a:pPr>
            <a:r>
              <a:rPr lang="en-US" dirty="0">
                <a:latin typeface="+mj-lt"/>
              </a:rPr>
              <a:t>Includes quality metrics</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Implemented across UCM System</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035" y="1211765"/>
            <a:ext cx="7199333" cy="3986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67042456"/>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71</a:t>
            </a:fld>
            <a:endParaRPr lang="en-US" dirty="0"/>
          </a:p>
        </p:txBody>
      </p:sp>
      <p:sp>
        <p:nvSpPr>
          <p:cNvPr id="31" name="Title 1"/>
          <p:cNvSpPr txBox="1">
            <a:spLocks/>
          </p:cNvSpPr>
          <p:nvPr/>
        </p:nvSpPr>
        <p:spPr>
          <a:xfrm>
            <a:off x="609600" y="274637"/>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Arial" panose="020B0604020202020204" pitchFamily="34" charset="0"/>
                <a:ea typeface="+mj-ea"/>
                <a:cs typeface="Arial" panose="020B0604020202020204" pitchFamily="34" charset="0"/>
              </a:rPr>
              <a:t>Category Management-Sourcing Roadmap</a:t>
            </a:r>
          </a:p>
        </p:txBody>
      </p:sp>
      <p:sp>
        <p:nvSpPr>
          <p:cNvPr id="32" name="Chevron 31">
            <a:extLst>
              <a:ext uri="{FF2B5EF4-FFF2-40B4-BE49-F238E27FC236}">
                <a16:creationId xmlns:a16="http://schemas.microsoft.com/office/drawing/2014/main" id="{287841AB-CA5C-4F45-993A-AD65ECB6557E}"/>
              </a:ext>
            </a:extLst>
          </p:cNvPr>
          <p:cNvSpPr/>
          <p:nvPr/>
        </p:nvSpPr>
        <p:spPr>
          <a:xfrm>
            <a:off x="926175" y="1323673"/>
            <a:ext cx="3813954" cy="490877"/>
          </a:xfrm>
          <a:prstGeom prst="chevron">
            <a:avLst/>
          </a:prstGeom>
          <a:solidFill>
            <a:srgbClr val="8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 name="Chevron 32">
            <a:extLst>
              <a:ext uri="{FF2B5EF4-FFF2-40B4-BE49-F238E27FC236}">
                <a16:creationId xmlns:a16="http://schemas.microsoft.com/office/drawing/2014/main" id="{77036E32-4B0A-C04B-9AF3-948AAD16C3E1}"/>
              </a:ext>
            </a:extLst>
          </p:cNvPr>
          <p:cNvSpPr/>
          <p:nvPr/>
        </p:nvSpPr>
        <p:spPr>
          <a:xfrm>
            <a:off x="926175" y="1931693"/>
            <a:ext cx="3813954" cy="490877"/>
          </a:xfrm>
          <a:prstGeom prst="chevron">
            <a:avLst/>
          </a:prstGeom>
          <a:solidFill>
            <a:srgbClr val="76767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4" name="Chevron 33">
            <a:extLst>
              <a:ext uri="{FF2B5EF4-FFF2-40B4-BE49-F238E27FC236}">
                <a16:creationId xmlns:a16="http://schemas.microsoft.com/office/drawing/2014/main" id="{FC32654D-449C-F844-9880-22E920E94F6A}"/>
              </a:ext>
            </a:extLst>
          </p:cNvPr>
          <p:cNvSpPr/>
          <p:nvPr/>
        </p:nvSpPr>
        <p:spPr>
          <a:xfrm>
            <a:off x="926175" y="2579274"/>
            <a:ext cx="3813954" cy="490877"/>
          </a:xfrm>
          <a:prstGeom prst="chevron">
            <a:avLst/>
          </a:prstGeom>
          <a:solidFill>
            <a:srgbClr val="800000"/>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5" name="Chevron 34">
            <a:extLst>
              <a:ext uri="{FF2B5EF4-FFF2-40B4-BE49-F238E27FC236}">
                <a16:creationId xmlns:a16="http://schemas.microsoft.com/office/drawing/2014/main" id="{129FB777-17FB-B84A-8D13-C57DF4206B0A}"/>
              </a:ext>
            </a:extLst>
          </p:cNvPr>
          <p:cNvSpPr/>
          <p:nvPr/>
        </p:nvSpPr>
        <p:spPr>
          <a:xfrm>
            <a:off x="947477" y="3224251"/>
            <a:ext cx="3813954" cy="490877"/>
          </a:xfrm>
          <a:prstGeom prst="chevron">
            <a:avLst/>
          </a:prstGeom>
          <a:solidFill>
            <a:srgbClr val="767676"/>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1EBFF438-DBBE-C546-88E3-62D1EE452581}"/>
              </a:ext>
            </a:extLst>
          </p:cNvPr>
          <p:cNvSpPr txBox="1"/>
          <p:nvPr/>
        </p:nvSpPr>
        <p:spPr>
          <a:xfrm>
            <a:off x="1360369" y="1406348"/>
            <a:ext cx="240724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Gather data</a:t>
            </a:r>
          </a:p>
        </p:txBody>
      </p:sp>
      <p:sp>
        <p:nvSpPr>
          <p:cNvPr id="37" name="TextBox 36">
            <a:extLst>
              <a:ext uri="{FF2B5EF4-FFF2-40B4-BE49-F238E27FC236}">
                <a16:creationId xmlns:a16="http://schemas.microsoft.com/office/drawing/2014/main" id="{1F7D2B71-274E-BD4C-9C9C-6AC25E2B62BD}"/>
              </a:ext>
            </a:extLst>
          </p:cNvPr>
          <p:cNvSpPr txBox="1"/>
          <p:nvPr/>
        </p:nvSpPr>
        <p:spPr>
          <a:xfrm>
            <a:off x="1370904" y="1963098"/>
            <a:ext cx="240724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Internal stakeholder alignment</a:t>
            </a:r>
          </a:p>
        </p:txBody>
      </p:sp>
      <p:sp>
        <p:nvSpPr>
          <p:cNvPr id="38" name="TextBox 37">
            <a:extLst>
              <a:ext uri="{FF2B5EF4-FFF2-40B4-BE49-F238E27FC236}">
                <a16:creationId xmlns:a16="http://schemas.microsoft.com/office/drawing/2014/main" id="{8B14B842-3CD5-D64C-9C79-6A10ABB798B1}"/>
              </a:ext>
            </a:extLst>
          </p:cNvPr>
          <p:cNvSpPr txBox="1"/>
          <p:nvPr/>
        </p:nvSpPr>
        <p:spPr>
          <a:xfrm>
            <a:off x="1342778" y="2670823"/>
            <a:ext cx="3084718"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Go to market approach and strategy</a:t>
            </a:r>
          </a:p>
        </p:txBody>
      </p:sp>
      <p:sp>
        <p:nvSpPr>
          <p:cNvPr id="39" name="TextBox 38">
            <a:extLst>
              <a:ext uri="{FF2B5EF4-FFF2-40B4-BE49-F238E27FC236}">
                <a16:creationId xmlns:a16="http://schemas.microsoft.com/office/drawing/2014/main" id="{637F6451-5A22-9E42-84EB-DF892249215F}"/>
              </a:ext>
            </a:extLst>
          </p:cNvPr>
          <p:cNvSpPr txBox="1"/>
          <p:nvPr/>
        </p:nvSpPr>
        <p:spPr>
          <a:xfrm>
            <a:off x="1265918" y="3203208"/>
            <a:ext cx="3397350" cy="523220"/>
          </a:xfrm>
          <a:prstGeom prst="rect">
            <a:avLst/>
          </a:prstGeom>
          <a:noFill/>
        </p:spPr>
        <p:txBody>
          <a:bodyPr wrap="square" rtlCol="0">
            <a:spAutoFit/>
          </a:bodyPr>
          <a:lstStyle/>
          <a:p>
            <a:pPr eaLnBrk="1" fontAlgn="auto" hangingPunct="1">
              <a:spcBef>
                <a:spcPts val="0"/>
              </a:spcBef>
              <a:spcAft>
                <a:spcPts val="0"/>
              </a:spcAft>
            </a:pPr>
            <a:r>
              <a:rPr lang="en-US" sz="14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RFI/RFP development and/or contract negotiations </a:t>
            </a:r>
          </a:p>
        </p:txBody>
      </p:sp>
      <p:sp>
        <p:nvSpPr>
          <p:cNvPr id="40" name="Rectangle 39">
            <a:extLst>
              <a:ext uri="{FF2B5EF4-FFF2-40B4-BE49-F238E27FC236}">
                <a16:creationId xmlns:a16="http://schemas.microsoft.com/office/drawing/2014/main" id="{69EB771F-851B-7A4D-A903-A643FE4585D2}"/>
              </a:ext>
            </a:extLst>
          </p:cNvPr>
          <p:cNvSpPr/>
          <p:nvPr/>
        </p:nvSpPr>
        <p:spPr>
          <a:xfrm>
            <a:off x="175264" y="1410937"/>
            <a:ext cx="569574" cy="307777"/>
          </a:xfrm>
          <a:prstGeom prst="rect">
            <a:avLst/>
          </a:prstGeom>
        </p:spPr>
        <p:txBody>
          <a:bodyPr wrap="square">
            <a:spAutoFit/>
          </a:bodyPr>
          <a:lstStyle/>
          <a:p>
            <a:pPr algn="r" eaLnBrk="1" fontAlgn="auto" hangingPunct="1">
              <a:spcBef>
                <a:spcPts val="0"/>
              </a:spcBef>
              <a:spcAft>
                <a:spcPts val="0"/>
              </a:spcAft>
            </a:pPr>
            <a:r>
              <a:rPr lang="en-US" sz="1400" b="1" dirty="0">
                <a:solidFill>
                  <a:srgbClr val="767676"/>
                </a:solidFill>
                <a:latin typeface="Poppins SemiBold" pitchFamily="2" charset="77"/>
                <a:ea typeface="Roboto Medium" panose="02000000000000000000" pitchFamily="2" charset="0"/>
                <a:cs typeface="Montserrat" charset="0"/>
              </a:rPr>
              <a:t>01</a:t>
            </a:r>
          </a:p>
        </p:txBody>
      </p:sp>
      <p:sp>
        <p:nvSpPr>
          <p:cNvPr id="41" name="Rectangle 40">
            <a:extLst>
              <a:ext uri="{FF2B5EF4-FFF2-40B4-BE49-F238E27FC236}">
                <a16:creationId xmlns:a16="http://schemas.microsoft.com/office/drawing/2014/main" id="{08AA670C-1247-F049-BE84-B43073065B9E}"/>
              </a:ext>
            </a:extLst>
          </p:cNvPr>
          <p:cNvSpPr/>
          <p:nvPr/>
        </p:nvSpPr>
        <p:spPr>
          <a:xfrm>
            <a:off x="165654" y="2051612"/>
            <a:ext cx="569574" cy="307777"/>
          </a:xfrm>
          <a:prstGeom prst="rect">
            <a:avLst/>
          </a:prstGeom>
        </p:spPr>
        <p:txBody>
          <a:bodyPr wrap="square">
            <a:spAutoFit/>
          </a:bodyPr>
          <a:lstStyle/>
          <a:p>
            <a:pPr algn="r" eaLnBrk="1" fontAlgn="auto" hangingPunct="1">
              <a:spcBef>
                <a:spcPts val="0"/>
              </a:spcBef>
              <a:spcAft>
                <a:spcPts val="0"/>
              </a:spcAft>
            </a:pPr>
            <a:r>
              <a:rPr lang="en-US" sz="1400" b="1" dirty="0">
                <a:solidFill>
                  <a:srgbClr val="767676"/>
                </a:solidFill>
                <a:latin typeface="Poppins SemiBold" pitchFamily="2" charset="77"/>
                <a:ea typeface="Roboto Medium" panose="02000000000000000000" pitchFamily="2" charset="0"/>
                <a:cs typeface="Montserrat" charset="0"/>
              </a:rPr>
              <a:t>02</a:t>
            </a:r>
          </a:p>
        </p:txBody>
      </p:sp>
      <p:sp>
        <p:nvSpPr>
          <p:cNvPr id="42" name="Rectangle 41">
            <a:extLst>
              <a:ext uri="{FF2B5EF4-FFF2-40B4-BE49-F238E27FC236}">
                <a16:creationId xmlns:a16="http://schemas.microsoft.com/office/drawing/2014/main" id="{67F507E1-181F-7E4F-A76E-05344D1597FA}"/>
              </a:ext>
            </a:extLst>
          </p:cNvPr>
          <p:cNvSpPr/>
          <p:nvPr/>
        </p:nvSpPr>
        <p:spPr>
          <a:xfrm>
            <a:off x="165654" y="2715994"/>
            <a:ext cx="569574" cy="307777"/>
          </a:xfrm>
          <a:prstGeom prst="rect">
            <a:avLst/>
          </a:prstGeom>
        </p:spPr>
        <p:txBody>
          <a:bodyPr wrap="square">
            <a:spAutoFit/>
          </a:bodyPr>
          <a:lstStyle/>
          <a:p>
            <a:pPr algn="r" eaLnBrk="1" fontAlgn="auto" hangingPunct="1">
              <a:spcBef>
                <a:spcPts val="0"/>
              </a:spcBef>
              <a:spcAft>
                <a:spcPts val="0"/>
              </a:spcAft>
            </a:pPr>
            <a:r>
              <a:rPr lang="en-US" sz="1400" b="1" dirty="0">
                <a:solidFill>
                  <a:srgbClr val="767676"/>
                </a:solidFill>
                <a:latin typeface="Poppins SemiBold" pitchFamily="2" charset="77"/>
                <a:ea typeface="Roboto Medium" panose="02000000000000000000" pitchFamily="2" charset="0"/>
                <a:cs typeface="Montserrat" charset="0"/>
              </a:rPr>
              <a:t>03</a:t>
            </a:r>
          </a:p>
        </p:txBody>
      </p:sp>
      <p:sp>
        <p:nvSpPr>
          <p:cNvPr id="43" name="Rectangle 42">
            <a:extLst>
              <a:ext uri="{FF2B5EF4-FFF2-40B4-BE49-F238E27FC236}">
                <a16:creationId xmlns:a16="http://schemas.microsoft.com/office/drawing/2014/main" id="{50B6F31C-C2E3-3845-B17E-86F2207D7788}"/>
              </a:ext>
            </a:extLst>
          </p:cNvPr>
          <p:cNvSpPr/>
          <p:nvPr/>
        </p:nvSpPr>
        <p:spPr>
          <a:xfrm>
            <a:off x="181224" y="3332526"/>
            <a:ext cx="569574" cy="307777"/>
          </a:xfrm>
          <a:prstGeom prst="rect">
            <a:avLst/>
          </a:prstGeom>
        </p:spPr>
        <p:txBody>
          <a:bodyPr wrap="square">
            <a:spAutoFit/>
          </a:bodyPr>
          <a:lstStyle/>
          <a:p>
            <a:pPr algn="r" eaLnBrk="1" fontAlgn="auto" hangingPunct="1">
              <a:spcBef>
                <a:spcPts val="0"/>
              </a:spcBef>
              <a:spcAft>
                <a:spcPts val="0"/>
              </a:spcAft>
            </a:pPr>
            <a:r>
              <a:rPr lang="en-US" sz="1400" b="1" dirty="0">
                <a:solidFill>
                  <a:srgbClr val="767676"/>
                </a:solidFill>
                <a:latin typeface="Poppins SemiBold" pitchFamily="2" charset="77"/>
                <a:ea typeface="Roboto Medium" panose="02000000000000000000" pitchFamily="2" charset="0"/>
                <a:cs typeface="Montserrat" charset="0"/>
              </a:rPr>
              <a:t>05</a:t>
            </a:r>
          </a:p>
        </p:txBody>
      </p:sp>
      <p:sp>
        <p:nvSpPr>
          <p:cNvPr id="44" name="Chevron 43">
            <a:extLst>
              <a:ext uri="{FF2B5EF4-FFF2-40B4-BE49-F238E27FC236}">
                <a16:creationId xmlns:a16="http://schemas.microsoft.com/office/drawing/2014/main" id="{129FB777-17FB-B84A-8D13-C57DF4206B0A}"/>
              </a:ext>
            </a:extLst>
          </p:cNvPr>
          <p:cNvSpPr/>
          <p:nvPr/>
        </p:nvSpPr>
        <p:spPr>
          <a:xfrm>
            <a:off x="966696" y="3886616"/>
            <a:ext cx="3813954" cy="490877"/>
          </a:xfrm>
          <a:prstGeom prst="chevron">
            <a:avLst/>
          </a:prstGeom>
          <a:solidFill>
            <a:srgbClr val="800000"/>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637F6451-5A22-9E42-84EB-DF892249215F}"/>
              </a:ext>
            </a:extLst>
          </p:cNvPr>
          <p:cNvSpPr txBox="1"/>
          <p:nvPr/>
        </p:nvSpPr>
        <p:spPr>
          <a:xfrm>
            <a:off x="1277542" y="3859495"/>
            <a:ext cx="3130895" cy="523220"/>
          </a:xfrm>
          <a:prstGeom prst="rect">
            <a:avLst/>
          </a:prstGeom>
          <a:noFill/>
        </p:spPr>
        <p:txBody>
          <a:bodyPr wrap="square" rtlCol="0">
            <a:spAutoFit/>
          </a:bodyPr>
          <a:lstStyle/>
          <a:p>
            <a:pPr eaLnBrk="1" fontAlgn="auto" hangingPunct="1">
              <a:spcBef>
                <a:spcPts val="0"/>
              </a:spcBef>
              <a:spcAft>
                <a:spcPts val="0"/>
              </a:spcAft>
            </a:pPr>
            <a:r>
              <a:rPr lang="en-US" sz="14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Supplier selection and implementation plan</a:t>
            </a:r>
          </a:p>
        </p:txBody>
      </p:sp>
      <p:sp>
        <p:nvSpPr>
          <p:cNvPr id="46" name="Rectangle 45">
            <a:extLst>
              <a:ext uri="{FF2B5EF4-FFF2-40B4-BE49-F238E27FC236}">
                <a16:creationId xmlns:a16="http://schemas.microsoft.com/office/drawing/2014/main" id="{50B6F31C-C2E3-3845-B17E-86F2207D7788}"/>
              </a:ext>
            </a:extLst>
          </p:cNvPr>
          <p:cNvSpPr/>
          <p:nvPr/>
        </p:nvSpPr>
        <p:spPr>
          <a:xfrm>
            <a:off x="175264" y="3980621"/>
            <a:ext cx="569574" cy="307777"/>
          </a:xfrm>
          <a:prstGeom prst="rect">
            <a:avLst/>
          </a:prstGeom>
        </p:spPr>
        <p:txBody>
          <a:bodyPr wrap="square">
            <a:spAutoFit/>
          </a:bodyPr>
          <a:lstStyle/>
          <a:p>
            <a:pPr algn="r" eaLnBrk="1" fontAlgn="auto" hangingPunct="1">
              <a:spcBef>
                <a:spcPts val="0"/>
              </a:spcBef>
              <a:spcAft>
                <a:spcPts val="0"/>
              </a:spcAft>
            </a:pPr>
            <a:r>
              <a:rPr lang="en-US" sz="1400" b="1" dirty="0">
                <a:solidFill>
                  <a:srgbClr val="767676"/>
                </a:solidFill>
                <a:latin typeface="Poppins SemiBold" pitchFamily="2" charset="77"/>
                <a:ea typeface="Roboto Medium" panose="02000000000000000000" pitchFamily="2" charset="0"/>
                <a:cs typeface="Montserrat" charset="0"/>
              </a:rPr>
              <a:t>06</a:t>
            </a:r>
          </a:p>
        </p:txBody>
      </p:sp>
      <p:sp>
        <p:nvSpPr>
          <p:cNvPr id="47" name="Chevron 46">
            <a:extLst>
              <a:ext uri="{FF2B5EF4-FFF2-40B4-BE49-F238E27FC236}">
                <a16:creationId xmlns:a16="http://schemas.microsoft.com/office/drawing/2014/main" id="{129FB777-17FB-B84A-8D13-C57DF4206B0A}"/>
              </a:ext>
            </a:extLst>
          </p:cNvPr>
          <p:cNvSpPr/>
          <p:nvPr/>
        </p:nvSpPr>
        <p:spPr>
          <a:xfrm>
            <a:off x="966696" y="4523986"/>
            <a:ext cx="3813954" cy="490877"/>
          </a:xfrm>
          <a:prstGeom prst="chevron">
            <a:avLst/>
          </a:prstGeom>
          <a:solidFill>
            <a:srgbClr val="767676"/>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637F6451-5A22-9E42-84EB-DF892249215F}"/>
              </a:ext>
            </a:extLst>
          </p:cNvPr>
          <p:cNvSpPr txBox="1"/>
          <p:nvPr/>
        </p:nvSpPr>
        <p:spPr>
          <a:xfrm>
            <a:off x="1455528" y="4620092"/>
            <a:ext cx="2407248" cy="307777"/>
          </a:xfrm>
          <a:prstGeom prst="rect">
            <a:avLst/>
          </a:prstGeom>
          <a:noFill/>
        </p:spPr>
        <p:txBody>
          <a:bodyPr wrap="square" rtlCol="0">
            <a:spAutoFit/>
          </a:bodyPr>
          <a:lstStyle/>
          <a:p>
            <a:pPr eaLnBrk="1" fontAlgn="auto" hangingPunct="1">
              <a:spcBef>
                <a:spcPts val="0"/>
              </a:spcBef>
              <a:spcAft>
                <a:spcPts val="0"/>
              </a:spcAft>
            </a:pPr>
            <a:endParaRPr lang="en-US" sz="1400"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9" name="Rectangle 48">
            <a:extLst>
              <a:ext uri="{FF2B5EF4-FFF2-40B4-BE49-F238E27FC236}">
                <a16:creationId xmlns:a16="http://schemas.microsoft.com/office/drawing/2014/main" id="{50B6F31C-C2E3-3845-B17E-86F2207D7788}"/>
              </a:ext>
            </a:extLst>
          </p:cNvPr>
          <p:cNvSpPr/>
          <p:nvPr/>
        </p:nvSpPr>
        <p:spPr>
          <a:xfrm>
            <a:off x="181224" y="4615535"/>
            <a:ext cx="569574" cy="307777"/>
          </a:xfrm>
          <a:prstGeom prst="rect">
            <a:avLst/>
          </a:prstGeom>
        </p:spPr>
        <p:txBody>
          <a:bodyPr wrap="square">
            <a:spAutoFit/>
          </a:bodyPr>
          <a:lstStyle/>
          <a:p>
            <a:pPr algn="r" eaLnBrk="1" fontAlgn="auto" hangingPunct="1">
              <a:spcBef>
                <a:spcPts val="0"/>
              </a:spcBef>
              <a:spcAft>
                <a:spcPts val="0"/>
              </a:spcAft>
            </a:pPr>
            <a:r>
              <a:rPr lang="en-US" sz="1400" b="1" dirty="0">
                <a:solidFill>
                  <a:srgbClr val="767676"/>
                </a:solidFill>
                <a:latin typeface="Poppins SemiBold" pitchFamily="2" charset="77"/>
                <a:ea typeface="Roboto Medium" panose="02000000000000000000" pitchFamily="2" charset="0"/>
                <a:cs typeface="Montserrat" charset="0"/>
              </a:rPr>
              <a:t>07</a:t>
            </a:r>
          </a:p>
        </p:txBody>
      </p:sp>
      <p:sp>
        <p:nvSpPr>
          <p:cNvPr id="50" name="TextBox 49">
            <a:extLst>
              <a:ext uri="{FF2B5EF4-FFF2-40B4-BE49-F238E27FC236}">
                <a16:creationId xmlns:a16="http://schemas.microsoft.com/office/drawing/2014/main" id="{637F6451-5A22-9E42-84EB-DF892249215F}"/>
              </a:ext>
            </a:extLst>
          </p:cNvPr>
          <p:cNvSpPr txBox="1"/>
          <p:nvPr/>
        </p:nvSpPr>
        <p:spPr>
          <a:xfrm>
            <a:off x="1289005" y="4596695"/>
            <a:ext cx="3130895"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Implement &amp; Monitor</a:t>
            </a:r>
          </a:p>
        </p:txBody>
      </p:sp>
      <p:pic>
        <p:nvPicPr>
          <p:cNvPr id="2" name="Picture 1"/>
          <p:cNvPicPr>
            <a:picLocks noChangeAspect="1"/>
          </p:cNvPicPr>
          <p:nvPr/>
        </p:nvPicPr>
        <p:blipFill>
          <a:blip r:embed="rId2"/>
          <a:stretch>
            <a:fillRect/>
          </a:stretch>
        </p:blipFill>
        <p:spPr>
          <a:xfrm>
            <a:off x="5857114" y="1921246"/>
            <a:ext cx="5028150" cy="2563923"/>
          </a:xfrm>
          <a:prstGeom prst="rect">
            <a:avLst/>
          </a:prstGeom>
        </p:spPr>
      </p:pic>
    </p:spTree>
    <p:extLst>
      <p:ext uri="{BB962C8B-B14F-4D97-AF65-F5344CB8AC3E}">
        <p14:creationId xmlns:p14="http://schemas.microsoft.com/office/powerpoint/2010/main" val="3601352475"/>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72</a:t>
            </a:fld>
            <a:endParaRPr lang="en-US" dirty="0"/>
          </a:p>
        </p:txBody>
      </p:sp>
      <p:sp>
        <p:nvSpPr>
          <p:cNvPr id="24" name="Rectangle 23">
            <a:extLst>
              <a:ext uri="{FF2B5EF4-FFF2-40B4-BE49-F238E27FC236}">
                <a16:creationId xmlns:a16="http://schemas.microsoft.com/office/drawing/2014/main" id="{EA6BD235-093F-3443-BA70-5C4D75C56064}"/>
              </a:ext>
            </a:extLst>
          </p:cNvPr>
          <p:cNvSpPr/>
          <p:nvPr/>
        </p:nvSpPr>
        <p:spPr>
          <a:xfrm>
            <a:off x="3368435" y="2883637"/>
            <a:ext cx="2333745" cy="282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25" name="Group 24">
            <a:extLst>
              <a:ext uri="{FF2B5EF4-FFF2-40B4-BE49-F238E27FC236}">
                <a16:creationId xmlns:a16="http://schemas.microsoft.com/office/drawing/2014/main" id="{41632636-4E8A-DB4C-974E-43EF0EA13EB6}"/>
              </a:ext>
            </a:extLst>
          </p:cNvPr>
          <p:cNvGrpSpPr/>
          <p:nvPr/>
        </p:nvGrpSpPr>
        <p:grpSpPr>
          <a:xfrm>
            <a:off x="3579403" y="3181184"/>
            <a:ext cx="2024544" cy="2531444"/>
            <a:chOff x="1950346" y="7006595"/>
            <a:chExt cx="4547830" cy="1963501"/>
          </a:xfrm>
        </p:grpSpPr>
        <p:sp>
          <p:nvSpPr>
            <p:cNvPr id="26" name="Rectangle 25">
              <a:extLst>
                <a:ext uri="{FF2B5EF4-FFF2-40B4-BE49-F238E27FC236}">
                  <a16:creationId xmlns:a16="http://schemas.microsoft.com/office/drawing/2014/main" id="{0D209CC2-348C-6F44-9801-C31AFDC2FF17}"/>
                </a:ext>
              </a:extLst>
            </p:cNvPr>
            <p:cNvSpPr/>
            <p:nvPr/>
          </p:nvSpPr>
          <p:spPr>
            <a:xfrm>
              <a:off x="2505609" y="7006595"/>
              <a:ext cx="3447971" cy="262598"/>
            </a:xfrm>
            <a:prstGeom prst="rect">
              <a:avLst/>
            </a:prstGeom>
          </p:spPr>
          <p:txBody>
            <a:bodyPr wrap="square">
              <a:spAutoFit/>
            </a:bodyPr>
            <a:lstStyle/>
            <a:p>
              <a:r>
                <a:rPr lang="en-US" sz="1600" b="1" dirty="0">
                  <a:solidFill>
                    <a:schemeClr val="tx2"/>
                  </a:solidFill>
                  <a:latin typeface="Poppins SemiBold" pitchFamily="2" charset="77"/>
                  <a:ea typeface="Roboto Medium" panose="02000000000000000000" pitchFamily="2" charset="0"/>
                  <a:cs typeface="Montserrat" charset="0"/>
                </a:rPr>
                <a:t>Planning</a:t>
              </a:r>
            </a:p>
          </p:txBody>
        </p:sp>
        <p:sp>
          <p:nvSpPr>
            <p:cNvPr id="27" name="TextBox 26">
              <a:extLst>
                <a:ext uri="{FF2B5EF4-FFF2-40B4-BE49-F238E27FC236}">
                  <a16:creationId xmlns:a16="http://schemas.microsoft.com/office/drawing/2014/main" id="{1B9A1AE2-FAED-694C-B0F6-3290A9053F1B}"/>
                </a:ext>
              </a:extLst>
            </p:cNvPr>
            <p:cNvSpPr txBox="1"/>
            <p:nvPr/>
          </p:nvSpPr>
          <p:spPr>
            <a:xfrm>
              <a:off x="1950346" y="7394510"/>
              <a:ext cx="4547830" cy="1575586"/>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VAT Review</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Clinical Champion</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Market Assessment</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Bid/No Bid</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Establish Timeline</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Communicate to Market</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Supplier Performance Data</a:t>
              </a:r>
            </a:p>
          </p:txBody>
        </p:sp>
      </p:grpSp>
      <p:sp>
        <p:nvSpPr>
          <p:cNvPr id="28" name="Rectangle 27">
            <a:extLst>
              <a:ext uri="{FF2B5EF4-FFF2-40B4-BE49-F238E27FC236}">
                <a16:creationId xmlns:a16="http://schemas.microsoft.com/office/drawing/2014/main" id="{94BEB426-59FC-5942-AEFD-4B24C8608785}"/>
              </a:ext>
            </a:extLst>
          </p:cNvPr>
          <p:cNvSpPr/>
          <p:nvPr/>
        </p:nvSpPr>
        <p:spPr>
          <a:xfrm>
            <a:off x="5940231" y="2883637"/>
            <a:ext cx="2333745" cy="282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29" name="Group 28">
            <a:extLst>
              <a:ext uri="{FF2B5EF4-FFF2-40B4-BE49-F238E27FC236}">
                <a16:creationId xmlns:a16="http://schemas.microsoft.com/office/drawing/2014/main" id="{E8DA5F7D-4CDF-8C4A-8B67-DDA633ADF942}"/>
              </a:ext>
            </a:extLst>
          </p:cNvPr>
          <p:cNvGrpSpPr/>
          <p:nvPr/>
        </p:nvGrpSpPr>
        <p:grpSpPr>
          <a:xfrm>
            <a:off x="6053392" y="3172115"/>
            <a:ext cx="2052452" cy="2178606"/>
            <a:chOff x="1730637" y="7140111"/>
            <a:chExt cx="4610522" cy="1689824"/>
          </a:xfrm>
        </p:grpSpPr>
        <p:sp>
          <p:nvSpPr>
            <p:cNvPr id="51" name="Rectangle 50">
              <a:extLst>
                <a:ext uri="{FF2B5EF4-FFF2-40B4-BE49-F238E27FC236}">
                  <a16:creationId xmlns:a16="http://schemas.microsoft.com/office/drawing/2014/main" id="{92B685E6-4F26-874E-9809-D5EA18C9D373}"/>
                </a:ext>
              </a:extLst>
            </p:cNvPr>
            <p:cNvSpPr/>
            <p:nvPr/>
          </p:nvSpPr>
          <p:spPr>
            <a:xfrm>
              <a:off x="2505609" y="7140111"/>
              <a:ext cx="3447972" cy="262598"/>
            </a:xfrm>
            <a:prstGeom prst="rect">
              <a:avLst/>
            </a:prstGeom>
          </p:spPr>
          <p:txBody>
            <a:bodyPr wrap="square">
              <a:spAutoFit/>
            </a:bodyPr>
            <a:lstStyle/>
            <a:p>
              <a:r>
                <a:rPr lang="en-US" sz="1600" b="1" dirty="0">
                  <a:solidFill>
                    <a:schemeClr val="tx2"/>
                  </a:solidFill>
                  <a:latin typeface="Poppins SemiBold" pitchFamily="2" charset="77"/>
                  <a:ea typeface="Roboto Medium" panose="02000000000000000000" pitchFamily="2" charset="0"/>
                  <a:cs typeface="Montserrat" charset="0"/>
                </a:rPr>
                <a:t>Execution</a:t>
              </a:r>
            </a:p>
          </p:txBody>
        </p:sp>
        <p:sp>
          <p:nvSpPr>
            <p:cNvPr id="52" name="TextBox 51">
              <a:extLst>
                <a:ext uri="{FF2B5EF4-FFF2-40B4-BE49-F238E27FC236}">
                  <a16:creationId xmlns:a16="http://schemas.microsoft.com/office/drawing/2014/main" id="{65E71D04-7CF8-274B-A26B-B1184C26A219}"/>
                </a:ext>
              </a:extLst>
            </p:cNvPr>
            <p:cNvSpPr txBox="1"/>
            <p:nvPr/>
          </p:nvSpPr>
          <p:spPr>
            <a:xfrm>
              <a:off x="1730637" y="7588564"/>
              <a:ext cx="4610522" cy="1241371"/>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Issue RFP</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Negotiate Contract</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Coordinate Trials</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Clinician Support</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Award Contract</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Systems Updates</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Operational Updates</a:t>
              </a:r>
            </a:p>
          </p:txBody>
        </p:sp>
      </p:grpSp>
      <p:sp>
        <p:nvSpPr>
          <p:cNvPr id="53" name="Rectangle 52">
            <a:extLst>
              <a:ext uri="{FF2B5EF4-FFF2-40B4-BE49-F238E27FC236}">
                <a16:creationId xmlns:a16="http://schemas.microsoft.com/office/drawing/2014/main" id="{A99F6D89-0FCF-5349-8433-A9164A930F44}"/>
              </a:ext>
            </a:extLst>
          </p:cNvPr>
          <p:cNvSpPr/>
          <p:nvPr/>
        </p:nvSpPr>
        <p:spPr>
          <a:xfrm>
            <a:off x="8512026" y="2883637"/>
            <a:ext cx="2333745" cy="282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54" name="Group 53">
            <a:extLst>
              <a:ext uri="{FF2B5EF4-FFF2-40B4-BE49-F238E27FC236}">
                <a16:creationId xmlns:a16="http://schemas.microsoft.com/office/drawing/2014/main" id="{342CE672-99EF-614A-975C-0CCDB321D60C}"/>
              </a:ext>
            </a:extLst>
          </p:cNvPr>
          <p:cNvGrpSpPr/>
          <p:nvPr/>
        </p:nvGrpSpPr>
        <p:grpSpPr>
          <a:xfrm>
            <a:off x="8718078" y="3172118"/>
            <a:ext cx="1930851" cy="1929264"/>
            <a:chOff x="2049987" y="7140111"/>
            <a:chExt cx="4337364" cy="823423"/>
          </a:xfrm>
        </p:grpSpPr>
        <p:sp>
          <p:nvSpPr>
            <p:cNvPr id="55" name="Rectangle 54">
              <a:extLst>
                <a:ext uri="{FF2B5EF4-FFF2-40B4-BE49-F238E27FC236}">
                  <a16:creationId xmlns:a16="http://schemas.microsoft.com/office/drawing/2014/main" id="{0499CC49-94C5-A440-BFB1-83738ACEFF19}"/>
                </a:ext>
              </a:extLst>
            </p:cNvPr>
            <p:cNvSpPr/>
            <p:nvPr/>
          </p:nvSpPr>
          <p:spPr>
            <a:xfrm>
              <a:off x="2505609" y="7140111"/>
              <a:ext cx="3447972" cy="144497"/>
            </a:xfrm>
            <a:prstGeom prst="rect">
              <a:avLst/>
            </a:prstGeom>
          </p:spPr>
          <p:txBody>
            <a:bodyPr wrap="square">
              <a:spAutoFit/>
            </a:bodyPr>
            <a:lstStyle/>
            <a:p>
              <a:r>
                <a:rPr lang="en-US" sz="1600" b="1" dirty="0">
                  <a:solidFill>
                    <a:schemeClr val="tx2"/>
                  </a:solidFill>
                  <a:latin typeface="Poppins SemiBold" pitchFamily="2" charset="77"/>
                  <a:ea typeface="Roboto Medium" panose="02000000000000000000" pitchFamily="2" charset="0"/>
                  <a:cs typeface="Montserrat" charset="0"/>
                </a:rPr>
                <a:t>Control</a:t>
              </a:r>
            </a:p>
          </p:txBody>
        </p:sp>
        <p:sp>
          <p:nvSpPr>
            <p:cNvPr id="56" name="TextBox 55">
              <a:extLst>
                <a:ext uri="{FF2B5EF4-FFF2-40B4-BE49-F238E27FC236}">
                  <a16:creationId xmlns:a16="http://schemas.microsoft.com/office/drawing/2014/main" id="{490EEB79-CC49-1844-86DF-8D4714D756F7}"/>
                </a:ext>
              </a:extLst>
            </p:cNvPr>
            <p:cNvSpPr txBox="1"/>
            <p:nvPr/>
          </p:nvSpPr>
          <p:spPr>
            <a:xfrm>
              <a:off x="2049987" y="7372409"/>
              <a:ext cx="4337364" cy="59112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Monitor Performance</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Track qualitative data if available</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VAT Updates</a:t>
              </a:r>
            </a:p>
            <a:p>
              <a:pPr marL="285750" indent="-285750">
                <a:buFont typeface="Arial" panose="020B0604020202020204" pitchFamily="34" charset="0"/>
                <a:buChar char="•"/>
              </a:pPr>
              <a:endParaRPr lang="en-US" sz="140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57" name="Rectangle 56">
            <a:extLst>
              <a:ext uri="{FF2B5EF4-FFF2-40B4-BE49-F238E27FC236}">
                <a16:creationId xmlns:a16="http://schemas.microsoft.com/office/drawing/2014/main" id="{5686AFB1-F75B-834A-B7BE-15BF9F7F86D7}"/>
              </a:ext>
            </a:extLst>
          </p:cNvPr>
          <p:cNvSpPr/>
          <p:nvPr/>
        </p:nvSpPr>
        <p:spPr>
          <a:xfrm>
            <a:off x="796640" y="2883637"/>
            <a:ext cx="2333745" cy="282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8" name="Chevron 57">
            <a:extLst>
              <a:ext uri="{FF2B5EF4-FFF2-40B4-BE49-F238E27FC236}">
                <a16:creationId xmlns:a16="http://schemas.microsoft.com/office/drawing/2014/main" id="{99A2F8BD-83D9-F84E-AC3E-05E744EF1598}"/>
              </a:ext>
            </a:extLst>
          </p:cNvPr>
          <p:cNvSpPr/>
          <p:nvPr/>
        </p:nvSpPr>
        <p:spPr>
          <a:xfrm>
            <a:off x="795259" y="2346835"/>
            <a:ext cx="2630328" cy="53680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59" name="Chevron 58">
            <a:extLst>
              <a:ext uri="{FF2B5EF4-FFF2-40B4-BE49-F238E27FC236}">
                <a16:creationId xmlns:a16="http://schemas.microsoft.com/office/drawing/2014/main" id="{5ACC4A23-B29D-954E-8B36-C3E0012F0A50}"/>
              </a:ext>
            </a:extLst>
          </p:cNvPr>
          <p:cNvSpPr/>
          <p:nvPr/>
        </p:nvSpPr>
        <p:spPr>
          <a:xfrm>
            <a:off x="3352926" y="2346835"/>
            <a:ext cx="2630328" cy="536802"/>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0" name="Chevron 59">
            <a:extLst>
              <a:ext uri="{FF2B5EF4-FFF2-40B4-BE49-F238E27FC236}">
                <a16:creationId xmlns:a16="http://schemas.microsoft.com/office/drawing/2014/main" id="{27BB2635-8018-C44C-BA8A-8EBE3A35872C}"/>
              </a:ext>
            </a:extLst>
          </p:cNvPr>
          <p:cNvSpPr/>
          <p:nvPr/>
        </p:nvSpPr>
        <p:spPr>
          <a:xfrm>
            <a:off x="5910592" y="2346835"/>
            <a:ext cx="2630328" cy="53680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1" name="Chevron 60">
            <a:extLst>
              <a:ext uri="{FF2B5EF4-FFF2-40B4-BE49-F238E27FC236}">
                <a16:creationId xmlns:a16="http://schemas.microsoft.com/office/drawing/2014/main" id="{DDE84511-352E-C247-923E-47B6BAC8BF69}"/>
              </a:ext>
            </a:extLst>
          </p:cNvPr>
          <p:cNvSpPr/>
          <p:nvPr/>
        </p:nvSpPr>
        <p:spPr>
          <a:xfrm>
            <a:off x="8468259" y="2346835"/>
            <a:ext cx="2630328" cy="536802"/>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2" name="Oval 61">
            <a:extLst>
              <a:ext uri="{FF2B5EF4-FFF2-40B4-BE49-F238E27FC236}">
                <a16:creationId xmlns:a16="http://schemas.microsoft.com/office/drawing/2014/main" id="{E2E162DB-CA1F-4840-BEE8-5965D2165046}"/>
              </a:ext>
            </a:extLst>
          </p:cNvPr>
          <p:cNvSpPr/>
          <p:nvPr/>
        </p:nvSpPr>
        <p:spPr>
          <a:xfrm>
            <a:off x="1139422" y="2167943"/>
            <a:ext cx="894586" cy="8945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3" name="Oval 62">
            <a:extLst>
              <a:ext uri="{FF2B5EF4-FFF2-40B4-BE49-F238E27FC236}">
                <a16:creationId xmlns:a16="http://schemas.microsoft.com/office/drawing/2014/main" id="{911526D4-7187-1647-B1A7-B1717484032E}"/>
              </a:ext>
            </a:extLst>
          </p:cNvPr>
          <p:cNvSpPr/>
          <p:nvPr/>
        </p:nvSpPr>
        <p:spPr>
          <a:xfrm>
            <a:off x="3769750" y="2167943"/>
            <a:ext cx="894586" cy="8945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4" name="Oval 63">
            <a:extLst>
              <a:ext uri="{FF2B5EF4-FFF2-40B4-BE49-F238E27FC236}">
                <a16:creationId xmlns:a16="http://schemas.microsoft.com/office/drawing/2014/main" id="{85722FBB-20B0-794F-8550-AB2184CC9E9B}"/>
              </a:ext>
            </a:extLst>
          </p:cNvPr>
          <p:cNvSpPr/>
          <p:nvPr/>
        </p:nvSpPr>
        <p:spPr>
          <a:xfrm>
            <a:off x="6327417" y="2167943"/>
            <a:ext cx="894586" cy="8945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5" name="Oval 64">
            <a:extLst>
              <a:ext uri="{FF2B5EF4-FFF2-40B4-BE49-F238E27FC236}">
                <a16:creationId xmlns:a16="http://schemas.microsoft.com/office/drawing/2014/main" id="{CF3713A8-2A1F-DD43-B97C-6921C5B602FD}"/>
              </a:ext>
            </a:extLst>
          </p:cNvPr>
          <p:cNvSpPr/>
          <p:nvPr/>
        </p:nvSpPr>
        <p:spPr>
          <a:xfrm>
            <a:off x="8859683" y="2167943"/>
            <a:ext cx="894586" cy="8945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6" name="Oval 65">
            <a:extLst>
              <a:ext uri="{FF2B5EF4-FFF2-40B4-BE49-F238E27FC236}">
                <a16:creationId xmlns:a16="http://schemas.microsoft.com/office/drawing/2014/main" id="{DE6D42D9-7129-4449-9EE0-4898F85E6CD2}"/>
              </a:ext>
            </a:extLst>
          </p:cNvPr>
          <p:cNvSpPr/>
          <p:nvPr/>
        </p:nvSpPr>
        <p:spPr>
          <a:xfrm>
            <a:off x="1212083" y="2243950"/>
            <a:ext cx="749264" cy="749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7" name="Oval 66">
            <a:extLst>
              <a:ext uri="{FF2B5EF4-FFF2-40B4-BE49-F238E27FC236}">
                <a16:creationId xmlns:a16="http://schemas.microsoft.com/office/drawing/2014/main" id="{BB130561-4788-8246-85C5-FE2F75D1D8D5}"/>
              </a:ext>
            </a:extLst>
          </p:cNvPr>
          <p:cNvSpPr/>
          <p:nvPr/>
        </p:nvSpPr>
        <p:spPr>
          <a:xfrm>
            <a:off x="3842411" y="2243950"/>
            <a:ext cx="749264" cy="749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8" name="Oval 67">
            <a:extLst>
              <a:ext uri="{FF2B5EF4-FFF2-40B4-BE49-F238E27FC236}">
                <a16:creationId xmlns:a16="http://schemas.microsoft.com/office/drawing/2014/main" id="{446D23EF-01AE-1445-8457-6A106C92AC17}"/>
              </a:ext>
            </a:extLst>
          </p:cNvPr>
          <p:cNvSpPr/>
          <p:nvPr/>
        </p:nvSpPr>
        <p:spPr>
          <a:xfrm>
            <a:off x="6400078" y="2243950"/>
            <a:ext cx="749264" cy="749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9" name="Oval 68">
            <a:extLst>
              <a:ext uri="{FF2B5EF4-FFF2-40B4-BE49-F238E27FC236}">
                <a16:creationId xmlns:a16="http://schemas.microsoft.com/office/drawing/2014/main" id="{AEA690B4-BA46-6A4F-91CE-B8D55120B789}"/>
              </a:ext>
            </a:extLst>
          </p:cNvPr>
          <p:cNvSpPr/>
          <p:nvPr/>
        </p:nvSpPr>
        <p:spPr>
          <a:xfrm>
            <a:off x="8932344" y="2243950"/>
            <a:ext cx="749264" cy="749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0" name="Rectangle 69">
            <a:extLst>
              <a:ext uri="{FF2B5EF4-FFF2-40B4-BE49-F238E27FC236}">
                <a16:creationId xmlns:a16="http://schemas.microsoft.com/office/drawing/2014/main" id="{E02CAEF7-49B6-1E48-8E4E-CC22C037CDAC}"/>
              </a:ext>
            </a:extLst>
          </p:cNvPr>
          <p:cNvSpPr/>
          <p:nvPr/>
        </p:nvSpPr>
        <p:spPr>
          <a:xfrm>
            <a:off x="1157935" y="2425576"/>
            <a:ext cx="857559" cy="461665"/>
          </a:xfrm>
          <a:prstGeom prst="rect">
            <a:avLst/>
          </a:prstGeom>
        </p:spPr>
        <p:txBody>
          <a:bodyPr wrap="square">
            <a:spAutoFit/>
          </a:bodyPr>
          <a:lstStyle/>
          <a:p>
            <a:pPr algn="ctr"/>
            <a:r>
              <a:rPr lang="en-US" sz="2400" b="1" dirty="0">
                <a:solidFill>
                  <a:schemeClr val="tx2"/>
                </a:solidFill>
                <a:latin typeface="Poppins SemiBold" pitchFamily="2" charset="77"/>
                <a:ea typeface="Roboto Medium" panose="02000000000000000000" pitchFamily="2" charset="0"/>
                <a:cs typeface="Montserrat" charset="0"/>
              </a:rPr>
              <a:t>01</a:t>
            </a:r>
          </a:p>
        </p:txBody>
      </p:sp>
      <p:sp>
        <p:nvSpPr>
          <p:cNvPr id="71" name="Rectangle 70">
            <a:extLst>
              <a:ext uri="{FF2B5EF4-FFF2-40B4-BE49-F238E27FC236}">
                <a16:creationId xmlns:a16="http://schemas.microsoft.com/office/drawing/2014/main" id="{A0B1E6BE-568B-8141-866E-40D532978EE1}"/>
              </a:ext>
            </a:extLst>
          </p:cNvPr>
          <p:cNvSpPr/>
          <p:nvPr/>
        </p:nvSpPr>
        <p:spPr>
          <a:xfrm>
            <a:off x="3778472" y="2425576"/>
            <a:ext cx="857559" cy="461665"/>
          </a:xfrm>
          <a:prstGeom prst="rect">
            <a:avLst/>
          </a:prstGeom>
        </p:spPr>
        <p:txBody>
          <a:bodyPr wrap="square">
            <a:spAutoFit/>
          </a:bodyPr>
          <a:lstStyle/>
          <a:p>
            <a:pPr algn="ctr"/>
            <a:r>
              <a:rPr lang="en-US" sz="2400" b="1" dirty="0">
                <a:solidFill>
                  <a:schemeClr val="tx2"/>
                </a:solidFill>
                <a:latin typeface="Poppins SemiBold" pitchFamily="2" charset="77"/>
                <a:ea typeface="Roboto Medium" panose="02000000000000000000" pitchFamily="2" charset="0"/>
                <a:cs typeface="Montserrat" charset="0"/>
              </a:rPr>
              <a:t>02</a:t>
            </a:r>
          </a:p>
        </p:txBody>
      </p:sp>
      <p:sp>
        <p:nvSpPr>
          <p:cNvPr id="72" name="Rectangle 71">
            <a:extLst>
              <a:ext uri="{FF2B5EF4-FFF2-40B4-BE49-F238E27FC236}">
                <a16:creationId xmlns:a16="http://schemas.microsoft.com/office/drawing/2014/main" id="{40532493-BBF8-8D49-A264-88C05A7B7D3A}"/>
              </a:ext>
            </a:extLst>
          </p:cNvPr>
          <p:cNvSpPr/>
          <p:nvPr/>
        </p:nvSpPr>
        <p:spPr>
          <a:xfrm>
            <a:off x="6320950" y="2425576"/>
            <a:ext cx="857559" cy="461665"/>
          </a:xfrm>
          <a:prstGeom prst="rect">
            <a:avLst/>
          </a:prstGeom>
        </p:spPr>
        <p:txBody>
          <a:bodyPr wrap="square">
            <a:spAutoFit/>
          </a:bodyPr>
          <a:lstStyle/>
          <a:p>
            <a:pPr algn="ctr"/>
            <a:r>
              <a:rPr lang="en-US" sz="2400" b="1" dirty="0">
                <a:solidFill>
                  <a:schemeClr val="tx2"/>
                </a:solidFill>
                <a:latin typeface="Poppins SemiBold" pitchFamily="2" charset="77"/>
                <a:ea typeface="Roboto Medium" panose="02000000000000000000" pitchFamily="2" charset="0"/>
                <a:cs typeface="Montserrat" charset="0"/>
              </a:rPr>
              <a:t>03</a:t>
            </a:r>
          </a:p>
        </p:txBody>
      </p:sp>
      <p:sp>
        <p:nvSpPr>
          <p:cNvPr id="73" name="Rectangle 72">
            <a:extLst>
              <a:ext uri="{FF2B5EF4-FFF2-40B4-BE49-F238E27FC236}">
                <a16:creationId xmlns:a16="http://schemas.microsoft.com/office/drawing/2014/main" id="{F54BE0D5-E0AA-3643-B519-90EA5436B109}"/>
              </a:ext>
            </a:extLst>
          </p:cNvPr>
          <p:cNvSpPr/>
          <p:nvPr/>
        </p:nvSpPr>
        <p:spPr>
          <a:xfrm>
            <a:off x="8878197" y="2425576"/>
            <a:ext cx="857559" cy="461665"/>
          </a:xfrm>
          <a:prstGeom prst="rect">
            <a:avLst/>
          </a:prstGeom>
        </p:spPr>
        <p:txBody>
          <a:bodyPr wrap="square">
            <a:spAutoFit/>
          </a:bodyPr>
          <a:lstStyle/>
          <a:p>
            <a:pPr algn="ctr"/>
            <a:r>
              <a:rPr lang="en-US" sz="2400" b="1" dirty="0">
                <a:solidFill>
                  <a:schemeClr val="tx2"/>
                </a:solidFill>
                <a:latin typeface="Poppins SemiBold" pitchFamily="2" charset="77"/>
                <a:ea typeface="Roboto Medium" panose="02000000000000000000" pitchFamily="2" charset="0"/>
                <a:cs typeface="Montserrat" charset="0"/>
              </a:rPr>
              <a:t>04</a:t>
            </a:r>
          </a:p>
        </p:txBody>
      </p:sp>
      <p:grpSp>
        <p:nvGrpSpPr>
          <p:cNvPr id="74" name="Group 73">
            <a:extLst>
              <a:ext uri="{FF2B5EF4-FFF2-40B4-BE49-F238E27FC236}">
                <a16:creationId xmlns:a16="http://schemas.microsoft.com/office/drawing/2014/main" id="{386B5706-B36A-BD45-A810-9D993A8EE8F5}"/>
              </a:ext>
            </a:extLst>
          </p:cNvPr>
          <p:cNvGrpSpPr/>
          <p:nvPr/>
        </p:nvGrpSpPr>
        <p:grpSpPr>
          <a:xfrm>
            <a:off x="962318" y="3172103"/>
            <a:ext cx="1969477" cy="2380878"/>
            <a:chOff x="2035815" y="7140111"/>
            <a:chExt cx="4424131" cy="2421842"/>
          </a:xfrm>
        </p:grpSpPr>
        <p:sp>
          <p:nvSpPr>
            <p:cNvPr id="75" name="Rectangle 74">
              <a:extLst>
                <a:ext uri="{FF2B5EF4-FFF2-40B4-BE49-F238E27FC236}">
                  <a16:creationId xmlns:a16="http://schemas.microsoft.com/office/drawing/2014/main" id="{EA895570-E00B-D043-A03A-E09B905483F9}"/>
                </a:ext>
              </a:extLst>
            </p:cNvPr>
            <p:cNvSpPr/>
            <p:nvPr/>
          </p:nvSpPr>
          <p:spPr>
            <a:xfrm>
              <a:off x="2505610" y="7140111"/>
              <a:ext cx="3447971" cy="344379"/>
            </a:xfrm>
            <a:prstGeom prst="rect">
              <a:avLst/>
            </a:prstGeom>
          </p:spPr>
          <p:txBody>
            <a:bodyPr wrap="square">
              <a:spAutoFit/>
            </a:bodyPr>
            <a:lstStyle/>
            <a:p>
              <a:r>
                <a:rPr lang="en-US" sz="1600" b="1" dirty="0">
                  <a:solidFill>
                    <a:schemeClr val="tx2"/>
                  </a:solidFill>
                  <a:latin typeface="Poppins SemiBold" pitchFamily="2" charset="77"/>
                  <a:ea typeface="Roboto Medium" panose="02000000000000000000" pitchFamily="2" charset="0"/>
                  <a:cs typeface="Montserrat" charset="0"/>
                </a:rPr>
                <a:t>Initiation</a:t>
              </a:r>
              <a:endParaRPr lang="en-US" sz="4800" b="1" dirty="0">
                <a:solidFill>
                  <a:schemeClr val="tx2"/>
                </a:solidFill>
                <a:latin typeface="Poppins SemiBold" pitchFamily="2" charset="77"/>
                <a:ea typeface="Roboto Medium" panose="02000000000000000000" pitchFamily="2" charset="0"/>
                <a:cs typeface="Montserrat" charset="0"/>
              </a:endParaRPr>
            </a:p>
          </p:txBody>
        </p:sp>
        <p:sp>
          <p:nvSpPr>
            <p:cNvPr id="76" name="TextBox 75">
              <a:extLst>
                <a:ext uri="{FF2B5EF4-FFF2-40B4-BE49-F238E27FC236}">
                  <a16:creationId xmlns:a16="http://schemas.microsoft.com/office/drawing/2014/main" id="{4082D9CB-45E6-5642-98DD-7C82947405A4}"/>
                </a:ext>
              </a:extLst>
            </p:cNvPr>
            <p:cNvSpPr txBox="1"/>
            <p:nvPr/>
          </p:nvSpPr>
          <p:spPr>
            <a:xfrm>
              <a:off x="2035815" y="7714828"/>
              <a:ext cx="4424131" cy="184712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Price Increase</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Tech Change</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Benchmark Alignment</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New Service/Surgeon</a:t>
              </a:r>
            </a:p>
            <a:p>
              <a:pPr marL="285750" indent="-285750">
                <a:buFont typeface="Arial" panose="020B0604020202020204" pitchFamily="34" charset="0"/>
                <a:buChar char="•"/>
              </a:pPr>
              <a:r>
                <a:rPr lang="en-US" sz="1400" dirty="0">
                  <a:latin typeface="Lato Light" panose="020F0502020204030203" pitchFamily="34" charset="0"/>
                  <a:ea typeface="Lato Light" panose="020F0502020204030203" pitchFamily="34" charset="0"/>
                  <a:cs typeface="Lato Light" panose="020F0502020204030203" pitchFamily="34" charset="0"/>
                </a:rPr>
                <a:t>Supplier Performance</a:t>
              </a:r>
            </a:p>
          </p:txBody>
        </p:sp>
      </p:grpSp>
      <p:sp>
        <p:nvSpPr>
          <p:cNvPr id="77" name="Title 1"/>
          <p:cNvSpPr txBox="1">
            <a:spLocks/>
          </p:cNvSpPr>
          <p:nvPr/>
        </p:nvSpPr>
        <p:spPr>
          <a:xfrm>
            <a:off x="609600" y="274637"/>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a:t>Category Management-Off Cycle Projects</a:t>
            </a:r>
          </a:p>
        </p:txBody>
      </p:sp>
      <p:sp>
        <p:nvSpPr>
          <p:cNvPr id="78" name="TextBox 77"/>
          <p:cNvSpPr txBox="1"/>
          <p:nvPr/>
        </p:nvSpPr>
        <p:spPr>
          <a:xfrm>
            <a:off x="721460" y="1003135"/>
            <a:ext cx="10377127" cy="1169551"/>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While we maintain a bid calendar tied to contract timelines there are many scenarios where a category may require off cycle assessment</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r>
              <a:rPr lang="en-US" sz="1400" dirty="0"/>
              <a:t>Inflationary pressures are increasing this cadence and price increases are becoming the primary initiation for projects off cycle along with supplier performance due to disruption</a:t>
            </a:r>
          </a:p>
        </p:txBody>
      </p:sp>
    </p:spTree>
    <p:extLst>
      <p:ext uri="{BB962C8B-B14F-4D97-AF65-F5344CB8AC3E}">
        <p14:creationId xmlns:p14="http://schemas.microsoft.com/office/powerpoint/2010/main" val="2328249387"/>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73</a:t>
            </a:fld>
            <a:endParaRPr lang="en-US" dirty="0"/>
          </a:p>
        </p:txBody>
      </p:sp>
      <p:sp>
        <p:nvSpPr>
          <p:cNvPr id="37" name="Title 1"/>
          <p:cNvSpPr txBox="1">
            <a:spLocks/>
          </p:cNvSpPr>
          <p:nvPr/>
        </p:nvSpPr>
        <p:spPr>
          <a:xfrm>
            <a:off x="512956" y="445622"/>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a:t>Capital Equipment Sourcing</a:t>
            </a:r>
          </a:p>
        </p:txBody>
      </p:sp>
      <p:graphicFrame>
        <p:nvGraphicFramePr>
          <p:cNvPr id="38" name="Diagram 37"/>
          <p:cNvGraphicFramePr/>
          <p:nvPr>
            <p:extLst>
              <p:ext uri="{D42A27DB-BD31-4B8C-83A1-F6EECF244321}">
                <p14:modId xmlns:p14="http://schemas.microsoft.com/office/powerpoint/2010/main" val="2967561163"/>
              </p:ext>
            </p:extLst>
          </p:nvPr>
        </p:nvGraphicFramePr>
        <p:xfrm>
          <a:off x="512956" y="1435749"/>
          <a:ext cx="6596611" cy="3952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 name="TextBox 38"/>
          <p:cNvSpPr txBox="1"/>
          <p:nvPr/>
        </p:nvSpPr>
        <p:spPr>
          <a:xfrm>
            <a:off x="7251807" y="1933283"/>
            <a:ext cx="4621875" cy="3139321"/>
          </a:xfrm>
          <a:prstGeom prst="rect">
            <a:avLst/>
          </a:prstGeom>
          <a:noFill/>
        </p:spPr>
        <p:txBody>
          <a:bodyPr wrap="square" rtlCol="0">
            <a:spAutoFit/>
          </a:bodyPr>
          <a:lstStyle/>
          <a:p>
            <a:pPr marL="342900" indent="-342900">
              <a:buFont typeface="+mj-lt"/>
              <a:buAutoNum type="arabicPeriod"/>
            </a:pPr>
            <a:r>
              <a:rPr lang="en-US" dirty="0"/>
              <a:t>Understand Stakeholder Need and Define Specs</a:t>
            </a:r>
          </a:p>
          <a:p>
            <a:pPr marL="342900" indent="-342900">
              <a:buFont typeface="+mj-lt"/>
              <a:buAutoNum type="arabicPeriod"/>
            </a:pPr>
            <a:r>
              <a:rPr lang="en-US" dirty="0"/>
              <a:t>System Standardization Assessment</a:t>
            </a:r>
          </a:p>
          <a:p>
            <a:pPr marL="342900" indent="-342900">
              <a:buFont typeface="+mj-lt"/>
              <a:buAutoNum type="arabicPeriod"/>
            </a:pPr>
            <a:r>
              <a:rPr lang="en-US" dirty="0"/>
              <a:t>Bid/RFQ</a:t>
            </a:r>
          </a:p>
          <a:p>
            <a:pPr marL="342900" indent="-342900">
              <a:buFont typeface="+mj-lt"/>
              <a:buAutoNum type="arabicPeriod"/>
            </a:pPr>
            <a:r>
              <a:rPr lang="en-US" dirty="0"/>
              <a:t>Negotiations</a:t>
            </a:r>
          </a:p>
          <a:p>
            <a:pPr marL="342900" indent="-342900">
              <a:buFont typeface="+mj-lt"/>
              <a:buAutoNum type="arabicPeriod"/>
            </a:pPr>
            <a:r>
              <a:rPr lang="en-US" dirty="0"/>
              <a:t>Legal Terms, IT review, Privacy Review, Service Coverage Post Warranty</a:t>
            </a:r>
          </a:p>
          <a:p>
            <a:pPr marL="342900" indent="-342900">
              <a:buFont typeface="+mj-lt"/>
              <a:buAutoNum type="arabicPeriod"/>
            </a:pPr>
            <a:r>
              <a:rPr lang="en-US" dirty="0"/>
              <a:t>Execute agreement</a:t>
            </a:r>
          </a:p>
          <a:p>
            <a:pPr marL="342900" indent="-342900">
              <a:buFont typeface="+mj-lt"/>
              <a:buAutoNum type="arabicPeriod"/>
            </a:pPr>
            <a:r>
              <a:rPr lang="en-US" dirty="0"/>
              <a:t>Coordinate delivery, training and implementation</a:t>
            </a:r>
          </a:p>
          <a:p>
            <a:pPr marL="342900" indent="-342900">
              <a:buFont typeface="+mj-lt"/>
              <a:buAutoNum type="arabicPeriod"/>
            </a:pPr>
            <a:endParaRPr lang="en-US" dirty="0"/>
          </a:p>
        </p:txBody>
      </p:sp>
    </p:spTree>
    <p:extLst>
      <p:ext uri="{BB962C8B-B14F-4D97-AF65-F5344CB8AC3E}">
        <p14:creationId xmlns:p14="http://schemas.microsoft.com/office/powerpoint/2010/main" val="1395665875"/>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74</a:t>
            </a:fld>
            <a:endParaRPr lang="en-US" dirty="0"/>
          </a:p>
        </p:txBody>
      </p:sp>
      <p:sp>
        <p:nvSpPr>
          <p:cNvPr id="6" name="Parallelogram 5">
            <a:extLst>
              <a:ext uri="{FF2B5EF4-FFF2-40B4-BE49-F238E27FC236}">
                <a16:creationId xmlns:a16="http://schemas.microsoft.com/office/drawing/2014/main" id="{113B7856-5FFB-C546-A162-7CB89281B7C6}"/>
              </a:ext>
            </a:extLst>
          </p:cNvPr>
          <p:cNvSpPr/>
          <p:nvPr/>
        </p:nvSpPr>
        <p:spPr>
          <a:xfrm flipH="1">
            <a:off x="3048000" y="0"/>
            <a:ext cx="3352800" cy="6140605"/>
          </a:xfrm>
          <a:prstGeom prst="parallelogram">
            <a:avLst>
              <a:gd name="adj" fmla="val 5179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7AF0FC-BE91-A44B-AACE-9F86481E9D34}"/>
              </a:ext>
            </a:extLst>
          </p:cNvPr>
          <p:cNvSpPr txBox="1"/>
          <p:nvPr/>
        </p:nvSpPr>
        <p:spPr>
          <a:xfrm>
            <a:off x="4535476" y="3019651"/>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3</a:t>
            </a:r>
          </a:p>
        </p:txBody>
      </p:sp>
      <p:sp>
        <p:nvSpPr>
          <p:cNvPr id="8" name="TextBox 7">
            <a:extLst>
              <a:ext uri="{FF2B5EF4-FFF2-40B4-BE49-F238E27FC236}">
                <a16:creationId xmlns:a16="http://schemas.microsoft.com/office/drawing/2014/main" id="{0C200A45-6496-3446-BDCE-71BA14E21DDC}"/>
              </a:ext>
            </a:extLst>
          </p:cNvPr>
          <p:cNvSpPr txBox="1"/>
          <p:nvPr/>
        </p:nvSpPr>
        <p:spPr>
          <a:xfrm>
            <a:off x="3747620" y="180012"/>
            <a:ext cx="671980"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1</a:t>
            </a:r>
          </a:p>
        </p:txBody>
      </p:sp>
      <p:sp>
        <p:nvSpPr>
          <p:cNvPr id="9" name="TextBox 8">
            <a:extLst>
              <a:ext uri="{FF2B5EF4-FFF2-40B4-BE49-F238E27FC236}">
                <a16:creationId xmlns:a16="http://schemas.microsoft.com/office/drawing/2014/main" id="{CF3928C3-1899-CF4B-93E0-E4040A83C759}"/>
              </a:ext>
            </a:extLst>
          </p:cNvPr>
          <p:cNvSpPr txBox="1"/>
          <p:nvPr/>
        </p:nvSpPr>
        <p:spPr>
          <a:xfrm>
            <a:off x="4928120" y="4462355"/>
            <a:ext cx="405880" cy="1107996"/>
          </a:xfrm>
          <a:prstGeom prst="rect">
            <a:avLst/>
          </a:prstGeom>
          <a:noFill/>
        </p:spPr>
        <p:txBody>
          <a:bodyPr wrap="squar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4</a:t>
            </a:r>
          </a:p>
        </p:txBody>
      </p:sp>
      <p:sp>
        <p:nvSpPr>
          <p:cNvPr id="10" name="TextBox 9">
            <a:extLst>
              <a:ext uri="{FF2B5EF4-FFF2-40B4-BE49-F238E27FC236}">
                <a16:creationId xmlns:a16="http://schemas.microsoft.com/office/drawing/2014/main" id="{3B3B7202-E75C-8148-974F-76D4601D7FA7}"/>
              </a:ext>
            </a:extLst>
          </p:cNvPr>
          <p:cNvSpPr txBox="1"/>
          <p:nvPr/>
        </p:nvSpPr>
        <p:spPr>
          <a:xfrm>
            <a:off x="4122791" y="1564404"/>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2</a:t>
            </a:r>
          </a:p>
        </p:txBody>
      </p:sp>
      <p:sp>
        <p:nvSpPr>
          <p:cNvPr id="11" name="Subtitle 2">
            <a:extLst>
              <a:ext uri="{FF2B5EF4-FFF2-40B4-BE49-F238E27FC236}">
                <a16:creationId xmlns:a16="http://schemas.microsoft.com/office/drawing/2014/main" id="{68CD5A07-2A32-CE4E-A818-FF16E1B72C89}"/>
              </a:ext>
            </a:extLst>
          </p:cNvPr>
          <p:cNvSpPr txBox="1">
            <a:spLocks/>
          </p:cNvSpPr>
          <p:nvPr/>
        </p:nvSpPr>
        <p:spPr>
          <a:xfrm>
            <a:off x="5181601" y="650684"/>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Strategic Sourcing Overview</a:t>
            </a:r>
          </a:p>
        </p:txBody>
      </p:sp>
      <p:sp>
        <p:nvSpPr>
          <p:cNvPr id="12" name="Subtitle 2">
            <a:extLst>
              <a:ext uri="{FF2B5EF4-FFF2-40B4-BE49-F238E27FC236}">
                <a16:creationId xmlns:a16="http://schemas.microsoft.com/office/drawing/2014/main" id="{2262831D-5242-3641-B17C-FE3FF36D1263}"/>
              </a:ext>
            </a:extLst>
          </p:cNvPr>
          <p:cNvSpPr txBox="1">
            <a:spLocks/>
          </p:cNvSpPr>
          <p:nvPr/>
        </p:nvSpPr>
        <p:spPr>
          <a:xfrm>
            <a:off x="6180611" y="3063894"/>
            <a:ext cx="4538359" cy="101951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3200" b="1" i="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Resiliency and Global Disruptions</a:t>
            </a:r>
          </a:p>
        </p:txBody>
      </p:sp>
      <p:sp>
        <p:nvSpPr>
          <p:cNvPr id="13" name="Subtitle 2">
            <a:extLst>
              <a:ext uri="{FF2B5EF4-FFF2-40B4-BE49-F238E27FC236}">
                <a16:creationId xmlns:a16="http://schemas.microsoft.com/office/drawing/2014/main" id="{50EE6726-3AC5-BC4C-9D38-D4F5ED53D2C6}"/>
              </a:ext>
            </a:extLst>
          </p:cNvPr>
          <p:cNvSpPr txBox="1">
            <a:spLocks/>
          </p:cNvSpPr>
          <p:nvPr/>
        </p:nvSpPr>
        <p:spPr>
          <a:xfrm>
            <a:off x="5621980" y="1748219"/>
            <a:ext cx="4876800" cy="654475"/>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4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Value Analysis &amp; Category Management</a:t>
            </a:r>
          </a:p>
        </p:txBody>
      </p:sp>
      <p:sp>
        <p:nvSpPr>
          <p:cNvPr id="14" name="Subtitle 2">
            <a:extLst>
              <a:ext uri="{FF2B5EF4-FFF2-40B4-BE49-F238E27FC236}">
                <a16:creationId xmlns:a16="http://schemas.microsoft.com/office/drawing/2014/main" id="{DD8BF072-4C5A-FD4A-BC76-52E58BF39671}"/>
              </a:ext>
            </a:extLst>
          </p:cNvPr>
          <p:cNvSpPr txBox="1">
            <a:spLocks/>
          </p:cNvSpPr>
          <p:nvPr/>
        </p:nvSpPr>
        <p:spPr>
          <a:xfrm>
            <a:off x="6934201" y="4974849"/>
            <a:ext cx="4793305" cy="24090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Contracting Updates</a:t>
            </a:r>
          </a:p>
        </p:txBody>
      </p:sp>
      <p:sp>
        <p:nvSpPr>
          <p:cNvPr id="15" name="TextBox 14">
            <a:extLst>
              <a:ext uri="{FF2B5EF4-FFF2-40B4-BE49-F238E27FC236}">
                <a16:creationId xmlns:a16="http://schemas.microsoft.com/office/drawing/2014/main" id="{F056CDD3-8AA1-CA4D-9A6F-A39E062A193C}"/>
              </a:ext>
            </a:extLst>
          </p:cNvPr>
          <p:cNvSpPr txBox="1"/>
          <p:nvPr/>
        </p:nvSpPr>
        <p:spPr>
          <a:xfrm>
            <a:off x="3821336" y="552018"/>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01</a:t>
            </a:r>
          </a:p>
        </p:txBody>
      </p:sp>
      <p:sp>
        <p:nvSpPr>
          <p:cNvPr id="16" name="TextBox 15">
            <a:extLst>
              <a:ext uri="{FF2B5EF4-FFF2-40B4-BE49-F238E27FC236}">
                <a16:creationId xmlns:a16="http://schemas.microsoft.com/office/drawing/2014/main" id="{C8D1B974-2B1E-1246-9008-49076A71A887}"/>
              </a:ext>
            </a:extLst>
          </p:cNvPr>
          <p:cNvSpPr txBox="1"/>
          <p:nvPr/>
        </p:nvSpPr>
        <p:spPr>
          <a:xfrm>
            <a:off x="4265913" y="1956835"/>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02</a:t>
            </a:r>
          </a:p>
        </p:txBody>
      </p:sp>
      <p:sp>
        <p:nvSpPr>
          <p:cNvPr id="17" name="TextBox 16">
            <a:extLst>
              <a:ext uri="{FF2B5EF4-FFF2-40B4-BE49-F238E27FC236}">
                <a16:creationId xmlns:a16="http://schemas.microsoft.com/office/drawing/2014/main" id="{BE159945-5A02-8442-AD4D-8BD21C8DF255}"/>
              </a:ext>
            </a:extLst>
          </p:cNvPr>
          <p:cNvSpPr txBox="1"/>
          <p:nvPr/>
        </p:nvSpPr>
        <p:spPr>
          <a:xfrm>
            <a:off x="4661524" y="3429450"/>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03</a:t>
            </a:r>
          </a:p>
        </p:txBody>
      </p:sp>
      <p:sp>
        <p:nvSpPr>
          <p:cNvPr id="18" name="TextBox 17">
            <a:extLst>
              <a:ext uri="{FF2B5EF4-FFF2-40B4-BE49-F238E27FC236}">
                <a16:creationId xmlns:a16="http://schemas.microsoft.com/office/drawing/2014/main" id="{8222E7A9-730F-E242-A278-E1738C59C4D9}"/>
              </a:ext>
            </a:extLst>
          </p:cNvPr>
          <p:cNvSpPr txBox="1"/>
          <p:nvPr/>
        </p:nvSpPr>
        <p:spPr>
          <a:xfrm>
            <a:off x="4954031" y="4797061"/>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04</a:t>
            </a:r>
          </a:p>
        </p:txBody>
      </p:sp>
      <p:pic>
        <p:nvPicPr>
          <p:cNvPr id="19" name="Picture 18"/>
          <p:cNvPicPr>
            <a:picLocks noChangeAspect="1"/>
          </p:cNvPicPr>
          <p:nvPr/>
        </p:nvPicPr>
        <p:blipFill>
          <a:blip r:embed="rId3"/>
          <a:stretch>
            <a:fillRect/>
          </a:stretch>
        </p:blipFill>
        <p:spPr>
          <a:xfrm>
            <a:off x="206561" y="2570800"/>
            <a:ext cx="3511730" cy="1891555"/>
          </a:xfrm>
          <a:prstGeom prst="rect">
            <a:avLst/>
          </a:prstGeom>
        </p:spPr>
      </p:pic>
    </p:spTree>
    <p:extLst>
      <p:ext uri="{BB962C8B-B14F-4D97-AF65-F5344CB8AC3E}">
        <p14:creationId xmlns:p14="http://schemas.microsoft.com/office/powerpoint/2010/main" val="482587554"/>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75</a:t>
            </a:fld>
            <a:endParaRPr lang="en-US" dirty="0"/>
          </a:p>
        </p:txBody>
      </p:sp>
      <p:grpSp>
        <p:nvGrpSpPr>
          <p:cNvPr id="20" name="Group 19">
            <a:extLst>
              <a:ext uri="{FF2B5EF4-FFF2-40B4-BE49-F238E27FC236}">
                <a16:creationId xmlns:a16="http://schemas.microsoft.com/office/drawing/2014/main" id="{E00CD66B-E56C-634F-A7A3-8B2F648474C2}"/>
              </a:ext>
            </a:extLst>
          </p:cNvPr>
          <p:cNvGrpSpPr/>
          <p:nvPr/>
        </p:nvGrpSpPr>
        <p:grpSpPr>
          <a:xfrm>
            <a:off x="-1645046" y="1055605"/>
            <a:ext cx="13531981" cy="4463508"/>
            <a:chOff x="-1795200" y="4041114"/>
            <a:chExt cx="23179591" cy="8927016"/>
          </a:xfrm>
        </p:grpSpPr>
        <p:sp>
          <p:nvSpPr>
            <p:cNvPr id="21" name="Arc 20">
              <a:extLst>
                <a:ext uri="{FF2B5EF4-FFF2-40B4-BE49-F238E27FC236}">
                  <a16:creationId xmlns:a16="http://schemas.microsoft.com/office/drawing/2014/main" id="{75B7E6CA-27D0-6140-AE49-CAADA095214F}"/>
                </a:ext>
              </a:extLst>
            </p:cNvPr>
            <p:cNvSpPr/>
            <p:nvPr/>
          </p:nvSpPr>
          <p:spPr>
            <a:xfrm rot="5400000" flipH="1">
              <a:off x="-1795200" y="4041114"/>
              <a:ext cx="8927016" cy="8927016"/>
            </a:xfrm>
            <a:prstGeom prst="arc">
              <a:avLst>
                <a:gd name="adj1" fmla="val 11712673"/>
                <a:gd name="adj2" fmla="val 20830653"/>
              </a:avLst>
            </a:prstGeom>
            <a:ln w="50800">
              <a:solidFill>
                <a:schemeClr val="bg1">
                  <a:lumMod val="50000"/>
                  <a:alpha val="20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p:grpSp>
          <p:nvGrpSpPr>
            <p:cNvPr id="22" name="Group 21">
              <a:extLst>
                <a:ext uri="{FF2B5EF4-FFF2-40B4-BE49-F238E27FC236}">
                  <a16:creationId xmlns:a16="http://schemas.microsoft.com/office/drawing/2014/main" id="{EFEA2DDE-4BE8-324D-9A66-E394245D7512}"/>
                </a:ext>
              </a:extLst>
            </p:cNvPr>
            <p:cNvGrpSpPr/>
            <p:nvPr/>
          </p:nvGrpSpPr>
          <p:grpSpPr>
            <a:xfrm>
              <a:off x="2054159" y="4932973"/>
              <a:ext cx="19330232" cy="7644502"/>
              <a:chOff x="2054159" y="4932973"/>
              <a:chExt cx="19330232" cy="7644502"/>
            </a:xfrm>
          </p:grpSpPr>
          <p:sp>
            <p:nvSpPr>
              <p:cNvPr id="23" name="Shape 834">
                <a:extLst>
                  <a:ext uri="{FF2B5EF4-FFF2-40B4-BE49-F238E27FC236}">
                    <a16:creationId xmlns:a16="http://schemas.microsoft.com/office/drawing/2014/main" id="{4013D55D-FFDD-8649-BC4B-55B74EDB11C8}"/>
                  </a:ext>
                </a:extLst>
              </p:cNvPr>
              <p:cNvSpPr>
                <a:spLocks noChangeArrowheads="1"/>
              </p:cNvSpPr>
              <p:nvPr/>
            </p:nvSpPr>
            <p:spPr bwMode="auto">
              <a:xfrm>
                <a:off x="5342885" y="5014317"/>
                <a:ext cx="1049592" cy="1049590"/>
              </a:xfrm>
              <a:prstGeom prst="ellipse">
                <a:avLst/>
              </a:prstGeom>
              <a:solidFill>
                <a:schemeClr val="accent1"/>
              </a:solidFill>
              <a:ln>
                <a:noFill/>
              </a:ln>
            </p:spPr>
            <p:txBody>
              <a:bodyPr lIns="35719" tIns="35719" rIns="35719" bIns="35719" anchor="ctr"/>
              <a:lstStyle>
                <a:lvl1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ru-RU" sz="1800" b="0" dirty="0">
                    <a:solidFill>
                      <a:schemeClr val="bg1"/>
                    </a:solidFill>
                    <a:latin typeface="Poppins Medium" pitchFamily="2" charset="77"/>
                    <a:ea typeface="Lato" panose="020F0502020204030203" pitchFamily="34" charset="0"/>
                    <a:cs typeface="Poppins Medium" pitchFamily="2" charset="77"/>
                    <a:sym typeface="Helvetica Light" panose="020B0403020202020204" pitchFamily="34" charset="0"/>
                  </a:rPr>
                  <a:t>1</a:t>
                </a:r>
                <a:endParaRPr lang="ru-RU" altLang="ru-RU" sz="1800" b="0" dirty="0">
                  <a:solidFill>
                    <a:schemeClr val="bg1"/>
                  </a:solidFill>
                  <a:latin typeface="Lato" panose="020F0502020204030203" pitchFamily="34" charset="0"/>
                  <a:ea typeface="Lato" panose="020F0502020204030203" pitchFamily="34" charset="0"/>
                  <a:cs typeface="Poppins Medium" pitchFamily="2" charset="77"/>
                  <a:sym typeface="Helvetica Light" panose="020B0403020202020204" pitchFamily="34" charset="0"/>
                </a:endParaRPr>
              </a:p>
            </p:txBody>
          </p:sp>
          <p:sp>
            <p:nvSpPr>
              <p:cNvPr id="24" name="Shape 836">
                <a:extLst>
                  <a:ext uri="{FF2B5EF4-FFF2-40B4-BE49-F238E27FC236}">
                    <a16:creationId xmlns:a16="http://schemas.microsoft.com/office/drawing/2014/main" id="{9F2DD9A8-096B-784F-8F43-738285B5AFA9}"/>
                  </a:ext>
                </a:extLst>
              </p:cNvPr>
              <p:cNvSpPr>
                <a:spLocks noChangeArrowheads="1"/>
              </p:cNvSpPr>
              <p:nvPr/>
            </p:nvSpPr>
            <p:spPr bwMode="auto">
              <a:xfrm>
                <a:off x="6422957" y="6668416"/>
                <a:ext cx="1049592" cy="1049590"/>
              </a:xfrm>
              <a:prstGeom prst="ellipse">
                <a:avLst/>
              </a:prstGeom>
              <a:solidFill>
                <a:schemeClr val="accent2"/>
              </a:solidFill>
              <a:ln>
                <a:noFill/>
              </a:ln>
            </p:spPr>
            <p:txBody>
              <a:bodyPr lIns="35719" tIns="35719" rIns="35719" bIns="35719" anchor="ctr"/>
              <a:lstStyle>
                <a:lvl1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ru-RU" sz="1800" b="0" dirty="0">
                    <a:solidFill>
                      <a:schemeClr val="bg1"/>
                    </a:solidFill>
                    <a:latin typeface="Poppins Medium" pitchFamily="2" charset="77"/>
                    <a:ea typeface="Lato" panose="020F0502020204030203" pitchFamily="34" charset="0"/>
                    <a:cs typeface="Poppins Medium" pitchFamily="2" charset="77"/>
                    <a:sym typeface="Helvetica Light" panose="020B0403020202020204" pitchFamily="34" charset="0"/>
                  </a:rPr>
                  <a:t>2</a:t>
                </a:r>
                <a:endParaRPr lang="ru-RU" altLang="ru-RU" sz="1800" b="0" dirty="0">
                  <a:solidFill>
                    <a:schemeClr val="bg1"/>
                  </a:solidFill>
                  <a:latin typeface="Lato" panose="020F0502020204030203" pitchFamily="34" charset="0"/>
                  <a:ea typeface="Lato" panose="020F0502020204030203" pitchFamily="34" charset="0"/>
                  <a:cs typeface="Poppins Medium" pitchFamily="2" charset="77"/>
                  <a:sym typeface="Helvetica Light" panose="020B0403020202020204" pitchFamily="34" charset="0"/>
                </a:endParaRPr>
              </a:p>
            </p:txBody>
          </p:sp>
          <p:sp>
            <p:nvSpPr>
              <p:cNvPr id="25" name="Shape 846">
                <a:extLst>
                  <a:ext uri="{FF2B5EF4-FFF2-40B4-BE49-F238E27FC236}">
                    <a16:creationId xmlns:a16="http://schemas.microsoft.com/office/drawing/2014/main" id="{B21821C1-B3CC-C745-BD14-4973B23B7ABA}"/>
                  </a:ext>
                </a:extLst>
              </p:cNvPr>
              <p:cNvSpPr>
                <a:spLocks noChangeArrowheads="1"/>
              </p:cNvSpPr>
              <p:nvPr/>
            </p:nvSpPr>
            <p:spPr bwMode="auto">
              <a:xfrm>
                <a:off x="6422957" y="9040763"/>
                <a:ext cx="1049592" cy="1049590"/>
              </a:xfrm>
              <a:prstGeom prst="ellipse">
                <a:avLst/>
              </a:prstGeom>
              <a:solidFill>
                <a:schemeClr val="accent3"/>
              </a:solidFill>
              <a:ln>
                <a:noFill/>
              </a:ln>
            </p:spPr>
            <p:txBody>
              <a:bodyPr lIns="35719" tIns="35719" rIns="35719" bIns="35719" anchor="ctr"/>
              <a:lstStyle>
                <a:lvl1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ru-RU" sz="1800" b="0" dirty="0">
                    <a:solidFill>
                      <a:schemeClr val="bg1"/>
                    </a:solidFill>
                    <a:latin typeface="Poppins Medium" pitchFamily="2" charset="77"/>
                    <a:ea typeface="Lato" panose="020F0502020204030203" pitchFamily="34" charset="0"/>
                    <a:cs typeface="Poppins Medium" pitchFamily="2" charset="77"/>
                    <a:sym typeface="Helvetica Light" panose="020B0403020202020204" pitchFamily="34" charset="0"/>
                  </a:rPr>
                  <a:t>3</a:t>
                </a:r>
                <a:endParaRPr lang="ru-RU" altLang="ru-RU" sz="1800" b="0" dirty="0">
                  <a:solidFill>
                    <a:schemeClr val="bg1"/>
                  </a:solidFill>
                  <a:latin typeface="Lato" panose="020F0502020204030203" pitchFamily="34" charset="0"/>
                  <a:ea typeface="Lato" panose="020F0502020204030203" pitchFamily="34" charset="0"/>
                  <a:cs typeface="Poppins Medium" pitchFamily="2" charset="77"/>
                  <a:sym typeface="Helvetica Light" panose="020B0403020202020204" pitchFamily="34" charset="0"/>
                </a:endParaRPr>
              </a:p>
            </p:txBody>
          </p:sp>
          <p:sp>
            <p:nvSpPr>
              <p:cNvPr id="26" name="Shape 866">
                <a:extLst>
                  <a:ext uri="{FF2B5EF4-FFF2-40B4-BE49-F238E27FC236}">
                    <a16:creationId xmlns:a16="http://schemas.microsoft.com/office/drawing/2014/main" id="{B87565C4-7850-2E45-BBFF-38169B3BC736}"/>
                  </a:ext>
                </a:extLst>
              </p:cNvPr>
              <p:cNvSpPr>
                <a:spLocks noChangeArrowheads="1"/>
              </p:cNvSpPr>
              <p:nvPr/>
            </p:nvSpPr>
            <p:spPr bwMode="auto">
              <a:xfrm>
                <a:off x="5342885" y="10945337"/>
                <a:ext cx="1049592" cy="1049590"/>
              </a:xfrm>
              <a:prstGeom prst="ellipse">
                <a:avLst/>
              </a:prstGeom>
              <a:solidFill>
                <a:schemeClr val="accent4"/>
              </a:solidFill>
              <a:ln>
                <a:noFill/>
              </a:ln>
            </p:spPr>
            <p:txBody>
              <a:bodyPr lIns="35719" tIns="35719" rIns="35719" bIns="35719" anchor="ctr"/>
              <a:lstStyle>
                <a:lvl1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ru-RU" sz="1800" b="0" dirty="0">
                    <a:solidFill>
                      <a:schemeClr val="bg1"/>
                    </a:solidFill>
                    <a:latin typeface="Poppins Medium" pitchFamily="2" charset="77"/>
                    <a:ea typeface="Lato" panose="020F0502020204030203" pitchFamily="34" charset="0"/>
                    <a:cs typeface="Poppins Medium" pitchFamily="2" charset="77"/>
                    <a:sym typeface="Helvetica Light" panose="020B0403020202020204" pitchFamily="34" charset="0"/>
                  </a:rPr>
                  <a:t>4</a:t>
                </a:r>
                <a:endParaRPr lang="ru-RU" altLang="ru-RU" sz="1800" b="0" dirty="0">
                  <a:solidFill>
                    <a:schemeClr val="bg1"/>
                  </a:solidFill>
                  <a:latin typeface="Lato" panose="020F0502020204030203" pitchFamily="34" charset="0"/>
                  <a:ea typeface="Lato" panose="020F0502020204030203" pitchFamily="34" charset="0"/>
                  <a:cs typeface="Poppins Medium" pitchFamily="2" charset="77"/>
                  <a:sym typeface="Helvetica Light" panose="020B0403020202020204" pitchFamily="34" charset="0"/>
                </a:endParaRPr>
              </a:p>
            </p:txBody>
          </p:sp>
          <p:sp>
            <p:nvSpPr>
              <p:cNvPr id="27" name="CuadroTexto 395">
                <a:extLst>
                  <a:ext uri="{FF2B5EF4-FFF2-40B4-BE49-F238E27FC236}">
                    <a16:creationId xmlns:a16="http://schemas.microsoft.com/office/drawing/2014/main" id="{8390D6B5-2D58-3A41-91C9-65184E0E50BD}"/>
                  </a:ext>
                </a:extLst>
              </p:cNvPr>
              <p:cNvSpPr txBox="1"/>
              <p:nvPr/>
            </p:nvSpPr>
            <p:spPr>
              <a:xfrm>
                <a:off x="2054159" y="7164899"/>
                <a:ext cx="3495356" cy="2400658"/>
              </a:xfrm>
              <a:prstGeom prst="rect">
                <a:avLst/>
              </a:prstGeom>
              <a:noFill/>
            </p:spPr>
            <p:txBody>
              <a:bodyPr wrap="square" rtlCol="0">
                <a:spAutoFit/>
              </a:bodyPr>
              <a:lstStyle/>
              <a:p>
                <a:pPr algn="ctr"/>
                <a:r>
                  <a:rPr lang="en-US" sz="2400" b="1" dirty="0">
                    <a:solidFill>
                      <a:schemeClr val="tx2"/>
                    </a:solidFill>
                    <a:latin typeface="Poppins Medium" pitchFamily="2" charset="77"/>
                    <a:ea typeface="Roboto Medium" panose="02000000000000000000" pitchFamily="2" charset="0"/>
                    <a:cs typeface="Poppins Medium" pitchFamily="2" charset="77"/>
                  </a:rPr>
                  <a:t>Supply Chain Resilience</a:t>
                </a:r>
              </a:p>
            </p:txBody>
          </p:sp>
          <p:sp>
            <p:nvSpPr>
              <p:cNvPr id="28" name="CuadroTexto 395">
                <a:extLst>
                  <a:ext uri="{FF2B5EF4-FFF2-40B4-BE49-F238E27FC236}">
                    <a16:creationId xmlns:a16="http://schemas.microsoft.com/office/drawing/2014/main" id="{E470AC8F-67BD-4F42-A55E-5D7D30DCB932}"/>
                  </a:ext>
                </a:extLst>
              </p:cNvPr>
              <p:cNvSpPr txBox="1"/>
              <p:nvPr/>
            </p:nvSpPr>
            <p:spPr>
              <a:xfrm>
                <a:off x="6856313" y="5059501"/>
                <a:ext cx="2695262" cy="615554"/>
              </a:xfrm>
              <a:prstGeom prst="rect">
                <a:avLst/>
              </a:prstGeom>
              <a:noFill/>
            </p:spPr>
            <p:txBody>
              <a:bodyPr wrap="square" rtlCol="0">
                <a:spAutoFit/>
              </a:bodyPr>
              <a:lstStyle/>
              <a:p>
                <a:r>
                  <a:rPr lang="en-US" sz="1400" dirty="0">
                    <a:solidFill>
                      <a:schemeClr val="tx2"/>
                    </a:solidFill>
                    <a:latin typeface="Poppins Medium" pitchFamily="2" charset="77"/>
                    <a:ea typeface="Roboto Medium" panose="02000000000000000000" pitchFamily="2" charset="0"/>
                    <a:cs typeface="Poppins Medium" pitchFamily="2" charset="77"/>
                  </a:rPr>
                  <a:t>Transparency</a:t>
                </a:r>
              </a:p>
            </p:txBody>
          </p:sp>
          <p:sp>
            <p:nvSpPr>
              <p:cNvPr id="29" name="CuadroTexto 395">
                <a:extLst>
                  <a:ext uri="{FF2B5EF4-FFF2-40B4-BE49-F238E27FC236}">
                    <a16:creationId xmlns:a16="http://schemas.microsoft.com/office/drawing/2014/main" id="{4D692DB6-A5E4-1D47-8AC2-3B5707A0EF09}"/>
                  </a:ext>
                </a:extLst>
              </p:cNvPr>
              <p:cNvSpPr txBox="1"/>
              <p:nvPr/>
            </p:nvSpPr>
            <p:spPr>
              <a:xfrm>
                <a:off x="6880071" y="11315591"/>
                <a:ext cx="2695262" cy="1046440"/>
              </a:xfrm>
              <a:prstGeom prst="rect">
                <a:avLst/>
              </a:prstGeom>
              <a:noFill/>
            </p:spPr>
            <p:txBody>
              <a:bodyPr wrap="square" rtlCol="0">
                <a:spAutoFit/>
              </a:bodyPr>
              <a:lstStyle/>
              <a:p>
                <a:r>
                  <a:rPr lang="en-US" sz="1400" dirty="0">
                    <a:solidFill>
                      <a:schemeClr val="tx2"/>
                    </a:solidFill>
                    <a:latin typeface="Poppins Medium" pitchFamily="2" charset="77"/>
                    <a:ea typeface="Roboto Medium" panose="02000000000000000000" pitchFamily="2" charset="0"/>
                    <a:cs typeface="Poppins Medium" pitchFamily="2" charset="77"/>
                  </a:rPr>
                  <a:t>Resiliency Tools</a:t>
                </a:r>
              </a:p>
            </p:txBody>
          </p:sp>
          <p:sp>
            <p:nvSpPr>
              <p:cNvPr id="30" name="CuadroTexto 395">
                <a:extLst>
                  <a:ext uri="{FF2B5EF4-FFF2-40B4-BE49-F238E27FC236}">
                    <a16:creationId xmlns:a16="http://schemas.microsoft.com/office/drawing/2014/main" id="{DE451B01-F6BA-CB43-AC3C-60E798007959}"/>
                  </a:ext>
                </a:extLst>
              </p:cNvPr>
              <p:cNvSpPr txBox="1"/>
              <p:nvPr/>
            </p:nvSpPr>
            <p:spPr>
              <a:xfrm>
                <a:off x="7782809" y="9336867"/>
                <a:ext cx="2695262" cy="615554"/>
              </a:xfrm>
              <a:prstGeom prst="rect">
                <a:avLst/>
              </a:prstGeom>
              <a:noFill/>
            </p:spPr>
            <p:txBody>
              <a:bodyPr wrap="square" rtlCol="0">
                <a:spAutoFit/>
              </a:bodyPr>
              <a:lstStyle/>
              <a:p>
                <a:r>
                  <a:rPr lang="en-US" sz="1400" dirty="0">
                    <a:solidFill>
                      <a:schemeClr val="tx2"/>
                    </a:solidFill>
                    <a:latin typeface="Poppins Medium" pitchFamily="2" charset="77"/>
                    <a:ea typeface="Roboto Medium" panose="02000000000000000000" pitchFamily="2" charset="0"/>
                    <a:cs typeface="Poppins Medium" pitchFamily="2" charset="77"/>
                  </a:rPr>
                  <a:t>Built in Resilience</a:t>
                </a:r>
              </a:p>
            </p:txBody>
          </p:sp>
          <p:sp>
            <p:nvSpPr>
              <p:cNvPr id="31" name="CuadroTexto 395">
                <a:extLst>
                  <a:ext uri="{FF2B5EF4-FFF2-40B4-BE49-F238E27FC236}">
                    <a16:creationId xmlns:a16="http://schemas.microsoft.com/office/drawing/2014/main" id="{56945BE2-CE73-4741-BB4B-D3E45FCCF001}"/>
                  </a:ext>
                </a:extLst>
              </p:cNvPr>
              <p:cNvSpPr txBox="1"/>
              <p:nvPr/>
            </p:nvSpPr>
            <p:spPr>
              <a:xfrm>
                <a:off x="7689948" y="6767329"/>
                <a:ext cx="2695262" cy="1046440"/>
              </a:xfrm>
              <a:prstGeom prst="rect">
                <a:avLst/>
              </a:prstGeom>
              <a:noFill/>
            </p:spPr>
            <p:txBody>
              <a:bodyPr wrap="square" rtlCol="0">
                <a:spAutoFit/>
              </a:bodyPr>
              <a:lstStyle/>
              <a:p>
                <a:r>
                  <a:rPr lang="en-US" sz="1400" dirty="0">
                    <a:solidFill>
                      <a:schemeClr val="tx2"/>
                    </a:solidFill>
                    <a:latin typeface="Poppins Medium" pitchFamily="2" charset="77"/>
                    <a:ea typeface="Roboto Medium" panose="02000000000000000000" pitchFamily="2" charset="0"/>
                    <a:cs typeface="Poppins Medium" pitchFamily="2" charset="77"/>
                  </a:rPr>
                  <a:t>Proactive Communication</a:t>
                </a:r>
              </a:p>
            </p:txBody>
          </p:sp>
          <p:sp>
            <p:nvSpPr>
              <p:cNvPr id="32" name="TextBox 31">
                <a:extLst>
                  <a:ext uri="{FF2B5EF4-FFF2-40B4-BE49-F238E27FC236}">
                    <a16:creationId xmlns:a16="http://schemas.microsoft.com/office/drawing/2014/main" id="{D3E5BCD7-2444-BA4C-AA42-64A113350834}"/>
                  </a:ext>
                </a:extLst>
              </p:cNvPr>
              <p:cNvSpPr txBox="1"/>
              <p:nvPr/>
            </p:nvSpPr>
            <p:spPr>
              <a:xfrm>
                <a:off x="9796897" y="4932973"/>
                <a:ext cx="10107688" cy="1046440"/>
              </a:xfrm>
              <a:prstGeom prst="rect">
                <a:avLst/>
              </a:prstGeom>
              <a:noFill/>
              <a:ln>
                <a:solidFill>
                  <a:schemeClr val="bg1"/>
                </a:solidFill>
              </a:ln>
            </p:spPr>
            <p:txBody>
              <a:bodyPr wrap="square" rtlCol="0">
                <a:spAutoFit/>
              </a:bodyPr>
              <a:lstStyle/>
              <a:p>
                <a:r>
                  <a:rPr lang="en-US" sz="1400" i="1" dirty="0">
                    <a:latin typeface="Lato Light" panose="020F0502020204030203" pitchFamily="34" charset="0"/>
                    <a:ea typeface="Lato Light" panose="020F0502020204030203" pitchFamily="34" charset="0"/>
                    <a:cs typeface="Lato Light" panose="020F0502020204030203" pitchFamily="34" charset="0"/>
                  </a:rPr>
                  <a:t>Our supplier representatives need to be prepared to answer and provide documentation on product/device origin</a:t>
                </a:r>
              </a:p>
            </p:txBody>
          </p:sp>
          <p:sp>
            <p:nvSpPr>
              <p:cNvPr id="33" name="TextBox 32">
                <a:extLst>
                  <a:ext uri="{FF2B5EF4-FFF2-40B4-BE49-F238E27FC236}">
                    <a16:creationId xmlns:a16="http://schemas.microsoft.com/office/drawing/2014/main" id="{7CC6F4BC-39AE-7348-B2B7-676E988C7174}"/>
                  </a:ext>
                </a:extLst>
              </p:cNvPr>
              <p:cNvSpPr txBox="1"/>
              <p:nvPr/>
            </p:nvSpPr>
            <p:spPr>
              <a:xfrm>
                <a:off x="11108695" y="8995505"/>
                <a:ext cx="10052389" cy="1908214"/>
              </a:xfrm>
              <a:prstGeom prst="rect">
                <a:avLst/>
              </a:prstGeom>
              <a:noFill/>
              <a:ln>
                <a:solidFill>
                  <a:schemeClr val="bg1"/>
                </a:solidFill>
              </a:ln>
            </p:spPr>
            <p:txBody>
              <a:bodyPr wrap="square" rtlCol="0">
                <a:spAutoFit/>
              </a:bodyPr>
              <a:lstStyle/>
              <a:p>
                <a:r>
                  <a:rPr lang="en-US" sz="1400" i="1" dirty="0">
                    <a:latin typeface="Lato Light" panose="020F0502020204030203" pitchFamily="34" charset="0"/>
                    <a:ea typeface="Lato Light" panose="020F0502020204030203" pitchFamily="34" charset="0"/>
                    <a:cs typeface="Lato Light" panose="020F0502020204030203" pitchFamily="34" charset="0"/>
                  </a:rPr>
                  <a:t>Suppliers need to invest in their resiliency plans.  Diversify sites of production, invest in near/onshore capabilities, expand inventory positions and don’t outsell your operational capability.  Work with our distributor (Cardinal) on communications and inventory.  </a:t>
                </a:r>
              </a:p>
            </p:txBody>
          </p:sp>
          <p:sp>
            <p:nvSpPr>
              <p:cNvPr id="34" name="TextBox 33">
                <a:extLst>
                  <a:ext uri="{FF2B5EF4-FFF2-40B4-BE49-F238E27FC236}">
                    <a16:creationId xmlns:a16="http://schemas.microsoft.com/office/drawing/2014/main" id="{B1405FEB-D4D8-7149-9414-25FF7D01BAAA}"/>
                  </a:ext>
                </a:extLst>
              </p:cNvPr>
              <p:cNvSpPr txBox="1"/>
              <p:nvPr/>
            </p:nvSpPr>
            <p:spPr>
              <a:xfrm>
                <a:off x="11500613" y="6899893"/>
                <a:ext cx="9883778" cy="1046440"/>
              </a:xfrm>
              <a:prstGeom prst="rect">
                <a:avLst/>
              </a:prstGeom>
              <a:noFill/>
              <a:ln>
                <a:solidFill>
                  <a:schemeClr val="bg1"/>
                </a:solidFill>
              </a:ln>
            </p:spPr>
            <p:txBody>
              <a:bodyPr wrap="square" rtlCol="0">
                <a:spAutoFit/>
              </a:bodyPr>
              <a:lstStyle/>
              <a:p>
                <a:r>
                  <a:rPr lang="en-US" sz="1400" i="1" dirty="0">
                    <a:latin typeface="Lato Light" panose="020F0502020204030203" pitchFamily="34" charset="0"/>
                    <a:ea typeface="Lato Light" panose="020F0502020204030203" pitchFamily="34" charset="0"/>
                    <a:cs typeface="Lato Light" panose="020F0502020204030203" pitchFamily="34" charset="0"/>
                  </a:rPr>
                  <a:t>Sales needs direct lines of communication with their Operations teams and provide data with alternative options before disruption hits our shelves</a:t>
                </a:r>
              </a:p>
            </p:txBody>
          </p:sp>
          <p:sp>
            <p:nvSpPr>
              <p:cNvPr id="35" name="TextBox 34">
                <a:extLst>
                  <a:ext uri="{FF2B5EF4-FFF2-40B4-BE49-F238E27FC236}">
                    <a16:creationId xmlns:a16="http://schemas.microsoft.com/office/drawing/2014/main" id="{B2EF5712-BF1D-734C-9B18-2D3C19E3D1E3}"/>
                  </a:ext>
                </a:extLst>
              </p:cNvPr>
              <p:cNvSpPr txBox="1"/>
              <p:nvPr/>
            </p:nvSpPr>
            <p:spPr>
              <a:xfrm>
                <a:off x="9757530" y="11100147"/>
                <a:ext cx="10749487" cy="1477328"/>
              </a:xfrm>
              <a:prstGeom prst="rect">
                <a:avLst/>
              </a:prstGeom>
              <a:noFill/>
              <a:ln>
                <a:solidFill>
                  <a:schemeClr val="bg1"/>
                </a:solidFill>
              </a:ln>
            </p:spPr>
            <p:txBody>
              <a:bodyPr wrap="square" rtlCol="0">
                <a:spAutoFit/>
              </a:bodyPr>
              <a:lstStyle/>
              <a:p>
                <a:r>
                  <a:rPr lang="en-US" sz="1400" i="1" dirty="0">
                    <a:latin typeface="Lato Light" panose="020F0502020204030203" pitchFamily="34" charset="0"/>
                    <a:ea typeface="Lato Light" panose="020F0502020204030203" pitchFamily="34" charset="0"/>
                    <a:cs typeface="Lato Light" panose="020F0502020204030203" pitchFamily="34" charset="0"/>
                  </a:rPr>
                  <a:t>We are partnering with Vizient on a Supply Risk Solutions tool.  We expect our suppliers to be able to provide the data needed to get us line item level manufacturing information.</a:t>
                </a:r>
              </a:p>
            </p:txBody>
          </p:sp>
        </p:grpSp>
      </p:grpSp>
      <p:sp>
        <p:nvSpPr>
          <p:cNvPr id="36" name="Title 1"/>
          <p:cNvSpPr txBox="1">
            <a:spLocks/>
          </p:cNvSpPr>
          <p:nvPr/>
        </p:nvSpPr>
        <p:spPr>
          <a:xfrm>
            <a:off x="401934" y="298640"/>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a:t>Building Resiliency: Supplier Expectations</a:t>
            </a:r>
          </a:p>
        </p:txBody>
      </p:sp>
    </p:spTree>
    <p:extLst>
      <p:ext uri="{BB962C8B-B14F-4D97-AF65-F5344CB8AC3E}">
        <p14:creationId xmlns:p14="http://schemas.microsoft.com/office/powerpoint/2010/main" val="2329949646"/>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76</a:t>
            </a:fld>
            <a:endParaRPr lang="en-US" dirty="0"/>
          </a:p>
        </p:txBody>
      </p:sp>
      <p:pic>
        <p:nvPicPr>
          <p:cNvPr id="37" name="Picture 36"/>
          <p:cNvPicPr>
            <a:picLocks noChangeAspect="1"/>
          </p:cNvPicPr>
          <p:nvPr/>
        </p:nvPicPr>
        <p:blipFill>
          <a:blip r:embed="rId3"/>
          <a:stretch>
            <a:fillRect/>
          </a:stretch>
        </p:blipFill>
        <p:spPr>
          <a:xfrm>
            <a:off x="0" y="3777681"/>
            <a:ext cx="12193702" cy="1867161"/>
          </a:xfrm>
          <a:prstGeom prst="rect">
            <a:avLst/>
          </a:prstGeom>
        </p:spPr>
      </p:pic>
      <p:sp>
        <p:nvSpPr>
          <p:cNvPr id="38" name="TextBox 37"/>
          <p:cNvSpPr txBox="1"/>
          <p:nvPr/>
        </p:nvSpPr>
        <p:spPr>
          <a:xfrm>
            <a:off x="94593" y="169144"/>
            <a:ext cx="11035862" cy="646331"/>
          </a:xfrm>
          <a:prstGeom prst="rect">
            <a:avLst/>
          </a:prstGeom>
          <a:noFill/>
        </p:spPr>
        <p:txBody>
          <a:bodyPr wrap="square" rtlCol="0">
            <a:spAutoFit/>
          </a:bodyPr>
          <a:lstStyle/>
          <a:p>
            <a:r>
              <a:rPr lang="en-US" sz="3600" b="1" dirty="0">
                <a:solidFill>
                  <a:schemeClr val="accent1"/>
                </a:solidFill>
              </a:rPr>
              <a:t>Vizient and Supply Risk Solutions (SRS)</a:t>
            </a:r>
          </a:p>
        </p:txBody>
      </p:sp>
      <p:sp>
        <p:nvSpPr>
          <p:cNvPr id="39" name="Rectangle 38"/>
          <p:cNvSpPr/>
          <p:nvPr/>
        </p:nvSpPr>
        <p:spPr>
          <a:xfrm>
            <a:off x="94593" y="1144563"/>
            <a:ext cx="12097407" cy="2246769"/>
          </a:xfrm>
          <a:prstGeom prst="rect">
            <a:avLst/>
          </a:prstGeom>
        </p:spPr>
        <p:txBody>
          <a:bodyPr wrap="square">
            <a:spAutoFit/>
          </a:bodyPr>
          <a:lstStyle/>
          <a:p>
            <a:pPr marL="228600" indent="-228600">
              <a:buAutoNum type="arabicPeriod"/>
            </a:pPr>
            <a:r>
              <a:rPr lang="en-US" sz="1400" b="1" dirty="0">
                <a:latin typeface="+mj-lt"/>
              </a:rPr>
              <a:t>Disruption awareness: </a:t>
            </a:r>
            <a:r>
              <a:rPr lang="en-US" sz="1400" dirty="0">
                <a:latin typeface="+mj-lt"/>
              </a:rPr>
              <a:t>increase mitigation options by knowing immediately about impacted products. </a:t>
            </a:r>
          </a:p>
          <a:p>
            <a:pPr marL="228600" indent="-228600">
              <a:buAutoNum type="arabicPeriod"/>
            </a:pPr>
            <a:endParaRPr lang="en-US" sz="1400" dirty="0">
              <a:latin typeface="+mj-lt"/>
            </a:endParaRPr>
          </a:p>
          <a:p>
            <a:pPr marL="228600" indent="-228600">
              <a:buAutoNum type="arabicPeriod"/>
            </a:pPr>
            <a:r>
              <a:rPr lang="en-US" sz="1400" b="1" dirty="0">
                <a:latin typeface="+mj-lt"/>
              </a:rPr>
              <a:t>Business reviews: </a:t>
            </a:r>
            <a:r>
              <a:rPr lang="en-US" sz="1400" dirty="0">
                <a:latin typeface="+mj-lt"/>
              </a:rPr>
              <a:t>discuss risk management deficiencies and ask suppliers to address them. </a:t>
            </a:r>
          </a:p>
          <a:p>
            <a:pPr marL="228600" indent="-228600">
              <a:buAutoNum type="arabicPeriod"/>
            </a:pPr>
            <a:endParaRPr lang="en-US" sz="1400" dirty="0">
              <a:latin typeface="+mj-lt"/>
            </a:endParaRPr>
          </a:p>
          <a:p>
            <a:pPr marL="228600" indent="-228600">
              <a:buAutoNum type="arabicPeriod"/>
            </a:pPr>
            <a:r>
              <a:rPr lang="en-US" sz="1400" b="1" dirty="0">
                <a:latin typeface="+mj-lt"/>
              </a:rPr>
              <a:t>Scorecards: </a:t>
            </a:r>
            <a:r>
              <a:rPr lang="en-US" sz="1400" dirty="0">
                <a:latin typeface="+mj-lt"/>
              </a:rPr>
              <a:t>add risk to internal supplier scorecards by importing risks from SRS automatically via our API </a:t>
            </a:r>
          </a:p>
          <a:p>
            <a:pPr marL="228600" indent="-228600">
              <a:buAutoNum type="arabicPeriod"/>
            </a:pPr>
            <a:endParaRPr lang="en-US" sz="1400" dirty="0">
              <a:latin typeface="+mj-lt"/>
            </a:endParaRPr>
          </a:p>
          <a:p>
            <a:pPr marL="228600" indent="-228600">
              <a:buAutoNum type="arabicPeriod"/>
            </a:pPr>
            <a:r>
              <a:rPr lang="en-US" sz="1400" b="1" dirty="0">
                <a:latin typeface="+mj-lt"/>
              </a:rPr>
              <a:t>Contracts: </a:t>
            </a:r>
            <a:r>
              <a:rPr lang="en-US" sz="1400" dirty="0">
                <a:latin typeface="+mj-lt"/>
              </a:rPr>
              <a:t>Negotiate Terms &amp; Conditions using quantified supplier and product category risks. </a:t>
            </a:r>
          </a:p>
          <a:p>
            <a:pPr marL="228600" indent="-228600">
              <a:buAutoNum type="arabicPeriod"/>
            </a:pPr>
            <a:endParaRPr lang="en-US" sz="1400" dirty="0">
              <a:latin typeface="+mj-lt"/>
            </a:endParaRPr>
          </a:p>
          <a:p>
            <a:pPr marL="228600" indent="-228600">
              <a:buAutoNum type="arabicPeriod"/>
            </a:pPr>
            <a:r>
              <a:rPr lang="en-US" sz="1400" b="1" dirty="0">
                <a:latin typeface="+mj-lt"/>
              </a:rPr>
              <a:t>Include risk in Sourcing decisions: </a:t>
            </a:r>
            <a:r>
              <a:rPr lang="en-US" sz="1400" dirty="0">
                <a:latin typeface="+mj-lt"/>
              </a:rPr>
              <a:t>a) Choose low risk supplier if pricing is similar b) Seasonally adjust safety stock for critical products made in hurricane areas. c) Consider single sourcing if low risk. d) Identify single points of failure such as products made in just one site. </a:t>
            </a:r>
          </a:p>
        </p:txBody>
      </p:sp>
    </p:spTree>
    <p:extLst>
      <p:ext uri="{BB962C8B-B14F-4D97-AF65-F5344CB8AC3E}">
        <p14:creationId xmlns:p14="http://schemas.microsoft.com/office/powerpoint/2010/main" val="55599750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77</a:t>
            </a:fld>
            <a:endParaRPr lang="en-US" dirty="0"/>
          </a:p>
        </p:txBody>
      </p:sp>
      <p:sp>
        <p:nvSpPr>
          <p:cNvPr id="6" name="TextBox 5"/>
          <p:cNvSpPr txBox="1"/>
          <p:nvPr/>
        </p:nvSpPr>
        <p:spPr>
          <a:xfrm>
            <a:off x="94593" y="169144"/>
            <a:ext cx="11992304" cy="646331"/>
          </a:xfrm>
          <a:prstGeom prst="rect">
            <a:avLst/>
          </a:prstGeom>
          <a:noFill/>
        </p:spPr>
        <p:txBody>
          <a:bodyPr wrap="square" rtlCol="0">
            <a:spAutoFit/>
          </a:bodyPr>
          <a:lstStyle/>
          <a:p>
            <a:r>
              <a:rPr lang="en-US" sz="3600" b="1" dirty="0">
                <a:solidFill>
                  <a:schemeClr val="accent1"/>
                </a:solidFill>
              </a:rPr>
              <a:t>Healthcare Industry Resilience Collaborative (HIRC)</a:t>
            </a:r>
          </a:p>
        </p:txBody>
      </p:sp>
      <p:pic>
        <p:nvPicPr>
          <p:cNvPr id="7" name="Picture 6"/>
          <p:cNvPicPr>
            <a:picLocks noChangeAspect="1"/>
          </p:cNvPicPr>
          <p:nvPr/>
        </p:nvPicPr>
        <p:blipFill>
          <a:blip r:embed="rId3"/>
          <a:stretch>
            <a:fillRect/>
          </a:stretch>
        </p:blipFill>
        <p:spPr>
          <a:xfrm>
            <a:off x="1350766" y="888777"/>
            <a:ext cx="6516414" cy="3016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4235448" y="3978666"/>
            <a:ext cx="5269889" cy="1812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1847336"/>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78</a:t>
            </a:fld>
            <a:endParaRPr lang="en-US" dirty="0"/>
          </a:p>
        </p:txBody>
      </p:sp>
      <p:sp>
        <p:nvSpPr>
          <p:cNvPr id="9" name="Title 1"/>
          <p:cNvSpPr txBox="1">
            <a:spLocks/>
          </p:cNvSpPr>
          <p:nvPr/>
        </p:nvSpPr>
        <p:spPr>
          <a:xfrm>
            <a:off x="78058" y="129545"/>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a:t>Tariffs</a:t>
            </a:r>
          </a:p>
        </p:txBody>
      </p:sp>
      <p:pic>
        <p:nvPicPr>
          <p:cNvPr id="10" name="Picture 9"/>
          <p:cNvPicPr>
            <a:picLocks noChangeAspect="1"/>
          </p:cNvPicPr>
          <p:nvPr/>
        </p:nvPicPr>
        <p:blipFill>
          <a:blip r:embed="rId3"/>
          <a:stretch>
            <a:fillRect/>
          </a:stretch>
        </p:blipFill>
        <p:spPr>
          <a:xfrm>
            <a:off x="224427" y="883388"/>
            <a:ext cx="5668166" cy="4334480"/>
          </a:xfrm>
          <a:prstGeom prst="rect">
            <a:avLst/>
          </a:prstGeom>
        </p:spPr>
      </p:pic>
      <p:pic>
        <p:nvPicPr>
          <p:cNvPr id="11" name="Picture 10"/>
          <p:cNvPicPr>
            <a:picLocks noChangeAspect="1"/>
          </p:cNvPicPr>
          <p:nvPr/>
        </p:nvPicPr>
        <p:blipFill>
          <a:blip r:embed="rId4"/>
          <a:stretch>
            <a:fillRect/>
          </a:stretch>
        </p:blipFill>
        <p:spPr>
          <a:xfrm>
            <a:off x="350552" y="5217868"/>
            <a:ext cx="5104318" cy="569433"/>
          </a:xfrm>
          <a:prstGeom prst="rect">
            <a:avLst/>
          </a:prstGeom>
        </p:spPr>
      </p:pic>
      <p:pic>
        <p:nvPicPr>
          <p:cNvPr id="12" name="Picture 11"/>
          <p:cNvPicPr>
            <a:picLocks noChangeAspect="1"/>
          </p:cNvPicPr>
          <p:nvPr/>
        </p:nvPicPr>
        <p:blipFill>
          <a:blip r:embed="rId5"/>
          <a:stretch>
            <a:fillRect/>
          </a:stretch>
        </p:blipFill>
        <p:spPr>
          <a:xfrm>
            <a:off x="4824639" y="6221883"/>
            <a:ext cx="3715268" cy="581106"/>
          </a:xfrm>
          <a:prstGeom prst="rect">
            <a:avLst/>
          </a:prstGeom>
        </p:spPr>
      </p:pic>
      <p:pic>
        <p:nvPicPr>
          <p:cNvPr id="13" name="Picture 12"/>
          <p:cNvPicPr>
            <a:picLocks noChangeAspect="1"/>
          </p:cNvPicPr>
          <p:nvPr/>
        </p:nvPicPr>
        <p:blipFill>
          <a:blip r:embed="rId6"/>
          <a:stretch>
            <a:fillRect/>
          </a:stretch>
        </p:blipFill>
        <p:spPr>
          <a:xfrm>
            <a:off x="3490656" y="5652450"/>
            <a:ext cx="1512676" cy="134851"/>
          </a:xfrm>
          <a:prstGeom prst="rect">
            <a:avLst/>
          </a:prstGeom>
        </p:spPr>
      </p:pic>
      <p:sp>
        <p:nvSpPr>
          <p:cNvPr id="14" name="TextBox 13"/>
          <p:cNvSpPr txBox="1"/>
          <p:nvPr/>
        </p:nvSpPr>
        <p:spPr>
          <a:xfrm>
            <a:off x="6274676" y="883388"/>
            <a:ext cx="5360276"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Tariff impacts to UCM will be met with a market assessment to shift business and avoid these where possible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Providers are not able to pass along increased costs so this is direct loss to UCM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Suppliers have a shared responsibility to absorb and offset these impacts</a:t>
            </a:r>
          </a:p>
        </p:txBody>
      </p:sp>
    </p:spTree>
    <p:extLst>
      <p:ext uri="{BB962C8B-B14F-4D97-AF65-F5344CB8AC3E}">
        <p14:creationId xmlns:p14="http://schemas.microsoft.com/office/powerpoint/2010/main" val="376458290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79</a:t>
            </a:fld>
            <a:endParaRPr lang="en-US" dirty="0"/>
          </a:p>
        </p:txBody>
      </p:sp>
      <p:sp>
        <p:nvSpPr>
          <p:cNvPr id="15" name="Parallelogram 14">
            <a:extLst>
              <a:ext uri="{FF2B5EF4-FFF2-40B4-BE49-F238E27FC236}">
                <a16:creationId xmlns:a16="http://schemas.microsoft.com/office/drawing/2014/main" id="{113B7856-5FFB-C546-A162-7CB89281B7C6}"/>
              </a:ext>
            </a:extLst>
          </p:cNvPr>
          <p:cNvSpPr/>
          <p:nvPr/>
        </p:nvSpPr>
        <p:spPr>
          <a:xfrm flipH="1">
            <a:off x="3048000" y="0"/>
            <a:ext cx="3352800" cy="6162907"/>
          </a:xfrm>
          <a:prstGeom prst="parallelogram">
            <a:avLst>
              <a:gd name="adj" fmla="val 5179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21" y="2596886"/>
            <a:ext cx="2746510" cy="2103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7" name="TextBox 16">
            <a:extLst>
              <a:ext uri="{FF2B5EF4-FFF2-40B4-BE49-F238E27FC236}">
                <a16:creationId xmlns:a16="http://schemas.microsoft.com/office/drawing/2014/main" id="{C07AF0FC-BE91-A44B-AACE-9F86481E9D34}"/>
              </a:ext>
            </a:extLst>
          </p:cNvPr>
          <p:cNvSpPr txBox="1"/>
          <p:nvPr/>
        </p:nvSpPr>
        <p:spPr>
          <a:xfrm>
            <a:off x="4535476" y="3019651"/>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3</a:t>
            </a:r>
          </a:p>
        </p:txBody>
      </p:sp>
      <p:sp>
        <p:nvSpPr>
          <p:cNvPr id="18" name="TextBox 17">
            <a:extLst>
              <a:ext uri="{FF2B5EF4-FFF2-40B4-BE49-F238E27FC236}">
                <a16:creationId xmlns:a16="http://schemas.microsoft.com/office/drawing/2014/main" id="{0C200A45-6496-3446-BDCE-71BA14E21DDC}"/>
              </a:ext>
            </a:extLst>
          </p:cNvPr>
          <p:cNvSpPr txBox="1"/>
          <p:nvPr/>
        </p:nvSpPr>
        <p:spPr>
          <a:xfrm>
            <a:off x="3747620" y="180012"/>
            <a:ext cx="671980"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1</a:t>
            </a:r>
          </a:p>
        </p:txBody>
      </p:sp>
      <p:sp>
        <p:nvSpPr>
          <p:cNvPr id="19" name="TextBox 18">
            <a:extLst>
              <a:ext uri="{FF2B5EF4-FFF2-40B4-BE49-F238E27FC236}">
                <a16:creationId xmlns:a16="http://schemas.microsoft.com/office/drawing/2014/main" id="{CF3928C3-1899-CF4B-93E0-E4040A83C759}"/>
              </a:ext>
            </a:extLst>
          </p:cNvPr>
          <p:cNvSpPr txBox="1"/>
          <p:nvPr/>
        </p:nvSpPr>
        <p:spPr>
          <a:xfrm>
            <a:off x="4928120" y="4462355"/>
            <a:ext cx="405880" cy="1107996"/>
          </a:xfrm>
          <a:prstGeom prst="rect">
            <a:avLst/>
          </a:prstGeom>
          <a:noFill/>
        </p:spPr>
        <p:txBody>
          <a:bodyPr wrap="squar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4</a:t>
            </a:r>
          </a:p>
        </p:txBody>
      </p:sp>
      <p:sp>
        <p:nvSpPr>
          <p:cNvPr id="20" name="TextBox 19">
            <a:extLst>
              <a:ext uri="{FF2B5EF4-FFF2-40B4-BE49-F238E27FC236}">
                <a16:creationId xmlns:a16="http://schemas.microsoft.com/office/drawing/2014/main" id="{3B3B7202-E75C-8148-974F-76D4601D7FA7}"/>
              </a:ext>
            </a:extLst>
          </p:cNvPr>
          <p:cNvSpPr txBox="1"/>
          <p:nvPr/>
        </p:nvSpPr>
        <p:spPr>
          <a:xfrm>
            <a:off x="4122791" y="1564404"/>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2</a:t>
            </a:r>
          </a:p>
        </p:txBody>
      </p:sp>
      <p:sp>
        <p:nvSpPr>
          <p:cNvPr id="21" name="Subtitle 2">
            <a:extLst>
              <a:ext uri="{FF2B5EF4-FFF2-40B4-BE49-F238E27FC236}">
                <a16:creationId xmlns:a16="http://schemas.microsoft.com/office/drawing/2014/main" id="{68CD5A07-2A32-CE4E-A818-FF16E1B72C89}"/>
              </a:ext>
            </a:extLst>
          </p:cNvPr>
          <p:cNvSpPr txBox="1">
            <a:spLocks/>
          </p:cNvSpPr>
          <p:nvPr/>
        </p:nvSpPr>
        <p:spPr>
          <a:xfrm>
            <a:off x="5181601" y="650684"/>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Strategic Sourcing Overview</a:t>
            </a:r>
          </a:p>
        </p:txBody>
      </p:sp>
      <p:sp>
        <p:nvSpPr>
          <p:cNvPr id="22" name="Subtitle 2">
            <a:extLst>
              <a:ext uri="{FF2B5EF4-FFF2-40B4-BE49-F238E27FC236}">
                <a16:creationId xmlns:a16="http://schemas.microsoft.com/office/drawing/2014/main" id="{2262831D-5242-3641-B17C-FE3FF36D1263}"/>
              </a:ext>
            </a:extLst>
          </p:cNvPr>
          <p:cNvSpPr txBox="1">
            <a:spLocks/>
          </p:cNvSpPr>
          <p:nvPr/>
        </p:nvSpPr>
        <p:spPr>
          <a:xfrm>
            <a:off x="6267875" y="3447404"/>
            <a:ext cx="4538359" cy="24090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Resiliency and Global Disruptions</a:t>
            </a:r>
          </a:p>
        </p:txBody>
      </p:sp>
      <p:sp>
        <p:nvSpPr>
          <p:cNvPr id="23" name="Subtitle 2">
            <a:extLst>
              <a:ext uri="{FF2B5EF4-FFF2-40B4-BE49-F238E27FC236}">
                <a16:creationId xmlns:a16="http://schemas.microsoft.com/office/drawing/2014/main" id="{50EE6726-3AC5-BC4C-9D38-D4F5ED53D2C6}"/>
              </a:ext>
            </a:extLst>
          </p:cNvPr>
          <p:cNvSpPr txBox="1">
            <a:spLocks/>
          </p:cNvSpPr>
          <p:nvPr/>
        </p:nvSpPr>
        <p:spPr>
          <a:xfrm>
            <a:off x="5621980" y="1748219"/>
            <a:ext cx="4876800" cy="654475"/>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4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Value Analysis &amp; Category Management</a:t>
            </a:r>
          </a:p>
        </p:txBody>
      </p:sp>
      <p:sp>
        <p:nvSpPr>
          <p:cNvPr id="24" name="Subtitle 2">
            <a:extLst>
              <a:ext uri="{FF2B5EF4-FFF2-40B4-BE49-F238E27FC236}">
                <a16:creationId xmlns:a16="http://schemas.microsoft.com/office/drawing/2014/main" id="{DD8BF072-4C5A-FD4A-BC76-52E58BF39671}"/>
              </a:ext>
            </a:extLst>
          </p:cNvPr>
          <p:cNvSpPr txBox="1">
            <a:spLocks/>
          </p:cNvSpPr>
          <p:nvPr/>
        </p:nvSpPr>
        <p:spPr>
          <a:xfrm>
            <a:off x="6749348" y="4617140"/>
            <a:ext cx="4793305" cy="412292"/>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800"/>
              </a:lnSpc>
            </a:pPr>
            <a:r>
              <a:rPr lang="en-US" sz="3200" b="1" i="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Contracting Updates</a:t>
            </a:r>
          </a:p>
        </p:txBody>
      </p:sp>
      <p:sp>
        <p:nvSpPr>
          <p:cNvPr id="25" name="TextBox 24">
            <a:extLst>
              <a:ext uri="{FF2B5EF4-FFF2-40B4-BE49-F238E27FC236}">
                <a16:creationId xmlns:a16="http://schemas.microsoft.com/office/drawing/2014/main" id="{F056CDD3-8AA1-CA4D-9A6F-A39E062A193C}"/>
              </a:ext>
            </a:extLst>
          </p:cNvPr>
          <p:cNvSpPr txBox="1"/>
          <p:nvPr/>
        </p:nvSpPr>
        <p:spPr>
          <a:xfrm>
            <a:off x="3821336" y="552018"/>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01</a:t>
            </a:r>
          </a:p>
        </p:txBody>
      </p:sp>
      <p:sp>
        <p:nvSpPr>
          <p:cNvPr id="26" name="TextBox 25">
            <a:extLst>
              <a:ext uri="{FF2B5EF4-FFF2-40B4-BE49-F238E27FC236}">
                <a16:creationId xmlns:a16="http://schemas.microsoft.com/office/drawing/2014/main" id="{C8D1B974-2B1E-1246-9008-49076A71A887}"/>
              </a:ext>
            </a:extLst>
          </p:cNvPr>
          <p:cNvSpPr txBox="1"/>
          <p:nvPr/>
        </p:nvSpPr>
        <p:spPr>
          <a:xfrm>
            <a:off x="4265913" y="1956835"/>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02</a:t>
            </a:r>
          </a:p>
        </p:txBody>
      </p:sp>
      <p:sp>
        <p:nvSpPr>
          <p:cNvPr id="27" name="TextBox 26">
            <a:extLst>
              <a:ext uri="{FF2B5EF4-FFF2-40B4-BE49-F238E27FC236}">
                <a16:creationId xmlns:a16="http://schemas.microsoft.com/office/drawing/2014/main" id="{BE159945-5A02-8442-AD4D-8BD21C8DF255}"/>
              </a:ext>
            </a:extLst>
          </p:cNvPr>
          <p:cNvSpPr txBox="1"/>
          <p:nvPr/>
        </p:nvSpPr>
        <p:spPr>
          <a:xfrm>
            <a:off x="4661524" y="3429450"/>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03</a:t>
            </a:r>
          </a:p>
        </p:txBody>
      </p:sp>
      <p:sp>
        <p:nvSpPr>
          <p:cNvPr id="28" name="TextBox 27">
            <a:extLst>
              <a:ext uri="{FF2B5EF4-FFF2-40B4-BE49-F238E27FC236}">
                <a16:creationId xmlns:a16="http://schemas.microsoft.com/office/drawing/2014/main" id="{8222E7A9-730F-E242-A278-E1738C59C4D9}"/>
              </a:ext>
            </a:extLst>
          </p:cNvPr>
          <p:cNvSpPr txBox="1"/>
          <p:nvPr/>
        </p:nvSpPr>
        <p:spPr>
          <a:xfrm>
            <a:off x="4954031" y="4797061"/>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04</a:t>
            </a:r>
          </a:p>
        </p:txBody>
      </p:sp>
    </p:spTree>
    <p:extLst>
      <p:ext uri="{BB962C8B-B14F-4D97-AF65-F5344CB8AC3E}">
        <p14:creationId xmlns:p14="http://schemas.microsoft.com/office/powerpoint/2010/main" val="248379111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A668-6B64-3C47-866C-D89352128473}"/>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C1D8A78B-FF8C-8EC9-AC06-CB8D5A4F20D3}"/>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pic>
        <p:nvPicPr>
          <p:cNvPr id="5" name="Picture Placeholder 7">
            <a:extLst>
              <a:ext uri="{FF2B5EF4-FFF2-40B4-BE49-F238E27FC236}">
                <a16:creationId xmlns:a16="http://schemas.microsoft.com/office/drawing/2014/main" id="{871CC51E-28DF-F22E-8D10-15C4800B054F}"/>
              </a:ext>
            </a:extLst>
          </p:cNvPr>
          <p:cNvPicPr>
            <a:picLocks noChangeAspect="1"/>
          </p:cNvPicPr>
          <p:nvPr/>
        </p:nvPicPr>
        <p:blipFill rotWithShape="1">
          <a:blip r:embed="rId2">
            <a:extLst>
              <a:ext uri="{28A0092B-C50C-407E-A947-70E740481C1C}">
                <a14:useLocalDpi xmlns:a14="http://schemas.microsoft.com/office/drawing/2010/main" val="0"/>
              </a:ext>
            </a:extLst>
          </a:blip>
          <a:srcRect l="3251"/>
          <a:stretch/>
        </p:blipFill>
        <p:spPr>
          <a:xfrm>
            <a:off x="0" y="214"/>
            <a:ext cx="9512300" cy="6231328"/>
          </a:xfrm>
          <a:prstGeom prst="rect">
            <a:avLst/>
          </a:prstGeom>
        </p:spPr>
      </p:pic>
      <p:sp>
        <p:nvSpPr>
          <p:cNvPr id="6" name="Rectangle 5">
            <a:extLst>
              <a:ext uri="{FF2B5EF4-FFF2-40B4-BE49-F238E27FC236}">
                <a16:creationId xmlns:a16="http://schemas.microsoft.com/office/drawing/2014/main" id="{F12AC2FA-5BAF-0552-B843-D3576ED91637}"/>
              </a:ext>
            </a:extLst>
          </p:cNvPr>
          <p:cNvSpPr/>
          <p:nvPr/>
        </p:nvSpPr>
        <p:spPr>
          <a:xfrm>
            <a:off x="5149517" y="214"/>
            <a:ext cx="6686718" cy="6350933"/>
          </a:xfrm>
          <a:prstGeom prst="rect">
            <a:avLst/>
          </a:prstGeom>
          <a:gradFill>
            <a:gsLst>
              <a:gs pos="84000">
                <a:srgbClr val="FFFFFF">
                  <a:alpha val="50000"/>
                </a:srgbClr>
              </a:gs>
              <a:gs pos="67000">
                <a:schemeClr val="bg1"/>
              </a:gs>
              <a:gs pos="100000">
                <a:schemeClr val="bg1">
                  <a:alpha val="0"/>
                </a:scheme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l" defTabSz="2438337" rtl="0" eaLnBrk="0" fontAlgn="auto" latinLnBrk="0" hangingPunct="0">
              <a:lnSpc>
                <a:spcPct val="100000"/>
              </a:lnSpc>
              <a:spcBef>
                <a:spcPts val="450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Arial" panose="020B0604020202020204"/>
              <a:ea typeface="+mn-ea"/>
              <a:cs typeface="+mn-cs"/>
              <a:sym typeface="Helvetica Neue"/>
            </a:endParaRPr>
          </a:p>
        </p:txBody>
      </p:sp>
      <p:sp>
        <p:nvSpPr>
          <p:cNvPr id="7" name="Text Placeholder 3">
            <a:extLst>
              <a:ext uri="{FF2B5EF4-FFF2-40B4-BE49-F238E27FC236}">
                <a16:creationId xmlns:a16="http://schemas.microsoft.com/office/drawing/2014/main" id="{DFF37E18-25CC-C88F-4C53-EA3296E6E2CC}"/>
              </a:ext>
            </a:extLst>
          </p:cNvPr>
          <p:cNvSpPr txBox="1">
            <a:spLocks/>
          </p:cNvSpPr>
          <p:nvPr/>
        </p:nvSpPr>
        <p:spPr>
          <a:xfrm>
            <a:off x="7391428" y="506853"/>
            <a:ext cx="4489230" cy="5589147"/>
          </a:xfrm>
          <a:prstGeom prst="rect">
            <a:avLst/>
          </a:prstGeom>
        </p:spPr>
        <p:txBody>
          <a:bodyPr lIns="0" tIns="0" rIns="0" bIns="0"/>
          <a:lstStyle>
            <a:lvl1pPr marL="0" marR="0" indent="0" algn="l" defTabSz="412750" rtl="0" eaLnBrk="1" latinLnBrk="0" hangingPunct="1">
              <a:lnSpc>
                <a:spcPct val="100000"/>
              </a:lnSpc>
              <a:spcBef>
                <a:spcPts val="0"/>
              </a:spcBef>
              <a:spcAft>
                <a:spcPts val="0"/>
              </a:spcAft>
              <a:buClrTx/>
              <a:buSzTx/>
              <a:buFontTx/>
              <a:buNone/>
              <a:tabLst/>
              <a:defRPr sz="2750" b="0" i="0" u="none" strike="noStrike" cap="none" spc="0" baseline="0">
                <a:solidFill>
                  <a:srgbClr val="000000"/>
                </a:solidFill>
                <a:uFillTx/>
                <a:latin typeface="+mj-lt"/>
                <a:ea typeface="Proxima Nova" panose="02000506030000020004" pitchFamily="2" charset="0"/>
                <a:cs typeface="Arial"/>
                <a:sym typeface="Arial"/>
              </a:defRPr>
            </a:lvl1pPr>
            <a:lvl2pPr marL="1003300" marR="0" indent="-69850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mj-lt"/>
                <a:ea typeface="Proxima Nova" panose="02000506030000020004" pitchFamily="2" charset="0"/>
                <a:cs typeface="Arial"/>
                <a:sym typeface="Arial"/>
              </a:defRPr>
            </a:lvl2pPr>
            <a:lvl3pPr marL="1308100" marR="0" indent="-69850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mj-lt"/>
                <a:ea typeface="Proxima Nova" panose="02000506030000020004" pitchFamily="2" charset="0"/>
                <a:cs typeface="Arial"/>
                <a:sym typeface="Arial"/>
              </a:defRPr>
            </a:lvl3pPr>
            <a:lvl4pPr marL="1612900" marR="0" indent="-69850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mj-lt"/>
                <a:ea typeface="Proxima Nova" panose="02000506030000020004" pitchFamily="2" charset="0"/>
                <a:cs typeface="Arial"/>
                <a:sym typeface="Arial"/>
              </a:defRPr>
            </a:lvl4pPr>
            <a:lvl5pPr marL="1219200" marR="0" indent="0" algn="l" defTabSz="412750" rtl="0" eaLnBrk="1" latinLnBrk="0" hangingPunct="1">
              <a:lnSpc>
                <a:spcPct val="100000"/>
              </a:lnSpc>
              <a:spcBef>
                <a:spcPts val="0"/>
              </a:spcBef>
              <a:spcAft>
                <a:spcPts val="0"/>
              </a:spcAft>
              <a:buClrTx/>
              <a:buSzPct val="123000"/>
              <a:buFontTx/>
              <a:buNone/>
              <a:tabLst/>
              <a:defRPr sz="2750" b="0" i="0" u="none" strike="noStrike" cap="none" spc="0" baseline="0">
                <a:solidFill>
                  <a:srgbClr val="000000"/>
                </a:solidFill>
                <a:uFillTx/>
                <a:latin typeface="+mj-lt"/>
                <a:ea typeface="Proxima Nova" panose="02000506030000020004" pitchFamily="2" charset="0"/>
                <a:cs typeface="Arial"/>
                <a:sym typeface="Arial"/>
              </a:defRPr>
            </a:lvl5pPr>
            <a:lvl6pPr marL="18732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6pPr>
            <a:lvl7pPr marL="21780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7pPr>
            <a:lvl8pPr marL="24828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8pPr>
            <a:lvl9pPr marL="27876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9pPr>
          </a:lstStyle>
          <a:p>
            <a:pPr marL="7937" marR="0" lvl="0" indent="0" algn="l" defTabSz="412750" rtl="0" eaLnBrk="1" fontAlgn="base"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cs typeface="Arial"/>
                <a:sym typeface="Arial"/>
              </a:rPr>
              <a:t>The </a:t>
            </a:r>
            <a:r>
              <a:rPr kumimoji="0" lang="en-US" sz="1600" b="1" i="0" u="none" strike="noStrike" kern="1200" cap="none" spc="0" normalizeH="0" baseline="0" noProof="0" dirty="0">
                <a:ln>
                  <a:noFill/>
                </a:ln>
                <a:solidFill>
                  <a:srgbClr val="000000"/>
                </a:solidFill>
                <a:effectLst/>
                <a:uLnTx/>
                <a:uFillTx/>
                <a:latin typeface="Arial" panose="020B0604020202020204"/>
                <a:cs typeface="Arial"/>
                <a:sym typeface="Arial"/>
              </a:rPr>
              <a:t>University of Chicago Medicine </a:t>
            </a:r>
            <a:r>
              <a:rPr kumimoji="0" lang="en-US" sz="1600" b="0" i="0" u="none" strike="noStrike" kern="1200" cap="none" spc="0" normalizeH="0" baseline="0" noProof="0" dirty="0">
                <a:ln>
                  <a:noFill/>
                </a:ln>
                <a:solidFill>
                  <a:srgbClr val="000000"/>
                </a:solidFill>
                <a:effectLst/>
                <a:uLnTx/>
                <a:uFillTx/>
                <a:latin typeface="Arial" panose="020B0604020202020204"/>
                <a:cs typeface="Arial"/>
                <a:sym typeface="Arial"/>
              </a:rPr>
              <a:t>is a not-for-profit academic health system based on the University of Chicago campus on the city’s South Side. UChicago Medicine unites three organizations to fulfill its tripartite mission of patient care, research, and education.</a:t>
            </a:r>
          </a:p>
          <a:p>
            <a:pPr marL="285750" marR="0" lvl="0" indent="-285750" algn="l" defTabSz="41275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sym typeface="Arial"/>
              </a:rPr>
              <a:t>University of Chicago Health System</a:t>
            </a:r>
            <a:r>
              <a:rPr kumimoji="0" lang="en-US" sz="1600" b="0" i="0" u="none" strike="noStrike" kern="1200" cap="none" spc="0" normalizeH="0" baseline="0" noProof="0" dirty="0">
                <a:ln>
                  <a:noFill/>
                </a:ln>
                <a:solidFill>
                  <a:srgbClr val="000000"/>
                </a:solidFill>
                <a:effectLst/>
                <a:uLnTx/>
                <a:uFillTx/>
                <a:latin typeface="Arial" panose="020B0604020202020204"/>
                <a:cs typeface="Arial"/>
                <a:sym typeface="Arial"/>
              </a:rPr>
              <a:t>: The Health System is anchored by the University of Chicago Medical Center and spans hospitals, outpatient clinics, and physician practices across Chicagoland, its suburbs, </a:t>
            </a:r>
            <a:br>
              <a:rPr kumimoji="0" lang="en-US" sz="1600" b="0" i="0" u="none" strike="noStrike" kern="1200" cap="none" spc="0" normalizeH="0" baseline="0" noProof="0" dirty="0">
                <a:ln>
                  <a:noFill/>
                </a:ln>
                <a:solidFill>
                  <a:srgbClr val="000000"/>
                </a:solidFill>
                <a:effectLst/>
                <a:uLnTx/>
                <a:uFillTx/>
                <a:latin typeface="Arial" panose="020B0604020202020204"/>
                <a:cs typeface="Arial"/>
                <a:sym typeface="Arial"/>
              </a:rPr>
            </a:br>
            <a:r>
              <a:rPr kumimoji="0" lang="en-US" sz="1600" b="0" i="0" u="none" strike="noStrike" kern="1200" cap="none" spc="0" normalizeH="0" baseline="0" noProof="0" dirty="0">
                <a:ln>
                  <a:noFill/>
                </a:ln>
                <a:solidFill>
                  <a:srgbClr val="000000"/>
                </a:solidFill>
                <a:effectLst/>
                <a:uLnTx/>
                <a:uFillTx/>
                <a:latin typeface="Arial" panose="020B0604020202020204"/>
                <a:cs typeface="Arial"/>
                <a:sym typeface="Arial"/>
              </a:rPr>
              <a:t>and Northwest Indiana. </a:t>
            </a:r>
            <a:endParaRPr kumimoji="0" lang="en-US" sz="1600" b="0" i="1" u="none" strike="noStrike" kern="1200" cap="none" spc="0" normalizeH="0" baseline="0" noProof="0" dirty="0">
              <a:ln>
                <a:noFill/>
              </a:ln>
              <a:solidFill>
                <a:srgbClr val="000000"/>
              </a:solidFill>
              <a:effectLst/>
              <a:uLnTx/>
              <a:uFillTx/>
              <a:latin typeface="Arial" panose="020B0604020202020204"/>
              <a:cs typeface="Arial"/>
              <a:sym typeface="Arial"/>
            </a:endParaRPr>
          </a:p>
          <a:p>
            <a:pPr marL="285750" marR="0" lvl="0" indent="-285750" algn="l" defTabSz="41275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sym typeface="Arial"/>
              </a:rPr>
              <a:t>Biological Sciences Division:</a:t>
            </a:r>
            <a:r>
              <a:rPr kumimoji="0" lang="en-US" sz="1600" b="0" i="0" u="none" strike="noStrike" kern="1200" cap="none" spc="0" normalizeH="0" baseline="0" noProof="0" dirty="0">
                <a:ln>
                  <a:noFill/>
                </a:ln>
                <a:solidFill>
                  <a:srgbClr val="000000"/>
                </a:solidFill>
                <a:effectLst/>
                <a:uLnTx/>
                <a:uFillTx/>
                <a:latin typeface="Arial" panose="020B0604020202020204"/>
                <a:cs typeface="Arial"/>
                <a:sym typeface="Arial"/>
              </a:rPr>
              <a:t> UChicago’s largest academic division comprises 10 basic science and 14 clinical departments. Research and academic activities sit under the BSD. </a:t>
            </a:r>
          </a:p>
          <a:p>
            <a:pPr marL="285750" marR="0" lvl="0" indent="-285750" algn="l" defTabSz="41275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sym typeface="Arial"/>
              </a:rPr>
              <a:t>Pritzker School of Medicine</a:t>
            </a:r>
            <a:r>
              <a:rPr kumimoji="0" lang="en-US" sz="1600" b="0" i="0" u="none" strike="noStrike" kern="1200" cap="none" spc="0" normalizeH="0" baseline="0" noProof="0" dirty="0">
                <a:ln>
                  <a:noFill/>
                </a:ln>
                <a:solidFill>
                  <a:srgbClr val="000000"/>
                </a:solidFill>
                <a:effectLst/>
                <a:uLnTx/>
                <a:uFillTx/>
                <a:latin typeface="Arial" panose="020B0604020202020204"/>
                <a:cs typeface="Arial"/>
                <a:sym typeface="Arial"/>
              </a:rPr>
              <a:t>: UChicago’s medical school is co-located on campus, offering students a unique learning environment for education, research collaboration, and community service. </a:t>
            </a:r>
            <a:endParaRPr kumimoji="0" lang="en-US" sz="1600" b="0" i="1" u="none" strike="noStrike" kern="1200" cap="none" spc="0" normalizeH="0" baseline="0" noProof="0" dirty="0">
              <a:ln>
                <a:noFill/>
              </a:ln>
              <a:solidFill>
                <a:srgbClr val="000000"/>
              </a:solidFill>
              <a:effectLst/>
              <a:uLnTx/>
              <a:uFillTx/>
              <a:latin typeface="Arial" panose="020B0604020202020204"/>
              <a:cs typeface="Arial"/>
              <a:sym typeface="Arial"/>
            </a:endParaRPr>
          </a:p>
        </p:txBody>
      </p:sp>
      <p:sp>
        <p:nvSpPr>
          <p:cNvPr id="3" name="Text Placeholder 2">
            <a:extLst>
              <a:ext uri="{FF2B5EF4-FFF2-40B4-BE49-F238E27FC236}">
                <a16:creationId xmlns:a16="http://schemas.microsoft.com/office/drawing/2014/main" id="{480C2631-1B52-2A44-1A64-DC0C0441DF5D}"/>
              </a:ext>
            </a:extLst>
          </p:cNvPr>
          <p:cNvSpPr txBox="1">
            <a:spLocks/>
          </p:cNvSpPr>
          <p:nvPr/>
        </p:nvSpPr>
        <p:spPr>
          <a:xfrm>
            <a:off x="355763" y="492852"/>
            <a:ext cx="6450554" cy="1089458"/>
          </a:xfrm>
          <a:prstGeom prst="rect">
            <a:avLst/>
          </a:prstGeom>
        </p:spPr>
        <p:txBody>
          <a:bodyPr/>
          <a:lstStyle>
            <a:lvl1pPr algn="r" rtl="0" eaLnBrk="0" fontAlgn="base" hangingPunct="0">
              <a:lnSpc>
                <a:spcPct val="90000"/>
              </a:lnSpc>
              <a:spcBef>
                <a:spcPts val="1000"/>
              </a:spcBef>
              <a:spcAft>
                <a:spcPct val="0"/>
              </a:spcAft>
              <a:buFont typeface="Arial" panose="020B0604020202020204" pitchFamily="34" charset="0"/>
              <a:defRPr lang="en-US" sz="900" kern="1200" dirty="0">
                <a:solidFill>
                  <a:srgbClr val="76767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Who We Are: </a:t>
            </a:r>
            <a:b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 Academic Health System</a:t>
            </a:r>
          </a:p>
        </p:txBody>
      </p:sp>
    </p:spTree>
    <p:extLst>
      <p:ext uri="{BB962C8B-B14F-4D97-AF65-F5344CB8AC3E}">
        <p14:creationId xmlns:p14="http://schemas.microsoft.com/office/powerpoint/2010/main" val="2996659933"/>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80</a:t>
            </a:fld>
            <a:endParaRPr lang="en-US" dirty="0"/>
          </a:p>
        </p:txBody>
      </p:sp>
      <p:sp>
        <p:nvSpPr>
          <p:cNvPr id="35" name="Text Placeholder 2"/>
          <p:cNvSpPr txBox="1">
            <a:spLocks/>
          </p:cNvSpPr>
          <p:nvPr/>
        </p:nvSpPr>
        <p:spPr>
          <a:xfrm>
            <a:off x="456721" y="1513106"/>
            <a:ext cx="7026646" cy="3299085"/>
          </a:xfrm>
          <a:prstGeom prst="rect">
            <a:avLst/>
          </a:prstGeom>
        </p:spPr>
        <p:txBody>
          <a:bodyPr vert="horz" lIns="91440" tIns="91440" rIns="91440" bIns="274320" rtlCol="0" anchor="t">
            <a:normAutofit/>
          </a:bodyPr>
          <a:lstStyle>
            <a:lvl1pPr marL="285750" indent="-285750" algn="l" defTabSz="914400" rtl="0" eaLnBrk="1" latinLnBrk="0" hangingPunct="1">
              <a:lnSpc>
                <a:spcPct val="100000"/>
              </a:lnSpc>
              <a:spcBef>
                <a:spcPts val="1200"/>
              </a:spcBef>
              <a:buClrTx/>
              <a:buFont typeface="Wingdings" panose="05000000000000000000" pitchFamily="2" charset="2"/>
              <a:buChar char="§"/>
              <a:tabLst/>
              <a:defRPr sz="3200" kern="1200" baseline="0">
                <a:solidFill>
                  <a:schemeClr val="tx1"/>
                </a:solidFill>
                <a:latin typeface="Arial" panose="020B0604020202020204" pitchFamily="34" charset="0"/>
                <a:ea typeface="+mn-ea"/>
                <a:cs typeface="Arial" panose="020B0604020202020204" pitchFamily="34" charset="0"/>
              </a:defRPr>
            </a:lvl1pPr>
            <a:lvl2pPr marL="502920" indent="0" algn="l" defTabSz="914400" rtl="0" eaLnBrk="1" latinLnBrk="0" hangingPunct="1">
              <a:lnSpc>
                <a:spcPct val="100000"/>
              </a:lnSpc>
              <a:spcBef>
                <a:spcPts val="300"/>
              </a:spcBef>
              <a:buClr>
                <a:srgbClr val="800000"/>
              </a:buClr>
              <a:buSzPct val="100000"/>
              <a:buFont typeface="Arial" panose="020B0604020202020204" pitchFamily="34" charset="0"/>
              <a:buNone/>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 Determination and BAA need</a:t>
            </a:r>
          </a:p>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Security Standards Addendum</a:t>
            </a:r>
          </a:p>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 Security Risk Assessment</a:t>
            </a:r>
          </a:p>
          <a:p>
            <a:pPr marL="395288" marR="0" lvl="0" indent="-395288"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Artificial Intelligence</a:t>
            </a:r>
          </a:p>
          <a:p>
            <a:pPr marL="914400" marR="0" lvl="1" indent="-395288" algn="l" defTabSz="914400" rtl="0" eaLnBrk="1" fontAlgn="auto" latinLnBrk="0" hangingPunct="1">
              <a:lnSpc>
                <a:spcPct val="100000"/>
              </a:lnSpc>
              <a:spcBef>
                <a:spcPts val="300"/>
              </a:spcBef>
              <a:spcAft>
                <a:spcPts val="0"/>
              </a:spcAft>
              <a:buClr>
                <a:srgbClr val="800000"/>
              </a:buClr>
              <a:buSzPct val="100000"/>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Innovation Intake Process -&gt; AI Committee Review</a:t>
            </a:r>
          </a:p>
          <a:p>
            <a:pPr marL="914400" marR="0" lvl="1" indent="-395288" algn="l" defTabSz="914400" rtl="0" eaLnBrk="1" fontAlgn="auto" latinLnBrk="0" hangingPunct="1">
              <a:lnSpc>
                <a:spcPct val="100000"/>
              </a:lnSpc>
              <a:spcBef>
                <a:spcPts val="300"/>
              </a:spcBef>
              <a:spcAft>
                <a:spcPts val="0"/>
              </a:spcAft>
              <a:buClr>
                <a:srgbClr val="800000"/>
              </a:buClr>
              <a:buSzPct val="100000"/>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Any digital solution or integrated technology (new not enhancements)	</a:t>
            </a:r>
          </a:p>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Title 3">
            <a:extLst>
              <a:ext uri="{FF2B5EF4-FFF2-40B4-BE49-F238E27FC236}">
                <a16:creationId xmlns:a16="http://schemas.microsoft.com/office/drawing/2014/main" id="{521F7589-E32E-4D5C-A854-B6BF3232CF07}"/>
              </a:ext>
            </a:extLst>
          </p:cNvPr>
          <p:cNvSpPr txBox="1">
            <a:spLocks/>
          </p:cNvSpPr>
          <p:nvPr/>
        </p:nvSpPr>
        <p:spPr>
          <a:xfrm>
            <a:off x="307092" y="243106"/>
            <a:ext cx="10067191" cy="1037058"/>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Arial" panose="020B0604020202020204" pitchFamily="34" charset="0"/>
                <a:ea typeface="+mj-ea"/>
                <a:cs typeface="Arial" panose="020B0604020202020204" pitchFamily="34" charset="0"/>
              </a:rPr>
              <a:t>Medical Device, Clinical Software Solutions &amp; Equipment IT Contracting </a:t>
            </a:r>
          </a:p>
        </p:txBody>
      </p:sp>
      <p:sp>
        <p:nvSpPr>
          <p:cNvPr id="37" name="Rectangle 36"/>
          <p:cNvSpPr/>
          <p:nvPr/>
        </p:nvSpPr>
        <p:spPr>
          <a:xfrm>
            <a:off x="5588923" y="1130114"/>
            <a:ext cx="6096000" cy="1015663"/>
          </a:xfrm>
          <a:prstGeom prst="rect">
            <a:avLst/>
          </a:prstGeom>
          <a:solidFill>
            <a:srgbClr val="FFFFFF"/>
          </a:solidFill>
          <a:ln w="12700" cap="flat" cmpd="sng" algn="ctr">
            <a:solidFill>
              <a:srgbClr val="340E20"/>
            </a:solidFill>
            <a:prstDash val="solid"/>
            <a:miter lim="800000"/>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53595E"/>
                </a:solidFill>
                <a:effectLst/>
                <a:uLnTx/>
                <a:uFillTx/>
                <a:latin typeface="Nunito"/>
                <a:ea typeface="+mn-ea"/>
                <a:cs typeface="+mn-cs"/>
              </a:rPr>
              <a:t>The MDS2 is intended to be used as part of the security procurement process. The MDS2 clarifies roles and responsibilities of manufacturers and healthcare delivery organizations for the upkeep and maintenance of a connected device security posture. The form is manufacturer-completed and provided to healthcare delivery organizations upon request</a:t>
            </a:r>
            <a:endParaRPr kumimoji="0" lang="en-US" sz="1200" b="0" i="1"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8" name="TextBox 37"/>
          <p:cNvSpPr txBox="1"/>
          <p:nvPr/>
        </p:nvSpPr>
        <p:spPr>
          <a:xfrm>
            <a:off x="7281950" y="5256628"/>
            <a:ext cx="5245330" cy="369332"/>
          </a:xfrm>
          <a:prstGeom prst="rect">
            <a:avLst/>
          </a:prstGeom>
          <a:noFill/>
        </p:spPr>
        <p:txBody>
          <a:bodyPr wrap="square" rtlCol="0">
            <a:spAutoFit/>
          </a:bodyPr>
          <a:lstStyle/>
          <a:p>
            <a:pPr eaLnBrk="1" fontAlgn="auto" hangingPunct="1">
              <a:spcBef>
                <a:spcPts val="0"/>
              </a:spcBef>
              <a:spcAft>
                <a:spcPts val="0"/>
              </a:spcAft>
            </a:pPr>
            <a:r>
              <a:rPr lang="en-US" dirty="0">
                <a:solidFill>
                  <a:srgbClr val="000000"/>
                </a:solidFill>
                <a:latin typeface="Arial" panose="020B0604020202020204"/>
              </a:rPr>
              <a:t>Medical Device Connectivity Market</a:t>
            </a:r>
          </a:p>
        </p:txBody>
      </p:sp>
      <p:sp>
        <p:nvSpPr>
          <p:cNvPr id="39" name="TextBox 38"/>
          <p:cNvSpPr txBox="1"/>
          <p:nvPr/>
        </p:nvSpPr>
        <p:spPr>
          <a:xfrm>
            <a:off x="307092" y="3439019"/>
            <a:ext cx="2876203" cy="369332"/>
          </a:xfrm>
          <a:prstGeom prst="rect">
            <a:avLst/>
          </a:prstGeom>
          <a:noFill/>
        </p:spPr>
        <p:txBody>
          <a:bodyPr wrap="square" rtlCol="0">
            <a:spAutoFit/>
          </a:bodyPr>
          <a:lstStyle/>
          <a:p>
            <a:pPr marL="285750" indent="-285750" eaLnBrk="1" fontAlgn="auto" hangingPunct="1">
              <a:spcBef>
                <a:spcPts val="0"/>
              </a:spcBef>
              <a:spcAft>
                <a:spcPts val="0"/>
              </a:spcAft>
              <a:buFont typeface="Wingdings" panose="05000000000000000000" pitchFamily="2" charset="2"/>
              <a:buChar char="§"/>
            </a:pPr>
            <a:endParaRPr lang="en-US" dirty="0">
              <a:solidFill>
                <a:srgbClr val="000000"/>
              </a:solidFill>
              <a:latin typeface="Arial" panose="020B0604020202020204"/>
            </a:endParaRPr>
          </a:p>
        </p:txBody>
      </p:sp>
      <p:pic>
        <p:nvPicPr>
          <p:cNvPr id="40" name="Picture 39"/>
          <p:cNvPicPr>
            <a:picLocks noChangeAspect="1"/>
          </p:cNvPicPr>
          <p:nvPr/>
        </p:nvPicPr>
        <p:blipFill>
          <a:blip r:embed="rId3"/>
          <a:stretch>
            <a:fillRect/>
          </a:stretch>
        </p:blipFill>
        <p:spPr>
          <a:xfrm>
            <a:off x="7732606" y="2262248"/>
            <a:ext cx="3096057" cy="2772162"/>
          </a:xfrm>
          <a:prstGeom prst="rect">
            <a:avLst/>
          </a:prstGeom>
        </p:spPr>
      </p:pic>
    </p:spTree>
    <p:extLst>
      <p:ext uri="{BB962C8B-B14F-4D97-AF65-F5344CB8AC3E}">
        <p14:creationId xmlns:p14="http://schemas.microsoft.com/office/powerpoint/2010/main" val="2265131013"/>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81</a:t>
            </a:fld>
            <a:endParaRPr lang="en-US" dirty="0"/>
          </a:p>
        </p:txBody>
      </p:sp>
      <p:sp>
        <p:nvSpPr>
          <p:cNvPr id="9" name="Title 1">
            <a:extLst>
              <a:ext uri="{FF2B5EF4-FFF2-40B4-BE49-F238E27FC236}">
                <a16:creationId xmlns:a16="http://schemas.microsoft.com/office/drawing/2014/main" id="{ABEAABF6-B08B-478E-BCFB-7F096F7D7E4E}"/>
              </a:ext>
            </a:extLst>
          </p:cNvPr>
          <p:cNvSpPr>
            <a:spLocks noGrp="1"/>
          </p:cNvSpPr>
          <p:nvPr>
            <p:ph type="title"/>
          </p:nvPr>
        </p:nvSpPr>
        <p:spPr>
          <a:xfrm>
            <a:off x="609600" y="275168"/>
            <a:ext cx="10972800" cy="867833"/>
          </a:xfrm>
        </p:spPr>
        <p:txBody>
          <a:bodyPr/>
          <a:lstStyle/>
          <a:p>
            <a:r>
              <a:rPr lang="en-US" dirty="0">
                <a:solidFill>
                  <a:schemeClr val="accent1"/>
                </a:solidFill>
              </a:rPr>
              <a:t>Purchased Service Contracts</a:t>
            </a:r>
          </a:p>
        </p:txBody>
      </p:sp>
      <p:sp>
        <p:nvSpPr>
          <p:cNvPr id="10" name="TextBox 9">
            <a:extLst>
              <a:ext uri="{FF2B5EF4-FFF2-40B4-BE49-F238E27FC236}">
                <a16:creationId xmlns:a16="http://schemas.microsoft.com/office/drawing/2014/main" id="{0A1E9D4D-3AE1-4429-94C9-BDF6ABA7537B}"/>
              </a:ext>
            </a:extLst>
          </p:cNvPr>
          <p:cNvSpPr txBox="1"/>
          <p:nvPr/>
        </p:nvSpPr>
        <p:spPr>
          <a:xfrm>
            <a:off x="609600" y="990600"/>
            <a:ext cx="10566400" cy="1405256"/>
          </a:xfrm>
          <a:prstGeom prst="rect">
            <a:avLst/>
          </a:prstGeom>
          <a:noFill/>
        </p:spPr>
        <p:txBody>
          <a:bodyPr wrap="square" rtlCol="0">
            <a:spAutoFit/>
          </a:bodyPr>
          <a:lstStyle/>
          <a:p>
            <a:r>
              <a:rPr lang="en-US" sz="2133" dirty="0">
                <a:latin typeface="+mj-lt"/>
              </a:rPr>
              <a:t>We have a process for Purchased Service Spend Management to balance expenses while providing the highest quality of care to our patients. This approach focuses to ensure resources are available for organization priorities:</a:t>
            </a:r>
          </a:p>
          <a:p>
            <a:endParaRPr lang="en-US" sz="2133" dirty="0">
              <a:latin typeface="+mj-lt"/>
            </a:endParaRPr>
          </a:p>
        </p:txBody>
      </p:sp>
      <p:pic>
        <p:nvPicPr>
          <p:cNvPr id="11" name="Picture 10">
            <a:extLst>
              <a:ext uri="{FF2B5EF4-FFF2-40B4-BE49-F238E27FC236}">
                <a16:creationId xmlns:a16="http://schemas.microsoft.com/office/drawing/2014/main" id="{88CCFD99-AFB5-4CAF-B1D6-08F4DC197475}"/>
              </a:ext>
            </a:extLst>
          </p:cNvPr>
          <p:cNvPicPr>
            <a:picLocks noChangeAspect="1"/>
          </p:cNvPicPr>
          <p:nvPr/>
        </p:nvPicPr>
        <p:blipFill>
          <a:blip r:embed="rId3"/>
          <a:stretch>
            <a:fillRect/>
          </a:stretch>
        </p:blipFill>
        <p:spPr>
          <a:xfrm>
            <a:off x="9129133" y="3509441"/>
            <a:ext cx="2101128" cy="2678865"/>
          </a:xfrm>
          <a:prstGeom prst="rect">
            <a:avLst/>
          </a:prstGeom>
        </p:spPr>
      </p:pic>
      <p:sp>
        <p:nvSpPr>
          <p:cNvPr id="12" name="Rectangle 11">
            <a:extLst>
              <a:ext uri="{FF2B5EF4-FFF2-40B4-BE49-F238E27FC236}">
                <a16:creationId xmlns:a16="http://schemas.microsoft.com/office/drawing/2014/main" id="{DED4DF78-6D91-4E88-928F-7FC88DF4DD70}"/>
              </a:ext>
            </a:extLst>
          </p:cNvPr>
          <p:cNvSpPr/>
          <p:nvPr/>
        </p:nvSpPr>
        <p:spPr>
          <a:xfrm>
            <a:off x="955242" y="2424059"/>
            <a:ext cx="1456785" cy="8678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Requester submits PSC form</a:t>
            </a:r>
          </a:p>
        </p:txBody>
      </p:sp>
      <p:sp>
        <p:nvSpPr>
          <p:cNvPr id="13" name="Diamond 12">
            <a:extLst>
              <a:ext uri="{FF2B5EF4-FFF2-40B4-BE49-F238E27FC236}">
                <a16:creationId xmlns:a16="http://schemas.microsoft.com/office/drawing/2014/main" id="{F3058D94-6009-4D4F-85D7-8B8BD27DA5D0}"/>
              </a:ext>
            </a:extLst>
          </p:cNvPr>
          <p:cNvSpPr/>
          <p:nvPr/>
        </p:nvSpPr>
        <p:spPr>
          <a:xfrm>
            <a:off x="3049280" y="2374108"/>
            <a:ext cx="1828800" cy="976283"/>
          </a:xfrm>
          <a:prstGeom prst="diamon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b="1" dirty="0">
                <a:solidFill>
                  <a:schemeClr val="tx1"/>
                </a:solidFill>
              </a:rPr>
              <a:t>Department </a:t>
            </a:r>
          </a:p>
          <a:p>
            <a:pPr algn="ctr"/>
            <a:r>
              <a:rPr lang="en-US" sz="933" b="1" dirty="0">
                <a:solidFill>
                  <a:schemeClr val="tx1"/>
                </a:solidFill>
              </a:rPr>
              <a:t>VP     Approval</a:t>
            </a:r>
          </a:p>
        </p:txBody>
      </p:sp>
      <p:sp>
        <p:nvSpPr>
          <p:cNvPr id="14" name="Diamond 13">
            <a:extLst>
              <a:ext uri="{FF2B5EF4-FFF2-40B4-BE49-F238E27FC236}">
                <a16:creationId xmlns:a16="http://schemas.microsoft.com/office/drawing/2014/main" id="{0F854F44-3B63-45A7-9320-CE43B6055751}"/>
              </a:ext>
            </a:extLst>
          </p:cNvPr>
          <p:cNvSpPr/>
          <p:nvPr/>
        </p:nvSpPr>
        <p:spPr>
          <a:xfrm>
            <a:off x="5255384" y="2374108"/>
            <a:ext cx="1828800" cy="976283"/>
          </a:xfrm>
          <a:prstGeom prst="diamon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933" b="1" dirty="0">
                <a:solidFill>
                  <a:schemeClr val="tx1"/>
                </a:solidFill>
              </a:rPr>
              <a:t>Supply Chain </a:t>
            </a:r>
          </a:p>
          <a:p>
            <a:pPr algn="ctr"/>
            <a:r>
              <a:rPr lang="en-US" sz="933" b="1" dirty="0">
                <a:solidFill>
                  <a:schemeClr val="tx1"/>
                </a:solidFill>
              </a:rPr>
              <a:t>VP     Approval</a:t>
            </a:r>
          </a:p>
        </p:txBody>
      </p:sp>
      <p:sp>
        <p:nvSpPr>
          <p:cNvPr id="15" name="Diamond 14">
            <a:extLst>
              <a:ext uri="{FF2B5EF4-FFF2-40B4-BE49-F238E27FC236}">
                <a16:creationId xmlns:a16="http://schemas.microsoft.com/office/drawing/2014/main" id="{1853DBDF-F1AF-40F0-8364-C6032DEB749C}"/>
              </a:ext>
            </a:extLst>
          </p:cNvPr>
          <p:cNvSpPr/>
          <p:nvPr/>
        </p:nvSpPr>
        <p:spPr>
          <a:xfrm>
            <a:off x="7451271" y="2375389"/>
            <a:ext cx="1828800" cy="976283"/>
          </a:xfrm>
          <a:prstGeom prst="diamon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b="1" dirty="0">
                <a:solidFill>
                  <a:schemeClr val="tx1"/>
                </a:solidFill>
              </a:rPr>
              <a:t>Finance VP Approval</a:t>
            </a:r>
          </a:p>
        </p:txBody>
      </p:sp>
      <p:sp>
        <p:nvSpPr>
          <p:cNvPr id="16" name="Rectangle 15">
            <a:extLst>
              <a:ext uri="{FF2B5EF4-FFF2-40B4-BE49-F238E27FC236}">
                <a16:creationId xmlns:a16="http://schemas.microsoft.com/office/drawing/2014/main" id="{970D5E96-C842-4FF6-A4A6-C64FD2DC12D9}"/>
              </a:ext>
            </a:extLst>
          </p:cNvPr>
          <p:cNvSpPr/>
          <p:nvPr/>
        </p:nvSpPr>
        <p:spPr>
          <a:xfrm>
            <a:off x="9696245" y="2424059"/>
            <a:ext cx="1456785" cy="8678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Contract Approved</a:t>
            </a:r>
          </a:p>
        </p:txBody>
      </p:sp>
      <p:cxnSp>
        <p:nvCxnSpPr>
          <p:cNvPr id="17" name="Straight Arrow Connector 16">
            <a:extLst>
              <a:ext uri="{FF2B5EF4-FFF2-40B4-BE49-F238E27FC236}">
                <a16:creationId xmlns:a16="http://schemas.microsoft.com/office/drawing/2014/main" id="{AC28E86E-DAD7-4754-9F18-2E260A8C2345}"/>
              </a:ext>
            </a:extLst>
          </p:cNvPr>
          <p:cNvCxnSpPr>
            <a:cxnSpLocks/>
            <a:stCxn id="12" idx="3"/>
            <a:endCxn id="13" idx="1"/>
          </p:cNvCxnSpPr>
          <p:nvPr/>
        </p:nvCxnSpPr>
        <p:spPr>
          <a:xfrm>
            <a:off x="2412027" y="2857963"/>
            <a:ext cx="637253" cy="42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D44B997-A2E3-4120-919B-695F22BD814C}"/>
              </a:ext>
            </a:extLst>
          </p:cNvPr>
          <p:cNvCxnSpPr>
            <a:cxnSpLocks/>
            <a:stCxn id="13" idx="3"/>
            <a:endCxn id="14" idx="1"/>
          </p:cNvCxnSpPr>
          <p:nvPr/>
        </p:nvCxnSpPr>
        <p:spPr>
          <a:xfrm>
            <a:off x="4878080" y="2862249"/>
            <a:ext cx="37730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276EA8B0-FAB9-4C9B-BF9E-3059313A5519}"/>
              </a:ext>
            </a:extLst>
          </p:cNvPr>
          <p:cNvCxnSpPr>
            <a:cxnSpLocks/>
            <a:stCxn id="14" idx="3"/>
            <a:endCxn id="15" idx="1"/>
          </p:cNvCxnSpPr>
          <p:nvPr/>
        </p:nvCxnSpPr>
        <p:spPr>
          <a:xfrm>
            <a:off x="7084185" y="2862250"/>
            <a:ext cx="367087" cy="12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4F6A6E2-4645-41C4-A191-8C060FB935B1}"/>
              </a:ext>
            </a:extLst>
          </p:cNvPr>
          <p:cNvCxnSpPr>
            <a:cxnSpLocks/>
            <a:stCxn id="15" idx="3"/>
            <a:endCxn id="16" idx="1"/>
          </p:cNvCxnSpPr>
          <p:nvPr/>
        </p:nvCxnSpPr>
        <p:spPr>
          <a:xfrm flipV="1">
            <a:off x="9280071" y="2857963"/>
            <a:ext cx="416173" cy="55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4ED2057-5671-4232-B75D-B8B9E7E46427}"/>
              </a:ext>
            </a:extLst>
          </p:cNvPr>
          <p:cNvSpPr txBox="1"/>
          <p:nvPr/>
        </p:nvSpPr>
        <p:spPr>
          <a:xfrm>
            <a:off x="4851707" y="2470975"/>
            <a:ext cx="457213" cy="318100"/>
          </a:xfrm>
          <a:prstGeom prst="rect">
            <a:avLst/>
          </a:prstGeom>
          <a:noFill/>
        </p:spPr>
        <p:txBody>
          <a:bodyPr wrap="square" rtlCol="0">
            <a:spAutoFit/>
          </a:bodyPr>
          <a:lstStyle/>
          <a:p>
            <a:r>
              <a:rPr lang="en-US" sz="1467" dirty="0">
                <a:latin typeface="+mj-lt"/>
              </a:rPr>
              <a:t>Y</a:t>
            </a:r>
          </a:p>
        </p:txBody>
      </p:sp>
      <p:sp>
        <p:nvSpPr>
          <p:cNvPr id="22" name="TextBox 21">
            <a:extLst>
              <a:ext uri="{FF2B5EF4-FFF2-40B4-BE49-F238E27FC236}">
                <a16:creationId xmlns:a16="http://schemas.microsoft.com/office/drawing/2014/main" id="{FDE21C97-E26B-4924-887B-4C4C5BFCBC5B}"/>
              </a:ext>
            </a:extLst>
          </p:cNvPr>
          <p:cNvSpPr txBox="1"/>
          <p:nvPr/>
        </p:nvSpPr>
        <p:spPr>
          <a:xfrm>
            <a:off x="7068468" y="2470975"/>
            <a:ext cx="457213" cy="318100"/>
          </a:xfrm>
          <a:prstGeom prst="rect">
            <a:avLst/>
          </a:prstGeom>
          <a:noFill/>
        </p:spPr>
        <p:txBody>
          <a:bodyPr wrap="square" rtlCol="0">
            <a:spAutoFit/>
          </a:bodyPr>
          <a:lstStyle/>
          <a:p>
            <a:r>
              <a:rPr lang="en-US" sz="1467" dirty="0">
                <a:latin typeface="+mj-lt"/>
              </a:rPr>
              <a:t>Y</a:t>
            </a:r>
          </a:p>
        </p:txBody>
      </p:sp>
      <p:sp>
        <p:nvSpPr>
          <p:cNvPr id="23" name="TextBox 22">
            <a:extLst>
              <a:ext uri="{FF2B5EF4-FFF2-40B4-BE49-F238E27FC236}">
                <a16:creationId xmlns:a16="http://schemas.microsoft.com/office/drawing/2014/main" id="{EAF70ED9-1127-4F7F-84BA-4571B008DD43}"/>
              </a:ext>
            </a:extLst>
          </p:cNvPr>
          <p:cNvSpPr txBox="1"/>
          <p:nvPr/>
        </p:nvSpPr>
        <p:spPr>
          <a:xfrm>
            <a:off x="9259551" y="2471034"/>
            <a:ext cx="457213" cy="318100"/>
          </a:xfrm>
          <a:prstGeom prst="rect">
            <a:avLst/>
          </a:prstGeom>
          <a:noFill/>
        </p:spPr>
        <p:txBody>
          <a:bodyPr wrap="square" rtlCol="0">
            <a:spAutoFit/>
          </a:bodyPr>
          <a:lstStyle/>
          <a:p>
            <a:r>
              <a:rPr lang="en-US" sz="1467" dirty="0">
                <a:latin typeface="+mj-lt"/>
              </a:rPr>
              <a:t>Y</a:t>
            </a:r>
          </a:p>
        </p:txBody>
      </p:sp>
      <p:cxnSp>
        <p:nvCxnSpPr>
          <p:cNvPr id="24" name="Straight Connector 23">
            <a:extLst>
              <a:ext uri="{FF2B5EF4-FFF2-40B4-BE49-F238E27FC236}">
                <a16:creationId xmlns:a16="http://schemas.microsoft.com/office/drawing/2014/main" id="{D21EF482-4BD0-4E1A-92B5-70F2F03F8FAA}"/>
              </a:ext>
            </a:extLst>
          </p:cNvPr>
          <p:cNvCxnSpPr>
            <a:cxnSpLocks/>
            <a:stCxn id="13" idx="2"/>
          </p:cNvCxnSpPr>
          <p:nvPr/>
        </p:nvCxnSpPr>
        <p:spPr>
          <a:xfrm>
            <a:off x="3963680" y="3350391"/>
            <a:ext cx="0" cy="278756"/>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 name="Connector: Elbow 20">
            <a:extLst>
              <a:ext uri="{FF2B5EF4-FFF2-40B4-BE49-F238E27FC236}">
                <a16:creationId xmlns:a16="http://schemas.microsoft.com/office/drawing/2014/main" id="{324C677E-B7B3-41F0-B222-20C9A1B2A265}"/>
              </a:ext>
            </a:extLst>
          </p:cNvPr>
          <p:cNvCxnSpPr>
            <a:stCxn id="15" idx="2"/>
            <a:endCxn id="12" idx="2"/>
          </p:cNvCxnSpPr>
          <p:nvPr/>
        </p:nvCxnSpPr>
        <p:spPr>
          <a:xfrm rot="5400000" flipH="1">
            <a:off x="4994750" y="-19247"/>
            <a:ext cx="59807" cy="6682036"/>
          </a:xfrm>
          <a:prstGeom prst="bentConnector3">
            <a:avLst>
              <a:gd name="adj1" fmla="val -509642"/>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488B209-C25A-4E96-B4E9-B086040C60CA}"/>
              </a:ext>
            </a:extLst>
          </p:cNvPr>
          <p:cNvCxnSpPr>
            <a:cxnSpLocks/>
          </p:cNvCxnSpPr>
          <p:nvPr/>
        </p:nvCxnSpPr>
        <p:spPr>
          <a:xfrm>
            <a:off x="6180783" y="3367158"/>
            <a:ext cx="0" cy="261989"/>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A297393-CB7D-4F56-B7F0-2BA946E26372}"/>
              </a:ext>
            </a:extLst>
          </p:cNvPr>
          <p:cNvSpPr txBox="1"/>
          <p:nvPr/>
        </p:nvSpPr>
        <p:spPr>
          <a:xfrm>
            <a:off x="4003858" y="3302835"/>
            <a:ext cx="457213" cy="318100"/>
          </a:xfrm>
          <a:prstGeom prst="rect">
            <a:avLst/>
          </a:prstGeom>
          <a:noFill/>
        </p:spPr>
        <p:txBody>
          <a:bodyPr wrap="square" rtlCol="0">
            <a:spAutoFit/>
          </a:bodyPr>
          <a:lstStyle/>
          <a:p>
            <a:r>
              <a:rPr lang="en-US" sz="1467" dirty="0">
                <a:latin typeface="+mj-lt"/>
              </a:rPr>
              <a:t>N</a:t>
            </a:r>
          </a:p>
        </p:txBody>
      </p:sp>
      <p:sp>
        <p:nvSpPr>
          <p:cNvPr id="28" name="TextBox 27">
            <a:extLst>
              <a:ext uri="{FF2B5EF4-FFF2-40B4-BE49-F238E27FC236}">
                <a16:creationId xmlns:a16="http://schemas.microsoft.com/office/drawing/2014/main" id="{6A3A8B37-1CA1-4E68-B50E-22B98BB580BB}"/>
              </a:ext>
            </a:extLst>
          </p:cNvPr>
          <p:cNvSpPr txBox="1"/>
          <p:nvPr/>
        </p:nvSpPr>
        <p:spPr>
          <a:xfrm>
            <a:off x="8381768" y="3350391"/>
            <a:ext cx="457213" cy="318100"/>
          </a:xfrm>
          <a:prstGeom prst="rect">
            <a:avLst/>
          </a:prstGeom>
          <a:noFill/>
        </p:spPr>
        <p:txBody>
          <a:bodyPr wrap="square" rtlCol="0">
            <a:spAutoFit/>
          </a:bodyPr>
          <a:lstStyle/>
          <a:p>
            <a:r>
              <a:rPr lang="en-US" sz="1467" dirty="0">
                <a:latin typeface="+mj-lt"/>
              </a:rPr>
              <a:t>N</a:t>
            </a:r>
          </a:p>
        </p:txBody>
      </p:sp>
      <p:sp>
        <p:nvSpPr>
          <p:cNvPr id="29" name="TextBox 28">
            <a:extLst>
              <a:ext uri="{FF2B5EF4-FFF2-40B4-BE49-F238E27FC236}">
                <a16:creationId xmlns:a16="http://schemas.microsoft.com/office/drawing/2014/main" id="{4404DD6C-5338-418A-A218-C6D37D73613E}"/>
              </a:ext>
            </a:extLst>
          </p:cNvPr>
          <p:cNvSpPr txBox="1"/>
          <p:nvPr/>
        </p:nvSpPr>
        <p:spPr>
          <a:xfrm>
            <a:off x="6190939" y="3303035"/>
            <a:ext cx="457213" cy="318100"/>
          </a:xfrm>
          <a:prstGeom prst="rect">
            <a:avLst/>
          </a:prstGeom>
          <a:noFill/>
        </p:spPr>
        <p:txBody>
          <a:bodyPr wrap="square" rtlCol="0">
            <a:spAutoFit/>
          </a:bodyPr>
          <a:lstStyle/>
          <a:p>
            <a:r>
              <a:rPr lang="en-US" sz="1467" dirty="0">
                <a:latin typeface="+mj-lt"/>
              </a:rPr>
              <a:t>N</a:t>
            </a:r>
          </a:p>
        </p:txBody>
      </p:sp>
    </p:spTree>
    <p:extLst>
      <p:ext uri="{BB962C8B-B14F-4D97-AF65-F5344CB8AC3E}">
        <p14:creationId xmlns:p14="http://schemas.microsoft.com/office/powerpoint/2010/main" val="3019930697"/>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82</a:t>
            </a:fld>
            <a:endParaRPr lang="en-US" dirty="0"/>
          </a:p>
        </p:txBody>
      </p:sp>
      <p:pic>
        <p:nvPicPr>
          <p:cNvPr id="30" name="Picture 29"/>
          <p:cNvPicPr>
            <a:picLocks noChangeAspect="1"/>
          </p:cNvPicPr>
          <p:nvPr/>
        </p:nvPicPr>
        <p:blipFill>
          <a:blip r:embed="rId3"/>
          <a:stretch>
            <a:fillRect/>
          </a:stretch>
        </p:blipFill>
        <p:spPr>
          <a:xfrm>
            <a:off x="8786743" y="626401"/>
            <a:ext cx="2248044" cy="2406015"/>
          </a:xfrm>
          <a:prstGeom prst="rect">
            <a:avLst/>
          </a:prstGeom>
        </p:spPr>
      </p:pic>
      <p:pic>
        <p:nvPicPr>
          <p:cNvPr id="31"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445" y="5081732"/>
            <a:ext cx="1662113" cy="70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 Placeholder 4"/>
          <p:cNvSpPr txBox="1">
            <a:spLocks/>
          </p:cNvSpPr>
          <p:nvPr/>
        </p:nvSpPr>
        <p:spPr bwMode="auto">
          <a:xfrm>
            <a:off x="174734" y="139065"/>
            <a:ext cx="1108248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defTabSz="4572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defTabSz="4572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defTabSz="4572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defTabSz="4572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marL="342891" indent="-342891" defTabSz="457189">
              <a:lnSpc>
                <a:spcPct val="100000"/>
              </a:lnSpc>
              <a:spcBef>
                <a:spcPct val="20000"/>
              </a:spcBef>
              <a:buNone/>
              <a:defRPr/>
            </a:pPr>
            <a:r>
              <a:rPr lang="en-US" altLang="en-US" b="1" dirty="0">
                <a:solidFill>
                  <a:srgbClr val="8B0021"/>
                </a:solidFill>
                <a:latin typeface="Arial" panose="020B0604020202020204"/>
                <a:cs typeface="Times New Roman" panose="02020603050405020304" pitchFamily="18" charset="0"/>
              </a:rPr>
              <a:t>Supply Chain Affiliate Program</a:t>
            </a:r>
          </a:p>
        </p:txBody>
      </p:sp>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7865"/>
            <a:ext cx="8859837" cy="426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a:xfrm>
            <a:off x="8003456" y="3107857"/>
            <a:ext cx="3814619" cy="1169551"/>
          </a:xfrm>
          <a:prstGeom prst="rect">
            <a:avLst/>
          </a:prstGeom>
        </p:spPr>
        <p:txBody>
          <a:bodyPr wrap="square">
            <a:spAutoFit/>
          </a:bodyPr>
          <a:lstStyle/>
          <a:p>
            <a:pPr algn="ctr" defTabSz="914377">
              <a:defRPr/>
            </a:pPr>
            <a:r>
              <a:rPr lang="en-US" sz="1400" dirty="0">
                <a:solidFill>
                  <a:srgbClr val="373737"/>
                </a:solidFill>
                <a:latin typeface="Gotham SSm A"/>
              </a:rPr>
              <a:t>AdventHealth’s Great Lakes Region: Bolingbrook, Glendale Heights, Hinsdale and La Grange hospitals along with a network of nearly 50 locations in western suburbs</a:t>
            </a:r>
          </a:p>
          <a:p>
            <a:pPr algn="ctr" defTabSz="914377">
              <a:defRPr/>
            </a:pPr>
            <a:r>
              <a:rPr lang="en-US" sz="1400" b="1" dirty="0">
                <a:solidFill>
                  <a:srgbClr val="373737"/>
                </a:solidFill>
                <a:latin typeface="Gotham SSm A"/>
              </a:rPr>
              <a:t>Advent Health contract portfolio in place</a:t>
            </a:r>
            <a:endParaRPr lang="en-US" sz="1400" b="1" dirty="0">
              <a:solidFill>
                <a:srgbClr val="000000"/>
              </a:solidFill>
              <a:latin typeface="Arial" panose="020B0604020202020204"/>
            </a:endParaRPr>
          </a:p>
        </p:txBody>
      </p:sp>
      <p:sp>
        <p:nvSpPr>
          <p:cNvPr id="35" name="Rectangle 34">
            <a:extLst>
              <a:ext uri="{FF2B5EF4-FFF2-40B4-BE49-F238E27FC236}">
                <a16:creationId xmlns:a16="http://schemas.microsoft.com/office/drawing/2014/main" id="{C59B63C0-82D7-4FF2-9B93-E0D91B27278C}"/>
              </a:ext>
            </a:extLst>
          </p:cNvPr>
          <p:cNvSpPr/>
          <p:nvPr/>
        </p:nvSpPr>
        <p:spPr>
          <a:xfrm>
            <a:off x="6785054" y="4599238"/>
            <a:ext cx="5033021" cy="98488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6" name="TextBox 35">
            <a:extLst>
              <a:ext uri="{FF2B5EF4-FFF2-40B4-BE49-F238E27FC236}">
                <a16:creationId xmlns:a16="http://schemas.microsoft.com/office/drawing/2014/main" id="{E2D34AFF-9A83-4ABA-A5B9-54FFE8E69B13}"/>
              </a:ext>
            </a:extLst>
          </p:cNvPr>
          <p:cNvSpPr txBox="1"/>
          <p:nvPr/>
        </p:nvSpPr>
        <p:spPr>
          <a:xfrm>
            <a:off x="6831946" y="4599237"/>
            <a:ext cx="4986129" cy="830997"/>
          </a:xfrm>
          <a:prstGeom prst="rect">
            <a:avLst/>
          </a:prstGeom>
          <a:noFill/>
        </p:spPr>
        <p:txBody>
          <a:bodyPr wrap="square" rtlCol="0">
            <a:spAutoFit/>
          </a:bodyPr>
          <a:lstStyle/>
          <a:p>
            <a:pPr algn="ctr"/>
            <a:r>
              <a:rPr lang="en-US" sz="1600" b="1" dirty="0"/>
              <a:t>Expectation is that all of our supplier partners are providing a similar level of support to our affiliate partners that UCM is receiving</a:t>
            </a:r>
          </a:p>
        </p:txBody>
      </p:sp>
      <p:pic>
        <p:nvPicPr>
          <p:cNvPr id="37" name="Picture 36"/>
          <p:cNvPicPr>
            <a:picLocks noChangeAspect="1"/>
          </p:cNvPicPr>
          <p:nvPr/>
        </p:nvPicPr>
        <p:blipFill>
          <a:blip r:embed="rId6"/>
          <a:stretch>
            <a:fillRect/>
          </a:stretch>
        </p:blipFill>
        <p:spPr>
          <a:xfrm>
            <a:off x="1594165" y="4137341"/>
            <a:ext cx="1438476" cy="704948"/>
          </a:xfrm>
          <a:prstGeom prst="rect">
            <a:avLst/>
          </a:prstGeom>
        </p:spPr>
      </p:pic>
      <p:pic>
        <p:nvPicPr>
          <p:cNvPr id="38" name="Picture 37"/>
          <p:cNvPicPr>
            <a:picLocks noChangeAspect="1"/>
          </p:cNvPicPr>
          <p:nvPr/>
        </p:nvPicPr>
        <p:blipFill>
          <a:blip r:embed="rId7"/>
          <a:stretch>
            <a:fillRect/>
          </a:stretch>
        </p:blipFill>
        <p:spPr>
          <a:xfrm>
            <a:off x="1991516" y="5094987"/>
            <a:ext cx="1256716" cy="506303"/>
          </a:xfrm>
          <a:prstGeom prst="rect">
            <a:avLst/>
          </a:prstGeom>
        </p:spPr>
      </p:pic>
    </p:spTree>
    <p:extLst>
      <p:ext uri="{BB962C8B-B14F-4D97-AF65-F5344CB8AC3E}">
        <p14:creationId xmlns:p14="http://schemas.microsoft.com/office/powerpoint/2010/main" val="2901758016"/>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83</a:t>
            </a:fld>
            <a:endParaRPr lang="en-US" dirty="0"/>
          </a:p>
        </p:txBody>
      </p:sp>
      <p:sp>
        <p:nvSpPr>
          <p:cNvPr id="12" name="Title 1"/>
          <p:cNvSpPr>
            <a:spLocks noGrp="1"/>
          </p:cNvSpPr>
          <p:nvPr>
            <p:ph type="title"/>
          </p:nvPr>
        </p:nvSpPr>
        <p:spPr>
          <a:xfrm>
            <a:off x="249248" y="289931"/>
            <a:ext cx="9586127" cy="857250"/>
          </a:xfrm>
        </p:spPr>
        <p:txBody>
          <a:bodyPr/>
          <a:lstStyle/>
          <a:p>
            <a:r>
              <a:rPr lang="en-US" sz="3200" dirty="0">
                <a:solidFill>
                  <a:schemeClr val="accent1"/>
                </a:solidFill>
              </a:rPr>
              <a:t>Finally-Thank You To Our Supplier Partners</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314450"/>
            <a:ext cx="5659916"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3366025"/>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600" dirty="0"/>
              <a:t>IMPACT Purchasing – Alder Derose</a:t>
            </a:r>
          </a:p>
        </p:txBody>
      </p:sp>
    </p:spTree>
    <p:extLst>
      <p:ext uri="{BB962C8B-B14F-4D97-AF65-F5344CB8AC3E}">
        <p14:creationId xmlns:p14="http://schemas.microsoft.com/office/powerpoint/2010/main" val="39231936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85</a:t>
            </a:fld>
            <a:endParaRPr lang="en-US" dirty="0"/>
          </a:p>
        </p:txBody>
      </p:sp>
      <p:sp>
        <p:nvSpPr>
          <p:cNvPr id="6" name="Title 3"/>
          <p:cNvSpPr txBox="1">
            <a:spLocks/>
          </p:cNvSpPr>
          <p:nvPr/>
        </p:nvSpPr>
        <p:spPr>
          <a:xfrm>
            <a:off x="141005" y="234476"/>
            <a:ext cx="10092885" cy="892360"/>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tx1"/>
                </a:solidFill>
              </a:rPr>
              <a:t>UChicago Medicine Equity Plan  </a:t>
            </a:r>
            <a:br>
              <a:rPr lang="en-US" dirty="0">
                <a:solidFill>
                  <a:schemeClr val="tx1"/>
                </a:solidFill>
              </a:rPr>
            </a:br>
            <a:r>
              <a:rPr lang="en-US" sz="2800" dirty="0">
                <a:solidFill>
                  <a:schemeClr val="tx1"/>
                </a:solidFill>
              </a:rPr>
              <a:t>Domains and Goals</a:t>
            </a:r>
            <a:endParaRPr lang="en-US" dirty="0">
              <a:solidFill>
                <a:schemeClr val="tx1"/>
              </a:solidFill>
            </a:endParaRPr>
          </a:p>
        </p:txBody>
      </p:sp>
      <p:graphicFrame>
        <p:nvGraphicFramePr>
          <p:cNvPr id="5" name="object 5">
            <a:extLst>
              <a:ext uri="{FF2B5EF4-FFF2-40B4-BE49-F238E27FC236}">
                <a16:creationId xmlns:a16="http://schemas.microsoft.com/office/drawing/2014/main" id="{2481FBFE-714D-4371-B9AB-3FF1108914E6}"/>
              </a:ext>
            </a:extLst>
          </p:cNvPr>
          <p:cNvGraphicFramePr>
            <a:graphicFrameLocks noGrp="1" noChangeAspect="1"/>
          </p:cNvGraphicFramePr>
          <p:nvPr>
            <p:extLst>
              <p:ext uri="{D42A27DB-BD31-4B8C-83A1-F6EECF244321}">
                <p14:modId xmlns:p14="http://schemas.microsoft.com/office/powerpoint/2010/main" val="2909766783"/>
              </p:ext>
            </p:extLst>
          </p:nvPr>
        </p:nvGraphicFramePr>
        <p:xfrm>
          <a:off x="141005" y="2226833"/>
          <a:ext cx="11700103" cy="2939466"/>
        </p:xfrm>
        <a:graphic>
          <a:graphicData uri="http://schemas.openxmlformats.org/drawingml/2006/table">
            <a:tbl>
              <a:tblPr firstRow="1" bandRow="1">
                <a:tableStyleId>{2D5ABB26-0587-4C30-8999-92F81FD0307C}</a:tableStyleId>
              </a:tblPr>
              <a:tblGrid>
                <a:gridCol w="2921730">
                  <a:extLst>
                    <a:ext uri="{9D8B030D-6E8A-4147-A177-3AD203B41FA5}">
                      <a16:colId xmlns:a16="http://schemas.microsoft.com/office/drawing/2014/main" val="20000"/>
                    </a:ext>
                  </a:extLst>
                </a:gridCol>
                <a:gridCol w="2489766">
                  <a:extLst>
                    <a:ext uri="{9D8B030D-6E8A-4147-A177-3AD203B41FA5}">
                      <a16:colId xmlns:a16="http://schemas.microsoft.com/office/drawing/2014/main" val="20001"/>
                    </a:ext>
                  </a:extLst>
                </a:gridCol>
                <a:gridCol w="2919470">
                  <a:extLst>
                    <a:ext uri="{9D8B030D-6E8A-4147-A177-3AD203B41FA5}">
                      <a16:colId xmlns:a16="http://schemas.microsoft.com/office/drawing/2014/main" val="20002"/>
                    </a:ext>
                  </a:extLst>
                </a:gridCol>
                <a:gridCol w="3369137">
                  <a:extLst>
                    <a:ext uri="{9D8B030D-6E8A-4147-A177-3AD203B41FA5}">
                      <a16:colId xmlns:a16="http://schemas.microsoft.com/office/drawing/2014/main" val="20003"/>
                    </a:ext>
                  </a:extLst>
                </a:gridCol>
              </a:tblGrid>
              <a:tr h="2429679">
                <a:tc>
                  <a:txBody>
                    <a:bodyPr/>
                    <a:lstStyle/>
                    <a:p>
                      <a:pPr marL="121920" marR="179705" lvl="0" indent="0" algn="l" defTabSz="914400" rtl="0" eaLnBrk="1" fontAlgn="auto" latinLnBrk="0" hangingPunct="1">
                        <a:lnSpc>
                          <a:spcPct val="113900"/>
                        </a:lnSpc>
                        <a:spcBef>
                          <a:spcPts val="254"/>
                        </a:spcBef>
                        <a:spcAft>
                          <a:spcPts val="600"/>
                        </a:spcAft>
                        <a:buClrTx/>
                        <a:buSzTx/>
                        <a:buFontTx/>
                        <a:buNone/>
                        <a:tabLst/>
                        <a:defRPr/>
                      </a:pPr>
                      <a:r>
                        <a:rPr lang="en-US" sz="1200" b="0" spc="-5" dirty="0">
                          <a:solidFill>
                            <a:schemeClr val="bg1">
                              <a:lumMod val="10000"/>
                            </a:schemeClr>
                          </a:solidFill>
                          <a:latin typeface="+mn-lt"/>
                          <a:cs typeface="Arial"/>
                        </a:rPr>
                        <a:t>Build an organization</a:t>
                      </a:r>
                      <a:r>
                        <a:rPr lang="en-US" sz="1200" b="0" spc="-5" baseline="0" dirty="0">
                          <a:solidFill>
                            <a:schemeClr val="bg1">
                              <a:lumMod val="10000"/>
                            </a:schemeClr>
                          </a:solidFill>
                          <a:latin typeface="+mn-lt"/>
                          <a:cs typeface="Arial"/>
                        </a:rPr>
                        <a:t> at all levels </a:t>
                      </a:r>
                      <a:r>
                        <a:rPr lang="en-US" sz="1200" b="0" spc="-5" dirty="0">
                          <a:solidFill>
                            <a:schemeClr val="bg1">
                              <a:lumMod val="10000"/>
                            </a:schemeClr>
                          </a:solidFill>
                          <a:latin typeface="+mn-lt"/>
                          <a:cs typeface="Arial"/>
                        </a:rPr>
                        <a:t>that reflects </a:t>
                      </a:r>
                      <a:r>
                        <a:rPr lang="en-US" sz="1200" b="0" spc="-10" dirty="0">
                          <a:solidFill>
                            <a:schemeClr val="bg1">
                              <a:lumMod val="10000"/>
                            </a:schemeClr>
                          </a:solidFill>
                          <a:latin typeface="+mn-lt"/>
                          <a:cs typeface="Arial"/>
                        </a:rPr>
                        <a:t>the  </a:t>
                      </a:r>
                      <a:r>
                        <a:rPr lang="en-US" sz="1200" b="0" spc="-5" dirty="0">
                          <a:solidFill>
                            <a:schemeClr val="bg1">
                              <a:lumMod val="10000"/>
                            </a:schemeClr>
                          </a:solidFill>
                          <a:latin typeface="+mn-lt"/>
                          <a:cs typeface="Arial"/>
                        </a:rPr>
                        <a:t>demographics of </a:t>
                      </a:r>
                      <a:r>
                        <a:rPr lang="en-US" sz="1200" b="0" spc="-10" dirty="0">
                          <a:solidFill>
                            <a:schemeClr val="bg1">
                              <a:lumMod val="10000"/>
                            </a:schemeClr>
                          </a:solidFill>
                          <a:latin typeface="+mn-lt"/>
                          <a:cs typeface="Arial"/>
                        </a:rPr>
                        <a:t>our </a:t>
                      </a:r>
                      <a:r>
                        <a:rPr lang="en-US" sz="1200" b="0" spc="-5" dirty="0">
                          <a:solidFill>
                            <a:schemeClr val="bg1">
                              <a:lumMod val="10000"/>
                            </a:schemeClr>
                          </a:solidFill>
                          <a:latin typeface="+mn-lt"/>
                          <a:cs typeface="Arial"/>
                        </a:rPr>
                        <a:t>patients and the </a:t>
                      </a:r>
                      <a:r>
                        <a:rPr lang="en-US" sz="1200" b="0" spc="-20" dirty="0">
                          <a:solidFill>
                            <a:schemeClr val="bg1">
                              <a:lumMod val="10000"/>
                            </a:schemeClr>
                          </a:solidFill>
                          <a:latin typeface="+mn-lt"/>
                          <a:cs typeface="Arial"/>
                        </a:rPr>
                        <a:t>communities we serve.</a:t>
                      </a:r>
                      <a:endParaRPr lang="en-US" sz="1200" b="0" dirty="0">
                        <a:solidFill>
                          <a:schemeClr val="bg1">
                            <a:lumMod val="10000"/>
                          </a:schemeClr>
                        </a:solidFill>
                        <a:latin typeface="+mn-lt"/>
                        <a:cs typeface="Arial"/>
                      </a:endParaRPr>
                    </a:p>
                    <a:p>
                      <a:pPr marL="121920" marR="179705">
                        <a:lnSpc>
                          <a:spcPct val="113900"/>
                        </a:lnSpc>
                        <a:spcBef>
                          <a:spcPts val="254"/>
                        </a:spcBef>
                      </a:pPr>
                      <a:r>
                        <a:rPr lang="en-US" sz="1200" b="0" spc="-5" dirty="0">
                          <a:solidFill>
                            <a:schemeClr val="bg1">
                              <a:lumMod val="10000"/>
                            </a:schemeClr>
                          </a:solidFill>
                          <a:latin typeface="+mn-lt"/>
                          <a:cs typeface="Arial"/>
                        </a:rPr>
                        <a:t>Ensure equity </a:t>
                      </a:r>
                      <a:r>
                        <a:rPr lang="en-US" sz="1200" b="0" dirty="0">
                          <a:solidFill>
                            <a:schemeClr val="bg1">
                              <a:lumMod val="10000"/>
                            </a:schemeClr>
                          </a:solidFill>
                          <a:latin typeface="+mn-lt"/>
                          <a:cs typeface="Arial"/>
                        </a:rPr>
                        <a:t>in </a:t>
                      </a:r>
                      <a:r>
                        <a:rPr lang="en-US" sz="1200" b="0" spc="-10" dirty="0">
                          <a:solidFill>
                            <a:schemeClr val="bg1">
                              <a:lumMod val="10000"/>
                            </a:schemeClr>
                          </a:solidFill>
                          <a:latin typeface="+mn-lt"/>
                          <a:cs typeface="Arial"/>
                        </a:rPr>
                        <a:t>our  </a:t>
                      </a:r>
                      <a:r>
                        <a:rPr lang="en-US" sz="1200" b="0" spc="-5" dirty="0">
                          <a:solidFill>
                            <a:schemeClr val="bg1">
                              <a:lumMod val="10000"/>
                            </a:schemeClr>
                          </a:solidFill>
                          <a:latin typeface="+mn-lt"/>
                          <a:cs typeface="Arial"/>
                        </a:rPr>
                        <a:t>workforce processes</a:t>
                      </a:r>
                      <a:r>
                        <a:rPr lang="en-US" sz="1200" b="0" spc="-5" baseline="0" dirty="0">
                          <a:solidFill>
                            <a:schemeClr val="bg1">
                              <a:lumMod val="10000"/>
                            </a:schemeClr>
                          </a:solidFill>
                          <a:latin typeface="+mn-lt"/>
                          <a:cs typeface="Arial"/>
                        </a:rPr>
                        <a:t> to:</a:t>
                      </a:r>
                    </a:p>
                    <a:p>
                      <a:pPr marL="407670" marR="179705" indent="-285750">
                        <a:lnSpc>
                          <a:spcPct val="113900"/>
                        </a:lnSpc>
                        <a:spcBef>
                          <a:spcPts val="254"/>
                        </a:spcBef>
                        <a:buFont typeface="Arial" panose="020B0604020202020204" pitchFamily="34" charset="0"/>
                        <a:buChar char="•"/>
                      </a:pPr>
                      <a:r>
                        <a:rPr lang="en-US" sz="1200" b="0" spc="-5" baseline="0" dirty="0">
                          <a:solidFill>
                            <a:schemeClr val="bg1">
                              <a:lumMod val="10000"/>
                            </a:schemeClr>
                          </a:solidFill>
                          <a:latin typeface="+mn-lt"/>
                          <a:cs typeface="Arial"/>
                        </a:rPr>
                        <a:t>Foster productivity</a:t>
                      </a:r>
                    </a:p>
                    <a:p>
                      <a:pPr marL="407670" marR="179705" indent="-285750">
                        <a:lnSpc>
                          <a:spcPct val="113900"/>
                        </a:lnSpc>
                        <a:spcBef>
                          <a:spcPts val="254"/>
                        </a:spcBef>
                        <a:buFont typeface="Arial" panose="020B0604020202020204" pitchFamily="34" charset="0"/>
                        <a:buChar char="•"/>
                      </a:pPr>
                      <a:r>
                        <a:rPr lang="en-US" sz="1200" b="0" spc="-5" baseline="0" dirty="0">
                          <a:solidFill>
                            <a:schemeClr val="bg1">
                              <a:lumMod val="10000"/>
                            </a:schemeClr>
                          </a:solidFill>
                          <a:latin typeface="+mn-lt"/>
                          <a:cs typeface="Arial"/>
                        </a:rPr>
                        <a:t>Stimulate creativity and innovation</a:t>
                      </a:r>
                    </a:p>
                    <a:p>
                      <a:pPr marL="407670" marR="179705" indent="-285750">
                        <a:lnSpc>
                          <a:spcPct val="113900"/>
                        </a:lnSpc>
                        <a:spcBef>
                          <a:spcPts val="254"/>
                        </a:spcBef>
                        <a:buFont typeface="Arial" panose="020B0604020202020204" pitchFamily="34" charset="0"/>
                        <a:buChar char="•"/>
                      </a:pPr>
                      <a:r>
                        <a:rPr lang="en-US" sz="1200" b="0" spc="-5" baseline="0" dirty="0">
                          <a:solidFill>
                            <a:schemeClr val="bg1">
                              <a:lumMod val="10000"/>
                            </a:schemeClr>
                          </a:solidFill>
                          <a:latin typeface="+mn-lt"/>
                          <a:cs typeface="Arial"/>
                        </a:rPr>
                        <a:t>Reduce disparities and disengagement</a:t>
                      </a:r>
                      <a:endParaRPr lang="en-US" sz="1200" b="0" dirty="0">
                        <a:solidFill>
                          <a:schemeClr val="bg1">
                            <a:lumMod val="10000"/>
                          </a:schemeClr>
                        </a:solidFill>
                        <a:latin typeface="+mn-lt"/>
                        <a:cs typeface="Arial"/>
                      </a:endParaRPr>
                    </a:p>
                  </a:txBody>
                  <a:tcPr marL="0" marR="0" marT="26149" marB="0">
                    <a:lnL w="12700">
                      <a:solidFill>
                        <a:srgbClr val="D5D5D0"/>
                      </a:solidFill>
                      <a:prstDash val="solid"/>
                    </a:lnL>
                    <a:lnR w="12700" cap="flat" cmpd="sng" algn="ctr">
                      <a:solidFill>
                        <a:srgbClr val="D5D5D0"/>
                      </a:solidFill>
                      <a:prstDash val="solid"/>
                      <a:round/>
                      <a:headEnd type="none" w="med" len="med"/>
                      <a:tailEnd type="none" w="med" len="med"/>
                    </a:lnR>
                    <a:lnT w="38100">
                      <a:solidFill>
                        <a:srgbClr val="D5D5D0"/>
                      </a:solidFill>
                      <a:prstDash val="solid"/>
                    </a:lnT>
                    <a:lnB w="12700">
                      <a:solidFill>
                        <a:srgbClr val="D5D5D0"/>
                      </a:solidFill>
                      <a:prstDash val="solid"/>
                    </a:lnB>
                    <a:solidFill>
                      <a:srgbClr val="FFFFFF"/>
                    </a:solidFill>
                  </a:tcPr>
                </a:tc>
                <a:tc>
                  <a:txBody>
                    <a:bodyPr/>
                    <a:lstStyle/>
                    <a:p>
                      <a:pPr marL="121920" marR="114935" lvl="0" indent="0" algn="l" defTabSz="914400" rtl="0" eaLnBrk="1" fontAlgn="auto" latinLnBrk="0" hangingPunct="1">
                        <a:lnSpc>
                          <a:spcPct val="113999"/>
                        </a:lnSpc>
                        <a:spcBef>
                          <a:spcPts val="250"/>
                        </a:spcBef>
                        <a:spcAft>
                          <a:spcPts val="0"/>
                        </a:spcAft>
                        <a:buClrTx/>
                        <a:buSzTx/>
                        <a:buFontTx/>
                        <a:buNone/>
                        <a:tabLst/>
                        <a:defRPr/>
                      </a:pPr>
                      <a:r>
                        <a:rPr lang="en-US" sz="1200" b="0" spc="-5" dirty="0">
                          <a:solidFill>
                            <a:schemeClr val="bg1">
                              <a:lumMod val="10000"/>
                            </a:schemeClr>
                          </a:solidFill>
                          <a:latin typeface="+mn-lt"/>
                          <a:cs typeface="Arial"/>
                        </a:rPr>
                        <a:t>Enable each person </a:t>
                      </a:r>
                      <a:r>
                        <a:rPr lang="en-US" sz="1200" b="0" spc="-10" dirty="0">
                          <a:solidFill>
                            <a:schemeClr val="bg1">
                              <a:lumMod val="10000"/>
                            </a:schemeClr>
                          </a:solidFill>
                          <a:latin typeface="+mn-lt"/>
                          <a:cs typeface="Arial"/>
                        </a:rPr>
                        <a:t>to  </a:t>
                      </a:r>
                      <a:r>
                        <a:rPr lang="en-US" sz="1200" b="0" spc="-5" dirty="0">
                          <a:solidFill>
                            <a:schemeClr val="bg1">
                              <a:lumMod val="10000"/>
                            </a:schemeClr>
                          </a:solidFill>
                          <a:latin typeface="+mn-lt"/>
                          <a:cs typeface="Arial"/>
                        </a:rPr>
                        <a:t>fully participate </a:t>
                      </a:r>
                      <a:r>
                        <a:rPr lang="en-US" sz="1200" b="0" spc="-10" dirty="0">
                          <a:solidFill>
                            <a:schemeClr val="bg1">
                              <a:lumMod val="10000"/>
                            </a:schemeClr>
                          </a:solidFill>
                          <a:latin typeface="+mn-lt"/>
                          <a:cs typeface="Arial"/>
                        </a:rPr>
                        <a:t>and belong </a:t>
                      </a:r>
                      <a:r>
                        <a:rPr lang="en-US" sz="1200" b="0" spc="-5" dirty="0">
                          <a:solidFill>
                            <a:schemeClr val="bg1">
                              <a:lumMod val="10000"/>
                            </a:schemeClr>
                          </a:solidFill>
                          <a:latin typeface="+mn-lt"/>
                          <a:cs typeface="Arial"/>
                        </a:rPr>
                        <a:t>as a </a:t>
                      </a:r>
                      <a:r>
                        <a:rPr lang="en-US" sz="1200" b="0" spc="-15" dirty="0">
                          <a:solidFill>
                            <a:schemeClr val="bg1">
                              <a:lumMod val="10000"/>
                            </a:schemeClr>
                          </a:solidFill>
                          <a:latin typeface="+mn-lt"/>
                          <a:cs typeface="Arial"/>
                        </a:rPr>
                        <a:t>valued </a:t>
                      </a:r>
                      <a:r>
                        <a:rPr lang="en-US" sz="1200" b="0" spc="-10" dirty="0">
                          <a:solidFill>
                            <a:schemeClr val="bg1">
                              <a:lumMod val="10000"/>
                            </a:schemeClr>
                          </a:solidFill>
                          <a:latin typeface="+mn-lt"/>
                          <a:cs typeface="Arial"/>
                        </a:rPr>
                        <a:t>member </a:t>
                      </a:r>
                      <a:r>
                        <a:rPr lang="en-US" sz="1200" b="0" spc="-5" dirty="0">
                          <a:solidFill>
                            <a:schemeClr val="bg1">
                              <a:lumMod val="10000"/>
                            </a:schemeClr>
                          </a:solidFill>
                          <a:latin typeface="+mn-lt"/>
                          <a:cs typeface="Arial"/>
                        </a:rPr>
                        <a:t>of </a:t>
                      </a:r>
                      <a:r>
                        <a:rPr lang="en-US" sz="1200" b="0" spc="-10" dirty="0">
                          <a:solidFill>
                            <a:schemeClr val="bg1">
                              <a:lumMod val="10000"/>
                            </a:schemeClr>
                          </a:solidFill>
                          <a:latin typeface="+mn-lt"/>
                          <a:cs typeface="Arial"/>
                        </a:rPr>
                        <a:t>our  </a:t>
                      </a:r>
                      <a:r>
                        <a:rPr lang="en-US" sz="1200" b="0" spc="-20" dirty="0">
                          <a:solidFill>
                            <a:schemeClr val="bg1">
                              <a:lumMod val="10000"/>
                            </a:schemeClr>
                          </a:solidFill>
                          <a:latin typeface="+mn-lt"/>
                          <a:cs typeface="Arial"/>
                        </a:rPr>
                        <a:t>community.</a:t>
                      </a:r>
                      <a:endParaRPr lang="en-US" sz="1200" b="0" dirty="0">
                        <a:solidFill>
                          <a:schemeClr val="bg1">
                            <a:lumMod val="10000"/>
                          </a:schemeClr>
                        </a:solidFill>
                        <a:latin typeface="+mn-lt"/>
                        <a:cs typeface="Arial"/>
                      </a:endParaRPr>
                    </a:p>
                    <a:p>
                      <a:pPr marL="121920" marR="114935">
                        <a:lnSpc>
                          <a:spcPct val="113999"/>
                        </a:lnSpc>
                        <a:spcBef>
                          <a:spcPts val="250"/>
                        </a:spcBef>
                      </a:pPr>
                      <a:endParaRPr lang="en-US" sz="1200" b="0" spc="-5" dirty="0">
                        <a:solidFill>
                          <a:schemeClr val="bg1">
                            <a:lumMod val="10000"/>
                          </a:schemeClr>
                        </a:solidFill>
                        <a:latin typeface="+mn-lt"/>
                        <a:cs typeface="Arial"/>
                      </a:endParaRPr>
                    </a:p>
                    <a:p>
                      <a:pPr marL="121920" marR="114935">
                        <a:lnSpc>
                          <a:spcPct val="113999"/>
                        </a:lnSpc>
                        <a:spcBef>
                          <a:spcPts val="250"/>
                        </a:spcBef>
                      </a:pPr>
                      <a:r>
                        <a:rPr lang="en-US" sz="1200" b="0" spc="-5" dirty="0">
                          <a:solidFill>
                            <a:schemeClr val="bg1">
                              <a:lumMod val="10000"/>
                            </a:schemeClr>
                          </a:solidFill>
                          <a:latin typeface="+mn-lt"/>
                          <a:cs typeface="Arial"/>
                        </a:rPr>
                        <a:t>Build </a:t>
                      </a:r>
                      <a:r>
                        <a:rPr lang="en-US" sz="1200" b="0" spc="-10" dirty="0">
                          <a:solidFill>
                            <a:schemeClr val="bg1">
                              <a:lumMod val="10000"/>
                            </a:schemeClr>
                          </a:solidFill>
                          <a:latin typeface="+mn-lt"/>
                          <a:cs typeface="Arial"/>
                        </a:rPr>
                        <a:t>and </a:t>
                      </a:r>
                      <a:r>
                        <a:rPr lang="en-US" sz="1200" b="0" spc="-5" dirty="0">
                          <a:solidFill>
                            <a:schemeClr val="bg1">
                              <a:lumMod val="10000"/>
                            </a:schemeClr>
                          </a:solidFill>
                          <a:latin typeface="+mn-lt"/>
                          <a:cs typeface="Arial"/>
                        </a:rPr>
                        <a:t>sustain a culture that promotes:</a:t>
                      </a:r>
                      <a:endParaRPr lang="en-US" sz="1200" b="0" spc="-5" baseline="0" dirty="0">
                        <a:solidFill>
                          <a:schemeClr val="bg1">
                            <a:lumMod val="10000"/>
                          </a:schemeClr>
                        </a:solidFill>
                        <a:latin typeface="+mn-lt"/>
                        <a:cs typeface="Arial"/>
                      </a:endParaRPr>
                    </a:p>
                    <a:p>
                      <a:pPr marL="407670" marR="114935" indent="-285750">
                        <a:lnSpc>
                          <a:spcPct val="113999"/>
                        </a:lnSpc>
                        <a:spcBef>
                          <a:spcPts val="250"/>
                        </a:spcBef>
                        <a:buFont typeface="Arial" panose="020B0604020202020204" pitchFamily="34" charset="0"/>
                        <a:buChar char="•"/>
                      </a:pPr>
                      <a:r>
                        <a:rPr lang="en-US" sz="1200" b="0" spc="-5" baseline="0" dirty="0">
                          <a:solidFill>
                            <a:schemeClr val="bg1">
                              <a:lumMod val="10000"/>
                            </a:schemeClr>
                          </a:solidFill>
                          <a:latin typeface="+mn-lt"/>
                          <a:cs typeface="Arial"/>
                        </a:rPr>
                        <a:t>Wellness</a:t>
                      </a:r>
                    </a:p>
                    <a:p>
                      <a:pPr marL="407670" marR="114935" indent="-285750">
                        <a:lnSpc>
                          <a:spcPct val="113999"/>
                        </a:lnSpc>
                        <a:spcBef>
                          <a:spcPts val="250"/>
                        </a:spcBef>
                        <a:buFont typeface="Arial" panose="020B0604020202020204" pitchFamily="34" charset="0"/>
                        <a:buChar char="•"/>
                      </a:pPr>
                      <a:r>
                        <a:rPr lang="en-US" sz="1200" b="0" spc="-5" baseline="0" dirty="0">
                          <a:solidFill>
                            <a:schemeClr val="bg1">
                              <a:lumMod val="10000"/>
                            </a:schemeClr>
                          </a:solidFill>
                          <a:latin typeface="+mn-lt"/>
                          <a:cs typeface="Arial"/>
                        </a:rPr>
                        <a:t>Equity</a:t>
                      </a:r>
                    </a:p>
                    <a:p>
                      <a:pPr marL="407670" marR="114935" indent="-285750">
                        <a:lnSpc>
                          <a:spcPct val="113999"/>
                        </a:lnSpc>
                        <a:spcBef>
                          <a:spcPts val="250"/>
                        </a:spcBef>
                        <a:buFont typeface="Arial" panose="020B0604020202020204" pitchFamily="34" charset="0"/>
                        <a:buChar char="•"/>
                      </a:pPr>
                      <a:r>
                        <a:rPr lang="en-US" sz="1200" b="0" spc="-5" baseline="0" dirty="0">
                          <a:solidFill>
                            <a:schemeClr val="bg1">
                              <a:lumMod val="10000"/>
                            </a:schemeClr>
                          </a:solidFill>
                          <a:latin typeface="+mn-lt"/>
                          <a:cs typeface="Arial"/>
                        </a:rPr>
                        <a:t>Inclusion</a:t>
                      </a:r>
                    </a:p>
                    <a:p>
                      <a:pPr marL="407670" marR="114935" indent="-285750">
                        <a:lnSpc>
                          <a:spcPct val="113999"/>
                        </a:lnSpc>
                        <a:spcBef>
                          <a:spcPts val="250"/>
                        </a:spcBef>
                        <a:buFont typeface="Arial" panose="020B0604020202020204" pitchFamily="34" charset="0"/>
                        <a:buChar char="•"/>
                      </a:pPr>
                      <a:r>
                        <a:rPr lang="en-US" sz="1200" b="0" spc="-5" baseline="0" dirty="0">
                          <a:solidFill>
                            <a:schemeClr val="bg1">
                              <a:lumMod val="10000"/>
                            </a:schemeClr>
                          </a:solidFill>
                          <a:latin typeface="+mn-lt"/>
                          <a:cs typeface="Arial"/>
                        </a:rPr>
                        <a:t>Justice</a:t>
                      </a:r>
                      <a:endParaRPr lang="en-US" sz="1200" b="0" spc="-5" dirty="0">
                        <a:solidFill>
                          <a:schemeClr val="bg1">
                            <a:lumMod val="10000"/>
                          </a:schemeClr>
                        </a:solidFill>
                        <a:latin typeface="+mn-lt"/>
                        <a:cs typeface="Arial"/>
                      </a:endParaRPr>
                    </a:p>
                  </a:txBody>
                  <a:tcPr marL="0" marR="0" marT="25638" marB="0">
                    <a:lnL w="12700" cap="flat" cmpd="sng" algn="ctr">
                      <a:solidFill>
                        <a:srgbClr val="D5D5D0"/>
                      </a:solidFill>
                      <a:prstDash val="solid"/>
                      <a:round/>
                      <a:headEnd type="none" w="med" len="med"/>
                      <a:tailEnd type="none" w="med" len="med"/>
                    </a:lnL>
                    <a:lnR w="12700" cap="flat" cmpd="sng" algn="ctr">
                      <a:solidFill>
                        <a:srgbClr val="D5D5D0"/>
                      </a:solidFill>
                      <a:prstDash val="solid"/>
                      <a:round/>
                      <a:headEnd type="none" w="med" len="med"/>
                      <a:tailEnd type="none" w="med" len="med"/>
                    </a:lnR>
                    <a:lnT w="38100">
                      <a:solidFill>
                        <a:srgbClr val="D5D5D0"/>
                      </a:solidFill>
                      <a:prstDash val="solid"/>
                    </a:lnT>
                    <a:lnB w="12700">
                      <a:solidFill>
                        <a:srgbClr val="D5D5D0"/>
                      </a:solidFill>
                      <a:prstDash val="solid"/>
                    </a:lnB>
                    <a:solidFill>
                      <a:srgbClr val="FFFFFF"/>
                    </a:solidFill>
                  </a:tcPr>
                </a:tc>
                <a:tc>
                  <a:txBody>
                    <a:bodyPr/>
                    <a:lstStyle/>
                    <a:p>
                      <a:pPr marL="121285" marR="133350">
                        <a:lnSpc>
                          <a:spcPct val="113999"/>
                        </a:lnSpc>
                        <a:spcBef>
                          <a:spcPts val="245"/>
                        </a:spcBef>
                      </a:pPr>
                      <a:r>
                        <a:rPr lang="en-US" sz="1200" b="0" spc="-5" dirty="0">
                          <a:solidFill>
                            <a:schemeClr val="bg1">
                              <a:lumMod val="10000"/>
                            </a:schemeClr>
                          </a:solidFill>
                          <a:latin typeface="+mn-lt"/>
                          <a:cs typeface="Arial"/>
                        </a:rPr>
                        <a:t>Enhance </a:t>
                      </a:r>
                      <a:r>
                        <a:rPr lang="en-US" sz="1200" b="0" spc="-10" dirty="0">
                          <a:solidFill>
                            <a:schemeClr val="bg1">
                              <a:lumMod val="10000"/>
                            </a:schemeClr>
                          </a:solidFill>
                          <a:latin typeface="+mn-lt"/>
                          <a:cs typeface="Arial"/>
                        </a:rPr>
                        <a:t>and </a:t>
                      </a:r>
                      <a:r>
                        <a:rPr lang="en-US" sz="1200" b="0" spc="-5" dirty="0">
                          <a:solidFill>
                            <a:schemeClr val="bg1">
                              <a:lumMod val="10000"/>
                            </a:schemeClr>
                          </a:solidFill>
                          <a:latin typeface="+mn-lt"/>
                          <a:cs typeface="Arial"/>
                        </a:rPr>
                        <a:t>strengthen the </a:t>
                      </a:r>
                      <a:r>
                        <a:rPr lang="en-US" sz="1200" b="0" spc="-10" dirty="0">
                          <a:solidFill>
                            <a:schemeClr val="bg1">
                              <a:lumMod val="10000"/>
                            </a:schemeClr>
                          </a:solidFill>
                          <a:latin typeface="+mn-lt"/>
                          <a:cs typeface="Arial"/>
                        </a:rPr>
                        <a:t>South </a:t>
                      </a:r>
                      <a:r>
                        <a:rPr lang="en-US" sz="1200" b="0" spc="-5" dirty="0">
                          <a:solidFill>
                            <a:schemeClr val="bg1">
                              <a:lumMod val="10000"/>
                            </a:schemeClr>
                          </a:solidFill>
                          <a:latin typeface="+mn-lt"/>
                          <a:cs typeface="Arial"/>
                        </a:rPr>
                        <a:t>Side,</a:t>
                      </a:r>
                      <a:r>
                        <a:rPr lang="en-US" sz="1200" b="0" spc="-5" baseline="0" dirty="0">
                          <a:solidFill>
                            <a:schemeClr val="bg1">
                              <a:lumMod val="10000"/>
                            </a:schemeClr>
                          </a:solidFill>
                          <a:latin typeface="+mn-lt"/>
                          <a:cs typeface="Arial"/>
                        </a:rPr>
                        <a:t> </a:t>
                      </a:r>
                      <a:r>
                        <a:rPr lang="en-US" sz="1200" b="0" spc="-5" dirty="0">
                          <a:solidFill>
                            <a:schemeClr val="bg1">
                              <a:lumMod val="10000"/>
                            </a:schemeClr>
                          </a:solidFill>
                          <a:latin typeface="+mn-lt"/>
                          <a:cs typeface="Arial"/>
                        </a:rPr>
                        <a:t>Southland Region, and other system-wide ecosystems.</a:t>
                      </a:r>
                    </a:p>
                    <a:p>
                      <a:pPr marL="121285" marR="133350">
                        <a:lnSpc>
                          <a:spcPct val="113999"/>
                        </a:lnSpc>
                        <a:spcBef>
                          <a:spcPts val="245"/>
                        </a:spcBef>
                      </a:pPr>
                      <a:endParaRPr lang="en-US" sz="1200" b="0" spc="-5" dirty="0">
                        <a:solidFill>
                          <a:schemeClr val="bg1">
                            <a:lumMod val="10000"/>
                          </a:schemeClr>
                        </a:solidFill>
                        <a:latin typeface="+mn-lt"/>
                        <a:cs typeface="Arial"/>
                      </a:endParaRPr>
                    </a:p>
                    <a:p>
                      <a:pPr marL="121285" marR="133350">
                        <a:lnSpc>
                          <a:spcPct val="113999"/>
                        </a:lnSpc>
                        <a:spcBef>
                          <a:spcPts val="245"/>
                        </a:spcBef>
                      </a:pPr>
                      <a:r>
                        <a:rPr lang="en-US" sz="1200" b="0" spc="-5" dirty="0">
                          <a:solidFill>
                            <a:schemeClr val="bg1">
                              <a:lumMod val="10000"/>
                            </a:schemeClr>
                          </a:solidFill>
                          <a:latin typeface="+mn-lt"/>
                          <a:cs typeface="Arial"/>
                        </a:rPr>
                        <a:t>Use a multifaceted strategy to:</a:t>
                      </a:r>
                    </a:p>
                    <a:p>
                      <a:pPr marL="365760" marR="133350" indent="-182880">
                        <a:lnSpc>
                          <a:spcPct val="113999"/>
                        </a:lnSpc>
                        <a:spcBef>
                          <a:spcPts val="245"/>
                        </a:spcBef>
                        <a:buFont typeface="Arial" panose="020B0604020202020204" pitchFamily="34" charset="0"/>
                        <a:buChar char="•"/>
                      </a:pPr>
                      <a:r>
                        <a:rPr lang="en-US" sz="1200" b="0" spc="-10" dirty="0">
                          <a:solidFill>
                            <a:schemeClr val="bg1">
                              <a:lumMod val="10000"/>
                            </a:schemeClr>
                          </a:solidFill>
                          <a:latin typeface="+mn-lt"/>
                          <a:cs typeface="Arial"/>
                        </a:rPr>
                        <a:t>Increase access </a:t>
                      </a:r>
                      <a:r>
                        <a:rPr lang="en-US" sz="1200" b="0" spc="-5" dirty="0">
                          <a:solidFill>
                            <a:schemeClr val="bg1">
                              <a:lumMod val="10000"/>
                            </a:schemeClr>
                          </a:solidFill>
                          <a:latin typeface="+mn-lt"/>
                          <a:cs typeface="Arial"/>
                        </a:rPr>
                        <a:t>to </a:t>
                      </a:r>
                      <a:r>
                        <a:rPr lang="en-US" sz="1200" b="0" spc="-10" dirty="0">
                          <a:solidFill>
                            <a:schemeClr val="bg1">
                              <a:lumMod val="10000"/>
                            </a:schemeClr>
                          </a:solidFill>
                          <a:latin typeface="+mn-lt"/>
                          <a:cs typeface="Arial"/>
                        </a:rPr>
                        <a:t>quality </a:t>
                      </a:r>
                      <a:r>
                        <a:rPr lang="en-US" sz="1200" b="0" spc="-5" dirty="0">
                          <a:solidFill>
                            <a:schemeClr val="bg1">
                              <a:lumMod val="10000"/>
                            </a:schemeClr>
                          </a:solidFill>
                          <a:latin typeface="+mn-lt"/>
                          <a:cs typeface="Arial"/>
                        </a:rPr>
                        <a:t>care</a:t>
                      </a:r>
                    </a:p>
                    <a:p>
                      <a:pPr marL="365760" marR="133350" indent="-182880">
                        <a:lnSpc>
                          <a:spcPct val="113999"/>
                        </a:lnSpc>
                        <a:spcBef>
                          <a:spcPts val="245"/>
                        </a:spcBef>
                        <a:buFont typeface="Arial" panose="020B0604020202020204" pitchFamily="34" charset="0"/>
                        <a:buChar char="•"/>
                      </a:pPr>
                      <a:r>
                        <a:rPr lang="en-US" sz="1200" b="0" spc="-10" dirty="0">
                          <a:solidFill>
                            <a:schemeClr val="bg1">
                              <a:lumMod val="10000"/>
                            </a:schemeClr>
                          </a:solidFill>
                          <a:latin typeface="+mn-lt"/>
                          <a:cs typeface="Arial"/>
                        </a:rPr>
                        <a:t>Reduce healthcare </a:t>
                      </a:r>
                      <a:r>
                        <a:rPr lang="en-US" sz="1200" b="0" spc="-5" dirty="0">
                          <a:solidFill>
                            <a:schemeClr val="bg1">
                              <a:lumMod val="10000"/>
                            </a:schemeClr>
                          </a:solidFill>
                          <a:latin typeface="+mn-lt"/>
                          <a:cs typeface="Arial"/>
                        </a:rPr>
                        <a:t>inequities, and </a:t>
                      </a:r>
                    </a:p>
                    <a:p>
                      <a:pPr marL="365760" marR="133350" indent="-182880">
                        <a:lnSpc>
                          <a:spcPct val="113999"/>
                        </a:lnSpc>
                        <a:spcBef>
                          <a:spcPts val="245"/>
                        </a:spcBef>
                        <a:buFont typeface="Arial" panose="020B0604020202020204" pitchFamily="34" charset="0"/>
                        <a:buChar char="•"/>
                      </a:pPr>
                      <a:r>
                        <a:rPr lang="en-US" sz="1200" b="0" spc="-5" dirty="0">
                          <a:solidFill>
                            <a:schemeClr val="bg1">
                              <a:lumMod val="10000"/>
                            </a:schemeClr>
                          </a:solidFill>
                          <a:latin typeface="+mn-lt"/>
                          <a:cs typeface="Arial"/>
                        </a:rPr>
                        <a:t>I</a:t>
                      </a:r>
                      <a:r>
                        <a:rPr lang="en-US" sz="1200" b="0" spc="-15" dirty="0">
                          <a:solidFill>
                            <a:schemeClr val="bg1">
                              <a:lumMod val="10000"/>
                            </a:schemeClr>
                          </a:solidFill>
                          <a:latin typeface="+mn-lt"/>
                          <a:cs typeface="Arial"/>
                        </a:rPr>
                        <a:t>mprove </a:t>
                      </a:r>
                      <a:r>
                        <a:rPr lang="en-US" sz="1200" b="0" spc="-5" dirty="0">
                          <a:solidFill>
                            <a:schemeClr val="bg1">
                              <a:lumMod val="10000"/>
                            </a:schemeClr>
                          </a:solidFill>
                          <a:latin typeface="+mn-lt"/>
                          <a:cs typeface="Arial"/>
                        </a:rPr>
                        <a:t>health</a:t>
                      </a:r>
                      <a:r>
                        <a:rPr lang="en-US" sz="1200" b="0" spc="10" dirty="0">
                          <a:solidFill>
                            <a:schemeClr val="bg1">
                              <a:lumMod val="10000"/>
                            </a:schemeClr>
                          </a:solidFill>
                          <a:latin typeface="+mn-lt"/>
                          <a:cs typeface="Arial"/>
                        </a:rPr>
                        <a:t> </a:t>
                      </a:r>
                      <a:r>
                        <a:rPr lang="en-US" sz="1200" b="0" spc="-10" dirty="0">
                          <a:solidFill>
                            <a:schemeClr val="bg1">
                              <a:lumMod val="10000"/>
                            </a:schemeClr>
                          </a:solidFill>
                          <a:latin typeface="+mn-lt"/>
                          <a:cs typeface="Arial"/>
                        </a:rPr>
                        <a:t>outcomes</a:t>
                      </a:r>
                      <a:endParaRPr lang="en-US" sz="1200" b="0" dirty="0">
                        <a:solidFill>
                          <a:schemeClr val="bg1">
                            <a:lumMod val="10000"/>
                          </a:schemeClr>
                        </a:solidFill>
                        <a:latin typeface="+mn-lt"/>
                        <a:cs typeface="Arial"/>
                      </a:endParaRPr>
                    </a:p>
                  </a:txBody>
                  <a:tcPr marL="0" marR="0" marT="25123" marB="0">
                    <a:lnL w="12700" cap="flat" cmpd="sng" algn="ctr">
                      <a:solidFill>
                        <a:srgbClr val="D5D5D0"/>
                      </a:solidFill>
                      <a:prstDash val="solid"/>
                      <a:round/>
                      <a:headEnd type="none" w="med" len="med"/>
                      <a:tailEnd type="none" w="med" len="med"/>
                    </a:lnL>
                    <a:lnR w="12700" cap="flat" cmpd="sng" algn="ctr">
                      <a:solidFill>
                        <a:srgbClr val="D5D5D0"/>
                      </a:solidFill>
                      <a:prstDash val="solid"/>
                      <a:round/>
                      <a:headEnd type="none" w="med" len="med"/>
                      <a:tailEnd type="none" w="med" len="med"/>
                    </a:lnR>
                    <a:lnT w="38100">
                      <a:solidFill>
                        <a:srgbClr val="D5D5D0"/>
                      </a:solidFill>
                      <a:prstDash val="solid"/>
                    </a:lnT>
                    <a:lnB w="12700">
                      <a:solidFill>
                        <a:srgbClr val="D5D5D0"/>
                      </a:solidFill>
                      <a:prstDash val="solid"/>
                    </a:lnB>
                    <a:solidFill>
                      <a:srgbClr val="FFFFFF"/>
                    </a:solidFill>
                  </a:tcPr>
                </a:tc>
                <a:tc>
                  <a:txBody>
                    <a:bodyPr/>
                    <a:lstStyle/>
                    <a:p>
                      <a:pPr marL="121285" marR="133350" indent="0" algn="l" defTabSz="914400" rtl="0" eaLnBrk="1" latinLnBrk="0" hangingPunct="1">
                        <a:lnSpc>
                          <a:spcPct val="113999"/>
                        </a:lnSpc>
                        <a:spcBef>
                          <a:spcPts val="245"/>
                        </a:spcBef>
                        <a:spcAft>
                          <a:spcPts val="0"/>
                        </a:spcAft>
                        <a:buClrTx/>
                        <a:buSzTx/>
                        <a:buFontTx/>
                        <a:buNone/>
                        <a:tabLst/>
                      </a:pPr>
                      <a:r>
                        <a:rPr lang="en-US" sz="1200" b="0" spc="-10" dirty="0">
                          <a:solidFill>
                            <a:schemeClr val="bg1">
                              <a:lumMod val="10000"/>
                            </a:schemeClr>
                          </a:solidFill>
                          <a:latin typeface="+mn-lt"/>
                          <a:cs typeface="Arial"/>
                        </a:rPr>
                        <a:t>Advance an Asset-Based Community Development approach for authentic and effective </a:t>
                      </a:r>
                      <a:r>
                        <a:rPr lang="en-US" sz="1200" b="0" spc="-10" baseline="0" dirty="0">
                          <a:solidFill>
                            <a:schemeClr val="bg1">
                              <a:lumMod val="10000"/>
                            </a:schemeClr>
                          </a:solidFill>
                          <a:latin typeface="+mn-lt"/>
                          <a:cs typeface="Arial"/>
                        </a:rPr>
                        <a:t>engagement.</a:t>
                      </a:r>
                      <a:endParaRPr lang="en-US" sz="1200" b="0" spc="-10" dirty="0">
                        <a:solidFill>
                          <a:schemeClr val="bg1">
                            <a:lumMod val="10000"/>
                          </a:schemeClr>
                        </a:solidFill>
                        <a:latin typeface="+mn-lt"/>
                        <a:cs typeface="Arial"/>
                      </a:endParaRPr>
                    </a:p>
                    <a:p>
                      <a:pPr marL="121285" marR="133350" indent="0" algn="l" defTabSz="914400" rtl="0" eaLnBrk="1" latinLnBrk="0" hangingPunct="1">
                        <a:lnSpc>
                          <a:spcPct val="113999"/>
                        </a:lnSpc>
                        <a:spcBef>
                          <a:spcPts val="245"/>
                        </a:spcBef>
                        <a:spcAft>
                          <a:spcPts val="0"/>
                        </a:spcAft>
                        <a:buClrTx/>
                        <a:buSzTx/>
                        <a:buFontTx/>
                        <a:buNone/>
                        <a:tabLst/>
                      </a:pPr>
                      <a:endParaRPr lang="en-US" sz="1200" b="0" i="0" u="none" strike="noStrike" kern="1200" cap="none" spc="-5" baseline="0" dirty="0">
                        <a:solidFill>
                          <a:schemeClr val="bg1">
                            <a:lumMod val="10000"/>
                          </a:schemeClr>
                        </a:solidFill>
                        <a:uFillTx/>
                        <a:latin typeface="+mn-lt"/>
                        <a:ea typeface="+mn-ea"/>
                        <a:cs typeface="Arial"/>
                        <a:sym typeface="Helvetica Neue"/>
                      </a:endParaRPr>
                    </a:p>
                    <a:p>
                      <a:pPr marL="121285" marR="133350" indent="0" algn="l" defTabSz="914400" rtl="0" eaLnBrk="1" latinLnBrk="0" hangingPunct="1">
                        <a:lnSpc>
                          <a:spcPct val="113999"/>
                        </a:lnSpc>
                        <a:spcBef>
                          <a:spcPts val="245"/>
                        </a:spcBef>
                        <a:spcAft>
                          <a:spcPts val="0"/>
                        </a:spcAft>
                        <a:buClrTx/>
                        <a:buSzTx/>
                        <a:buFontTx/>
                        <a:buNone/>
                        <a:tabLst/>
                      </a:pPr>
                      <a:r>
                        <a:rPr lang="en-US" sz="1200" b="0" i="0" u="none" strike="noStrike" kern="1200" cap="none" spc="-5" baseline="0" dirty="0">
                          <a:solidFill>
                            <a:schemeClr val="bg1">
                              <a:lumMod val="10000"/>
                            </a:schemeClr>
                          </a:solidFill>
                          <a:uFillTx/>
                          <a:latin typeface="+mn-lt"/>
                          <a:ea typeface="+mn-ea"/>
                          <a:cs typeface="Arial"/>
                          <a:sym typeface="Helvetica Neue"/>
                        </a:rPr>
                        <a:t>Leverage partnerships and </a:t>
                      </a:r>
                      <a:r>
                        <a:rPr lang="en-US" sz="1200" b="0" spc="-5" dirty="0">
                          <a:solidFill>
                            <a:schemeClr val="bg1">
                              <a:lumMod val="10000"/>
                            </a:schemeClr>
                          </a:solidFill>
                          <a:latin typeface="+mn-lt"/>
                          <a:cs typeface="Arial"/>
                        </a:rPr>
                        <a:t>stakeholder collaboration to:  </a:t>
                      </a:r>
                    </a:p>
                    <a:p>
                      <a:pPr marL="365760" marR="313055" indent="-182880">
                        <a:lnSpc>
                          <a:spcPct val="113999"/>
                        </a:lnSpc>
                        <a:spcBef>
                          <a:spcPts val="254"/>
                        </a:spcBef>
                        <a:buFont typeface="Arial" panose="020B0604020202020204" pitchFamily="34" charset="0"/>
                        <a:buChar char="•"/>
                      </a:pPr>
                      <a:r>
                        <a:rPr lang="en-US" sz="1200" b="0" spc="-10" dirty="0">
                          <a:solidFill>
                            <a:schemeClr val="bg1">
                              <a:lumMod val="10000"/>
                            </a:schemeClr>
                          </a:solidFill>
                          <a:latin typeface="+mn-lt"/>
                          <a:cs typeface="Arial"/>
                        </a:rPr>
                        <a:t>Achieve health equity</a:t>
                      </a:r>
                    </a:p>
                    <a:p>
                      <a:pPr marL="365760" marR="313055" indent="-182880">
                        <a:lnSpc>
                          <a:spcPct val="113999"/>
                        </a:lnSpc>
                        <a:spcBef>
                          <a:spcPts val="254"/>
                        </a:spcBef>
                        <a:buFont typeface="Arial" panose="020B0604020202020204" pitchFamily="34" charset="0"/>
                        <a:buChar char="•"/>
                      </a:pPr>
                      <a:r>
                        <a:rPr lang="en-US" sz="1200" b="0" spc="-10" dirty="0">
                          <a:solidFill>
                            <a:schemeClr val="bg1">
                              <a:lumMod val="10000"/>
                            </a:schemeClr>
                          </a:solidFill>
                          <a:latin typeface="+mn-lt"/>
                          <a:cs typeface="Arial"/>
                        </a:rPr>
                        <a:t>Improve the </a:t>
                      </a:r>
                      <a:r>
                        <a:rPr lang="en-US" sz="1200" b="0" spc="-5" dirty="0">
                          <a:solidFill>
                            <a:schemeClr val="bg1">
                              <a:lumMod val="10000"/>
                            </a:schemeClr>
                          </a:solidFill>
                          <a:latin typeface="+mn-lt"/>
                          <a:cs typeface="Arial"/>
                        </a:rPr>
                        <a:t>health of </a:t>
                      </a:r>
                      <a:r>
                        <a:rPr lang="en-US" sz="1200" b="0" spc="-10" dirty="0">
                          <a:solidFill>
                            <a:schemeClr val="bg1">
                              <a:lumMod val="10000"/>
                            </a:schemeClr>
                          </a:solidFill>
                          <a:latin typeface="+mn-lt"/>
                          <a:cs typeface="Arial"/>
                        </a:rPr>
                        <a:t>the </a:t>
                      </a:r>
                      <a:r>
                        <a:rPr lang="en-US" sz="1200" b="0" spc="-20" dirty="0">
                          <a:solidFill>
                            <a:schemeClr val="bg1">
                              <a:lumMod val="10000"/>
                            </a:schemeClr>
                          </a:solidFill>
                          <a:latin typeface="+mn-lt"/>
                          <a:cs typeface="Arial"/>
                        </a:rPr>
                        <a:t>community</a:t>
                      </a:r>
                    </a:p>
                    <a:p>
                      <a:pPr marL="365760" marR="313055" indent="-182880">
                        <a:lnSpc>
                          <a:spcPct val="113999"/>
                        </a:lnSpc>
                        <a:spcBef>
                          <a:spcPts val="254"/>
                        </a:spcBef>
                        <a:buFont typeface="Arial" panose="020B0604020202020204" pitchFamily="34" charset="0"/>
                        <a:buChar char="•"/>
                      </a:pPr>
                      <a:r>
                        <a:rPr lang="en-US" sz="1200" b="0" spc="-20" dirty="0">
                          <a:solidFill>
                            <a:schemeClr val="bg1">
                              <a:lumMod val="10000"/>
                            </a:schemeClr>
                          </a:solidFill>
                          <a:latin typeface="+mn-lt"/>
                          <a:cs typeface="Arial"/>
                        </a:rPr>
                        <a:t>H</a:t>
                      </a:r>
                      <a:r>
                        <a:rPr lang="en-US" sz="1200" b="0" spc="-5" dirty="0">
                          <a:solidFill>
                            <a:schemeClr val="bg1">
                              <a:lumMod val="10000"/>
                            </a:schemeClr>
                          </a:solidFill>
                          <a:latin typeface="+mn-lt"/>
                          <a:cs typeface="Arial"/>
                        </a:rPr>
                        <a:t>ire and </a:t>
                      </a:r>
                      <a:r>
                        <a:rPr lang="en-US" sz="1200" b="0" spc="-15" dirty="0">
                          <a:solidFill>
                            <a:schemeClr val="bg1">
                              <a:lumMod val="10000"/>
                            </a:schemeClr>
                          </a:solidFill>
                          <a:latin typeface="+mn-lt"/>
                          <a:cs typeface="Arial"/>
                        </a:rPr>
                        <a:t>buy </a:t>
                      </a:r>
                      <a:r>
                        <a:rPr lang="en-US" sz="1200" b="0" spc="-10" dirty="0">
                          <a:solidFill>
                            <a:schemeClr val="bg1">
                              <a:lumMod val="10000"/>
                            </a:schemeClr>
                          </a:solidFill>
                          <a:latin typeface="+mn-lt"/>
                          <a:cs typeface="Arial"/>
                        </a:rPr>
                        <a:t>from target system-wide service area </a:t>
                      </a:r>
                      <a:r>
                        <a:rPr lang="en-US" sz="1200" b="0" kern="1200" spc="-10" dirty="0">
                          <a:solidFill>
                            <a:schemeClr val="bg1">
                              <a:lumMod val="10000"/>
                            </a:schemeClr>
                          </a:solidFill>
                          <a:latin typeface="+mn-lt"/>
                          <a:ea typeface="+mn-ea"/>
                          <a:cs typeface="Arial"/>
                        </a:rPr>
                        <a:t>zip codes.</a:t>
                      </a:r>
                    </a:p>
                    <a:p>
                      <a:pPr marL="365760" marR="313055" indent="-182880">
                        <a:lnSpc>
                          <a:spcPct val="113999"/>
                        </a:lnSpc>
                        <a:spcBef>
                          <a:spcPts val="254"/>
                        </a:spcBef>
                        <a:buFont typeface="Arial" panose="020B0604020202020204" pitchFamily="34" charset="0"/>
                        <a:buChar char="•"/>
                      </a:pPr>
                      <a:r>
                        <a:rPr lang="en-US" sz="1200" b="0" kern="1200" spc="-10" dirty="0">
                          <a:solidFill>
                            <a:schemeClr val="bg1">
                              <a:lumMod val="10000"/>
                            </a:schemeClr>
                          </a:solidFill>
                          <a:latin typeface="+mn-lt"/>
                          <a:ea typeface="+mn-ea"/>
                          <a:cs typeface="Arial"/>
                        </a:rPr>
                        <a:t>Increase utilization of local, minority-and-women-owned businesses, and promote supplier workforce goals</a:t>
                      </a:r>
                    </a:p>
                  </a:txBody>
                  <a:tcPr marL="0" marR="0" marT="26149" marB="0">
                    <a:lnL w="12700" cap="flat" cmpd="sng" algn="ctr">
                      <a:solidFill>
                        <a:srgbClr val="D5D5D0"/>
                      </a:solidFill>
                      <a:prstDash val="solid"/>
                      <a:round/>
                      <a:headEnd type="none" w="med" len="med"/>
                      <a:tailEnd type="none" w="med" len="med"/>
                    </a:lnL>
                    <a:lnR w="12700">
                      <a:solidFill>
                        <a:srgbClr val="D5D5D0"/>
                      </a:solidFill>
                      <a:prstDash val="solid"/>
                    </a:lnR>
                    <a:lnT w="38100">
                      <a:solidFill>
                        <a:srgbClr val="D5D5D0"/>
                      </a:solidFill>
                      <a:prstDash val="solid"/>
                    </a:lnT>
                    <a:lnB w="12700">
                      <a:solidFill>
                        <a:srgbClr val="D5D5D0"/>
                      </a:solidFill>
                      <a:prstDash val="solid"/>
                    </a:lnB>
                    <a:solidFill>
                      <a:srgbClr val="FFFFFF"/>
                    </a:solidFill>
                  </a:tcPr>
                </a:tc>
                <a:extLst>
                  <a:ext uri="{0D108BD9-81ED-4DB2-BD59-A6C34878D82A}">
                    <a16:rowId xmlns:a16="http://schemas.microsoft.com/office/drawing/2014/main" val="10001"/>
                  </a:ext>
                </a:extLst>
              </a:tr>
            </a:tbl>
          </a:graphicData>
        </a:graphic>
      </p:graphicFrame>
      <p:sp>
        <p:nvSpPr>
          <p:cNvPr id="9" name="Right Arrow 8"/>
          <p:cNvSpPr/>
          <p:nvPr/>
        </p:nvSpPr>
        <p:spPr>
          <a:xfrm rot="16200000">
            <a:off x="10029539" y="5199845"/>
            <a:ext cx="408703" cy="381000"/>
          </a:xfrm>
          <a:prstGeom prst="rightArrow">
            <a:avLst/>
          </a:prstGeom>
          <a:solidFill>
            <a:srgbClr val="800000"/>
          </a:solidFill>
          <a:ln w="10795" cap="flat" cmpd="sng" algn="ctr">
            <a:solidFill>
              <a:srgbClr val="767676">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D6D6D0"/>
              </a:solidFill>
              <a:effectLst/>
              <a:uLnTx/>
              <a:uFillTx/>
              <a:latin typeface="Arial"/>
              <a:ea typeface="+mn-ea"/>
              <a:cs typeface="+mn-cs"/>
            </a:endParaRPr>
          </a:p>
        </p:txBody>
      </p:sp>
      <p:graphicFrame>
        <p:nvGraphicFramePr>
          <p:cNvPr id="10" name="Table 9">
            <a:extLst>
              <a:ext uri="{FF2B5EF4-FFF2-40B4-BE49-F238E27FC236}">
                <a16:creationId xmlns:a16="http://schemas.microsoft.com/office/drawing/2014/main" id="{CE9C974B-D478-4F37-B45D-F7E27162EE8A}"/>
              </a:ext>
            </a:extLst>
          </p:cNvPr>
          <p:cNvGraphicFramePr>
            <a:graphicFrameLocks noGrp="1" noChangeAspect="1"/>
          </p:cNvGraphicFramePr>
          <p:nvPr>
            <p:extLst>
              <p:ext uri="{D42A27DB-BD31-4B8C-83A1-F6EECF244321}">
                <p14:modId xmlns:p14="http://schemas.microsoft.com/office/powerpoint/2010/main" val="1619311607"/>
              </p:ext>
            </p:extLst>
          </p:nvPr>
        </p:nvGraphicFramePr>
        <p:xfrm>
          <a:off x="141006" y="1290172"/>
          <a:ext cx="11700102" cy="914400"/>
        </p:xfrm>
        <a:graphic>
          <a:graphicData uri="http://schemas.openxmlformats.org/drawingml/2006/table">
            <a:tbl>
              <a:tblPr firstRow="1" bandRow="1"/>
              <a:tblGrid>
                <a:gridCol w="2930195">
                  <a:extLst>
                    <a:ext uri="{9D8B030D-6E8A-4147-A177-3AD203B41FA5}">
                      <a16:colId xmlns:a16="http://schemas.microsoft.com/office/drawing/2014/main" val="601925409"/>
                    </a:ext>
                  </a:extLst>
                </a:gridCol>
                <a:gridCol w="2459266">
                  <a:extLst>
                    <a:ext uri="{9D8B030D-6E8A-4147-A177-3AD203B41FA5}">
                      <a16:colId xmlns:a16="http://schemas.microsoft.com/office/drawing/2014/main" val="1218410747"/>
                    </a:ext>
                  </a:extLst>
                </a:gridCol>
                <a:gridCol w="2919470">
                  <a:extLst>
                    <a:ext uri="{9D8B030D-6E8A-4147-A177-3AD203B41FA5}">
                      <a16:colId xmlns:a16="http://schemas.microsoft.com/office/drawing/2014/main" val="3470968654"/>
                    </a:ext>
                  </a:extLst>
                </a:gridCol>
                <a:gridCol w="3391171">
                  <a:extLst>
                    <a:ext uri="{9D8B030D-6E8A-4147-A177-3AD203B41FA5}">
                      <a16:colId xmlns:a16="http://schemas.microsoft.com/office/drawing/2014/main" val="1433130654"/>
                    </a:ext>
                  </a:extLst>
                </a:gridCol>
              </a:tblGrid>
              <a:tr h="914400">
                <a:tc>
                  <a:txBody>
                    <a:bodyPr/>
                    <a:lstStyle/>
                    <a:p>
                      <a:pPr marL="0" marR="0" algn="ctr">
                        <a:lnSpc>
                          <a:spcPct val="107000"/>
                        </a:lnSpc>
                        <a:spcBef>
                          <a:spcPts val="0"/>
                        </a:spcBef>
                        <a:spcAft>
                          <a:spcPts val="0"/>
                        </a:spcAft>
                      </a:pPr>
                      <a:r>
                        <a:rPr lang="en-US" sz="18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Workforce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747" marR="60747" marT="31279" marB="31279" anchor="ctr">
                    <a:lnL w="12700" cap="flat" cmpd="sng" algn="ctr">
                      <a:solidFill>
                        <a:srgbClr val="155F83"/>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400000"/>
                      </a:solidFill>
                      <a:prstDash val="solid"/>
                      <a:round/>
                      <a:headEnd type="none" w="med" len="med"/>
                      <a:tailEnd type="none" w="med" len="med"/>
                    </a:lnB>
                    <a:solidFill>
                      <a:srgbClr val="800000"/>
                    </a:solidFill>
                  </a:tcPr>
                </a:tc>
                <a:tc>
                  <a:txBody>
                    <a:bodyPr/>
                    <a:lstStyle/>
                    <a:p>
                      <a:pPr marL="0" marR="0" algn="ctr">
                        <a:lnSpc>
                          <a:spcPct val="107000"/>
                        </a:lnSpc>
                        <a:spcBef>
                          <a:spcPts val="0"/>
                        </a:spcBef>
                        <a:spcAft>
                          <a:spcPts val="0"/>
                        </a:spcAft>
                      </a:pPr>
                      <a:r>
                        <a:rPr lang="en-US" sz="18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Climate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747" marR="60747" marT="31279" marB="3127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400000"/>
                      </a:solidFill>
                      <a:prstDash val="solid"/>
                      <a:round/>
                      <a:headEnd type="none" w="med" len="med"/>
                      <a:tailEnd type="none" w="med" len="med"/>
                    </a:lnB>
                    <a:solidFill>
                      <a:srgbClr val="800000"/>
                    </a:solidFill>
                  </a:tcPr>
                </a:tc>
                <a:tc>
                  <a:txBody>
                    <a:bodyPr/>
                    <a:lstStyle/>
                    <a:p>
                      <a:pPr marL="0" marR="0" algn="ctr">
                        <a:lnSpc>
                          <a:spcPct val="107000"/>
                        </a:lnSpc>
                        <a:spcBef>
                          <a:spcPts val="0"/>
                        </a:spcBef>
                        <a:spcAft>
                          <a:spcPts val="0"/>
                        </a:spcAft>
                      </a:pPr>
                      <a:r>
                        <a:rPr lang="en-US" sz="18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Health Care Delivery and Services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747" marR="60747" marT="31279" marB="3127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400000"/>
                      </a:solidFill>
                      <a:prstDash val="solid"/>
                      <a:round/>
                      <a:headEnd type="none" w="med" len="med"/>
                      <a:tailEnd type="none" w="med" len="med"/>
                    </a:lnB>
                    <a:solidFill>
                      <a:srgbClr val="800000"/>
                    </a:solidFill>
                  </a:tcPr>
                </a:tc>
                <a:tc>
                  <a:txBody>
                    <a:bodyPr/>
                    <a:lstStyle/>
                    <a:p>
                      <a:pPr marL="0" marR="0" algn="ctr">
                        <a:lnSpc>
                          <a:spcPct val="107000"/>
                        </a:lnSpc>
                        <a:spcBef>
                          <a:spcPts val="0"/>
                        </a:spcBef>
                        <a:spcAft>
                          <a:spcPts val="0"/>
                        </a:spcAft>
                      </a:pPr>
                      <a:r>
                        <a:rPr lang="en-US" sz="18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Community Engagement and Outreach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747" marR="60747" marT="31279" marB="31279" anchor="ctr">
                    <a:lnL w="12700" cap="flat" cmpd="sng" algn="ctr">
                      <a:solidFill>
                        <a:srgbClr val="FFFFFF"/>
                      </a:solidFill>
                      <a:prstDash val="solid"/>
                      <a:round/>
                      <a:headEnd type="none" w="med" len="med"/>
                      <a:tailEnd type="none" w="med" len="med"/>
                    </a:lnL>
                    <a:lnR w="12700" cap="flat" cmpd="sng" algn="ctr">
                      <a:solidFill>
                        <a:srgbClr val="155F8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400000"/>
                      </a:solidFill>
                      <a:prstDash val="solid"/>
                      <a:round/>
                      <a:headEnd type="none" w="med" len="med"/>
                      <a:tailEnd type="none" w="med" len="med"/>
                    </a:lnB>
                    <a:solidFill>
                      <a:srgbClr val="800000"/>
                    </a:solidFill>
                  </a:tcPr>
                </a:tc>
                <a:extLst>
                  <a:ext uri="{0D108BD9-81ED-4DB2-BD59-A6C34878D82A}">
                    <a16:rowId xmlns:a16="http://schemas.microsoft.com/office/drawing/2014/main" val="1250613759"/>
                  </a:ext>
                </a:extLst>
              </a:tr>
            </a:tbl>
          </a:graphicData>
        </a:graphic>
      </p:graphicFrame>
      <p:sp>
        <p:nvSpPr>
          <p:cNvPr id="8" name="Rectangle 7"/>
          <p:cNvSpPr/>
          <p:nvPr/>
        </p:nvSpPr>
        <p:spPr>
          <a:xfrm>
            <a:off x="5397581" y="5594697"/>
            <a:ext cx="5496674" cy="923330"/>
          </a:xfrm>
          <a:prstGeom prst="rect">
            <a:avLst/>
          </a:prstGeom>
          <a:ln w="38100">
            <a:solidFill>
              <a:srgbClr val="800000"/>
            </a:solidFill>
          </a:ln>
        </p:spPr>
        <p:txBody>
          <a:bodyPr wrap="square">
            <a:spAutoFit/>
          </a:bodyPr>
          <a:lstStyle/>
          <a:p>
            <a:pPr fontAlgn="base">
              <a:spcBef>
                <a:spcPct val="0"/>
              </a:spcBef>
              <a:spcAft>
                <a:spcPct val="0"/>
              </a:spcAft>
            </a:pPr>
            <a:r>
              <a:rPr lang="en-US" sz="1200" b="1" dirty="0">
                <a:solidFill>
                  <a:srgbClr val="400000"/>
                </a:solidFill>
                <a:cs typeface="Times New Roman" panose="02020603050405020304" pitchFamily="18" charset="0"/>
              </a:rPr>
              <a:t>UCM IMPACT Purchasing embedded here</a:t>
            </a:r>
          </a:p>
          <a:p>
            <a:pPr fontAlgn="base">
              <a:spcBef>
                <a:spcPct val="0"/>
              </a:spcBef>
              <a:spcAft>
                <a:spcPct val="0"/>
              </a:spcAft>
            </a:pPr>
            <a:endParaRPr lang="en-US" sz="400" b="1" dirty="0">
              <a:solidFill>
                <a:srgbClr val="400000"/>
              </a:solidFill>
              <a:cs typeface="Times New Roman" panose="02020603050405020304" pitchFamily="18" charset="0"/>
            </a:endParaRPr>
          </a:p>
          <a:p>
            <a:r>
              <a:rPr lang="en-US" sz="1200" b="1" dirty="0">
                <a:solidFill>
                  <a:srgbClr val="400000"/>
                </a:solidFill>
                <a:cs typeface="Times New Roman" panose="02020603050405020304" pitchFamily="18" charset="0"/>
              </a:rPr>
              <a:t>Equity Action Plan Objective: </a:t>
            </a:r>
            <a:r>
              <a:rPr lang="en-US" sz="1200" dirty="0"/>
              <a:t>Leverage UCM’s non-labor spend strategically to invest in the communities that we serve as a key element of the total health &amp; wellness of our patients and their families</a:t>
            </a:r>
          </a:p>
        </p:txBody>
      </p:sp>
    </p:spTree>
    <p:extLst>
      <p:ext uri="{BB962C8B-B14F-4D97-AF65-F5344CB8AC3E}">
        <p14:creationId xmlns:p14="http://schemas.microsoft.com/office/powerpoint/2010/main" val="1190426483"/>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67" y="542873"/>
            <a:ext cx="10602514" cy="561612"/>
          </a:xfrm>
        </p:spPr>
        <p:txBody>
          <a:bodyPr/>
          <a:lstStyle/>
          <a:p>
            <a:r>
              <a:rPr lang="en-US" dirty="0"/>
              <a:t>IMPACT Purchasing Programs</a:t>
            </a:r>
          </a:p>
        </p:txBody>
      </p:sp>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86</a:t>
            </a:fld>
            <a:endParaRPr lang="en-US" dirty="0"/>
          </a:p>
        </p:txBody>
      </p:sp>
      <p:grpSp>
        <p:nvGrpSpPr>
          <p:cNvPr id="6" name="Group 5"/>
          <p:cNvGrpSpPr/>
          <p:nvPr/>
        </p:nvGrpSpPr>
        <p:grpSpPr>
          <a:xfrm>
            <a:off x="967374" y="1720794"/>
            <a:ext cx="559749" cy="714811"/>
            <a:chOff x="-749300" y="2463800"/>
            <a:chExt cx="1371600" cy="1489075"/>
          </a:xfrm>
          <a:solidFill>
            <a:schemeClr val="bg2"/>
          </a:solidFill>
        </p:grpSpPr>
        <p:sp>
          <p:nvSpPr>
            <p:cNvPr id="7" name="Freeform 25"/>
            <p:cNvSpPr>
              <a:spLocks noEditPoints="1"/>
            </p:cNvSpPr>
            <p:nvPr/>
          </p:nvSpPr>
          <p:spPr bwMode="auto">
            <a:xfrm>
              <a:off x="-749300" y="2625725"/>
              <a:ext cx="1371600" cy="1069975"/>
            </a:xfrm>
            <a:custGeom>
              <a:avLst/>
              <a:gdLst>
                <a:gd name="T0" fmla="*/ 1353 w 1440"/>
                <a:gd name="T1" fmla="*/ 393 h 1123"/>
                <a:gd name="T2" fmla="*/ 361 w 1440"/>
                <a:gd name="T3" fmla="*/ 300 h 1123"/>
                <a:gd name="T4" fmla="*/ 346 w 1440"/>
                <a:gd name="T5" fmla="*/ 300 h 1123"/>
                <a:gd name="T6" fmla="*/ 306 w 1440"/>
                <a:gd name="T7" fmla="*/ 108 h 1123"/>
                <a:gd name="T8" fmla="*/ 303 w 1440"/>
                <a:gd name="T9" fmla="*/ 97 h 1123"/>
                <a:gd name="T10" fmla="*/ 267 w 1440"/>
                <a:gd name="T11" fmla="*/ 64 h 1123"/>
                <a:gd name="T12" fmla="*/ 78 w 1440"/>
                <a:gd name="T13" fmla="*/ 9 h 1123"/>
                <a:gd name="T14" fmla="*/ 9 w 1440"/>
                <a:gd name="T15" fmla="*/ 46 h 1123"/>
                <a:gd name="T16" fmla="*/ 47 w 1440"/>
                <a:gd name="T17" fmla="*/ 115 h 1123"/>
                <a:gd name="T18" fmla="*/ 204 w 1440"/>
                <a:gd name="T19" fmla="*/ 161 h 1123"/>
                <a:gd name="T20" fmla="*/ 394 w 1440"/>
                <a:gd name="T21" fmla="*/ 1076 h 1123"/>
                <a:gd name="T22" fmla="*/ 449 w 1440"/>
                <a:gd name="T23" fmla="*/ 1123 h 1123"/>
                <a:gd name="T24" fmla="*/ 1265 w 1440"/>
                <a:gd name="T25" fmla="*/ 1123 h 1123"/>
                <a:gd name="T26" fmla="*/ 1320 w 1440"/>
                <a:gd name="T27" fmla="*/ 1068 h 1123"/>
                <a:gd name="T28" fmla="*/ 1265 w 1440"/>
                <a:gd name="T29" fmla="*/ 1013 h 1123"/>
                <a:gd name="T30" fmla="*/ 494 w 1440"/>
                <a:gd name="T31" fmla="*/ 1013 h 1123"/>
                <a:gd name="T32" fmla="*/ 468 w 1440"/>
                <a:gd name="T33" fmla="*/ 887 h 1123"/>
                <a:gd name="T34" fmla="*/ 1279 w 1440"/>
                <a:gd name="T35" fmla="*/ 887 h 1123"/>
                <a:gd name="T36" fmla="*/ 1366 w 1440"/>
                <a:gd name="T37" fmla="*/ 820 h 1123"/>
                <a:gd name="T38" fmla="*/ 1432 w 1440"/>
                <a:gd name="T39" fmla="*/ 489 h 1123"/>
                <a:gd name="T40" fmla="*/ 1353 w 1440"/>
                <a:gd name="T41" fmla="*/ 393 h 1123"/>
                <a:gd name="T42" fmla="*/ 1353 w 1440"/>
                <a:gd name="T43" fmla="*/ 393 h 1123"/>
                <a:gd name="T44" fmla="*/ 1353 w 1440"/>
                <a:gd name="T45" fmla="*/ 39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0" h="1123">
                  <a:moveTo>
                    <a:pt x="1353" y="393"/>
                  </a:moveTo>
                  <a:cubicBezTo>
                    <a:pt x="361" y="300"/>
                    <a:pt x="361" y="300"/>
                    <a:pt x="361" y="300"/>
                  </a:cubicBezTo>
                  <a:cubicBezTo>
                    <a:pt x="356" y="300"/>
                    <a:pt x="351" y="300"/>
                    <a:pt x="346" y="300"/>
                  </a:cubicBezTo>
                  <a:cubicBezTo>
                    <a:pt x="306" y="108"/>
                    <a:pt x="306" y="108"/>
                    <a:pt x="306" y="108"/>
                  </a:cubicBezTo>
                  <a:cubicBezTo>
                    <a:pt x="305" y="104"/>
                    <a:pt x="304" y="100"/>
                    <a:pt x="303" y="97"/>
                  </a:cubicBezTo>
                  <a:cubicBezTo>
                    <a:pt x="296" y="82"/>
                    <a:pt x="284" y="69"/>
                    <a:pt x="267" y="64"/>
                  </a:cubicBezTo>
                  <a:cubicBezTo>
                    <a:pt x="78" y="9"/>
                    <a:pt x="78" y="9"/>
                    <a:pt x="78" y="9"/>
                  </a:cubicBezTo>
                  <a:cubicBezTo>
                    <a:pt x="48" y="0"/>
                    <a:pt x="18" y="17"/>
                    <a:pt x="9" y="46"/>
                  </a:cubicBezTo>
                  <a:cubicBezTo>
                    <a:pt x="0" y="75"/>
                    <a:pt x="17" y="106"/>
                    <a:pt x="47" y="115"/>
                  </a:cubicBezTo>
                  <a:cubicBezTo>
                    <a:pt x="204" y="161"/>
                    <a:pt x="204" y="161"/>
                    <a:pt x="204" y="161"/>
                  </a:cubicBezTo>
                  <a:cubicBezTo>
                    <a:pt x="394" y="1076"/>
                    <a:pt x="394" y="1076"/>
                    <a:pt x="394" y="1076"/>
                  </a:cubicBezTo>
                  <a:cubicBezTo>
                    <a:pt x="398" y="1102"/>
                    <a:pt x="421" y="1123"/>
                    <a:pt x="449" y="1123"/>
                  </a:cubicBezTo>
                  <a:cubicBezTo>
                    <a:pt x="1265" y="1123"/>
                    <a:pt x="1265" y="1123"/>
                    <a:pt x="1265" y="1123"/>
                  </a:cubicBezTo>
                  <a:cubicBezTo>
                    <a:pt x="1295" y="1123"/>
                    <a:pt x="1320" y="1098"/>
                    <a:pt x="1320" y="1068"/>
                  </a:cubicBezTo>
                  <a:cubicBezTo>
                    <a:pt x="1320" y="1037"/>
                    <a:pt x="1295" y="1013"/>
                    <a:pt x="1265" y="1013"/>
                  </a:cubicBezTo>
                  <a:cubicBezTo>
                    <a:pt x="494" y="1013"/>
                    <a:pt x="494" y="1013"/>
                    <a:pt x="494" y="1013"/>
                  </a:cubicBezTo>
                  <a:cubicBezTo>
                    <a:pt x="468" y="887"/>
                    <a:pt x="468" y="887"/>
                    <a:pt x="468" y="887"/>
                  </a:cubicBezTo>
                  <a:cubicBezTo>
                    <a:pt x="1279" y="887"/>
                    <a:pt x="1279" y="887"/>
                    <a:pt x="1279" y="887"/>
                  </a:cubicBezTo>
                  <a:cubicBezTo>
                    <a:pt x="1322" y="887"/>
                    <a:pt x="1359" y="859"/>
                    <a:pt x="1366" y="820"/>
                  </a:cubicBezTo>
                  <a:cubicBezTo>
                    <a:pt x="1432" y="489"/>
                    <a:pt x="1432" y="489"/>
                    <a:pt x="1432" y="489"/>
                  </a:cubicBezTo>
                  <a:cubicBezTo>
                    <a:pt x="1440" y="442"/>
                    <a:pt x="1405" y="398"/>
                    <a:pt x="1353" y="393"/>
                  </a:cubicBezTo>
                  <a:close/>
                  <a:moveTo>
                    <a:pt x="1353" y="393"/>
                  </a:moveTo>
                  <a:cubicBezTo>
                    <a:pt x="1353" y="393"/>
                    <a:pt x="1353" y="393"/>
                    <a:pt x="1353" y="3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rgbClr val="400000"/>
                </a:solidFill>
                <a:latin typeface="Arial"/>
                <a:cs typeface="Arial" charset="0"/>
              </a:endParaRPr>
            </a:p>
          </p:txBody>
        </p:sp>
        <p:sp>
          <p:nvSpPr>
            <p:cNvPr id="8" name="Freeform 26"/>
            <p:cNvSpPr>
              <a:spLocks noEditPoints="1"/>
            </p:cNvSpPr>
            <p:nvPr/>
          </p:nvSpPr>
          <p:spPr bwMode="auto">
            <a:xfrm>
              <a:off x="-277812" y="3743325"/>
              <a:ext cx="211138" cy="209550"/>
            </a:xfrm>
            <a:custGeom>
              <a:avLst/>
              <a:gdLst>
                <a:gd name="T0" fmla="*/ 221 w 221"/>
                <a:gd name="T1" fmla="*/ 110 h 220"/>
                <a:gd name="T2" fmla="*/ 111 w 221"/>
                <a:gd name="T3" fmla="*/ 220 h 220"/>
                <a:gd name="T4" fmla="*/ 0 w 221"/>
                <a:gd name="T5" fmla="*/ 110 h 220"/>
                <a:gd name="T6" fmla="*/ 111 w 221"/>
                <a:gd name="T7" fmla="*/ 0 h 220"/>
                <a:gd name="T8" fmla="*/ 221 w 221"/>
                <a:gd name="T9" fmla="*/ 110 h 220"/>
                <a:gd name="T10" fmla="*/ 221 w 221"/>
                <a:gd name="T11" fmla="*/ 110 h 220"/>
                <a:gd name="T12" fmla="*/ 221 w 221"/>
                <a:gd name="T13" fmla="*/ 110 h 220"/>
              </a:gdLst>
              <a:ahLst/>
              <a:cxnLst>
                <a:cxn ang="0">
                  <a:pos x="T0" y="T1"/>
                </a:cxn>
                <a:cxn ang="0">
                  <a:pos x="T2" y="T3"/>
                </a:cxn>
                <a:cxn ang="0">
                  <a:pos x="T4" y="T5"/>
                </a:cxn>
                <a:cxn ang="0">
                  <a:pos x="T6" y="T7"/>
                </a:cxn>
                <a:cxn ang="0">
                  <a:pos x="T8" y="T9"/>
                </a:cxn>
                <a:cxn ang="0">
                  <a:pos x="T10" y="T11"/>
                </a:cxn>
                <a:cxn ang="0">
                  <a:pos x="T12" y="T13"/>
                </a:cxn>
              </a:cxnLst>
              <a:rect l="0" t="0" r="r" b="b"/>
              <a:pathLst>
                <a:path w="221" h="220">
                  <a:moveTo>
                    <a:pt x="221" y="110"/>
                  </a:moveTo>
                  <a:cubicBezTo>
                    <a:pt x="221" y="171"/>
                    <a:pt x="171" y="220"/>
                    <a:pt x="111" y="220"/>
                  </a:cubicBezTo>
                  <a:cubicBezTo>
                    <a:pt x="50" y="220"/>
                    <a:pt x="0" y="171"/>
                    <a:pt x="0" y="110"/>
                  </a:cubicBezTo>
                  <a:cubicBezTo>
                    <a:pt x="0" y="49"/>
                    <a:pt x="50" y="0"/>
                    <a:pt x="111" y="0"/>
                  </a:cubicBezTo>
                  <a:cubicBezTo>
                    <a:pt x="171" y="0"/>
                    <a:pt x="221" y="49"/>
                    <a:pt x="221" y="110"/>
                  </a:cubicBezTo>
                  <a:close/>
                  <a:moveTo>
                    <a:pt x="221" y="110"/>
                  </a:moveTo>
                  <a:cubicBezTo>
                    <a:pt x="221" y="110"/>
                    <a:pt x="221" y="110"/>
                    <a:pt x="221"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rgbClr val="400000"/>
                </a:solidFill>
                <a:latin typeface="Arial"/>
                <a:cs typeface="Arial" charset="0"/>
              </a:endParaRPr>
            </a:p>
          </p:txBody>
        </p:sp>
        <p:sp>
          <p:nvSpPr>
            <p:cNvPr id="9" name="Freeform 27"/>
            <p:cNvSpPr>
              <a:spLocks noEditPoints="1"/>
            </p:cNvSpPr>
            <p:nvPr/>
          </p:nvSpPr>
          <p:spPr bwMode="auto">
            <a:xfrm>
              <a:off x="223838" y="3743325"/>
              <a:ext cx="209550" cy="209550"/>
            </a:xfrm>
            <a:custGeom>
              <a:avLst/>
              <a:gdLst>
                <a:gd name="T0" fmla="*/ 220 w 220"/>
                <a:gd name="T1" fmla="*/ 110 h 220"/>
                <a:gd name="T2" fmla="*/ 110 w 220"/>
                <a:gd name="T3" fmla="*/ 220 h 220"/>
                <a:gd name="T4" fmla="*/ 0 w 220"/>
                <a:gd name="T5" fmla="*/ 110 h 220"/>
                <a:gd name="T6" fmla="*/ 110 w 220"/>
                <a:gd name="T7" fmla="*/ 0 h 220"/>
                <a:gd name="T8" fmla="*/ 220 w 220"/>
                <a:gd name="T9" fmla="*/ 110 h 220"/>
                <a:gd name="T10" fmla="*/ 220 w 220"/>
                <a:gd name="T11" fmla="*/ 110 h 220"/>
                <a:gd name="T12" fmla="*/ 220 w 220"/>
                <a:gd name="T13" fmla="*/ 110 h 220"/>
              </a:gdLst>
              <a:ahLst/>
              <a:cxnLst>
                <a:cxn ang="0">
                  <a:pos x="T0" y="T1"/>
                </a:cxn>
                <a:cxn ang="0">
                  <a:pos x="T2" y="T3"/>
                </a:cxn>
                <a:cxn ang="0">
                  <a:pos x="T4" y="T5"/>
                </a:cxn>
                <a:cxn ang="0">
                  <a:pos x="T6" y="T7"/>
                </a:cxn>
                <a:cxn ang="0">
                  <a:pos x="T8" y="T9"/>
                </a:cxn>
                <a:cxn ang="0">
                  <a:pos x="T10" y="T11"/>
                </a:cxn>
                <a:cxn ang="0">
                  <a:pos x="T12" y="T13"/>
                </a:cxn>
              </a:cxnLst>
              <a:rect l="0" t="0" r="r" b="b"/>
              <a:pathLst>
                <a:path w="220" h="220">
                  <a:moveTo>
                    <a:pt x="220" y="110"/>
                  </a:moveTo>
                  <a:cubicBezTo>
                    <a:pt x="220" y="171"/>
                    <a:pt x="170" y="220"/>
                    <a:pt x="110" y="220"/>
                  </a:cubicBezTo>
                  <a:cubicBezTo>
                    <a:pt x="49" y="220"/>
                    <a:pt x="0" y="171"/>
                    <a:pt x="0" y="110"/>
                  </a:cubicBezTo>
                  <a:cubicBezTo>
                    <a:pt x="0" y="49"/>
                    <a:pt x="49" y="0"/>
                    <a:pt x="110" y="0"/>
                  </a:cubicBezTo>
                  <a:cubicBezTo>
                    <a:pt x="170" y="0"/>
                    <a:pt x="220" y="49"/>
                    <a:pt x="220" y="110"/>
                  </a:cubicBezTo>
                  <a:close/>
                  <a:moveTo>
                    <a:pt x="220" y="110"/>
                  </a:moveTo>
                  <a:cubicBezTo>
                    <a:pt x="220" y="110"/>
                    <a:pt x="220" y="110"/>
                    <a:pt x="220"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rgbClr val="400000"/>
                </a:solidFill>
                <a:latin typeface="Arial"/>
                <a:cs typeface="Arial" charset="0"/>
              </a:endParaRPr>
            </a:p>
          </p:txBody>
        </p:sp>
        <p:sp>
          <p:nvSpPr>
            <p:cNvPr id="10" name="Freeform 28"/>
            <p:cNvSpPr>
              <a:spLocks noEditPoints="1"/>
            </p:cNvSpPr>
            <p:nvPr/>
          </p:nvSpPr>
          <p:spPr bwMode="auto">
            <a:xfrm>
              <a:off x="-293687" y="2463800"/>
              <a:ext cx="765175" cy="474663"/>
            </a:xfrm>
            <a:custGeom>
              <a:avLst/>
              <a:gdLst>
                <a:gd name="T0" fmla="*/ 33 w 804"/>
                <a:gd name="T1" fmla="*/ 429 h 499"/>
                <a:gd name="T2" fmla="*/ 46 w 804"/>
                <a:gd name="T3" fmla="*/ 430 h 499"/>
                <a:gd name="T4" fmla="*/ 85 w 804"/>
                <a:gd name="T5" fmla="*/ 434 h 499"/>
                <a:gd name="T6" fmla="*/ 245 w 804"/>
                <a:gd name="T7" fmla="*/ 449 h 499"/>
                <a:gd name="T8" fmla="*/ 251 w 804"/>
                <a:gd name="T9" fmla="*/ 387 h 499"/>
                <a:gd name="T10" fmla="*/ 417 w 804"/>
                <a:gd name="T11" fmla="*/ 250 h 499"/>
                <a:gd name="T12" fmla="*/ 553 w 804"/>
                <a:gd name="T13" fmla="*/ 415 h 499"/>
                <a:gd name="T14" fmla="*/ 548 w 804"/>
                <a:gd name="T15" fmla="*/ 477 h 499"/>
                <a:gd name="T16" fmla="*/ 708 w 804"/>
                <a:gd name="T17" fmla="*/ 492 h 499"/>
                <a:gd name="T18" fmla="*/ 760 w 804"/>
                <a:gd name="T19" fmla="*/ 497 h 499"/>
                <a:gd name="T20" fmla="*/ 797 w 804"/>
                <a:gd name="T21" fmla="*/ 466 h 499"/>
                <a:gd name="T22" fmla="*/ 802 w 804"/>
                <a:gd name="T23" fmla="*/ 411 h 499"/>
                <a:gd name="T24" fmla="*/ 771 w 804"/>
                <a:gd name="T25" fmla="*/ 374 h 499"/>
                <a:gd name="T26" fmla="*/ 720 w 804"/>
                <a:gd name="T27" fmla="*/ 369 h 499"/>
                <a:gd name="T28" fmla="*/ 683 w 804"/>
                <a:gd name="T29" fmla="*/ 250 h 499"/>
                <a:gd name="T30" fmla="*/ 723 w 804"/>
                <a:gd name="T31" fmla="*/ 217 h 499"/>
                <a:gd name="T32" fmla="*/ 727 w 804"/>
                <a:gd name="T33" fmla="*/ 168 h 499"/>
                <a:gd name="T34" fmla="*/ 692 w 804"/>
                <a:gd name="T35" fmla="*/ 126 h 499"/>
                <a:gd name="T36" fmla="*/ 643 w 804"/>
                <a:gd name="T37" fmla="*/ 121 h 499"/>
                <a:gd name="T38" fmla="*/ 603 w 804"/>
                <a:gd name="T39" fmla="*/ 154 h 499"/>
                <a:gd name="T40" fmla="*/ 493 w 804"/>
                <a:gd name="T41" fmla="*/ 95 h 499"/>
                <a:gd name="T42" fmla="*/ 498 w 804"/>
                <a:gd name="T43" fmla="*/ 44 h 499"/>
                <a:gd name="T44" fmla="*/ 467 w 804"/>
                <a:gd name="T45" fmla="*/ 7 h 499"/>
                <a:gd name="T46" fmla="*/ 412 w 804"/>
                <a:gd name="T47" fmla="*/ 2 h 499"/>
                <a:gd name="T48" fmla="*/ 375 w 804"/>
                <a:gd name="T49" fmla="*/ 33 h 499"/>
                <a:gd name="T50" fmla="*/ 370 w 804"/>
                <a:gd name="T51" fmla="*/ 84 h 499"/>
                <a:gd name="T52" fmla="*/ 251 w 804"/>
                <a:gd name="T53" fmla="*/ 121 h 499"/>
                <a:gd name="T54" fmla="*/ 218 w 804"/>
                <a:gd name="T55" fmla="*/ 81 h 499"/>
                <a:gd name="T56" fmla="*/ 169 w 804"/>
                <a:gd name="T57" fmla="*/ 77 h 499"/>
                <a:gd name="T58" fmla="*/ 127 w 804"/>
                <a:gd name="T59" fmla="*/ 112 h 499"/>
                <a:gd name="T60" fmla="*/ 122 w 804"/>
                <a:gd name="T61" fmla="*/ 160 h 499"/>
                <a:gd name="T62" fmla="*/ 155 w 804"/>
                <a:gd name="T63" fmla="*/ 200 h 499"/>
                <a:gd name="T64" fmla="*/ 97 w 804"/>
                <a:gd name="T65" fmla="*/ 310 h 499"/>
                <a:gd name="T66" fmla="*/ 46 w 804"/>
                <a:gd name="T67" fmla="*/ 305 h 499"/>
                <a:gd name="T68" fmla="*/ 8 w 804"/>
                <a:gd name="T69" fmla="*/ 336 h 499"/>
                <a:gd name="T70" fmla="*/ 3 w 804"/>
                <a:gd name="T71" fmla="*/ 391 h 499"/>
                <a:gd name="T72" fmla="*/ 33 w 804"/>
                <a:gd name="T73" fmla="*/ 429 h 499"/>
                <a:gd name="T74" fmla="*/ 33 w 804"/>
                <a:gd name="T75" fmla="*/ 429 h 499"/>
                <a:gd name="T76" fmla="*/ 33 w 804"/>
                <a:gd name="T77" fmla="*/ 42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4" h="499">
                  <a:moveTo>
                    <a:pt x="33" y="429"/>
                  </a:moveTo>
                  <a:cubicBezTo>
                    <a:pt x="46" y="430"/>
                    <a:pt x="46" y="430"/>
                    <a:pt x="46" y="430"/>
                  </a:cubicBezTo>
                  <a:cubicBezTo>
                    <a:pt x="85" y="434"/>
                    <a:pt x="85" y="434"/>
                    <a:pt x="85" y="434"/>
                  </a:cubicBezTo>
                  <a:cubicBezTo>
                    <a:pt x="245" y="449"/>
                    <a:pt x="245" y="449"/>
                    <a:pt x="245" y="449"/>
                  </a:cubicBezTo>
                  <a:cubicBezTo>
                    <a:pt x="251" y="387"/>
                    <a:pt x="251" y="387"/>
                    <a:pt x="251" y="387"/>
                  </a:cubicBezTo>
                  <a:cubicBezTo>
                    <a:pt x="259" y="303"/>
                    <a:pt x="333" y="242"/>
                    <a:pt x="417" y="250"/>
                  </a:cubicBezTo>
                  <a:cubicBezTo>
                    <a:pt x="500" y="258"/>
                    <a:pt x="561" y="332"/>
                    <a:pt x="553" y="415"/>
                  </a:cubicBezTo>
                  <a:cubicBezTo>
                    <a:pt x="548" y="477"/>
                    <a:pt x="548" y="477"/>
                    <a:pt x="548" y="477"/>
                  </a:cubicBezTo>
                  <a:cubicBezTo>
                    <a:pt x="708" y="492"/>
                    <a:pt x="708" y="492"/>
                    <a:pt x="708" y="492"/>
                  </a:cubicBezTo>
                  <a:cubicBezTo>
                    <a:pt x="760" y="497"/>
                    <a:pt x="760" y="497"/>
                    <a:pt x="760" y="497"/>
                  </a:cubicBezTo>
                  <a:cubicBezTo>
                    <a:pt x="778" y="499"/>
                    <a:pt x="795" y="485"/>
                    <a:pt x="797" y="466"/>
                  </a:cubicBezTo>
                  <a:cubicBezTo>
                    <a:pt x="802" y="411"/>
                    <a:pt x="802" y="411"/>
                    <a:pt x="802" y="411"/>
                  </a:cubicBezTo>
                  <a:cubicBezTo>
                    <a:pt x="804" y="392"/>
                    <a:pt x="790" y="375"/>
                    <a:pt x="771" y="374"/>
                  </a:cubicBezTo>
                  <a:cubicBezTo>
                    <a:pt x="720" y="369"/>
                    <a:pt x="720" y="369"/>
                    <a:pt x="720" y="369"/>
                  </a:cubicBezTo>
                  <a:cubicBezTo>
                    <a:pt x="716" y="326"/>
                    <a:pt x="703" y="286"/>
                    <a:pt x="683" y="250"/>
                  </a:cubicBezTo>
                  <a:cubicBezTo>
                    <a:pt x="723" y="217"/>
                    <a:pt x="723" y="217"/>
                    <a:pt x="723" y="217"/>
                  </a:cubicBezTo>
                  <a:cubicBezTo>
                    <a:pt x="737" y="205"/>
                    <a:pt x="739" y="183"/>
                    <a:pt x="727" y="168"/>
                  </a:cubicBezTo>
                  <a:cubicBezTo>
                    <a:pt x="692" y="126"/>
                    <a:pt x="692" y="126"/>
                    <a:pt x="692" y="126"/>
                  </a:cubicBezTo>
                  <a:cubicBezTo>
                    <a:pt x="680" y="111"/>
                    <a:pt x="658" y="109"/>
                    <a:pt x="643" y="121"/>
                  </a:cubicBezTo>
                  <a:cubicBezTo>
                    <a:pt x="603" y="154"/>
                    <a:pt x="603" y="154"/>
                    <a:pt x="603" y="154"/>
                  </a:cubicBezTo>
                  <a:cubicBezTo>
                    <a:pt x="571" y="128"/>
                    <a:pt x="534" y="108"/>
                    <a:pt x="493" y="95"/>
                  </a:cubicBezTo>
                  <a:cubicBezTo>
                    <a:pt x="498" y="44"/>
                    <a:pt x="498" y="44"/>
                    <a:pt x="498" y="44"/>
                  </a:cubicBezTo>
                  <a:cubicBezTo>
                    <a:pt x="500" y="25"/>
                    <a:pt x="486" y="8"/>
                    <a:pt x="467" y="7"/>
                  </a:cubicBezTo>
                  <a:cubicBezTo>
                    <a:pt x="412" y="2"/>
                    <a:pt x="412" y="2"/>
                    <a:pt x="412" y="2"/>
                  </a:cubicBezTo>
                  <a:cubicBezTo>
                    <a:pt x="393" y="0"/>
                    <a:pt x="376" y="14"/>
                    <a:pt x="375" y="33"/>
                  </a:cubicBezTo>
                  <a:cubicBezTo>
                    <a:pt x="370" y="84"/>
                    <a:pt x="370" y="84"/>
                    <a:pt x="370" y="84"/>
                  </a:cubicBezTo>
                  <a:cubicBezTo>
                    <a:pt x="327" y="88"/>
                    <a:pt x="287" y="101"/>
                    <a:pt x="251" y="121"/>
                  </a:cubicBezTo>
                  <a:cubicBezTo>
                    <a:pt x="218" y="81"/>
                    <a:pt x="218" y="81"/>
                    <a:pt x="218" y="81"/>
                  </a:cubicBezTo>
                  <a:cubicBezTo>
                    <a:pt x="206" y="66"/>
                    <a:pt x="184" y="64"/>
                    <a:pt x="169" y="77"/>
                  </a:cubicBezTo>
                  <a:cubicBezTo>
                    <a:pt x="127" y="112"/>
                    <a:pt x="127" y="112"/>
                    <a:pt x="127" y="112"/>
                  </a:cubicBezTo>
                  <a:cubicBezTo>
                    <a:pt x="112" y="124"/>
                    <a:pt x="110" y="146"/>
                    <a:pt x="122" y="160"/>
                  </a:cubicBezTo>
                  <a:cubicBezTo>
                    <a:pt x="155" y="200"/>
                    <a:pt x="155" y="200"/>
                    <a:pt x="155" y="200"/>
                  </a:cubicBezTo>
                  <a:cubicBezTo>
                    <a:pt x="129" y="232"/>
                    <a:pt x="109" y="269"/>
                    <a:pt x="97" y="310"/>
                  </a:cubicBezTo>
                  <a:cubicBezTo>
                    <a:pt x="46" y="305"/>
                    <a:pt x="46" y="305"/>
                    <a:pt x="46" y="305"/>
                  </a:cubicBezTo>
                  <a:cubicBezTo>
                    <a:pt x="27" y="303"/>
                    <a:pt x="10" y="318"/>
                    <a:pt x="8" y="336"/>
                  </a:cubicBezTo>
                  <a:cubicBezTo>
                    <a:pt x="3" y="391"/>
                    <a:pt x="3" y="391"/>
                    <a:pt x="3" y="391"/>
                  </a:cubicBezTo>
                  <a:cubicBezTo>
                    <a:pt x="0" y="410"/>
                    <a:pt x="14" y="427"/>
                    <a:pt x="33" y="429"/>
                  </a:cubicBezTo>
                  <a:close/>
                  <a:moveTo>
                    <a:pt x="33" y="429"/>
                  </a:moveTo>
                  <a:cubicBezTo>
                    <a:pt x="33" y="429"/>
                    <a:pt x="33" y="429"/>
                    <a:pt x="33"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rgbClr val="400000"/>
                </a:solidFill>
                <a:latin typeface="Arial"/>
                <a:cs typeface="Arial" charset="0"/>
              </a:endParaRPr>
            </a:p>
          </p:txBody>
        </p:sp>
      </p:grpSp>
      <p:grpSp>
        <p:nvGrpSpPr>
          <p:cNvPr id="11" name="Group 10"/>
          <p:cNvGrpSpPr/>
          <p:nvPr/>
        </p:nvGrpSpPr>
        <p:grpSpPr>
          <a:xfrm>
            <a:off x="934874" y="4167361"/>
            <a:ext cx="691519" cy="400871"/>
            <a:chOff x="2865437" y="5287956"/>
            <a:chExt cx="754063" cy="333382"/>
          </a:xfrm>
          <a:solidFill>
            <a:schemeClr val="bg2"/>
          </a:solidFill>
        </p:grpSpPr>
        <p:sp>
          <p:nvSpPr>
            <p:cNvPr id="12" name="Freeform 31"/>
            <p:cNvSpPr>
              <a:spLocks/>
            </p:cNvSpPr>
            <p:nvPr/>
          </p:nvSpPr>
          <p:spPr bwMode="auto">
            <a:xfrm>
              <a:off x="3173413" y="5508626"/>
              <a:ext cx="92075" cy="93663"/>
            </a:xfrm>
            <a:custGeom>
              <a:avLst/>
              <a:gdLst>
                <a:gd name="T0" fmla="*/ 23 w 24"/>
                <a:gd name="T1" fmla="*/ 7 h 24"/>
                <a:gd name="T2" fmla="*/ 24 w 24"/>
                <a:gd name="T3" fmla="*/ 3 h 24"/>
                <a:gd name="T4" fmla="*/ 22 w 24"/>
                <a:gd name="T5" fmla="*/ 1 h 24"/>
                <a:gd name="T6" fmla="*/ 20 w 24"/>
                <a:gd name="T7" fmla="*/ 0 h 24"/>
                <a:gd name="T8" fmla="*/ 16 w 24"/>
                <a:gd name="T9" fmla="*/ 2 h 24"/>
                <a:gd name="T10" fmla="*/ 0 w 24"/>
                <a:gd name="T11" fmla="*/ 22 h 24"/>
                <a:gd name="T12" fmla="*/ 8 w 24"/>
                <a:gd name="T13" fmla="*/ 24 h 24"/>
                <a:gd name="T14" fmla="*/ 8 w 24"/>
                <a:gd name="T15" fmla="*/ 24 h 24"/>
                <a:gd name="T16" fmla="*/ 21 w 24"/>
                <a:gd name="T17" fmla="*/ 9 h 24"/>
                <a:gd name="T18" fmla="*/ 23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3" y="7"/>
                  </a:moveTo>
                  <a:cubicBezTo>
                    <a:pt x="23" y="6"/>
                    <a:pt x="24" y="5"/>
                    <a:pt x="24" y="3"/>
                  </a:cubicBezTo>
                  <a:cubicBezTo>
                    <a:pt x="23" y="2"/>
                    <a:pt x="23" y="2"/>
                    <a:pt x="22" y="1"/>
                  </a:cubicBezTo>
                  <a:cubicBezTo>
                    <a:pt x="22" y="0"/>
                    <a:pt x="21" y="0"/>
                    <a:pt x="20" y="0"/>
                  </a:cubicBezTo>
                  <a:cubicBezTo>
                    <a:pt x="18" y="0"/>
                    <a:pt x="17" y="1"/>
                    <a:pt x="16" y="2"/>
                  </a:cubicBezTo>
                  <a:cubicBezTo>
                    <a:pt x="0" y="22"/>
                    <a:pt x="0" y="22"/>
                    <a:pt x="0" y="22"/>
                  </a:cubicBezTo>
                  <a:cubicBezTo>
                    <a:pt x="3" y="23"/>
                    <a:pt x="5" y="23"/>
                    <a:pt x="8" y="24"/>
                  </a:cubicBezTo>
                  <a:cubicBezTo>
                    <a:pt x="8" y="24"/>
                    <a:pt x="8" y="24"/>
                    <a:pt x="8" y="24"/>
                  </a:cubicBezTo>
                  <a:cubicBezTo>
                    <a:pt x="21" y="9"/>
                    <a:pt x="21" y="9"/>
                    <a:pt x="21" y="9"/>
                  </a:cubicBezTo>
                  <a:cubicBezTo>
                    <a:pt x="21" y="8"/>
                    <a:pt x="22"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fontAlgn="auto" hangingPunct="1">
                <a:spcBef>
                  <a:spcPts val="0"/>
                </a:spcBef>
                <a:spcAft>
                  <a:spcPts val="0"/>
                </a:spcAft>
                <a:defRPr/>
              </a:pPr>
              <a:endParaRPr lang="id-ID">
                <a:solidFill>
                  <a:srgbClr val="400000"/>
                </a:solidFill>
                <a:latin typeface="Arial"/>
                <a:cs typeface="Arial" charset="0"/>
              </a:endParaRPr>
            </a:p>
          </p:txBody>
        </p:sp>
        <p:sp>
          <p:nvSpPr>
            <p:cNvPr id="13" name="Freeform 32"/>
            <p:cNvSpPr>
              <a:spLocks/>
            </p:cNvSpPr>
            <p:nvPr/>
          </p:nvSpPr>
          <p:spPr bwMode="auto">
            <a:xfrm>
              <a:off x="3127375" y="5505451"/>
              <a:ext cx="80962" cy="80963"/>
            </a:xfrm>
            <a:custGeom>
              <a:avLst/>
              <a:gdLst>
                <a:gd name="T0" fmla="*/ 21 w 21"/>
                <a:gd name="T1" fmla="*/ 4 h 21"/>
                <a:gd name="T2" fmla="*/ 19 w 21"/>
                <a:gd name="T3" fmla="*/ 1 h 21"/>
                <a:gd name="T4" fmla="*/ 17 w 21"/>
                <a:gd name="T5" fmla="*/ 0 h 21"/>
                <a:gd name="T6" fmla="*/ 13 w 21"/>
                <a:gd name="T7" fmla="*/ 2 h 21"/>
                <a:gd name="T8" fmla="*/ 0 w 21"/>
                <a:gd name="T9" fmla="*/ 18 h 21"/>
                <a:gd name="T10" fmla="*/ 8 w 21"/>
                <a:gd name="T11" fmla="*/ 21 h 21"/>
                <a:gd name="T12" fmla="*/ 20 w 21"/>
                <a:gd name="T13" fmla="*/ 7 h 21"/>
                <a:gd name="T14" fmla="*/ 21 w 21"/>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1" y="4"/>
                  </a:moveTo>
                  <a:cubicBezTo>
                    <a:pt x="21" y="2"/>
                    <a:pt x="20" y="1"/>
                    <a:pt x="19" y="1"/>
                  </a:cubicBezTo>
                  <a:cubicBezTo>
                    <a:pt x="19" y="0"/>
                    <a:pt x="18" y="0"/>
                    <a:pt x="17" y="0"/>
                  </a:cubicBezTo>
                  <a:cubicBezTo>
                    <a:pt x="16" y="0"/>
                    <a:pt x="14" y="1"/>
                    <a:pt x="13" y="2"/>
                  </a:cubicBezTo>
                  <a:cubicBezTo>
                    <a:pt x="0" y="18"/>
                    <a:pt x="0" y="18"/>
                    <a:pt x="0" y="18"/>
                  </a:cubicBezTo>
                  <a:cubicBezTo>
                    <a:pt x="3" y="19"/>
                    <a:pt x="5" y="20"/>
                    <a:pt x="8" y="21"/>
                  </a:cubicBezTo>
                  <a:cubicBezTo>
                    <a:pt x="20" y="7"/>
                    <a:pt x="20" y="7"/>
                    <a:pt x="20" y="7"/>
                  </a:cubicBezTo>
                  <a:cubicBezTo>
                    <a:pt x="21" y="6"/>
                    <a:pt x="21" y="5"/>
                    <a:pt x="2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fontAlgn="auto" hangingPunct="1">
                <a:spcBef>
                  <a:spcPts val="0"/>
                </a:spcBef>
                <a:spcAft>
                  <a:spcPts val="0"/>
                </a:spcAft>
                <a:defRPr/>
              </a:pPr>
              <a:endParaRPr lang="id-ID">
                <a:solidFill>
                  <a:srgbClr val="400000"/>
                </a:solidFill>
                <a:latin typeface="Arial"/>
                <a:cs typeface="Arial" charset="0"/>
              </a:endParaRPr>
            </a:p>
          </p:txBody>
        </p:sp>
        <p:sp>
          <p:nvSpPr>
            <p:cNvPr id="14" name="Freeform 33"/>
            <p:cNvSpPr>
              <a:spLocks/>
            </p:cNvSpPr>
            <p:nvPr/>
          </p:nvSpPr>
          <p:spPr bwMode="auto">
            <a:xfrm>
              <a:off x="3219450" y="5548313"/>
              <a:ext cx="73025" cy="69850"/>
            </a:xfrm>
            <a:custGeom>
              <a:avLst/>
              <a:gdLst>
                <a:gd name="T0" fmla="*/ 14 w 19"/>
                <a:gd name="T1" fmla="*/ 0 h 18"/>
                <a:gd name="T2" fmla="*/ 13 w 19"/>
                <a:gd name="T3" fmla="*/ 0 h 18"/>
                <a:gd name="T4" fmla="*/ 0 w 19"/>
                <a:gd name="T5" fmla="*/ 16 h 18"/>
                <a:gd name="T6" fmla="*/ 9 w 19"/>
                <a:gd name="T7" fmla="*/ 18 h 18"/>
                <a:gd name="T8" fmla="*/ 17 w 19"/>
                <a:gd name="T9" fmla="*/ 8 h 18"/>
                <a:gd name="T10" fmla="*/ 17 w 19"/>
                <a:gd name="T11" fmla="*/ 7 h 18"/>
                <a:gd name="T12" fmla="*/ 18 w 19"/>
                <a:gd name="T13" fmla="*/ 6 h 18"/>
                <a:gd name="T14" fmla="*/ 17 w 19"/>
                <a:gd name="T15" fmla="*/ 1 h 18"/>
                <a:gd name="T16" fmla="*/ 14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4" y="0"/>
                  </a:moveTo>
                  <a:cubicBezTo>
                    <a:pt x="14" y="0"/>
                    <a:pt x="13" y="0"/>
                    <a:pt x="13" y="0"/>
                  </a:cubicBezTo>
                  <a:cubicBezTo>
                    <a:pt x="0" y="16"/>
                    <a:pt x="0" y="16"/>
                    <a:pt x="0" y="16"/>
                  </a:cubicBezTo>
                  <a:cubicBezTo>
                    <a:pt x="3" y="16"/>
                    <a:pt x="6" y="17"/>
                    <a:pt x="9" y="18"/>
                  </a:cubicBezTo>
                  <a:cubicBezTo>
                    <a:pt x="17" y="8"/>
                    <a:pt x="17" y="8"/>
                    <a:pt x="17" y="8"/>
                  </a:cubicBezTo>
                  <a:cubicBezTo>
                    <a:pt x="17" y="7"/>
                    <a:pt x="17" y="7"/>
                    <a:pt x="17" y="7"/>
                  </a:cubicBezTo>
                  <a:cubicBezTo>
                    <a:pt x="18" y="6"/>
                    <a:pt x="18" y="6"/>
                    <a:pt x="18" y="6"/>
                  </a:cubicBezTo>
                  <a:cubicBezTo>
                    <a:pt x="19" y="5"/>
                    <a:pt x="19" y="2"/>
                    <a:pt x="17" y="1"/>
                  </a:cubicBezTo>
                  <a:cubicBezTo>
                    <a:pt x="16" y="0"/>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fontAlgn="auto" hangingPunct="1">
                <a:spcBef>
                  <a:spcPts val="0"/>
                </a:spcBef>
                <a:spcAft>
                  <a:spcPts val="0"/>
                </a:spcAft>
                <a:defRPr/>
              </a:pPr>
              <a:endParaRPr lang="id-ID">
                <a:solidFill>
                  <a:srgbClr val="400000"/>
                </a:solidFill>
                <a:latin typeface="Arial"/>
                <a:cs typeface="Arial" charset="0"/>
              </a:endParaRPr>
            </a:p>
          </p:txBody>
        </p:sp>
        <p:sp>
          <p:nvSpPr>
            <p:cNvPr id="15" name="Freeform 34"/>
            <p:cNvSpPr>
              <a:spLocks/>
            </p:cNvSpPr>
            <p:nvPr/>
          </p:nvSpPr>
          <p:spPr bwMode="auto">
            <a:xfrm>
              <a:off x="3094038" y="5529263"/>
              <a:ext cx="41275" cy="38100"/>
            </a:xfrm>
            <a:custGeom>
              <a:avLst/>
              <a:gdLst>
                <a:gd name="T0" fmla="*/ 9 w 11"/>
                <a:gd name="T1" fmla="*/ 1 h 10"/>
                <a:gd name="T2" fmla="*/ 6 w 11"/>
                <a:gd name="T3" fmla="*/ 0 h 10"/>
                <a:gd name="T4" fmla="*/ 6 w 11"/>
                <a:gd name="T5" fmla="*/ 0 h 10"/>
                <a:gd name="T6" fmla="*/ 0 w 11"/>
                <a:gd name="T7" fmla="*/ 7 h 10"/>
                <a:gd name="T8" fmla="*/ 5 w 11"/>
                <a:gd name="T9" fmla="*/ 10 h 10"/>
                <a:gd name="T10" fmla="*/ 10 w 11"/>
                <a:gd name="T11" fmla="*/ 4 h 10"/>
                <a:gd name="T12" fmla="*/ 9 w 11"/>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
                  </a:moveTo>
                  <a:cubicBezTo>
                    <a:pt x="8" y="0"/>
                    <a:pt x="7" y="0"/>
                    <a:pt x="6" y="0"/>
                  </a:cubicBezTo>
                  <a:cubicBezTo>
                    <a:pt x="6" y="0"/>
                    <a:pt x="6" y="0"/>
                    <a:pt x="6" y="0"/>
                  </a:cubicBezTo>
                  <a:cubicBezTo>
                    <a:pt x="0" y="7"/>
                    <a:pt x="0" y="7"/>
                    <a:pt x="0" y="7"/>
                  </a:cubicBezTo>
                  <a:cubicBezTo>
                    <a:pt x="2" y="8"/>
                    <a:pt x="3" y="9"/>
                    <a:pt x="5" y="10"/>
                  </a:cubicBezTo>
                  <a:cubicBezTo>
                    <a:pt x="10" y="4"/>
                    <a:pt x="10" y="4"/>
                    <a:pt x="10" y="4"/>
                  </a:cubicBezTo>
                  <a:cubicBezTo>
                    <a:pt x="11"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fontAlgn="auto" hangingPunct="1">
                <a:spcBef>
                  <a:spcPts val="0"/>
                </a:spcBef>
                <a:spcAft>
                  <a:spcPts val="0"/>
                </a:spcAft>
                <a:defRPr/>
              </a:pPr>
              <a:endParaRPr lang="id-ID">
                <a:solidFill>
                  <a:srgbClr val="400000"/>
                </a:solidFill>
                <a:latin typeface="Arial"/>
                <a:cs typeface="Arial" charset="0"/>
              </a:endParaRPr>
            </a:p>
          </p:txBody>
        </p:sp>
        <p:sp>
          <p:nvSpPr>
            <p:cNvPr id="16" name="Freeform 35"/>
            <p:cNvSpPr>
              <a:spLocks/>
            </p:cNvSpPr>
            <p:nvPr/>
          </p:nvSpPr>
          <p:spPr bwMode="auto">
            <a:xfrm>
              <a:off x="3268663" y="5602288"/>
              <a:ext cx="15875" cy="19050"/>
            </a:xfrm>
            <a:custGeom>
              <a:avLst/>
              <a:gdLst>
                <a:gd name="T0" fmla="*/ 0 w 4"/>
                <a:gd name="T1" fmla="*/ 5 h 5"/>
                <a:gd name="T2" fmla="*/ 0 w 4"/>
                <a:gd name="T3" fmla="*/ 5 h 5"/>
                <a:gd name="T4" fmla="*/ 4 w 4"/>
                <a:gd name="T5" fmla="*/ 4 h 5"/>
                <a:gd name="T6" fmla="*/ 4 w 4"/>
                <a:gd name="T7" fmla="*/ 0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5"/>
                    <a:pt x="0" y="5"/>
                    <a:pt x="0" y="5"/>
                  </a:cubicBezTo>
                  <a:cubicBezTo>
                    <a:pt x="2" y="5"/>
                    <a:pt x="4" y="4"/>
                    <a:pt x="4" y="4"/>
                  </a:cubicBezTo>
                  <a:cubicBezTo>
                    <a:pt x="4" y="0"/>
                    <a:pt x="4" y="0"/>
                    <a:pt x="4"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fontAlgn="auto" hangingPunct="1">
                <a:spcBef>
                  <a:spcPts val="0"/>
                </a:spcBef>
                <a:spcAft>
                  <a:spcPts val="0"/>
                </a:spcAft>
                <a:defRPr/>
              </a:pPr>
              <a:endParaRPr lang="id-ID">
                <a:solidFill>
                  <a:srgbClr val="400000"/>
                </a:solidFill>
                <a:latin typeface="Arial"/>
                <a:cs typeface="Arial" charset="0"/>
              </a:endParaRPr>
            </a:p>
          </p:txBody>
        </p:sp>
        <p:sp>
          <p:nvSpPr>
            <p:cNvPr id="17" name="Freeform 36"/>
            <p:cNvSpPr>
              <a:spLocks/>
            </p:cNvSpPr>
            <p:nvPr/>
          </p:nvSpPr>
          <p:spPr bwMode="auto">
            <a:xfrm>
              <a:off x="3170238" y="5294313"/>
              <a:ext cx="449262" cy="254000"/>
            </a:xfrm>
            <a:custGeom>
              <a:avLst/>
              <a:gdLst>
                <a:gd name="T0" fmla="*/ 117 w 118"/>
                <a:gd name="T1" fmla="*/ 9 h 65"/>
                <a:gd name="T2" fmla="*/ 101 w 118"/>
                <a:gd name="T3" fmla="*/ 0 h 65"/>
                <a:gd name="T4" fmla="*/ 85 w 118"/>
                <a:gd name="T5" fmla="*/ 10 h 65"/>
                <a:gd name="T6" fmla="*/ 85 w 118"/>
                <a:gd name="T7" fmla="*/ 13 h 65"/>
                <a:gd name="T8" fmla="*/ 63 w 118"/>
                <a:gd name="T9" fmla="*/ 21 h 65"/>
                <a:gd name="T10" fmla="*/ 62 w 118"/>
                <a:gd name="T11" fmla="*/ 20 h 65"/>
                <a:gd name="T12" fmla="*/ 36 w 118"/>
                <a:gd name="T13" fmla="*/ 7 h 65"/>
                <a:gd name="T14" fmla="*/ 36 w 118"/>
                <a:gd name="T15" fmla="*/ 7 h 65"/>
                <a:gd name="T16" fmla="*/ 30 w 118"/>
                <a:gd name="T17" fmla="*/ 5 h 65"/>
                <a:gd name="T18" fmla="*/ 25 w 118"/>
                <a:gd name="T19" fmla="*/ 7 h 65"/>
                <a:gd name="T20" fmla="*/ 25 w 118"/>
                <a:gd name="T21" fmla="*/ 7 h 65"/>
                <a:gd name="T22" fmla="*/ 7 w 118"/>
                <a:gd name="T23" fmla="*/ 17 h 65"/>
                <a:gd name="T24" fmla="*/ 3 w 118"/>
                <a:gd name="T25" fmla="*/ 29 h 65"/>
                <a:gd name="T26" fmla="*/ 2 w 118"/>
                <a:gd name="T27" fmla="*/ 39 h 65"/>
                <a:gd name="T28" fmla="*/ 3 w 118"/>
                <a:gd name="T29" fmla="*/ 40 h 65"/>
                <a:gd name="T30" fmla="*/ 8 w 118"/>
                <a:gd name="T31" fmla="*/ 38 h 65"/>
                <a:gd name="T32" fmla="*/ 21 w 118"/>
                <a:gd name="T33" fmla="*/ 20 h 65"/>
                <a:gd name="T34" fmla="*/ 22 w 118"/>
                <a:gd name="T35" fmla="*/ 18 h 65"/>
                <a:gd name="T36" fmla="*/ 24 w 118"/>
                <a:gd name="T37" fmla="*/ 19 h 65"/>
                <a:gd name="T38" fmla="*/ 28 w 118"/>
                <a:gd name="T39" fmla="*/ 21 h 65"/>
                <a:gd name="T40" fmla="*/ 34 w 118"/>
                <a:gd name="T41" fmla="*/ 24 h 65"/>
                <a:gd name="T42" fmla="*/ 34 w 118"/>
                <a:gd name="T43" fmla="*/ 24 h 65"/>
                <a:gd name="T44" fmla="*/ 46 w 118"/>
                <a:gd name="T45" fmla="*/ 34 h 65"/>
                <a:gd name="T46" fmla="*/ 58 w 118"/>
                <a:gd name="T47" fmla="*/ 46 h 65"/>
                <a:gd name="T48" fmla="*/ 58 w 118"/>
                <a:gd name="T49" fmla="*/ 46 h 65"/>
                <a:gd name="T50" fmla="*/ 58 w 118"/>
                <a:gd name="T51" fmla="*/ 46 h 65"/>
                <a:gd name="T52" fmla="*/ 59 w 118"/>
                <a:gd name="T53" fmla="*/ 65 h 65"/>
                <a:gd name="T54" fmla="*/ 86 w 118"/>
                <a:gd name="T55" fmla="*/ 52 h 65"/>
                <a:gd name="T56" fmla="*/ 102 w 118"/>
                <a:gd name="T57" fmla="*/ 58 h 65"/>
                <a:gd name="T58" fmla="*/ 118 w 118"/>
                <a:gd name="T59" fmla="*/ 49 h 65"/>
                <a:gd name="T60" fmla="*/ 117 w 118"/>
                <a:gd name="T6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65">
                  <a:moveTo>
                    <a:pt x="117" y="9"/>
                  </a:moveTo>
                  <a:cubicBezTo>
                    <a:pt x="117" y="4"/>
                    <a:pt x="110" y="0"/>
                    <a:pt x="101" y="0"/>
                  </a:cubicBezTo>
                  <a:cubicBezTo>
                    <a:pt x="92" y="0"/>
                    <a:pt x="85" y="5"/>
                    <a:pt x="85" y="10"/>
                  </a:cubicBezTo>
                  <a:cubicBezTo>
                    <a:pt x="85" y="13"/>
                    <a:pt x="85" y="13"/>
                    <a:pt x="85" y="13"/>
                  </a:cubicBezTo>
                  <a:cubicBezTo>
                    <a:pt x="63" y="21"/>
                    <a:pt x="63" y="21"/>
                    <a:pt x="63" y="21"/>
                  </a:cubicBezTo>
                  <a:cubicBezTo>
                    <a:pt x="62" y="20"/>
                    <a:pt x="62" y="20"/>
                    <a:pt x="62" y="20"/>
                  </a:cubicBezTo>
                  <a:cubicBezTo>
                    <a:pt x="60" y="18"/>
                    <a:pt x="45" y="11"/>
                    <a:pt x="36" y="7"/>
                  </a:cubicBezTo>
                  <a:cubicBezTo>
                    <a:pt x="36" y="7"/>
                    <a:pt x="36" y="7"/>
                    <a:pt x="36" y="7"/>
                  </a:cubicBezTo>
                  <a:cubicBezTo>
                    <a:pt x="34" y="6"/>
                    <a:pt x="32" y="5"/>
                    <a:pt x="30" y="5"/>
                  </a:cubicBezTo>
                  <a:cubicBezTo>
                    <a:pt x="27" y="5"/>
                    <a:pt x="25" y="7"/>
                    <a:pt x="25" y="7"/>
                  </a:cubicBezTo>
                  <a:cubicBezTo>
                    <a:pt x="25" y="7"/>
                    <a:pt x="25" y="7"/>
                    <a:pt x="25" y="7"/>
                  </a:cubicBezTo>
                  <a:cubicBezTo>
                    <a:pt x="7" y="17"/>
                    <a:pt x="7" y="17"/>
                    <a:pt x="7" y="17"/>
                  </a:cubicBezTo>
                  <a:cubicBezTo>
                    <a:pt x="3" y="29"/>
                    <a:pt x="3" y="29"/>
                    <a:pt x="3" y="29"/>
                  </a:cubicBezTo>
                  <a:cubicBezTo>
                    <a:pt x="0" y="37"/>
                    <a:pt x="1" y="39"/>
                    <a:pt x="2" y="39"/>
                  </a:cubicBezTo>
                  <a:cubicBezTo>
                    <a:pt x="2" y="39"/>
                    <a:pt x="2" y="40"/>
                    <a:pt x="3" y="40"/>
                  </a:cubicBezTo>
                  <a:cubicBezTo>
                    <a:pt x="5" y="40"/>
                    <a:pt x="7" y="39"/>
                    <a:pt x="8" y="38"/>
                  </a:cubicBezTo>
                  <a:cubicBezTo>
                    <a:pt x="16" y="33"/>
                    <a:pt x="21" y="20"/>
                    <a:pt x="21" y="20"/>
                  </a:cubicBezTo>
                  <a:cubicBezTo>
                    <a:pt x="22" y="18"/>
                    <a:pt x="22" y="18"/>
                    <a:pt x="22" y="18"/>
                  </a:cubicBezTo>
                  <a:cubicBezTo>
                    <a:pt x="24" y="19"/>
                    <a:pt x="24" y="19"/>
                    <a:pt x="24" y="19"/>
                  </a:cubicBezTo>
                  <a:cubicBezTo>
                    <a:pt x="25" y="20"/>
                    <a:pt x="26" y="20"/>
                    <a:pt x="28" y="21"/>
                  </a:cubicBezTo>
                  <a:cubicBezTo>
                    <a:pt x="30" y="22"/>
                    <a:pt x="33" y="23"/>
                    <a:pt x="34" y="24"/>
                  </a:cubicBezTo>
                  <a:cubicBezTo>
                    <a:pt x="34" y="24"/>
                    <a:pt x="34" y="24"/>
                    <a:pt x="34" y="24"/>
                  </a:cubicBezTo>
                  <a:cubicBezTo>
                    <a:pt x="38" y="28"/>
                    <a:pt x="42" y="31"/>
                    <a:pt x="46" y="34"/>
                  </a:cubicBezTo>
                  <a:cubicBezTo>
                    <a:pt x="51" y="38"/>
                    <a:pt x="56" y="41"/>
                    <a:pt x="58" y="46"/>
                  </a:cubicBezTo>
                  <a:cubicBezTo>
                    <a:pt x="58" y="46"/>
                    <a:pt x="58" y="46"/>
                    <a:pt x="58" y="46"/>
                  </a:cubicBezTo>
                  <a:cubicBezTo>
                    <a:pt x="58" y="46"/>
                    <a:pt x="58" y="46"/>
                    <a:pt x="58" y="46"/>
                  </a:cubicBezTo>
                  <a:cubicBezTo>
                    <a:pt x="59" y="54"/>
                    <a:pt x="59" y="61"/>
                    <a:pt x="59" y="65"/>
                  </a:cubicBezTo>
                  <a:cubicBezTo>
                    <a:pt x="86" y="52"/>
                    <a:pt x="86" y="52"/>
                    <a:pt x="86" y="52"/>
                  </a:cubicBezTo>
                  <a:cubicBezTo>
                    <a:pt x="88" y="56"/>
                    <a:pt x="94" y="58"/>
                    <a:pt x="102" y="58"/>
                  </a:cubicBezTo>
                  <a:cubicBezTo>
                    <a:pt x="111" y="58"/>
                    <a:pt x="118" y="54"/>
                    <a:pt x="118" y="49"/>
                  </a:cubicBezTo>
                  <a:lnTo>
                    <a:pt x="11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fontAlgn="auto" hangingPunct="1">
                <a:spcBef>
                  <a:spcPts val="0"/>
                </a:spcBef>
                <a:spcAft>
                  <a:spcPts val="0"/>
                </a:spcAft>
                <a:defRPr/>
              </a:pPr>
              <a:endParaRPr lang="id-ID">
                <a:solidFill>
                  <a:srgbClr val="400000"/>
                </a:solidFill>
                <a:latin typeface="Arial"/>
                <a:cs typeface="Arial" charset="0"/>
              </a:endParaRPr>
            </a:p>
          </p:txBody>
        </p:sp>
        <p:sp>
          <p:nvSpPr>
            <p:cNvPr id="18" name="Freeform 37"/>
            <p:cNvSpPr>
              <a:spLocks/>
            </p:cNvSpPr>
            <p:nvPr/>
          </p:nvSpPr>
          <p:spPr bwMode="auto">
            <a:xfrm>
              <a:off x="2865437" y="5287956"/>
              <a:ext cx="517525" cy="327025"/>
            </a:xfrm>
            <a:custGeom>
              <a:avLst/>
              <a:gdLst>
                <a:gd name="T0" fmla="*/ 123 w 136"/>
                <a:gd name="T1" fmla="*/ 38 h 84"/>
                <a:gd name="T2" fmla="*/ 112 w 136"/>
                <a:gd name="T3" fmla="*/ 29 h 84"/>
                <a:gd name="T4" fmla="*/ 107 w 136"/>
                <a:gd name="T5" fmla="*/ 26 h 84"/>
                <a:gd name="T6" fmla="*/ 104 w 136"/>
                <a:gd name="T7" fmla="*/ 25 h 84"/>
                <a:gd name="T8" fmla="*/ 90 w 136"/>
                <a:gd name="T9" fmla="*/ 43 h 84"/>
                <a:gd name="T10" fmla="*/ 90 w 136"/>
                <a:gd name="T11" fmla="*/ 43 h 84"/>
                <a:gd name="T12" fmla="*/ 83 w 136"/>
                <a:gd name="T13" fmla="*/ 45 h 84"/>
                <a:gd name="T14" fmla="*/ 79 w 136"/>
                <a:gd name="T15" fmla="*/ 43 h 84"/>
                <a:gd name="T16" fmla="*/ 80 w 136"/>
                <a:gd name="T17" fmla="*/ 30 h 84"/>
                <a:gd name="T18" fmla="*/ 84 w 136"/>
                <a:gd name="T19" fmla="*/ 17 h 84"/>
                <a:gd name="T20" fmla="*/ 95 w 136"/>
                <a:gd name="T21" fmla="*/ 10 h 84"/>
                <a:gd name="T22" fmla="*/ 87 w 136"/>
                <a:gd name="T23" fmla="*/ 8 h 84"/>
                <a:gd name="T24" fmla="*/ 57 w 136"/>
                <a:gd name="T25" fmla="*/ 19 h 84"/>
                <a:gd name="T26" fmla="*/ 57 w 136"/>
                <a:gd name="T27" fmla="*/ 20 h 84"/>
                <a:gd name="T28" fmla="*/ 32 w 136"/>
                <a:gd name="T29" fmla="*/ 9 h 84"/>
                <a:gd name="T30" fmla="*/ 16 w 136"/>
                <a:gd name="T31" fmla="*/ 0 h 84"/>
                <a:gd name="T32" fmla="*/ 0 w 136"/>
                <a:gd name="T33" fmla="*/ 10 h 84"/>
                <a:gd name="T34" fmla="*/ 0 w 136"/>
                <a:gd name="T35" fmla="*/ 49 h 84"/>
                <a:gd name="T36" fmla="*/ 17 w 136"/>
                <a:gd name="T37" fmla="*/ 58 h 84"/>
                <a:gd name="T38" fmla="*/ 33 w 136"/>
                <a:gd name="T39" fmla="*/ 51 h 84"/>
                <a:gd name="T40" fmla="*/ 57 w 136"/>
                <a:gd name="T41" fmla="*/ 62 h 84"/>
                <a:gd name="T42" fmla="*/ 57 w 136"/>
                <a:gd name="T43" fmla="*/ 63 h 84"/>
                <a:gd name="T44" fmla="*/ 58 w 136"/>
                <a:gd name="T45" fmla="*/ 66 h 84"/>
                <a:gd name="T46" fmla="*/ 63 w 136"/>
                <a:gd name="T47" fmla="*/ 60 h 84"/>
                <a:gd name="T48" fmla="*/ 66 w 136"/>
                <a:gd name="T49" fmla="*/ 58 h 84"/>
                <a:gd name="T50" fmla="*/ 71 w 136"/>
                <a:gd name="T51" fmla="*/ 60 h 84"/>
                <a:gd name="T52" fmla="*/ 73 w 136"/>
                <a:gd name="T53" fmla="*/ 62 h 84"/>
                <a:gd name="T54" fmla="*/ 79 w 136"/>
                <a:gd name="T55" fmla="*/ 55 h 84"/>
                <a:gd name="T56" fmla="*/ 86 w 136"/>
                <a:gd name="T57" fmla="*/ 52 h 84"/>
                <a:gd name="T58" fmla="*/ 91 w 136"/>
                <a:gd name="T59" fmla="*/ 54 h 84"/>
                <a:gd name="T60" fmla="*/ 93 w 136"/>
                <a:gd name="T61" fmla="*/ 57 h 84"/>
                <a:gd name="T62" fmla="*/ 94 w 136"/>
                <a:gd name="T63" fmla="*/ 57 h 84"/>
                <a:gd name="T64" fmla="*/ 101 w 136"/>
                <a:gd name="T65" fmla="*/ 53 h 84"/>
                <a:gd name="T66" fmla="*/ 106 w 136"/>
                <a:gd name="T67" fmla="*/ 55 h 84"/>
                <a:gd name="T68" fmla="*/ 108 w 136"/>
                <a:gd name="T69" fmla="*/ 60 h 84"/>
                <a:gd name="T70" fmla="*/ 108 w 136"/>
                <a:gd name="T71" fmla="*/ 63 h 84"/>
                <a:gd name="T72" fmla="*/ 113 w 136"/>
                <a:gd name="T73" fmla="*/ 65 h 84"/>
                <a:gd name="T74" fmla="*/ 114 w 136"/>
                <a:gd name="T75" fmla="*/ 76 h 84"/>
                <a:gd name="T76" fmla="*/ 113 w 136"/>
                <a:gd name="T77" fmla="*/ 78 h 84"/>
                <a:gd name="T78" fmla="*/ 113 w 136"/>
                <a:gd name="T79" fmla="*/ 84 h 84"/>
                <a:gd name="T80" fmla="*/ 114 w 136"/>
                <a:gd name="T81" fmla="*/ 84 h 84"/>
                <a:gd name="T82" fmla="*/ 119 w 136"/>
                <a:gd name="T83" fmla="*/ 80 h 84"/>
                <a:gd name="T84" fmla="*/ 119 w 136"/>
                <a:gd name="T85" fmla="*/ 64 h 84"/>
                <a:gd name="T86" fmla="*/ 118 w 136"/>
                <a:gd name="T87" fmla="*/ 62 h 84"/>
                <a:gd name="T88" fmla="*/ 106 w 136"/>
                <a:gd name="T89" fmla="*/ 50 h 84"/>
                <a:gd name="T90" fmla="*/ 108 w 136"/>
                <a:gd name="T91" fmla="*/ 48 h 84"/>
                <a:gd name="T92" fmla="*/ 121 w 136"/>
                <a:gd name="T93" fmla="*/ 61 h 84"/>
                <a:gd name="T94" fmla="*/ 122 w 136"/>
                <a:gd name="T95" fmla="*/ 63 h 84"/>
                <a:gd name="T96" fmla="*/ 122 w 136"/>
                <a:gd name="T97" fmla="*/ 79 h 84"/>
                <a:gd name="T98" fmla="*/ 123 w 136"/>
                <a:gd name="T99" fmla="*/ 79 h 84"/>
                <a:gd name="T100" fmla="*/ 128 w 136"/>
                <a:gd name="T101" fmla="*/ 76 h 84"/>
                <a:gd name="T102" fmla="*/ 128 w 136"/>
                <a:gd name="T103" fmla="*/ 66 h 84"/>
                <a:gd name="T104" fmla="*/ 127 w 136"/>
                <a:gd name="T105" fmla="*/ 53 h 84"/>
                <a:gd name="T106" fmla="*/ 111 w 136"/>
                <a:gd name="T107" fmla="*/ 38 h 84"/>
                <a:gd name="T108" fmla="*/ 113 w 136"/>
                <a:gd name="T109" fmla="*/ 36 h 84"/>
                <a:gd name="T110" fmla="*/ 129 w 136"/>
                <a:gd name="T111" fmla="*/ 52 h 84"/>
                <a:gd name="T112" fmla="*/ 131 w 136"/>
                <a:gd name="T113" fmla="*/ 66 h 84"/>
                <a:gd name="T114" fmla="*/ 131 w 136"/>
                <a:gd name="T115" fmla="*/ 75 h 84"/>
                <a:gd name="T116" fmla="*/ 131 w 136"/>
                <a:gd name="T117" fmla="*/ 75 h 84"/>
                <a:gd name="T118" fmla="*/ 135 w 136"/>
                <a:gd name="T119" fmla="*/ 74 h 84"/>
                <a:gd name="T120" fmla="*/ 135 w 136"/>
                <a:gd name="T121" fmla="*/ 73 h 84"/>
                <a:gd name="T122" fmla="*/ 134 w 136"/>
                <a:gd name="T123" fmla="*/ 49 h 84"/>
                <a:gd name="T124" fmla="*/ 123 w 136"/>
                <a:gd name="T125"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84">
                  <a:moveTo>
                    <a:pt x="123" y="38"/>
                  </a:moveTo>
                  <a:cubicBezTo>
                    <a:pt x="120" y="35"/>
                    <a:pt x="115" y="32"/>
                    <a:pt x="112" y="29"/>
                  </a:cubicBezTo>
                  <a:cubicBezTo>
                    <a:pt x="111" y="28"/>
                    <a:pt x="109" y="27"/>
                    <a:pt x="107" y="26"/>
                  </a:cubicBezTo>
                  <a:cubicBezTo>
                    <a:pt x="106" y="26"/>
                    <a:pt x="105" y="26"/>
                    <a:pt x="104" y="25"/>
                  </a:cubicBezTo>
                  <a:cubicBezTo>
                    <a:pt x="102" y="29"/>
                    <a:pt x="97" y="39"/>
                    <a:pt x="90" y="43"/>
                  </a:cubicBezTo>
                  <a:cubicBezTo>
                    <a:pt x="90" y="43"/>
                    <a:pt x="90" y="43"/>
                    <a:pt x="90" y="43"/>
                  </a:cubicBezTo>
                  <a:cubicBezTo>
                    <a:pt x="89" y="43"/>
                    <a:pt x="86" y="45"/>
                    <a:pt x="83" y="45"/>
                  </a:cubicBezTo>
                  <a:cubicBezTo>
                    <a:pt x="81" y="45"/>
                    <a:pt x="79" y="44"/>
                    <a:pt x="79" y="43"/>
                  </a:cubicBezTo>
                  <a:cubicBezTo>
                    <a:pt x="77" y="41"/>
                    <a:pt x="77" y="37"/>
                    <a:pt x="80" y="30"/>
                  </a:cubicBezTo>
                  <a:cubicBezTo>
                    <a:pt x="84" y="17"/>
                    <a:pt x="84" y="17"/>
                    <a:pt x="84" y="17"/>
                  </a:cubicBezTo>
                  <a:cubicBezTo>
                    <a:pt x="95" y="10"/>
                    <a:pt x="95" y="10"/>
                    <a:pt x="95" y="10"/>
                  </a:cubicBezTo>
                  <a:cubicBezTo>
                    <a:pt x="93" y="9"/>
                    <a:pt x="90" y="8"/>
                    <a:pt x="87" y="8"/>
                  </a:cubicBezTo>
                  <a:cubicBezTo>
                    <a:pt x="74" y="9"/>
                    <a:pt x="57" y="19"/>
                    <a:pt x="57" y="19"/>
                  </a:cubicBezTo>
                  <a:cubicBezTo>
                    <a:pt x="57" y="20"/>
                    <a:pt x="57" y="20"/>
                    <a:pt x="57" y="20"/>
                  </a:cubicBezTo>
                  <a:cubicBezTo>
                    <a:pt x="32" y="9"/>
                    <a:pt x="32" y="9"/>
                    <a:pt x="32" y="9"/>
                  </a:cubicBezTo>
                  <a:cubicBezTo>
                    <a:pt x="32" y="4"/>
                    <a:pt x="25" y="0"/>
                    <a:pt x="16" y="0"/>
                  </a:cubicBezTo>
                  <a:cubicBezTo>
                    <a:pt x="7" y="1"/>
                    <a:pt x="0" y="5"/>
                    <a:pt x="0" y="10"/>
                  </a:cubicBezTo>
                  <a:cubicBezTo>
                    <a:pt x="0" y="49"/>
                    <a:pt x="0" y="49"/>
                    <a:pt x="0" y="49"/>
                  </a:cubicBezTo>
                  <a:cubicBezTo>
                    <a:pt x="0" y="55"/>
                    <a:pt x="8" y="59"/>
                    <a:pt x="17" y="58"/>
                  </a:cubicBezTo>
                  <a:cubicBezTo>
                    <a:pt x="25" y="58"/>
                    <a:pt x="31" y="55"/>
                    <a:pt x="33" y="51"/>
                  </a:cubicBezTo>
                  <a:cubicBezTo>
                    <a:pt x="57" y="62"/>
                    <a:pt x="57" y="62"/>
                    <a:pt x="57" y="62"/>
                  </a:cubicBezTo>
                  <a:cubicBezTo>
                    <a:pt x="57" y="63"/>
                    <a:pt x="57" y="63"/>
                    <a:pt x="57" y="63"/>
                  </a:cubicBezTo>
                  <a:cubicBezTo>
                    <a:pt x="57" y="64"/>
                    <a:pt x="57" y="65"/>
                    <a:pt x="58" y="66"/>
                  </a:cubicBezTo>
                  <a:cubicBezTo>
                    <a:pt x="63" y="60"/>
                    <a:pt x="63" y="60"/>
                    <a:pt x="63" y="60"/>
                  </a:cubicBezTo>
                  <a:cubicBezTo>
                    <a:pt x="63" y="59"/>
                    <a:pt x="65" y="58"/>
                    <a:pt x="66" y="58"/>
                  </a:cubicBezTo>
                  <a:cubicBezTo>
                    <a:pt x="68" y="58"/>
                    <a:pt x="70" y="59"/>
                    <a:pt x="71" y="60"/>
                  </a:cubicBezTo>
                  <a:cubicBezTo>
                    <a:pt x="72" y="61"/>
                    <a:pt x="73" y="62"/>
                    <a:pt x="73" y="62"/>
                  </a:cubicBezTo>
                  <a:cubicBezTo>
                    <a:pt x="79" y="55"/>
                    <a:pt x="79" y="55"/>
                    <a:pt x="79" y="55"/>
                  </a:cubicBezTo>
                  <a:cubicBezTo>
                    <a:pt x="81" y="53"/>
                    <a:pt x="83" y="52"/>
                    <a:pt x="86" y="52"/>
                  </a:cubicBezTo>
                  <a:cubicBezTo>
                    <a:pt x="88" y="52"/>
                    <a:pt x="90" y="53"/>
                    <a:pt x="91" y="54"/>
                  </a:cubicBezTo>
                  <a:cubicBezTo>
                    <a:pt x="92" y="55"/>
                    <a:pt x="93" y="56"/>
                    <a:pt x="93" y="57"/>
                  </a:cubicBezTo>
                  <a:cubicBezTo>
                    <a:pt x="94" y="57"/>
                    <a:pt x="94" y="57"/>
                    <a:pt x="94" y="57"/>
                  </a:cubicBezTo>
                  <a:cubicBezTo>
                    <a:pt x="96" y="54"/>
                    <a:pt x="98" y="53"/>
                    <a:pt x="101" y="53"/>
                  </a:cubicBezTo>
                  <a:cubicBezTo>
                    <a:pt x="103" y="53"/>
                    <a:pt x="104" y="54"/>
                    <a:pt x="106" y="55"/>
                  </a:cubicBezTo>
                  <a:cubicBezTo>
                    <a:pt x="107" y="56"/>
                    <a:pt x="108" y="58"/>
                    <a:pt x="108" y="60"/>
                  </a:cubicBezTo>
                  <a:cubicBezTo>
                    <a:pt x="109" y="61"/>
                    <a:pt x="108" y="62"/>
                    <a:pt x="108" y="63"/>
                  </a:cubicBezTo>
                  <a:cubicBezTo>
                    <a:pt x="110" y="63"/>
                    <a:pt x="111" y="64"/>
                    <a:pt x="113" y="65"/>
                  </a:cubicBezTo>
                  <a:cubicBezTo>
                    <a:pt x="116" y="68"/>
                    <a:pt x="117" y="73"/>
                    <a:pt x="114" y="76"/>
                  </a:cubicBezTo>
                  <a:cubicBezTo>
                    <a:pt x="113" y="78"/>
                    <a:pt x="113" y="78"/>
                    <a:pt x="113" y="78"/>
                  </a:cubicBezTo>
                  <a:cubicBezTo>
                    <a:pt x="113" y="84"/>
                    <a:pt x="113" y="84"/>
                    <a:pt x="113" y="84"/>
                  </a:cubicBezTo>
                  <a:cubicBezTo>
                    <a:pt x="113" y="84"/>
                    <a:pt x="113" y="84"/>
                    <a:pt x="114" y="84"/>
                  </a:cubicBezTo>
                  <a:cubicBezTo>
                    <a:pt x="117" y="84"/>
                    <a:pt x="119" y="81"/>
                    <a:pt x="119" y="80"/>
                  </a:cubicBezTo>
                  <a:cubicBezTo>
                    <a:pt x="119" y="78"/>
                    <a:pt x="120" y="69"/>
                    <a:pt x="119" y="64"/>
                  </a:cubicBezTo>
                  <a:cubicBezTo>
                    <a:pt x="119" y="63"/>
                    <a:pt x="118" y="63"/>
                    <a:pt x="118" y="62"/>
                  </a:cubicBezTo>
                  <a:cubicBezTo>
                    <a:pt x="117" y="59"/>
                    <a:pt x="109" y="53"/>
                    <a:pt x="106" y="50"/>
                  </a:cubicBezTo>
                  <a:cubicBezTo>
                    <a:pt x="108" y="48"/>
                    <a:pt x="108" y="48"/>
                    <a:pt x="108" y="48"/>
                  </a:cubicBezTo>
                  <a:cubicBezTo>
                    <a:pt x="109" y="49"/>
                    <a:pt x="119" y="56"/>
                    <a:pt x="121" y="61"/>
                  </a:cubicBezTo>
                  <a:cubicBezTo>
                    <a:pt x="121" y="62"/>
                    <a:pt x="121" y="62"/>
                    <a:pt x="122" y="63"/>
                  </a:cubicBezTo>
                  <a:cubicBezTo>
                    <a:pt x="123" y="68"/>
                    <a:pt x="122" y="76"/>
                    <a:pt x="122" y="79"/>
                  </a:cubicBezTo>
                  <a:cubicBezTo>
                    <a:pt x="123" y="79"/>
                    <a:pt x="123" y="79"/>
                    <a:pt x="123" y="79"/>
                  </a:cubicBezTo>
                  <a:cubicBezTo>
                    <a:pt x="127" y="79"/>
                    <a:pt x="128" y="77"/>
                    <a:pt x="128" y="76"/>
                  </a:cubicBezTo>
                  <a:cubicBezTo>
                    <a:pt x="128" y="76"/>
                    <a:pt x="128" y="71"/>
                    <a:pt x="128" y="66"/>
                  </a:cubicBezTo>
                  <a:cubicBezTo>
                    <a:pt x="128" y="58"/>
                    <a:pt x="127" y="54"/>
                    <a:pt x="127" y="53"/>
                  </a:cubicBezTo>
                  <a:cubicBezTo>
                    <a:pt x="125" y="49"/>
                    <a:pt x="115" y="41"/>
                    <a:pt x="111" y="38"/>
                  </a:cubicBezTo>
                  <a:cubicBezTo>
                    <a:pt x="113" y="36"/>
                    <a:pt x="113" y="36"/>
                    <a:pt x="113" y="36"/>
                  </a:cubicBezTo>
                  <a:cubicBezTo>
                    <a:pt x="113" y="36"/>
                    <a:pt x="127" y="46"/>
                    <a:pt x="129" y="52"/>
                  </a:cubicBezTo>
                  <a:cubicBezTo>
                    <a:pt x="130" y="54"/>
                    <a:pt x="131" y="59"/>
                    <a:pt x="131" y="66"/>
                  </a:cubicBezTo>
                  <a:cubicBezTo>
                    <a:pt x="131" y="70"/>
                    <a:pt x="131" y="74"/>
                    <a:pt x="131" y="75"/>
                  </a:cubicBezTo>
                  <a:cubicBezTo>
                    <a:pt x="131" y="75"/>
                    <a:pt x="131" y="75"/>
                    <a:pt x="131" y="75"/>
                  </a:cubicBezTo>
                  <a:cubicBezTo>
                    <a:pt x="133" y="75"/>
                    <a:pt x="134" y="75"/>
                    <a:pt x="135" y="74"/>
                  </a:cubicBezTo>
                  <a:cubicBezTo>
                    <a:pt x="135" y="73"/>
                    <a:pt x="135" y="73"/>
                    <a:pt x="135" y="73"/>
                  </a:cubicBezTo>
                  <a:cubicBezTo>
                    <a:pt x="135" y="73"/>
                    <a:pt x="136" y="63"/>
                    <a:pt x="134" y="49"/>
                  </a:cubicBezTo>
                  <a:cubicBezTo>
                    <a:pt x="133" y="45"/>
                    <a:pt x="128" y="42"/>
                    <a:pt x="12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fontAlgn="auto" hangingPunct="1">
                <a:spcBef>
                  <a:spcPts val="0"/>
                </a:spcBef>
                <a:spcAft>
                  <a:spcPts val="0"/>
                </a:spcAft>
                <a:defRPr/>
              </a:pPr>
              <a:endParaRPr lang="id-ID">
                <a:solidFill>
                  <a:srgbClr val="400000"/>
                </a:solidFill>
                <a:latin typeface="Arial"/>
                <a:cs typeface="Arial" charset="0"/>
              </a:endParaRPr>
            </a:p>
          </p:txBody>
        </p:sp>
      </p:grpSp>
      <p:grpSp>
        <p:nvGrpSpPr>
          <p:cNvPr id="19" name="Group 2"/>
          <p:cNvGrpSpPr>
            <a:grpSpLocks/>
          </p:cNvGrpSpPr>
          <p:nvPr/>
        </p:nvGrpSpPr>
        <p:grpSpPr bwMode="auto">
          <a:xfrm>
            <a:off x="5248551" y="1172354"/>
            <a:ext cx="4110809" cy="3672022"/>
            <a:chOff x="5989320" y="1140461"/>
            <a:chExt cx="2878138" cy="4084472"/>
          </a:xfrm>
        </p:grpSpPr>
        <p:sp>
          <p:nvSpPr>
            <p:cNvPr id="20" name="TextBox 29"/>
            <p:cNvSpPr txBox="1">
              <a:spLocks noChangeArrowheads="1"/>
            </p:cNvSpPr>
            <p:nvPr/>
          </p:nvSpPr>
          <p:spPr bwMode="auto">
            <a:xfrm>
              <a:off x="5989320" y="1140461"/>
              <a:ext cx="9426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500" b="1" dirty="0">
                  <a:solidFill>
                    <a:srgbClr val="400000"/>
                  </a:solidFill>
                </a:rPr>
                <a:t>Objective</a:t>
              </a:r>
              <a:endParaRPr lang="id-ID" altLang="en-US" sz="1500" b="1" dirty="0">
                <a:solidFill>
                  <a:srgbClr val="400000"/>
                </a:solidFill>
              </a:endParaRPr>
            </a:p>
          </p:txBody>
        </p:sp>
        <p:sp>
          <p:nvSpPr>
            <p:cNvPr id="21" name="TextBox 32"/>
            <p:cNvSpPr txBox="1">
              <a:spLocks noChangeArrowheads="1"/>
            </p:cNvSpPr>
            <p:nvPr/>
          </p:nvSpPr>
          <p:spPr bwMode="auto">
            <a:xfrm>
              <a:off x="5992495" y="2554394"/>
              <a:ext cx="22265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500" b="1" dirty="0">
                  <a:solidFill>
                    <a:srgbClr val="400000"/>
                  </a:solidFill>
                </a:rPr>
                <a:t>Continuous Improvement</a:t>
              </a:r>
              <a:endParaRPr lang="id-ID" altLang="en-US" sz="1500" b="1" dirty="0">
                <a:solidFill>
                  <a:srgbClr val="400000"/>
                </a:solidFill>
              </a:endParaRPr>
            </a:p>
          </p:txBody>
        </p:sp>
        <p:sp>
          <p:nvSpPr>
            <p:cNvPr id="22" name="TextBox 33"/>
            <p:cNvSpPr txBox="1">
              <a:spLocks noChangeArrowheads="1"/>
            </p:cNvSpPr>
            <p:nvPr/>
          </p:nvSpPr>
          <p:spPr bwMode="auto">
            <a:xfrm>
              <a:off x="6902783" y="3118265"/>
              <a:ext cx="193544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100" b="1" dirty="0">
                  <a:solidFill>
                    <a:srgbClr val="400000"/>
                  </a:solidFill>
                </a:rPr>
                <a:t>Increase % of spend every year</a:t>
              </a:r>
              <a:endParaRPr lang="id-ID" altLang="en-US" sz="1100" b="1" dirty="0">
                <a:solidFill>
                  <a:srgbClr val="400000"/>
                </a:solidFill>
              </a:endParaRPr>
            </a:p>
          </p:txBody>
        </p:sp>
        <p:grpSp>
          <p:nvGrpSpPr>
            <p:cNvPr id="23" name="Group 22"/>
            <p:cNvGrpSpPr/>
            <p:nvPr/>
          </p:nvGrpSpPr>
          <p:grpSpPr>
            <a:xfrm>
              <a:off x="6172535" y="2951954"/>
              <a:ext cx="547957" cy="666808"/>
              <a:chOff x="8404230" y="-1452563"/>
              <a:chExt cx="1492251" cy="1258889"/>
            </a:xfrm>
            <a:solidFill>
              <a:srgbClr val="00B050"/>
            </a:solidFill>
          </p:grpSpPr>
          <p:sp>
            <p:nvSpPr>
              <p:cNvPr id="27" name="Freeform 66"/>
              <p:cNvSpPr>
                <a:spLocks noEditPoints="1"/>
              </p:cNvSpPr>
              <p:nvPr/>
            </p:nvSpPr>
            <p:spPr bwMode="auto">
              <a:xfrm>
                <a:off x="8513770" y="-642938"/>
                <a:ext cx="238125" cy="449264"/>
              </a:xfrm>
              <a:custGeom>
                <a:avLst/>
                <a:gdLst>
                  <a:gd name="T0" fmla="*/ 0 w 251"/>
                  <a:gd name="T1" fmla="*/ 192 h 472"/>
                  <a:gd name="T2" fmla="*/ 0 w 251"/>
                  <a:gd name="T3" fmla="*/ 444 h 472"/>
                  <a:gd name="T4" fmla="*/ 28 w 251"/>
                  <a:gd name="T5" fmla="*/ 472 h 472"/>
                  <a:gd name="T6" fmla="*/ 223 w 251"/>
                  <a:gd name="T7" fmla="*/ 472 h 472"/>
                  <a:gd name="T8" fmla="*/ 251 w 251"/>
                  <a:gd name="T9" fmla="*/ 444 h 472"/>
                  <a:gd name="T10" fmla="*/ 251 w 251"/>
                  <a:gd name="T11" fmla="*/ 0 h 472"/>
                  <a:gd name="T12" fmla="*/ 109 w 251"/>
                  <a:gd name="T13" fmla="*/ 142 h 472"/>
                  <a:gd name="T14" fmla="*/ 0 w 251"/>
                  <a:gd name="T15" fmla="*/ 192 h 472"/>
                  <a:gd name="T16" fmla="*/ 0 w 251"/>
                  <a:gd name="T17" fmla="*/ 192 h 472"/>
                  <a:gd name="T18" fmla="*/ 0 w 251"/>
                  <a:gd name="T19" fmla="*/ 19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472">
                    <a:moveTo>
                      <a:pt x="0" y="192"/>
                    </a:moveTo>
                    <a:cubicBezTo>
                      <a:pt x="0" y="444"/>
                      <a:pt x="0" y="444"/>
                      <a:pt x="0" y="444"/>
                    </a:cubicBezTo>
                    <a:cubicBezTo>
                      <a:pt x="0" y="459"/>
                      <a:pt x="12" y="472"/>
                      <a:pt x="28" y="472"/>
                    </a:cubicBezTo>
                    <a:cubicBezTo>
                      <a:pt x="223" y="472"/>
                      <a:pt x="223" y="472"/>
                      <a:pt x="223" y="472"/>
                    </a:cubicBezTo>
                    <a:cubicBezTo>
                      <a:pt x="238" y="472"/>
                      <a:pt x="251" y="460"/>
                      <a:pt x="251" y="444"/>
                    </a:cubicBezTo>
                    <a:cubicBezTo>
                      <a:pt x="251" y="0"/>
                      <a:pt x="251" y="0"/>
                      <a:pt x="251" y="0"/>
                    </a:cubicBezTo>
                    <a:cubicBezTo>
                      <a:pt x="109" y="142"/>
                      <a:pt x="109" y="142"/>
                      <a:pt x="109" y="142"/>
                    </a:cubicBezTo>
                    <a:cubicBezTo>
                      <a:pt x="79" y="171"/>
                      <a:pt x="41" y="189"/>
                      <a:pt x="0" y="192"/>
                    </a:cubicBezTo>
                    <a:close/>
                    <a:moveTo>
                      <a:pt x="0" y="192"/>
                    </a:moveTo>
                    <a:cubicBezTo>
                      <a:pt x="0" y="192"/>
                      <a:pt x="0" y="192"/>
                      <a:pt x="0"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rgbClr val="400000"/>
                  </a:solidFill>
                  <a:latin typeface="Arial"/>
                  <a:cs typeface="Arial" charset="0"/>
                </a:endParaRPr>
              </a:p>
            </p:txBody>
          </p:sp>
          <p:sp>
            <p:nvSpPr>
              <p:cNvPr id="28" name="Freeform 67"/>
              <p:cNvSpPr>
                <a:spLocks noEditPoints="1"/>
              </p:cNvSpPr>
              <p:nvPr/>
            </p:nvSpPr>
            <p:spPr bwMode="auto">
              <a:xfrm>
                <a:off x="8843969" y="-646113"/>
                <a:ext cx="241300" cy="452439"/>
              </a:xfrm>
              <a:custGeom>
                <a:avLst/>
                <a:gdLst>
                  <a:gd name="T0" fmla="*/ 0 w 252"/>
                  <a:gd name="T1" fmla="*/ 0 h 475"/>
                  <a:gd name="T2" fmla="*/ 0 w 252"/>
                  <a:gd name="T3" fmla="*/ 447 h 475"/>
                  <a:gd name="T4" fmla="*/ 29 w 252"/>
                  <a:gd name="T5" fmla="*/ 475 h 475"/>
                  <a:gd name="T6" fmla="*/ 224 w 252"/>
                  <a:gd name="T7" fmla="*/ 475 h 475"/>
                  <a:gd name="T8" fmla="*/ 252 w 252"/>
                  <a:gd name="T9" fmla="*/ 447 h 475"/>
                  <a:gd name="T10" fmla="*/ 252 w 252"/>
                  <a:gd name="T11" fmla="*/ 184 h 475"/>
                  <a:gd name="T12" fmla="*/ 134 w 252"/>
                  <a:gd name="T13" fmla="*/ 134 h 475"/>
                  <a:gd name="T14" fmla="*/ 0 w 252"/>
                  <a:gd name="T15" fmla="*/ 0 h 475"/>
                  <a:gd name="T16" fmla="*/ 0 w 252"/>
                  <a:gd name="T17" fmla="*/ 0 h 475"/>
                  <a:gd name="T18" fmla="*/ 0 w 252"/>
                  <a:gd name="T1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475">
                    <a:moveTo>
                      <a:pt x="0" y="0"/>
                    </a:moveTo>
                    <a:cubicBezTo>
                      <a:pt x="0" y="447"/>
                      <a:pt x="0" y="447"/>
                      <a:pt x="0" y="447"/>
                    </a:cubicBezTo>
                    <a:cubicBezTo>
                      <a:pt x="0" y="462"/>
                      <a:pt x="13" y="475"/>
                      <a:pt x="29" y="475"/>
                    </a:cubicBezTo>
                    <a:cubicBezTo>
                      <a:pt x="224" y="475"/>
                      <a:pt x="224" y="475"/>
                      <a:pt x="224" y="475"/>
                    </a:cubicBezTo>
                    <a:cubicBezTo>
                      <a:pt x="239" y="475"/>
                      <a:pt x="252" y="463"/>
                      <a:pt x="252" y="447"/>
                    </a:cubicBezTo>
                    <a:cubicBezTo>
                      <a:pt x="252" y="184"/>
                      <a:pt x="252" y="184"/>
                      <a:pt x="252" y="184"/>
                    </a:cubicBezTo>
                    <a:cubicBezTo>
                      <a:pt x="207" y="183"/>
                      <a:pt x="166" y="165"/>
                      <a:pt x="134" y="134"/>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rgbClr val="400000"/>
                  </a:solidFill>
                  <a:latin typeface="Arial"/>
                  <a:cs typeface="Arial" charset="0"/>
                </a:endParaRPr>
              </a:p>
            </p:txBody>
          </p:sp>
          <p:sp>
            <p:nvSpPr>
              <p:cNvPr id="29" name="Freeform 68"/>
              <p:cNvSpPr>
                <a:spLocks noEditPoints="1"/>
              </p:cNvSpPr>
              <p:nvPr/>
            </p:nvSpPr>
            <p:spPr bwMode="auto">
              <a:xfrm>
                <a:off x="9177346" y="-731837"/>
                <a:ext cx="239714" cy="538163"/>
              </a:xfrm>
              <a:custGeom>
                <a:avLst/>
                <a:gdLst>
                  <a:gd name="T0" fmla="*/ 0 w 252"/>
                  <a:gd name="T1" fmla="*/ 246 h 565"/>
                  <a:gd name="T2" fmla="*/ 0 w 252"/>
                  <a:gd name="T3" fmla="*/ 537 h 565"/>
                  <a:gd name="T4" fmla="*/ 28 w 252"/>
                  <a:gd name="T5" fmla="*/ 565 h 565"/>
                  <a:gd name="T6" fmla="*/ 224 w 252"/>
                  <a:gd name="T7" fmla="*/ 565 h 565"/>
                  <a:gd name="T8" fmla="*/ 252 w 252"/>
                  <a:gd name="T9" fmla="*/ 537 h 565"/>
                  <a:gd name="T10" fmla="*/ 252 w 252"/>
                  <a:gd name="T11" fmla="*/ 0 h 565"/>
                  <a:gd name="T12" fmla="*/ 28 w 252"/>
                  <a:gd name="T13" fmla="*/ 223 h 565"/>
                  <a:gd name="T14" fmla="*/ 0 w 252"/>
                  <a:gd name="T15" fmla="*/ 246 h 565"/>
                  <a:gd name="T16" fmla="*/ 0 w 252"/>
                  <a:gd name="T17" fmla="*/ 246 h 565"/>
                  <a:gd name="T18" fmla="*/ 0 w 252"/>
                  <a:gd name="T19" fmla="*/ 24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565">
                    <a:moveTo>
                      <a:pt x="0" y="246"/>
                    </a:moveTo>
                    <a:cubicBezTo>
                      <a:pt x="0" y="537"/>
                      <a:pt x="0" y="537"/>
                      <a:pt x="0" y="537"/>
                    </a:cubicBezTo>
                    <a:cubicBezTo>
                      <a:pt x="0" y="552"/>
                      <a:pt x="13" y="565"/>
                      <a:pt x="28" y="565"/>
                    </a:cubicBezTo>
                    <a:cubicBezTo>
                      <a:pt x="224" y="565"/>
                      <a:pt x="224" y="565"/>
                      <a:pt x="224" y="565"/>
                    </a:cubicBezTo>
                    <a:cubicBezTo>
                      <a:pt x="239" y="565"/>
                      <a:pt x="252" y="553"/>
                      <a:pt x="252" y="537"/>
                    </a:cubicBezTo>
                    <a:cubicBezTo>
                      <a:pt x="252" y="0"/>
                      <a:pt x="252" y="0"/>
                      <a:pt x="252" y="0"/>
                    </a:cubicBezTo>
                    <a:cubicBezTo>
                      <a:pt x="28" y="223"/>
                      <a:pt x="28" y="223"/>
                      <a:pt x="28" y="223"/>
                    </a:cubicBezTo>
                    <a:cubicBezTo>
                      <a:pt x="19" y="232"/>
                      <a:pt x="10" y="239"/>
                      <a:pt x="0" y="246"/>
                    </a:cubicBezTo>
                    <a:close/>
                    <a:moveTo>
                      <a:pt x="0" y="246"/>
                    </a:moveTo>
                    <a:cubicBezTo>
                      <a:pt x="0" y="246"/>
                      <a:pt x="0" y="246"/>
                      <a:pt x="0" y="2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rgbClr val="400000"/>
                  </a:solidFill>
                  <a:latin typeface="Arial"/>
                  <a:cs typeface="Arial" charset="0"/>
                </a:endParaRPr>
              </a:p>
            </p:txBody>
          </p:sp>
          <p:sp>
            <p:nvSpPr>
              <p:cNvPr id="30" name="Freeform 69"/>
              <p:cNvSpPr>
                <a:spLocks noEditPoints="1"/>
              </p:cNvSpPr>
              <p:nvPr/>
            </p:nvSpPr>
            <p:spPr bwMode="auto">
              <a:xfrm>
                <a:off x="9509134" y="-1044575"/>
                <a:ext cx="239714" cy="850901"/>
              </a:xfrm>
              <a:custGeom>
                <a:avLst/>
                <a:gdLst>
                  <a:gd name="T0" fmla="*/ 233 w 252"/>
                  <a:gd name="T1" fmla="*/ 0 h 895"/>
                  <a:gd name="T2" fmla="*/ 0 w 252"/>
                  <a:gd name="T3" fmla="*/ 232 h 895"/>
                  <a:gd name="T4" fmla="*/ 0 w 252"/>
                  <a:gd name="T5" fmla="*/ 867 h 895"/>
                  <a:gd name="T6" fmla="*/ 28 w 252"/>
                  <a:gd name="T7" fmla="*/ 895 h 895"/>
                  <a:gd name="T8" fmla="*/ 223 w 252"/>
                  <a:gd name="T9" fmla="*/ 895 h 895"/>
                  <a:gd name="T10" fmla="*/ 252 w 252"/>
                  <a:gd name="T11" fmla="*/ 867 h 895"/>
                  <a:gd name="T12" fmla="*/ 252 w 252"/>
                  <a:gd name="T13" fmla="*/ 17 h 895"/>
                  <a:gd name="T14" fmla="*/ 237 w 252"/>
                  <a:gd name="T15" fmla="*/ 4 h 895"/>
                  <a:gd name="T16" fmla="*/ 233 w 252"/>
                  <a:gd name="T17" fmla="*/ 0 h 895"/>
                  <a:gd name="T18" fmla="*/ 233 w 252"/>
                  <a:gd name="T19" fmla="*/ 0 h 895"/>
                  <a:gd name="T20" fmla="*/ 233 w 252"/>
                  <a:gd name="T21"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 h="895">
                    <a:moveTo>
                      <a:pt x="233" y="0"/>
                    </a:moveTo>
                    <a:cubicBezTo>
                      <a:pt x="0" y="232"/>
                      <a:pt x="0" y="232"/>
                      <a:pt x="0" y="232"/>
                    </a:cubicBezTo>
                    <a:cubicBezTo>
                      <a:pt x="0" y="867"/>
                      <a:pt x="0" y="867"/>
                      <a:pt x="0" y="867"/>
                    </a:cubicBezTo>
                    <a:cubicBezTo>
                      <a:pt x="0" y="882"/>
                      <a:pt x="12" y="895"/>
                      <a:pt x="28" y="895"/>
                    </a:cubicBezTo>
                    <a:cubicBezTo>
                      <a:pt x="223" y="895"/>
                      <a:pt x="223" y="895"/>
                      <a:pt x="223" y="895"/>
                    </a:cubicBezTo>
                    <a:cubicBezTo>
                      <a:pt x="239" y="895"/>
                      <a:pt x="252" y="883"/>
                      <a:pt x="252" y="867"/>
                    </a:cubicBezTo>
                    <a:cubicBezTo>
                      <a:pt x="252" y="17"/>
                      <a:pt x="252" y="17"/>
                      <a:pt x="252" y="17"/>
                    </a:cubicBezTo>
                    <a:cubicBezTo>
                      <a:pt x="245" y="12"/>
                      <a:pt x="240" y="7"/>
                      <a:pt x="237" y="4"/>
                    </a:cubicBezTo>
                    <a:lnTo>
                      <a:pt x="233" y="0"/>
                    </a:lnTo>
                    <a:close/>
                    <a:moveTo>
                      <a:pt x="233" y="0"/>
                    </a:moveTo>
                    <a:cubicBezTo>
                      <a:pt x="233" y="0"/>
                      <a:pt x="233" y="0"/>
                      <a:pt x="2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rgbClr val="400000"/>
                  </a:solidFill>
                  <a:latin typeface="Arial"/>
                  <a:cs typeface="Arial" charset="0"/>
                </a:endParaRPr>
              </a:p>
            </p:txBody>
          </p:sp>
          <p:sp>
            <p:nvSpPr>
              <p:cNvPr id="31" name="Freeform 70"/>
              <p:cNvSpPr>
                <a:spLocks noEditPoints="1"/>
              </p:cNvSpPr>
              <p:nvPr/>
            </p:nvSpPr>
            <p:spPr bwMode="auto">
              <a:xfrm>
                <a:off x="8404230" y="-1452563"/>
                <a:ext cx="1492251" cy="904875"/>
              </a:xfrm>
              <a:custGeom>
                <a:avLst/>
                <a:gdLst>
                  <a:gd name="T0" fmla="*/ 1552 w 1566"/>
                  <a:gd name="T1" fmla="*/ 15 h 950"/>
                  <a:gd name="T2" fmla="*/ 1511 w 1566"/>
                  <a:gd name="T3" fmla="*/ 0 h 950"/>
                  <a:gd name="T4" fmla="*/ 1506 w 1566"/>
                  <a:gd name="T5" fmla="*/ 0 h 950"/>
                  <a:gd name="T6" fmla="*/ 1234 w 1566"/>
                  <a:gd name="T7" fmla="*/ 13 h 950"/>
                  <a:gd name="T8" fmla="*/ 1192 w 1566"/>
                  <a:gd name="T9" fmla="*/ 28 h 950"/>
                  <a:gd name="T10" fmla="*/ 1182 w 1566"/>
                  <a:gd name="T11" fmla="*/ 42 h 950"/>
                  <a:gd name="T12" fmla="*/ 1196 w 1566"/>
                  <a:gd name="T13" fmla="*/ 99 h 950"/>
                  <a:gd name="T14" fmla="*/ 1219 w 1566"/>
                  <a:gd name="T15" fmla="*/ 122 h 950"/>
                  <a:gd name="T16" fmla="*/ 1267 w 1566"/>
                  <a:gd name="T17" fmla="*/ 170 h 950"/>
                  <a:gd name="T18" fmla="*/ 717 w 1566"/>
                  <a:gd name="T19" fmla="*/ 719 h 950"/>
                  <a:gd name="T20" fmla="*/ 471 w 1566"/>
                  <a:gd name="T21" fmla="*/ 473 h 950"/>
                  <a:gd name="T22" fmla="*/ 415 w 1566"/>
                  <a:gd name="T23" fmla="*/ 450 h 950"/>
                  <a:gd name="T24" fmla="*/ 360 w 1566"/>
                  <a:gd name="T25" fmla="*/ 473 h 950"/>
                  <a:gd name="T26" fmla="*/ 31 w 1566"/>
                  <a:gd name="T27" fmla="*/ 801 h 950"/>
                  <a:gd name="T28" fmla="*/ 31 w 1566"/>
                  <a:gd name="T29" fmla="*/ 912 h 950"/>
                  <a:gd name="T30" fmla="*/ 46 w 1566"/>
                  <a:gd name="T31" fmla="*/ 927 h 950"/>
                  <a:gd name="T32" fmla="*/ 101 w 1566"/>
                  <a:gd name="T33" fmla="*/ 950 h 950"/>
                  <a:gd name="T34" fmla="*/ 157 w 1566"/>
                  <a:gd name="T35" fmla="*/ 927 h 950"/>
                  <a:gd name="T36" fmla="*/ 415 w 1566"/>
                  <a:gd name="T37" fmla="*/ 668 h 950"/>
                  <a:gd name="T38" fmla="*/ 662 w 1566"/>
                  <a:gd name="T39" fmla="*/ 915 h 950"/>
                  <a:gd name="T40" fmla="*/ 717 w 1566"/>
                  <a:gd name="T41" fmla="*/ 938 h 950"/>
                  <a:gd name="T42" fmla="*/ 773 w 1566"/>
                  <a:gd name="T43" fmla="*/ 915 h 950"/>
                  <a:gd name="T44" fmla="*/ 1393 w 1566"/>
                  <a:gd name="T45" fmla="*/ 296 h 950"/>
                  <a:gd name="T46" fmla="*/ 1463 w 1566"/>
                  <a:gd name="T47" fmla="*/ 365 h 950"/>
                  <a:gd name="T48" fmla="*/ 1500 w 1566"/>
                  <a:gd name="T49" fmla="*/ 385 h 950"/>
                  <a:gd name="T50" fmla="*/ 1523 w 1566"/>
                  <a:gd name="T51" fmla="*/ 379 h 950"/>
                  <a:gd name="T52" fmla="*/ 1536 w 1566"/>
                  <a:gd name="T53" fmla="*/ 369 h 950"/>
                  <a:gd name="T54" fmla="*/ 1553 w 1566"/>
                  <a:gd name="T55" fmla="*/ 324 h 950"/>
                  <a:gd name="T56" fmla="*/ 1561 w 1566"/>
                  <a:gd name="T57" fmla="*/ 147 h 950"/>
                  <a:gd name="T58" fmla="*/ 1565 w 1566"/>
                  <a:gd name="T59" fmla="*/ 59 h 950"/>
                  <a:gd name="T60" fmla="*/ 1552 w 1566"/>
                  <a:gd name="T61" fmla="*/ 15 h 950"/>
                  <a:gd name="T62" fmla="*/ 1552 w 1566"/>
                  <a:gd name="T63" fmla="*/ 15 h 950"/>
                  <a:gd name="T64" fmla="*/ 1552 w 1566"/>
                  <a:gd name="T65" fmla="*/ 15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6" h="950">
                    <a:moveTo>
                      <a:pt x="1552" y="15"/>
                    </a:moveTo>
                    <a:cubicBezTo>
                      <a:pt x="1543" y="5"/>
                      <a:pt x="1529" y="0"/>
                      <a:pt x="1511" y="0"/>
                    </a:cubicBezTo>
                    <a:cubicBezTo>
                      <a:pt x="1506" y="0"/>
                      <a:pt x="1506" y="0"/>
                      <a:pt x="1506" y="0"/>
                    </a:cubicBezTo>
                    <a:cubicBezTo>
                      <a:pt x="1415" y="4"/>
                      <a:pt x="1324" y="9"/>
                      <a:pt x="1234" y="13"/>
                    </a:cubicBezTo>
                    <a:cubicBezTo>
                      <a:pt x="1221" y="14"/>
                      <a:pt x="1205" y="14"/>
                      <a:pt x="1192" y="28"/>
                    </a:cubicBezTo>
                    <a:cubicBezTo>
                      <a:pt x="1188" y="32"/>
                      <a:pt x="1184" y="36"/>
                      <a:pt x="1182" y="42"/>
                    </a:cubicBezTo>
                    <a:cubicBezTo>
                      <a:pt x="1168" y="71"/>
                      <a:pt x="1187" y="90"/>
                      <a:pt x="1196" y="99"/>
                    </a:cubicBezTo>
                    <a:cubicBezTo>
                      <a:pt x="1219" y="122"/>
                      <a:pt x="1219" y="122"/>
                      <a:pt x="1219" y="122"/>
                    </a:cubicBezTo>
                    <a:cubicBezTo>
                      <a:pt x="1235" y="138"/>
                      <a:pt x="1251" y="154"/>
                      <a:pt x="1267" y="170"/>
                    </a:cubicBezTo>
                    <a:cubicBezTo>
                      <a:pt x="717" y="719"/>
                      <a:pt x="717" y="719"/>
                      <a:pt x="717" y="719"/>
                    </a:cubicBezTo>
                    <a:cubicBezTo>
                      <a:pt x="471" y="473"/>
                      <a:pt x="471" y="473"/>
                      <a:pt x="471" y="473"/>
                    </a:cubicBezTo>
                    <a:cubicBezTo>
                      <a:pt x="456" y="458"/>
                      <a:pt x="436" y="450"/>
                      <a:pt x="415" y="450"/>
                    </a:cubicBezTo>
                    <a:cubicBezTo>
                      <a:pt x="394" y="450"/>
                      <a:pt x="374" y="458"/>
                      <a:pt x="360" y="473"/>
                    </a:cubicBezTo>
                    <a:cubicBezTo>
                      <a:pt x="31" y="801"/>
                      <a:pt x="31" y="801"/>
                      <a:pt x="31" y="801"/>
                    </a:cubicBezTo>
                    <a:cubicBezTo>
                      <a:pt x="0" y="832"/>
                      <a:pt x="0" y="881"/>
                      <a:pt x="31" y="912"/>
                    </a:cubicBezTo>
                    <a:cubicBezTo>
                      <a:pt x="46" y="927"/>
                      <a:pt x="46" y="927"/>
                      <a:pt x="46" y="927"/>
                    </a:cubicBezTo>
                    <a:cubicBezTo>
                      <a:pt x="60" y="941"/>
                      <a:pt x="80" y="950"/>
                      <a:pt x="101" y="950"/>
                    </a:cubicBezTo>
                    <a:cubicBezTo>
                      <a:pt x="123" y="950"/>
                      <a:pt x="142" y="941"/>
                      <a:pt x="157" y="927"/>
                    </a:cubicBezTo>
                    <a:cubicBezTo>
                      <a:pt x="415" y="668"/>
                      <a:pt x="415" y="668"/>
                      <a:pt x="415" y="668"/>
                    </a:cubicBezTo>
                    <a:cubicBezTo>
                      <a:pt x="662" y="915"/>
                      <a:pt x="662" y="915"/>
                      <a:pt x="662" y="915"/>
                    </a:cubicBezTo>
                    <a:cubicBezTo>
                      <a:pt x="676" y="930"/>
                      <a:pt x="696" y="938"/>
                      <a:pt x="717" y="938"/>
                    </a:cubicBezTo>
                    <a:cubicBezTo>
                      <a:pt x="739" y="938"/>
                      <a:pt x="758" y="930"/>
                      <a:pt x="773" y="915"/>
                    </a:cubicBezTo>
                    <a:cubicBezTo>
                      <a:pt x="1393" y="296"/>
                      <a:pt x="1393" y="296"/>
                      <a:pt x="1393" y="296"/>
                    </a:cubicBezTo>
                    <a:cubicBezTo>
                      <a:pt x="1463" y="365"/>
                      <a:pt x="1463" y="365"/>
                      <a:pt x="1463" y="365"/>
                    </a:cubicBezTo>
                    <a:cubicBezTo>
                      <a:pt x="1471" y="374"/>
                      <a:pt x="1483" y="385"/>
                      <a:pt x="1500" y="385"/>
                    </a:cubicBezTo>
                    <a:cubicBezTo>
                      <a:pt x="1508" y="385"/>
                      <a:pt x="1515" y="383"/>
                      <a:pt x="1523" y="379"/>
                    </a:cubicBezTo>
                    <a:cubicBezTo>
                      <a:pt x="1528" y="376"/>
                      <a:pt x="1532" y="373"/>
                      <a:pt x="1536" y="369"/>
                    </a:cubicBezTo>
                    <a:cubicBezTo>
                      <a:pt x="1550" y="356"/>
                      <a:pt x="1552" y="338"/>
                      <a:pt x="1553" y="324"/>
                    </a:cubicBezTo>
                    <a:cubicBezTo>
                      <a:pt x="1556" y="265"/>
                      <a:pt x="1558" y="206"/>
                      <a:pt x="1561" y="147"/>
                    </a:cubicBezTo>
                    <a:cubicBezTo>
                      <a:pt x="1565" y="59"/>
                      <a:pt x="1565" y="59"/>
                      <a:pt x="1565" y="59"/>
                    </a:cubicBezTo>
                    <a:cubicBezTo>
                      <a:pt x="1566" y="40"/>
                      <a:pt x="1562" y="26"/>
                      <a:pt x="1552" y="15"/>
                    </a:cubicBezTo>
                    <a:close/>
                    <a:moveTo>
                      <a:pt x="1552" y="15"/>
                    </a:moveTo>
                    <a:cubicBezTo>
                      <a:pt x="1552" y="15"/>
                      <a:pt x="1552" y="15"/>
                      <a:pt x="1552"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rgbClr val="400000"/>
                  </a:solidFill>
                  <a:latin typeface="Arial"/>
                  <a:cs typeface="Arial" charset="0"/>
                </a:endParaRPr>
              </a:p>
            </p:txBody>
          </p:sp>
        </p:grpSp>
        <p:sp>
          <p:nvSpPr>
            <p:cNvPr id="24" name="TextBox 40"/>
            <p:cNvSpPr txBox="1">
              <a:spLocks noChangeArrowheads="1"/>
            </p:cNvSpPr>
            <p:nvPr/>
          </p:nvSpPr>
          <p:spPr bwMode="auto">
            <a:xfrm>
              <a:off x="6036946" y="4025478"/>
              <a:ext cx="1902566" cy="35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500" b="1" dirty="0">
                  <a:solidFill>
                    <a:srgbClr val="400000"/>
                  </a:solidFill>
                </a:rPr>
                <a:t>Local Business Investment</a:t>
              </a:r>
              <a:endParaRPr lang="id-ID" altLang="en-US" sz="1500" b="1" dirty="0">
                <a:solidFill>
                  <a:srgbClr val="400000"/>
                </a:solidFill>
              </a:endParaRPr>
            </a:p>
          </p:txBody>
        </p:sp>
        <p:sp>
          <p:nvSpPr>
            <p:cNvPr id="25" name="TextBox 41"/>
            <p:cNvSpPr txBox="1">
              <a:spLocks noChangeArrowheads="1"/>
            </p:cNvSpPr>
            <p:nvPr/>
          </p:nvSpPr>
          <p:spPr bwMode="auto">
            <a:xfrm>
              <a:off x="6720489" y="4674356"/>
              <a:ext cx="2146969" cy="38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eaLnBrk="1" hangingPunct="1">
                <a:lnSpc>
                  <a:spcPct val="150000"/>
                </a:lnSpc>
                <a:spcBef>
                  <a:spcPct val="0"/>
                </a:spcBef>
                <a:buFontTx/>
                <a:buNone/>
              </a:pPr>
              <a:r>
                <a:rPr lang="en-US" altLang="en-US" sz="1100" b="1" dirty="0">
                  <a:solidFill>
                    <a:srgbClr val="400000"/>
                  </a:solidFill>
                </a:rPr>
                <a:t>Chicago United, HEAL and UChicago Local </a:t>
              </a:r>
              <a:endParaRPr lang="id-ID" altLang="en-US" sz="1100" b="1" dirty="0">
                <a:solidFill>
                  <a:srgbClr val="400000"/>
                </a:solidFill>
              </a:endParaRPr>
            </a:p>
          </p:txBody>
        </p:sp>
        <p:sp>
          <p:nvSpPr>
            <p:cNvPr id="26" name="Freeform 171"/>
            <p:cNvSpPr>
              <a:spLocks noEditPoints="1"/>
            </p:cNvSpPr>
            <p:nvPr/>
          </p:nvSpPr>
          <p:spPr bwMode="auto">
            <a:xfrm>
              <a:off x="6133160" y="4585836"/>
              <a:ext cx="578896" cy="639097"/>
            </a:xfrm>
            <a:custGeom>
              <a:avLst/>
              <a:gdLst>
                <a:gd name="T0" fmla="*/ 2147483646 w 146"/>
                <a:gd name="T1" fmla="*/ 2147483646 h 135"/>
                <a:gd name="T2" fmla="*/ 2147483646 w 146"/>
                <a:gd name="T3" fmla="*/ 2147483646 h 135"/>
                <a:gd name="T4" fmla="*/ 2147483646 w 146"/>
                <a:gd name="T5" fmla="*/ 2147483646 h 135"/>
                <a:gd name="T6" fmla="*/ 2147483646 w 146"/>
                <a:gd name="T7" fmla="*/ 2147483646 h 135"/>
                <a:gd name="T8" fmla="*/ 2147483646 w 146"/>
                <a:gd name="T9" fmla="*/ 0 h 135"/>
                <a:gd name="T10" fmla="*/ 0 w 146"/>
                <a:gd name="T11" fmla="*/ 2147483646 h 135"/>
                <a:gd name="T12" fmla="*/ 2147483646 w 146"/>
                <a:gd name="T13" fmla="*/ 2147483646 h 135"/>
                <a:gd name="T14" fmla="*/ 2147483646 w 146"/>
                <a:gd name="T15" fmla="*/ 2147483646 h 135"/>
                <a:gd name="T16" fmla="*/ 2147483646 w 146"/>
                <a:gd name="T17" fmla="*/ 2147483646 h 135"/>
                <a:gd name="T18" fmla="*/ 2147483646 w 146"/>
                <a:gd name="T19" fmla="*/ 2147483646 h 135"/>
                <a:gd name="T20" fmla="*/ 2147483646 w 146"/>
                <a:gd name="T21" fmla="*/ 2147483646 h 135"/>
                <a:gd name="T22" fmla="*/ 2147483646 w 146"/>
                <a:gd name="T23" fmla="*/ 2147483646 h 135"/>
                <a:gd name="T24" fmla="*/ 2147483646 w 146"/>
                <a:gd name="T25" fmla="*/ 2147483646 h 135"/>
                <a:gd name="T26" fmla="*/ 2147483646 w 146"/>
                <a:gd name="T27" fmla="*/ 2147483646 h 135"/>
                <a:gd name="T28" fmla="*/ 2147483646 w 146"/>
                <a:gd name="T29" fmla="*/ 2147483646 h 135"/>
                <a:gd name="T30" fmla="*/ 2147483646 w 146"/>
                <a:gd name="T31" fmla="*/ 2147483646 h 135"/>
                <a:gd name="T32" fmla="*/ 2147483646 w 146"/>
                <a:gd name="T33" fmla="*/ 2147483646 h 135"/>
                <a:gd name="T34" fmla="*/ 2147483646 w 146"/>
                <a:gd name="T35" fmla="*/ 2147483646 h 135"/>
                <a:gd name="T36" fmla="*/ 2147483646 w 146"/>
                <a:gd name="T37" fmla="*/ 2147483646 h 135"/>
                <a:gd name="T38" fmla="*/ 2147483646 w 146"/>
                <a:gd name="T39" fmla="*/ 2147483646 h 135"/>
                <a:gd name="T40" fmla="*/ 2147483646 w 146"/>
                <a:gd name="T41" fmla="*/ 2147483646 h 135"/>
                <a:gd name="T42" fmla="*/ 2147483646 w 146"/>
                <a:gd name="T43" fmla="*/ 2147483646 h 135"/>
                <a:gd name="T44" fmla="*/ 2147483646 w 146"/>
                <a:gd name="T45" fmla="*/ 2147483646 h 135"/>
                <a:gd name="T46" fmla="*/ 2147483646 w 146"/>
                <a:gd name="T47" fmla="*/ 2147483646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6" h="135">
                  <a:moveTo>
                    <a:pt x="120" y="35"/>
                  </a:moveTo>
                  <a:lnTo>
                    <a:pt x="120" y="2"/>
                  </a:lnTo>
                  <a:lnTo>
                    <a:pt x="102" y="2"/>
                  </a:lnTo>
                  <a:lnTo>
                    <a:pt x="102" y="21"/>
                  </a:lnTo>
                  <a:lnTo>
                    <a:pt x="73" y="0"/>
                  </a:lnTo>
                  <a:lnTo>
                    <a:pt x="0" y="56"/>
                  </a:lnTo>
                  <a:lnTo>
                    <a:pt x="12" y="71"/>
                  </a:lnTo>
                  <a:lnTo>
                    <a:pt x="19" y="66"/>
                  </a:lnTo>
                  <a:lnTo>
                    <a:pt x="19" y="135"/>
                  </a:lnTo>
                  <a:lnTo>
                    <a:pt x="128" y="135"/>
                  </a:lnTo>
                  <a:lnTo>
                    <a:pt x="128" y="66"/>
                  </a:lnTo>
                  <a:lnTo>
                    <a:pt x="135" y="71"/>
                  </a:lnTo>
                  <a:lnTo>
                    <a:pt x="146" y="56"/>
                  </a:lnTo>
                  <a:lnTo>
                    <a:pt x="120" y="35"/>
                  </a:lnTo>
                  <a:close/>
                  <a:moveTo>
                    <a:pt x="116" y="125"/>
                  </a:moveTo>
                  <a:lnTo>
                    <a:pt x="92" y="125"/>
                  </a:lnTo>
                  <a:lnTo>
                    <a:pt x="92" y="85"/>
                  </a:lnTo>
                  <a:lnTo>
                    <a:pt x="54" y="85"/>
                  </a:lnTo>
                  <a:lnTo>
                    <a:pt x="54" y="125"/>
                  </a:lnTo>
                  <a:lnTo>
                    <a:pt x="31" y="125"/>
                  </a:lnTo>
                  <a:lnTo>
                    <a:pt x="31" y="59"/>
                  </a:lnTo>
                  <a:lnTo>
                    <a:pt x="73" y="26"/>
                  </a:lnTo>
                  <a:lnTo>
                    <a:pt x="116" y="59"/>
                  </a:lnTo>
                  <a:lnTo>
                    <a:pt x="116" y="125"/>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pic>
        <p:nvPicPr>
          <p:cNvPr id="32" name="Picture 4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815" y="4766203"/>
            <a:ext cx="3619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41"/>
          <p:cNvSpPr txBox="1">
            <a:spLocks noChangeArrowheads="1"/>
          </p:cNvSpPr>
          <p:nvPr/>
        </p:nvSpPr>
        <p:spPr bwMode="auto">
          <a:xfrm>
            <a:off x="4648568" y="5367352"/>
            <a:ext cx="646277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eaLnBrk="1" hangingPunct="1">
              <a:lnSpc>
                <a:spcPct val="150000"/>
              </a:lnSpc>
              <a:spcBef>
                <a:spcPct val="0"/>
              </a:spcBef>
              <a:buFontTx/>
              <a:buNone/>
            </a:pPr>
            <a:r>
              <a:rPr lang="en-US" altLang="en-US" sz="1100" b="1" dirty="0">
                <a:solidFill>
                  <a:srgbClr val="400000"/>
                </a:solidFill>
              </a:rPr>
              <a:t>Supply Chain is Executive Sponsor of team focused on sustainability  initiatives at UCM</a:t>
            </a:r>
            <a:endParaRPr lang="id-ID" altLang="en-US" sz="1100" b="1" dirty="0">
              <a:solidFill>
                <a:srgbClr val="400000"/>
              </a:solidFill>
            </a:endParaRPr>
          </a:p>
        </p:txBody>
      </p:sp>
      <p:pic>
        <p:nvPicPr>
          <p:cNvPr id="3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51" y="1104485"/>
            <a:ext cx="443865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5373523" y="1500332"/>
            <a:ext cx="6196869" cy="830997"/>
          </a:xfrm>
          <a:prstGeom prst="rect">
            <a:avLst/>
          </a:prstGeom>
          <a:noFill/>
        </p:spPr>
        <p:txBody>
          <a:bodyPr wrap="square" rtlCol="0">
            <a:spAutoFit/>
          </a:bodyPr>
          <a:lstStyle/>
          <a:p>
            <a:r>
              <a:rPr lang="en-US" sz="1600" dirty="0"/>
              <a:t>Leverage UCM’s non-labor spend strategically to invest in the communities that we serve as a key element of the total health &amp; wellness of our patients and their families</a:t>
            </a:r>
          </a:p>
        </p:txBody>
      </p:sp>
    </p:spTree>
    <p:extLst>
      <p:ext uri="{BB962C8B-B14F-4D97-AF65-F5344CB8AC3E}">
        <p14:creationId xmlns:p14="http://schemas.microsoft.com/office/powerpoint/2010/main" val="2877240699"/>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2"/>
          </p:nvPr>
        </p:nvSpPr>
        <p:spPr>
          <a:xfrm>
            <a:off x="603250" y="1248346"/>
            <a:ext cx="10865661" cy="4831442"/>
          </a:xfrm>
        </p:spPr>
        <p:txBody>
          <a:bodyPr>
            <a:normAutofit fontScale="92500" lnSpcReduction="10000"/>
          </a:bodyPr>
          <a:lstStyle/>
          <a:p>
            <a:pPr marL="0" indent="0" algn="l">
              <a:lnSpc>
                <a:spcPct val="120000"/>
              </a:lnSpc>
              <a:buNone/>
            </a:pPr>
            <a:r>
              <a:rPr lang="en-US" sz="1800" b="1" dirty="0">
                <a:solidFill>
                  <a:schemeClr val="tx1"/>
                </a:solidFill>
              </a:rPr>
              <a:t>Purpose </a:t>
            </a:r>
            <a:r>
              <a:rPr lang="en-US" sz="1800" dirty="0">
                <a:solidFill>
                  <a:schemeClr val="tx1"/>
                </a:solidFill>
              </a:rPr>
              <a:t> </a:t>
            </a:r>
          </a:p>
          <a:p>
            <a:pPr marL="0" indent="0" algn="l">
              <a:lnSpc>
                <a:spcPct val="120000"/>
              </a:lnSpc>
              <a:buNone/>
            </a:pPr>
            <a:r>
              <a:rPr lang="en-US" sz="1200" dirty="0">
                <a:solidFill>
                  <a:schemeClr val="tx1"/>
                </a:solidFill>
              </a:rPr>
              <a:t>Recognizing that diversity in construction can yield greater competition while enhancing quality, costs and performance the University of Chicago Medicine launched the Construction Initiative to encourage opportunities for women and minority-owned business enterprises and maintains a contractor base that reflects our diverse workforce and patient base.</a:t>
            </a:r>
          </a:p>
          <a:p>
            <a:pPr marL="0" indent="0" algn="l">
              <a:lnSpc>
                <a:spcPct val="120000"/>
              </a:lnSpc>
              <a:spcBef>
                <a:spcPts val="600"/>
              </a:spcBef>
              <a:buNone/>
            </a:pPr>
            <a:r>
              <a:rPr lang="en-US" sz="1800" b="1" dirty="0">
                <a:solidFill>
                  <a:schemeClr val="tx1"/>
                </a:solidFill>
              </a:rPr>
              <a:t>Mission</a:t>
            </a:r>
            <a:endParaRPr lang="en-US" sz="1800" dirty="0">
              <a:solidFill>
                <a:schemeClr val="tx1"/>
              </a:solidFill>
            </a:endParaRPr>
          </a:p>
          <a:p>
            <a:pPr algn="l">
              <a:lnSpc>
                <a:spcPct val="120000"/>
              </a:lnSpc>
            </a:pPr>
            <a:r>
              <a:rPr lang="en-US" sz="1200" dirty="0">
                <a:solidFill>
                  <a:schemeClr val="tx1"/>
                </a:solidFill>
              </a:rPr>
              <a:t>To effectively utilize MWBE’s in construction projects and construction related professional service engagements</a:t>
            </a:r>
          </a:p>
          <a:p>
            <a:pPr algn="l">
              <a:lnSpc>
                <a:spcPct val="120000"/>
              </a:lnSpc>
            </a:pPr>
            <a:r>
              <a:rPr lang="en-US" sz="1200" dirty="0">
                <a:solidFill>
                  <a:schemeClr val="tx1"/>
                </a:solidFill>
              </a:rPr>
              <a:t>To integrate contractor diversity into daily work</a:t>
            </a:r>
          </a:p>
          <a:p>
            <a:pPr algn="l">
              <a:lnSpc>
                <a:spcPct val="120000"/>
              </a:lnSpc>
            </a:pPr>
            <a:r>
              <a:rPr lang="en-US" sz="1200" dirty="0">
                <a:solidFill>
                  <a:schemeClr val="tx1"/>
                </a:solidFill>
              </a:rPr>
              <a:t>To accelerate economic development in the community</a:t>
            </a:r>
          </a:p>
          <a:p>
            <a:pPr algn="l">
              <a:lnSpc>
                <a:spcPct val="120000"/>
              </a:lnSpc>
            </a:pPr>
            <a:r>
              <a:rPr lang="en-US" sz="1200" dirty="0">
                <a:solidFill>
                  <a:schemeClr val="tx1"/>
                </a:solidFill>
              </a:rPr>
              <a:t>To design and implement a process designed to maximize utilization of onsite construction workers that reside within an eight zip code area surrounding this campus and maximize apprenticeship opportunities </a:t>
            </a:r>
            <a:br>
              <a:rPr lang="en-US" sz="1200" dirty="0">
                <a:solidFill>
                  <a:schemeClr val="tx1"/>
                </a:solidFill>
              </a:rPr>
            </a:br>
            <a:r>
              <a:rPr lang="en-US" sz="1200" dirty="0">
                <a:solidFill>
                  <a:schemeClr val="tx1"/>
                </a:solidFill>
              </a:rPr>
              <a:t>to create long-term career options for Chicago residents</a:t>
            </a:r>
          </a:p>
          <a:p>
            <a:pPr marL="0" indent="0" algn="l">
              <a:lnSpc>
                <a:spcPct val="120000"/>
              </a:lnSpc>
              <a:spcBef>
                <a:spcPts val="600"/>
              </a:spcBef>
              <a:buNone/>
            </a:pPr>
            <a:r>
              <a:rPr lang="en-US" sz="1800" b="1" dirty="0">
                <a:solidFill>
                  <a:schemeClr val="tx1"/>
                </a:solidFill>
              </a:rPr>
              <a:t>Vision</a:t>
            </a:r>
          </a:p>
          <a:p>
            <a:pPr marL="0" indent="0" algn="l">
              <a:lnSpc>
                <a:spcPct val="120000"/>
              </a:lnSpc>
              <a:spcBef>
                <a:spcPts val="600"/>
              </a:spcBef>
              <a:buNone/>
            </a:pPr>
            <a:r>
              <a:rPr lang="en-US" altLang="en-US" sz="1200" dirty="0">
                <a:solidFill>
                  <a:schemeClr val="tx1"/>
                </a:solidFill>
                <a:latin typeface="+mn-lt"/>
                <a:ea typeface="ヒラギノ角ゴ Pro W3" pitchFamily="-127" charset="-128"/>
              </a:rPr>
              <a:t>The University of Chicago Medicine as a recognized leader among academic medical centers in the utilization of diverse firms and onsite workforce in its construction and construction related business opportunities.</a:t>
            </a:r>
          </a:p>
          <a:p>
            <a:pPr marL="0" indent="0" algn="l">
              <a:lnSpc>
                <a:spcPct val="120000"/>
              </a:lnSpc>
              <a:spcBef>
                <a:spcPts val="600"/>
              </a:spcBef>
              <a:buNone/>
            </a:pPr>
            <a:r>
              <a:rPr lang="en-US" altLang="en-US" sz="1200" dirty="0">
                <a:solidFill>
                  <a:schemeClr val="tx1"/>
                </a:solidFill>
                <a:latin typeface="+mn-lt"/>
                <a:ea typeface="ヒラギノ角ゴ Pro W3" pitchFamily="-127" charset="-128"/>
              </a:rPr>
              <a:t>UCM will create and maintain a level paying field for all bidders. Our contracting process will be  transparent, and fair.  UCM will be considered, by firms as the Owner of choice resulting in competitive pricing and a high level of creativity and quality. </a:t>
            </a:r>
          </a:p>
          <a:p>
            <a:pPr marL="0" indent="0" algn="l">
              <a:lnSpc>
                <a:spcPct val="120000"/>
              </a:lnSpc>
              <a:spcBef>
                <a:spcPts val="600"/>
              </a:spcBef>
              <a:buNone/>
            </a:pPr>
            <a:r>
              <a:rPr lang="en-US" altLang="en-US" sz="1200" dirty="0">
                <a:solidFill>
                  <a:schemeClr val="tx1"/>
                </a:solidFill>
                <a:latin typeface="+mn-lt"/>
                <a:ea typeface="ヒラギノ角ゴ Pro W3" pitchFamily="-127" charset="-128"/>
              </a:rPr>
              <a:t>The intentional  utilization of diverse certified minority and woman owned firms cannot and should not remain within the walls of Facilities, Design and Construction. The effort must be expanded throughout the organization.</a:t>
            </a:r>
          </a:p>
          <a:p>
            <a:pPr marL="0" indent="0">
              <a:lnSpc>
                <a:spcPct val="120000"/>
              </a:lnSpc>
              <a:buNone/>
            </a:pPr>
            <a:endParaRPr lang="en-US" sz="800" dirty="0"/>
          </a:p>
          <a:p>
            <a:pPr marL="0" indent="0">
              <a:lnSpc>
                <a:spcPct val="120000"/>
              </a:lnSpc>
              <a:buNone/>
            </a:pPr>
            <a:endParaRPr lang="en-US" dirty="0"/>
          </a:p>
        </p:txBody>
      </p:sp>
      <p:sp>
        <p:nvSpPr>
          <p:cNvPr id="5" name="Title 5"/>
          <p:cNvSpPr>
            <a:spLocks noGrp="1"/>
          </p:cNvSpPr>
          <p:nvPr>
            <p:ph type="title"/>
          </p:nvPr>
        </p:nvSpPr>
        <p:spPr>
          <a:xfrm>
            <a:off x="603250" y="448498"/>
            <a:ext cx="10985500" cy="716757"/>
          </a:xfrm>
        </p:spPr>
        <p:txBody>
          <a:bodyPr>
            <a:normAutofit/>
          </a:bodyPr>
          <a:lstStyle/>
          <a:p>
            <a:pPr defTabSz="1219169" fontAlgn="auto">
              <a:spcBef>
                <a:spcPts val="0"/>
              </a:spcBef>
              <a:spcAft>
                <a:spcPts val="0"/>
              </a:spcAft>
              <a:defRPr/>
            </a:pPr>
            <a:r>
              <a:rPr lang="en-US" dirty="0">
                <a:sym typeface="Arial"/>
              </a:rPr>
              <a:t>Business Diversity and Compliance</a:t>
            </a:r>
          </a:p>
        </p:txBody>
      </p:sp>
      <p:sp>
        <p:nvSpPr>
          <p:cNvPr id="9" name="Rectangle 8"/>
          <p:cNvSpPr/>
          <p:nvPr/>
        </p:nvSpPr>
        <p:spPr>
          <a:xfrm>
            <a:off x="8065865" y="6211669"/>
            <a:ext cx="2719462"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Minority Business Enterprise (MBE)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Woman Business Enterprise (WBE)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MWBE is Minority or Woman Owned </a:t>
            </a:r>
            <a:endPar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6731468"/>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621792"/>
            <a:ext cx="10985500" cy="716582"/>
          </a:xfrm>
        </p:spPr>
        <p:txBody>
          <a:bodyPr/>
          <a:lstStyle/>
          <a:p>
            <a:r>
              <a:rPr lang="en-US" dirty="0"/>
              <a:t>FY 2025 Highlights</a:t>
            </a:r>
          </a:p>
        </p:txBody>
      </p:sp>
      <p:sp>
        <p:nvSpPr>
          <p:cNvPr id="6" name="Rectangle 3"/>
          <p:cNvSpPr>
            <a:spLocks noGrp="1" noChangeArrowheads="1"/>
          </p:cNvSpPr>
          <p:nvPr>
            <p:ph type="body" sz="quarter" idx="22"/>
          </p:nvPr>
        </p:nvSpPr>
        <p:spPr bwMode="auto">
          <a:xfrm>
            <a:off x="603250" y="1422959"/>
            <a:ext cx="11444525" cy="12471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20000"/>
          </a:bodyPr>
          <a:lstStyle/>
          <a:p>
            <a:pPr marL="0" indent="0" fontAlgn="auto">
              <a:lnSpc>
                <a:spcPct val="114000"/>
              </a:lnSpc>
              <a:spcBef>
                <a:spcPts val="300"/>
              </a:spcBef>
              <a:spcAft>
                <a:spcPts val="0"/>
              </a:spcAft>
              <a:buNone/>
            </a:pPr>
            <a:r>
              <a:rPr lang="en-US" b="1" dirty="0"/>
              <a:t>FY2025 Year End Constructions Compliance Results</a:t>
            </a:r>
          </a:p>
          <a:p>
            <a:pPr marL="142875" indent="-142875" fontAlgn="auto">
              <a:lnSpc>
                <a:spcPct val="133000"/>
              </a:lnSpc>
              <a:spcBef>
                <a:spcPts val="300"/>
              </a:spcBef>
              <a:spcAft>
                <a:spcPts val="0"/>
              </a:spcAft>
            </a:pPr>
            <a:r>
              <a:rPr lang="en-US" dirty="0"/>
              <a:t>$57.4M in contracts awarded and paid to certified minority- and woman-owned firms</a:t>
            </a:r>
          </a:p>
          <a:p>
            <a:pPr marL="142875" indent="-142875" fontAlgn="auto">
              <a:lnSpc>
                <a:spcPct val="133000"/>
              </a:lnSpc>
              <a:spcBef>
                <a:spcPts val="300"/>
              </a:spcBef>
              <a:spcAft>
                <a:spcPts val="0"/>
              </a:spcAft>
            </a:pPr>
            <a:r>
              <a:rPr lang="en-US" dirty="0"/>
              <a:t>$9.6M in wages paid to minority and female onsite construction workers</a:t>
            </a:r>
          </a:p>
          <a:p>
            <a:pPr marL="142875" indent="-142875" fontAlgn="auto">
              <a:lnSpc>
                <a:spcPct val="133000"/>
              </a:lnSpc>
              <a:spcBef>
                <a:spcPts val="300"/>
              </a:spcBef>
              <a:spcAft>
                <a:spcPts val="0"/>
              </a:spcAft>
            </a:pPr>
            <a:r>
              <a:rPr lang="en-US" dirty="0"/>
              <a:t>$5.8M in wages earned by Chicago residents working on UChicago Medicine construction projects</a:t>
            </a:r>
          </a:p>
        </p:txBody>
      </p:sp>
      <p:sp>
        <p:nvSpPr>
          <p:cNvPr id="15" name="Rectangle 3"/>
          <p:cNvSpPr>
            <a:spLocks noGrp="1" noChangeArrowheads="1"/>
          </p:cNvSpPr>
          <p:nvPr>
            <p:ph type="body" sz="quarter" idx="22"/>
          </p:nvPr>
        </p:nvSpPr>
        <p:spPr bwMode="auto">
          <a:xfrm>
            <a:off x="603250" y="2630920"/>
            <a:ext cx="10985501" cy="10641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indent="0" fontAlgn="auto">
              <a:lnSpc>
                <a:spcPct val="114000"/>
              </a:lnSpc>
              <a:spcBef>
                <a:spcPts val="600"/>
              </a:spcBef>
              <a:spcAft>
                <a:spcPts val="0"/>
              </a:spcAft>
              <a:buNone/>
            </a:pPr>
            <a:r>
              <a:rPr lang="en-US" b="1" dirty="0"/>
              <a:t>From 2001 to 2024:</a:t>
            </a:r>
          </a:p>
          <a:p>
            <a:pPr marL="0" indent="0" fontAlgn="auto">
              <a:lnSpc>
                <a:spcPct val="111000"/>
              </a:lnSpc>
              <a:spcBef>
                <a:spcPts val="0"/>
              </a:spcBef>
              <a:spcAft>
                <a:spcPts val="0"/>
              </a:spcAft>
              <a:buNone/>
            </a:pPr>
            <a:r>
              <a:rPr lang="en-US" dirty="0">
                <a:latin typeface="+mn-lt"/>
              </a:rPr>
              <a:t>Certified minority and woman-owned firms (MWBE) achieved $643.5 Million in economic benefit from contracts awarded and paid on UChicago Medicine capital, renovation and plant expenditures.</a:t>
            </a:r>
          </a:p>
        </p:txBody>
      </p:sp>
      <p:sp>
        <p:nvSpPr>
          <p:cNvPr id="8" name="Rectangle 7"/>
          <p:cNvSpPr/>
          <p:nvPr/>
        </p:nvSpPr>
        <p:spPr>
          <a:xfrm>
            <a:off x="8075021" y="6211669"/>
            <a:ext cx="2719462" cy="646331"/>
          </a:xfrm>
          <a:prstGeom prst="rect">
            <a:avLst/>
          </a:prstGeom>
        </p:spPr>
        <p:txBody>
          <a:bodyPr wrap="none">
            <a:spAutoFit/>
          </a:bodyPr>
          <a:lstStyle/>
          <a:p>
            <a:pPr marL="0" marR="0" lvl="0" indent="0" algn="l" defTabSz="1218407"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Helvetica Neue" pitchFamily="2" charset="0"/>
              </a:rPr>
              <a:t>Minority Business Enterprise (MBE) </a:t>
            </a:r>
          </a:p>
          <a:p>
            <a:pPr marL="0" marR="0" lvl="0" indent="0" algn="l" defTabSz="1218407"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Helvetica Neue" pitchFamily="2" charset="0"/>
              </a:rPr>
              <a:t>Woman Business Enterprise (WBE)</a:t>
            </a:r>
          </a:p>
          <a:p>
            <a:pPr marL="0" marR="0" lvl="0" indent="0" algn="l" defTabSz="1218407"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Helvetica Neue" pitchFamily="2" charset="0"/>
              </a:rPr>
              <a:t>MWBE is Minority or Woman Owned </a:t>
            </a:r>
            <a:endPar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Helvetica Neue" pitchFamily="2" charset="0"/>
            </a:endParaRPr>
          </a:p>
        </p:txBody>
      </p:sp>
      <p:sp>
        <p:nvSpPr>
          <p:cNvPr id="7" name="TextBox 6"/>
          <p:cNvSpPr txBox="1"/>
          <p:nvPr/>
        </p:nvSpPr>
        <p:spPr>
          <a:xfrm>
            <a:off x="603250" y="3614357"/>
            <a:ext cx="9802622" cy="1792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0" fontAlgn="auto" latinLnBrk="0" hangingPunct="0">
              <a:lnSpc>
                <a:spcPct val="114000"/>
              </a:lnSpc>
              <a:spcBef>
                <a:spcPts val="3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Cancer Center Project</a:t>
            </a:r>
          </a:p>
          <a:p>
            <a:pPr marL="142875" marR="0" lvl="0" indent="-142875" algn="l" defTabSz="914400" rtl="0" eaLnBrk="0" fontAlgn="auto" latinLnBrk="0" hangingPunct="0">
              <a:lnSpc>
                <a:spcPct val="133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 90 MWBE subcontractors have been awarded contracts</a:t>
            </a:r>
          </a:p>
          <a:p>
            <a:pPr marL="142875" marR="0" lvl="0" indent="-142875" algn="l" defTabSz="914400" rtl="0" eaLnBrk="0" fontAlgn="auto" latinLnBrk="0" hangingPunct="0">
              <a:lnSpc>
                <a:spcPct val="133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date over $45.M in contracts awarded and paid to certified minority- and woman-owned firms</a:t>
            </a:r>
          </a:p>
          <a:p>
            <a:pPr marL="142875" marR="0" lvl="0" indent="-142875" algn="l" defTabSz="914400" rtl="0" eaLnBrk="0" fontAlgn="auto" latinLnBrk="0" hangingPunct="0">
              <a:lnSpc>
                <a:spcPct val="133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9.3M in wages paid to minority and female onsite construction workers</a:t>
            </a:r>
          </a:p>
          <a:p>
            <a:pPr marL="142875" marR="0" lvl="0" indent="-142875" algn="l" defTabSz="914400" rtl="0" eaLnBrk="0" fontAlgn="auto" latinLnBrk="0" hangingPunct="0">
              <a:lnSpc>
                <a:spcPct val="133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5.8M in wages earned by Chicago residents working on Cancer Center project</a:t>
            </a:r>
          </a:p>
        </p:txBody>
      </p:sp>
    </p:spTree>
    <p:extLst>
      <p:ext uri="{BB962C8B-B14F-4D97-AF65-F5344CB8AC3E}">
        <p14:creationId xmlns:p14="http://schemas.microsoft.com/office/powerpoint/2010/main" val="3248541780"/>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04" y="736837"/>
            <a:ext cx="10602514" cy="561612"/>
          </a:xfrm>
        </p:spPr>
        <p:txBody>
          <a:bodyPr/>
          <a:lstStyle/>
          <a:p>
            <a:r>
              <a:rPr lang="en-US" dirty="0"/>
              <a:t>UCM Community Impact – Supplier of the Year</a:t>
            </a:r>
          </a:p>
        </p:txBody>
      </p:sp>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89</a:t>
            </a:fld>
            <a:endParaRPr lang="en-US" dirty="0"/>
          </a:p>
        </p:txBody>
      </p:sp>
    </p:spTree>
    <p:extLst>
      <p:ext uri="{BB962C8B-B14F-4D97-AF65-F5344CB8AC3E}">
        <p14:creationId xmlns:p14="http://schemas.microsoft.com/office/powerpoint/2010/main" val="287822787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3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FAFEF-2DF9-924F-B93A-313A0AA7FA78}"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sp>
        <p:nvSpPr>
          <p:cNvPr id="8" name="Text Placeholder 2"/>
          <p:cNvSpPr>
            <a:spLocks noGrp="1"/>
          </p:cNvSpPr>
          <p:nvPr>
            <p:ph type="body" sz="quarter" idx="4294967295"/>
          </p:nvPr>
        </p:nvSpPr>
        <p:spPr>
          <a:xfrm>
            <a:off x="7072132" y="488837"/>
            <a:ext cx="4802711" cy="597013"/>
          </a:xfrm>
          <a:prstGeom prst="rect">
            <a:avLst/>
          </a:prstGeom>
        </p:spPr>
        <p:txBody>
          <a:bodyPr/>
          <a:lstStyle/>
          <a:p>
            <a:pPr algn="l"/>
            <a:r>
              <a:rPr lang="en-US" sz="3400" b="1" dirty="0">
                <a:solidFill>
                  <a:schemeClr val="tx1"/>
                </a:solidFill>
              </a:rPr>
              <a:t>The Health System</a:t>
            </a:r>
          </a:p>
        </p:txBody>
      </p:sp>
      <p:sp>
        <p:nvSpPr>
          <p:cNvPr id="9" name="Text Placeholder 3"/>
          <p:cNvSpPr>
            <a:spLocks noGrp="1"/>
          </p:cNvSpPr>
          <p:nvPr>
            <p:ph type="body" sz="quarter" idx="36"/>
          </p:nvPr>
        </p:nvSpPr>
        <p:spPr>
          <a:xfrm>
            <a:off x="7072132" y="1181100"/>
            <a:ext cx="5010948" cy="4838700"/>
          </a:xfrm>
        </p:spPr>
        <p:txBody>
          <a:bodyPr/>
          <a:lstStyle/>
          <a:p>
            <a:pPr marL="7937" indent="0" algn="l">
              <a:lnSpc>
                <a:spcPct val="100000"/>
              </a:lnSpc>
              <a:spcBef>
                <a:spcPts val="0"/>
              </a:spcBef>
              <a:spcAft>
                <a:spcPts val="0"/>
              </a:spcAft>
              <a:buNone/>
            </a:pPr>
            <a:r>
              <a:rPr lang="en-US" sz="1800" dirty="0">
                <a:solidFill>
                  <a:schemeClr val="tx1"/>
                </a:solidFill>
              </a:rPr>
              <a:t>The University of Chicago Health System has </a:t>
            </a:r>
            <a:br>
              <a:rPr lang="en-US" sz="1800" dirty="0">
                <a:solidFill>
                  <a:schemeClr val="tx1"/>
                </a:solidFill>
              </a:rPr>
            </a:br>
            <a:r>
              <a:rPr lang="en-US" sz="1800" dirty="0">
                <a:solidFill>
                  <a:schemeClr val="tx1"/>
                </a:solidFill>
              </a:rPr>
              <a:t>a history dating back to 1927. It is known publicly as </a:t>
            </a:r>
            <a:r>
              <a:rPr lang="en-US" sz="1800" b="1" dirty="0">
                <a:solidFill>
                  <a:srgbClr val="800000"/>
                </a:solidFill>
              </a:rPr>
              <a:t>UChicago Medicine</a:t>
            </a:r>
            <a:r>
              <a:rPr lang="en-US" sz="1800" dirty="0">
                <a:solidFill>
                  <a:schemeClr val="tx1"/>
                </a:solidFill>
              </a:rPr>
              <a:t>. </a:t>
            </a:r>
          </a:p>
          <a:p>
            <a:pPr marL="7937" indent="0" algn="l">
              <a:lnSpc>
                <a:spcPct val="100000"/>
              </a:lnSpc>
              <a:spcBef>
                <a:spcPts val="1500"/>
              </a:spcBef>
              <a:spcAft>
                <a:spcPts val="300"/>
              </a:spcAft>
              <a:buNone/>
            </a:pPr>
            <a:r>
              <a:rPr lang="en-US" sz="1800" dirty="0">
                <a:solidFill>
                  <a:schemeClr val="tx1"/>
                </a:solidFill>
              </a:rPr>
              <a:t>•  University of Chicago Medical Center </a:t>
            </a:r>
            <a:endParaRPr lang="en-US" sz="1800" dirty="0"/>
          </a:p>
          <a:p>
            <a:pPr marL="6350" indent="222250" algn="l">
              <a:lnSpc>
                <a:spcPct val="100000"/>
              </a:lnSpc>
              <a:spcBef>
                <a:spcPts val="0"/>
              </a:spcBef>
              <a:spcAft>
                <a:spcPts val="0"/>
              </a:spcAft>
              <a:buNone/>
            </a:pPr>
            <a:r>
              <a:rPr lang="en-US" sz="1300" i="1" dirty="0"/>
              <a:t>Health System f</a:t>
            </a:r>
            <a:r>
              <a:rPr lang="en-US" sz="1300" i="1" dirty="0">
                <a:solidFill>
                  <a:schemeClr val="tx1"/>
                </a:solidFill>
              </a:rPr>
              <a:t>lagship in Hyde Park and serving South Side</a:t>
            </a:r>
            <a:endParaRPr lang="en-US" sz="1300" dirty="0">
              <a:solidFill>
                <a:schemeClr val="tx1"/>
              </a:solidFill>
            </a:endParaRPr>
          </a:p>
          <a:p>
            <a:pPr marL="7937" indent="0" algn="l">
              <a:lnSpc>
                <a:spcPct val="100000"/>
              </a:lnSpc>
              <a:spcBef>
                <a:spcPts val="1500"/>
              </a:spcBef>
              <a:spcAft>
                <a:spcPts val="300"/>
              </a:spcAft>
              <a:buNone/>
            </a:pPr>
            <a:r>
              <a:rPr lang="en-US" sz="1800" dirty="0">
                <a:solidFill>
                  <a:schemeClr val="tx1"/>
                </a:solidFill>
              </a:rPr>
              <a:t>•  UChicago Medicine Ingalls Memorial</a:t>
            </a:r>
          </a:p>
          <a:p>
            <a:pPr marL="6350" indent="222250" algn="l">
              <a:lnSpc>
                <a:spcPct val="100000"/>
              </a:lnSpc>
              <a:spcBef>
                <a:spcPts val="0"/>
              </a:spcBef>
              <a:spcAft>
                <a:spcPts val="0"/>
              </a:spcAft>
              <a:buNone/>
            </a:pPr>
            <a:r>
              <a:rPr lang="en-US" sz="1300" i="1" dirty="0">
                <a:solidFill>
                  <a:schemeClr val="tx1"/>
                </a:solidFill>
              </a:rPr>
              <a:t>Serving the Southland &amp; south suburbs</a:t>
            </a:r>
          </a:p>
          <a:p>
            <a:pPr marL="7937" indent="0" algn="l">
              <a:lnSpc>
                <a:spcPct val="100000"/>
              </a:lnSpc>
              <a:spcBef>
                <a:spcPts val="1500"/>
              </a:spcBef>
              <a:spcAft>
                <a:spcPts val="300"/>
              </a:spcAft>
              <a:buNone/>
            </a:pPr>
            <a:r>
              <a:rPr lang="en-US" sz="1800" dirty="0">
                <a:solidFill>
                  <a:schemeClr val="tx1"/>
                </a:solidFill>
              </a:rPr>
              <a:t>•  UChicago Medicine AdventHealth </a:t>
            </a:r>
          </a:p>
          <a:p>
            <a:pPr marL="6350" indent="222250" algn="l">
              <a:lnSpc>
                <a:spcPct val="100000"/>
              </a:lnSpc>
              <a:spcBef>
                <a:spcPts val="0"/>
              </a:spcBef>
              <a:spcAft>
                <a:spcPts val="0"/>
              </a:spcAft>
              <a:buNone/>
            </a:pPr>
            <a:r>
              <a:rPr lang="en-US" sz="1300" i="1" dirty="0">
                <a:solidFill>
                  <a:schemeClr val="tx1"/>
                </a:solidFill>
              </a:rPr>
              <a:t>Joint venture serving the western suburbs</a:t>
            </a:r>
          </a:p>
          <a:p>
            <a:pPr marL="7937" indent="0" algn="l">
              <a:lnSpc>
                <a:spcPct val="100000"/>
              </a:lnSpc>
              <a:spcBef>
                <a:spcPts val="0"/>
              </a:spcBef>
              <a:spcAft>
                <a:spcPts val="0"/>
              </a:spcAft>
              <a:buNone/>
            </a:pPr>
            <a:endParaRPr lang="en-US" sz="1800" dirty="0">
              <a:solidFill>
                <a:schemeClr val="tx1"/>
              </a:solidFill>
            </a:endParaRPr>
          </a:p>
          <a:p>
            <a:pPr marL="7937" indent="0" algn="l">
              <a:lnSpc>
                <a:spcPct val="100000"/>
              </a:lnSpc>
              <a:spcBef>
                <a:spcPts val="0"/>
              </a:spcBef>
              <a:spcAft>
                <a:spcPts val="300"/>
              </a:spcAft>
              <a:buNone/>
            </a:pPr>
            <a:r>
              <a:rPr lang="en-US" sz="1800" dirty="0">
                <a:solidFill>
                  <a:schemeClr val="tx1"/>
                </a:solidFill>
              </a:rPr>
              <a:t>•  UChicago Medicine Crown Point </a:t>
            </a:r>
          </a:p>
          <a:p>
            <a:pPr marL="6350" indent="222250" algn="l">
              <a:lnSpc>
                <a:spcPct val="100000"/>
              </a:lnSpc>
              <a:spcBef>
                <a:spcPts val="0"/>
              </a:spcBef>
              <a:spcAft>
                <a:spcPts val="0"/>
              </a:spcAft>
              <a:buNone/>
            </a:pPr>
            <a:r>
              <a:rPr lang="en-US" sz="1300" i="1" dirty="0">
                <a:solidFill>
                  <a:schemeClr val="tx1"/>
                </a:solidFill>
              </a:rPr>
              <a:t>Multispecialty center &amp; micro-hospital in Northwest Indiana</a:t>
            </a:r>
          </a:p>
          <a:p>
            <a:pPr marL="7937" indent="0" algn="l">
              <a:lnSpc>
                <a:spcPct val="100000"/>
              </a:lnSpc>
              <a:spcBef>
                <a:spcPts val="0"/>
              </a:spcBef>
              <a:spcAft>
                <a:spcPts val="0"/>
              </a:spcAft>
              <a:buNone/>
            </a:pPr>
            <a:endParaRPr lang="en-US" sz="1800" dirty="0">
              <a:solidFill>
                <a:schemeClr val="tx1"/>
              </a:solidFill>
            </a:endParaRPr>
          </a:p>
          <a:p>
            <a:pPr marL="7937" indent="0" algn="l">
              <a:lnSpc>
                <a:spcPct val="100000"/>
              </a:lnSpc>
              <a:spcBef>
                <a:spcPts val="0"/>
              </a:spcBef>
              <a:spcAft>
                <a:spcPts val="300"/>
              </a:spcAft>
              <a:buNone/>
            </a:pPr>
            <a:r>
              <a:rPr lang="en-US" sz="1800" dirty="0">
                <a:solidFill>
                  <a:schemeClr val="tx1"/>
                </a:solidFill>
              </a:rPr>
              <a:t>•  UChicago Medicine Care Network </a:t>
            </a:r>
          </a:p>
          <a:p>
            <a:pPr marL="228600" indent="0" algn="l">
              <a:lnSpc>
                <a:spcPct val="100000"/>
              </a:lnSpc>
              <a:spcBef>
                <a:spcPts val="0"/>
              </a:spcBef>
              <a:spcAft>
                <a:spcPts val="0"/>
              </a:spcAft>
              <a:buNone/>
            </a:pPr>
            <a:r>
              <a:rPr lang="en-US" sz="1300" i="1" dirty="0">
                <a:solidFill>
                  <a:schemeClr val="tx1"/>
                </a:solidFill>
              </a:rPr>
              <a:t>A clinically integrated network of providers affiliated with </a:t>
            </a:r>
            <a:br>
              <a:rPr lang="en-US" sz="1300" i="1" dirty="0">
                <a:solidFill>
                  <a:schemeClr val="tx1"/>
                </a:solidFill>
              </a:rPr>
            </a:br>
            <a:r>
              <a:rPr lang="en-US" sz="1300" i="1" dirty="0">
                <a:solidFill>
                  <a:schemeClr val="tx1"/>
                </a:solidFill>
              </a:rPr>
              <a:t>UChicago Medicine and independent community providers</a:t>
            </a:r>
          </a:p>
        </p:txBody>
      </p:sp>
      <p:sp>
        <p:nvSpPr>
          <p:cNvPr id="10" name="TextBox 9"/>
          <p:cNvSpPr txBox="1"/>
          <p:nvPr/>
        </p:nvSpPr>
        <p:spPr>
          <a:xfrm>
            <a:off x="4092575" y="1738675"/>
            <a:ext cx="217170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7" rtl="0" eaLnBrk="0" fontAlgn="auto" latinLnBrk="0" hangingPunct="0">
              <a:lnSpc>
                <a:spcPct val="100000"/>
              </a:lnSpc>
              <a:spcBef>
                <a:spcPts val="60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sym typeface="Helvetica Neue"/>
              </a:rPr>
              <a:t>University of Chicago Medical Center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940" r="8664" b="5985"/>
          <a:stretch/>
        </p:blipFill>
        <p:spPr>
          <a:xfrm>
            <a:off x="0" y="1"/>
            <a:ext cx="6891690" cy="6157732"/>
          </a:xfrm>
          <a:prstGeom prst="rect">
            <a:avLst/>
          </a:prstGeom>
        </p:spPr>
      </p:pic>
    </p:spTree>
    <p:extLst>
      <p:ext uri="{BB962C8B-B14F-4D97-AF65-F5344CB8AC3E}">
        <p14:creationId xmlns:p14="http://schemas.microsoft.com/office/powerpoint/2010/main" val="4241229889"/>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04" y="736837"/>
            <a:ext cx="10602514" cy="561612"/>
          </a:xfrm>
        </p:spPr>
        <p:txBody>
          <a:bodyPr/>
          <a:lstStyle/>
          <a:p>
            <a:r>
              <a:rPr lang="en-US" dirty="0"/>
              <a:t>UCM Community Impact – Supplier of the Year</a:t>
            </a:r>
          </a:p>
        </p:txBody>
      </p:sp>
      <p:sp>
        <p:nvSpPr>
          <p:cNvPr id="4" name="Slide Number Placeholder 3"/>
          <p:cNvSpPr>
            <a:spLocks noGrp="1"/>
          </p:cNvSpPr>
          <p:nvPr>
            <p:ph type="sldNum" sz="quarter" idx="10"/>
          </p:nvPr>
        </p:nvSpPr>
        <p:spPr/>
        <p:txBody>
          <a:bodyPr/>
          <a:lstStyle/>
          <a:p>
            <a:pPr>
              <a:defRPr/>
            </a:pPr>
            <a:fld id="{6A2E489A-756C-6042-94D2-BA87D4A55D49}" type="slidenum">
              <a:rPr lang="en-US" smtClean="0"/>
              <a:pPr>
                <a:defRPr/>
              </a:pPr>
              <a:t>90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324" y="1487558"/>
            <a:ext cx="5139773" cy="2875121"/>
          </a:xfrm>
          <a:prstGeom prst="rect">
            <a:avLst/>
          </a:prstGeom>
        </p:spPr>
      </p:pic>
      <p:sp>
        <p:nvSpPr>
          <p:cNvPr id="6" name="TextBox 5"/>
          <p:cNvSpPr txBox="1"/>
          <p:nvPr/>
        </p:nvSpPr>
        <p:spPr>
          <a:xfrm>
            <a:off x="3272613" y="4806108"/>
            <a:ext cx="4469193" cy="461665"/>
          </a:xfrm>
          <a:prstGeom prst="rect">
            <a:avLst/>
          </a:prstGeom>
          <a:noFill/>
        </p:spPr>
        <p:txBody>
          <a:bodyPr wrap="square" rtlCol="0">
            <a:spAutoFit/>
          </a:bodyPr>
          <a:lstStyle/>
          <a:p>
            <a:r>
              <a:rPr lang="en-US" sz="2400" b="1" dirty="0"/>
              <a:t>PRESIDENT – COREY SMITH</a:t>
            </a:r>
          </a:p>
        </p:txBody>
      </p:sp>
    </p:spTree>
    <p:extLst>
      <p:ext uri="{BB962C8B-B14F-4D97-AF65-F5344CB8AC3E}">
        <p14:creationId xmlns:p14="http://schemas.microsoft.com/office/powerpoint/2010/main" val="103039166"/>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200" dirty="0"/>
              <a:t>Bob Boyden</a:t>
            </a:r>
          </a:p>
          <a:p>
            <a:r>
              <a:rPr lang="en-US" sz="3200" dirty="0"/>
              <a:t>Executive Director Supply Chain Operations</a:t>
            </a:r>
          </a:p>
        </p:txBody>
      </p:sp>
    </p:spTree>
    <p:extLst>
      <p:ext uri="{BB962C8B-B14F-4D97-AF65-F5344CB8AC3E}">
        <p14:creationId xmlns:p14="http://schemas.microsoft.com/office/powerpoint/2010/main" val="11434284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3958170" y="936263"/>
          <a:ext cx="13515033" cy="4692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3">
            <a:extLst>
              <a:ext uri="{FF2B5EF4-FFF2-40B4-BE49-F238E27FC236}">
                <a16:creationId xmlns:a16="http://schemas.microsoft.com/office/drawing/2014/main" id="{DE3AEA20-F6DC-4595-ABEC-CC00D8556618}"/>
              </a:ext>
            </a:extLst>
          </p:cNvPr>
          <p:cNvSpPr txBox="1">
            <a:spLocks/>
          </p:cNvSpPr>
          <p:nvPr/>
        </p:nvSpPr>
        <p:spPr>
          <a:xfrm>
            <a:off x="11379200" y="6620934"/>
            <a:ext cx="812800" cy="234951"/>
          </a:xfrm>
          <a:prstGeom prst="rect">
            <a:avLst/>
          </a:prstGeom>
        </p:spPr>
        <p:txBody>
          <a:bodyPr vert="horz" lIns="121920" tIns="121920" rIns="121920" bIns="365760" rtlCol="0">
            <a:noAutofit/>
          </a:bodyPr>
          <a:lstStyle>
            <a:lvl1pPr marL="261938" indent="-255985" algn="l" defTabSz="685800" rtl="0" eaLnBrk="1" latinLnBrk="0" hangingPunct="1">
              <a:lnSpc>
                <a:spcPct val="100000"/>
              </a:lnSpc>
              <a:spcBef>
                <a:spcPts val="900"/>
              </a:spcBef>
              <a:buClr>
                <a:srgbClr val="800000"/>
              </a:buClr>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517922" indent="-261938" algn="l" defTabSz="685800" rtl="0" eaLnBrk="1" latinLnBrk="0" hangingPunct="1">
              <a:lnSpc>
                <a:spcPct val="100000"/>
              </a:lnSpc>
              <a:spcBef>
                <a:spcPts val="225"/>
              </a:spcBef>
              <a:buClr>
                <a:srgbClr val="800000"/>
              </a:buClr>
              <a:buSzPct val="100000"/>
              <a:buFont typeface="Arial" panose="020B0604020202020204" pitchFamily="34" charset="0"/>
              <a:buChar char="»"/>
              <a:tabLst/>
              <a:defRPr sz="2250" kern="1200">
                <a:solidFill>
                  <a:schemeClr val="tx1"/>
                </a:solidFill>
                <a:latin typeface="Arial" panose="020B0604020202020204" pitchFamily="34" charset="0"/>
                <a:ea typeface="+mn-ea"/>
                <a:cs typeface="Arial" panose="020B0604020202020204" pitchFamily="34" charset="0"/>
              </a:defRPr>
            </a:lvl2pPr>
            <a:lvl3pPr marL="815579" indent="-303610" algn="l" defTabSz="685800" rtl="0" eaLnBrk="1" latinLnBrk="0" hangingPunct="1">
              <a:lnSpc>
                <a:spcPct val="100000"/>
              </a:lnSpc>
              <a:spcBef>
                <a:spcPts val="225"/>
              </a:spcBef>
              <a:buClr>
                <a:srgbClr val="800000"/>
              </a:buClr>
              <a:buSzPct val="100000"/>
              <a:buFont typeface="Arial" panose="020B0604020202020204" pitchFamily="34" charset="0"/>
              <a:buChar char="»"/>
              <a:tabLst/>
              <a:defRPr sz="2100" kern="1200">
                <a:solidFill>
                  <a:schemeClr val="tx1"/>
                </a:solidFill>
                <a:latin typeface="Arial" panose="020B0604020202020204" pitchFamily="34" charset="0"/>
                <a:ea typeface="+mn-ea"/>
                <a:cs typeface="Arial" panose="020B0604020202020204" pitchFamily="34" charset="0"/>
              </a:defRPr>
            </a:lvl3pPr>
            <a:lvl4pPr marL="1119188" indent="-255985" algn="l" defTabSz="685800" rtl="0" eaLnBrk="1" latinLnBrk="0" hangingPunct="1">
              <a:lnSpc>
                <a:spcPct val="100000"/>
              </a:lnSpc>
              <a:spcBef>
                <a:spcPts val="225"/>
              </a:spcBef>
              <a:buClr>
                <a:srgbClr val="800000"/>
              </a:buClr>
              <a:buSzPct val="100000"/>
              <a:buFont typeface="Arial" panose="020B0604020202020204" pitchFamily="34" charset="0"/>
              <a:buChar char="»"/>
              <a:tabLst/>
              <a:defRPr sz="1950" kern="1200">
                <a:solidFill>
                  <a:schemeClr val="tx1"/>
                </a:solidFill>
                <a:latin typeface="Arial" panose="020B0604020202020204" pitchFamily="34" charset="0"/>
                <a:ea typeface="+mn-ea"/>
                <a:cs typeface="Arial" panose="020B0604020202020204" pitchFamily="34" charset="0"/>
              </a:defRPr>
            </a:lvl4pPr>
            <a:lvl5pPr marL="1375172" indent="-261938" algn="l" defTabSz="685800" rtl="0" eaLnBrk="1" latinLnBrk="0" hangingPunct="1">
              <a:lnSpc>
                <a:spcPct val="100000"/>
              </a:lnSpc>
              <a:spcBef>
                <a:spcPts val="225"/>
              </a:spcBef>
              <a:buClr>
                <a:srgbClr val="800000"/>
              </a:buClr>
              <a:buSzPct val="10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sz="3200" dirty="0"/>
          </a:p>
        </p:txBody>
      </p:sp>
      <p:sp>
        <p:nvSpPr>
          <p:cNvPr id="10" name="Title 1">
            <a:extLst>
              <a:ext uri="{FF2B5EF4-FFF2-40B4-BE49-F238E27FC236}">
                <a16:creationId xmlns:a16="http://schemas.microsoft.com/office/drawing/2014/main" id="{15F1D39D-35EE-42D2-945A-3FD23F2DCB4E}"/>
              </a:ext>
            </a:extLst>
          </p:cNvPr>
          <p:cNvSpPr>
            <a:spLocks noGrp="1"/>
          </p:cNvSpPr>
          <p:nvPr>
            <p:ph type="title"/>
          </p:nvPr>
        </p:nvSpPr>
        <p:spPr>
          <a:xfrm>
            <a:off x="224590" y="143582"/>
            <a:ext cx="10972800" cy="867833"/>
          </a:xfrm>
        </p:spPr>
        <p:txBody>
          <a:bodyPr/>
          <a:lstStyle/>
          <a:p>
            <a:r>
              <a:rPr lang="en-US" dirty="0">
                <a:solidFill>
                  <a:schemeClr val="accent1"/>
                </a:solidFill>
              </a:rPr>
              <a:t>One Supply Chain </a:t>
            </a:r>
          </a:p>
        </p:txBody>
      </p:sp>
      <p:sp>
        <p:nvSpPr>
          <p:cNvPr id="5" name="TextBox 4"/>
          <p:cNvSpPr txBox="1"/>
          <p:nvPr/>
        </p:nvSpPr>
        <p:spPr>
          <a:xfrm>
            <a:off x="4969043" y="6080136"/>
            <a:ext cx="7117347" cy="461665"/>
          </a:xfrm>
          <a:prstGeom prst="rect">
            <a:avLst/>
          </a:prstGeom>
          <a:noFill/>
        </p:spPr>
        <p:txBody>
          <a:bodyPr wrap="square" rtlCol="0">
            <a:spAutoFit/>
          </a:bodyPr>
          <a:lstStyle/>
          <a:p>
            <a:r>
              <a:rPr lang="en-US" sz="2400" b="1" i="1" dirty="0">
                <a:solidFill>
                  <a:schemeClr val="bg1"/>
                </a:solidFill>
              </a:rPr>
              <a:t>Supply Chain people doing Supply Chain work</a:t>
            </a:r>
          </a:p>
        </p:txBody>
      </p:sp>
      <p:sp>
        <p:nvSpPr>
          <p:cNvPr id="12" name="Rounded Rectangle 11"/>
          <p:cNvSpPr/>
          <p:nvPr/>
        </p:nvSpPr>
        <p:spPr>
          <a:xfrm>
            <a:off x="6288506" y="859015"/>
            <a:ext cx="4908884" cy="3048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400" b="1" dirty="0">
                <a:solidFill>
                  <a:prstClr val="white"/>
                </a:solidFill>
              </a:rPr>
              <a:t>VOLUME</a:t>
            </a:r>
          </a:p>
        </p:txBody>
      </p:sp>
      <p:sp>
        <p:nvSpPr>
          <p:cNvPr id="9" name="TextBox 8"/>
          <p:cNvSpPr txBox="1"/>
          <p:nvPr/>
        </p:nvSpPr>
        <p:spPr>
          <a:xfrm>
            <a:off x="6288506" y="857130"/>
            <a:ext cx="5497094" cy="3970318"/>
          </a:xfrm>
          <a:prstGeom prst="rect">
            <a:avLst/>
          </a:prstGeom>
          <a:noFill/>
        </p:spPr>
        <p:txBody>
          <a:bodyPr wrap="square" rtlCol="0">
            <a:spAutoFit/>
          </a:bodyPr>
          <a:lstStyle/>
          <a:p>
            <a:endParaRPr lang="en-US" b="1" dirty="0"/>
          </a:p>
          <a:p>
            <a:pPr marL="285750" indent="-285750">
              <a:buFont typeface="Arial" panose="020B0604020202020204" pitchFamily="34" charset="0"/>
              <a:buChar char="•"/>
            </a:pPr>
            <a:r>
              <a:rPr lang="en-US" b="1" dirty="0"/>
              <a:t>120,000 individual supply locations(bins)</a:t>
            </a:r>
          </a:p>
          <a:p>
            <a:endParaRPr lang="en-US" b="1" dirty="0"/>
          </a:p>
          <a:p>
            <a:pPr marL="285750" indent="-285750">
              <a:buFont typeface="Arial" panose="020B0604020202020204" pitchFamily="34" charset="0"/>
              <a:buChar char="•"/>
            </a:pPr>
            <a:r>
              <a:rPr lang="en-US" b="1" dirty="0"/>
              <a:t>23,000 individual skus managed</a:t>
            </a:r>
          </a:p>
          <a:p>
            <a:endParaRPr lang="en-US" b="1" dirty="0"/>
          </a:p>
          <a:p>
            <a:pPr marL="285750" indent="-285750">
              <a:buFont typeface="Arial" panose="020B0604020202020204" pitchFamily="34" charset="0"/>
              <a:buChar char="•"/>
            </a:pPr>
            <a:r>
              <a:rPr lang="en-US" b="1" dirty="0"/>
              <a:t>$40,000,000 in inventory managed</a:t>
            </a:r>
          </a:p>
          <a:p>
            <a:endParaRPr lang="en-US" b="1" dirty="0"/>
          </a:p>
          <a:p>
            <a:pPr marL="285750" indent="-285750">
              <a:buFont typeface="Arial" panose="020B0604020202020204" pitchFamily="34" charset="0"/>
              <a:buChar char="•"/>
            </a:pPr>
            <a:r>
              <a:rPr lang="en-US" b="1" dirty="0"/>
              <a:t>3,800 Lines per day</a:t>
            </a:r>
          </a:p>
          <a:p>
            <a:endParaRPr lang="en-US" b="1" dirty="0"/>
          </a:p>
          <a:p>
            <a:pPr marL="285750" indent="-285750">
              <a:buFont typeface="Arial" panose="020B0604020202020204" pitchFamily="34" charset="0"/>
              <a:buChar char="•"/>
            </a:pPr>
            <a:r>
              <a:rPr lang="en-US" b="1" dirty="0"/>
              <a:t>1,100 Packages(UPS/FedEx) per day</a:t>
            </a:r>
          </a:p>
          <a:p>
            <a:endParaRPr lang="en-US" b="1" dirty="0"/>
          </a:p>
          <a:p>
            <a:pPr marL="285750" indent="-285750">
              <a:buFont typeface="Arial" panose="020B0604020202020204" pitchFamily="34" charset="0"/>
              <a:buChar char="•"/>
            </a:pPr>
            <a:r>
              <a:rPr lang="en-US" b="1" dirty="0"/>
              <a:t>6,000,000 million pounds of linen per yea</a:t>
            </a:r>
            <a:r>
              <a:rPr lang="en-US" dirty="0"/>
              <a:t>r</a:t>
            </a:r>
          </a:p>
          <a:p>
            <a:endParaRPr lang="en-US" dirty="0"/>
          </a:p>
          <a:p>
            <a:endParaRPr lang="en-US" dirty="0"/>
          </a:p>
        </p:txBody>
      </p:sp>
      <p:sp>
        <p:nvSpPr>
          <p:cNvPr id="25" name="Rounded Rectangle 24"/>
          <p:cNvSpPr/>
          <p:nvPr/>
        </p:nvSpPr>
        <p:spPr>
          <a:xfrm>
            <a:off x="6288506" y="4348735"/>
            <a:ext cx="4908884" cy="3048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400" b="1" dirty="0">
                <a:solidFill>
                  <a:prstClr val="white"/>
                </a:solidFill>
              </a:rPr>
              <a:t>PEOPLE</a:t>
            </a:r>
          </a:p>
        </p:txBody>
      </p:sp>
      <p:sp>
        <p:nvSpPr>
          <p:cNvPr id="26" name="TextBox 25"/>
          <p:cNvSpPr txBox="1"/>
          <p:nvPr/>
        </p:nvSpPr>
        <p:spPr>
          <a:xfrm>
            <a:off x="6288506" y="4767762"/>
            <a:ext cx="5348705" cy="369332"/>
          </a:xfrm>
          <a:prstGeom prst="rect">
            <a:avLst/>
          </a:prstGeom>
          <a:noFill/>
        </p:spPr>
        <p:txBody>
          <a:bodyPr wrap="square" rtlCol="0">
            <a:spAutoFit/>
          </a:bodyPr>
          <a:lstStyle/>
          <a:p>
            <a:r>
              <a:rPr lang="en-US" b="1" dirty="0"/>
              <a:t>125 Supply Chain Professionals</a:t>
            </a:r>
          </a:p>
        </p:txBody>
      </p:sp>
    </p:spTree>
    <p:extLst>
      <p:ext uri="{BB962C8B-B14F-4D97-AF65-F5344CB8AC3E}">
        <p14:creationId xmlns:p14="http://schemas.microsoft.com/office/powerpoint/2010/main" val="2493944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ad PNG Transparent Images | PNG 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5065">
            <a:off x="2481988" y="344236"/>
            <a:ext cx="8360000" cy="7030001"/>
          </a:xfrm>
          <a:prstGeom prst="rect">
            <a:avLst/>
          </a:prstGeom>
        </p:spPr>
      </p:pic>
      <p:sp>
        <p:nvSpPr>
          <p:cNvPr id="2" name="Title 1"/>
          <p:cNvSpPr>
            <a:spLocks noGrp="1"/>
          </p:cNvSpPr>
          <p:nvPr>
            <p:ph type="title"/>
          </p:nvPr>
        </p:nvSpPr>
        <p:spPr>
          <a:xfrm>
            <a:off x="120040" y="166593"/>
            <a:ext cx="10972800" cy="914400"/>
          </a:xfrm>
        </p:spPr>
        <p:txBody>
          <a:bodyPr/>
          <a:lstStyle/>
          <a:p>
            <a:pPr>
              <a:defRPr/>
            </a:pPr>
            <a:r>
              <a:rPr lang="en-US" dirty="0">
                <a:solidFill>
                  <a:schemeClr val="accent1"/>
                </a:solidFill>
              </a:rPr>
              <a:t>Where are we going?</a:t>
            </a:r>
          </a:p>
        </p:txBody>
      </p:sp>
      <p:sp>
        <p:nvSpPr>
          <p:cNvPr id="13" name="Rounded Rectangle 12"/>
          <p:cNvSpPr/>
          <p:nvPr/>
        </p:nvSpPr>
        <p:spPr>
          <a:xfrm>
            <a:off x="8479970" y="4310710"/>
            <a:ext cx="1719943" cy="60415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E-Labels  1Yr</a:t>
            </a:r>
          </a:p>
        </p:txBody>
      </p:sp>
      <p:sp>
        <p:nvSpPr>
          <p:cNvPr id="14" name="Rounded Rectangle 13"/>
          <p:cNvSpPr/>
          <p:nvPr/>
        </p:nvSpPr>
        <p:spPr>
          <a:xfrm>
            <a:off x="5606440" y="1619839"/>
            <a:ext cx="1551146" cy="60415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Source Tagging 2Yr</a:t>
            </a:r>
          </a:p>
        </p:txBody>
      </p:sp>
      <p:sp>
        <p:nvSpPr>
          <p:cNvPr id="15" name="Rounded Rectangle 14"/>
          <p:cNvSpPr/>
          <p:nvPr/>
        </p:nvSpPr>
        <p:spPr>
          <a:xfrm>
            <a:off x="968392" y="2485221"/>
            <a:ext cx="1719943" cy="60415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Auto Ordering 1.5 Yr</a:t>
            </a:r>
          </a:p>
        </p:txBody>
      </p:sp>
      <p:sp>
        <p:nvSpPr>
          <p:cNvPr id="16" name="Rounded Rectangle 15"/>
          <p:cNvSpPr/>
          <p:nvPr/>
        </p:nvSpPr>
        <p:spPr>
          <a:xfrm>
            <a:off x="7141029" y="166593"/>
            <a:ext cx="2111828" cy="7151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Easy Street  TBD</a:t>
            </a:r>
          </a:p>
        </p:txBody>
      </p:sp>
      <p:cxnSp>
        <p:nvCxnSpPr>
          <p:cNvPr id="18" name="Straight Connector 17"/>
          <p:cNvCxnSpPr/>
          <p:nvPr/>
        </p:nvCxnSpPr>
        <p:spPr>
          <a:xfrm>
            <a:off x="8871856" y="4914865"/>
            <a:ext cx="0" cy="73482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840681" y="4914865"/>
            <a:ext cx="0" cy="73482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96989" y="3089376"/>
            <a:ext cx="0" cy="15070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81067" y="3089376"/>
            <a:ext cx="0" cy="15070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819810" y="2223994"/>
            <a:ext cx="0" cy="9527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967197" y="2223994"/>
            <a:ext cx="0" cy="9527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32520" y="881743"/>
            <a:ext cx="0" cy="47620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024759" y="881743"/>
            <a:ext cx="0" cy="476209"/>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5" name="Picture 34" descr="SVG &gt; farm wheat farming grass - Free SVG Image &amp; Icon. | SVG Sil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221" y="3585790"/>
            <a:ext cx="916335" cy="1329075"/>
          </a:xfrm>
          <a:prstGeom prst="rect">
            <a:avLst/>
          </a:prstGeom>
        </p:spPr>
      </p:pic>
      <p:pic>
        <p:nvPicPr>
          <p:cNvPr id="38" name="Picture 37" descr="SVG &gt; farm wheat farming grass - Free SVG Image &amp; Icon. | SVG Sil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625" y="578650"/>
            <a:ext cx="547038" cy="793437"/>
          </a:xfrm>
          <a:prstGeom prst="rect">
            <a:avLst/>
          </a:prstGeom>
        </p:spPr>
      </p:pic>
      <p:pic>
        <p:nvPicPr>
          <p:cNvPr id="39" name="Picture 38" descr="SVG &gt; farm wheat farming grass - Free SVG Image &amp; Icon. | SVG Sil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353" y="2288141"/>
            <a:ext cx="744620" cy="1080015"/>
          </a:xfrm>
          <a:prstGeom prst="rect">
            <a:avLst/>
          </a:prstGeom>
        </p:spPr>
      </p:pic>
      <p:pic>
        <p:nvPicPr>
          <p:cNvPr id="40" name="Picture 39" descr="SVG &gt; farm wheat farming grass - Free SVG Image &amp; Icon. | SVG Sil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671" y="4847509"/>
            <a:ext cx="513168" cy="744311"/>
          </a:xfrm>
          <a:prstGeom prst="rect">
            <a:avLst/>
          </a:prstGeom>
        </p:spPr>
      </p:pic>
    </p:spTree>
    <p:extLst>
      <p:ext uri="{BB962C8B-B14F-4D97-AF65-F5344CB8AC3E}">
        <p14:creationId xmlns:p14="http://schemas.microsoft.com/office/powerpoint/2010/main" val="3649246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2615968-1818-482D-8EA0-D2E5C8A0B7E2}"/>
              </a:ext>
            </a:extLst>
          </p:cNvPr>
          <p:cNvPicPr>
            <a:picLocks noChangeAspect="1"/>
          </p:cNvPicPr>
          <p:nvPr/>
        </p:nvPicPr>
        <p:blipFill>
          <a:blip r:embed="rId3"/>
          <a:stretch>
            <a:fillRect/>
          </a:stretch>
        </p:blipFill>
        <p:spPr>
          <a:xfrm>
            <a:off x="10203715" y="4209595"/>
            <a:ext cx="1389627" cy="768243"/>
          </a:xfrm>
          <a:prstGeom prst="rect">
            <a:avLst/>
          </a:prstGeom>
        </p:spPr>
      </p:pic>
      <p:pic>
        <p:nvPicPr>
          <p:cNvPr id="28" name="Picture 27" descr="A blue line on a white background&#10;&#10;Description automatically generated">
            <a:extLst>
              <a:ext uri="{FF2B5EF4-FFF2-40B4-BE49-F238E27FC236}">
                <a16:creationId xmlns:a16="http://schemas.microsoft.com/office/drawing/2014/main" id="{90602C8F-1722-4078-88FA-64FC8946B2E9}"/>
              </a:ext>
            </a:extLst>
          </p:cNvPr>
          <p:cNvPicPr>
            <a:picLocks noChangeAspect="1"/>
          </p:cNvPicPr>
          <p:nvPr/>
        </p:nvPicPr>
        <p:blipFill rotWithShape="1">
          <a:blip r:embed="rId4">
            <a:extLst>
              <a:ext uri="{28A0092B-C50C-407E-A947-70E740481C1C}">
                <a14:useLocalDpi xmlns:a14="http://schemas.microsoft.com/office/drawing/2010/main" val="0"/>
              </a:ext>
            </a:extLst>
          </a:blip>
          <a:srcRect t="36577" b="37906"/>
          <a:stretch/>
        </p:blipFill>
        <p:spPr>
          <a:xfrm rot="5400000">
            <a:off x="10213134" y="3072061"/>
            <a:ext cx="1779221" cy="404270"/>
          </a:xfrm>
          <a:prstGeom prst="rect">
            <a:avLst/>
          </a:prstGeom>
        </p:spPr>
      </p:pic>
      <p:pic>
        <p:nvPicPr>
          <p:cNvPr id="4" name="Picture 3">
            <a:extLst>
              <a:ext uri="{FF2B5EF4-FFF2-40B4-BE49-F238E27FC236}">
                <a16:creationId xmlns:a16="http://schemas.microsoft.com/office/drawing/2014/main" id="{A1F1D0A3-1D16-48BE-AD58-274AEEA700DB}"/>
              </a:ext>
            </a:extLst>
          </p:cNvPr>
          <p:cNvPicPr>
            <a:picLocks noChangeAspect="1"/>
          </p:cNvPicPr>
          <p:nvPr/>
        </p:nvPicPr>
        <p:blipFill>
          <a:blip r:embed="rId5"/>
          <a:stretch>
            <a:fillRect/>
          </a:stretch>
        </p:blipFill>
        <p:spPr>
          <a:xfrm rot="4639398">
            <a:off x="6486173" y="1576214"/>
            <a:ext cx="979986" cy="801635"/>
          </a:xfrm>
          <a:prstGeom prst="rect">
            <a:avLst/>
          </a:prstGeom>
        </p:spPr>
      </p:pic>
      <p:pic>
        <p:nvPicPr>
          <p:cNvPr id="76" name="Picture 75" descr="A blue line on a white background&#10;&#10;Description automatically generated">
            <a:extLst>
              <a:ext uri="{FF2B5EF4-FFF2-40B4-BE49-F238E27FC236}">
                <a16:creationId xmlns:a16="http://schemas.microsoft.com/office/drawing/2014/main" id="{4F1D1851-60D3-4973-A97C-9B45A994EF03}"/>
              </a:ext>
            </a:extLst>
          </p:cNvPr>
          <p:cNvPicPr>
            <a:picLocks noChangeAspect="1"/>
          </p:cNvPicPr>
          <p:nvPr/>
        </p:nvPicPr>
        <p:blipFill rotWithShape="1">
          <a:blip r:embed="rId4">
            <a:extLst>
              <a:ext uri="{28A0092B-C50C-407E-A947-70E740481C1C}">
                <a14:useLocalDpi xmlns:a14="http://schemas.microsoft.com/office/drawing/2010/main" val="0"/>
              </a:ext>
            </a:extLst>
          </a:blip>
          <a:srcRect t="36577" b="37906"/>
          <a:stretch/>
        </p:blipFill>
        <p:spPr>
          <a:xfrm>
            <a:off x="3819036" y="1836655"/>
            <a:ext cx="3001656" cy="343984"/>
          </a:xfrm>
          <a:prstGeom prst="rect">
            <a:avLst/>
          </a:prstGeom>
        </p:spPr>
      </p:pic>
      <p:pic>
        <p:nvPicPr>
          <p:cNvPr id="80" name="Picture 79" descr="A blue line on a white background&#10;&#10;Description automatically generated">
            <a:extLst>
              <a:ext uri="{FF2B5EF4-FFF2-40B4-BE49-F238E27FC236}">
                <a16:creationId xmlns:a16="http://schemas.microsoft.com/office/drawing/2014/main" id="{463CF52A-AD86-4E16-8DA1-1DC0639B261C}"/>
              </a:ext>
            </a:extLst>
          </p:cNvPr>
          <p:cNvPicPr>
            <a:picLocks noChangeAspect="1"/>
          </p:cNvPicPr>
          <p:nvPr/>
        </p:nvPicPr>
        <p:blipFill rotWithShape="1">
          <a:blip r:embed="rId4">
            <a:extLst>
              <a:ext uri="{28A0092B-C50C-407E-A947-70E740481C1C}">
                <a14:useLocalDpi xmlns:a14="http://schemas.microsoft.com/office/drawing/2010/main" val="0"/>
              </a:ext>
            </a:extLst>
          </a:blip>
          <a:srcRect t="36577" b="37906"/>
          <a:stretch/>
        </p:blipFill>
        <p:spPr>
          <a:xfrm>
            <a:off x="7174014" y="1894975"/>
            <a:ext cx="2705618" cy="374415"/>
          </a:xfrm>
          <a:prstGeom prst="rect">
            <a:avLst/>
          </a:prstGeom>
        </p:spPr>
      </p:pic>
      <p:pic>
        <p:nvPicPr>
          <p:cNvPr id="59" name="Picture 58" descr="A blue line on a white background&#10;&#10;Description automatically generated">
            <a:extLst>
              <a:ext uri="{FF2B5EF4-FFF2-40B4-BE49-F238E27FC236}">
                <a16:creationId xmlns:a16="http://schemas.microsoft.com/office/drawing/2014/main" id="{1FC773DB-8DC7-4AF9-BE97-7F9FA23D9E03}"/>
              </a:ext>
            </a:extLst>
          </p:cNvPr>
          <p:cNvPicPr>
            <a:picLocks noChangeAspect="1"/>
          </p:cNvPicPr>
          <p:nvPr/>
        </p:nvPicPr>
        <p:blipFill rotWithShape="1">
          <a:blip r:embed="rId4">
            <a:extLst>
              <a:ext uri="{28A0092B-C50C-407E-A947-70E740481C1C}">
                <a14:useLocalDpi xmlns:a14="http://schemas.microsoft.com/office/drawing/2010/main" val="0"/>
              </a:ext>
            </a:extLst>
          </a:blip>
          <a:srcRect t="36577" b="37906"/>
          <a:stretch/>
        </p:blipFill>
        <p:spPr>
          <a:xfrm rot="10579467">
            <a:off x="6779585" y="4502014"/>
            <a:ext cx="3356031" cy="343984"/>
          </a:xfrm>
          <a:prstGeom prst="rect">
            <a:avLst/>
          </a:prstGeom>
        </p:spPr>
      </p:pic>
      <p:sp>
        <p:nvSpPr>
          <p:cNvPr id="12" name="TextBox 11">
            <a:extLst>
              <a:ext uri="{FF2B5EF4-FFF2-40B4-BE49-F238E27FC236}">
                <a16:creationId xmlns:a16="http://schemas.microsoft.com/office/drawing/2014/main" id="{3FF5090C-044E-4D85-8726-45634B583D3D}"/>
              </a:ext>
            </a:extLst>
          </p:cNvPr>
          <p:cNvSpPr txBox="1"/>
          <p:nvPr/>
        </p:nvSpPr>
        <p:spPr>
          <a:xfrm>
            <a:off x="6414190" y="2384582"/>
            <a:ext cx="1400290" cy="307777"/>
          </a:xfrm>
          <a:prstGeom prst="rect">
            <a:avLst/>
          </a:prstGeom>
          <a:noFill/>
        </p:spPr>
        <p:txBody>
          <a:bodyPr wrap="square" rtlCol="0">
            <a:spAutoFit/>
          </a:bodyPr>
          <a:lstStyle/>
          <a:p>
            <a:r>
              <a:rPr lang="en-US" sz="1400" b="1" dirty="0"/>
              <a:t>AP Device</a:t>
            </a:r>
          </a:p>
        </p:txBody>
      </p:sp>
      <p:pic>
        <p:nvPicPr>
          <p:cNvPr id="7" name="Picture 6">
            <a:extLst>
              <a:ext uri="{FF2B5EF4-FFF2-40B4-BE49-F238E27FC236}">
                <a16:creationId xmlns:a16="http://schemas.microsoft.com/office/drawing/2014/main" id="{B833DFB2-7B37-4772-B52F-DA490D9EF3BA}"/>
              </a:ext>
            </a:extLst>
          </p:cNvPr>
          <p:cNvPicPr>
            <a:picLocks noChangeAspect="1"/>
          </p:cNvPicPr>
          <p:nvPr/>
        </p:nvPicPr>
        <p:blipFill>
          <a:blip r:embed="rId6"/>
          <a:stretch>
            <a:fillRect/>
          </a:stretch>
        </p:blipFill>
        <p:spPr>
          <a:xfrm>
            <a:off x="9879632" y="1655996"/>
            <a:ext cx="2044455" cy="713137"/>
          </a:xfrm>
          <a:prstGeom prst="rect">
            <a:avLst/>
          </a:prstGeom>
        </p:spPr>
      </p:pic>
      <p:sp>
        <p:nvSpPr>
          <p:cNvPr id="14" name="TextBox 13">
            <a:extLst>
              <a:ext uri="{FF2B5EF4-FFF2-40B4-BE49-F238E27FC236}">
                <a16:creationId xmlns:a16="http://schemas.microsoft.com/office/drawing/2014/main" id="{F6A4ED11-A7B1-404E-989B-87B576EAF495}"/>
              </a:ext>
            </a:extLst>
          </p:cNvPr>
          <p:cNvSpPr txBox="1"/>
          <p:nvPr/>
        </p:nvSpPr>
        <p:spPr>
          <a:xfrm>
            <a:off x="9590355" y="1377187"/>
            <a:ext cx="3001656" cy="307777"/>
          </a:xfrm>
          <a:prstGeom prst="rect">
            <a:avLst/>
          </a:prstGeom>
          <a:noFill/>
        </p:spPr>
        <p:txBody>
          <a:bodyPr wrap="square" rtlCol="0">
            <a:spAutoFit/>
          </a:bodyPr>
          <a:lstStyle/>
          <a:p>
            <a:r>
              <a:rPr lang="en-US" sz="1400" b="1" dirty="0"/>
              <a:t>ARC Healthcare Technology</a:t>
            </a:r>
          </a:p>
        </p:txBody>
      </p:sp>
      <p:pic>
        <p:nvPicPr>
          <p:cNvPr id="43" name="Picture 42">
            <a:extLst>
              <a:ext uri="{FF2B5EF4-FFF2-40B4-BE49-F238E27FC236}">
                <a16:creationId xmlns:a16="http://schemas.microsoft.com/office/drawing/2014/main" id="{029D9EA1-1780-43FA-82B4-AE616514CE35}"/>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Lst>
          </a:blip>
          <a:stretch>
            <a:fillRect/>
          </a:stretch>
        </p:blipFill>
        <p:spPr>
          <a:xfrm>
            <a:off x="1005879" y="4069474"/>
            <a:ext cx="1604199" cy="1283942"/>
          </a:xfrm>
          <a:prstGeom prst="rect">
            <a:avLst/>
          </a:prstGeom>
        </p:spPr>
      </p:pic>
      <p:sp>
        <p:nvSpPr>
          <p:cNvPr id="48" name="TextBox 47">
            <a:extLst>
              <a:ext uri="{FF2B5EF4-FFF2-40B4-BE49-F238E27FC236}">
                <a16:creationId xmlns:a16="http://schemas.microsoft.com/office/drawing/2014/main" id="{7A1CA51A-FBF5-468D-B362-D4E4927132C7}"/>
              </a:ext>
            </a:extLst>
          </p:cNvPr>
          <p:cNvSpPr txBox="1"/>
          <p:nvPr/>
        </p:nvSpPr>
        <p:spPr>
          <a:xfrm>
            <a:off x="685836" y="5369359"/>
            <a:ext cx="2244283" cy="307777"/>
          </a:xfrm>
          <a:prstGeom prst="rect">
            <a:avLst/>
          </a:prstGeom>
          <a:noFill/>
        </p:spPr>
        <p:txBody>
          <a:bodyPr wrap="square" rtlCol="0">
            <a:spAutoFit/>
          </a:bodyPr>
          <a:lstStyle/>
          <a:p>
            <a:r>
              <a:rPr lang="en-US" sz="1400" b="1" dirty="0"/>
              <a:t>Replenishment Process</a:t>
            </a:r>
          </a:p>
        </p:txBody>
      </p:sp>
      <p:sp>
        <p:nvSpPr>
          <p:cNvPr id="38" name="Title 3">
            <a:extLst>
              <a:ext uri="{FF2B5EF4-FFF2-40B4-BE49-F238E27FC236}">
                <a16:creationId xmlns:a16="http://schemas.microsoft.com/office/drawing/2014/main" id="{D226B8F9-F552-4726-B8D9-CFBC82E26EDE}"/>
              </a:ext>
            </a:extLst>
          </p:cNvPr>
          <p:cNvSpPr txBox="1">
            <a:spLocks/>
          </p:cNvSpPr>
          <p:nvPr/>
        </p:nvSpPr>
        <p:spPr>
          <a:xfrm>
            <a:off x="170137" y="395637"/>
            <a:ext cx="11271387" cy="1037058"/>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altLang="en-US" sz="4000" dirty="0">
                <a:solidFill>
                  <a:srgbClr val="8B0021"/>
                </a:solidFill>
                <a:ea typeface="ヒラギノ角ゴ Pro W3"/>
                <a:cs typeface="ヒラギノ角ゴ Pro W3"/>
              </a:rPr>
              <a:t>Electronic Shelf Labels</a:t>
            </a:r>
          </a:p>
        </p:txBody>
      </p:sp>
      <p:pic>
        <p:nvPicPr>
          <p:cNvPr id="2050" name="Picture 2">
            <a:extLst>
              <a:ext uri="{FF2B5EF4-FFF2-40B4-BE49-F238E27FC236}">
                <a16:creationId xmlns:a16="http://schemas.microsoft.com/office/drawing/2014/main" id="{973161A0-AE2A-4136-BC6A-45F0EC3569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35" r="33269" b="4121"/>
          <a:stretch/>
        </p:blipFill>
        <p:spPr bwMode="auto">
          <a:xfrm rot="5400000">
            <a:off x="1183671" y="339372"/>
            <a:ext cx="1755622" cy="379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A0B66D9-6F5C-4551-8E15-FB766F136A3D}"/>
              </a:ext>
            </a:extLst>
          </p:cNvPr>
          <p:cNvSpPr txBox="1"/>
          <p:nvPr/>
        </p:nvSpPr>
        <p:spPr>
          <a:xfrm>
            <a:off x="1904712" y="3239167"/>
            <a:ext cx="636205" cy="307777"/>
          </a:xfrm>
          <a:prstGeom prst="rect">
            <a:avLst/>
          </a:prstGeom>
          <a:noFill/>
        </p:spPr>
        <p:txBody>
          <a:bodyPr wrap="square" rtlCol="0">
            <a:spAutoFit/>
          </a:bodyPr>
          <a:lstStyle/>
          <a:p>
            <a:r>
              <a:rPr lang="en-US" sz="1400" b="1" dirty="0"/>
              <a:t>ESL</a:t>
            </a:r>
          </a:p>
        </p:txBody>
      </p:sp>
      <p:sp>
        <p:nvSpPr>
          <p:cNvPr id="19" name="TextBox 18">
            <a:extLst>
              <a:ext uri="{FF2B5EF4-FFF2-40B4-BE49-F238E27FC236}">
                <a16:creationId xmlns:a16="http://schemas.microsoft.com/office/drawing/2014/main" id="{7EA70BDD-6AF1-4F29-98F7-75C108D3338F}"/>
              </a:ext>
            </a:extLst>
          </p:cNvPr>
          <p:cNvSpPr txBox="1"/>
          <p:nvPr/>
        </p:nvSpPr>
        <p:spPr>
          <a:xfrm>
            <a:off x="4114489" y="1576739"/>
            <a:ext cx="2180970" cy="246221"/>
          </a:xfrm>
          <a:prstGeom prst="rect">
            <a:avLst/>
          </a:prstGeom>
          <a:noFill/>
        </p:spPr>
        <p:txBody>
          <a:bodyPr wrap="square" rtlCol="0">
            <a:spAutoFit/>
          </a:bodyPr>
          <a:lstStyle/>
          <a:p>
            <a:r>
              <a:rPr lang="en-US" sz="1000" dirty="0"/>
              <a:t>Low Stock Press</a:t>
            </a:r>
          </a:p>
        </p:txBody>
      </p:sp>
      <p:sp>
        <p:nvSpPr>
          <p:cNvPr id="60" name="TextBox 59">
            <a:extLst>
              <a:ext uri="{FF2B5EF4-FFF2-40B4-BE49-F238E27FC236}">
                <a16:creationId xmlns:a16="http://schemas.microsoft.com/office/drawing/2014/main" id="{F1C46737-C5DB-461F-8AC8-AED14E405C3A}"/>
              </a:ext>
            </a:extLst>
          </p:cNvPr>
          <p:cNvSpPr txBox="1"/>
          <p:nvPr/>
        </p:nvSpPr>
        <p:spPr>
          <a:xfrm>
            <a:off x="4169134" y="2563973"/>
            <a:ext cx="2723751" cy="246221"/>
          </a:xfrm>
          <a:prstGeom prst="rect">
            <a:avLst/>
          </a:prstGeom>
          <a:noFill/>
        </p:spPr>
        <p:txBody>
          <a:bodyPr wrap="square" rtlCol="0">
            <a:spAutoFit/>
          </a:bodyPr>
          <a:lstStyle/>
          <a:p>
            <a:r>
              <a:rPr lang="en-US" sz="1000" dirty="0"/>
              <a:t>Out of Stock Press</a:t>
            </a:r>
          </a:p>
        </p:txBody>
      </p:sp>
      <p:cxnSp>
        <p:nvCxnSpPr>
          <p:cNvPr id="30" name="Straight Arrow Connector 29">
            <a:extLst>
              <a:ext uri="{FF2B5EF4-FFF2-40B4-BE49-F238E27FC236}">
                <a16:creationId xmlns:a16="http://schemas.microsoft.com/office/drawing/2014/main" id="{EA278AC0-E06F-42EA-BF3C-C9FCDF4A3B3D}"/>
              </a:ext>
            </a:extLst>
          </p:cNvPr>
          <p:cNvCxnSpPr>
            <a:cxnSpLocks/>
          </p:cNvCxnSpPr>
          <p:nvPr/>
        </p:nvCxnSpPr>
        <p:spPr>
          <a:xfrm>
            <a:off x="3707732" y="2665236"/>
            <a:ext cx="522716" cy="21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D76988C-0F7D-48C4-B543-FFC4D2E86AF1}"/>
              </a:ext>
            </a:extLst>
          </p:cNvPr>
          <p:cNvCxnSpPr>
            <a:cxnSpLocks/>
          </p:cNvCxnSpPr>
          <p:nvPr/>
        </p:nvCxnSpPr>
        <p:spPr>
          <a:xfrm>
            <a:off x="3707732" y="1698935"/>
            <a:ext cx="485558" cy="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58660DC-714B-4BF7-BFB5-106F10B4CFE6}"/>
              </a:ext>
            </a:extLst>
          </p:cNvPr>
          <p:cNvSpPr txBox="1"/>
          <p:nvPr/>
        </p:nvSpPr>
        <p:spPr>
          <a:xfrm>
            <a:off x="9680533" y="3099176"/>
            <a:ext cx="2064871" cy="523220"/>
          </a:xfrm>
          <a:prstGeom prst="rect">
            <a:avLst/>
          </a:prstGeom>
          <a:noFill/>
        </p:spPr>
        <p:txBody>
          <a:bodyPr wrap="square" rtlCol="0">
            <a:spAutoFit/>
          </a:bodyPr>
          <a:lstStyle/>
          <a:p>
            <a:r>
              <a:rPr lang="en-US" sz="1000" u="sng" dirty="0"/>
              <a:t>Ordering Information</a:t>
            </a:r>
          </a:p>
          <a:p>
            <a:pPr marL="285750" indent="-285750">
              <a:buFont typeface="Arial" panose="020B0604020202020204" pitchFamily="34" charset="0"/>
              <a:buChar char="•"/>
            </a:pPr>
            <a:r>
              <a:rPr lang="en-US" sz="900" dirty="0"/>
              <a:t>Req</a:t>
            </a:r>
          </a:p>
          <a:p>
            <a:pPr marL="285750" indent="-285750">
              <a:buFont typeface="Arial" panose="020B0604020202020204" pitchFamily="34" charset="0"/>
              <a:buChar char="•"/>
            </a:pPr>
            <a:r>
              <a:rPr lang="en-US" sz="900" dirty="0"/>
              <a:t>Order Qty</a:t>
            </a:r>
          </a:p>
        </p:txBody>
      </p:sp>
      <p:sp>
        <p:nvSpPr>
          <p:cNvPr id="78" name="TextBox 77">
            <a:extLst>
              <a:ext uri="{FF2B5EF4-FFF2-40B4-BE49-F238E27FC236}">
                <a16:creationId xmlns:a16="http://schemas.microsoft.com/office/drawing/2014/main" id="{4F57A6A5-4B46-4566-A5FE-6955B310C48F}"/>
              </a:ext>
            </a:extLst>
          </p:cNvPr>
          <p:cNvSpPr txBox="1"/>
          <p:nvPr/>
        </p:nvSpPr>
        <p:spPr>
          <a:xfrm>
            <a:off x="10223285" y="4968367"/>
            <a:ext cx="2064871" cy="523220"/>
          </a:xfrm>
          <a:prstGeom prst="rect">
            <a:avLst/>
          </a:prstGeom>
          <a:noFill/>
        </p:spPr>
        <p:txBody>
          <a:bodyPr wrap="square" rtlCol="0">
            <a:spAutoFit/>
          </a:bodyPr>
          <a:lstStyle/>
          <a:p>
            <a:r>
              <a:rPr lang="en-US" sz="1000" u="sng" dirty="0"/>
              <a:t>Oracle Cloud</a:t>
            </a:r>
            <a:endParaRPr lang="en-US" sz="900" dirty="0"/>
          </a:p>
          <a:p>
            <a:pPr marL="285750" indent="-285750">
              <a:buFont typeface="Arial" panose="020B0604020202020204" pitchFamily="34" charset="0"/>
              <a:buChar char="•"/>
            </a:pPr>
            <a:r>
              <a:rPr lang="en-US" sz="900" dirty="0"/>
              <a:t>Po orders created</a:t>
            </a:r>
          </a:p>
          <a:p>
            <a:pPr marL="285750" indent="-285750">
              <a:buFont typeface="Arial" panose="020B0604020202020204" pitchFamily="34" charset="0"/>
              <a:buChar char="•"/>
            </a:pPr>
            <a:r>
              <a:rPr lang="en-US" sz="900" dirty="0"/>
              <a:t>Orders sent to Vendor</a:t>
            </a:r>
          </a:p>
        </p:txBody>
      </p:sp>
      <p:pic>
        <p:nvPicPr>
          <p:cNvPr id="67" name="Picture 66">
            <a:extLst>
              <a:ext uri="{FF2B5EF4-FFF2-40B4-BE49-F238E27FC236}">
                <a16:creationId xmlns:a16="http://schemas.microsoft.com/office/drawing/2014/main" id="{672C0B72-5675-49DA-96FE-1A6EB0C451CF}"/>
              </a:ext>
            </a:extLst>
          </p:cNvPr>
          <p:cNvPicPr>
            <a:picLocks noChangeAspect="1"/>
          </p:cNvPicPr>
          <p:nvPr/>
        </p:nvPicPr>
        <p:blipFill>
          <a:blip r:embed="rId10"/>
          <a:stretch>
            <a:fillRect/>
          </a:stretch>
        </p:blipFill>
        <p:spPr>
          <a:xfrm flipH="1">
            <a:off x="5284182" y="4354769"/>
            <a:ext cx="1497946" cy="982457"/>
          </a:xfrm>
          <a:prstGeom prst="rect">
            <a:avLst/>
          </a:prstGeom>
        </p:spPr>
      </p:pic>
      <p:cxnSp>
        <p:nvCxnSpPr>
          <p:cNvPr id="82" name="Connector: Elbow 81">
            <a:extLst>
              <a:ext uri="{FF2B5EF4-FFF2-40B4-BE49-F238E27FC236}">
                <a16:creationId xmlns:a16="http://schemas.microsoft.com/office/drawing/2014/main" id="{E3DFDE1A-2DAA-4257-BA46-5EFCD1CB2D4A}"/>
              </a:ext>
            </a:extLst>
          </p:cNvPr>
          <p:cNvCxnSpPr/>
          <p:nvPr/>
        </p:nvCxnSpPr>
        <p:spPr>
          <a:xfrm rot="10800000">
            <a:off x="2670137" y="4984865"/>
            <a:ext cx="2467351" cy="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EF1E4325-48F2-4CC4-B186-20BD9E6C0478}"/>
              </a:ext>
            </a:extLst>
          </p:cNvPr>
          <p:cNvSpPr txBox="1"/>
          <p:nvPr/>
        </p:nvSpPr>
        <p:spPr>
          <a:xfrm>
            <a:off x="7654851" y="4818643"/>
            <a:ext cx="2224781" cy="307777"/>
          </a:xfrm>
          <a:prstGeom prst="rect">
            <a:avLst/>
          </a:prstGeom>
          <a:noFill/>
        </p:spPr>
        <p:txBody>
          <a:bodyPr wrap="square" rtlCol="0">
            <a:spAutoFit/>
          </a:bodyPr>
          <a:lstStyle/>
          <a:p>
            <a:r>
              <a:rPr lang="en-US" sz="1400" b="1" dirty="0"/>
              <a:t>Vendor Order Sent</a:t>
            </a:r>
          </a:p>
        </p:txBody>
      </p:sp>
      <p:sp>
        <p:nvSpPr>
          <p:cNvPr id="34" name="TextBox 33">
            <a:extLst>
              <a:ext uri="{FF2B5EF4-FFF2-40B4-BE49-F238E27FC236}">
                <a16:creationId xmlns:a16="http://schemas.microsoft.com/office/drawing/2014/main" id="{1AC259D0-0393-4BA3-BDCF-3683429C65FE}"/>
              </a:ext>
            </a:extLst>
          </p:cNvPr>
          <p:cNvSpPr txBox="1"/>
          <p:nvPr/>
        </p:nvSpPr>
        <p:spPr>
          <a:xfrm>
            <a:off x="7798768" y="2269390"/>
            <a:ext cx="1606663" cy="800219"/>
          </a:xfrm>
          <a:prstGeom prst="rect">
            <a:avLst/>
          </a:prstGeom>
          <a:solidFill>
            <a:srgbClr val="00B050"/>
          </a:solidFill>
        </p:spPr>
        <p:txBody>
          <a:bodyPr wrap="square" rtlCol="0">
            <a:spAutoFit/>
          </a:bodyPr>
          <a:lstStyle/>
          <a:p>
            <a:r>
              <a:rPr lang="en-US" sz="1000" b="1" u="sng" dirty="0">
                <a:solidFill>
                  <a:schemeClr val="bg1"/>
                </a:solidFill>
              </a:rPr>
              <a:t>Information Transfer</a:t>
            </a:r>
          </a:p>
          <a:p>
            <a:pPr marL="285750" indent="-285750">
              <a:buFont typeface="Arial" panose="020B0604020202020204" pitchFamily="34" charset="0"/>
              <a:buChar char="•"/>
            </a:pPr>
            <a:r>
              <a:rPr lang="en-US" sz="900" b="1" dirty="0">
                <a:solidFill>
                  <a:schemeClr val="bg1"/>
                </a:solidFill>
              </a:rPr>
              <a:t>Low Stock</a:t>
            </a:r>
          </a:p>
          <a:p>
            <a:pPr marL="285750" indent="-285750">
              <a:buFont typeface="Arial" panose="020B0604020202020204" pitchFamily="34" charset="0"/>
              <a:buChar char="•"/>
            </a:pPr>
            <a:r>
              <a:rPr lang="en-US" sz="900" b="1" dirty="0">
                <a:solidFill>
                  <a:schemeClr val="bg1"/>
                </a:solidFill>
              </a:rPr>
              <a:t>Out of Stock</a:t>
            </a:r>
          </a:p>
          <a:p>
            <a:pPr marL="285750" indent="-285750">
              <a:buFont typeface="Arial" panose="020B0604020202020204" pitchFamily="34" charset="0"/>
              <a:buChar char="•"/>
            </a:pPr>
            <a:r>
              <a:rPr lang="en-US" sz="900" b="1" dirty="0">
                <a:solidFill>
                  <a:schemeClr val="bg1"/>
                </a:solidFill>
              </a:rPr>
              <a:t>Full Stock</a:t>
            </a:r>
          </a:p>
          <a:p>
            <a:pPr marL="285750" indent="-285750">
              <a:buFont typeface="Arial" panose="020B0604020202020204" pitchFamily="34" charset="0"/>
              <a:buChar char="•"/>
            </a:pPr>
            <a:r>
              <a:rPr lang="en-US" sz="900" b="1" dirty="0">
                <a:solidFill>
                  <a:schemeClr val="bg1"/>
                </a:solidFill>
              </a:rPr>
              <a:t>Device Status</a:t>
            </a:r>
          </a:p>
        </p:txBody>
      </p:sp>
    </p:spTree>
    <p:extLst>
      <p:ext uri="{BB962C8B-B14F-4D97-AF65-F5344CB8AC3E}">
        <p14:creationId xmlns:p14="http://schemas.microsoft.com/office/powerpoint/2010/main" val="4819756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63E52A-8137-796D-7233-DD9FCA289B4A}"/>
              </a:ext>
            </a:extLst>
          </p:cNvPr>
          <p:cNvSpPr>
            <a:spLocks noGrp="1"/>
          </p:cNvSpPr>
          <p:nvPr>
            <p:ph type="sldNum" sz="quarter" idx="10"/>
          </p:nvPr>
        </p:nvSpPr>
        <p:spPr/>
        <p:txBody>
          <a:bodyPr/>
          <a:lstStyle/>
          <a:p>
            <a:fld id="{0F467E3B-A5AC-2A43-BE2E-DFA99641A995}" type="slidenum">
              <a:rPr lang="en-US" smtClean="0"/>
              <a:pPr/>
              <a:t>95</a:t>
            </a:fld>
            <a:endParaRPr lang="en-US" dirty="0"/>
          </a:p>
        </p:txBody>
      </p:sp>
      <p:graphicFrame>
        <p:nvGraphicFramePr>
          <p:cNvPr id="5" name="Table 5">
            <a:extLst>
              <a:ext uri="{FF2B5EF4-FFF2-40B4-BE49-F238E27FC236}">
                <a16:creationId xmlns:a16="http://schemas.microsoft.com/office/drawing/2014/main" id="{1F8E7759-621F-454E-A296-091122135567}"/>
              </a:ext>
            </a:extLst>
          </p:cNvPr>
          <p:cNvGraphicFramePr>
            <a:graphicFrameLocks noGrp="1"/>
          </p:cNvGraphicFramePr>
          <p:nvPr/>
        </p:nvGraphicFramePr>
        <p:xfrm>
          <a:off x="314325" y="1435477"/>
          <a:ext cx="6296077" cy="2225040"/>
        </p:xfrm>
        <a:graphic>
          <a:graphicData uri="http://schemas.openxmlformats.org/drawingml/2006/table">
            <a:tbl>
              <a:tblPr firstRow="1" bandRow="1">
                <a:tableStyleId>{7DF18680-E054-41AD-8BC1-D1AEF772440D}</a:tableStyleId>
              </a:tblPr>
              <a:tblGrid>
                <a:gridCol w="2439210">
                  <a:extLst>
                    <a:ext uri="{9D8B030D-6E8A-4147-A177-3AD203B41FA5}">
                      <a16:colId xmlns:a16="http://schemas.microsoft.com/office/drawing/2014/main" val="4211512891"/>
                    </a:ext>
                  </a:extLst>
                </a:gridCol>
                <a:gridCol w="3856867">
                  <a:extLst>
                    <a:ext uri="{9D8B030D-6E8A-4147-A177-3AD203B41FA5}">
                      <a16:colId xmlns:a16="http://schemas.microsoft.com/office/drawing/2014/main" val="2151910207"/>
                    </a:ext>
                  </a:extLst>
                </a:gridCol>
              </a:tblGrid>
              <a:tr h="370840">
                <a:tc>
                  <a:txBody>
                    <a:bodyPr/>
                    <a:lstStyle/>
                    <a:p>
                      <a:r>
                        <a:rPr lang="en-US" dirty="0"/>
                        <a:t>Category</a:t>
                      </a:r>
                    </a:p>
                  </a:txBody>
                  <a:tcPr/>
                </a:tc>
                <a:tc>
                  <a:txBody>
                    <a:bodyPr/>
                    <a:lstStyle/>
                    <a:p>
                      <a:r>
                        <a:rPr lang="en-US" dirty="0"/>
                        <a:t>Criteria</a:t>
                      </a:r>
                    </a:p>
                  </a:txBody>
                  <a:tcPr/>
                </a:tc>
                <a:extLst>
                  <a:ext uri="{0D108BD9-81ED-4DB2-BD59-A6C34878D82A}">
                    <a16:rowId xmlns:a16="http://schemas.microsoft.com/office/drawing/2014/main" val="96845328"/>
                  </a:ext>
                </a:extLst>
              </a:tr>
              <a:tr h="370840">
                <a:tc>
                  <a:txBody>
                    <a:bodyPr/>
                    <a:lstStyle/>
                    <a:p>
                      <a:r>
                        <a:rPr lang="en-US" dirty="0"/>
                        <a:t>Tag performance </a:t>
                      </a:r>
                    </a:p>
                  </a:txBody>
                  <a:tcPr/>
                </a:tc>
                <a:tc>
                  <a:txBody>
                    <a:bodyPr/>
                    <a:lstStyle/>
                    <a:p>
                      <a:r>
                        <a:rPr lang="en-US" dirty="0"/>
                        <a:t>Connectivity</a:t>
                      </a:r>
                    </a:p>
                  </a:txBody>
                  <a:tcPr/>
                </a:tc>
                <a:extLst>
                  <a:ext uri="{0D108BD9-81ED-4DB2-BD59-A6C34878D82A}">
                    <a16:rowId xmlns:a16="http://schemas.microsoft.com/office/drawing/2014/main" val="3831232426"/>
                  </a:ext>
                </a:extLst>
              </a:tr>
              <a:tr h="370840">
                <a:tc>
                  <a:txBody>
                    <a:bodyPr/>
                    <a:lstStyle/>
                    <a:p>
                      <a:r>
                        <a:rPr lang="en-US" dirty="0"/>
                        <a:t>Tag performance </a:t>
                      </a:r>
                    </a:p>
                  </a:txBody>
                  <a:tcPr/>
                </a:tc>
                <a:tc>
                  <a:txBody>
                    <a:bodyPr/>
                    <a:lstStyle/>
                    <a:p>
                      <a:r>
                        <a:rPr lang="en-US" dirty="0"/>
                        <a:t>Functional workflow performance</a:t>
                      </a:r>
                    </a:p>
                  </a:txBody>
                  <a:tcPr/>
                </a:tc>
                <a:extLst>
                  <a:ext uri="{0D108BD9-81ED-4DB2-BD59-A6C34878D82A}">
                    <a16:rowId xmlns:a16="http://schemas.microsoft.com/office/drawing/2014/main" val="3842246465"/>
                  </a:ext>
                </a:extLst>
              </a:tr>
              <a:tr h="370840">
                <a:tc>
                  <a:txBody>
                    <a:bodyPr/>
                    <a:lstStyle/>
                    <a:p>
                      <a:r>
                        <a:rPr lang="en-US" dirty="0"/>
                        <a:t>Conduciveness</a:t>
                      </a:r>
                    </a:p>
                  </a:txBody>
                  <a:tcPr/>
                </a:tc>
                <a:tc>
                  <a:txBody>
                    <a:bodyPr/>
                    <a:lstStyle/>
                    <a:p>
                      <a:r>
                        <a:rPr lang="en-US" dirty="0"/>
                        <a:t>Clinical team feedback</a:t>
                      </a:r>
                    </a:p>
                  </a:txBody>
                  <a:tcPr/>
                </a:tc>
                <a:extLst>
                  <a:ext uri="{0D108BD9-81ED-4DB2-BD59-A6C34878D82A}">
                    <a16:rowId xmlns:a16="http://schemas.microsoft.com/office/drawing/2014/main" val="1190491501"/>
                  </a:ext>
                </a:extLst>
              </a:tr>
              <a:tr h="370840">
                <a:tc>
                  <a:txBody>
                    <a:bodyPr/>
                    <a:lstStyle/>
                    <a:p>
                      <a:r>
                        <a:rPr lang="en-US" dirty="0"/>
                        <a:t>Conduciveness</a:t>
                      </a:r>
                    </a:p>
                  </a:txBody>
                  <a:tcPr/>
                </a:tc>
                <a:tc>
                  <a:txBody>
                    <a:bodyPr/>
                    <a:lstStyle/>
                    <a:p>
                      <a:r>
                        <a:rPr lang="en-US" dirty="0"/>
                        <a:t>Supply chain team feedback</a:t>
                      </a:r>
                    </a:p>
                  </a:txBody>
                  <a:tcPr/>
                </a:tc>
                <a:extLst>
                  <a:ext uri="{0D108BD9-81ED-4DB2-BD59-A6C34878D82A}">
                    <a16:rowId xmlns:a16="http://schemas.microsoft.com/office/drawing/2014/main" val="1675066476"/>
                  </a:ext>
                </a:extLst>
              </a:tr>
              <a:tr h="370840">
                <a:tc>
                  <a:txBody>
                    <a:bodyPr/>
                    <a:lstStyle/>
                    <a:p>
                      <a:r>
                        <a:rPr lang="en-US" dirty="0"/>
                        <a:t>Mounting and fit </a:t>
                      </a:r>
                    </a:p>
                  </a:txBody>
                  <a:tcPr/>
                </a:tc>
                <a:tc>
                  <a:txBody>
                    <a:bodyPr/>
                    <a:lstStyle/>
                    <a:p>
                      <a:r>
                        <a:rPr lang="en-US" dirty="0"/>
                        <a:t>Tags stay on the bin</a:t>
                      </a:r>
                    </a:p>
                  </a:txBody>
                  <a:tcPr/>
                </a:tc>
                <a:extLst>
                  <a:ext uri="{0D108BD9-81ED-4DB2-BD59-A6C34878D82A}">
                    <a16:rowId xmlns:a16="http://schemas.microsoft.com/office/drawing/2014/main" val="2443478326"/>
                  </a:ext>
                </a:extLst>
              </a:tr>
            </a:tbl>
          </a:graphicData>
        </a:graphic>
      </p:graphicFrame>
      <p:graphicFrame>
        <p:nvGraphicFramePr>
          <p:cNvPr id="7" name="Table 7">
            <a:extLst>
              <a:ext uri="{FF2B5EF4-FFF2-40B4-BE49-F238E27FC236}">
                <a16:creationId xmlns:a16="http://schemas.microsoft.com/office/drawing/2014/main" id="{FD8CBF7E-B6F9-4137-A68E-E93AA08C2819}"/>
              </a:ext>
            </a:extLst>
          </p:cNvPr>
          <p:cNvGraphicFramePr>
            <a:graphicFrameLocks noGrp="1"/>
          </p:cNvGraphicFramePr>
          <p:nvPr/>
        </p:nvGraphicFramePr>
        <p:xfrm>
          <a:off x="6233194" y="1435477"/>
          <a:ext cx="5243908" cy="2225040"/>
        </p:xfrm>
        <a:graphic>
          <a:graphicData uri="http://schemas.openxmlformats.org/drawingml/2006/table">
            <a:tbl>
              <a:tblPr firstRow="1" bandRow="1">
                <a:tableStyleId>{5C22544A-7EE6-4342-B048-85BDC9FD1C3A}</a:tableStyleId>
              </a:tblPr>
              <a:tblGrid>
                <a:gridCol w="1579379">
                  <a:extLst>
                    <a:ext uri="{9D8B030D-6E8A-4147-A177-3AD203B41FA5}">
                      <a16:colId xmlns:a16="http://schemas.microsoft.com/office/drawing/2014/main" val="185010486"/>
                    </a:ext>
                  </a:extLst>
                </a:gridCol>
                <a:gridCol w="1727460">
                  <a:extLst>
                    <a:ext uri="{9D8B030D-6E8A-4147-A177-3AD203B41FA5}">
                      <a16:colId xmlns:a16="http://schemas.microsoft.com/office/drawing/2014/main" val="2832674472"/>
                    </a:ext>
                  </a:extLst>
                </a:gridCol>
                <a:gridCol w="1937069">
                  <a:extLst>
                    <a:ext uri="{9D8B030D-6E8A-4147-A177-3AD203B41FA5}">
                      <a16:colId xmlns:a16="http://schemas.microsoft.com/office/drawing/2014/main" val="1198993735"/>
                    </a:ext>
                  </a:extLst>
                </a:gridCol>
              </a:tblGrid>
              <a:tr h="370840">
                <a:tc>
                  <a:txBody>
                    <a:bodyPr/>
                    <a:lstStyle/>
                    <a:p>
                      <a:pPr algn="ctr"/>
                      <a:r>
                        <a:rPr lang="en-US" dirty="0"/>
                        <a:t>STAT 0440</a:t>
                      </a:r>
                    </a:p>
                  </a:txBody>
                  <a:tcPr/>
                </a:tc>
                <a:tc>
                  <a:txBody>
                    <a:bodyPr/>
                    <a:lstStyle/>
                    <a:p>
                      <a:pPr algn="ctr"/>
                      <a:r>
                        <a:rPr lang="en-US" dirty="0"/>
                        <a:t>DCAM 5748</a:t>
                      </a:r>
                    </a:p>
                  </a:txBody>
                  <a:tcPr/>
                </a:tc>
                <a:tc>
                  <a:txBody>
                    <a:bodyPr/>
                    <a:lstStyle/>
                    <a:p>
                      <a:pPr algn="ctr"/>
                      <a:r>
                        <a:rPr lang="en-US" dirty="0"/>
                        <a:t>CCD 8480</a:t>
                      </a:r>
                    </a:p>
                  </a:txBody>
                  <a:tcPr/>
                </a:tc>
                <a:extLst>
                  <a:ext uri="{0D108BD9-81ED-4DB2-BD59-A6C34878D82A}">
                    <a16:rowId xmlns:a16="http://schemas.microsoft.com/office/drawing/2014/main" val="665313704"/>
                  </a:ext>
                </a:extLst>
              </a:tr>
              <a:tr h="370840">
                <a:tc>
                  <a:txBody>
                    <a:bodyPr/>
                    <a:lstStyle/>
                    <a:p>
                      <a:pPr algn="ctr"/>
                      <a:r>
                        <a:rPr lang="en-US" dirty="0"/>
                        <a:t>Pass</a:t>
                      </a:r>
                    </a:p>
                  </a:txBody>
                  <a:tcPr/>
                </a:tc>
                <a:tc>
                  <a:txBody>
                    <a:bodyPr/>
                    <a:lstStyle/>
                    <a:p>
                      <a:pPr algn="ctr"/>
                      <a:r>
                        <a:rPr lang="en-US" dirty="0"/>
                        <a:t>Pass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a:t>
                      </a:r>
                    </a:p>
                  </a:txBody>
                  <a:tcPr/>
                </a:tc>
                <a:extLst>
                  <a:ext uri="{0D108BD9-81ED-4DB2-BD59-A6C34878D82A}">
                    <a16:rowId xmlns:a16="http://schemas.microsoft.com/office/drawing/2014/main" val="885857343"/>
                  </a:ext>
                </a:extLst>
              </a:tr>
              <a:tr h="370840">
                <a:tc>
                  <a:txBody>
                    <a:bodyPr/>
                    <a:lstStyle/>
                    <a:p>
                      <a:pPr algn="ctr"/>
                      <a:r>
                        <a:rPr lang="en-US" dirty="0"/>
                        <a:t>Pass</a:t>
                      </a:r>
                    </a:p>
                  </a:txBody>
                  <a:tcPr/>
                </a:tc>
                <a:tc>
                  <a:txBody>
                    <a:bodyPr/>
                    <a:lstStyle/>
                    <a:p>
                      <a:pPr algn="ctr"/>
                      <a:r>
                        <a:rPr lang="en-US" dirty="0"/>
                        <a:t>Pass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a:t>
                      </a:r>
                    </a:p>
                  </a:txBody>
                  <a:tcPr/>
                </a:tc>
                <a:extLst>
                  <a:ext uri="{0D108BD9-81ED-4DB2-BD59-A6C34878D82A}">
                    <a16:rowId xmlns:a16="http://schemas.microsoft.com/office/drawing/2014/main" val="2375598094"/>
                  </a:ext>
                </a:extLst>
              </a:tr>
              <a:tr h="370840">
                <a:tc>
                  <a:txBody>
                    <a:bodyPr/>
                    <a:lstStyle/>
                    <a:p>
                      <a:pPr algn="ctr"/>
                      <a:r>
                        <a:rPr lang="en-US" dirty="0"/>
                        <a:t>N/A</a:t>
                      </a:r>
                    </a:p>
                  </a:txBody>
                  <a:tcPr/>
                </a:tc>
                <a:tc>
                  <a:txBody>
                    <a:bodyPr/>
                    <a:lstStyle/>
                    <a:p>
                      <a:pPr algn="ctr"/>
                      <a:r>
                        <a:rPr lang="en-US" dirty="0"/>
                        <a:t>Pass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a:t>
                      </a:r>
                    </a:p>
                  </a:txBody>
                  <a:tcPr/>
                </a:tc>
                <a:extLst>
                  <a:ext uri="{0D108BD9-81ED-4DB2-BD59-A6C34878D82A}">
                    <a16:rowId xmlns:a16="http://schemas.microsoft.com/office/drawing/2014/main" val="616611026"/>
                  </a:ext>
                </a:extLst>
              </a:tr>
              <a:tr h="370840">
                <a:tc>
                  <a:txBody>
                    <a:bodyPr/>
                    <a:lstStyle/>
                    <a:p>
                      <a:pPr algn="ctr"/>
                      <a:r>
                        <a:rPr lang="en-US" dirty="0"/>
                        <a:t>Pass</a:t>
                      </a:r>
                    </a:p>
                  </a:txBody>
                  <a:tcPr/>
                </a:tc>
                <a:tc>
                  <a:txBody>
                    <a:bodyPr/>
                    <a:lstStyle/>
                    <a:p>
                      <a:pPr algn="ctr"/>
                      <a:r>
                        <a:rPr lang="en-US" dirty="0"/>
                        <a:t>Pass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a:t>
                      </a:r>
                    </a:p>
                  </a:txBody>
                  <a:tcPr/>
                </a:tc>
                <a:extLst>
                  <a:ext uri="{0D108BD9-81ED-4DB2-BD59-A6C34878D82A}">
                    <a16:rowId xmlns:a16="http://schemas.microsoft.com/office/drawing/2014/main" val="1792632785"/>
                  </a:ext>
                </a:extLst>
              </a:tr>
              <a:tr h="370840">
                <a:tc>
                  <a:txBody>
                    <a:bodyPr/>
                    <a:lstStyle/>
                    <a:p>
                      <a:pPr algn="ctr"/>
                      <a:r>
                        <a:rPr lang="en-US" dirty="0"/>
                        <a:t>Pass</a:t>
                      </a:r>
                    </a:p>
                  </a:txBody>
                  <a:tcPr/>
                </a:tc>
                <a:tc>
                  <a:txBody>
                    <a:bodyPr/>
                    <a:lstStyle/>
                    <a:p>
                      <a:pPr algn="ctr"/>
                      <a:r>
                        <a:rPr lang="en-US" dirty="0"/>
                        <a:t>Pass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Pass</a:t>
                      </a:r>
                    </a:p>
                  </a:txBody>
                  <a:tcPr/>
                </a:tc>
                <a:extLst>
                  <a:ext uri="{0D108BD9-81ED-4DB2-BD59-A6C34878D82A}">
                    <a16:rowId xmlns:a16="http://schemas.microsoft.com/office/drawing/2014/main" val="1245789851"/>
                  </a:ext>
                </a:extLst>
              </a:tr>
            </a:tbl>
          </a:graphicData>
        </a:graphic>
      </p:graphicFrame>
      <p:sp>
        <p:nvSpPr>
          <p:cNvPr id="8" name="Title 3">
            <a:extLst>
              <a:ext uri="{FF2B5EF4-FFF2-40B4-BE49-F238E27FC236}">
                <a16:creationId xmlns:a16="http://schemas.microsoft.com/office/drawing/2014/main" id="{0238A1B6-1195-4B94-A1FC-A7DC05D1E3C2}"/>
              </a:ext>
            </a:extLst>
          </p:cNvPr>
          <p:cNvSpPr txBox="1">
            <a:spLocks/>
          </p:cNvSpPr>
          <p:nvPr/>
        </p:nvSpPr>
        <p:spPr>
          <a:xfrm>
            <a:off x="314325" y="470907"/>
            <a:ext cx="11271387" cy="1037058"/>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altLang="en-US" dirty="0">
                <a:solidFill>
                  <a:srgbClr val="8B0021"/>
                </a:solidFill>
                <a:ea typeface="ヒラギノ角ゴ Pro W3"/>
                <a:cs typeface="ヒラギノ角ゴ Pro W3"/>
              </a:rPr>
              <a:t>Electronic Shelf Label Performance – Results</a:t>
            </a:r>
          </a:p>
        </p:txBody>
      </p:sp>
      <p:graphicFrame>
        <p:nvGraphicFramePr>
          <p:cNvPr id="6" name="Table 5">
            <a:extLst>
              <a:ext uri="{FF2B5EF4-FFF2-40B4-BE49-F238E27FC236}">
                <a16:creationId xmlns:a16="http://schemas.microsoft.com/office/drawing/2014/main" id="{8B04DC3C-0C91-4DB2-9BD0-0B3BA43B713F}"/>
              </a:ext>
            </a:extLst>
          </p:cNvPr>
          <p:cNvGraphicFramePr>
            <a:graphicFrameLocks noGrp="1"/>
          </p:cNvGraphicFramePr>
          <p:nvPr/>
        </p:nvGraphicFramePr>
        <p:xfrm>
          <a:off x="1933599" y="4411843"/>
          <a:ext cx="3057526" cy="1017702"/>
        </p:xfrm>
        <a:graphic>
          <a:graphicData uri="http://schemas.openxmlformats.org/drawingml/2006/table">
            <a:tbl>
              <a:tblPr/>
              <a:tblGrid>
                <a:gridCol w="2168419">
                  <a:extLst>
                    <a:ext uri="{9D8B030D-6E8A-4147-A177-3AD203B41FA5}">
                      <a16:colId xmlns:a16="http://schemas.microsoft.com/office/drawing/2014/main" val="3741532890"/>
                    </a:ext>
                  </a:extLst>
                </a:gridCol>
                <a:gridCol w="889107">
                  <a:extLst>
                    <a:ext uri="{9D8B030D-6E8A-4147-A177-3AD203B41FA5}">
                      <a16:colId xmlns:a16="http://schemas.microsoft.com/office/drawing/2014/main" val="1509768255"/>
                    </a:ext>
                  </a:extLst>
                </a:gridCol>
              </a:tblGrid>
              <a:tr h="339234">
                <a:tc>
                  <a:txBody>
                    <a:bodyPr/>
                    <a:lstStyle/>
                    <a:p>
                      <a:pPr algn="l" fontAlgn="b"/>
                      <a:r>
                        <a:rPr lang="en-US" sz="1600" b="1" i="0" u="none" strike="noStrike" dirty="0">
                          <a:solidFill>
                            <a:srgbClr val="000000"/>
                          </a:solidFill>
                          <a:effectLst/>
                          <a:latin typeface="Calibri" panose="020F0502020204030204" pitchFamily="34" charset="0"/>
                        </a:rPr>
                        <a:t>Avg SO Rate Before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343559"/>
                  </a:ext>
                </a:extLst>
              </a:tr>
              <a:tr h="339234">
                <a:tc>
                  <a:txBody>
                    <a:bodyPr/>
                    <a:lstStyle/>
                    <a:p>
                      <a:pPr algn="l" fontAlgn="b"/>
                      <a:r>
                        <a:rPr lang="en-US" sz="1600" b="1" i="0" u="none" strike="noStrike" dirty="0">
                          <a:solidFill>
                            <a:srgbClr val="000000"/>
                          </a:solidFill>
                          <a:effectLst/>
                          <a:latin typeface="Calibri" panose="020F0502020204030204" pitchFamily="34" charset="0"/>
                        </a:rPr>
                        <a:t>Avg SO Rate After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366254"/>
                  </a:ext>
                </a:extLst>
              </a:tr>
              <a:tr h="339234">
                <a:tc>
                  <a:txBody>
                    <a:bodyPr/>
                    <a:lstStyle/>
                    <a:p>
                      <a:pPr algn="l" fontAlgn="b"/>
                      <a:r>
                        <a:rPr lang="en-US" sz="1600" b="1" i="0" u="none" strike="noStrike" dirty="0">
                          <a:solidFill>
                            <a:srgbClr val="000000"/>
                          </a:solidFill>
                          <a:effectLst/>
                          <a:latin typeface="Calibri" panose="020F0502020204030204" pitchFamily="34" charset="0"/>
                        </a:rPr>
                        <a:t>Comparison Diff</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-0.32%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06081410"/>
                  </a:ext>
                </a:extLst>
              </a:tr>
            </a:tbl>
          </a:graphicData>
        </a:graphic>
      </p:graphicFrame>
      <p:sp>
        <p:nvSpPr>
          <p:cNvPr id="9" name="TextBox 8">
            <a:extLst>
              <a:ext uri="{FF2B5EF4-FFF2-40B4-BE49-F238E27FC236}">
                <a16:creationId xmlns:a16="http://schemas.microsoft.com/office/drawing/2014/main" id="{7A49C827-C219-48BD-A905-45419A109937}"/>
              </a:ext>
            </a:extLst>
          </p:cNvPr>
          <p:cNvSpPr txBox="1"/>
          <p:nvPr/>
        </p:nvSpPr>
        <p:spPr>
          <a:xfrm>
            <a:off x="2644967" y="4004030"/>
            <a:ext cx="1634791" cy="338554"/>
          </a:xfrm>
          <a:prstGeom prst="rect">
            <a:avLst/>
          </a:prstGeom>
          <a:noFill/>
        </p:spPr>
        <p:txBody>
          <a:bodyPr wrap="square" rtlCol="0">
            <a:spAutoFit/>
          </a:bodyPr>
          <a:lstStyle/>
          <a:p>
            <a:r>
              <a:rPr lang="en-US" sz="1600" b="1" u="sng" dirty="0"/>
              <a:t>Stockout Rate</a:t>
            </a:r>
          </a:p>
        </p:txBody>
      </p:sp>
      <p:graphicFrame>
        <p:nvGraphicFramePr>
          <p:cNvPr id="10" name="Table 9">
            <a:extLst>
              <a:ext uri="{FF2B5EF4-FFF2-40B4-BE49-F238E27FC236}">
                <a16:creationId xmlns:a16="http://schemas.microsoft.com/office/drawing/2014/main" id="{21B4BDDC-DB4E-41CE-8440-572C6D0935A6}"/>
              </a:ext>
            </a:extLst>
          </p:cNvPr>
          <p:cNvGraphicFramePr>
            <a:graphicFrameLocks noGrp="1"/>
          </p:cNvGraphicFramePr>
          <p:nvPr/>
        </p:nvGraphicFramePr>
        <p:xfrm>
          <a:off x="7458182" y="4405944"/>
          <a:ext cx="2793929" cy="1017369"/>
        </p:xfrm>
        <a:graphic>
          <a:graphicData uri="http://schemas.openxmlformats.org/drawingml/2006/table">
            <a:tbl>
              <a:tblPr/>
              <a:tblGrid>
                <a:gridCol w="2041639">
                  <a:extLst>
                    <a:ext uri="{9D8B030D-6E8A-4147-A177-3AD203B41FA5}">
                      <a16:colId xmlns:a16="http://schemas.microsoft.com/office/drawing/2014/main" val="2114289850"/>
                    </a:ext>
                  </a:extLst>
                </a:gridCol>
                <a:gridCol w="752290">
                  <a:extLst>
                    <a:ext uri="{9D8B030D-6E8A-4147-A177-3AD203B41FA5}">
                      <a16:colId xmlns:a16="http://schemas.microsoft.com/office/drawing/2014/main" val="989909331"/>
                    </a:ext>
                  </a:extLst>
                </a:gridCol>
              </a:tblGrid>
              <a:tr h="339123">
                <a:tc>
                  <a:txBody>
                    <a:bodyPr/>
                    <a:lstStyle/>
                    <a:p>
                      <a:pPr algn="l" fontAlgn="b"/>
                      <a:r>
                        <a:rPr lang="en-US" sz="1600" b="1" i="0" u="none" strike="noStrike" dirty="0">
                          <a:solidFill>
                            <a:srgbClr val="000000"/>
                          </a:solidFill>
                          <a:effectLst/>
                          <a:latin typeface="Calibri" panose="020F0502020204030204" pitchFamily="34" charset="0"/>
                        </a:rPr>
                        <a:t>Avg Sum SO Before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189.9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588969"/>
                  </a:ext>
                </a:extLst>
              </a:tr>
              <a:tr h="339123">
                <a:tc>
                  <a:txBody>
                    <a:bodyPr/>
                    <a:lstStyle/>
                    <a:p>
                      <a:pPr algn="l" fontAlgn="b"/>
                      <a:r>
                        <a:rPr lang="en-US" sz="1600" b="1" i="0" u="none" strike="noStrike" dirty="0">
                          <a:solidFill>
                            <a:srgbClr val="000000"/>
                          </a:solidFill>
                          <a:effectLst/>
                          <a:latin typeface="Calibri" panose="020F0502020204030204" pitchFamily="34" charset="0"/>
                        </a:rPr>
                        <a:t>Avg Sum SO After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141.5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7775163"/>
                  </a:ext>
                </a:extLst>
              </a:tr>
              <a:tr h="339123">
                <a:tc>
                  <a:txBody>
                    <a:bodyPr/>
                    <a:lstStyle/>
                    <a:p>
                      <a:pPr algn="l" fontAlgn="b"/>
                      <a:r>
                        <a:rPr lang="en-US" sz="1600" b="1" i="0" u="none" strike="noStrike" dirty="0">
                          <a:solidFill>
                            <a:srgbClr val="000000"/>
                          </a:solidFill>
                          <a:effectLst/>
                          <a:latin typeface="Calibri" panose="020F0502020204030204" pitchFamily="34" charset="0"/>
                        </a:rPr>
                        <a:t>Comparison Diff</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-48.4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837358978"/>
                  </a:ext>
                </a:extLst>
              </a:tr>
            </a:tbl>
          </a:graphicData>
        </a:graphic>
      </p:graphicFrame>
      <p:sp>
        <p:nvSpPr>
          <p:cNvPr id="11" name="TextBox 10">
            <a:extLst>
              <a:ext uri="{FF2B5EF4-FFF2-40B4-BE49-F238E27FC236}">
                <a16:creationId xmlns:a16="http://schemas.microsoft.com/office/drawing/2014/main" id="{7EFDBB30-C4D4-4280-942D-4181152E54E8}"/>
              </a:ext>
            </a:extLst>
          </p:cNvPr>
          <p:cNvSpPr txBox="1"/>
          <p:nvPr/>
        </p:nvSpPr>
        <p:spPr>
          <a:xfrm>
            <a:off x="7849345" y="4004030"/>
            <a:ext cx="2011605" cy="338554"/>
          </a:xfrm>
          <a:prstGeom prst="rect">
            <a:avLst/>
          </a:prstGeom>
          <a:noFill/>
        </p:spPr>
        <p:txBody>
          <a:bodyPr wrap="square" rtlCol="0">
            <a:spAutoFit/>
          </a:bodyPr>
          <a:lstStyle/>
          <a:p>
            <a:r>
              <a:rPr lang="en-US" sz="1600" b="1" u="sng" dirty="0"/>
              <a:t>Stockout Count</a:t>
            </a:r>
          </a:p>
        </p:txBody>
      </p:sp>
    </p:spTree>
    <p:extLst>
      <p:ext uri="{BB962C8B-B14F-4D97-AF65-F5344CB8AC3E}">
        <p14:creationId xmlns:p14="http://schemas.microsoft.com/office/powerpoint/2010/main" val="36571427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347449"/>
            <a:ext cx="10972800" cy="1143000"/>
          </a:xfrm>
        </p:spPr>
        <p:txBody>
          <a:bodyPr/>
          <a:lstStyle/>
          <a:p>
            <a:pPr>
              <a:defRPr/>
            </a:pPr>
            <a:r>
              <a:rPr lang="en-US" dirty="0">
                <a:solidFill>
                  <a:schemeClr val="accent1"/>
                </a:solidFill>
              </a:rPr>
              <a:t>Auto Ordering Pilot</a:t>
            </a:r>
          </a:p>
        </p:txBody>
      </p:sp>
      <p:sp>
        <p:nvSpPr>
          <p:cNvPr id="3" name="TextBox 2"/>
          <p:cNvSpPr txBox="1"/>
          <p:nvPr/>
        </p:nvSpPr>
        <p:spPr>
          <a:xfrm>
            <a:off x="7590172" y="2748346"/>
            <a:ext cx="3862388" cy="2800767"/>
          </a:xfrm>
          <a:prstGeom prst="rect">
            <a:avLst/>
          </a:prstGeom>
          <a:noFill/>
        </p:spPr>
        <p:txBody>
          <a:bodyPr wrap="square" rtlCol="0">
            <a:spAutoFit/>
          </a:bodyPr>
          <a:lstStyle/>
          <a:p>
            <a:r>
              <a:rPr lang="en-US" sz="3200" b="1" dirty="0">
                <a:solidFill>
                  <a:schemeClr val="accent1"/>
                </a:solidFill>
              </a:rPr>
              <a:t>Current Scope</a:t>
            </a:r>
          </a:p>
          <a:p>
            <a:endParaRPr lang="en-US" dirty="0"/>
          </a:p>
          <a:p>
            <a:pPr marL="285750" indent="-285750">
              <a:buFont typeface="Arial" panose="020B0604020202020204" pitchFamily="34" charset="0"/>
              <a:buChar char="•"/>
            </a:pPr>
            <a:r>
              <a:rPr lang="en-US" dirty="0"/>
              <a:t>Number of rooms: 12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Number of Items: 77 items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Started pilot in January of 2024</a:t>
            </a:r>
          </a:p>
          <a:p>
            <a:pPr marL="285750" indent="-285750">
              <a:buFont typeface="Arial" panose="020B0604020202020204" pitchFamily="34" charset="0"/>
              <a:buChar char="•"/>
            </a:pPr>
            <a:endParaRPr lang="en-US" dirty="0"/>
          </a:p>
          <a:p>
            <a:endParaRPr lang="en-US" dirty="0"/>
          </a:p>
        </p:txBody>
      </p:sp>
      <p:sp>
        <p:nvSpPr>
          <p:cNvPr id="4" name="TextBox 3"/>
          <p:cNvSpPr txBox="1"/>
          <p:nvPr/>
        </p:nvSpPr>
        <p:spPr>
          <a:xfrm>
            <a:off x="371474" y="1576995"/>
            <a:ext cx="11335252" cy="523220"/>
          </a:xfrm>
          <a:prstGeom prst="rect">
            <a:avLst/>
          </a:prstGeom>
          <a:noFill/>
        </p:spPr>
        <p:txBody>
          <a:bodyPr wrap="square" rtlCol="0">
            <a:spAutoFit/>
          </a:bodyPr>
          <a:lstStyle/>
          <a:p>
            <a:r>
              <a:rPr lang="en-US" sz="2800" b="1" i="1" dirty="0"/>
              <a:t>Utilizing our data to predict supply orders in hospital units </a:t>
            </a:r>
          </a:p>
        </p:txBody>
      </p:sp>
      <p:sp>
        <p:nvSpPr>
          <p:cNvPr id="9" name="TextBox 8"/>
          <p:cNvSpPr txBox="1"/>
          <p:nvPr/>
        </p:nvSpPr>
        <p:spPr>
          <a:xfrm>
            <a:off x="515853" y="2748346"/>
            <a:ext cx="6354179" cy="3631763"/>
          </a:xfrm>
          <a:prstGeom prst="rect">
            <a:avLst/>
          </a:prstGeom>
          <a:noFill/>
        </p:spPr>
        <p:txBody>
          <a:bodyPr wrap="square" rtlCol="0">
            <a:spAutoFit/>
          </a:bodyPr>
          <a:lstStyle/>
          <a:p>
            <a:r>
              <a:rPr lang="en-US" sz="3200" b="1" dirty="0">
                <a:solidFill>
                  <a:schemeClr val="accent1"/>
                </a:solidFill>
              </a:rPr>
              <a:t>Why Auto Order?</a:t>
            </a:r>
          </a:p>
          <a:p>
            <a:endParaRPr lang="en-US" dirty="0"/>
          </a:p>
          <a:p>
            <a:pPr marL="285750" indent="-285750">
              <a:buFont typeface="Arial" panose="020B0604020202020204" pitchFamily="34" charset="0"/>
              <a:buChar char="•"/>
            </a:pPr>
            <a:r>
              <a:rPr lang="en-US" dirty="0"/>
              <a:t>Free up labor for other activities</a:t>
            </a:r>
          </a:p>
          <a:p>
            <a:endParaRPr lang="en-US" dirty="0"/>
          </a:p>
          <a:p>
            <a:pPr marL="285750" indent="-285750">
              <a:buFont typeface="Arial" panose="020B0604020202020204" pitchFamily="34" charset="0"/>
              <a:buChar char="•"/>
            </a:pPr>
            <a:r>
              <a:rPr lang="en-US" dirty="0"/>
              <a:t>Reduce manual interventions-reduce chances for error</a:t>
            </a:r>
          </a:p>
          <a:p>
            <a:endParaRPr lang="en-US" dirty="0"/>
          </a:p>
          <a:p>
            <a:pPr marL="285750" indent="-285750">
              <a:buFont typeface="Arial" panose="020B0604020202020204" pitchFamily="34" charset="0"/>
              <a:buChar char="•"/>
            </a:pPr>
            <a:r>
              <a:rPr lang="en-US" dirty="0"/>
              <a:t>Reduced variability</a:t>
            </a:r>
          </a:p>
          <a:p>
            <a:endParaRPr lang="en-US" dirty="0"/>
          </a:p>
          <a:p>
            <a:pPr marL="285750" indent="-285750">
              <a:buFont typeface="Arial" panose="020B0604020202020204" pitchFamily="34" charset="0"/>
              <a:buChar char="•"/>
            </a:pPr>
            <a:r>
              <a:rPr lang="en-US" dirty="0"/>
              <a:t>Reduce overstock</a:t>
            </a:r>
          </a:p>
          <a:p>
            <a:endParaRPr lang="en-US" dirty="0"/>
          </a:p>
          <a:p>
            <a:endParaRPr lang="en-US" dirty="0"/>
          </a:p>
          <a:p>
            <a:endParaRPr lang="en-US" dirty="0"/>
          </a:p>
        </p:txBody>
      </p:sp>
    </p:spTree>
    <p:extLst>
      <p:ext uri="{BB962C8B-B14F-4D97-AF65-F5344CB8AC3E}">
        <p14:creationId xmlns:p14="http://schemas.microsoft.com/office/powerpoint/2010/main" val="1077170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46" y="377507"/>
            <a:ext cx="11336254" cy="1143000"/>
          </a:xfrm>
        </p:spPr>
        <p:txBody>
          <a:bodyPr/>
          <a:lstStyle/>
          <a:p>
            <a:r>
              <a:rPr lang="en-US" dirty="0">
                <a:solidFill>
                  <a:schemeClr val="accent1"/>
                </a:solidFill>
              </a:rPr>
              <a:t>Auto Ordering-Results</a:t>
            </a:r>
          </a:p>
        </p:txBody>
      </p:sp>
      <p:sp>
        <p:nvSpPr>
          <p:cNvPr id="4" name="Slide Number Placeholder 3"/>
          <p:cNvSpPr>
            <a:spLocks noGrp="1"/>
          </p:cNvSpPr>
          <p:nvPr>
            <p:ph type="sldNum" sz="quarter" idx="4"/>
          </p:nvPr>
        </p:nvSpPr>
        <p:spPr/>
        <p:txBody>
          <a:bodyPr/>
          <a:lstStyle/>
          <a:p>
            <a:pPr>
              <a:defRPr/>
            </a:pPr>
            <a:fld id="{8E376C17-02CD-47F7-84D0-EC7C5B0DAEE1}" type="slidenum">
              <a:rPr lang="en-US" smtClean="0">
                <a:solidFill>
                  <a:srgbClr val="D6D6D0"/>
                </a:solidFill>
              </a:rPr>
              <a:pPr>
                <a:defRPr/>
              </a:pPr>
              <a:t>97</a:t>
            </a:fld>
            <a:endParaRPr lang="en-US" dirty="0">
              <a:solidFill>
                <a:srgbClr val="D6D6D0"/>
              </a:solidFill>
            </a:endParaRPr>
          </a:p>
        </p:txBody>
      </p:sp>
      <p:graphicFrame>
        <p:nvGraphicFramePr>
          <p:cNvPr id="7" name="Chart 6"/>
          <p:cNvGraphicFramePr>
            <a:graphicFrameLocks/>
          </p:cNvGraphicFramePr>
          <p:nvPr/>
        </p:nvGraphicFramePr>
        <p:xfrm>
          <a:off x="421106" y="1564105"/>
          <a:ext cx="5099384" cy="35149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nvGraphicFramePr>
        <p:xfrm>
          <a:off x="6292516" y="1564105"/>
          <a:ext cx="5010400" cy="34909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22909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2" y="350746"/>
            <a:ext cx="10972800" cy="1143000"/>
          </a:xfrm>
        </p:spPr>
        <p:txBody>
          <a:bodyPr/>
          <a:lstStyle/>
          <a:p>
            <a:r>
              <a:rPr lang="en-US" dirty="0">
                <a:solidFill>
                  <a:schemeClr val="accent1"/>
                </a:solidFill>
              </a:rPr>
              <a:t>Source Tagging-RFID</a:t>
            </a:r>
          </a:p>
        </p:txBody>
      </p:sp>
      <p:sp>
        <p:nvSpPr>
          <p:cNvPr id="4" name="Slide Number Placeholder 3"/>
          <p:cNvSpPr>
            <a:spLocks noGrp="1"/>
          </p:cNvSpPr>
          <p:nvPr>
            <p:ph type="sldNum" sz="quarter" idx="4"/>
          </p:nvPr>
        </p:nvSpPr>
        <p:spPr/>
        <p:txBody>
          <a:bodyPr/>
          <a:lstStyle/>
          <a:p>
            <a:pPr>
              <a:defRPr/>
            </a:pPr>
            <a:fld id="{8E376C17-02CD-47F7-84D0-EC7C5B0DAEE1}" type="slidenum">
              <a:rPr lang="en-US" smtClean="0">
                <a:solidFill>
                  <a:srgbClr val="D6D6D0"/>
                </a:solidFill>
              </a:rPr>
              <a:pPr>
                <a:defRPr/>
              </a:pPr>
              <a:t>98</a:t>
            </a:fld>
            <a:endParaRPr lang="en-US" dirty="0">
              <a:solidFill>
                <a:srgbClr val="D6D6D0"/>
              </a:solidFill>
            </a:endParaRPr>
          </a:p>
        </p:txBody>
      </p:sp>
      <p:sp>
        <p:nvSpPr>
          <p:cNvPr id="5" name="TextBox 4"/>
          <p:cNvSpPr txBox="1"/>
          <p:nvPr/>
        </p:nvSpPr>
        <p:spPr>
          <a:xfrm>
            <a:off x="342902" y="1971707"/>
            <a:ext cx="10274969" cy="2031325"/>
          </a:xfrm>
          <a:prstGeom prst="rect">
            <a:avLst/>
          </a:prstGeom>
          <a:noFill/>
        </p:spPr>
        <p:txBody>
          <a:bodyPr wrap="square" rtlCol="0">
            <a:spAutoFit/>
          </a:bodyPr>
          <a:lstStyle/>
          <a:p>
            <a:r>
              <a:rPr lang="en-US" sz="1400" b="1" i="1" dirty="0"/>
              <a:t>Current State</a:t>
            </a:r>
          </a:p>
          <a:p>
            <a:r>
              <a:rPr lang="en-US" sz="1400" dirty="0"/>
              <a:t>Inventory Planners within the medical center receive and RFID tag supplies to ensure traceability and expiration mitigation</a:t>
            </a:r>
          </a:p>
          <a:p>
            <a:endParaRPr lang="en-US" sz="1400" dirty="0"/>
          </a:p>
          <a:p>
            <a:r>
              <a:rPr lang="en-US" sz="1400" b="1" i="1" dirty="0"/>
              <a:t>Future State</a:t>
            </a:r>
          </a:p>
          <a:p>
            <a:r>
              <a:rPr lang="en-US" sz="1400" dirty="0"/>
              <a:t>Supplies are tagged at the manufacturer facility</a:t>
            </a:r>
          </a:p>
          <a:p>
            <a:endParaRPr lang="en-US" sz="1400" dirty="0"/>
          </a:p>
          <a:p>
            <a:r>
              <a:rPr lang="en-US" sz="1400" b="1" i="1" dirty="0"/>
              <a:t>Benefits</a:t>
            </a:r>
          </a:p>
          <a:p>
            <a:endParaRPr lang="en-US" sz="1400" dirty="0"/>
          </a:p>
          <a:p>
            <a:endParaRPr lang="en-US" sz="1400" dirty="0"/>
          </a:p>
        </p:txBody>
      </p:sp>
      <p:sp>
        <p:nvSpPr>
          <p:cNvPr id="6" name="TextBox 5"/>
          <p:cNvSpPr txBox="1"/>
          <p:nvPr/>
        </p:nvSpPr>
        <p:spPr>
          <a:xfrm>
            <a:off x="342902" y="1262914"/>
            <a:ext cx="12687298" cy="461665"/>
          </a:xfrm>
          <a:prstGeom prst="rect">
            <a:avLst/>
          </a:prstGeom>
          <a:noFill/>
        </p:spPr>
        <p:txBody>
          <a:bodyPr wrap="square" rtlCol="0">
            <a:spAutoFit/>
          </a:bodyPr>
          <a:lstStyle/>
          <a:p>
            <a:r>
              <a:rPr lang="en-US" sz="2400" b="1" i="1" dirty="0"/>
              <a:t>Partnership between UCM, ARC Healthcare Technologies, and Cook Medical</a:t>
            </a:r>
          </a:p>
        </p:txBody>
      </p:sp>
      <p:sp>
        <p:nvSpPr>
          <p:cNvPr id="7" name="TextBox 6"/>
          <p:cNvSpPr txBox="1"/>
          <p:nvPr/>
        </p:nvSpPr>
        <p:spPr>
          <a:xfrm>
            <a:off x="2057405" y="3765884"/>
            <a:ext cx="2869530" cy="1661993"/>
          </a:xfrm>
          <a:prstGeom prst="rect">
            <a:avLst/>
          </a:prstGeom>
          <a:noFill/>
          <a:ln>
            <a:solidFill>
              <a:schemeClr val="accent1"/>
            </a:solidFill>
          </a:ln>
          <a:effectLst>
            <a:outerShdw blurRad="50800" dist="38100" dir="8100000" algn="tr" rotWithShape="0">
              <a:prstClr val="black">
                <a:alpha val="40000"/>
              </a:prstClr>
            </a:outerShdw>
          </a:effectLst>
        </p:spPr>
        <p:txBody>
          <a:bodyPr wrap="square" rtlCol="0">
            <a:spAutoFit/>
          </a:bodyPr>
          <a:lstStyle/>
          <a:p>
            <a:r>
              <a:rPr lang="en-US" sz="1400" b="1" dirty="0"/>
              <a:t>Cook Medical</a:t>
            </a:r>
          </a:p>
          <a:p>
            <a:r>
              <a:rPr lang="en-US" sz="1400" dirty="0"/>
              <a:t>Real-time stock level visibility</a:t>
            </a:r>
          </a:p>
          <a:p>
            <a:r>
              <a:rPr lang="en-US" sz="1400" dirty="0"/>
              <a:t>Real time product usage data</a:t>
            </a:r>
          </a:p>
          <a:p>
            <a:r>
              <a:rPr lang="en-US" sz="1400" dirty="0"/>
              <a:t>Consignment product visibility</a:t>
            </a:r>
          </a:p>
          <a:p>
            <a:r>
              <a:rPr lang="en-US" sz="1400" dirty="0"/>
              <a:t>Product movement metrics</a:t>
            </a:r>
          </a:p>
          <a:p>
            <a:r>
              <a:rPr lang="en-US" sz="1400" dirty="0"/>
              <a:t>Lot/Serial/Expiration tracking</a:t>
            </a:r>
          </a:p>
          <a:p>
            <a:endParaRPr lang="en-US" dirty="0"/>
          </a:p>
        </p:txBody>
      </p:sp>
      <p:sp>
        <p:nvSpPr>
          <p:cNvPr id="8" name="TextBox 7"/>
          <p:cNvSpPr txBox="1"/>
          <p:nvPr/>
        </p:nvSpPr>
        <p:spPr>
          <a:xfrm>
            <a:off x="7188871" y="3765883"/>
            <a:ext cx="2869530" cy="1661993"/>
          </a:xfrm>
          <a:prstGeom prst="rect">
            <a:avLst/>
          </a:prstGeom>
          <a:noFill/>
          <a:ln>
            <a:solidFill>
              <a:schemeClr val="accent1"/>
            </a:solidFill>
          </a:ln>
          <a:effectLst>
            <a:outerShdw blurRad="50800" dist="38100" dir="8100000" algn="tr" rotWithShape="0">
              <a:prstClr val="black">
                <a:alpha val="40000"/>
              </a:prstClr>
            </a:outerShdw>
          </a:effectLst>
        </p:spPr>
        <p:txBody>
          <a:bodyPr wrap="square" rtlCol="0">
            <a:spAutoFit/>
          </a:bodyPr>
          <a:lstStyle>
            <a:defPPr>
              <a:defRPr lang="en-US"/>
            </a:defPPr>
            <a:lvl1pPr>
              <a:defRPr sz="1400" b="1"/>
            </a:lvl1pPr>
          </a:lstStyle>
          <a:p>
            <a:r>
              <a:rPr lang="en-US" dirty="0"/>
              <a:t>UCM</a:t>
            </a:r>
          </a:p>
          <a:p>
            <a:r>
              <a:rPr lang="en-US" b="0" dirty="0"/>
              <a:t>Real-time visibility to product in the DC</a:t>
            </a:r>
          </a:p>
          <a:p>
            <a:r>
              <a:rPr lang="en-US" b="0" dirty="0"/>
              <a:t>Streamlined receiving process</a:t>
            </a:r>
          </a:p>
          <a:p>
            <a:r>
              <a:rPr lang="en-US" b="0" dirty="0"/>
              <a:t>Better product availability</a:t>
            </a:r>
          </a:p>
          <a:p>
            <a:endParaRPr lang="en-US" dirty="0"/>
          </a:p>
          <a:p>
            <a:endParaRPr lang="en-US" dirty="0"/>
          </a:p>
        </p:txBody>
      </p:sp>
    </p:spTree>
    <p:extLst>
      <p:ext uri="{BB962C8B-B14F-4D97-AF65-F5344CB8AC3E}">
        <p14:creationId xmlns:p14="http://schemas.microsoft.com/office/powerpoint/2010/main" val="38550134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sarrollo Personal: ¿Qué es el Coaching Profesional? | Óptima Infinit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445" y="743415"/>
            <a:ext cx="6982679" cy="4995648"/>
          </a:xfrm>
          <a:prstGeom prst="rect">
            <a:avLst/>
          </a:prstGeom>
          <a:effectLst>
            <a:softEdge rad="101600"/>
          </a:effectLst>
        </p:spPr>
      </p:pic>
      <p:sp>
        <p:nvSpPr>
          <p:cNvPr id="2" name="Title 1"/>
          <p:cNvSpPr>
            <a:spLocks noGrp="1"/>
          </p:cNvSpPr>
          <p:nvPr>
            <p:ph type="ctrTitle"/>
          </p:nvPr>
        </p:nvSpPr>
        <p:spPr>
          <a:xfrm>
            <a:off x="439405" y="162073"/>
            <a:ext cx="10083166" cy="927130"/>
          </a:xfrm>
        </p:spPr>
        <p:txBody>
          <a:bodyPr/>
          <a:lstStyle/>
          <a:p>
            <a:pPr algn="l"/>
            <a:r>
              <a:rPr lang="en-US" sz="3600" dirty="0">
                <a:solidFill>
                  <a:schemeClr val="accent1"/>
                </a:solidFill>
              </a:rPr>
              <a:t>How can you help?</a:t>
            </a:r>
            <a:endParaRPr lang="en-US" sz="4400" dirty="0">
              <a:solidFill>
                <a:schemeClr val="accent1"/>
              </a:solidFill>
            </a:endParaRPr>
          </a:p>
        </p:txBody>
      </p:sp>
      <p:sp>
        <p:nvSpPr>
          <p:cNvPr id="3" name="Content Placeholder 2"/>
          <p:cNvSpPr txBox="1">
            <a:spLocks/>
          </p:cNvSpPr>
          <p:nvPr/>
        </p:nvSpPr>
        <p:spPr>
          <a:xfrm>
            <a:off x="304800" y="1114698"/>
            <a:ext cx="11271387" cy="4303293"/>
          </a:xfrm>
          <a:prstGeom prst="rect">
            <a:avLst/>
          </a:prstGeom>
        </p:spPr>
        <p:txBody>
          <a:bodyPr vert="horz" lIns="91440" tIns="91440" rIns="91440" bIns="274320" rtlCol="0">
            <a:noAutofit/>
          </a:bodyPr>
          <a:lstStyle>
            <a:lvl1pPr marL="0" indent="0" algn="ctr" defTabSz="914400" rtl="0" eaLnBrk="1" latinLnBrk="0" hangingPunct="1">
              <a:lnSpc>
                <a:spcPct val="100000"/>
              </a:lnSpc>
              <a:spcBef>
                <a:spcPts val="1200"/>
              </a:spcBef>
              <a:buClr>
                <a:srgbClr val="800000"/>
              </a:buClr>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300"/>
              </a:spcBef>
              <a:buClr>
                <a:srgbClr val="800000"/>
              </a:buClr>
              <a:buSzPct val="100000"/>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300"/>
              </a:spcBef>
              <a:buClr>
                <a:srgbClr val="800000"/>
              </a:buClr>
              <a:buSzPct val="100000"/>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300"/>
              </a:spcBef>
              <a:buClr>
                <a:srgbClr val="800000"/>
              </a:buClr>
              <a:buSzPct val="100000"/>
              <a:buFont typeface="Arial" panose="020B0604020202020204" pitchFamily="34" charset="0"/>
              <a:buNone/>
              <a:tabLst/>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300"/>
              </a:spcBef>
              <a:buClr>
                <a:srgbClr val="800000"/>
              </a:buClr>
              <a:buSzPct val="100000"/>
              <a:buFont typeface="Arial" panose="020B0604020202020204" pitchFamily="34" charset="0"/>
              <a:buNone/>
              <a:tabLst/>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800000"/>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633715" y="1026065"/>
            <a:ext cx="6076266" cy="4093428"/>
          </a:xfrm>
          <a:prstGeom prst="rect">
            <a:avLst/>
          </a:prstGeom>
          <a:noFill/>
        </p:spPr>
        <p:txBody>
          <a:bodyPr wrap="square" rtlCol="0">
            <a:spAutoFit/>
          </a:bodyPr>
          <a:lstStyle/>
          <a:p>
            <a:pPr>
              <a:buClr>
                <a:schemeClr val="accent1"/>
              </a:buClr>
            </a:pPr>
            <a:endParaRPr lang="en-US" sz="2000" dirty="0"/>
          </a:p>
          <a:p>
            <a:pPr marL="285750" indent="-285750">
              <a:buClr>
                <a:schemeClr val="accent1"/>
              </a:buClr>
              <a:buFont typeface="Arial" panose="020B0604020202020204" pitchFamily="34" charset="0"/>
              <a:buChar char="•"/>
            </a:pPr>
            <a:r>
              <a:rPr lang="en-US" sz="2000" b="1" dirty="0"/>
              <a:t>Supply Resiliency</a:t>
            </a:r>
            <a:r>
              <a:rPr lang="en-US" sz="2000" dirty="0"/>
              <a:t> – Proactive data sharing to allow for fast action.  Build resiliency into the manufacturing process.</a:t>
            </a:r>
          </a:p>
          <a:p>
            <a:pPr>
              <a:buClr>
                <a:schemeClr val="accent1"/>
              </a:buClr>
            </a:pPr>
            <a:endParaRPr lang="en-US" sz="2000" dirty="0"/>
          </a:p>
          <a:p>
            <a:pPr marL="285750" indent="-285750">
              <a:buClr>
                <a:schemeClr val="accent1"/>
              </a:buClr>
              <a:buFont typeface="Arial" panose="020B0604020202020204" pitchFamily="34" charset="0"/>
              <a:buChar char="•"/>
            </a:pPr>
            <a:r>
              <a:rPr lang="en-US" sz="2000" b="1" dirty="0"/>
              <a:t>Transparency</a:t>
            </a:r>
            <a:r>
              <a:rPr lang="en-US" sz="2000" dirty="0"/>
              <a:t>– We understand issues happen, the quicker we are informed, the quicker we can start working on the back-up plan to ensure patient care is uninterrupted</a:t>
            </a:r>
          </a:p>
          <a:p>
            <a:pPr>
              <a:buClr>
                <a:schemeClr val="accent1"/>
              </a:buClr>
            </a:pPr>
            <a:endParaRPr lang="en-US" sz="2000" dirty="0"/>
          </a:p>
          <a:p>
            <a:pPr marL="285750" indent="-285750">
              <a:buClr>
                <a:schemeClr val="accent1"/>
              </a:buClr>
              <a:buFont typeface="Arial" panose="020B0604020202020204" pitchFamily="34" charset="0"/>
              <a:buChar char="•"/>
            </a:pPr>
            <a:r>
              <a:rPr lang="en-US" sz="2000" b="1" dirty="0"/>
              <a:t>Innovation</a:t>
            </a:r>
            <a:r>
              <a:rPr lang="en-US" sz="2000" dirty="0"/>
              <a:t>– How can you all make the supply chain more efficient for operations?</a:t>
            </a:r>
            <a:endParaRPr lang="en-US" sz="2000" b="1" dirty="0"/>
          </a:p>
          <a:p>
            <a:pPr marL="285750" indent="-285750">
              <a:buClr>
                <a:schemeClr val="accent1"/>
              </a:buClr>
              <a:buFont typeface="Arial" panose="020B0604020202020204" pitchFamily="34" charset="0"/>
              <a:buChar char="•"/>
            </a:pPr>
            <a:endParaRPr lang="en-US" sz="2000" b="1" dirty="0">
              <a:solidFill>
                <a:srgbClr val="FF0000"/>
              </a:solidFill>
            </a:endParaRPr>
          </a:p>
        </p:txBody>
      </p:sp>
    </p:spTree>
    <p:extLst>
      <p:ext uri="{BB962C8B-B14F-4D97-AF65-F5344CB8AC3E}">
        <p14:creationId xmlns:p14="http://schemas.microsoft.com/office/powerpoint/2010/main" val="25731834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gjOdD69eSrO6EupbhjGdJ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dYKmmXwPKJYSo55d4IEfm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6PM79FYJ0wxjI_r1W9LQy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euY9t2lIvVbCQ2TuUjtgj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cOoUo8lgfPAJpY8Lt5EIV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5WUsX_2NSPWwjUGkZFdh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AUlJpsFfP69J8RlxesTz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0VRElQMtW1cncdzeTYW8y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Sc1O9UTrWkpCdaD2LuUxi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SHAPENAME" val="5. Source"/>
</p:tagLst>
</file>

<file path=ppt/tags/tag23.xml><?xml version="1.0" encoding="utf-8"?>
<p:tagLst xmlns:a="http://schemas.openxmlformats.org/drawingml/2006/main" xmlns:r="http://schemas.openxmlformats.org/officeDocument/2006/relationships" xmlns:p="http://schemas.openxmlformats.org/presentationml/2006/main">
  <p:tag name="SHAPENAME" val="4. Footno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3kClxahkm8w3xMQDB3mT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ZhreUBvB5dOTYDPmwGOG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FJmbEljKei57g45KPN6MR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4UMBB2xBf2._j9vrvIO7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ll Covers">
  <a:themeElements>
    <a:clrScheme name="UChicago Medicine">
      <a:dk1>
        <a:srgbClr val="000000"/>
      </a:dk1>
      <a:lt1>
        <a:srgbClr val="FFFFFF"/>
      </a:lt1>
      <a:dk2>
        <a:srgbClr val="737373"/>
      </a:dk2>
      <a:lt2>
        <a:srgbClr val="A6A6A6"/>
      </a:lt2>
      <a:accent1>
        <a:srgbClr val="800000"/>
      </a:accent1>
      <a:accent2>
        <a:srgbClr val="59305F"/>
      </a:accent2>
      <a:accent3>
        <a:srgbClr val="DE7C00"/>
      </a:accent3>
      <a:accent4>
        <a:srgbClr val="EAAA00"/>
      </a:accent4>
      <a:accent5>
        <a:srgbClr val="007396"/>
      </a:accent5>
      <a:accent6>
        <a:srgbClr val="789D49"/>
      </a:accent6>
      <a:hlink>
        <a:srgbClr val="007396"/>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50800" tIns="50800" rIns="50800" bIns="50800" numCol="1" spcCol="38100" rtlCol="0" anchor="ctr">
        <a:spAutoFit/>
      </a:bodyPr>
      <a:lstStyle>
        <a:defPPr marL="0" marR="0" indent="0" algn="l"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000000"/>
            </a:solidFill>
            <a:effectLst/>
            <a:uFillTx/>
            <a:latin typeface="+mj-lt"/>
            <a:ea typeface="+mj-ea"/>
            <a:cs typeface="+mj-cs"/>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5" id="{F3A10683-09F1-C14D-9BCE-62D762D277FA}" vid="{E84A1942-6E8D-CD4E-A0FA-542529BF5458}"/>
    </a:ext>
  </a:extLst>
</a:theme>
</file>

<file path=ppt/theme/theme2.xml><?xml version="1.0" encoding="utf-8"?>
<a:theme xmlns:a="http://schemas.openxmlformats.org/drawingml/2006/main" name="Branded Layouts">
  <a:themeElements>
    <a:clrScheme name="UChicago Medicine">
      <a:dk1>
        <a:srgbClr val="000000"/>
      </a:dk1>
      <a:lt1>
        <a:srgbClr val="FFFFFF"/>
      </a:lt1>
      <a:dk2>
        <a:srgbClr val="737373"/>
      </a:dk2>
      <a:lt2>
        <a:srgbClr val="A6A6A6"/>
      </a:lt2>
      <a:accent1>
        <a:srgbClr val="800000"/>
      </a:accent1>
      <a:accent2>
        <a:srgbClr val="59305F"/>
      </a:accent2>
      <a:accent3>
        <a:srgbClr val="DE7C00"/>
      </a:accent3>
      <a:accent4>
        <a:srgbClr val="EAAA00"/>
      </a:accent4>
      <a:accent5>
        <a:srgbClr val="007396"/>
      </a:accent5>
      <a:accent6>
        <a:srgbClr val="789D49"/>
      </a:accent6>
      <a:hlink>
        <a:srgbClr val="007396"/>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5" id="{F3A10683-09F1-C14D-9BCE-62D762D277FA}" vid="{91D47F43-A7F1-8D45-8BFA-E64CE603FF80}"/>
    </a:ext>
  </a:extLst>
</a:theme>
</file>

<file path=ppt/theme/theme3.xml><?xml version="1.0" encoding="utf-8"?>
<a:theme xmlns:a="http://schemas.openxmlformats.org/drawingml/2006/main" name="Blank Layout">
  <a:themeElements>
    <a:clrScheme name="UChicago Medicine">
      <a:dk1>
        <a:srgbClr val="000000"/>
      </a:dk1>
      <a:lt1>
        <a:srgbClr val="FFFFFF"/>
      </a:lt1>
      <a:dk2>
        <a:srgbClr val="737373"/>
      </a:dk2>
      <a:lt2>
        <a:srgbClr val="A6A6A6"/>
      </a:lt2>
      <a:accent1>
        <a:srgbClr val="800000"/>
      </a:accent1>
      <a:accent2>
        <a:srgbClr val="59305F"/>
      </a:accent2>
      <a:accent3>
        <a:srgbClr val="DE7C00"/>
      </a:accent3>
      <a:accent4>
        <a:srgbClr val="EAAA00"/>
      </a:accent4>
      <a:accent5>
        <a:srgbClr val="007396"/>
      </a:accent5>
      <a:accent6>
        <a:srgbClr val="789D49"/>
      </a:accent6>
      <a:hlink>
        <a:srgbClr val="007396"/>
      </a:hlink>
      <a:folHlink>
        <a:srgbClr val="FF0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5" id="{F3A10683-09F1-C14D-9BCE-62D762D277FA}" vid="{6D96558D-9233-9C41-A752-D5AB4B977567}"/>
    </a:ext>
  </a:extLst>
</a:theme>
</file>

<file path=ppt/theme/theme4.xml><?xml version="1.0" encoding="utf-8"?>
<a:theme xmlns:a="http://schemas.openxmlformats.org/drawingml/2006/main" name="1_Branded Layouts">
  <a:themeElements>
    <a:clrScheme name="UChicago Medicine">
      <a:dk1>
        <a:srgbClr val="000000"/>
      </a:dk1>
      <a:lt1>
        <a:srgbClr val="FFFFFF"/>
      </a:lt1>
      <a:dk2>
        <a:srgbClr val="737373"/>
      </a:dk2>
      <a:lt2>
        <a:srgbClr val="A6A6A6"/>
      </a:lt2>
      <a:accent1>
        <a:srgbClr val="800000"/>
      </a:accent1>
      <a:accent2>
        <a:srgbClr val="59305F"/>
      </a:accent2>
      <a:accent3>
        <a:srgbClr val="DE7C00"/>
      </a:accent3>
      <a:accent4>
        <a:srgbClr val="EAAA00"/>
      </a:accent4>
      <a:accent5>
        <a:srgbClr val="007396"/>
      </a:accent5>
      <a:accent6>
        <a:srgbClr val="789D49"/>
      </a:accent6>
      <a:hlink>
        <a:srgbClr val="007396"/>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5" id="{F3A10683-09F1-C14D-9BCE-62D762D277FA}" vid="{91D47F43-A7F1-8D45-8BFA-E64CE603FF80}"/>
    </a:ext>
  </a:extLst>
</a:theme>
</file>

<file path=ppt/theme/theme5.xml><?xml version="1.0" encoding="utf-8"?>
<a:theme xmlns:a="http://schemas.openxmlformats.org/drawingml/2006/main"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UCM_PPT_Template_Arial_May2024" id="{A99A3F51-F7D2-CB41-9644-CAA98CE9094D}" vid="{0BFE08CD-A606-F74E-B6B4-775476C7A24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ABC8C807A1E14BB0C69463B6D82A3F" ma:contentTypeVersion="6" ma:contentTypeDescription="Create a new document." ma:contentTypeScope="" ma:versionID="c3e254aa8c6a6693a211f955b3a7629b">
  <xsd:schema xmlns:xsd="http://www.w3.org/2001/XMLSchema" xmlns:xs="http://www.w3.org/2001/XMLSchema" xmlns:p="http://schemas.microsoft.com/office/2006/metadata/properties" xmlns:ns2="1cf96959-bd56-42e4-939a-7b062be9bd77" targetNamespace="http://schemas.microsoft.com/office/2006/metadata/properties" ma:root="true" ma:fieldsID="cc21ae590a4b359e76f9e7a97a006cba" ns2:_="">
    <xsd:import namespace="1cf96959-bd56-42e4-939a-7b062be9bd77"/>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f96959-bd56-42e4-939a-7b062be9bd7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cf96959-bd56-42e4-939a-7b062be9bd77">
      <UserInfo>
        <DisplayName>Gonzalez, Samuel [UCM]</DisplayName>
        <AccountId>401</AccountId>
        <AccountType/>
      </UserInfo>
      <UserInfo>
        <DisplayName>iomalley</DisplayName>
        <AccountId>5897</AccountId>
        <AccountType/>
      </UserInfo>
      <UserInfo>
        <DisplayName>Brown, Robert [UCM]</DisplayName>
        <AccountId>5898</AccountId>
        <AccountType/>
      </UserInfo>
      <UserInfo>
        <DisplayName>Boyden, Robert [UCM]</DisplayName>
        <AccountId>5896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63EDBA-25BB-4342-A7AA-63447EB58A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f96959-bd56-42e4-939a-7b062be9bd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938031-9C8F-400F-89F4-F4D330B398CF}">
  <ds:schemaRefs>
    <ds:schemaRef ds:uri="http://schemas.microsoft.com/office/2006/metadata/properties"/>
    <ds:schemaRef ds:uri="http://purl.org/dc/terms/"/>
    <ds:schemaRef ds:uri="http://schemas.microsoft.com/office/2006/documentManagement/types"/>
    <ds:schemaRef ds:uri="1cf96959-bd56-42e4-939a-7b062be9bd77"/>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016E175C-675B-4BD7-AFB3-31E863C2A2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BSD_Template</Template>
  <TotalTime>1965</TotalTime>
  <Words>8768</Words>
  <Application>Microsoft Office PowerPoint</Application>
  <PresentationFormat>Widescreen</PresentationFormat>
  <Paragraphs>1598</Paragraphs>
  <Slides>119</Slides>
  <Notes>31</Notes>
  <HiddenSlides>0</HiddenSlides>
  <MMClips>0</MMClips>
  <ScaleCrop>false</ScaleCrop>
  <HeadingPairs>
    <vt:vector size="8" baseType="variant">
      <vt:variant>
        <vt:lpstr>Fonts Used</vt:lpstr>
      </vt:variant>
      <vt:variant>
        <vt:i4>24</vt:i4>
      </vt:variant>
      <vt:variant>
        <vt:lpstr>Theme</vt:lpstr>
      </vt:variant>
      <vt:variant>
        <vt:i4>5</vt:i4>
      </vt:variant>
      <vt:variant>
        <vt:lpstr>Embedded OLE Servers</vt:lpstr>
      </vt:variant>
      <vt:variant>
        <vt:i4>1</vt:i4>
      </vt:variant>
      <vt:variant>
        <vt:lpstr>Slide Titles</vt:lpstr>
      </vt:variant>
      <vt:variant>
        <vt:i4>119</vt:i4>
      </vt:variant>
    </vt:vector>
  </HeadingPairs>
  <TitlesOfParts>
    <vt:vector size="149" baseType="lpstr">
      <vt:lpstr>Aptos</vt:lpstr>
      <vt:lpstr>Archivo Medium</vt:lpstr>
      <vt:lpstr>Arial</vt:lpstr>
      <vt:lpstr>Arial Black</vt:lpstr>
      <vt:lpstr>Arial Narrow</vt:lpstr>
      <vt:lpstr>Arial Rounded MT Bold</vt:lpstr>
      <vt:lpstr>Calibri</vt:lpstr>
      <vt:lpstr>Cambria Math</vt:lpstr>
      <vt:lpstr>Courier New</vt:lpstr>
      <vt:lpstr>Gotham SSm A</vt:lpstr>
      <vt:lpstr>Helvetica Neue</vt:lpstr>
      <vt:lpstr>Helvetica Neue Medium</vt:lpstr>
      <vt:lpstr>Lato</vt:lpstr>
      <vt:lpstr>Lato Light</vt:lpstr>
      <vt:lpstr>Nunito</vt:lpstr>
      <vt:lpstr>Poppins</vt:lpstr>
      <vt:lpstr>Poppins Medium</vt:lpstr>
      <vt:lpstr>Poppins SemiBold</vt:lpstr>
      <vt:lpstr>Proxima Nova</vt:lpstr>
      <vt:lpstr>Roboto Medium</vt:lpstr>
      <vt:lpstr>Segoe UI</vt:lpstr>
      <vt:lpstr>Times New Roman</vt:lpstr>
      <vt:lpstr>Wingdings</vt:lpstr>
      <vt:lpstr>ヒラギノ角ゴ Pro W3</vt:lpstr>
      <vt:lpstr>All Covers</vt:lpstr>
      <vt:lpstr>Branded Layouts</vt:lpstr>
      <vt:lpstr>Blank Layout</vt:lpstr>
      <vt:lpstr>1_Branded Layouts</vt:lpstr>
      <vt:lpstr>20_BasicBlack</vt:lpstr>
      <vt:lpstr>think-cell Slide</vt:lpstr>
      <vt:lpstr> 2025 Supplier Conference</vt:lpstr>
      <vt:lpstr>Invite List</vt:lpstr>
      <vt:lpstr>PowerPoint Presentation</vt:lpstr>
      <vt:lpstr>PowerPoint Presentation</vt:lpstr>
      <vt:lpstr>PowerPoint Presentation</vt:lpstr>
      <vt:lpstr>Executive Leadership Update</vt:lpstr>
      <vt:lpstr>Organizational Overview &amp; Strategy</vt:lpstr>
      <vt:lpstr>PowerPoint Presentation</vt:lpstr>
      <vt:lpstr>PowerPoint Presentation</vt:lpstr>
      <vt:lpstr>PowerPoint Presentation</vt:lpstr>
      <vt:lpstr>UChicago Medicine: the Health System</vt:lpstr>
      <vt:lpstr>Over the Past 5+ Years, We’ve Successfully Executed On Our System’s Strategy for Growth &amp; Excellence</vt:lpstr>
      <vt:lpstr>Recognition &amp; Performance Growth</vt:lpstr>
      <vt:lpstr>We Have Meaningfully Grown Over the Past 5 Years</vt:lpstr>
      <vt:lpstr>Elevate 2035 Includes Ambitious and Important Goals for the Next Decade</vt:lpstr>
      <vt:lpstr>Realizing Operational Efficiencies</vt:lpstr>
      <vt:lpstr>Academic Medical Centers Continue to Face Financial Headwinds</vt:lpstr>
      <vt:lpstr> </vt:lpstr>
      <vt:lpstr>Market Impact and our Response</vt:lpstr>
      <vt:lpstr>Impacts of Federal Funding</vt:lpstr>
      <vt:lpstr>Macro Trends / Risks, &amp; Recent Successes</vt:lpstr>
      <vt:lpstr>ACHIEVE</vt:lpstr>
      <vt:lpstr>ACHIEVE 2.0</vt:lpstr>
      <vt:lpstr>Key Strategies and Risks Update</vt:lpstr>
      <vt:lpstr>Funding Key Strategic Initiatives: Cancer Pavilion </vt:lpstr>
      <vt:lpstr>Cancer Pavilion Mission</vt:lpstr>
      <vt:lpstr>The cancer pavilion will be  Chicago's first freestanding  comprehensive cancer center.</vt:lpstr>
      <vt:lpstr>The cancer pavilion has  the advancement of cancer  care at the core of the facilities’ design and layout.</vt:lpstr>
      <vt:lpstr>PowerPoint Presentation</vt:lpstr>
      <vt:lpstr>Our Process</vt:lpstr>
      <vt:lpstr>Building Attributes</vt:lpstr>
      <vt:lpstr>Building Program</vt:lpstr>
      <vt:lpstr>IT Strategy &amp; Innovation Update – Yeman Collier</vt:lpstr>
      <vt:lpstr>Technology Innovation Guiding Principles</vt:lpstr>
      <vt:lpstr>PowerPoint Presentation</vt:lpstr>
      <vt:lpstr>PowerPoint Presentation</vt:lpstr>
      <vt:lpstr>PowerPoint Presentation</vt:lpstr>
      <vt:lpstr>PowerPoint Presentation</vt:lpstr>
      <vt:lpstr>PowerPoint Presentation</vt:lpstr>
      <vt:lpstr>PowerPoint Presentation</vt:lpstr>
      <vt:lpstr>Executive Q&amp;A Session</vt:lpstr>
      <vt:lpstr>PowerPoint Presentation</vt:lpstr>
      <vt:lpstr>PowerPoint Presentation</vt:lpstr>
      <vt:lpstr>PowerPoint Presentation</vt:lpstr>
      <vt:lpstr>Dominant Trends and Forecasts for 2025-2026</vt:lpstr>
      <vt:lpstr>Pharmacy Challenges</vt:lpstr>
      <vt:lpstr>Regulatory Changes Impacting Pharmacy </vt:lpstr>
      <vt:lpstr>PowerPoint Presentation</vt:lpstr>
      <vt:lpstr>PowerPoint Presentation</vt:lpstr>
      <vt:lpstr>High-Cost Drug Committee</vt:lpstr>
      <vt:lpstr>PowerPoint Presentation</vt:lpstr>
      <vt:lpstr>UCM Biosimilar Management</vt:lpstr>
      <vt:lpstr>PowerPoint Presentation</vt:lpstr>
      <vt:lpstr>PowerPoint Presentation</vt:lpstr>
      <vt:lpstr>FY25 Pharmacy Accomplishments</vt:lpstr>
      <vt:lpstr>UCMC Inpatient Drug Cost / IP Admissions and Observations</vt:lpstr>
      <vt:lpstr>Outpatient Script Count- Growth Due to Mail Order </vt:lpstr>
      <vt:lpstr>Key Pharmacy Strategies for FY26</vt:lpstr>
      <vt:lpstr>Summary</vt:lpstr>
      <vt:lpstr>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Driving Out Costs – Value Analysis</vt:lpstr>
      <vt:lpstr>PowerPoint Presentation</vt:lpstr>
      <vt:lpstr>Value Analysis– Procedural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Purchased Service Contracts</vt:lpstr>
      <vt:lpstr>PowerPoint Presentation</vt:lpstr>
      <vt:lpstr>Finally-Thank You To Our Supplier Partners</vt:lpstr>
      <vt:lpstr>PowerPoint Presentation</vt:lpstr>
      <vt:lpstr>PowerPoint Presentation</vt:lpstr>
      <vt:lpstr>IMPACT Purchasing Programs</vt:lpstr>
      <vt:lpstr>Business Diversity and Compliance</vt:lpstr>
      <vt:lpstr>FY 2025 Highlights</vt:lpstr>
      <vt:lpstr>UCM Community Impact – Supplier of the Year</vt:lpstr>
      <vt:lpstr>UCM Community Impact – Supplier of the Year</vt:lpstr>
      <vt:lpstr>PowerPoint Presentation</vt:lpstr>
      <vt:lpstr>One Supply Chain </vt:lpstr>
      <vt:lpstr>Where are we going?</vt:lpstr>
      <vt:lpstr>PowerPoint Presentation</vt:lpstr>
      <vt:lpstr>PowerPoint Presentation</vt:lpstr>
      <vt:lpstr>Auto Ordering Pilot</vt:lpstr>
      <vt:lpstr>Auto Ordering-Results</vt:lpstr>
      <vt:lpstr>Source Tagging-RFID</vt:lpstr>
      <vt:lpstr>How can you help?</vt:lpstr>
      <vt:lpstr>PowerPoint Presentation</vt:lpstr>
      <vt:lpstr>PowerPoint Presentation</vt:lpstr>
      <vt:lpstr>PowerPoint Presentation</vt:lpstr>
      <vt:lpstr>PowerPoint Presentation</vt:lpstr>
      <vt:lpstr>PowerPoint Presentation</vt:lpstr>
      <vt:lpstr>FY25 Supply Chain System Priorities</vt:lpstr>
      <vt:lpstr>FY26 Supply Chain System Priorities</vt:lpstr>
      <vt:lpstr>Procure To Pay Supplier Collaboration</vt:lpstr>
      <vt:lpstr>How can your organization help us?</vt:lpstr>
      <vt:lpstr>PowerPoint Presentation</vt:lpstr>
      <vt:lpstr>Procure to Pay (P2P) Org &amp; Key Contacts</vt:lpstr>
      <vt:lpstr>P2P Key Contacts</vt:lpstr>
      <vt:lpstr>PowerPoint Presentation</vt:lpstr>
      <vt:lpstr>Technology</vt:lpstr>
      <vt:lpstr>Process</vt:lpstr>
      <vt:lpstr>What’s Ahead: Upcoming Initiatives from Our AP Team</vt:lpstr>
      <vt:lpstr>Strategic Roadmap</vt:lpstr>
      <vt:lpstr>PowerPoint Presentation</vt:lpstr>
      <vt:lpstr>PowerPoint Presentation</vt:lpstr>
      <vt:lpstr>PowerPoint Presentation</vt:lpstr>
    </vt:vector>
  </TitlesOfParts>
  <Company>UChicago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Hyde Park Public Safety Town Hall</dc:title>
  <dc:creator>Tritch, Eric [UCH]</dc:creator>
  <cp:lastModifiedBy>Hildreth, Kalee [UCH]</cp:lastModifiedBy>
  <cp:revision>66</cp:revision>
  <dcterms:created xsi:type="dcterms:W3CDTF">2025-01-24T22:52:42Z</dcterms:created>
  <dcterms:modified xsi:type="dcterms:W3CDTF">2025-08-07T16:49:51Z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0x010100A9ABC8C807A1E14BB0C69463B6D82A3F</vt:lpwstr>
  </property>
</Properties>
</file>