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5" r:id="rId5"/>
    <p:sldId id="277" r:id="rId6"/>
    <p:sldId id="276" r:id="rId7"/>
    <p:sldId id="267" r:id="rId8"/>
    <p:sldId id="274" r:id="rId9"/>
    <p:sldId id="259" r:id="rId10"/>
    <p:sldId id="260" r:id="rId11"/>
    <p:sldId id="261" r:id="rId12"/>
    <p:sldId id="262" r:id="rId13"/>
    <p:sldId id="263" r:id="rId14"/>
    <p:sldId id="264" r:id="rId15"/>
    <p:sldId id="265" r:id="rId16"/>
    <p:sldId id="266" r:id="rId17"/>
    <p:sldId id="268" r:id="rId18"/>
    <p:sldId id="269" r:id="rId19"/>
    <p:sldId id="270" r:id="rId20"/>
    <p:sldId id="271"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19CBE9C-833E-433D-B700-F173F90C8F61}" type="datetimeFigureOut">
              <a:rPr lang="en-US" smtClean="0"/>
              <a:t>2/21/2018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9794222-1645-4C3C-80E0-116A92D8F627}"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044884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CBE9C-833E-433D-B700-F173F90C8F6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100552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CBE9C-833E-433D-B700-F173F90C8F6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234966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CBE9C-833E-433D-B700-F173F90C8F61}"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131202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19CBE9C-833E-433D-B700-F173F90C8F61}" type="datetimeFigureOut">
              <a:rPr lang="en-US" smtClean="0"/>
              <a:t>2/21/2018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9794222-1645-4C3C-80E0-116A92D8F627}"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774819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9CBE9C-833E-433D-B700-F173F90C8F61}"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311107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9CBE9C-833E-433D-B700-F173F90C8F61}"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267679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9CBE9C-833E-433D-B700-F173F90C8F61}"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2037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CBE9C-833E-433D-B700-F173F90C8F61}"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94222-1645-4C3C-80E0-116A92D8F627}" type="slidenum">
              <a:rPr lang="en-US" smtClean="0"/>
              <a:t>‹#›</a:t>
            </a:fld>
            <a:endParaRPr lang="en-US"/>
          </a:p>
        </p:txBody>
      </p:sp>
    </p:spTree>
    <p:extLst>
      <p:ext uri="{BB962C8B-B14F-4D97-AF65-F5344CB8AC3E}">
        <p14:creationId xmlns:p14="http://schemas.microsoft.com/office/powerpoint/2010/main" val="292513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19CBE9C-833E-433D-B700-F173F90C8F61}" type="datetimeFigureOut">
              <a:rPr lang="en-US" smtClean="0"/>
              <a:t>2/21/2018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9794222-1645-4C3C-80E0-116A92D8F62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544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19CBE9C-833E-433D-B700-F173F90C8F61}" type="datetimeFigureOut">
              <a:rPr lang="en-US" smtClean="0"/>
              <a:t>2/21/2018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9794222-1645-4C3C-80E0-116A92D8F627}"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063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19CBE9C-833E-433D-B700-F173F90C8F61}" type="datetimeFigureOut">
              <a:rPr lang="en-US" smtClean="0"/>
              <a:t>2/21/2018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9794222-1645-4C3C-80E0-116A92D8F627}"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039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Picture">
            <a:extLst>
              <a:ext uri="{FF2B5EF4-FFF2-40B4-BE49-F238E27FC236}">
                <a16:creationId xmlns:a16="http://schemas.microsoft.com/office/drawing/2014/main" id="{EB9E6E64-E64E-47CF-A717-08AB53B33C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25"/>
          <a:stretch/>
        </p:blipFill>
        <p:spPr bwMode="auto">
          <a:xfrm>
            <a:off x="7550980" y="10"/>
            <a:ext cx="4637843"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AA0151-466E-4FB3-B727-BF8B000E8E5B}"/>
              </a:ext>
            </a:extLst>
          </p:cNvPr>
          <p:cNvSpPr>
            <a:spLocks noGrp="1"/>
          </p:cNvSpPr>
          <p:nvPr>
            <p:ph type="ctrTitle"/>
          </p:nvPr>
        </p:nvSpPr>
        <p:spPr>
          <a:xfrm>
            <a:off x="1506657" y="2579751"/>
            <a:ext cx="6343116" cy="3254321"/>
          </a:xfrm>
        </p:spPr>
        <p:txBody>
          <a:bodyPr>
            <a:normAutofit fontScale="90000"/>
          </a:bodyPr>
          <a:lstStyle/>
          <a:p>
            <a:pPr algn="l"/>
            <a:br>
              <a:rPr lang="en-US" sz="6600" dirty="0"/>
            </a:br>
            <a:r>
              <a:rPr lang="en-US" sz="6600" dirty="0"/>
              <a:t>Operating room</a:t>
            </a:r>
            <a:br>
              <a:rPr lang="en-US" sz="6600" dirty="0"/>
            </a:br>
            <a:r>
              <a:rPr lang="en-US" sz="6600" dirty="0"/>
              <a:t>Fire Safety</a:t>
            </a:r>
          </a:p>
        </p:txBody>
      </p:sp>
      <p:pic>
        <p:nvPicPr>
          <p:cNvPr id="7" name="Picture 2" descr="https://portals.wellspan.org/sites/RehabHospitalProject/PowerPoint%20Images/WSRH%20Logo.jpg">
            <a:extLst>
              <a:ext uri="{FF2B5EF4-FFF2-40B4-BE49-F238E27FC236}">
                <a16:creationId xmlns:a16="http://schemas.microsoft.com/office/drawing/2014/main" id="{72B4D97F-19DF-48B7-A033-81A2B4238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657" y="1412939"/>
            <a:ext cx="402907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85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F8D3-8000-495F-ABDE-104C6767943F}"/>
              </a:ext>
            </a:extLst>
          </p:cNvPr>
          <p:cNvSpPr>
            <a:spLocks noGrp="1"/>
          </p:cNvSpPr>
          <p:nvPr>
            <p:ph type="title"/>
          </p:nvPr>
        </p:nvSpPr>
        <p:spPr/>
        <p:txBody>
          <a:bodyPr/>
          <a:lstStyle/>
          <a:p>
            <a:r>
              <a:rPr lang="en-US" b="1" u="sng" dirty="0"/>
              <a:t>Individual Duties:</a:t>
            </a:r>
            <a:r>
              <a:rPr lang="en-US" b="1" dirty="0"/>
              <a:t> </a:t>
            </a:r>
            <a:r>
              <a:rPr lang="en-US" dirty="0"/>
              <a:t>Scrub Person</a:t>
            </a:r>
          </a:p>
        </p:txBody>
      </p:sp>
      <p:sp>
        <p:nvSpPr>
          <p:cNvPr id="3" name="Content Placeholder 2">
            <a:extLst>
              <a:ext uri="{FF2B5EF4-FFF2-40B4-BE49-F238E27FC236}">
                <a16:creationId xmlns:a16="http://schemas.microsoft.com/office/drawing/2014/main" id="{BAD547F1-1395-4AF9-9359-6AB415B1CA30}"/>
              </a:ext>
            </a:extLst>
          </p:cNvPr>
          <p:cNvSpPr>
            <a:spLocks noGrp="1"/>
          </p:cNvSpPr>
          <p:nvPr>
            <p:ph idx="1"/>
          </p:nvPr>
        </p:nvSpPr>
        <p:spPr/>
        <p:txBody>
          <a:bodyPr/>
          <a:lstStyle/>
          <a:p>
            <a:r>
              <a:rPr lang="en-US" dirty="0"/>
              <a:t>Remove drapes/burning material</a:t>
            </a:r>
          </a:p>
          <a:p>
            <a:r>
              <a:rPr lang="en-US" dirty="0"/>
              <a:t>Douse with water from table</a:t>
            </a:r>
          </a:p>
          <a:p>
            <a:r>
              <a:rPr lang="en-US" dirty="0"/>
              <a:t>Protect the patient</a:t>
            </a:r>
          </a:p>
        </p:txBody>
      </p:sp>
    </p:spTree>
    <p:extLst>
      <p:ext uri="{BB962C8B-B14F-4D97-AF65-F5344CB8AC3E}">
        <p14:creationId xmlns:p14="http://schemas.microsoft.com/office/powerpoint/2010/main" val="234932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7D4D-EE6A-4BE3-A6EE-12D24B0A4044}"/>
              </a:ext>
            </a:extLst>
          </p:cNvPr>
          <p:cNvSpPr>
            <a:spLocks noGrp="1"/>
          </p:cNvSpPr>
          <p:nvPr>
            <p:ph type="title"/>
          </p:nvPr>
        </p:nvSpPr>
        <p:spPr/>
        <p:txBody>
          <a:bodyPr/>
          <a:lstStyle/>
          <a:p>
            <a:r>
              <a:rPr lang="en-US" b="1" u="sng" dirty="0"/>
              <a:t>Individual Duties:</a:t>
            </a:r>
            <a:r>
              <a:rPr lang="en-US" b="1" dirty="0"/>
              <a:t> </a:t>
            </a:r>
            <a:r>
              <a:rPr lang="en-US" dirty="0"/>
              <a:t>Anesthesia Provider</a:t>
            </a:r>
          </a:p>
        </p:txBody>
      </p:sp>
      <p:sp>
        <p:nvSpPr>
          <p:cNvPr id="3" name="Content Placeholder 2">
            <a:extLst>
              <a:ext uri="{FF2B5EF4-FFF2-40B4-BE49-F238E27FC236}">
                <a16:creationId xmlns:a16="http://schemas.microsoft.com/office/drawing/2014/main" id="{BD123E35-34F0-443C-9A6E-F30E7A140AC7}"/>
              </a:ext>
            </a:extLst>
          </p:cNvPr>
          <p:cNvSpPr>
            <a:spLocks noGrp="1"/>
          </p:cNvSpPr>
          <p:nvPr>
            <p:ph idx="1"/>
          </p:nvPr>
        </p:nvSpPr>
        <p:spPr/>
        <p:txBody>
          <a:bodyPr/>
          <a:lstStyle/>
          <a:p>
            <a:r>
              <a:rPr lang="en-US" dirty="0"/>
              <a:t>Stop flow of breathing gases to patient</a:t>
            </a:r>
          </a:p>
          <a:p>
            <a:r>
              <a:rPr lang="en-US" dirty="0"/>
              <a:t>Switch to portable gases</a:t>
            </a:r>
          </a:p>
          <a:p>
            <a:r>
              <a:rPr lang="en-US" dirty="0"/>
              <a:t>Direct OR personnel to turn off gas supplies</a:t>
            </a:r>
          </a:p>
          <a:p>
            <a:pPr marL="0" indent="0">
              <a:buNone/>
            </a:pPr>
            <a:endParaRPr lang="en-US" dirty="0"/>
          </a:p>
        </p:txBody>
      </p:sp>
      <p:pic>
        <p:nvPicPr>
          <p:cNvPr id="4098" name="Picture 2" descr="Picture">
            <a:extLst>
              <a:ext uri="{FF2B5EF4-FFF2-40B4-BE49-F238E27FC236}">
                <a16:creationId xmlns:a16="http://schemas.microsoft.com/office/drawing/2014/main" id="{33EA316C-9FB8-4102-979F-6F3F25A12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163" y="1842868"/>
            <a:ext cx="3006637" cy="4489585"/>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2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title="Side bar">
            <a:extLst>
              <a:ext uri="{FF2B5EF4-FFF2-40B4-BE49-F238E27FC236}">
                <a16:creationId xmlns:a16="http://schemas.microsoft.com/office/drawing/2014/main" id="{BEC9E7FA-3295-45ED-8253-D23F9E44E1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Picture">
            <a:extLst>
              <a:ext uri="{FF2B5EF4-FFF2-40B4-BE49-F238E27FC236}">
                <a16:creationId xmlns:a16="http://schemas.microsoft.com/office/drawing/2014/main" id="{12415A09-CF36-4E14-BB0B-6E9918C9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61" y="1085763"/>
            <a:ext cx="6517065" cy="4366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368027-E57B-4816-BE22-8C4679B56295}"/>
              </a:ext>
            </a:extLst>
          </p:cNvPr>
          <p:cNvSpPr>
            <a:spLocks noGrp="1"/>
          </p:cNvSpPr>
          <p:nvPr>
            <p:ph type="title"/>
          </p:nvPr>
        </p:nvSpPr>
        <p:spPr>
          <a:xfrm>
            <a:off x="7860667" y="685800"/>
            <a:ext cx="3656419" cy="1485900"/>
          </a:xfrm>
        </p:spPr>
        <p:txBody>
          <a:bodyPr>
            <a:normAutofit/>
          </a:bodyPr>
          <a:lstStyle/>
          <a:p>
            <a:r>
              <a:rPr lang="en-US" sz="3700" b="1" u="sng"/>
              <a:t>Individual Duties:</a:t>
            </a:r>
            <a:r>
              <a:rPr lang="en-US" sz="3700" b="1"/>
              <a:t> </a:t>
            </a:r>
            <a:r>
              <a:rPr lang="en-US" sz="3700"/>
              <a:t>Surgeon</a:t>
            </a:r>
          </a:p>
        </p:txBody>
      </p:sp>
      <p:sp>
        <p:nvSpPr>
          <p:cNvPr id="3" name="Content Placeholder 2">
            <a:extLst>
              <a:ext uri="{FF2B5EF4-FFF2-40B4-BE49-F238E27FC236}">
                <a16:creationId xmlns:a16="http://schemas.microsoft.com/office/drawing/2014/main" id="{94753BD3-B21A-4BA8-BEB0-B65E748EDB0F}"/>
              </a:ext>
            </a:extLst>
          </p:cNvPr>
          <p:cNvSpPr>
            <a:spLocks noGrp="1"/>
          </p:cNvSpPr>
          <p:nvPr>
            <p:ph idx="1"/>
          </p:nvPr>
        </p:nvSpPr>
        <p:spPr>
          <a:xfrm>
            <a:off x="7860667" y="2286000"/>
            <a:ext cx="3656419" cy="3581400"/>
          </a:xfrm>
        </p:spPr>
        <p:txBody>
          <a:bodyPr>
            <a:normAutofit/>
          </a:bodyPr>
          <a:lstStyle/>
          <a:p>
            <a:r>
              <a:rPr lang="en-US" dirty="0"/>
              <a:t>Stay with patient</a:t>
            </a:r>
          </a:p>
          <a:p>
            <a:r>
              <a:rPr lang="en-US" dirty="0"/>
              <a:t>Control hemorrhage</a:t>
            </a:r>
          </a:p>
          <a:p>
            <a:r>
              <a:rPr lang="en-US" dirty="0"/>
              <a:t>Prepare for evacuation if necessary</a:t>
            </a:r>
          </a:p>
        </p:txBody>
      </p:sp>
    </p:spTree>
    <p:extLst>
      <p:ext uri="{BB962C8B-B14F-4D97-AF65-F5344CB8AC3E}">
        <p14:creationId xmlns:p14="http://schemas.microsoft.com/office/powerpoint/2010/main" val="240043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D11B-A1C3-4FFF-AB78-0B81281AEEC6}"/>
              </a:ext>
            </a:extLst>
          </p:cNvPr>
          <p:cNvSpPr>
            <a:spLocks noGrp="1"/>
          </p:cNvSpPr>
          <p:nvPr>
            <p:ph type="title"/>
          </p:nvPr>
        </p:nvSpPr>
        <p:spPr>
          <a:xfrm>
            <a:off x="1371600" y="424070"/>
            <a:ext cx="9601200" cy="1747630"/>
          </a:xfrm>
        </p:spPr>
        <p:txBody>
          <a:bodyPr/>
          <a:lstStyle/>
          <a:p>
            <a:r>
              <a:rPr lang="en-US" b="1" u="sng" dirty="0"/>
              <a:t>Individual Duties:</a:t>
            </a:r>
            <a:r>
              <a:rPr lang="en-US" b="1" dirty="0"/>
              <a:t> </a:t>
            </a:r>
            <a:r>
              <a:rPr lang="en-US" dirty="0"/>
              <a:t>OR Assistant Nurse Manager and OR Charge Nurse</a:t>
            </a:r>
          </a:p>
        </p:txBody>
      </p:sp>
      <p:sp>
        <p:nvSpPr>
          <p:cNvPr id="3" name="Content Placeholder 2">
            <a:extLst>
              <a:ext uri="{FF2B5EF4-FFF2-40B4-BE49-F238E27FC236}">
                <a16:creationId xmlns:a16="http://schemas.microsoft.com/office/drawing/2014/main" id="{E9BCFBD5-65B4-44CB-B408-7D391A6EA8E6}"/>
              </a:ext>
            </a:extLst>
          </p:cNvPr>
          <p:cNvSpPr>
            <a:spLocks noGrp="1"/>
          </p:cNvSpPr>
          <p:nvPr>
            <p:ph idx="1"/>
          </p:nvPr>
        </p:nvSpPr>
        <p:spPr>
          <a:xfrm>
            <a:off x="1371600" y="2286000"/>
            <a:ext cx="10369826" cy="3581400"/>
          </a:xfrm>
        </p:spPr>
        <p:txBody>
          <a:bodyPr/>
          <a:lstStyle/>
          <a:p>
            <a:r>
              <a:rPr lang="en-US" b="1" dirty="0">
                <a:solidFill>
                  <a:srgbClr val="FF0000"/>
                </a:solidFill>
              </a:rPr>
              <a:t>Code red </a:t>
            </a:r>
            <a:r>
              <a:rPr lang="en-US" dirty="0"/>
              <a:t>will send alert to all of working circulators of OR fire and location on ASCOM phones. Code red will automatically notify facilities, security, and the Perioperative Nurse Manager of the fire and the location</a:t>
            </a:r>
          </a:p>
          <a:p>
            <a:r>
              <a:rPr lang="en-US" dirty="0"/>
              <a:t>OR desk will act as command post.</a:t>
            </a:r>
          </a:p>
          <a:p>
            <a:r>
              <a:rPr lang="en-US" dirty="0"/>
              <a:t>Direct outside help as necessary by communicating needs (traffic controller)</a:t>
            </a:r>
          </a:p>
          <a:p>
            <a:r>
              <a:rPr lang="en-US" dirty="0"/>
              <a:t>Communicate with other OR rooms as needed</a:t>
            </a:r>
          </a:p>
        </p:txBody>
      </p:sp>
    </p:spTree>
    <p:extLst>
      <p:ext uri="{BB962C8B-B14F-4D97-AF65-F5344CB8AC3E}">
        <p14:creationId xmlns:p14="http://schemas.microsoft.com/office/powerpoint/2010/main" val="256332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E24D-9C25-4961-93ED-7C8AB1552AD9}"/>
              </a:ext>
            </a:extLst>
          </p:cNvPr>
          <p:cNvSpPr>
            <a:spLocks noGrp="1"/>
          </p:cNvSpPr>
          <p:nvPr>
            <p:ph type="title"/>
          </p:nvPr>
        </p:nvSpPr>
        <p:spPr>
          <a:xfrm>
            <a:off x="1246312" y="334108"/>
            <a:ext cx="9601200" cy="1485900"/>
          </a:xfrm>
        </p:spPr>
        <p:txBody>
          <a:bodyPr/>
          <a:lstStyle/>
          <a:p>
            <a:r>
              <a:rPr lang="en-US" b="1" u="sng" dirty="0"/>
              <a:t>Individual Duties: </a:t>
            </a:r>
            <a:r>
              <a:rPr lang="en-US" dirty="0"/>
              <a:t>Ancillary Personnel</a:t>
            </a:r>
          </a:p>
        </p:txBody>
      </p:sp>
      <p:sp>
        <p:nvSpPr>
          <p:cNvPr id="3" name="Content Placeholder 2">
            <a:extLst>
              <a:ext uri="{FF2B5EF4-FFF2-40B4-BE49-F238E27FC236}">
                <a16:creationId xmlns:a16="http://schemas.microsoft.com/office/drawing/2014/main" id="{C67D6DE9-6093-4681-AF0A-7DA5308A2BEC}"/>
              </a:ext>
            </a:extLst>
          </p:cNvPr>
          <p:cNvSpPr>
            <a:spLocks noGrp="1"/>
          </p:cNvSpPr>
          <p:nvPr>
            <p:ph idx="1"/>
          </p:nvPr>
        </p:nvSpPr>
        <p:spPr>
          <a:xfrm>
            <a:off x="1553145" y="1401808"/>
            <a:ext cx="5493026" cy="3581400"/>
          </a:xfrm>
        </p:spPr>
        <p:txBody>
          <a:bodyPr/>
          <a:lstStyle/>
          <a:p>
            <a:r>
              <a:rPr lang="en-US" dirty="0"/>
              <a:t>Clear hallways</a:t>
            </a:r>
          </a:p>
          <a:p>
            <a:r>
              <a:rPr lang="en-US" dirty="0"/>
              <a:t>Clear room</a:t>
            </a:r>
          </a:p>
          <a:p>
            <a:r>
              <a:rPr lang="en-US" dirty="0"/>
              <a:t>Post “ALL CLEAR” signs as appropriate</a:t>
            </a:r>
          </a:p>
          <a:p>
            <a:r>
              <a:rPr lang="en-US" dirty="0"/>
              <a:t>Assist with moving</a:t>
            </a:r>
          </a:p>
          <a:p>
            <a:r>
              <a:rPr lang="en-US" dirty="0"/>
              <a:t>Obtain fire extinguishers</a:t>
            </a:r>
          </a:p>
          <a:p>
            <a:pPr lvl="1"/>
            <a:r>
              <a:rPr lang="en-US" dirty="0"/>
              <a:t>Located by Room 3, Room 4, and in the main OR hallway by the door to the core</a:t>
            </a:r>
          </a:p>
          <a:p>
            <a:pPr lvl="1"/>
            <a:endParaRPr lang="en-US" dirty="0"/>
          </a:p>
        </p:txBody>
      </p:sp>
      <p:pic>
        <p:nvPicPr>
          <p:cNvPr id="5" name="Picture 4">
            <a:extLst>
              <a:ext uri="{FF2B5EF4-FFF2-40B4-BE49-F238E27FC236}">
                <a16:creationId xmlns:a16="http://schemas.microsoft.com/office/drawing/2014/main" id="{6F19709D-33C6-4AB2-A32B-51EC75D5D88C}"/>
              </a:ext>
            </a:extLst>
          </p:cNvPr>
          <p:cNvPicPr>
            <a:picLocks noChangeAspect="1"/>
          </p:cNvPicPr>
          <p:nvPr/>
        </p:nvPicPr>
        <p:blipFill>
          <a:blip r:embed="rId2"/>
          <a:stretch>
            <a:fillRect/>
          </a:stretch>
        </p:blipFill>
        <p:spPr>
          <a:xfrm>
            <a:off x="7976381" y="3319714"/>
            <a:ext cx="2832649" cy="3326989"/>
          </a:xfrm>
          <a:prstGeom prst="rect">
            <a:avLst/>
          </a:prstGeom>
          <a:ln w="63500">
            <a:solidFill>
              <a:srgbClr val="FF0000"/>
            </a:solidFill>
          </a:ln>
        </p:spPr>
      </p:pic>
      <p:pic>
        <p:nvPicPr>
          <p:cNvPr id="6" name="Picture 5">
            <a:extLst>
              <a:ext uri="{FF2B5EF4-FFF2-40B4-BE49-F238E27FC236}">
                <a16:creationId xmlns:a16="http://schemas.microsoft.com/office/drawing/2014/main" id="{DCB2A73A-3806-4983-AC69-B7CA455C8D92}"/>
              </a:ext>
            </a:extLst>
          </p:cNvPr>
          <p:cNvPicPr>
            <a:picLocks noChangeAspect="1"/>
          </p:cNvPicPr>
          <p:nvPr/>
        </p:nvPicPr>
        <p:blipFill>
          <a:blip r:embed="rId3"/>
          <a:stretch>
            <a:fillRect/>
          </a:stretch>
        </p:blipFill>
        <p:spPr>
          <a:xfrm>
            <a:off x="8599758" y="1201449"/>
            <a:ext cx="1585893" cy="1703111"/>
          </a:xfrm>
          <a:prstGeom prst="rect">
            <a:avLst/>
          </a:prstGeom>
          <a:ln w="63500">
            <a:solidFill>
              <a:srgbClr val="FF0000"/>
            </a:solidFill>
          </a:ln>
        </p:spPr>
      </p:pic>
    </p:spTree>
    <p:extLst>
      <p:ext uri="{BB962C8B-B14F-4D97-AF65-F5344CB8AC3E}">
        <p14:creationId xmlns:p14="http://schemas.microsoft.com/office/powerpoint/2010/main" val="844489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1814-5283-4710-B65F-96EEEE7AC491}"/>
              </a:ext>
            </a:extLst>
          </p:cNvPr>
          <p:cNvSpPr>
            <a:spLocks noGrp="1"/>
          </p:cNvSpPr>
          <p:nvPr>
            <p:ph type="title"/>
          </p:nvPr>
        </p:nvSpPr>
        <p:spPr/>
        <p:txBody>
          <a:bodyPr/>
          <a:lstStyle/>
          <a:p>
            <a:r>
              <a:rPr lang="en-US" b="1" u="sng" dirty="0"/>
              <a:t>Individual Duties: </a:t>
            </a:r>
            <a:r>
              <a:rPr lang="en-US" dirty="0"/>
              <a:t>Receptionist/Surgical Waiting</a:t>
            </a:r>
          </a:p>
        </p:txBody>
      </p:sp>
      <p:sp>
        <p:nvSpPr>
          <p:cNvPr id="3" name="Content Placeholder 2">
            <a:extLst>
              <a:ext uri="{FF2B5EF4-FFF2-40B4-BE49-F238E27FC236}">
                <a16:creationId xmlns:a16="http://schemas.microsoft.com/office/drawing/2014/main" id="{724D8181-A167-4027-BF30-4024D3BAD09D}"/>
              </a:ext>
            </a:extLst>
          </p:cNvPr>
          <p:cNvSpPr>
            <a:spLocks noGrp="1"/>
          </p:cNvSpPr>
          <p:nvPr>
            <p:ph idx="1"/>
          </p:nvPr>
        </p:nvSpPr>
        <p:spPr/>
        <p:txBody>
          <a:bodyPr/>
          <a:lstStyle/>
          <a:p>
            <a:r>
              <a:rPr lang="en-US" dirty="0"/>
              <a:t>Reassure family as necessary</a:t>
            </a:r>
          </a:p>
          <a:p>
            <a:r>
              <a:rPr lang="en-US" dirty="0"/>
              <a:t>Surgical waiting area and offices will be checked and cleared by the receptionist</a:t>
            </a:r>
          </a:p>
        </p:txBody>
      </p:sp>
    </p:spTree>
    <p:extLst>
      <p:ext uri="{BB962C8B-B14F-4D97-AF65-F5344CB8AC3E}">
        <p14:creationId xmlns:p14="http://schemas.microsoft.com/office/powerpoint/2010/main" val="382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3983-9B4A-4271-8C31-8BB3DB84B56E}"/>
              </a:ext>
            </a:extLst>
          </p:cNvPr>
          <p:cNvSpPr>
            <a:spLocks noGrp="1"/>
          </p:cNvSpPr>
          <p:nvPr>
            <p:ph type="title"/>
          </p:nvPr>
        </p:nvSpPr>
        <p:spPr/>
        <p:txBody>
          <a:bodyPr/>
          <a:lstStyle/>
          <a:p>
            <a:r>
              <a:rPr lang="en-US" b="1" u="sng" dirty="0"/>
              <a:t>Individual Duties: </a:t>
            </a:r>
            <a:r>
              <a:rPr lang="en-US" dirty="0"/>
              <a:t>PACU/Pre-Op Techs</a:t>
            </a:r>
          </a:p>
        </p:txBody>
      </p:sp>
      <p:sp>
        <p:nvSpPr>
          <p:cNvPr id="3" name="Content Placeholder 2">
            <a:extLst>
              <a:ext uri="{FF2B5EF4-FFF2-40B4-BE49-F238E27FC236}">
                <a16:creationId xmlns:a16="http://schemas.microsoft.com/office/drawing/2014/main" id="{7B28C024-225D-4D7D-8513-B825CAAA18CD}"/>
              </a:ext>
            </a:extLst>
          </p:cNvPr>
          <p:cNvSpPr>
            <a:spLocks noGrp="1"/>
          </p:cNvSpPr>
          <p:nvPr>
            <p:ph idx="1"/>
          </p:nvPr>
        </p:nvSpPr>
        <p:spPr>
          <a:xfrm>
            <a:off x="1371599" y="2286000"/>
            <a:ext cx="9959009" cy="3581400"/>
          </a:xfrm>
        </p:spPr>
        <p:txBody>
          <a:bodyPr/>
          <a:lstStyle/>
          <a:p>
            <a:r>
              <a:rPr lang="en-US" dirty="0"/>
              <a:t>Nursing techs will split the Pre-Op Unit and clear any empty rooms by checking the room, shutting the door, and placing an orange cone outside of the room. Orange cones are located in each room. </a:t>
            </a:r>
          </a:p>
          <a:p>
            <a:r>
              <a:rPr lang="en-US" dirty="0"/>
              <a:t>Once the empty rooms have been cleared, nursing techs will assist nursing staff with any assigned tasks</a:t>
            </a:r>
          </a:p>
          <a:p>
            <a:endParaRPr lang="en-US" dirty="0"/>
          </a:p>
        </p:txBody>
      </p:sp>
    </p:spTree>
    <p:extLst>
      <p:ext uri="{BB962C8B-B14F-4D97-AF65-F5344CB8AC3E}">
        <p14:creationId xmlns:p14="http://schemas.microsoft.com/office/powerpoint/2010/main" val="394502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6544-3BA8-47F0-89C0-F8CF2BF04C70}"/>
              </a:ext>
            </a:extLst>
          </p:cNvPr>
          <p:cNvSpPr>
            <a:spLocks noGrp="1"/>
          </p:cNvSpPr>
          <p:nvPr>
            <p:ph type="title"/>
          </p:nvPr>
        </p:nvSpPr>
        <p:spPr/>
        <p:txBody>
          <a:bodyPr>
            <a:normAutofit fontScale="90000"/>
          </a:bodyPr>
          <a:lstStyle/>
          <a:p>
            <a:r>
              <a:rPr lang="en-US" b="1" u="sng" dirty="0"/>
              <a:t>Individual Duties: </a:t>
            </a:r>
            <a:r>
              <a:rPr lang="en-US" dirty="0" err="1"/>
              <a:t>Perianesthesia</a:t>
            </a:r>
            <a:r>
              <a:rPr lang="en-US" dirty="0"/>
              <a:t> Assistant Nurse Manager or </a:t>
            </a:r>
            <a:r>
              <a:rPr lang="en-US" dirty="0" err="1"/>
              <a:t>Perianesthesia</a:t>
            </a:r>
            <a:r>
              <a:rPr lang="en-US" dirty="0"/>
              <a:t> Charge Nurse </a:t>
            </a:r>
          </a:p>
        </p:txBody>
      </p:sp>
      <p:sp>
        <p:nvSpPr>
          <p:cNvPr id="3" name="Content Placeholder 2">
            <a:extLst>
              <a:ext uri="{FF2B5EF4-FFF2-40B4-BE49-F238E27FC236}">
                <a16:creationId xmlns:a16="http://schemas.microsoft.com/office/drawing/2014/main" id="{B1509441-FD2C-4D31-8817-ADFED61D32C8}"/>
              </a:ext>
            </a:extLst>
          </p:cNvPr>
          <p:cNvSpPr>
            <a:spLocks noGrp="1"/>
          </p:cNvSpPr>
          <p:nvPr>
            <p:ph idx="1"/>
          </p:nvPr>
        </p:nvSpPr>
        <p:spPr>
          <a:xfrm>
            <a:off x="1371600" y="2524539"/>
            <a:ext cx="9601200" cy="3581400"/>
          </a:xfrm>
        </p:spPr>
        <p:txBody>
          <a:bodyPr/>
          <a:lstStyle/>
          <a:p>
            <a:r>
              <a:rPr lang="en-US" dirty="0" err="1"/>
              <a:t>Perianesthesia</a:t>
            </a:r>
            <a:r>
              <a:rPr lang="en-US" dirty="0"/>
              <a:t> Assistant Nurse Manager or </a:t>
            </a:r>
            <a:r>
              <a:rPr lang="en-US" dirty="0" err="1"/>
              <a:t>Perianesthesia</a:t>
            </a:r>
            <a:r>
              <a:rPr lang="en-US" dirty="0"/>
              <a:t> Charge Nurse will keep open communication with all other units in reference to fire plan and help Perioperative Team as needed</a:t>
            </a:r>
          </a:p>
        </p:txBody>
      </p:sp>
    </p:spTree>
    <p:extLst>
      <p:ext uri="{BB962C8B-B14F-4D97-AF65-F5344CB8AC3E}">
        <p14:creationId xmlns:p14="http://schemas.microsoft.com/office/powerpoint/2010/main" val="96245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648F-8F9E-485F-ACC6-00C195CDB8E5}"/>
              </a:ext>
            </a:extLst>
          </p:cNvPr>
          <p:cNvSpPr>
            <a:spLocks noGrp="1"/>
          </p:cNvSpPr>
          <p:nvPr>
            <p:ph type="title"/>
          </p:nvPr>
        </p:nvSpPr>
        <p:spPr/>
        <p:txBody>
          <a:bodyPr/>
          <a:lstStyle/>
          <a:p>
            <a:r>
              <a:rPr lang="en-US" b="1" u="sng" dirty="0"/>
              <a:t>Individual Duties: </a:t>
            </a:r>
            <a:r>
              <a:rPr lang="en-US" dirty="0"/>
              <a:t>PACU/Pre-Op Staff Nurses</a:t>
            </a:r>
          </a:p>
        </p:txBody>
      </p:sp>
      <p:sp>
        <p:nvSpPr>
          <p:cNvPr id="3" name="Content Placeholder 2">
            <a:extLst>
              <a:ext uri="{FF2B5EF4-FFF2-40B4-BE49-F238E27FC236}">
                <a16:creationId xmlns:a16="http://schemas.microsoft.com/office/drawing/2014/main" id="{000AE078-6A85-4763-8230-D614EFE26D5A}"/>
              </a:ext>
            </a:extLst>
          </p:cNvPr>
          <p:cNvSpPr>
            <a:spLocks noGrp="1"/>
          </p:cNvSpPr>
          <p:nvPr>
            <p:ph idx="1"/>
          </p:nvPr>
        </p:nvSpPr>
        <p:spPr/>
        <p:txBody>
          <a:bodyPr/>
          <a:lstStyle/>
          <a:p>
            <a:r>
              <a:rPr lang="en-US" dirty="0"/>
              <a:t>Staff nurses will direct family members and visitors to exit the building</a:t>
            </a:r>
          </a:p>
          <a:p>
            <a:r>
              <a:rPr lang="en-US" dirty="0"/>
              <a:t>Staff nurses will reconnect patients using wall O2 to the portable O2 tank under the stretcher</a:t>
            </a:r>
          </a:p>
        </p:txBody>
      </p:sp>
    </p:spTree>
    <p:extLst>
      <p:ext uri="{BB962C8B-B14F-4D97-AF65-F5344CB8AC3E}">
        <p14:creationId xmlns:p14="http://schemas.microsoft.com/office/powerpoint/2010/main" val="237548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9320-182E-4899-A125-9468996CFF3C}"/>
              </a:ext>
            </a:extLst>
          </p:cNvPr>
          <p:cNvSpPr>
            <a:spLocks noGrp="1"/>
          </p:cNvSpPr>
          <p:nvPr>
            <p:ph type="title"/>
          </p:nvPr>
        </p:nvSpPr>
        <p:spPr/>
        <p:txBody>
          <a:bodyPr/>
          <a:lstStyle/>
          <a:p>
            <a:r>
              <a:rPr lang="en-US" b="1" u="sng" dirty="0"/>
              <a:t>All Perioperative Staff</a:t>
            </a:r>
          </a:p>
        </p:txBody>
      </p:sp>
      <p:sp>
        <p:nvSpPr>
          <p:cNvPr id="3" name="Content Placeholder 2">
            <a:extLst>
              <a:ext uri="{FF2B5EF4-FFF2-40B4-BE49-F238E27FC236}">
                <a16:creationId xmlns:a16="http://schemas.microsoft.com/office/drawing/2014/main" id="{C8F69C55-9A93-4EB0-B072-9D646E0A7BA4}"/>
              </a:ext>
            </a:extLst>
          </p:cNvPr>
          <p:cNvSpPr>
            <a:spLocks noGrp="1"/>
          </p:cNvSpPr>
          <p:nvPr>
            <p:ph idx="1"/>
          </p:nvPr>
        </p:nvSpPr>
        <p:spPr>
          <a:xfrm>
            <a:off x="1371600" y="1762539"/>
            <a:ext cx="9601200" cy="4104861"/>
          </a:xfrm>
        </p:spPr>
        <p:txBody>
          <a:bodyPr/>
          <a:lstStyle/>
          <a:p>
            <a:r>
              <a:rPr lang="en-US" dirty="0"/>
              <a:t>Will remain within the fire wall until the fire alarm is clear</a:t>
            </a:r>
          </a:p>
          <a:p>
            <a:r>
              <a:rPr lang="en-US" dirty="0"/>
              <a:t>If a shelter in place/evacuation is called, all staff will assist in the evacuation of all patients in the safest manner possible </a:t>
            </a:r>
          </a:p>
        </p:txBody>
      </p:sp>
    </p:spTree>
    <p:extLst>
      <p:ext uri="{BB962C8B-B14F-4D97-AF65-F5344CB8AC3E}">
        <p14:creationId xmlns:p14="http://schemas.microsoft.com/office/powerpoint/2010/main" val="211219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C09A-F58B-4881-8ED5-AC573A2123E5}"/>
              </a:ext>
            </a:extLst>
          </p:cNvPr>
          <p:cNvSpPr>
            <a:spLocks noGrp="1"/>
          </p:cNvSpPr>
          <p:nvPr>
            <p:ph type="title"/>
          </p:nvPr>
        </p:nvSpPr>
        <p:spPr/>
        <p:txBody>
          <a:bodyPr/>
          <a:lstStyle/>
          <a:p>
            <a:r>
              <a:rPr lang="en-US" dirty="0"/>
              <a:t>Purpose of this module</a:t>
            </a:r>
          </a:p>
        </p:txBody>
      </p:sp>
      <p:sp>
        <p:nvSpPr>
          <p:cNvPr id="3" name="Content Placeholder 2">
            <a:extLst>
              <a:ext uri="{FF2B5EF4-FFF2-40B4-BE49-F238E27FC236}">
                <a16:creationId xmlns:a16="http://schemas.microsoft.com/office/drawing/2014/main" id="{30A5CB9E-B994-46CF-8CBE-D23C88DBA329}"/>
              </a:ext>
            </a:extLst>
          </p:cNvPr>
          <p:cNvSpPr>
            <a:spLocks noGrp="1"/>
          </p:cNvSpPr>
          <p:nvPr>
            <p:ph idx="1"/>
          </p:nvPr>
        </p:nvSpPr>
        <p:spPr>
          <a:xfrm>
            <a:off x="1119808" y="1848678"/>
            <a:ext cx="10820400" cy="3581400"/>
          </a:xfrm>
        </p:spPr>
        <p:txBody>
          <a:bodyPr/>
          <a:lstStyle/>
          <a:p>
            <a:r>
              <a:rPr lang="en-US" dirty="0"/>
              <a:t>The response to an Operating Room (OR) fire should be initiated within the second of discovery.</a:t>
            </a:r>
          </a:p>
          <a:p>
            <a:endParaRPr lang="en-US" dirty="0"/>
          </a:p>
          <a:p>
            <a:r>
              <a:rPr lang="en-US" dirty="0"/>
              <a:t>Fire prevention is a shared responsibility of the entire surgical team. The surgical team needs to help each individual member of the team to carry out his or her responsibility.</a:t>
            </a:r>
          </a:p>
          <a:p>
            <a:endParaRPr lang="en-US" dirty="0"/>
          </a:p>
          <a:p>
            <a:r>
              <a:rPr lang="en-US" dirty="0"/>
              <a:t>DNV requires annual WSRH operating room specific fire safety education. </a:t>
            </a:r>
          </a:p>
        </p:txBody>
      </p:sp>
    </p:spTree>
    <p:extLst>
      <p:ext uri="{BB962C8B-B14F-4D97-AF65-F5344CB8AC3E}">
        <p14:creationId xmlns:p14="http://schemas.microsoft.com/office/powerpoint/2010/main" val="52756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EEBB-D501-49E0-8E62-8C15995C090B}"/>
              </a:ext>
            </a:extLst>
          </p:cNvPr>
          <p:cNvSpPr>
            <a:spLocks noGrp="1"/>
          </p:cNvSpPr>
          <p:nvPr>
            <p:ph type="title"/>
          </p:nvPr>
        </p:nvSpPr>
        <p:spPr/>
        <p:txBody>
          <a:bodyPr/>
          <a:lstStyle/>
          <a:p>
            <a:r>
              <a:rPr lang="en-US" b="1" dirty="0"/>
              <a:t>For a fire in an adjacent or nearby room while surgery is in progress</a:t>
            </a:r>
          </a:p>
        </p:txBody>
      </p:sp>
      <p:sp>
        <p:nvSpPr>
          <p:cNvPr id="3" name="Content Placeholder 2">
            <a:extLst>
              <a:ext uri="{FF2B5EF4-FFF2-40B4-BE49-F238E27FC236}">
                <a16:creationId xmlns:a16="http://schemas.microsoft.com/office/drawing/2014/main" id="{90CCAD9D-7531-4FD1-B2BE-1BFF2E20797C}"/>
              </a:ext>
            </a:extLst>
          </p:cNvPr>
          <p:cNvSpPr>
            <a:spLocks noGrp="1"/>
          </p:cNvSpPr>
          <p:nvPr>
            <p:ph idx="1"/>
          </p:nvPr>
        </p:nvSpPr>
        <p:spPr/>
        <p:txBody>
          <a:bodyPr/>
          <a:lstStyle/>
          <a:p>
            <a:r>
              <a:rPr lang="en-US" dirty="0"/>
              <a:t>Seal off room with wet blankets</a:t>
            </a:r>
          </a:p>
          <a:p>
            <a:r>
              <a:rPr lang="en-US" dirty="0"/>
              <a:t>Disconnect all electrical equipment</a:t>
            </a:r>
          </a:p>
        </p:txBody>
      </p:sp>
    </p:spTree>
    <p:extLst>
      <p:ext uri="{BB962C8B-B14F-4D97-AF65-F5344CB8AC3E}">
        <p14:creationId xmlns:p14="http://schemas.microsoft.com/office/powerpoint/2010/main" val="410150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8424-0144-4A38-A41E-97EA36904BF8}"/>
              </a:ext>
            </a:extLst>
          </p:cNvPr>
          <p:cNvSpPr>
            <a:spLocks noGrp="1"/>
          </p:cNvSpPr>
          <p:nvPr>
            <p:ph type="title"/>
          </p:nvPr>
        </p:nvSpPr>
        <p:spPr>
          <a:xfrm>
            <a:off x="637222" y="1626704"/>
            <a:ext cx="3855720" cy="2157884"/>
          </a:xfrm>
        </p:spPr>
        <p:txBody>
          <a:bodyPr/>
          <a:lstStyle/>
          <a:p>
            <a:pPr algn="ctr"/>
            <a:r>
              <a:rPr lang="en-US" dirty="0"/>
              <a:t>Thank you</a:t>
            </a:r>
          </a:p>
        </p:txBody>
      </p:sp>
      <p:sp>
        <p:nvSpPr>
          <p:cNvPr id="3" name="Content Placeholder 2">
            <a:extLst>
              <a:ext uri="{FF2B5EF4-FFF2-40B4-BE49-F238E27FC236}">
                <a16:creationId xmlns:a16="http://schemas.microsoft.com/office/drawing/2014/main" id="{7A3C10FE-FADA-43DE-BB45-D55098BE8B41}"/>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b="1" dirty="0"/>
              <a:t>Working as One</a:t>
            </a:r>
          </a:p>
        </p:txBody>
      </p:sp>
      <p:pic>
        <p:nvPicPr>
          <p:cNvPr id="1026" name="Picture 2" descr="https://portals.wellspan.org/sites/RehabHospitalProject/PowerPoint%20Images/WSRH%20Logo.jpg">
            <a:extLst>
              <a:ext uri="{FF2B5EF4-FFF2-40B4-BE49-F238E27FC236}">
                <a16:creationId xmlns:a16="http://schemas.microsoft.com/office/drawing/2014/main" id="{006F031F-91A4-4DDD-97F2-FFF0F0D28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 y="3375371"/>
            <a:ext cx="402907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66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83FA-9874-4F78-AC5A-369B697B15BA}"/>
              </a:ext>
            </a:extLst>
          </p:cNvPr>
          <p:cNvSpPr>
            <a:spLocks noGrp="1"/>
          </p:cNvSpPr>
          <p:nvPr>
            <p:ph type="title"/>
          </p:nvPr>
        </p:nvSpPr>
        <p:spPr/>
        <p:txBody>
          <a:bodyPr/>
          <a:lstStyle/>
          <a:p>
            <a:r>
              <a:rPr lang="en-US" dirty="0"/>
              <a:t>Fire and/or Evacuation Policy</a:t>
            </a:r>
          </a:p>
        </p:txBody>
      </p:sp>
      <p:sp>
        <p:nvSpPr>
          <p:cNvPr id="3" name="Content Placeholder 2">
            <a:extLst>
              <a:ext uri="{FF2B5EF4-FFF2-40B4-BE49-F238E27FC236}">
                <a16:creationId xmlns:a16="http://schemas.microsoft.com/office/drawing/2014/main" id="{4E773914-7B14-4822-8A90-8F88DAB9C2CD}"/>
              </a:ext>
            </a:extLst>
          </p:cNvPr>
          <p:cNvSpPr>
            <a:spLocks noGrp="1"/>
          </p:cNvSpPr>
          <p:nvPr>
            <p:ph idx="1"/>
          </p:nvPr>
        </p:nvSpPr>
        <p:spPr/>
        <p:txBody>
          <a:bodyPr/>
          <a:lstStyle/>
          <a:p>
            <a:r>
              <a:rPr lang="en-US" dirty="0"/>
              <a:t>The WSRH has a Fire and/or Evacuation Policy for Perioperative Service</a:t>
            </a:r>
          </a:p>
          <a:p>
            <a:endParaRPr lang="en-US" dirty="0"/>
          </a:p>
          <a:p>
            <a:r>
              <a:rPr lang="en-US" dirty="0"/>
              <a:t>This applies to all staff within perioperative services</a:t>
            </a:r>
          </a:p>
          <a:p>
            <a:endParaRPr lang="en-US" dirty="0"/>
          </a:p>
          <a:p>
            <a:r>
              <a:rPr lang="en-US" dirty="0"/>
              <a:t>The policy can be found on the WSRH Policy Repository</a:t>
            </a:r>
          </a:p>
        </p:txBody>
      </p:sp>
    </p:spTree>
    <p:extLst>
      <p:ext uri="{BB962C8B-B14F-4D97-AF65-F5344CB8AC3E}">
        <p14:creationId xmlns:p14="http://schemas.microsoft.com/office/powerpoint/2010/main" val="61912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A9D08DBA-0326-4C4E-ACFB-576F3ABDD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BA5783C3-2F96-40A7-A24F-30CB07AA392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Content Placeholder 3">
            <a:extLst>
              <a:ext uri="{FF2B5EF4-FFF2-40B4-BE49-F238E27FC236}">
                <a16:creationId xmlns:a16="http://schemas.microsoft.com/office/drawing/2014/main" id="{29DA984E-B2D7-4203-B9D2-753C406A2FB9}"/>
              </a:ext>
            </a:extLst>
          </p:cNvPr>
          <p:cNvPicPr>
            <a:picLocks noGrp="1" noChangeAspect="1"/>
          </p:cNvPicPr>
          <p:nvPr>
            <p:ph idx="1"/>
          </p:nvPr>
        </p:nvPicPr>
        <p:blipFill>
          <a:blip r:embed="rId2"/>
          <a:stretch>
            <a:fillRect/>
          </a:stretch>
        </p:blipFill>
        <p:spPr>
          <a:xfrm>
            <a:off x="1693973" y="1340841"/>
            <a:ext cx="5029321" cy="4375510"/>
          </a:xfrm>
          <a:prstGeom prst="rect">
            <a:avLst/>
          </a:prstGeom>
        </p:spPr>
      </p:pic>
      <p:sp>
        <p:nvSpPr>
          <p:cNvPr id="2" name="Title 1">
            <a:extLst>
              <a:ext uri="{FF2B5EF4-FFF2-40B4-BE49-F238E27FC236}">
                <a16:creationId xmlns:a16="http://schemas.microsoft.com/office/drawing/2014/main" id="{777201E6-8590-42C9-960D-CE78ADAEB065}"/>
              </a:ext>
            </a:extLst>
          </p:cNvPr>
          <p:cNvSpPr>
            <a:spLocks noGrp="1"/>
          </p:cNvSpPr>
          <p:nvPr>
            <p:ph type="title"/>
          </p:nvPr>
        </p:nvSpPr>
        <p:spPr>
          <a:xfrm>
            <a:off x="7961934" y="88790"/>
            <a:ext cx="4037814" cy="1927827"/>
          </a:xfrm>
        </p:spPr>
        <p:txBody>
          <a:bodyPr vert="horz" lIns="91440" tIns="45720" rIns="91440" bIns="45720" rtlCol="0" anchor="b">
            <a:normAutofit/>
          </a:bodyPr>
          <a:lstStyle/>
          <a:p>
            <a:pPr algn="ctr"/>
            <a:r>
              <a:rPr lang="en-US" sz="6600" cap="all" dirty="0"/>
              <a:t>AORN Fire triangle</a:t>
            </a:r>
          </a:p>
        </p:txBody>
      </p:sp>
      <p:sp>
        <p:nvSpPr>
          <p:cNvPr id="3" name="TextBox 2">
            <a:extLst>
              <a:ext uri="{FF2B5EF4-FFF2-40B4-BE49-F238E27FC236}">
                <a16:creationId xmlns:a16="http://schemas.microsoft.com/office/drawing/2014/main" id="{18F976A6-9759-4257-957A-C31BE1418B02}"/>
              </a:ext>
            </a:extLst>
          </p:cNvPr>
          <p:cNvSpPr txBox="1"/>
          <p:nvPr/>
        </p:nvSpPr>
        <p:spPr>
          <a:xfrm>
            <a:off x="8151963" y="2349305"/>
            <a:ext cx="3847786" cy="3539430"/>
          </a:xfrm>
          <a:prstGeom prst="rect">
            <a:avLst/>
          </a:prstGeom>
          <a:noFill/>
        </p:spPr>
        <p:txBody>
          <a:bodyPr wrap="square" rtlCol="0">
            <a:spAutoFit/>
          </a:bodyPr>
          <a:lstStyle/>
          <a:p>
            <a:r>
              <a:rPr lang="en-US" sz="2800" dirty="0"/>
              <a:t>Fire is a risk to both patients and personnel  in the OR because all three elements of the fire triangle that are necessary for a fire (fuel, oxidizer, ignition source) are present. </a:t>
            </a:r>
          </a:p>
        </p:txBody>
      </p:sp>
      <p:sp>
        <p:nvSpPr>
          <p:cNvPr id="5" name="TextBox 4">
            <a:extLst>
              <a:ext uri="{FF2B5EF4-FFF2-40B4-BE49-F238E27FC236}">
                <a16:creationId xmlns:a16="http://schemas.microsoft.com/office/drawing/2014/main" id="{10385E9C-CCDF-4935-84A4-3721B9A30639}"/>
              </a:ext>
            </a:extLst>
          </p:cNvPr>
          <p:cNvSpPr txBox="1"/>
          <p:nvPr/>
        </p:nvSpPr>
        <p:spPr>
          <a:xfrm>
            <a:off x="340242" y="6094140"/>
            <a:ext cx="3997842" cy="507831"/>
          </a:xfrm>
          <a:prstGeom prst="rect">
            <a:avLst/>
          </a:prstGeom>
          <a:noFill/>
        </p:spPr>
        <p:txBody>
          <a:bodyPr wrap="square" rtlCol="0">
            <a:spAutoFit/>
          </a:bodyPr>
          <a:lstStyle/>
          <a:p>
            <a:r>
              <a:rPr lang="en-US" sz="900" dirty="0"/>
              <a:t>Source: Guidelines for Perioperative </a:t>
            </a:r>
            <a:r>
              <a:rPr lang="en-US" sz="900" dirty="0" err="1"/>
              <a:t>Pracitce</a:t>
            </a:r>
            <a:r>
              <a:rPr lang="en-US" sz="900" dirty="0"/>
              <a:t> 2018, AORN: https://www.r2library.com/resource/detail/0939583046/ch0010s0150#goto=ch0010s0150fg0023</a:t>
            </a:r>
          </a:p>
        </p:txBody>
      </p:sp>
    </p:spTree>
    <p:extLst>
      <p:ext uri="{BB962C8B-B14F-4D97-AF65-F5344CB8AC3E}">
        <p14:creationId xmlns:p14="http://schemas.microsoft.com/office/powerpoint/2010/main" val="165667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0D33-3D7A-4BA3-B7D6-FDB7CCC60008}"/>
              </a:ext>
            </a:extLst>
          </p:cNvPr>
          <p:cNvSpPr>
            <a:spLocks noGrp="1"/>
          </p:cNvSpPr>
          <p:nvPr>
            <p:ph type="title"/>
          </p:nvPr>
        </p:nvSpPr>
        <p:spPr/>
        <p:txBody>
          <a:bodyPr/>
          <a:lstStyle/>
          <a:p>
            <a:r>
              <a:rPr lang="en-US" dirty="0"/>
              <a:t>Fire Risk Assessment in OR</a:t>
            </a:r>
          </a:p>
        </p:txBody>
      </p:sp>
      <p:sp>
        <p:nvSpPr>
          <p:cNvPr id="3" name="Content Placeholder 2">
            <a:extLst>
              <a:ext uri="{FF2B5EF4-FFF2-40B4-BE49-F238E27FC236}">
                <a16:creationId xmlns:a16="http://schemas.microsoft.com/office/drawing/2014/main" id="{31627B5D-146D-426E-AD5B-F296263D0F4E}"/>
              </a:ext>
            </a:extLst>
          </p:cNvPr>
          <p:cNvSpPr>
            <a:spLocks noGrp="1"/>
          </p:cNvSpPr>
          <p:nvPr>
            <p:ph idx="1"/>
          </p:nvPr>
        </p:nvSpPr>
        <p:spPr>
          <a:xfrm>
            <a:off x="1371600" y="1762540"/>
            <a:ext cx="10820400" cy="3972339"/>
          </a:xfrm>
        </p:spPr>
        <p:txBody>
          <a:bodyPr/>
          <a:lstStyle/>
          <a:p>
            <a:r>
              <a:rPr lang="en-US" dirty="0"/>
              <a:t>Allow prep dry time of at least 3 minutes</a:t>
            </a:r>
          </a:p>
          <a:p>
            <a:pPr lvl="1"/>
            <a:r>
              <a:rPr lang="en-US" dirty="0"/>
              <a:t>Which includes 10 minutes for hairy areas</a:t>
            </a:r>
          </a:p>
          <a:p>
            <a:r>
              <a:rPr lang="en-US" dirty="0"/>
              <a:t>Document sources of ignition in the operating room</a:t>
            </a:r>
          </a:p>
          <a:p>
            <a:r>
              <a:rPr lang="en-US" dirty="0"/>
              <a:t>Full acknowledgement </a:t>
            </a:r>
            <a:r>
              <a:rPr lang="en-US" b="1" dirty="0"/>
              <a:t>and</a:t>
            </a:r>
            <a:r>
              <a:rPr lang="en-US" dirty="0"/>
              <a:t> documentation of fire safety risks during time out by surgical team</a:t>
            </a:r>
          </a:p>
          <a:p>
            <a:endParaRPr lang="en-US" dirty="0"/>
          </a:p>
        </p:txBody>
      </p:sp>
    </p:spTree>
    <p:extLst>
      <p:ext uri="{BB962C8B-B14F-4D97-AF65-F5344CB8AC3E}">
        <p14:creationId xmlns:p14="http://schemas.microsoft.com/office/powerpoint/2010/main" val="322720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1B7-FF25-4940-A995-3360F417F7EC}"/>
              </a:ext>
            </a:extLst>
          </p:cNvPr>
          <p:cNvSpPr>
            <a:spLocks noGrp="1"/>
          </p:cNvSpPr>
          <p:nvPr>
            <p:ph type="title"/>
          </p:nvPr>
        </p:nvSpPr>
        <p:spPr/>
        <p:txBody>
          <a:bodyPr/>
          <a:lstStyle/>
          <a:p>
            <a:r>
              <a:rPr lang="en-US" dirty="0"/>
              <a:t>Evacuation Readiness Best Practices</a:t>
            </a:r>
          </a:p>
        </p:txBody>
      </p:sp>
      <p:sp>
        <p:nvSpPr>
          <p:cNvPr id="3" name="Content Placeholder 2">
            <a:extLst>
              <a:ext uri="{FF2B5EF4-FFF2-40B4-BE49-F238E27FC236}">
                <a16:creationId xmlns:a16="http://schemas.microsoft.com/office/drawing/2014/main" id="{445AD7F7-8022-4C72-84B7-72A6BE22787D}"/>
              </a:ext>
            </a:extLst>
          </p:cNvPr>
          <p:cNvSpPr>
            <a:spLocks noGrp="1"/>
          </p:cNvSpPr>
          <p:nvPr>
            <p:ph idx="1"/>
          </p:nvPr>
        </p:nvSpPr>
        <p:spPr/>
        <p:txBody>
          <a:bodyPr/>
          <a:lstStyle/>
          <a:p>
            <a:r>
              <a:rPr lang="en-US" dirty="0"/>
              <a:t>Do not block gas shut-off valves</a:t>
            </a:r>
          </a:p>
          <a:p>
            <a:r>
              <a:rPr lang="en-US" dirty="0"/>
              <a:t>Do not block hallways; keep clear</a:t>
            </a:r>
          </a:p>
          <a:p>
            <a:r>
              <a:rPr lang="en-US" dirty="0"/>
              <a:t>Do not block fire doors; keep clear</a:t>
            </a:r>
          </a:p>
          <a:p>
            <a:endParaRPr lang="en-US" dirty="0"/>
          </a:p>
        </p:txBody>
      </p:sp>
    </p:spTree>
    <p:extLst>
      <p:ext uri="{BB962C8B-B14F-4D97-AF65-F5344CB8AC3E}">
        <p14:creationId xmlns:p14="http://schemas.microsoft.com/office/powerpoint/2010/main" val="406371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8332-8A1E-451F-86B4-D589073E78C7}"/>
              </a:ext>
            </a:extLst>
          </p:cNvPr>
          <p:cNvSpPr>
            <a:spLocks noGrp="1"/>
          </p:cNvSpPr>
          <p:nvPr>
            <p:ph type="title"/>
          </p:nvPr>
        </p:nvSpPr>
        <p:spPr/>
        <p:txBody>
          <a:bodyPr/>
          <a:lstStyle/>
          <a:p>
            <a:r>
              <a:rPr lang="en-US" dirty="0"/>
              <a:t>Fire Evacuation Route from OR</a:t>
            </a:r>
          </a:p>
        </p:txBody>
      </p:sp>
      <p:sp>
        <p:nvSpPr>
          <p:cNvPr id="3" name="Content Placeholder 2">
            <a:extLst>
              <a:ext uri="{FF2B5EF4-FFF2-40B4-BE49-F238E27FC236}">
                <a16:creationId xmlns:a16="http://schemas.microsoft.com/office/drawing/2014/main" id="{1EA6BEE5-6700-4FE1-A9ED-78F1F8655570}"/>
              </a:ext>
            </a:extLst>
          </p:cNvPr>
          <p:cNvSpPr>
            <a:spLocks noGrp="1"/>
          </p:cNvSpPr>
          <p:nvPr>
            <p:ph idx="1"/>
          </p:nvPr>
        </p:nvSpPr>
        <p:spPr>
          <a:xfrm>
            <a:off x="940904" y="1428750"/>
            <a:ext cx="10933044" cy="3581400"/>
          </a:xfrm>
        </p:spPr>
        <p:txBody>
          <a:bodyPr/>
          <a:lstStyle/>
          <a:p>
            <a:r>
              <a:rPr lang="en-US" dirty="0"/>
              <a:t>Utilize discharge hallway</a:t>
            </a:r>
          </a:p>
          <a:p>
            <a:r>
              <a:rPr lang="en-US" dirty="0"/>
              <a:t>Relocation or evacuation will always be away from the area affected by the fire emergency.</a:t>
            </a:r>
          </a:p>
          <a:p>
            <a:pPr marL="0" indent="0">
              <a:buNone/>
            </a:pPr>
            <a:endParaRPr lang="en-US" dirty="0"/>
          </a:p>
        </p:txBody>
      </p:sp>
      <p:sp>
        <p:nvSpPr>
          <p:cNvPr id="4" name="AutoShape 2" descr="data:image/jpeg;base64,/9j/4AAQSkZJRgABAQAAAQABAAD/2wBDABALDA4MChAODQ4SERATGCgaGBYWGDEjJR0oOjM9PDkzODdASFxOQERXRTc4UG1RV19iZ2hnPk1xeXBkeFxlZ2P/2wBDARESEhgVGC8aGi9jQjhCY2NjY2NjY2NjY2NjY2NjY2NjY2NjY2NjY2NjY2NjY2NjY2NjY2NjY2NjY2NjY2NjY2P/wAARCAMvBVwDASIAAhEBAxEB/8QAGwAAAgMBAQEAAAAAAAAAAAAAAAQDBQYCAQf/xABXEAABAwICBAYOBwUECQUAAQUBAAIDBBEFEgYTITEUFSJBUXEyMzQ1U1RhcnOBkZKx0RYjQlKhssFigpPh8CRVwtIHJTZDRGR0ovEXY4OU4kUmN6OE8v/EABoBAQACAwEAAAAAAAAAAAAAAAABBAMFBgL/xAA2EQEAAQICBwcEAQUBAQADAAAAAQIDBFEFERITFDEyFSEzNFJxgUFhkaE1IiNCYsGxJSRD0f/aAAwDAQACEQMRAD8A+gIQhALxeqKcTGJwgexknM57MwHquPigkQsDPpfjkOOnChFhzpdcIg8seGkk7D2Su5ZNMGRl7Y8GlI+yzWXPtICfTWfXU0aFmIsfxEaLVGIz0TTWQvcwwtaQG2NrkXJ2J/RjFajGMJZV1UAheXEcm4a4dIvzfJELherxCJeoXiEHq8Szq6BuIMoc153xmTKOZoIG32plAISOKOroqR8tBJTh8bXOLZoy4O2brhwt+KyGB6V6QY5VupqWLDGPYzOTI2QC1/IT0qI751HJvV4AspiVfpdh1K6odTYXOxgu7UiQkDpsSFFpLpLimCto5YW0kkdUzMGvjddpsL7Q7bvQbFCWoJn1NBBO+wdJG15A3XIumVKInXGt6heIRL1C8Qg9QvEIPU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F4vV4g+TYrPHTafSTzOyxx1THOda9gLFbGLSaixbSCgo8Pc6SNpfI+QtLRcMIAAPWsjXf8A9xv/APcZ+i+iVWGxyYtR18cTRNE5zZHiwJYWnf07be1KemETzkppFV1WC4ZPXUOoNn5pGSxk3vYbCCLfiudEsZqsdwuWpqWwxyNlLAI2kDcOknpXmnP+ytZ+5+cJD/Rr3hm/6h35Qop+qZ7tReDS7EY9J+KqxlK6JspjL4o3Bztmy13HebK0psbxL6UPwyroo46fVmRsjCTYdJO7yblk4Wh3+k035qlx/Ar6a62U5t1tt0/xiUT1TDO4VpBUY5NUmgfSsZA+zYZWuL5B964PJB6inqasxCrwZ07KeGKszPaI5HnK0hxG0gbd3r8iwmOaN12BVJxPCZXupAc7ZI3cqMeXpHl9q2ei2MyY1ghnnaBMwmN5aNjjbf8Aik9Mp+rFaMVmMV+ktRU00lNJWviJcarNky3G7L6l9OptfwePhWr1+UazV3y5ue19tl81/wBHX+0s3oHfmC+nr19IP8pL1/cFR6N3wXy3QfFKPCsWlnr5tVGYS0HKXbbjoC+pV/cFR6N3wXzj/Rr39n/6c/mC809U+yKuTW4Bi0OO12JSwtPB2tZEzN9ocok29ZWf/wBJcYiiwuNt8rGvaL+TKthQ4bHRYlWSwRNjiqGsdZuwZhmB2ez2rJf6Uf8A+O/+T/Con6PVP1ayiqYqPR6nqJ3ZY46ZjnHyZQq7CsaxLG6Wetoo6aCBji2OOZjnOkt+0HAN9hSukbZHf6P49XewiiLrfd2KX/R8QNF2+kfdep/y+zxT0we0b0hgx2me5rNVPFskjJvbyjyJaHSCbFMbmw3ChC1kAJkqJml4PNYNBHxWW0BbK/F8QdDcN1DvaTsU/wDo1BGKVwffOIxe/WnOfhM90T7tLQaR5sclwbEGMjq2HkPj7CTZfcdxsoNMMdxHANRLTClkilJblkjcXAjyhwWdxgPk/wBJcQhBDxNF8Bf8FY/6T+4qH0jvgF5190S9f5TByu0lxKLR6lxSjo4ZmuDdc45rAnfZvRfZe609LI6alilewsc9gcWHe0kblX6LAN0bw8AWGpaVbL3PdMw8x3heoQoS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EIQgFFOJnROED2Mk5nPYXAeq4+KlWW000crNIOB8DkgZqM+bWuIvmy2tYHoKBSTQepkxXjJ2MN4RrNbfguy4PRmWtp2zthAqJI5JOd0cZYPYSfivm3/pzjHjND77/wDKj/05xjxmh99/+VPpqPrrbnSDCZsZoHUcdUynjf2ZMWcmxBFuULbkvo3gM+AwS04rWTxPJcAYMpDt2/Nu2LHf+nOMeM0Pvv8A8qP/AE5xjxmh99/+VI7hfx6GVMeNcajF2cJ1hk20vJuf39y1mQuiyvIJIsSBZfNP/TjGPGaH33/5Uf8ApxjHjND77/8AKn01H11tnFglXTYYMPgxMmAsLCZ4Q9zRa3JIIt67p7CsMp8JoGUlMDkbtJO9x5yV8txjRWrwaJr6qppDmIAaxzid/laFJFohUyxMkbiOHgOaHAGR4P5UGzptDWUeMSVtHiE0EUlw6FrBex3gO5h6r+VadjQxoa0Wa0WA8i+RO0TqGzMi4woCX7iHut+VS/Qyq/vLDf4j/wDKn01H11vpuJ01XV0zoaWqjp87S1znQl5sejlC34rO4JobU4HWGppMVjc9zchElLcEe/5FkpdEKmKN0hxDDyGi5Akff8q9bobVOaDxjh23/wBx/wDlSO45vrQuGi5ueeyzekui82kFRG6TEGwxRAhjBAXHbvuc23csT9DKr+8sN/iP/wAiRGBSnFXYfwul1gF9ZmdkO7Z2N+foQfWqKgdFhbaGskjqWtZqyRHlDm2ttFyq+j0emw2CelwzEBFTTEuySw6xzCd+V2YfiCsJ9DKr+8sN/iP/AMqPoZVf3lhv8R/+RJI7n0fBMFpMEpNRSgku2vkd2Tyljo82nxaTEsMnFLPKCJWPjzxv8trgg38qwH0Mqv7yw3+I/wDyL36GVX95Yb/Ef/kT66x9Aw7AIqTEZsSqJTU102+QtytaOhreb8UvpNo1LpC+EOr2wRRA2YIcxJPOTmCw/wBDKr+8sN/iP/yo+hlV/eWG/wAR/wDlQfSsEoJ8Mw9lJNUtnbEMrHNiyEDy7TdWC+S/Qyq/vLDf4j/8i3WjboMJwKmoairgdLFmzGNxLdridlx5UI7mhQq441QCoEOvFy3Nm5lLxpReMxoHEJPjSi8ZjVfHpThsmKOoA94e37ZAye2/kQXiEnxpReMxo40ovGY0DiEnxpReMxo40ovGY0DiEk7FaFrS41DNgvvSOGaUYbiWt1b3x6t1jrABfyixKC7Qk+NKLxmNeOxWia0nhDDYX3oHUKvhxmhmiDxO1oO4O3qTjSi8ZjQOISfGlF4zGjjSi8ZjQOISfGlF4zGjjSi8ZjQOISfGlF4zGjjSi8ZjQOISMmLUMcbnmoYQ0X2JPDNJsOxJkjo3viyOykSgAnqsSgukJPjSi8ZjUUmNUMcscZnaS/cRuCCxQk+NKLxmNHGlF4zGgcQk+NKLxmNHGlF4zGgcQk+NKLxmNV9PpVhlRiMtEHPY+IXL3AZDu3G/lQXiEnxpReMxo40ovGY0DiEnxpReMxo40ovGY0DiEnxpReMxo40ovGY0DiFR02lWG1GIy0TXPa+Pe9wGQ9W1WHGlF4zGgcQk+NKLxmNHGlF4zGgcQk+NKLxmNHGlF4zGgcQk+NKLxmNHGlF4zGgcQk+NKLxmNRz4zQwxGR07XAczd6CwQqKt0qwyjqoIHuke6YXDmAWb17VY8aUXjMaBxCT40ovGY0caUXjMaBxCT40ovGY0caUXjMaBxCT40ovGY0caUXjMaBxCQlxehijc81DCGi+wpTCtJsOxSnM0T3RAOylsoAP4EoLpCSditC1pPCWbPKuIcYoZomyCdrQ7mdvQWCEnxpReMxqOXGaGMsvO053ZdnMgsEJPjSi8ZjRxpReMxoHEJPjSi8ZjUb8YoWSxxmdpL9xG4ILBCT40ovGY0caUXjMaBxCT40ovGY0caUXjMaBxCT40ovGY0caUXjMaBxCT40ovGY0caUXjMaBxCp8T0kw7DKbXySOlbe2WIAn8bKemxqhqIGTNmDWvFwHbwgsUJPjSi8ZjUUONUMzXETtblcW7fIgsUJPjSi8ZjURxmhE7YteLuF78yCxQk+NKLxmNHGlF4zGgcQk+NKLxmNcS4xQxROkNQ0hovYIH0KlwrSbDsUp3TRPdEGuylsoAP4Ep7jSi8ZjQOISfGlF4zGjjSi8ZjQOIVc7GqFs7IjO0lwJvzBS8aUXjMaBxCrqjGqGngkmdO1wY0uIbvKgwzSTDsSpRPHI6IE2yygA/hdBcISfGlF4zGjjSi8ZjQOISfGlF4zGjjSi8ZjQOISfGlF4zGjjSi8ZjQOISfGlF4zGjjSi8ZjQOIVdBjVBPFnbOGjocpeNKLxmNA4hVtXjlBS00k75g5rBchu8qLDtIsPxGlbURymNp2ZZdjh7LoLdCT40ovGY0caUXjMaBxCT40ovGY0caUXjMaBxCpsU0mw7DKds0j3ShzsobEAT+JCZhxigmhZI2oaA4XAKCwQk+NKLxmNRS4zQRFgM7TnNtnMgsUJPjSi8ZjRxpReMxoHEJPjSi8ZjRxpReMxoHEJPjSi8ZjRxpReMxoHEJPjSi8ZjRxpReMxoHEKlxPSfDsNZG6R75c5sBEAbddyE3Hi9DJGx4qGAOF9pQPoSfGlF4zGoocaoJXSAThuR2U350FihIvxWha0u4Qw26CuYcYoZoWyCdrQ4bA7egsEJPjSi8ZjUbcZoXTPj17QW8/MgsEKvmxihiAJna65tsUnGlF4zGgcQk+NKLxmNHGlF4zGgcQk+NKLxmNHGlF4zGgcQk+NKLxmNHGlF4zGgcQk+NKLxmNHGlF4zGgcQk+NKLxmNHGlF4zGgcQqTEdJ8Nw4xCV75Na6w1YBt13IVvFIyaNsjDdrhcFBIhC8JsEHqFy1wc0OHOukAhCEAhCEAhCEHOYdIXD54o5GMe8Bz+xHSkWYQwSSvdU1J1khfYSuAbfmG1VuJYEybFKF4rKlgaSbaxxva3lQaO46Qi46QkuKovD1P8ZyOKovD1P8ZyB246QvbjpSPFUXh6n+M5SQUDIJM7ZZ3G258hIQQY3HHJRAPaHfWM3+cFX4tjcWGTNgFPnGXmKbx2lZNTte58jSHsFmvIHZBZDSFmqxV8ed7g0C2Z1+ZYrtU0064X9H2KL13Zr5ajUWkEcb4HcGvqgeffv+ad+l0fiZ9qy8ET6iYQxC7yL2VoNGsSI7UPasEV3J5NtVhsFROzV/6sKjSqOenfFwUjMLXuu2aWxNaG8EOzyqt+jOJeCb7UfRnEvBN9qbV153GAzj8rP6Xx+J/ilRpFAMRNXwPlGPJv6vklH6OYkxhdqb2F7NNyl+J8Qt3HN7hTaum4wGcfle/S+PxP8UfS+PxP8VVjRrEiAdUPavfoziXgm+1Nq6bjAZx+Vn9L4/E/xR9L4/E/xVZ9GcS8E32o+jOJeCb7U2rpuMBnH5Wf0vi8TPtR9L4vEz7VWfRnEvBN9qPo1iXgm+1Nq6bjAZx+Vn9L4vEz7UfS+LxM+1Vn0axLwTfaj6NYl4JvtTaum4wGcfk4dJozXCo4KbBmS1+v5qf6XxeJn2qs+jWJeCb7UfRrEvBN9qbV03GAzj8rP6XxeJn2pZukdO3EH1Yo+U5gbv8AKfmkpNHMSjYXGDNbmbtKg4nxA/8ACTe4U2rpuMBnH5Xv0vi8TPtR9L4vEz7VVjRrEiL6oe1e/RrEvBN9qbV03GAzj8rP6XxeJn2o+l8XiZ9qq/o1iXgm+1H0axLwQ9qbV04fAZx+Vp9Lordxn2pek0jp6US5KO2skLzY9Kr5sAxGEAmnc6/MwEqOPBcRkeGiklF+dzCAm3dOHwGcfle/S+HxQ+1cv0ticxzeCHaLb1WfRvEvBD2o+jeJeCHtTaunD4DOPyfpdKYoIGx8FJy891N9LofEz7VVfRvEvBD2o+jeJeCHtTbunD4DOPytfpdD4ofaj6XQ+KH2qq+jeJeCHtR9G8S8EPam1dOHwGcfla/S6HxQ+1H0uh8UPtVV9G8S8EPaj6N4l4Ie1Nq6cPgM4/K1+l0Pih9qPpdD4ofaqr6N4l4Ee1efRvEvA/im3dOHwOcflbHS6AjbRn2pah0jp6OJzG0e9xdsPSVXTYDiMIBNM91/uNJXEeC4jI/KKSVvlcwgKdu6cPgM4/K9+l0HiZ9qgn0mhlqYZRSkCO+y+/d8kh9G8S8D+KjfgVfHIyN0XKffKo27pw+Bz/a6+l0PiZ9qPpfB4mfaqn6N4l4H8UnW4fUUDmioblLtyTcuRzeqMJgq51U/+tF9LofEz7UfS6HxM+1Zujo5q2bVQNzOteyaqcErqSnfPNFZjd5URcuTyK8JgqJ1Vd3yu/pdB4mfaqioxmnOJT1Yp8oni1VvLs2/gk48OrZGNeylmIcLjkFLPY5jiyRha5p3OG5TvK6ebzwWFuRNNvn7vqbGR5BsbuXuSPoCzejEBrqF756ioLmyZRaVw5grniqLw9T/ABnK1TVtRraC9b3Vc0ZGy2IC5DVTivnqnOfSNp44B2Lpd7vLa6blwiN8TmioqRceFcqOFgcxsFQ+GmfBHqy2SzS7y36Nq9Ma5w2uFU90M8bGTNF+Tta4dIVlqmfdCz+BQEVTTHd8MDCwSczr9HsWjQVlLTQjFap4jaHFrdvrKsNUz7oUcdOGVEk2ba8AWU6DjVM+6Eapn3Qu0IONUz7oRqmfdC7Qg41TPuhGqZ90LtCDjVM+6EljEbBhsvJG5WCRxnvbL1IFq2nhdUYc90bS4P3/ALpVpqmfdCQrO24f6T/CVZIONUz7oRqmfdC7Qg41TPuhGqZ90LtCDjVM+6Eapn3Qu0II3RMynkjckMDp4Y8NjDIw0HabdKsXdiepJYN3ti6kDM0bNS/kjsSlsKjYcOh5I5/iU3N2l/mlLYT3th9fxKBrVM+6EliEbA+l5I7c39VYJHEe2Uvpm/qgb1TPuhGqZ90LtCDjVM+6ElVRs4wo+SN7vylWCRq++FF5zvylA3qmfdCNUz7oXaEHGqZ90I1TPuhdoQcapn3QjVM+6F2hBxqmfdCNUz7oXaEFdjEET6EtcwEFw2JuGGNsLAGAANC8qoBUxasuy7bqVoytA6Ag5MTLdiEjhMbDFPyR29/5irFQUtOKZr2h2bM9z/aboJdUz7oSEsbOOIOSOxPwVkl30wdVsqM21gtZBLqmfdCNUz7oXaEHGqZ90LwxMIsWhSIQVmC08MdDlZGGjNzKw1TPuhR0tOKaHVh2bbdToONUz7oRqmfdC7QgrKiNnHFLyR2t/wDhVhqmfdCikpg+rjqM22Npbbrt8kwggnhjdBIC0EFpulMFgiZh7WtYAM7/AMxVg9uZjm9IsoaKnNNTiIuzcom/WboJdUz7oRqmfdC7Qg41TPuhGqZ90LtCDjVM+6Eapn3Qu0IONUz7oRqmfdC7QgrcGjYaBvJHZH4p/VM+6FDQ0xpaYRF2axO31plBBNBE+JzXMBBG0JbCIImYZAGsAFv1TzhdpCipITT0rIicxaLXQSapn3QjVM+6F2hBxqmfdCNUz7oXaEFbjVPDJhsgfG11rWunhEwNFmhR1kBqaZ8Qdlzc6nQc6pn3QkcRjYJqTkjtv+EqxS1VTmd8Lg62rfm69lkE2qZ90I1TPuhdoQcapn3QjVM+6F2hBxqmfdCNUz7oXaEHGqZ90I1TPuhdoQVmNU8L6NueNptKy3vBPMiYGN5I3KOtpzUwCMOynM11+o3U4FmgIPNUz7oVfhkbDPWckdud8VZquwzt9Z6Z3xQM1MbODyckblDhUbDhsHJHYpip7mk6lDhPeyDzUDOqZ90JGCNnGlTyRuHwCsUtHTllXLNmuH83RuQQYnGwMi5I7MfEJ3VM+6EpifYRekHxCeQcapn3QjVM+6F2hBxqmfdCNUz7oXaEHGqZ90I1TPuhdoQcapn3QjVM+6F2hBxqmfdCNUz7oXaEFXisETpKPMwH69qswABYJerpjO6Eh1tXIH9dkygFy7sSuly7sSg5h7UzqUijh7UzqUiAQhCAQhCAQhCASNX3fR/vfoucXmmp6dskF7h21Lw1grZaKbLl2vHkO7cguEIQgF4vV4gRxfuMelZ+YLF6Ud+pPNb8FtMX7jHpWfmCxmlXfmTzW/BYL/Q2uifHn2KYH36j81fTF81wMnjVgsLW3r6UvVrohg0j5ioviDnNoZnNNiGbFLDtibfbsRNI2KJz39i0XK6a4OaCNxWVRepEOdxyWX5GpJt5bhPqHXR8K1P+8y5t3MglQvUIPEL1CDxC9Qg8QvUIEHPdx01lzk1N7esp5QmaMVQg/wB4W5t3Mp0HiRa53HD2X5Gpabesp9QiaM1Jh/3gaHHZzIJUL1CDxC9Qg8SlA5zuEZje0zgPanFFDKyXPk+y4tPWgkXExtDIRvDSpFy8hrS47gLlAthjnPooy83Nt5TSjglZNC18fYncpUHiF6hB4heoQeIXqEHiSwp73wPLzc53fEp5Q080c7C6PcCR+KCVV9d3xout36KxVdXd8aLrd+iDmsikfXxjhD4o3NsMoHZLM6W07oJoQ6Z8lx9qy2FW2EwHXkNaNt+hYzSiSV8kOcEsA5LiLErFe6Gw0b5iBof34/8AjPxC02k5y4BVOtewb+YLMaH9+P8A4z8QtPpMcuAVRAvYN2fvBebHS96V8x8Mw5r6ypp67U18Tgxn1bMmU29arMSndU10kronREm2V2/ZsVhIeF1VPWTU1THNkZZgmaN3kskMTqJKqukllhdC/YMjt+wWTEdL3onxp9mq0JP9gmH/ALh+AWkWY0IP9jnH/ufoFp17tdEKmO8xU9UUlPDKbyRtcfKFKhZFRyxjWNysaGjoC6QhAlTuccQqGknKGiw9ZTqhZKx0z429m0bVMgEIQgEIQgEIQgEjjPe2XqTyRxnvbL1II6ztuH+k/wAJVkq2s7bh/pP8JVkgEIQgEIQgEIQg5d2J6klg3e2LqTruxPUksG72xdSBubtL/NKWwnvbD6/iUzN2l/mlLYT3th9fxKB1I4j2yl9M39U8kcR7ZS+mb+qB5CEIBI1ffCi8535SnkjV98KLznflKB5CEIBCEIBCEIBCEIE8Tc5lLdhIOYbkzHtjb1Bczyshjzydjey7BuARuKD3mSWGPe+OYvJJEzwL9GYp1RU80czXGPc15aesFBMkZXPGLQtucpabj1J5QumjbUMhPZuFxsQTIQhAIQhAlhTnPpLvJJzc6dUNPNHPHnj7G6mQCEIQITvcMWpmgnKWPuPYn1C6aNtQyF3ZuBLfUpkHEhIjcRvAS2GyyTUgfKbuzOH4lNOIa0k7gFHTysniD4uxuQgmQhCAQhCAQhCAQhCBLC5ZJqMPlN3XI/FOqGmmjnhD4uxKmQcvJDTZQYfI+WiifIbuI2lME2Fyo4JWTQtkj7B25BKhCEAhCECmIyPiopHxmzhaxTQ3KOolZDC6STsRvUiD1J10r45KYMNg+SzuqxTihmmjidGH73us3Zz2QTIQhAIQhAIQhAIQhAniUr4aYOjNnaxg9rgmm7Wg+RR1EzII88nY5gPWTZSg3GxB6oYZo5XSCPex2V3WpkpR0zoJJ3ON9ZIXBBNUi9O8DfZQ4W0tw6AOFiG7QmJX6uNz99go6SfhNNHNbLnF7IJ0pDK92ITxuPIaBYeoJtQslY6d8Y7Nm9AvifYRekHxCeSOJ9hF6QfEJ5AIQhAIQhAIQhAIQhAIQhAlXyyRvphGSM8rWu6k6oZ5o4jGJPtvDW9amQC5d2JXS5d2JQcw9qZ1KRRw9qZ1KRAIQhAIQhAIQhBTaS1ho6JhAc7O7KWgb1Hh8rZWUGWMRtZmYADs2ZVdlocLEA9aTqgBXUdhbsv0QPIQhALxerxAji/cY9Kz8wWN0r78P81vwC2WL9xj0rPzBY7SzvufNHwCwX+htNFeP8FMDb/rRjvUvpS+bYH30YvpK9WeiGHSPmKi2Jd75/MKmg7SzqUOJd75/MKmg7SzqWVRSKvb39PoD8Wp5xytJ6AsvBiGJ1WMyupqeA5GFvKJ3XHlQapCpTU48B3JS+0/NP4dUS1NIHzMayQOLXBu64QNoSeIz1MMTeCRskmc6wa/ckeEY94pS+0/NBdIVLwjHvFKX2n5o4Rj3ilL7T80F0hUvCMe8UpfafmjhGPeKUvtPzQMu7/N9B+rlYrMunxrjdp4NTZ9Vuud1z5U5wjHvFKX2n5oLpV7O/knoG/FyVNVjoF+CUvtPzVbRYjitZiD5oKanvqwDcnpPlQaxCSw2onqacmpY1krXFrg3dsXGIVNXHIyKhijkkIzHP0ILBCpeEY94pS+0/NHCMe8UpfafmguUnhv/E+nf8VV1mJY1R0r55aSmyNtexPObdKjw+pxpzJXx0tNZ0jjtJ+aDSqOftEnmn4LOuxzE48R4DJSRGctzgN3W2eXyqeXEMX1T70DLZTz/wA0FlhXe+PqTqymD4xiM9Hano2PEbixx8o9abmxbFIIzJJQsDR5f5oNAhURxHGbbMPZ7f5rh+KYxGwOdh7AOfbu/FBoELOcd4mHZTQtB5h0/iuHaQVzHFklIxjug/8AlBpkLK/SatMhZHRCQt35f/KjqtK6yljDpqEMzGzc3Ofag1yr8I7nf6R35iqeTHsVjawupac5t4F+SfLtXuAYnVmu4FUwxtD2OlDm+d/NBp1XV3fGi63forFV1d3xout36IOa+eDhccNQ9rYwM5DtxKzel9RDUSwal7XADmW1c1p3tB9Sx+mrQJaewA2FYr3Qv6N8xBTRDvz/APGfiFp9Jr8QVWUXNm294LMaId+R5h+IWn0nvxBVFu+zbe8F5sdLJpXx/hlnQVFTUwTVMcTaoMYQzhTm9WyyQxR9VJXyGsjEcuwFoN9ltn4KxfFrqinkraekFbkZYFz7+TcVXYo6rdXSGujbHLsGVm61tn4WS/0vWifHn2aTQg/2ecftfoFqVlNCD9XOPL8lq17tdEK+Pj/8ip6hCFkUghCECNP3yqfNb8SnkjT98qnzW/Ep5AIQhAIQhAIQhAKGqgbUwOieSA5TJPE2yOoZBFfPbZZBJLStldCST9Sbj2WTCQqmymSiyg2D+X7pT6AQhCAQhCAQhCDl3YnqSeDgtw6MOFjZOk2CipZ2VMDZYwQ1yDqbtL+pL4UCMOiBFjt+JTT3BrS47go6aZs8DZWbGu3IJkjiPbKX0zf1Tyhl1V2ay183Jv0oJkIQgFDLA2SaKUnbGTb1iymSlQ15rKUtByguze6gbQhCAQhCAQhCAQhCBLFu4/3gmou1M80JXFu4/wB4JqLtTPNCDo7khhHap/Tv/MU+dyQwjtU/p3/mKCwVfL35g80/BWCr5e/MHmH4ILBCEIBCEIEMI7j/AHk+kMI7j/eT6AQhCCvqO/NL6N/+FWCr6jvzS+jf/hVgg4m7U/zSlMH7gHnv/MU3N2p/mlKYP3APPf8AmKB5CEIBCEIBCEIBCEIK/Be97fOPxVgq/Be97fOPxVgg5k7ApXCu90PV+qak7ApXCu90PV+qBxCEIBCEIEsX73Ser4pwbkni/e6T1fFODcg9SGJduo/S/wCEp9IYl26j9L/hKB9CEIBCEIBCEIBCEIEMX7jHpWfmCdZ2DepJYv3GPSs/ME6zsG9SDpJUM75palrzcMlLW9SdVdhnb6z0zvigekYJIy07iuaaFtPAyJpuGCwXlTsp3232UWFkuw6Ak3JagbSNP30quofAJ5I0/fSq6h8AgMT7CL0g+ITyRxPsIvSD4hPIBCEIBCEIBCEIBCEIBCEIK/E+2Ufp2qwVfifbKP07VYIBcu7Erpcu7EoOYe1M6lIo4e1M6lIgEIQgEIQgEIQgWdW0zXFrp4w4GxBcFW1+LUEeI0TX1UYcS4dkPIrU08JJLoYyTvJaFWYhhdDNilFJJTMLmlxFhbdZA/xhSeMR+8EcYUnjEfvBScFp/ARe4EcGg8BF7oQR8YUnjEfvBHGFJ4xH7wUnBoPARe6EcGg8BF7oQV2K11K6jAE8Z+sZ9ofeCyulEjJcULo3hwyjaD5Atdi1PAKMWhjH1jPsj7wWT0rY1mKWY0NGUbAPIFgv9DZ6K8f4UsVVNSTh8Ng+2wuGxb3AMabW4TDPVzRNmcOUL25liqCBtXVah32hsW+wnCYcPoGUzmRvLefLderPQx6R8xL3Ea6lNBOBPHct+8FLDX0ghb/aI933gucRpoBQT2hj7D7gU0NNAYWfUx7vuBZVBy+vpCxw4RHuP2gsLh2lMNFjMzWwmQOuy+e3P1LfGlgLSNTHt/YCwmIaLx0lZPO3I5zWGUDMRzj5oN3PURQi0sjWkjnKTwuphbRPeZWZda/bm8qzEtXXaxmukjf97nyno3LU0NBTNpo3iMXc0OIubXO/YgjjrqeoqhKZmNjZsaC61z0pp2JUTOzqoW9bwFLwWn8BH7gVDpZhUNRQCozCFlOC52Rou4ILbjfDvHaf+IEDF8OJsK6nv6Vq+YxRRVH1kT53RPGrFom7vb5F1fA3DI19VHO3/eEbOrskH00Yth/jtP0dtavW4nRONm1ULup4K+YPGHU0gaZ55IZNoLWjafavoWBYbTRUglDGOErWkZmi42IPXVtNx212vjtqfvDpKsI6ynkeGMmY5x5g5JPp4ePGDUx21P3R0uVg2CFhu2JjT0hoQcVVRDCwtlkawkc5WBwPSmKlxHVCDMHlrM2e3P1L6BPFG+Ml8bHED7QusFgejFJV4jry9zdXZ4aOtBqqbEqWnZOXyC5ldYdO0qalq6cyOnmnjEjtgGYckKSudRUFK+pqIYxHGLk5AqdulWBOaCIjY7jq2/NBe8YUnjEfvBHGFJ4xH7wVNHpJgctVwdrG6wnLYsbvTcWJ4ZLNURMiYXU7cz+QLBBFpJX03EdRaZjiMpsHftBZiHSqoqJIaXCTHG6R7i8y827qV/WxvxPBZDwSnbDKN7Tyt/UsngVLSUOk0dO+4ka+23aCLoLqjZiP0h4ZV1dLrNSWgttl3t/a8ivXVNXLG9jKmmcS07APJ1qZrKZ+LBjWxn6knKGi28LiuEoqnQ0jIY7Q5y4tF+cdCCvwOGowyicH1MAEz3SDMLbTt6fKn5Iq2ugymeAxE7XNb/NL00Ndxc2RxgcGsuMzQebqVth79bRRvLGtLr3DRs3oDh9L4xH7wUVRV0s0dm1cbS03vnC7rKaLgkwZHG15YcpyjfZY+HAMUnoZoo3RM1jw4SZiem/N5UGhlkjnqoal1TEx0PYtzjlf1dRzsZPWtq+HQwva3KBcHZ7UhUYJik8FBE0wx6o/Wn72/wAnUrLBsNqoKqtdXiGRkj7xWbuHsQRU9Oyle90GKRt1m14O4n2qDF6EYpS6mXFo9hDm2HPfrWi4NB4CL3Qjg0HgIvdCDBVc80UEkr62GVtI8CRrWZTJt33vt3KbR3GKWsx2N7XCNrKdwOY/tBXlZhFJNT1sVUGQRTP2Py9ao9FsKo6TGX6lwmGUtuRfnCDZ8YUnjEfvBI1tbTHEKMieOwLvtDyKy4NB4CL3QkK6nhGI0QEUe932R5EDfGFJ4xH7wWU0xnimkg1UjX2B7E3Wv4NB4CP3AslpnGyN9PkY1u/sRZYr3Qv6N8xSS0VlZFiwdI8NbkO0nqWj0krYHYFUiOaNz7NsMw+8FnNFGNfi4D2hwyHYRfnC02ktPEMBqdXFG11m2OUfeC82Oll0r4/wy7pGSSwSVrMPdVZWbXOZfyJDEZamase6rEefYBqzstbZ+CdfGyGqhp6yup21Ray14WermSeJU9TTVz2VcrJX7CHMFha2zmHMl/pNFeP8L7Q6oihE4lkay5+0bdC1HD6TxiP3gsxoYxkjpw9jXbt4utXwaDwEfuBerPQw6R8xUj4wpPGI/eCOMKTxiP3gpODQeAi90I4NB4CL3Qsqij4wpPGI/eCOMKTxiP3gpODQeAi90I4NB4CL3Qgr6euphiNQdfHYtH2h0lOcYUnjEfvBL09PDxlUDUx9i37I6SnODQeAi90IPWTRPj1jXtLPvA7FxHWU8jw2OZjnHmDlK2NjW5WsaG9AGxctghabtiY09IaAUHk1TDCQJZWsvuzGyj4wpPGI/eCmfFHJbPG11vvC654NB4CL3Qgj4wpPGI/eCOMKTxiP3gpODQeAi90I4NB4CL3Qgj4wpPGI/eCiqsVpYIHSCWN+XmDgmeDQeAi90JLF6eEYbLaGMbPuhB1Li9LG6Ea1h1rrdlu2XU/GFJ4xH7wSVZTw63D/AKqPa/7o+6VY8Gg8BF7oQesmjfHrGPaWfeB2LiOsp5HhsczHOPMHKVsbGtyBjQ3oA2LlsELDmbExp6Q0IPJqmGEgSytYTuzGyj4wpPGI/eCmfFHJ2cbXW+8Lrng0HgIvdCCPjCk8Yj94I4wpPGI/eCk4NB4CL3Qjg0HgIvdCCM19IR3RH7wUFFPS0tMyE1UTsvPmCadTQZT9RH7gSmEwxSUEbnxRucRvLQgmkrqR7HN4RGLi3ZBR0dTS01MyI1MTsvPmHSp5qaARPIhj3fcCgwyCJ9BE58UbnG+0sHSUDgkY6PWB4LLXzX2JKpmhqZadsMrHuZKHEBwOxPBjQ3IGjL0W2JSpDKeSAxRsaXyhpIaBsQMTVMMJAlkawn7xso+MKTxiP3gpnxRyWzxtdb7wuueDQeAi90II+MKTxiP3gopMVpWTRR66M6wnbmGzYmeDQeAi90JOqp4RiFGNTHtLvsD7pQMcYUnjEfvBHGFJ4xH7wUnBoPARe6EcGg8BF7oQR8YUnjEfvBHGFJ4xH7wUnBoPARe6EcGg8BF7oQdCVjo9YHgs+9fYo46ynkcGxzMc48wcpQxoblDQG9Fti5bTwtN2xMaekNCDyaphhIEsrWE7sxso+MKTxiP3gpnxRyWzxtdb7wuueDQeAi90IEMUrqZ1JYTxnlD7QTMdfSCNv9oj3D7QUOK08IpNkMY5Q+wE1HTQatn1Me4fZCDnjCkt3RH7wSOFV1K2Ka88Y+ueeyH3irLg0Fu0x+4EjhVPCYprwxn65/2R94oGuMKTxiP3gkZa6m43gdr47ZT9odCsuDQeAi90JGWnh44hGpjtkP2R0ILASsdHrGvBZ96+xRx1lPI8MjmY5x5g5ShjQ3IGgN6LbFy2CFhzNiY09IaEHk1RDCQJZWsvuzGy44wpfGI/eClfFHJ2cbHec2654NB4CP3QgrsKrqZtJYzxjlfeCd4wpPGI/eCWwmnhNHthjPK+4E7waDwEXuhBHxhSeMR+8EcYUnjEfvBScGg8BF7oRwaDwEXuhBWz1tMcXpna+OwY/wC0P2U9xhSeMR+8EpUU8PHFKNTHbVv+yP2U/wAGg8BF7oQD5GOpnSBwLC0m99iRwWqgdSNjbKwuL37L7eyKfkY0QPaGgNynZZJYNDEKMOEbA7O/aG/tFA5LUwwkCWVrCd2Y2UfGFJ4xH7wUz4o5Ozja633hdc8Gg8BF7oQR8YUnjEfvBHGFJ4xH7wUnBoPARe6EcGg8BF7oQR8YUnjEfvBHGFJ4xH7wUnBoPARe6EcGg8BF7oQR8YUnjEfvBHGFJ4xH7wUnBoPARe6EcGg8BF7gQJ4M9vFrX5hludvrTUdZTyODY5mOceYOS2DNbxc1tha52etONgiabtiY09IaEFdiFfJHWCnjkij5BcTJ6vmoMPrXDComippxL5SLW9qdlhpn4iS9odLqjsLebYjC6eA4fCTDGTb7g6UEcVa8RyCWqpi+3IsR80U9a8Sf2iqpiy32SB+qe4NB4CL3Qjg0HgIvdCCuZWz6wZ6ulyc9rfNemtm1vddLq83kvb2qw4NB4CL3Qjg0HgIvdCCmxiskdTS6qpptXs2G1/impa55azU1VMDblXI3+1d4tTwDD5CIYxu+wOlOCmgt2iP3AgRdWv4O21VTa6+03Fvikq2skPB81TTmTW8mxFt3Wrvg0HgIvdCRxGnhE1JaGMfW/dH3Sg6FTNE14qaina8i7Ob9VxBWyCT6+qpiz9kgfqrB0ETzd8bHHytXnBoPARe6EFc2tn1gzVdLkvt3fNey10utOqq6YM5r2v8AFWHBoPARe6EcGg8BF7oQV8tbLm+qqqYNtz2+a6mrnlrNVVUwdblXI3+1PcGg8BF7oRwaDwEXuhAjw1/B+66bXX37LW9q8irXiN+sqqbP9mxHzT/BoPARe6EcGg8BF7oQUuIVM4pm8IqKfK57C3L53WmoK2QSNMtVTavoBF/ipMXhi4G36tmyRgHJ/aCbbTQZR9THu+6ECHDZtZ3XS5L+T5pOmrHiqq9RU07WGU9lbp61ecGg8BF7oSGG08JnrLwxm0zvsjpQcVta80/1VVT9jyr2+aioKxwwmBrKmnEttt7fNWdTTQCnf9THu+4FBhVPAcNgJhjPJ+4EHHDX8H7qptdffcWt7UpSVjhXVRkqafMWjKQRbcPKrng0HgIvdCSgp4eNKkamPcPsDoCBZ80s7mCaspsjTfZb5qYVs2tuaul1ebyXt7VLiMETWR5Ioxd43NHSm+DQeAi90IEn1M73ufDUU5hadvk/FElVPLKRS1FOWgbjtPxTzYIg0tEbADvAbvQ2CJhu2JgPkbZAhNWvysEVVTBwHLuRv9qOHP1FuFU2uvvuLW9qe4NB4GP3Qjg0HgIvdCBGKteI5BLVUxf9ixHzRDXPGbXVVMdnJykDb7U9waDwEXuhHBoPARe6ECEFbKJBr6umLOfLb5rzhs2t7rpdXm8l7e1WHBoPARe6EcGg8BF7oQV81bLrDqaumDObNb5rqateQzU1VMNnKuRv9qe4NB4CL3Qjg0HgIvdCClxStcW0eWpp84lbmJIt8U9hlfwl8sUkkb5I3WGQ7xZLY9SRPghY2ONhdKBfLZOUMVOyWbUxBr2kBzrb9gQMS1UELsssrGHoJso3V9IWn+0R+8FO+GJ5u+Njj0lt1w6mgyn6iP3Qg7h7UzqUijh7UzqUiAQhCAQhCAQhCASNX3fR/vfonkjV930f736IHkIQgEIQgQxfuMelZ+YLI6Xd9B5g+AWuxfuMelZ+YLJaX982+YPgFgv9DZ6K8x8EMD76M6l9KXzbA++jF9JXqz0PGkvMSWxLvfP5hU0HaWdShxLvfP5hU0HaWdSytekWex5rnOqms7I0xt7zVfm+U23rEYrWYlLU1MTYKgzGItAbTuPOOdBDUNmbLGJHscWCz8oPZLW0uJ0TaWFrpwCGNB2HoWE1uOz1EXCMMmjZ2LnNicL+XcryfCZeDxcHppTLdufM07udBpONaHxhvsKiqMQwypidBNMxzHixaQdqoajB5HZG01PKC7Y7MCF79HGxtEhpnNLGOzvM2a+zosgsWRaPtpjAwRCI7C0XXLKXR1jWBrIrNNxsKhpMCwU00btYLusT9aN6rKujw+j0oo443l9K9hMgz5m35X8kFs7D9GnOcTHDdxud6saatwylgbDDMxsbNwsVQUjcLOO1rH5dS1jMgNrA8q/6JmuGCcBldCYg63Jds3oHXYnRnGmv4Q3Lqbbj0lOPxaiDHEVDb22bCslVNhgrKaoNPFLE5tssVuUdvQrrDqakqp5IKjDmwSxgOI377+TyIFqKTEK+l15xaKIPc7kXtYBxH6LrRPNwidrnBxZycw513iWB0LK6kyU7Gsc+zgABfYVzoo0NnlDQAMg3IL7EKKLEKN9NOCY3ixssHikUNBUuo6emGrj5DS5pJ+9fYvoyVqmUscb554oyAOUS0EoPmEtSHVMT+LScrsutDTyndK3uB4XTspNe3PmqGfWAqUYjh+Us4LIGsFyNRsaFZwljoWOjADHC4sEGerYqmlmp8MppnubKNma2zef0WfgwtzdK4pahwcA8tfc891rKymlqsbidDKInQR5gS3NfeP1WfmOpxZ5rJmm04ObJb7SDZQ0sEDi6KMNJ5wl6+hjnLpy+Rj2xlt2kbtvzTkTmuia5pu0jYV5P2iTzT8EFPQ4fEcOaZKmVrC3bdwt8FZU76aCARxzMyM/aCztdSz12GSU8D5M+oORjXEAnKs5QYLiUVJO58UjhHsc0k8pBucQEFfGWR1bA08lwDws62GgwR7uEVPCIM1swdym9ayhjfJM58AkiBcXsYWlt29akpY6qnxFtTUYa+rp7BzgYjlcOuxQbXR+oklppmUlbDq437M4N7f0VaUtVUcPZBJPBK17Sfq+ZYTCsNqajEatlPTTwNMfKZtZY7NiuNEsEr8KxEzVjXCPJa7jvO3Yg3KFCaiJpyvkY11rkOdZR1zp+BPdRuaJbckkXCBTHHPZFC+Nge9rxZp59oWe0Xa7jiaZ4A1xJyjmsbJh8mK1eI0tHNWxNEjS9skce0Wt5UvouXtxqeCR+cwuIzWte5ug2yrq7vjRdbv0Viq6u740XW79EFgshpv2dP61r1kNN+zp/WsV7oX9G+YpIaJd+R5h+IWp0nBOAVQbvIbb3gsrol35b5h+IWq0mvxBVZTY2bY/vBebHSy6V8f4ZeSZ9NPT01XXXqcjLO1Tjbo3BV2Jw1UGISMrJ9fJsOfyW2fgrN8klLNT009VJJMWMGsFIX26OVdVeJwVFPiMrKmpNQ/Yc56LbOdL/AEI0X5j4X2hJ+vnH7K2KxmhJ/tk4/Z/VbNerPQ8aS8xL1C8QsrXvULxCBKn75VPmt+JTyRp++VT5rfiU6g9QvEIPUIQgEIQgEjjPe2XqTyRxnvbL1II6ztuH+k/wlWSrKztuH+k/wlWSD1CEIBCEIBCF4g8d2J6klg3e2LqTruxPUksG72xdSBubtL/NKWwnvbD6/iUzN2l/mlLYT3th9fxKB1I4j2yl9M39U6ksR7ZS+mb+qB5C8Qg9SNX3wovOd+Up1JVffCi8535SgeQvEIPULxCD1C8Qg9QvEIE8W7j/AHgmou1M80JXFu4/3gmou1M80IOjuSGEdqn9O/8AMU+dyQwjtU/p3/mKCwVfL35g8w/BWCr5e/MHmH4ILBCEIBCEIEMI7j/eT6QwjuP95PoBCEIK+o780vo3/wCFWCr6jvzS+jf/AIVYIOJu1P8ANKUwfuAee/8AMU3N2p/mlKYP3APPf+YoHkIQgEIQgEIQgEIQgr8F73t84/FWCr8F73t84/FWCBJ8X+sTLnHaiMvPzL3Cu90PV+q4fE7jMy7MuqI39S7wrvdD1fqgcQhCAQhCBLF+90nq+KcG5J4v3uk9XxTg3IPUhiXbqP0v+Ep9IYl26j9L/hKB9CEIBCEIBCEIBCEIEMX7jHpWfmCdZ2DepJYv3GPSs/ME6zsG9SDpV2GdvrPTO+KsVXYZ2+s9M74oG6nuaTqUOE97IPNU1T3NJ1KHCe9kHmoHEjT99KrqHwCeSNP30quofAIGJ5mQhpf9o2CmSOJ9hF6QfEJ5AIQhAIQhAIQhAIQhAIQhBUaQxukpoWMF3OlAATdExrJJsr7uLhmH3TYJTSEPNNCI75zKLZd6booXRyTucQc7gd+3cN6Bxcu7ErySRsTC95s0JNmuq80uZ0UX2QN58qBuHtTOpSKOHtTOpSIBCEIBCEIBCEIBI1fd9H+9+iWxCSWkdnkqixkj7Ns0myingqnVdKW1gdmzWIHUgvEKv4JW+Ofgjglb45+CCwQq/glb45+COCVvjn4IPcY7jHpGfmCyel/fFnmj4BabEo5W4XkfLmk1jOV+8FldKI5Y61glk1hy7/UFgv8AQ2Wi/MfBTA++bF9JXzPCGPfXsEb8h6VvOCVvjn4KbPQjSfmJT4l3vn8wqaDtLOpV8tBVyxOjfWclwsdi7bR1rWgCs3eRZmuWKrx39PoD8Wo4JW+Ofgq+twytdJwiOvIeG5S0HeEFlUO4RUNp4jsac0h6E6qqmpKjUNMFUAx20bFNwSt8c/BBYLkgEWI2FU+LYlNhFDHca6WR+UOJsBvP6Kpg0jnbidJA4mSKZoLnW2NJ5kGpFLABsib0pSuoS6WCWmiiLmPu7N0WIVDimlTo6irjpw5vBR0Hlp6grZq2KN/CXRl7c1nNKBpuGTNrJJGiH6xgDnZdo3+TyqDFsGlnw+anptURINzhax9QU0UjpnZYsUicegFMcErfHPwQUMeFl9ZTUIikjjjjzZnc29XeF4QMPlnldO+eWY7XO9fzXJw2qNSJ+GcsNy+pFXSYhwWTJWkOymxA2oLCeNj2ZnNBLdo8iz+i3dEvmBTRYVWzxBwxmpIOw8r+SgptGJaAOdDitSzZtOYfJBp0piTNZQStudtvil8LjnFLIH1MktyQx796gxKCqjoJnSVGsaAOT07UE74ARVftQ23dacpG5aSFvQwD8FnKmWukdVGOF0Q1IzDOPKrOjpa00cJFX9hvN5EE1RHVRVxqKdjHhzAwhxOzasxNDVVuJTxCKMSuedhJtvWinbVQ2Bq8z3di0A7VWswfFmYgaqOoZyrlwI239qDQ0kboqWON9szW2Nl3P2iTzT8FVwite/VSVJjlG3LbepnUdY5paavYRbcgUZA1tAys174ixm3IAb7PKqaXE6d2FVlPQTvEzBrJTL9ofj0haKHD6uGIRsrOSOkKqrNF5HCWSkmY2eXsrt2FBQHEa/LRSTR08ratpbHHltkFvIE3RRyUcZdNTvlgY+7WNdyQR5d6mwDRrEKGtzVTWPY1hYx5IJbsO0bVZtpcRbA6ndG9zCSOzG1A/gdPURwyz1bQ2aZ+aw5hYD9FS6Rz11NpFRSRPLYXchvOLnZtWkngqHtZqZtVYWIUJo6w76sH1IKep0Wmra2KrlrXtN+W1p2EK/mdHQ0RO5jBbpUPBK3xz8EcErfHPwQZ19fQ02kdJUS1AAMT8zjuBsFDovKyfSCslidmY91wencruvhrmPhY2WOVz79mN27ypTDsDxGGvdO+dkbCNgA239qDUKCWnZLNFK7so939epLcErfHPwSlTRYg6rpy2puBe5tu3ILpZHTfsqb1rUtZIKcMMl327JY/S2KePg+um1l72WK90Sv6O8xSV0S78t8w/ELbV1JHX0clNKTkkFjbrWF0aZI/FWtifkdlO32LZ8ErfG/wXmx0sulfH+FVLo3SUkGslrZWRsG87bLLYjFRRVJ4DUuqGHsnON9q1+N0tYMMlLqnMOiywsVFURPeSwljjs2he7tO1Sr4G7TavRNSxwbFDhcz5BHnzCyuvpk7xb8VVSaP1kQBkyNvuu9vzXsWj1bPfUhj8u+z27PxVaneUxqhurnBXKtquY1+6z+mTvFh7UfTJ3iw9qQ+iuJ+CHvN+aXdgtQ0kF8ezfyx8162rrxutH5x+Vv9MneLD2o+mTvFh7VUx4HVSODWOjLnbhnG38V7VaPV9LCZZYwGjocCo2rputH5x+VhHpW5lRJLwcXeALKX6ZP8WHtWbFLNtuywG83CciwWomDMjmHOOSMw2/im1eN3o/OPyuPpk7xYe1H0yd4sPakPorifgh7zfmoJMCqonljzG1w3jOPmm1dN1o/OPyt/pk7xf8UfTI+LKm4mnO0Pj98fNMfRbE/BD3h81O1dRutH5x+Vj9Mj4t+KPpkfFvxVRJgVXE/JJka7oLx81wMHnO58fvj5qNq6ndYDOPyuvpkfF1DV6VmppnxcHtmG9KfRfE/BD3h81XVlDUUb3MlZym7xdNq6brR+cfldTaU6x1OeD9pdfr2WTP0yPi34rLGGVuUFnZbtqsaTAK+sp2zRRDK7ddw+abV03WAzj8rf6ZHxb8UfTI+LfiqqbR+tgI1oY2+672/NRcTz/fj98fNNq6brR+cfldfTI+Lo+mR8WVbHo1iEjA9jGuadxD2/NczaO10Dc0rWtBNhd7fmm1dRutH5x+Vr9Mv+XR9Mv+XVFHhFTLWCljDXSZc1sw3bfkm/otifgR74+abV03Wj84/KyOmVx3MoaPSvg1MyLg98vOqmtwWuoWsM0WxxsLEFQ0dBU1j2tijN3bk2rqd1gM4/LQv0wzMLeDbwoqTSzg9OyLg98t9t/KqkYPWGSaMR3dCLuFwoY8PnljD2xvsf2Sm1dNzgM4/LRfTL/lvxUNRpXrjEeD21bw9UpwypDb6p/uFEuG1MWTPG4Z9g5KbV03OAzj8tB9Mv+W/FH0y/5b8Vn3YbUtbfVPP7hXTcKqnOAEb7n9lNq6bnR+cflffTL/liopdKxJUQy8HP1RPruLKmOFVecMETy4m3YpZ1NMHNbqzd+5Nq6bnAZx+Wo+mQ8WP9etH0yHix/r1rMx0z5C8N2mPsrC+VJOqomuc0OJy7CQ0ptXTc4DOPy2f0yHix/r1o+mQ8WP8AXrWQheJ+17r2udi8nlbTvDJDyjutt+CbV03OAzj8th9Mh4sf69aPpkPFj/XrWNNTHyd/K3bFNINVHnkLQ3pzAptXTc4DOPy1n0yHix/r1o+mQ8WP9etZngztWyQmzH7GuI2FWX0XxTwI99vzTauo3OAzj8narSvhEWTg5G0FMQaXBzmR8GPQs3WUE9DIY52ZXBc0MMlRWRRRdm47FG8ridUsnB4Wqia6Y7vd9R5vUkMI7VP6d/5ipIKh7X6ipsJPskbnBSUtO2ma8NcTme5+3ym6uuZMKvl78weYfgrBLvp2uq2T5jdgtZAwhCEAhCECGEdx/vJ9QUtO2miyNJIvfap0AhCEFfUd+aX0b/8ACrBLvp2vq45y45mNIA67fJMIOJu1P80pTB+4B57/AMxTj25mOb0iyhoqfg1OI82blE36zdAwhCEAhCEAhCEAhCEFfgve9vnH4qwS1FTcFpxFmzWJ2+tMoEHxycZmSx1eqIv5di7wrvdD1fqo3ufxqW3OTVHZzcykwrvdD1fqgcQhCAQhCBLF+90nq+KcG5QVcHCaZ0WbLm51Og9SGJduo/S/4Sn0vU0+vfC7NbVuzdexAwhCEAhCEAhCEAhCECGL9xj0rPzBOs7BvUoayn4TDq82XlNdfqN1OBYAIPVXYZ2+s9M74qxVdhgImrLg7ZnfFA3U9zSdShwnvZB5qmqe5pOpQ4T3sg81A4kafvpVdQ+ATyXjp8lXLNmvn5ujcghxPsIvSD4hPJHE+wi9IPiE8gEIQgEIQgEIQgEIQgEIQgp9I3OZSxOabOEgsVI2oZQRVVVVuyRZgcx6gpMYjJpRM0gGF2sF+eyq6jB5MYrn8Lc5tE14eGD7Zy/BBZU7xigZUAng29g+95VYEWZYLmKJkMTY4mhrGiwA5lDX1cdFTOmmzZBvyi6CaHtTOpSKOHtLOpSIBCEIBCEIBCEIK3GtVwL652XbyTzXStFEY20Bc4OL8z7Dc2+XYFPj7ZX0bWww61+YfupbD45YnUrZgQ/O+/4IL5CEIBCEIEMY7iHpWfmCyumPd8Xm/oFqsY7iHpWfmCyumPd0Xm/JYb/Q2Wi/MQr8C74sX0hfL6KodSOfUMZndGLhvTtVo/TyrYyQuoGtc3mN/mlnoNKeYltK8uFDMWEh2XZZSw31Tb77LGfTKvMGcUDHbBcbfmpKPS+sqxyKSJp3ZXXufKszWtg/Yxx8ixeF00mJY/XQz1VUIo23aGzOAvyfL5UVGmdZEZI30keZua+/mXODY7DRVFS6aCVz5wHgMA2CwQM6P01TNDTysxGdwa6xj2lrRbcdq2Cy2jzpo6Kmy0kzXF3KOyxFutWuOU9dVUuooZREX3DndCDzH6qlo8PdPV07KiNh7BwBXuHDDMSo21FNTQmMndqxsKrKTAqgUDocTnM7js2c6m0fdh+EUYoRWMkmzEutfaUEuLx4fGzV6ukEr3BzmOytLwk67ERTQOqXQxMjhisI2v33NujyqvrMew19dWSPcGzhwiYXg2bzE/gqs1+Hy1w5fCon3D2yXGXZ5EEEFI6Osw2pjlLTWvziJpy5dxG3o2rW4RjNe/EX0VdSkNByskHP+CztM/B5aiihML6aUvBJc42bYjYNq1LtIKCnrRSsdrXgWs0fNBYOc/jlrQXZNTtHNe5TyRo8Shq5MjWOa8DaHAbE+gSkpDGXSU8piPO3ePYqbBX1WJVDnVc73NawcluwFWGPVs9JTx8Hyhz3Wu7qKW0YnjFM+An6wHMT5EF6xrWNDWgADcAk8Y72TdQ+ITqTxZ2XDZjlzWA2dO0IFJOxrv8Apx/iVhQ9wwejb8FTOqqv+1XoR2oZtvNt8quqI3ooCBbkN2epAlK6rjr3yNpRK21mOzbvwSNJjNS2tlpHUUhkL3OF3GwHsWhWelqGux+SSMbYo3e0XQOSSVk0sRFHkc13ZZ+b2KymvqX235SuaaQy07Hne4LHVlUY5ayZ9ZKalr8scVtmXZf9UGrw1znUUeckuttudqcWQfUNZxYWRvbFM1jnzA7t1/irXh7jPwUVHNn1mX7PsQXSFkziINHXMjrDaFxDOTtP4K5w7EqeTDoHvnDnatuY2O+21BZoS7Kynkl1TJQX2vZTFzRvIQdLwmwuV5nb94e1KYlOIqN7gb7QDbrCCOYuxAOjibljB7bz38i8wNk0dGWzTPlcHu5T9+8qSKvoo42sbMLNFuxKKPE6SscWQSAvF+TbyoHktUVWpqYIst9bfbfdu+aZVdXd8aLrd+iCwWS04303rWtWS04/4b1rFe6JXtHeZpVmiffpnmn4hfQF8/0U79M80/EL6AvNjpZ9K+P8FMUynDqjPsbkNz0bFi5Z3QYgIaOmjq6YMaQ7WX22F9tjz3W0xQNdhtSH9gY3B3VZYaoqKSCdlLh9PTvhY0Eue9+3Zt5+krO1S/oWU78bMUcraiLfle/PlNtwuriljZHXVLY2RsFmbGADpWdw44bSY4H0b2iB1y4i55VvL6lfUE0c+I1b4nZm5WbfeQWKqIqeF2GyPdDAXX7LKLcyt+ZUEVbTswmWN0oDw7dY+RA3JBDG2icyKBri5u0NAPqVlIxr2Fr2hw6CLqmkq4Jm4dHHJmcHs2WPkV2dxQZ+lhjLcQzRQlrb5eQMoTckELKSjeyKBrszOUGgc3Mk4q+mZRV0Dn5ZGuffZ5FLJWU8tFh8bJA5+ePZY9CC85lXRwxST1ZkiheRzloJ51YjcqhlVBBU1zZZA0nmt1oOHU8AwV7xDTh3K5WUW3lXLexCzzq2mOj8kYlGY57Cx+8VoW9iECEUMUuIVesjieQG2u0E86hZTwcVPdqafMM23ILdkiKqhp8UrRK/KSGW2ecl2V1McFkZrRmJdssfvILyLtTepU2MRRullLo4idUd7Rm3K4h7U3qVFjU8UVU/WPDbwutdBy6GHhEf1UHbuZo8Hzq5w8AUUQaGgZR2O5YiDHZHYlZ7WNi1mbnuDkspqXSjEIKWAClbI3dyeYcyDWzxskxGISMjeNW7Y4AneFFDTU5lq/qKfY7ZyB0BV+H4twmeGprAICWPblPnBMU+IUomrvrhynG2w/dCB/CxaiYAG2H3dy5r2tfNTNe2NzTINjxfmK8wUh2HRkbjuXGKyshmo3yOytEo2+ooFTFHFpXEI42sHBh2Lbc71eKhbURVGlcbon5gKYX2eV6vkFdWNfPWshzxhmrLsrmhxvdIYRh03AonsqWsNt4hF/inqoSR4myYROfHqS0ltthulcJxB7cPjHA5zs3jL80BTULqTEKlz6jWukjubiyewlreLYeSOfm8pSFPWNrMSqMsb4zHHYh1lYYT3th9fxKBvI37o9iSxBo1lLsHbm83WodbW1FbPHDIxjI9m1R1kVaDTZ52F2vbbZ1+RBb5G/dHsRlb90exK0Msr3TsmIcY35QR1BOIOcregKuqqaAYhRgQRbS77A+6VZpGr74UXnO/KUGdp6yioKzFoZW6sueSDkHLF3bFncLwmOenkkmdkEkhIaTZfTjFG43MbCfK1Ahj8G32IMHTYZT08mZpY4fddtHsSlbhYqMWhkBjbGGm+XZ0L6Pqo/Bt9iNVH4NvsQfPRgdK0ACTcfvLvF6Vj8MkbFHT5mi/JYLmy3+qj8G32I1Ufg2+xBi6vEaKpwCkpWR/W3Y3IGC7DlO1bKaUQU7pCLho3LrUxDbq2e6FDiPcMtuhBltJ55KmiglfSiIP2h17k7vIqnR/v1Ted+it9IqmKXB6NjHguawAi27YFU6Pd+qbzlTueK6PB+Rn5fQqiBs8eV2wjsXDeFW4VVuiZNFVufmbK8Ne77QurfmUEEsVS1xY3Y1xabjnBVxzg4bT+Fb7UnJWM40htLyMpvt2KxyN+6PYonSRNqWQlozuFxsQHDafwrfajhtP4VvtUuRv3R7EZG/dHsQRcNp/Ct9qOGU/hG+1S5G/dHsRkb90exBX4bWR8F+tl5Wb7RTfDafwrfainkhqI88bRa9tylyN+6PYgi4bT+Fb7UcNp/Ct9qlyN+6PYjI37o9iCumrI+NKfLLyMj81js5k5w2n8K32ofLCypZCWjO8EjZ0f+VLkb90exBxrGywvdG4HYdyRwyuiMAjlnGtzuFnO29kVZGzGk2sBtUNO+GojEsbBa5G7oKDqeohpwDNI1gO7MVDxnReMR+8E05jXDlNB61zqY/Bt9iBfjOi8Yj94I4zovGI/eCY1Mfg2+xGpj8G32IF+M6LxiP3gjjOi8Yj94JjUx+Db7EamPwbfYgX4zovGI/eCOM6LxiP3gmNTH4NvsRqY/Bt9iBLBZxPQh2fOQ43JN+dTivpTLqxOwvva2bnXVJLFPDrIW5Wk9Cl1bL3yNv02QV9TXR0+I6qZ7GMMRIv6lxhuI0bcPhDqiMED7w6UxI6J2I6p0TS7Vk5iOpe4fDDwKLI0ObbYSEHvGdF4xH7wRxnReMR+8ExqY/Bt9iNTH4NvsQL8Z0XjEfvBHGdF4xH7wTGpj8G32I1Mfg2+xBXYjidMaKTVVLc/NldtTPGdFbuiP3gpKgwU8LpXxtyt38lSaqPwbfYg5hqIZ2F0UjXNG8gpCrxCF89KyGcE6zlBrvIVZtY1os0AdSglfDA+MOYLvdlbYeRB3PUQ04BmkawHdmKh4zovGI/eCacxruyaD1rnUx+Db7EC/GdF4xH7wRxnReMR+8ExqY/Bt9iNTH4NvsQL8Z0XjEfvBHGdF4xH7wTGpj8G32I1Mfg2+xAvxnReMR+8EcZ0XjEfvBMamPwbfYjUx+Db7ECVfUCSgEtPJcaxnKYebMFLHiFK8tY2eMvOy2YKWeWKmhzPaMmYNsB0my7EcexwY32IOZ6mGnAM0jWA7rlKxYvh73PDJ4wWus7aE85jXdk0HrSlLQtgfO5zWHWPLhs3IOKjEaN0D2iojJI+8FFh1fSxUELHzxhzW7RmT0rI44nP1bTYdC4ozHU0scxiYM4vayDnjOi8Yj94JWHEqfh8+apbksMt3bNwVlqY/Bt9iiYYHzvhEbczN/JQIYjiNI5kdqiM8sbnDpCc4zovGI/eCixOKMMi5De2Dm8oTupj8G32IPIp45Y9ZG8Ob0g7FCzEKR7wxs8ZcdgAcEyGhosAAFyIowbhjb9SDmeohpwDNI1gO65soeM6LxiP3gmnMa7smg9a51Mfg2+xAvxnReMR+8EcZ0XjEfvBMamPwbfYjUx+Db7EC/GdF4xH7wRxnReMR+8ExqY/Bt9iNTH4NvsQL8Z0XjEfvBHGdF4xH7wTGpj8G32I1Mfg2+xBV4xVMNHFNGdZFrBnynYQu6DE6eWeZmvYeUAxub9kKbFJKaCjLZwRG/kckL2iLHyTNEbAGOABt5AgYnqIacAzSNYDuzFV2J1+Hy0T2S1bGtPOHDerVzGu7JoPWq3G4b4a8RU7ZH8wsgsIe0s6lIo4e0s6gpEAhCEAhCEAhCEAkavu+j/AHv0TyRq+76P979EDyEIQCEIQIYx3EPSs/MFltMu7IPNP6LU4x3EPSs/MFl9M+66fzT+iw3uhsdGeYhW4GAa9oKdxHBsalxCokjic6IyOdskAzNvssksC74MX0hLHS9aU8x8PnM+A6RsiLzVOZG5pzDP2I6N69bg+kTWhzBJn+8JQOT0LeYl3vn8wqaDtLOpZmsYrCcExlmIsqa/l09zeNz72HMoGcM40qnUMLZDFE5paTzZgVvZO1u6lhaGqZS4xihkcW5o+Tbn7FBtaEWo4r/dTCUopWCjiDnjNl23Kaug8eLsPUvm9LgcwxRtRZz4RNmNoybhfSHC7SFW0kddSQCIQxODdxzn5IMDVw1VJiNbqKASxPuQ1zOxB23svaHRauqnyTCNsLHDY4StIC2UuH4lLiL6pjoYg9mUtPKv7QlW4PicWIB3CrQP7KNjeT/JBTxaIYoXNExjlAc06wkXsPWoDozWUmMxzPY5zWSB+ZrLghfQqeMxQtYXF1ulc1NXDShpmflzGwQVOG7cVc4MezOy9nixV8qN2J03HTX5zbU2/Eq2p6iOpi1kTg5t7etAlj0LJcNkc7smbWkbwstQz4fTTuZWbHyx2jNr7dq1eMSxHDahrntvl3XWSwuFlReWWjM7o4btd93eg2mH9ww2OYZBYlR4x3sm6h8Qu8M24fAelg2epcYxfiue2+w+IQKydjXf9OP8SsKHuGD0bfgqZ0lZasvDH2kX5Z8vkVzQ9wwejb8ECOIviFfEyoqTBEW/fygnas2+pipa6qdA587X52AsOe19l9ivdJBE1kM00Gv1ZuGW37CsdhlRI+pqHU1OYpJ5MrYrdiCf5oNNQ6RxU9K2KWGS7NmZ2y/4Lysx6jngmLaf6wxlua+5K0bamDFWMr6J0jMhcAG5ucdKu3y0Zgly4c5tmn/cNCDMUmKMjw6kDZJJXwll4zJydnMrb6Vt3cBG7woUGjTYqeim4Thz3F8z3MOpB5JOxWNbweeDVwYa9shOw6gBBSQYtNHT4g8UGZlQ57szXizbhd4VpHwSgipzQ5381pBtWpno4o6UxwQRhl7lgbsKSlponVMUsNC1scYu/wCrAugoa3Fqisq6edtIY2RO5WWUDNsOxLz18z8Qie5pETLkxySh29X9XSmWvjmhoiadrbFgbluenYigwueGSSV9HTyCS1hIdrfJuQUdRXx66Oo1cbI4wbs5nLqHGG0dXw6ajljgaLFrWm3r2K1x3BavFKJsFPTUtO4OzZwf5KnxBuJSR1NNURxMbmDJXh181rHYLILKn03wyonZDFC4ve4NaDs2+xe4IdZjJlLAwPzWGa/2lQ02G0TJ6B7YgC6pYMwPZcoXC2eCUcEcbpWR2fmcL/vILdV1d3xout36KxVdXd8aLrd+iCwWT043U3WVrFk9N+xpusrFd6JXtHeZpVeivflnmn4hfQAvn2ivfpnmn4hfQQvNjoZ9LePHsUxbLxXVazsNU7N1W2r5+6GjfWg4dHRup8g7azbewvzjnX0DFS1uGVJftYI3F3VbasIamOXEtbhtTRw0+RoyyRt6Bfm6VnapcYIzDzjpGGMbqBfMGtsA7L/4WhpWZcSqyG2Baz9VnaGvojjhloIy6LaHCFo2ut0exXuHVHCK+rcGSMADBleLH7SCy5lUU8X+p5AWcq/R1K35lno8QyYZKww1DnB3ZBuzmQOzx2jw+zdoey+zqVodyojXa7i+MRTsOZl3ObYHcr07kGdpI+RiYLNu22xOTx/2Cgys2h8d9nkVXBW6rjNpincbkZmtunHV+tpaCMRTtJezlObYbkF8NyrYI7z1pczfu/FWQ3KmFbqKqtY6KZ/QWNuBvQcvi/8A6ekGTlcvm/aKum9iFnHYjfAns1NQHHNysv7RWjb2IQIUsYOJVpc3eGWv+8oGRf6kkGTlXdzftFDazg+KVjXRTSXDLZG3tvSseJXwd7dRU3u7lZP2utBfQ9pb1L5xpFh1TS4rPNVVQZFM5xYCvo8Pam9Sy+ldBDiNWyKaKWUtY4sEe3bsQY+HI6IsqMRy8rY63ZJilo556WRlFipMMXLkB2W/HyKypMFoIqjO2iqZRG+xDm3sMvX0q8ptGsPq6GF4Y6HPGA8MJbm67IMnTQcJmhpuMdZI9pDG8wdfYtpgdC+kp6uKcZn5yb/uhVZ0awzCsXppGRTyZQXgMJNiCPKrSnxMCat/s9Ttds5G7kjyoLDCGltAwEW8i8xBuaopOTcCUX9hRgzi/Do3G+0Xsd6jxaYwSUj8r3DWjks2k7Cgz0+kVIzShz2RPcIYtW7K07+V5PKnTpvhwLbtkGZ1trT8kvT0FDJpS7V00kYlhzPEmy55Stzo1hTmFrqbNf8AaKCvq9IaJ2pq9bLqXsIaxl9pv1eRVVLpFhdNRsbM+raRsO0/JW1To9QQVMQaGiJjDaN0rhY33pSCiwyppeVTU2V/M6c3QM4BWUGIT1M1C6Q3byg7er3CwW4fEHAgi+w9ZVDo5FSUmIVTKSFkbGN5WR5df2rSU0zaiBkrBZrtwKBOg74VvnD4lS4h2yl9M39VFQd8K3zh8SnZTECzWWvmGW/SgXoe6az0v6BOpKh7prPS/oE6gFBLFG+eJ7nWewnKL79iixaR0eGVD2Etc1mwjmWLrqOrgwKlxBtbUulaA+R2c2sTa29Bv7jpRcdKx0WIt4FHO+CoymMOJ1zuheDFYS0OFNVlrtx1rvmg2Vx0ouOlYXDcXFXNUsEFQ7I/YNc7YEzxpDnewU9S4s7K0ztn4oNje69Xz6uxM1FbR0sBqqbWP5TtY43Fjs3q6pqeah0mp421Uz4JY3fVyOJsQPKg06RrsTp6J2WbPcNzHK0mwTyqMVF3VGxnaB2R/aQUOkWJQYhQRPhje0ZnC5aRfcqzR3v1T+cnMRt9HqYDLse4cndvCU0d79U/WqdzxXR4TyM/L6NzJDCO1T+nf+Yp/mSGEdqn9O/8xVxziwVfL35g8w/BWCr5e/MHmH4ILBCEIBCEIEMI7j/eT6QwjuP95PoBCEIK+o780vo3/wCFWCr6jvzS+jf/AIVYIOJu1P8ANKUwfuAee/8AMU3N2p/mlKYP3APPf+YoHkIQgEIQgEIQgEIQgr8F73t84/FWCr8F73t84/FWCBF+q4xPZa3Vnqts/kusK73Q9X6rl7Y+MS7MdbqzyfJs/kusK73Q9X6oHEIQgEIQgSxfvdJ6vinBuSeL97pPV8U4NyD1IYl26j9L/hKeSOJduo/S/wCEoH0LxCD1C8Qg9QvEIPULxCBHF+4x6Vn5gnWdg3qSWL9xj0rPzBOs7BvUg6SVBM+WWqDzcMlLW9V06q7DO31npnfFA9I0PYWu3Fc08LIIGRRm7WiwXlT3O+3QocLJOHQEkklu8oHEjT99KrqHwCeSNP30quofAIDE+wi9IPiE8kcT7CL0g+ITyAQhCAQhCAQhCAQvEIPULxCCp0gax1PAJHZWGUXPQm6J0ZknEbbFrhmP3tgSmkEetp4GAhuaUC53JqhDGy1AaSXZhm90IHVy7sSuly7sSg5h7UzqUijh7UzqUiAQhCAQhCAQhCASNX3fR/vfonkjV930f736IHkIQgEIXiBHGO4h6Vn5gszpp3RTeaf0WuqYopYss3Y3B3899iyemwtU03mu/RYb3Q2GjPMx8qnAu+DF9IXzbBCG4gwnYOlfR2PbI3MxwcOkG6ix0velfH+EGJd75/MKmg7SzqUOJd75/MKmg7SzqWdrHZFwshjmC0AmqniLK7UF+a/PcLYLP46wSPqmO2NdTG5/eagzMmHUsM0ZiaQW2+12XlW5w6obLGIgDeKNlz03CxlTBFTSMy57MAa27r5hferCmxqbC9dNVUcuSTI1l7jdfyINghVIxWZ1TFTmm1ckrczSX3FvYpuE1AqOCnLrbZs9tlupBYIS1LM9+eOUctm8jcUygEhiEcxmglhi1mQ7W3UtfUOpqYyMaHPuAAT0pdsmKFoOqi2/tIE3T1PHLf7Eb6nddvSfKrHDIpYqd+uZkc+Rz8vRcqqbUV79ItUYo8zIATyua5TtTUYjTxTTGKMsjaXdlvAQKPoqSTCKiVzMzjmu4nb2Sz+GuxBr4hQOaItV9cXEbtqYixjEKjC3xwUBfFJms8H9rqUWF4dSy67X1MjHMh2BsuW+9BtKE3o4jfNyRt6VxixAw6YkZhYbPWEYWAMOpwNwjaBfn2KSsp+FUr4Q7Ln57bkCL3NtWcj/AHG3y70/RbaKCwsMjfgq7i2tOsvWR/WtyO+q5vb5VZwR6mCOO98jQ26BDFJJWVdIIsty43Dt3YlZOikz6Vy657GkVGwN3dktRjtM2sMFOZ9SXkgO9RWBw3DBTaYspXSunaySzn28qD6MMjsaBDwTqDs9bUV9Y+OR1PFAZHGLMSCNg2/JS01BBTSmSJvLItc77KGvpZ3zOqIJmsOqyEObe+/y+VArQVdTHhzXcCcWtbe+ZvzVpSzCpp2TBuUO5iqugp6+TDmsFVGGubbtX81aUkHBqZkObNl50E6WrpZYKGaSBmeVjCWt6SuK6ujo4y597ht9guk6DH6argztbI4g2ORpKChZjuMvoZBDEJJxJyTkI5Nk7U43iQ4tFNTZ9c0GY23brqzpMVlrIjJTURdHewJfl/CynhrZHVbYJqbVFwJac1/0QKaOV1ZXRVLq1obkkLWWFtlylcdgdFBO9/YyS3HsC0dktXUUVdEI5s1gbjKbIMZRxUw4E9wDctQwsdzk5he/4LV4NKx1O4NeCc7tl/KVWYlgtLTsjERyFzrZn7gq3RRzTiLmtvdmZpNt/KQbdV1d3xout36KxVdXd8aLrd+iCwWU037Gm6ytWsppv2FN1lYrvRK9o7zNKp0V79M80/EL6Cvn2i3fmPqPxC+grzY6WfS3jx7FMVLW4ZUuftYI3F3VZfPZ8XDsTMlDO6CAMaMuqJ5hfmX0PEgXYfUBrC86t3JH2tm5YeQ1M+JF8DKyja1jRqmU7zzDoss7VLbB62lr8eE1GwtZtDrtttsr+m76Vfms/wASoKKqLsbFQyglhabtymMtLtm/crrD5TNiFW4xujOVmxw85BZcyqKbvLJ1/JW/Ms/FVuZhUrBTyO5XZAG3MgcqO1Yd57P0VodxVG6qdKMPYYJGctnKcDbmV4dyDO0XasU/eTtT3uw/z4/gq5kktNxlG+nkOa5uAd21MSVTpKOgYYJGjPHyiDbcgvhuVdTdvrv66VYjcqZtS6GqrWiGR9+do60HL/8AZuX9/wDMVdM7ELOOq3HAHs4PKAc+2x+8Vo29iECFJ3zrupn+JQs7xSdbvzFeMqHQYpWgQySXDOxHnJZlY7iZ7eDS2Jdtyn73UgvYO0s6lV1k/BsTdNbNliJt7FaQ9qb1KlxwSRSPlEL3sMRF28yDuCp1U87ct9dLbq5F1YYX3vg8wKidLKyeMmkl5c127Dt5FuhX2HsdHQwteMrg0XHQgjk78Q+id8Qo6ft9f55/KF5WTGHFIXCN8hMTtjRfnCVp61wmrv7NLtcfsn7o8iB7Bu97EYh3VR+lHwKMFN8NjNrX5uheYkJA+mkZG6QMkBIb0WKBWX/a2L/ph8Xq6WVqa2d+mNHHFGYjJAQc7ejOVfR1T2yCKpZkcexdfY5BHLHnxlhLbjUH8yko6GOnpmREB2XnS+LSR0ZbWvkkbZuSzBe/OqzAK11fHqBVVDZWNDjrGOFx6+pBa6kDFHhrcrXR2um6ODg9MyLNmy32+tU1DJMcUrGSzF+Rlmq0wtxdh8RcS4m9yesoOKNtq2qOUC5G3p3qaqgdM6EtIGrkDilKJ7G4hW5ntHKG8+UpirqtW6DVyMs+UNdt5kHtILT1Jy2vJ7dgTaRoCDUVliD9bzdQTyCKohZUQPikHJeLFY6pw4PppMObHJwWMua3M4bcozLbLK1seLRYi6KKnjkime8xuL7b22QZvC6GGqpc7qpkDmPLA2zjaxVvUV2KwTNhpqhlS0N2lotb2pvDdHqimoXxyRN1j3ZjZw3qYYFUeDHvoMhBTPlxyaKreIny/WOc7bt2/d6leRCowuicKHEI37dkeU3J9YT8WjcjcRbVmNtwLdkFLJgc7pHOEY2m/ZoMrjU+Iyup6msa76p4y2Lf651pAx9DW0uI1EJdLKWxbTtbmNv1XFbo5VT0xayNmsBBbmcCLqWSmxqsFJFUUkTBFKx75BIDexB3epBqBtCo8bIElRcgf2du8/tq8G5ZjHoKar0gp6eskdHC+DmflDtrtiDL1uRkpZE+7MjHZQec70zo736p+te45heGYc+EYe4F7gdYM4dbdb9UvhNUyixCKeQEtadtlTud1x0mDpmcFMR930zmSOE9qn9O/wDMVWfS6i+472FL0Wk9JTskDmO5Ujne0qxvKM2m4HEeiWqSEvfiDzD8FWfS+i+472FLP0mpHV0c4a6zWkFN5RmcDiPRLVoWd+l9F9x3sKPpfRfcd7Cm8ozOBxHolokLO/S+i+472Fe/S6i+472FN5RmcDiPRKzwjuP95PLK0Ok9JTwZHMde90x9L6L7jvYU3lGZwOI9EtEhZ76XUX3Hewo+l1F913sKbyjM4HEeiVlUd+KX0b/8KfWVl0mo318E4a7KxjgdnTb5Jn6XUX3X+wpvKMzgcR6JX0van+aUpg/cA89/5iqt+ltE5jhlftHQoKHSejp6YRua6+Zx3dJTeUZnA4j0S1KFnvpdRfdf7Cj6XUX3X+wpvKMzgcR6JaFCz30uovuv9hR9LqL7r/YU3lGZwOI9EtChZ76XUX3X+wo+l1F91/sKbyjM4HEeiWhQs99LqH7r/YV79LqHof7Cm8ozOCxHolY4L3vb5x+KfWWw/SajpqURuDrgnm8qZ+l1D0P9hTeUZnBYj0StHw/6wMucdqIy8/MvcK73Q9X6qgdpLRmv19nZdWW7ur5Lui0oooKSOJwddo6Cm8ozOCxHplp0LP8A0uoeh/sKPpdQ9D/YU3lGZwWI9EtAhZ/6XUPQ/wBhR9LqHof7Cm8ozOCxHolaYv3uk9XxTg3LL12k9FUUj4mh13bthTH0uoeh/sKbyjM4LEeiWgSOJduo/S/4Sq36XUHQ/wBhS9VpNRTSQOaHfVvzHZ5Cm8ozRwWI9EtQhZ/6W0HQ/wBhR9LaDof7Cm8ozOCxHoloELP/AEtoOh/sKPpbQdD/AGFN5RmcFiPRLQIWf+ltB0P9hR9LaDof7Cm8ozOCxHoloELP/S2g6H+wo+ltB0P9hTeUZnBYj0SssX7jHpWfmCdZ2DepZiu0moqinDGZr52u3HmN0w3S2gAAs/2FN5RmngsR6JaBV+GdvrPTO+Kr/pbQft+wpSk0mpIJKhxa4iSQuGxN5RmcFiPRLTVPc8nUoMJ72QeaqeXSyjfE5uR20dCiotKKSnpIonNddosdhTeUZnA4j0S1KSg76VPUPgFVfS+i+472FQRaT0jKyaUtdZ9rewJvKMzgcR6JaKqg17WDNbK4FTrL1WlNLK1gYHghwJsp/pdRfdf7Cm8ozOBxHoloULPfS6i+6/2FH0uovuv9hTeUZnA4j0S0KFn/AKXUP3X+wo+l1D0P9hTeUZnBYj0S0CFn/pdQ9D/YUfS6h6H+wpvKMzgsR6JaBCz/ANLqHof7Cj6W0HQ/2FN5RmcFiPRLQIWf+ltB0P8AYUfS2g6H+wpvKM0cFiPRJnSFjpKaFjBdzpQALpyijaySaz8zi4Fw+7sCzmLaRUtXAxsOcPa8OBsn8Fxenq6yeNmbM8hwuPIApi5TP1RVhL1FO1VTK/XjuxK9XjuxK9qzmHtTOpSKOHtTOpSIBCEIBCEIBCEIEJOMtY7V8HyX5N3G9vYqbFJcdZitC2KOBzS4gkHqvfYtQkavu+j/AHv0QcWxX/lveP8AlXtsV/5b3j/lVghBX2xX/lveP+VFsV/5b3j/AJVYLxBTYgzFn02VogJztPJcfvDyKk0xEl6PW2z5XXy7uZa2rqODQ6zLm5TW+02WW022yUp8jv0WK90Sv6N8zT8sqZXxcphPlstto26vfg0DoDEWnfrHG+4eRZjB2h9exjtrXbwvpEMMcEYZEwMaNwC82Oll0r4/wqq8YnwGbNwe2TbZx+SmiGKaptuDbvvH5JnEu98/mFTQdpZ1LO1ZJ3GoaT/Zt33j8l8xrJsbqsUlpnSvzSEs8lrr68QCCDzrP0+HzU2MyMhqnWdGXcvm2hBlGaI6Q072ymohdq+VZz3Hdt+6mK6pxjFKYw1DYHQMcHOLdm71LYTtqYWtL6kODnAZbb1NxVQ7f7MzbtKDDU0mIWbVRfWZW2a7MTYJyCurqikfWRQzOkDMxdzBa0YTQtbYUzAOhD8JoXtLTTs7HKgzeFnHZoS9ga1kjczXXvt9i8nqNJIaunpnPhzzE2tz7D+z5FoYKCop4xFDUWjaeSLbgq/GKGaSvopTWOiIeQ1zebklBUnj6sxCamcYy+ENc4ZjbntzeRNzHSSngdI4wZGDbY//AJUUFFUsxaql4ynbmY3K7nfv8iYqIa3i6WOoxCXWNGaxtZw9nUgrM+MDGo3sfA6eWLLscd209CspafSSaF8UhgLHtLXDMdx/dSNRJUx8Dke1kVVlsSObaVeYJVSvrqqmdVcJbGG8q247b/BBRQjSDCY4MPj4G1ridWCSd5J+6stRT4nxvG37Re0OGUWtdfUcSp3SVVLM1pOrftPQLFVei/dEvmBBaMbijWANFKABsGY/5U4NdqNuTW26dimSWLWGGzZhcWGz1hAUzqzWf2kwZLfYcb/BdVHDtZ/ZtTkt9skH4KrdQUbRVWp28iIOH4q4ojeigI+434IM7pSK1uCTSTmBpZYtc15zA35tixGjMlXJXhzDm+saS55579K+i6Qyup9RMyISvYSWsIvfYViaCZ9dPWTVEGSR8oOra07DcoPoDRiuUdzbvvH5LiYYpqX34NbKftH5JyiBFHCHb8gUk/aJPNPwQZoYlX0GHOeWU7mRR5zyjutfoSVNppPOSDDGNlxlN7qwnw+orcO1UTA6OaLI43ALdllTs0ShpKCSonqXxSM2Ntaw/BB1NpdriG1VM1h+xfnS8eOuleX4RQOZU5rOa3ax3q/klGYPV6oQvFO8ZS9zo3jMHW3b/IvaPCYpLSUtS+OckDI1pzB/PzWtdBY6PYzXSQ1hLmwth5bo8o8g6PKmsJxisxXFxqpIXZGckO2dPQFzhGjpkrq0y1BdGBqwW9OwpnD8Lw3R/FWMbVPNTIyzGO3W5zuQXlsV/wCW94/5UWxX/lveP+VV9XpVRUdYKV+d7z2OVp2lWdTUTnD3TUbGulsC1sg2b/UgpdJzijMEmd9RcbshJPwWZ0KlxKTFXgZSMhP1mwXuOgLUwYpjDsRhpJoqRuuYXNc0Hm/e8qS0fnkmx+obKG5oyRydx3INDbFf+W94/wCVIVnGXD6TNwfNc25R8nkV+q6u740XW79EHtsV/wCW94/5VRaa5tTS5rZrm9lrFldN+103Wf0WO70Su6P8zSp9Fu/MfUfiFt6jh2s/s+pyW+2SD8FiNF+/MfV+oX0JeLHSsaW8aPZV1PGopZSOD3DCdjj0dS+f4bX4q7G+VMc5cb5t29fSsTtxdUZr5TG69uiywU9YIMULcPZA6nDG3Mkb73sL9HOs7VNVPxjxlS9z322s49B8i6p+M+Maq3B82Vl+UfL5FX4eIRizqjC4nTQN7IDk2db9r1K8oRM6rqZpYDEHhoaC4G9r9CAtiv8Ay3vH5Krp+MeKJLcHy3+8fJ5Fo1SNFXFQyU3A3ucTsIe35oIp+MtXQX1Fs7Lco/JW1aZ20EhhLdcG7L7kl/apjRxmkcwROaXOLm8yuEHyTC8QxaTEg2omlLHbJNg3Le4jwvg1FwfVarOzLnJvu6k1JG6SauYwXcYrAe1QuFXNBSQGjezVOYXOL28w60DNsVt/w3vH5JGn4y11bbg/l5R8vkV9zKqPCaeoqctK6RsvYuDmjpQVz+MeIJO0ZOXflG/ZHyK2aMVyjub3j/lSJbWOwp1JwJ4e7Ntzt5yT0q7fIyGLPI4Na3eSdiClpeM+May3B81mX5R/a8iiZxjxNJ3Plu77R+91KYYjHTV9TI3JKyUNylsjRuv81DFXF2HvpWxAyOJ/3rOc36UFhCMU1bO5recfksr/AKQKyvgkpI6eRzQ5jtYG7uZbamljezIyRr3M2OyncqbSBk7dbLHE5zHROZma4DKbeVBiJq6tBoyKuVx3u/ZO1fQqV1fJRwPgdC5hYNr3G5/BU5ZXwz0bpeETDNYNe9luxK0mHxviooWSNyvDRcdCCsfxnxpF3Pm1TvtHpHkXFPxlrq23B+yOblH7o8ifq9dHXxTxwGVoYWmzgLbulLRSVbJKpxoZLSuu3lt6AOlBxhXGfAWZOD28rj8k5bFf+W94/wCVSYZFJDQsZK3K+20XvZOIMhWx4idMqB5bFnEJsQTl3P8AIrisjxN9O8u4NyQXAhx2EepW6EGGxXHJaujELTGXtduukNHMcljqJZqtoY7VNZGbAA2v819GcOSepJYP3ti6kFFgVTLWYjWzHLkczeFa0PDuBQ8G1Orsezcb7z5FZzdpf5pS2E97YfX8SgSlw6rmlMkkVPnO8iV4v+CVq6CqYaduSAAzD/ev37fItIkcR7ZS+mb+qCCGnxCAERNpmhxueW43PsUtsV/5b3j/AJVYIQV9sV/5b3j8l870gr8ajx+RgmeMjzkDNwX1RI1ffCj8535SgUw92LPw+me4wEuiYTmcb7upWcuv1H1WTW2+0dikc5rBdxAHlK5imjmBMbw4DZsQQU/DQ/8AtOpyfsE/Jc1BrdZ/ZzBkt9txv8EYtSOrsPlpmPyF+zN0LHz6EVsTgaSrL+kPIQau+KW30vvH/Kvb4pbfTe8f8qy7NCqp8eeSqMcrjta0jKAio0NrowODVesbfayTcR+CDUf60/5b3j/lUclNXykOkio3uG4uJuP+1IaOYDVYVO6SeRsge0jKPsbdwWjQYfSyGaEU7pooWg5tsXq37FU0mHVdbCJqeFz2HnC2GKV1U6Co1dO10cL7ZiRtt61nsGxmviLoG05ZHnJLuhYarMVTrbCxpG5ZoiimCrsExFrS40z7AXKQia6aYRRtLnl2W3lX0t1PVkC1QPLsVfh0c4jm/tbB9c+9/OK88PSz9r3coZTiPEvFXrg4PXiURmnfmdtAW9aJQ0g1kZPTdLRNkGLw6ydsvJO7m2Jw9J2vdyhjDg1e14Yad+Y7guuIsS8VevoVTTidgGYtc03a4cxVdV4jVUMkMc0DZBI7LnYbW/FOHpO17uUMdxFiXir0tWUNRQtzVMRjHS5bTSPEZ4Gx09BldUSH74GX2lZxs+JS10UeJaiaOKQaxheL2O3pTh6Tte7lCkY9sjbscCPImqSiqKwuFPGZC3fZTYrBFBUtbAwMaW3sFdaEd0VPU39VgiiNvZbWrE1Rht9q71RxHiXir15xJiPiz/YvpKFn3FLVdr3sofMzhNc2RsZp35nC4C74kxHxZ/sW5qO/NL6N/wDhVgnD0na93KHy6qoqijtwiIx33XUFI01tRqKYayW18oX06uoqariPCIWyZWm2bmSWBYfSQU4migY2TM8ZhvtmTh6Tte7lDG8SYj4s/wBiOJMR8Wf7F9JQm4pO172UPm3EmI+LP9ijjwyskkfGyBxezsh0L6aqXCu/FcnD0na93KGQ4kxHxZ/sRxJiPiz/AGL6ShNxSdr3sofNuJMR8Vf7F5xLiPir/YvpSE4ek7Xu5Q+Zx4TXSszx07y3psuZMMrInsY+B7XSGzR0rf4N3vb5x+KVxnvphXnv/ROHpzO17uUMTU4dV0seeeFzG3tcqOlpJqxxbTRmQtFzl5l9PmY18ZD2hw6ClsIjYzD4i1oBI22604enM7Xu5QwXEuI+Kv8AYjiXEfFX+xfSkJw9J2vdyh814lxHxV/sRxLiPir/AGL6UhOHpO17uUPldXTy0UjWVLDG5wuA5S02H1VXHrKeF0jL2uF9AxmNj6CQuaCRb4p1jGsbZjQAnD05na93KHzfiXEfFX+xcuwquYWh1M8ZjYbN6+mJHEu3Ufpf8JTh6czte7lDBcTYh4q/2I4mxDxV/sX0tCcPTmnte7lD5pxNiHir/YjibEPFX+xfS0Jw9OZ2vdyh804mxDxV/sRxNiHir/YvpaE4enM7Xu5Q+acTYh4q/wBiOJsQ8Vf7F9LQnD05na93KHymsjfQyCOqbqnkXAcpqbD6qrhEtPC6SM7nBb/GYmOpQ5zQTrGfmCeiY1kbQ0WFk4enM7Xu+mHzfibEPFX+xKNjc6o1DReXPkyc919VO4r5nQvJ0vnY2IE8Nu599o5acPSjte7lCR2CYi1pJpn2C8jwbEJGB7Kdxa7cV9Fqe55OpQ4T3sg81OHpO17uUMFxFiXir1wMHrzI5gp35m7wvpdklT99KnqHwCcPSdr3coYF+EV8YGeneLmy64kxHxZ/sW7xPsIvSD4hPWTh6Tte7lD5txJiPiz/AGI4kxHxZ/sX0myE3FJ2veyh824lxHxV/sXnEuI+Kv8AYvpSE4ek7Xu5Q+a8S4j4q/2I4lxHxV/sX0pCcPSdr3cofNeJcR8Vf7F5xNiHir/YvpaE4enM7Xu5Q+acTYh4q/2I4mxDxV/sX0tCcPTmdr3cofL6igqqVofPC5jTsuUxgUk8eKRCnc0Pds5W7ctJpp3BH56zej/fqm84/ArDNOzXEQ2Vu/N/C1V1Rm3NsV/5b3j/AJV4Ritj3N7x+SsF47sSrzlnMPamdSkUcPamdSkQCEIQCEIQCEIQCRq+76P979E257WWzEC+5KVfd9H+9+iB5CEIBeL1CBDGO4h6Vn5gs9pr/wAJ1H9FocY7iHpWfmCz+mvY0vUf0WK90SvaO8zSo8F75Rda+lL5pg3fOHrX0tebHSz6W8f4LYl3vn8wqaDtLOpeTxCeB8TjYOFiu2NytDRzLO1TpU8tZDDj5a43fqbZRtO9qtybAk8yonVFNW1Ek8dNUPe0avMANn4+RBYRRy1MzZ525Gt7CM/Ep5QUjpHU0ZmaWyEcoFToM5j0mLsxKHgTZTBl+w0kF3lsoqObG24pVPqGSmnc1xhaWnYbG36LUIQZjD346+COSoztcanltLTfJc/yWikhjly6xjX5TcZheyjrak0sIe1he4uygDpS0eITa0xzUzmOyZm+VA7weLWCQxszgWDrbUTQRTsLZY2vB+8LrNUum1JLWcGmp5on58m0Df7Vpo5WSNuxwOy6Co4upm44xrmmQCHYJDmG9yddFBh1PLJS08TXEXIa0NufKpjTMNYKm5zhmW3t+alkY2SNzHbWuFigr9bib49lPFyh4T+SqcKpsRoK6SHVRPdqweztzlXLXT0QyuYZogNjm7wlaWqGJSOq6KN7czdWXSc1tv6oHqGomm1jZ4mscw25LrgrnGO9c3UPiExTQiCIM3ne49JUGLNz4bM0c4HxCBB88Nq366PbALcseVWlD3DB6NvwVU7DoLVdoh2kW5R37VbUQy0UAPMxvwQK4lFMZIJ4chMTiSHusNxH6rN4Pnj0iqqiZn1cr3HM0ZmDaef1rRSyxT1zopZLMi3t6SpYOCQNeGvZZzy4+tA1FIyVuaN7XDyG6J+0SeafgkJJYKaoZLFIA17sr2/r+CsXtD2OaftCyCvo9bxQNRbWZeTfpsstXV2JVEFbS4hSuDWNvG912gu2eTylbWmgbTwtiYbhq4rKKCthMVRHnYd+0j4IPm2H00da7D4qF0olAzVT2OI5ue3UtLFTRU4dVQw1DWgkGQSHbbnVhh+jFFhtU6opy8PIIsTssRaymNJXcHdTBlNqnE/aduKBnC6FlBTatji8vOZzjvKqccwCWuxalroHjkECRp+7fm/FaJoytA6AukCLcKoQ9j3UsT3s3OewEj1qeplZBTvkkIDQOfcp1y5rXts4Ag8xQZLhdJBpJRTSVcLGmJ9+WA1uwbEvoxLHLpHWuika9rnXBab33K+xnDKGbVTVNOx8cV8wGzZs6OpdYJhuF0rDNhzByr3dcnn8qC3S80cL54XyOAkbfIL70wkauGSStpXtbdrL5j0bkDqyunHaabrP6LVLLacdppus/osd3old0f5mlTaMd+Yur9QvoS+eaMd+Yv65wvoa8WOlZ0t40ezxzQ5pa4Ag7wVUQ0VIcYqGmlgtlGzVjoCuEuymDa2SozdmALLO1KSKCGAEQxMjB+40BSoQgEIQgEIQgRp++VT5rfiU8oWQNZO+UE5nixUyAQhCAWT0xxWkLDg073xvqGtcJAL25X/5WsVZX4Fh2I1LairpxJI1uUHMRs9R8qDAVLMNihFIyaTWxWBlbFvI5t67FDR09JBiUNfKwPktYx7S7b+15FvoMFw6CPJHSttcHaSTcda5mwHDZjeSmB25rZnAX9qDP6FVEArq2Bsz5ZXHO7MzL+vkWlxnvbL1LmiwahoKl9RTQZJH9kcxPxXWM97ZepBFWdtw/wBJ/hKs1W1nbcP9J/hKskAhC8JsLoPULMVGmVNT1E0ckEgayQsDrDbY7edR02mbKuo1VPRyuu7KDYfNBq0LwbQvUHLuxPUksG72xdSdd2J6klg3e2LqQNzdpf5pS2E97YfX8SmZu0v80pbCe9sPr+JQOpLEOzpfTN/VVuPxmeupIC97WPdY5TboUGJYHSUzIpHSz5RIL8s/NBpkLBNrsKdJqRHX67eWZ/8A9K6w/CKSupGVDTVRteLgOkN/ig0aRq++FH0Xf+UqsqNFYpXAx11TF5Gvv8VW1ujWorKNja+qk1jyCCdwsg0cURrJ3yykmJpytZzG3OjDmMjqKxrGNa3WDY0W+yEzSUzKSnZDHfK0c5uVRYxhsLsREmskZrBd4a8i6DSLzcsRXU9NDRl8U85kyNNtYd5PWisocmETzWqWFkAeyXWbHHLfpQbhCw2C0MlTSZ6htQ+TPlIEm4dO9WNdg8UFRTsjdOWvdynaw+zeg1CFmarBoo8PlmbrxK0GzdafmmKbR+mkp2PdNPcjwjvmgixB0sVJXROp5TrJHFpDDY3JVVRmedzuD0kzmPs0vymwsP5K8k0ZpJG5TLP/ABD81YYdQQ4dSinpwQwbdpJQNncsD9HsWqsQraiCqcIXTPszWEfaO1b5QU8DKZr2tPZPLzfym6DHw6J4rI5rajEJI4x2TmyElx6d6sMAwypwyuZHVTOle4HlOeXcy01x0hQup2OqmT5uUwWsgYVFpI7Iad9r5XXt0q9VHpB22l89Bn8Rp3V2IGrEM8ZJDu1EkEG+9Q0WHCDEHVc8E07nOByuiK+gZG/dHsRkb90exB8zxKo4RO1+qdHZtrFXehHdNR1N/VI6UQNp8SbGzdqx8SntCO6ajqb+qpx4ro6/4/4bNCEK45xX1Hfml9G//CrBQPp2vqo5yTmY0gDrt8lOg4m7U/zSlMH7gHnv/MU45oc0tPOLKKmp200OrYbi5PtKCdCEIBUmE9+a5XapMJ781yC7QhCAQhCCvwXve3zj8UtjXfTCvPf+isqWnbTQiNhJA6VW4130wrz3/ogt5OwKVwrvdD1fqmiLghR08LaeBkTTcN3IJkIQgEIQgSxfvdJ6vinBuUVTA2ogdE42DlKg9SGJduo/S/4Sn1BPTtnfE5xIMbsw9iCdCEIBCEIBCEIBCEIEMX7jHpWfmCdZ2DepI4lUUgtT1EmQ9s93b+ibp5WTQMkiN2OGwoO3diepfMKZh+mxdYtHDTc37LlL6e7sT1L5pSNd9L3/AHeGu9fKQfR6nuaTqUOE97IPNU1T3NJ1KHCe9kHmoHEjT99KrqHwCeUDIGsqJJgeU/eggxPsIvSD4hPJHE+wi9IPiE8gEIQgEIQgEIQgEIQgEIXiDN6a9wRees5o937pvOPwK0WmvcMXnrPaO9+6brPwKqXPFh0WE8lV8voy8d2JXq8d2JVtzrmHtTOpSKOHtTOpSIBCEIBCEIBCEIKvHqNtVSNvbNG7M3p9Sgo3Tv4A+ovmdmLb78vJtde6SxSy0kTYDIH5/sbFHh75HmlEpfmZJIzl79lkF8hCEAhCECGMdxD0rPzBUOmvaqX1/or7GO4h6Vn5gqLTXtNN61iu9Er2j/M0s7g/fODzl9NXzLCe+dP536L6avNjpWNLeNHsXxDNwGbJfNl2WUsN9U2++y8nlbDA+R4u1ouV2x2ZocOdZ2peSdrd1LH4I2oqMdromzyRRMbcZenYthJ2t3UsZh2OUeE4lWsrMzTI67XAb9gQN4PJidUIZ3V+cOdyo8p3LR1VXBRwumqZGxsaLklZ3R2R0NFT6uCdpc7lXZsOxX2IYdT4jG1lS3Mwc3Sgp8Wx5s+FPlwiUvlG1pAKc0ZxOXFsLbPM0NkDsrrDYdg+alpcHpMPgdHTQtaw79l1naLS2lpZRQ09Bq42uyizkFvjVfUa801LTa10NpHOc4AD29apsRxmsqo5BFD/AGhsdmiM3I2qvZjWJV01eIadsrcxMgzWOVtxbcqwY+91UJTCIJGEi8bsmYWtY2QMQiMS4W5tPNHI1wFTJkILicvk2860WHURwjGpJBWXjn5ZjO022KjoMWqjJT6y1TBTua53lvu289rJ6LSqm+kRc+jbaS0Yc47t3k8iDVxTipxVr4nF0Oqtcbr3Ks1T4LUwl8sLLHM/M0t3Wt/JXCCuxfEBQU4IjMjnnKBeyzmEOc18oNcYDku1mawJV5pHSmfD87ZMjojmBtdZSNlBNMx1QJzPALgMZdrvxQbuic99HE6Q3cWi56SosVLhh0xbe9ha3WvcMlbLQQuZsGUbOg9CbIuLHcgo3V8ZFVZz+VEA3kHftVtR3NHCXb8gv7F3qYvBs91dgIIJaKmmfnlgY93SQszT0NM3SKXWQMDGlx2jmWuWaqp2yYzUOaDyIXtPqBQXUVDRcmSOCPpBAUNVilJGJotewysYSWg7VNhr89BE7pH6rM11BVQCtAoWEyvz8IG8NFtm7yfigsaHF5Y6WmEtObzAZeWMxurXh0OrzEnNe2WxvdZpzXVjMKqmRywmMMayQjk7cu38FdcBl4Zwnhrc+S1sgtf7yCRuLRuie4RvzsJDmdFk9DKJoWSDc9oKzFA2pc7E/wC2s2SvB5A5WxNYUySpow99c5hBy5Qej1oNChUdU9+HvglFY6VpdZzSd+wrp+OOiY10sLAXszsAkvf8EF0o5pBFE55OwKkl0iMVEaowxEAdgJeV8FBi+Mymg+qZC57iCA2W+7b0ILenpddaeq5bjymtO5gRhQc2ncHAg53b+srJQ6a4nJJFHxXlEjwxri7Zf2K+wXFK6tnLaik1UYB5Q6b9SC+StRUmGpgiy31t9vRu+aaVdXd8aLrd+iCwWX037RTdbv0WoWX037np/OP6LHd6JXdH+YpZ7BJpIMSjfDCZnjcwG11ruOMS/uaT+K1ZfRnvzF/XOvoa8YfpWNLeNHspOOMS/uaT+K1LR4vinD5L4TKWZRZutFhuWlS7Khjqt8ABzsFyVnapV8cYl/c0n8VqOOMS/uaT+K1XiEFHxxiX9zSfxWqGq0iq6RjXz4TI1rnBo+tG87FolR6VdxQ+nZ+dqA44xL+5pP4rUccYl/c0n8Vqum9iOpdIM3FiuJismccIlIIGzWt2JjjmuaW63CZGMJsXa0GytmTtfO+IA5mC5XtRHroHx3tmG9BIDcXVLiuP8W18VLwV0ue3KDrWVhR1IlGqk5MzNjmlZrSXv1D1BBrY3542u3ZgCkMQxCopZ2xU9E6pu3MS14bZNNlZBSRvkcGtDBtPUo6IPkc+oeC3P2LTzBBX8cYl/c0n8VqiqNIaumbefCpGA7vrRtWhWf0r7RF53zQXVNMKinZKBbOL2VHjmJ1AjqIIaB8rGCxkDwE/SVcceGwNac8hZyWt3lR1kLosJnc/tj7ud8kFXW4xWRmjfLhb2NY+99YNvJKvYMVo5YGPfUQxucLlrpBcKv0j7gpvOH5SqCqbRhpouAtLnUrpddfbfKfkg2fGNF43B/ECpdJsXfDSxcXVUReX8rK8HZ7Vl67grcMkpGUYa+OmEonvtJsPmpZm0klLLSMo8hhax2uDtpJeB+qCGnfXuq31FRwMSS85IO/eeyXktXXROjLIqa8bjaVrhcfinqttHVCppWUWq4NJG3Wh211yQfglMU4NURthjpODmGdjMzXbXAsJQbXCMUjmw2B1ZUwNnLeUNYPmnOMaLxyD+IFhpm0dbURllCIWw1Dmck9mA0H9V7I2jrp6eRtCIWx1LmFrT2YDgEG6ZV00xLYqiKR1tzXgqDBu9sXUsvgckM+MQVENMKYuY9rmtOw2db9FqMG72xdSBubtL/NKWwnvbD6/iUzN2l/mlKYa/V4VG4gmwO7rKBDGzI3E6N8cRkyEudY7kjWV1bWlmSMGHWgAZT5UjpXi8rZKCWPNFDOS0uDrOts+ajqcPnpMLjq6Wslliz5g1srt+1BY4fRQwVro5KBpfkzDK2xVwa8UUEbRSmNlrAZgLeRYuDG6uFrnNbUTzZcgeHFw6rpnDIKzG3NjqpJWCEAyZpnGx6vUg0QxyabEIqaCFjWSDs3PBsepMOp3R4lRySvMkpLhfmHJKzFHTik0npuDSioaWO2h9xe4WoNSypr6QDY9jnhzeg5UFqkMVpYaile6VgcWjYehPrlzQ9pa4XBQYivw3D20b5msj1moYb3G+5Wio8Jo5cOpxJEHB0Tbg9SnOD0J2GAEdBTrGhjGsaLNaLAIE24PRMvlhaL9AS2JYZSMonvEfKbuPQrhKYjG+WilbGMzrbB0oKLEqUROw5sUYLJXNEt+cWV5hWzDYPNVPWx1dU6icKaZvB3AkC/K2K6w6N0VDEyQZXgbQg5xLPwXkXvmG5Ms7W2/QuKiZkEWd4uL2UjTmaCNxQe8yzEkpikrJZ2ue2Jsrw13OtOsvilbBNXvpzTzzCaN8ZbE252bCglmMFNE+pEN28HDyzm7IBd0TMmPRappbG+AOLea+1VpxemqquXDuAVl2wBjowzlbwVZYPiUdXikkTaeWExxhlpG2Oy6DQqj0h7bS+erxUekPbaXz0F4vFU6SVdRS4NPLROGvbYDnVBHX4+2nika500j7fV5LbOdAhpBn4YzWXvk5+sqx0J7qqOpv6qjr6qqrJhPVuaXuHJaPsjoKvNCe66jqb+qpx4ro6v4/wCG0QhCuOcZzSHG+KMQpnmGSZuR+ZrObdtS7dOqAvLTFILdN/kr6pbSyVbIpoWvfIx1iW32bLrg4LhpzXooLu38gIM/Hp5RzRSB9PJG8bA0/wDhc0WmMEcWQQyS5XEvdm2i56FoH4LhmZ0rqKG/ZHkBcUmG4XN/aYqOJpN29gBuNv0QOUNTwylZPqzGHbQCmVyxrWNDWiwG4LpAKkwnvzXK7VJhPfmuQXaUr6xtFAJXC4LrJtRTQxzx5JY2vaeZwuEGXq9NoqesMDaZ7xrcgdzEdK1MTxLEyQbnNDku/C6F+TNSQHJ2P1Y2JoANAAFgNwQJ4Tn4E3WZs1z2XWlMa76YV57/ANFZUs7KmESMBDSVW4130wrz3/ogt39gUthubgEWe+a226ZJs26jp5mzwMlYLNduQTIQhAIQhAniefgMmS+bZuTY3KKpmZTwukeCWhSoPUlX59bS5L21m23mlOqCedkLomvBJkdlGzyIJ0IQgEIQgEIQgEIQgpsdw5lTGJeWHlzWnLzturSCMQwRxt7FjQ0LmpnZTxZ3i4zBvtNlMDcXQeO7E9S+cUeb6Uvyts3hxzOv+0vo7uxPUvnVFt0qnY7ZaszDy8pB9CqGl0D2t3kKLDo3Q0MMcgs5rbEKaV+ric+17BR0c5qKWOUixeL2QMJKDPxjUXvlsLdG4J1QMmY+okhA5TN6CDE+wi9IPiE8kcT7CL0g+ITyAQhCAQhCAQhCAQhCAXi9XiDNaa9xQ+cs/o337pus/Aq/017jh85UOjXfun6z8FUr8V0WF8jV8voi4mkZFEXyvaxo53Gy7SeK0wq6J8WZjb87hcK250zD2pnUpFHD2pnUpEAhCEAhCEAhCEHlr70lVi1fSW/a/RPJGr7vo/3v0QPIQhAIQhAhjHcQ9Kz8wVHpp3NTK8xjuIelZ+YKk007kp+tY7vRK7o/zFLNYT30p/O/RfTl8xwrvpT+d+i+nLHh+lZ0v40exbEu98/mFTQdpZ1KHEu98/mFTQdpZ1Kw1L2TtbupYAmbjSpfBSio1cbg4dHKBut/J2t3UsRhlQ2DGMWL5QwCLZd1vuoNjQC1FDs+ymVW4ZUvlcYXWsxgN+dWSDl/YO6lj6PBcHvrqpsmuzlzm7d62SEHz+TA6d+J1cWHTaoPbms42v0hN02HYHyqeVsjZhtMTj2S09XhVFWzCaoga94FgSEsdHqAVUc7IGAs3ckIEabRLCnZJ4dYG3zAXUjtFMJjnE7mkEOzbXc6vmMDG2aAFW4u2PXU7p4nSRB20BmayDwSQMxpgY5gbqebrKtGuDhdpBHSFmnuwzjYWpTk1O7UHfc+RW2Cty0b8rHMYZXFrSLbL7NiDrGMrsMnBdbk8yz2jdbTRyOdUSMaXRjsgnZqOOfB6meRz3Scrn/aVHh3FvApOHcHz6gZNba/Og1+Eua+KV7DdjpHFpHWVYKo0clg4rhjikj2DY1rhuVugEIQg8WDxPbjdTndIGAuy5LbTt3reLMUrWv0klDmhwzu39aCtw6KSqxKOCKedjTGXPvawNxuV1NgMmokzVkpGU7P6CvGxRsN2sa0+QIn7RJ5p+CDNUej3CMOjY+pkLLbG33KX6KM8Yk3W7LmT8RmbgEhp767VOyW+9bYsZUYrjtO5zHVDtcNzS/4hBoRofTi9pXi+08or36Iwn/fP95UnDsbq3vEVayFn2S6Xd+K4diWkOuZrZskTOS57X9l+KC2qdB6eoIJq522+65TU+h0FOGZaiRxYNjnHaoMNdi9bPGJashrXcrVvvdtuta9BnvoyBuqHfh8klimEjD4Gy60ybbWK1yo9J3jgDSOVZ23LtQZqnnY6TDmjbeqZYW7HlDatjg/c7/Pd8SsXSYrCx1M10M+yZpN4nWYARt3f1ZajAMTpahr4YnkyZnOsW250F4q6u740XW79FYquru+NF1u/RBYLL6b9zU/nH9FqFmNN+5qfzj+ix3eiVzAeZpUejXfmL+udbqvq2UFFJVSglkYubdawmjXfmH+udb6pp4qqmfDMwPjcNrTzrHh+la0t40ezPN03w9xZ9TMGvOW+zf7UkdM6GDFZ5NTM8WA5I6lRT0E5rq2ODCm6uGS0Y1O8XK4pn4hS1kxp8NDrMtI3UEbNmxWGpa5+m+GiUMY2WTZe4HzTNBpNT4hWMp4IJTn3OIFh+KxEzKmJ7LYFkkbtFoSc34LaaLUv9mFVPTNinJOwMy2ug0Ko9K+4ofTs/O1Xio9K+4ofTs/O1Bc3DWXJsAEvxlRbP7RHt8q7qoTUUUsIdlMjC2/RcLFj/R2DE7NW/WF1wcmz4oNRSVdO/EagtlaQWtO/wApTba+lc/I2dhd0XWRi0Q1lU+PhZZq2gcgWuF2NCJo3h8Vc1rmOzMdq9vr2oNPmo659mPa97edu8KlxqgibiFEXve7WuIcTzDZ81YYNgsGDMe5pYXP3utZLY06Oqr6CJhzjM4Oy7bXsgcAoIHtE04c9o2ZimG4lROtlqGFZio0IMskj+F3c8EXcy9tuznUsWhTI8NNPrma4sDRJk2jag0ja+kfbLOw3Nt6qNIZ4ZXwRte1zg/lN9RVTSaCy0rmlteDle2S2r52m450njeCyYbPTTSTh76ioDXlrcv2T8kG1a6go3aprmRute10S1lDNE5kkzHMttF1mq7RZtfjUrRPkjDGuN23dvOy66rdC4GUcnBHHW3Bbccw5kFvi1RRVFA5rZWPe0XYAVnpo8VOCSSCKmzaohriTrMlvYuXaKSYX/a9Y2U35WVtsuxdTt5XGTauMRR0rmZc4uHZTzetAhWxYodFmOfDBcts4gnWZLezoXdZHizdHYzqYA52XOWnlkZtl+beua4ltFJijKxp1lMI22eM2aw5t/MpZH6iGbE3VrbTMY1gDxfshzIJMZjxhuEsc2GnbI4sLzGTnJ5r3SmkcWKiipSYoAS5pOq7LNlNr38ieqDwF1XiD61hZUSRlmWQE2zHy+VKYi84b/aRWNIqJmPGR9zbIehBNi8eLsmoQyKnbeW5ERPZW25r+RdYxHi7K7DhFDTNvPe0RNs2ZvZXQf8AVszM9bHepqXO5MgOwtAF9vSF7biyWGGWtjzVVU48mQHYXc+3yoHaCKsZpREJ44Wxag5dSbtvfy+taTCGuZh8YcLG25ZfAWPocWhozUNkOV73BjrjsvJ1rX0tQ2pp2ytFg5B3MCYX26EvhbS3DomuFiL3HrKae7KwuPMFHTTiop2ytFg5BiNNKTU4th0gedSZczm/d2i69xjEKbiyKnw6WRsglzXIHlRppVNmxfDYhGXMbLlcbb9ouAnKygw3il89NHlmPIYHfe/oIM3JU4vLCWQP2lu0WbcWN7qzwSvq6OSN+JSXjkiI2AdCRbBXsYZYI2ZNxc82KtMEwmSpc84jYshZyWg9ls5vYgUw+Fox+lhoZnG7XkyHmu663cVLBT6poHKaTlJ3k22rDUU8J0gpJ6CCwDHh8fPsdb9FtC4VdRSTw7WNLi7yclBYIUDqqna4h08TSN4LxsXnDaW3dMP8QIGELlrmvaHNIIO4hek2G1B6q+uxiiw+VsdVNkc4XGwp4EOFwQepVWLaP0uLStkqHSCwsQ07Cg4OlGFB1jU+vKVLS6QYZVPDIqkGQm2WxvdJHQ/DyC3PMGEWc0O3rul0Tw6mnZUNEjpmuzZ3HbusgssW7j/eCai7UzzQlcW7j/eCai7UzzQg6O5YTEzUivk4ECagtnDbW6R0rdncqGDCKevc+aV0jJGTSBro3WPZfyQUb31Y4UyDbiHBxcC1+yb6lY4Fn42YJu3CICTztqdZorh7J3TtfUCZ42vz7T+C9o8Mgw3F2CAvJkBc5zzcnYgvFSaQdtpPPVxJI2KNz3mzWi5KpsfN5KQj76BXF8Arq+Z+rniETnF2VxPOkI9D8QLGMfXtaIgdW5pN9pv0LaIQfKpaGXDw2KVzXm18w51otCe65/NH6qtx7uiP0f6lWOhXdk/mj9VTjxXR1fx/w2i9Xi9VxzivqO/NL6N/+FWCr6jvzS+jf/hVgg4m7U/zSlMH7gHnv/MU3N2p/mlKYP3APPf+YoHkIQgFSYT35rldqkwnvzXILtCEIBCEIK/Be97fOPxS2Nd9MK89/wCiZwXve3zj8UtjXfTCvPf+iC3k7ApXCu90PV+qak7ApXCu90PV+qBxCEIBCEIEsX73Ser4pwbkni/e6T1fFODcg9SGJduo/S/4Sn0hiXbqP0v+EoH0IQgEIQgEIQgEIQgQxfuMelZ+YJ1nYN6kli/cY9Kz8wTrOwb1IB3YnqXzWOZ79L2MuCBWEeUcpfSndiepfMaNj/plK/OWxmt7G2w8tB9NkaHsLXbiuaeJkEDI4+waLBeVPc8nUocK72wX+6gcSNP30quofAJ5I0/fSq6h8AgMT7CL0g+ITyRxPsIvSD4hPIBCEIBCEIBCEIBCEIBCF4gzOm3ckPnKh0Z79wev4K9027lh85UejHfuD1/BVK/Fh0WG8jPy+hqr0ijfLhUjIyQ5x2WVovH9iVbc65h7SzqUijh7UzqUiAQhCAQhCAQhCASVX3fR/v8A6LmSnrXSOLKkNaTsFtwVNitDi8mLUDoq1oaHEnZzcm6DUIVdwav8bb7EcGr/ABtvsQWKFXcGr/G2+xNU7JWQ5ZZM7/vIF8Y7iHpWfmCpdM+4qfrVtLSVL7CoqWmPMDbp2qr01H9ih6Myx3eiVzAeYpZXDniKvhe69muubL6TSVUVXAJoTdh518rkbI9hbDfPzWW10Xpq7iSH6/IedpHkCx4fpW9L+LHsvcS73z+YVNB2lnUqqvp64UMxdVAjJ0KWKmr9U21W3d0Kw1Cxk7W7qKwDbUuKV8s9PnjlZyXEbBtb8lsTTV+U/wBrb7F8ymw3GG4tINTI6zi7eNoug2WF4xRQVjnPqswlAY1thsN1pJKnI4tax7yBc5QsliVTX1lOIo4Jc2drtoHMQf0TUeI4nCXOZS53v7IuHw2oL8V7HtLomPe0byAp3TxNY17ngNduJWOhnximGSCMapxu7MNqlxCqxGWOnFHRhrobj60bD7Cg1zHtkbmYQ4dIXaxdFV4xS0xYYruuXWaNm0pjjXGOT9S7b5NyDS1VQ2lgMrw5wGyzRtKW4e9wB4DUEeYs9V1mMTwFjY+VcEXChGI6UgAaun2fsO+aC2NeHY9kFHNnbALtyDpKsTiD2tuaKoAH7Kxgq9Im4uZ8kGvdEG9ibZbnypw4jpQ5pBjp9v7DvmgH6T0keHT0joKkSku+wLdlfpVRgraB+LarEizV5dzz1q4oKivpIpGPhkc5xvdoFllKXCcSbijHPpH52PD9pG5BtY4qeLSGhGE21eR2ts4kWu1axZZmJYo2QEwXaDuyqaoxjEJGAQ0rozzkoNGlKioeJNRAAZSL7dzVQcZ4v4M+xM4SzE6mOWeV+pe9253kQPB0sOIME1QXNMdzssOdVdA9r9JJSxwcMztyW0opcUdFq4yZtYzKS3m23WZ0aosWw/EHTtge3Ldpvt2oPqyjn7RJ5p+CzPGeL+DPsXMmJYsYn3jNsp5kF/hXe+PqVDPonLPjlVXPqA6OUDK082wfJQUOI4q2lYGxm1uhMcZ4v4M+xAvLoU+SV54XlYO1hv4XXEuhdU6FrBiLto5YP6JvjPF/Bn2I4zxfwZ9iBzRzBajBmPilmbKw7nbb3V6dgusu3E8WDgTESOiykrcXxCaAsgo3tc7Z/W1BbAy1khs8spxs2b3FQ8GjjxZsYBcx0Vy1xzDeelT4ZBPDTt10ma7QcvR0qrxg4hTYoyen5bCy2zm3oLp8FKxpc+GIDpLAs5hGr49fq8ttvYjyhI41Li+IYZLT6onMNwVZoTheJxYq+QtdCzVkFziLXzDYg+mKuru+NF1u/RHBq/xtvsSVZT1or6QGqFze2zqQXqzGm3csHnH9Fb8Gr/Gm+xUGlsVRHTQ6+YSDMbC1uhY7vRK5gPMUqfAGNkxWJriQOkG3Ot5STOu6GUgvZz9IXzJri112mxUnCJr31jrqtbu7Eam7xeA4mva2tT6jZgJPJ27yqyCaDjqoAeza0bPUFjaDEpKeR5keXB0bm2PlCUoKOs4cHxxODhmdfrOxWaLkVw0eKwlWHq1T3w+pFrTvaD1hegADYLLLcZ4v4M+xHGeL+DPsWRUapUelfcUPp2fnakeM8X8GfYk8SlxauhYwxkZXtfu6CD+iDaN7EdS9JsNqyvGWL27WfYuZsQxeSJ7NWeULbkF3S1ELsTqA2VpJaLC/lKsl8qw2gxKnxCB+pcTC4OcFsqnF6+WPLFSujPSgs2NNbKZHk6lps1oO/wAqbbDE0gtjYCOfKsvFXYtFE1gjJA8ikhrsanqoog0NY48txG5BqUKu4NX+Nt9iODV/jbfYgsVltN+xw3/qh+VyuODV/jbfYqDSyhxKSClfG7hBimDsreooL+EgYzPc/wC6b8Spq+tjo6d0hc24FwCd6x09fidRJrJcKkc61r5h81T4tT4jVSNl4BJCxjSCSR80G5xvEohh4Yx7HGbknbu51mqmLDmwuw/g7jM+ndMZMx2HKea/kSVTSTWpQyleH32npNirabhrqY6qia2qDMgnt9n2oKatjoBhLqBkDtfFBrtZmO026PWpaiDDpaF1BFC4S07GPMmY7buA6fKnJIsTkoi00zOGObk19ub29S8dFi4pzqoY2VD7Z5A07bG6Diugw2rimoIqdzH0r42l+Ym9yQefyJPF4aCsiZBTwujdBKyNzsxOYFpKspm4tkc6ngZHO8gyPynlW9aiqoMXka008McUhcHPcGnlbLII6mDDcQqIRDTujZBOWO5ROYBt+nyr2piw3Eaqmlip3RsgqHMcM5OYBw8vkUz48VZk4LAyJubO8Bp5Wy3SupGYq2SPgsEcTA/PI3KeVt60HeCy0UuOQ1kEeoa5jmODnE7nW/RbGibDFCIoXhwb5VhKmjxJ72mKERRM5WVo3lRaONxajc6ZrXua9oAzIPo72h7S086iipmxUogYSAAQCs07E8WykuiNgNuxe0+LV7sPibDTOaRflHn2oENKsNlE+HRhxdHC4uLtxts3n1L2rbxnhsdNT8iNj82dryTz86alq8UkkbJquU3Ybt3hLx1mLUbWMaywfL93rQVTsFqKmmMQq5mVIG2M7nN/8pzCGS4M+CaqncWluUtkd0p/heLcM1+r+xk3eVSvr8UeLPgzDytQIUxjk0opXUgjjGR3JaelwN1po5IKCoZCZGl8ziXm9rG3R6lQOkxE1EczYQ0sN9jdpVBiNDidRiT5XwuLpXktQaCqrIqbEmQGJsgrah7XOcdwzc3tVdSzxwwxUJhzNqS8ve520Wcd3sXdLx/SwiKOKFzQOSXtN2/ioqeLSCno3UzWQuaSSHOabi5v0oNhgsoh0dpJHkm0Q59pU8UElU3WVLiGu2tY02sFnsJ40yUlDI0iNlg51uhaepinkDdRKI7b9iBSheYWzRxtc8iSzQTe2xdz4vT0kWequxw3t6FSipxKhqahopjK8O2PPYuFgkq2TFqoudq7OcHC1tgugujpdhAIBnIJ3btv4r36XYTnya45ujZ81jeLcbzMcWR3YbjklS8Dx3VBmSLda+U333QaufG6GvpbQS/aG13OpqjSHDqNzYpZuVYbrdCxWI0mJPhptfDcRvJdlFt9vkikw3F4KN7IowNYftC9gg2A0uwhxIE5uN+7Z+KVw3SjC2Ry3mPKmcRu53G3OsycPxzO5+SO7t/JK4paPGHHM1keVj3X5Pl2oPpNLUx1cDZojdjtyRrZtVi9OGtL3ua7KB1Khhr8UoKQ52clu0myrzj9Ua8VWYZg3KAvFVymnms2cLdvRrojW1dTUzvjrIJmtGWLMMpvzJfSB2SKlcOYrK12M11VrcsurMgykgcyKrGa2qijZI5vI57LzvqGfs3EZN1FWTMhjlqYwI3gEOad1+lOmRjWZy4BvSsANJMREAhvEWZcu4petxisrqHgkzm6u/MNqjf0vXZeIySY49j54ixwdyObrKZ0UmlZiLo4g0ue37RsqFjcgPlVvo42pOKNfTNBLGkuB5/IsFM67muG0u25t4KaKucQ3cFVnlMMrckoF7cx6k0qmrqzJRtqaeIvmidtj51Bx3VeIP8A69auuZO1Hfml9G//AAqwWWmxipOJwP4C+4Y7Z7PKnOPKrxB/9etBdTdqf5pSmD9wDz3/AJiq6TG6oxu/sD9x/relsNxipjpA0ULzy3fHrQahCouPKrxB/wDXrRx5VeIP/r1oL1Zqlnljx2eOENJkNuUbbhdMcd1XiD/69aTw0VMmPtmfTuaxwJcfu7Cg0FPU6x5ikbklbvHMepMqsxmWWmZDUQQOmex9rN6DvSvHdX4g/wDr1oL1CouPKrxB/wDXrRx3V+IP/r1oHcF73t84/FLY130wrz3/AKJDDMYqY6NrRQvIudvr61zW1tXVVdJMKJwEDiSOm9vL5EGok7ApXCu90PV+qpa3SeSjia+ehe1j3Zb/ANFXWFG+GwH9lA4hCEAhCECWL97pPV8U4NyTxfvdJ6vinBuQepDEu3Ufpf8ACU+kMS7dR+l/wlA+hCEAhCEAhCEAhCECGL9xj0rPzBOs7BvUksX7jHpWfmCdZ2A6kA7sT1L5rSlp0te1z7u4cS1o85fSndiepfM6FhbpnNKW7DVnaTu5SD6RU9zSdShwnvZB5q7qZojTv+sZu+8ocKljGGwctnY/eQPpGn76VXUPgE1rovCM95JQSx8Z1J1jNw+15AgbngbOGh32TdTKvxCVpZHkkb2Yvyh0pzXReEZ7wQSIUeui8Iz3ka6LwjPeQSIUeuj8Iz3ka6PwjPeQSIUeui8Iz3gjXReFZ7wQSIUZmjG+RnvI10XhGe8EEiFHrovCM94I18XhGe8gzWm3c0HWVS6Ld+ofX8FcaaSMfBBlc07TuKqNFe/UXr+Cp1+K6LDeQn2l9BXjuxK9XjuxKuOdcw9qZ1KRRw9qZ1KRAIQhAIQhAIQhAJGr7vo/3v0TyRq+76P979EDyEIQCEIQJ4nG+WlDY2lztYw7OjMFSaZj+wQ+cFfVlRwaHWZc3Ka23WbKi0z24fEf2wsd3olbwPmKWWwsB2JQBwBBduPUvpjGNjblY0NHQBZfNMJ76U/nfovpqx4fpXdL+LT7FsS73z+YVNB2lnUocS73z+YVNB2lnUrDTpFXjv6fQH4tVgq9vf0+gPxagsEIQgELxCD1CEIBC8Qgr3d/m+g/VybqZ2U1NJPIQGRtLjfyJR3f5voP1cmK2kirqV9POCY3ixAJCCki0jlkwF9eIQZC8sjZfftPyUVHiNeyrxF1fGwT09OCA07CLlTwaLsgwiahbMeW/Ox175SlafCcROIVTKmtY+WeIZ3Botludm5BLo3pFUYtWPhlbGWhgfmjcDbyFRYxpJV0OMupo4mGNg7FxsX7OZWOG4E3DK4zwOa2N0TWPYBvIG/4pPFdGJsQxF0vCWtp5DdwPZjZzG36oFcS0qqqSkopWxMvUNzOzG2VcU2ldbVfUQxQunc4BsmfkW5z8FN9EZZDG2pqxJFAQIm23NHMdikk0TkiqHTUNSyGxBY0i4HTzdKCA6V1bGNidTxGoeLNyyXaTfpsvePazC4msq4W66SqLXkHZbMLkLsaHvEQIqgJ27WutsBv1Lij0ZfXT1M+J1Ovfme0AGwa7p2WQXmDYm7EuEEtDRG4BtjvVhP2iTzSqLA8ErsJmcOGtfA43czKL/BXk/aJPNPwQL4V3BH1J1JYV3vj6k6gEIXiD1C8Qg9QvEIPVX4R3M/0jvzFPpDCO53+kd+YoLBV1d3xout36KxVdXd8aLrd+iB9KYlQxV9MWSsDiBduzcnEJKYmYnXCipcEwyaOxgAkbsc3Zde1OjuHMp3vbDYgK0npI5Tm2tf95p/q6Vq6apbTSnhbi3LsaWj5LxNFOrkz0X7u1H9UvnHOt7gXbR6FvwCwXOVvcC7cPQt+AVfD85bnS/h0r1CEK254IQhAIQhAjT98qnzW/Ep5I0/fKp81vxKeQCEIQCEIQCEIQCRxjvbL1J5I4z3tl6kEdYfrcP8ASf4SrJVtZ23D/Sf4SrJAIQhAIQhAIQhBy7sT1JPB+90XUnHdiepJYN3ti6kDc3aX+aUthPe2H1/EpmbtL/NKWwnvbD6/iUDqSxDs6X0zf1TqRxHtlL6Zv6oHkIQgElVn/WFF5zvylOpGr74UXnO/KUDyEIQCEIQCEIQCEIQJYr3H+8E1F2pnmhK4t3H+8E1F2pnmhB1zJDCb6qf07/zFPnckMJ7VP6d/5igyOkOIVYxKppjK7VXAy3NtwVZSUU1Xm1VrNFySbWTmkwtjlQekj4BOaItbJWPjeLtc0gj1FUojauapdNVc3GEiu3Hf3K6HCZ54pJInxuEYu6zgU6zRTEHNB5G39pXOO4dVw4dNxTqYRblX2m1tvMVY08eJ8HZnmhLsu3+rLPuKGs7UxH2ZgaI1/O5g9a6GiFYd8rB6v5rU6vEfCxf16kavEfCxf16k3FDz2niM4UeA6PxZHyVbWSg7AC3cr+lw6lo3F1PCyMneWgBI4XHXmk5MsVs39cyb1eI+Fi/r1LJTRFPJUu4i5dnXVLuop3B+vp+TLzjmcpaeoZUMJF2uGxzTvBUGrxHw0X9epeGlmIErZGtqBvI7Fy9MLyo780vo3/4VYKknZX8a015Ys2R9vw8id1eI+Gi/r1IG5e1P80pTB+4B57/zFcSR4hq3Xmi7E/1uS2Fsr+BDLLFbO78x8iC6QkdXiPhov69SNXiPhov69SB5CR1eI+Gi/r1I1eI+Gi/r1IHkJanbVNceEPY4c2X/AMLmZlaZDqZI2s5gf/CBtCgeJ+D2Y5ol6TuS+rxHw0X9epB5g3cDfOPxVgqTCWV5oW5ZYrXPx6k7q8R8NF/XqQUunveeHo4Q34OVzg8jHYbAGva4hu2xus3p02rbgrDUPY5muGxu/cfIktBIMRa6oILmMI5OsPVu3oPoCEjq8R8NF/XqRq8R8NF/XqQPIS1O2qa48Iexw5sv/hczMrTIdTJG1nMD/wCEEeMPY2gkDntadm8+VOMc17bscHDpBWC/0hQVz5qYxCQgM5ZYdm9Wuh8OJswUB7w05zskNzuHkQatIYl26j9L/hK91eI+Gi/r1JKvZX62lzSxds2e6fIgu0JHV4j4aL+vUjV4j4aL+vUgeQkdXiPhov69SNXiPhov69SB5CWp21TXHhD2OFtmX/wuZmVpkJhkjDOg/wDhA2hQPE5gAY5oltvO5QavEfDRf16kCelNVwXBJ5GPaJGZXNBPPdUOEVOk+LULKqnqIGsdcAFv81Wafw4hwxj5C50QjGYsPJ3q90IZWHR2HUyRhl3WB6z5EHTqfSxrSTVU9gL9j/NZzCcExTFHVVWx8RL5XB+beHdIW+ljxHVPvLF2J/rcqLQ9tYaCp1UkYHCH3v0+xBXS6MYwGvc6YWy2tn3IotHMWlpmyMnytcLtAfuWsqI8Q1D7zRbv65lFhjK/i+DLLFbL/XMgzo0XxbfrObdrFG7R3EZKuWOJ+QtAzcvebBbWmbVNceEPY4c2X/wkctWcWqdRIxrbDsuoeRBlanRvFYG5jMCZCBtf2PUvTopjeV7eEDlWF8+0fitfiok4PGGEB+du07t4XerxHw0X9epBjhonjOUMdUnKN31u32ryTRHGjNnZWHKDcNL/AOa2WrxHw0X9epGrxHw0X9epBkjozjeTIJ2bTcku2/Fct0Yx1pI17OVv5X81r9XiPhov69SNXiPhov69SDIy6LYxIy2tDXAmzmyW2KJmiOMsZ3VmcRYkybvxWz1eI+Gi/r1I1eI+Gi/r1IMfJotjrjH/AGlpDB97f+Kabo5iLoxHIALA3LZdpK1dM2qa48Iexw5sv/hczMrTKTFJGGdB/wDCDJDRjE8p5d3HnEuxcO0VxUg/W8ojfrOdbWUTGG0TmiTpO5L6vEfDRf16kGFxXCqvD44jVkEkWuHXup9Fe/UfUU/pe2pbFBwh7HbTbL/4Vbo0JTirNS5rXWPZKnV4rorHkJ9pfQ147sSk9XiPhov69S8MeI27dF/XqVxzpuHtTOpSKOHtTOpSIBCEIBCEIBCEIBI1fd9H+9+ieSNX3fR/vfogeQhCAQhCBDGO4h6Vn5gqnTHvZF5w+CtsY7iHpWfmCqtMR/qqPzx8FjudErWC8xT7sphbgzEYHONgHfovpENRFMPq3gr5jTENnYXEAX519CZAw4dFLGA2RkYcHN2X2LHh+mV7THi0+xnEu98/mFc8LjijawXfJbsWhLzYhSzYa/PURZi0gjON66opqKngaDUwl5HKcXi5Vhp0wrrEa2J7G9O9RRua/G8zSCDAdvranI5IqiPNG5sjDsuDcKuayChxYvfI2NskdmBzrAbRsCC2QheIBC8JFlSYjpJT0U4jAEtxe7XXUTVFPfLJbtV3atmiNcrxCzH0xg8A72r36Y0/gXe1Y97Rms8BifS0yFmvphTeCcvfphS+Ccp3tGaOAxHpWju/zfQfq5WCy30noTVCoMb84bl3c39FTfS+j+4/2JvaM0cDiPS0aQZ38k9A34uVZ9L6L7j/AGKIaTYcKp1Rlkzlobu/rpTeUZnA4j0Sb0tkmZgrhTyZJHuDd9id+xZbBK+VtWY31UmWOI8mR3Ym/Sryux/CcQpzDUxyOZe+7aCkTNo4YWR6iQZTfN9o9Z51O8pzOCxHokjBwmpwptQ6tna5skcdmuFrOcB0J7BGVDsYLXPqZY4pAA7Wst6xvTQxPAhDqmwuawuDrBvODcLmKvwOGr4REahjy7MQHENJ6k3lOaODv+mWvSWHf8T6d/xSH0qw77zvYo4dI8Mhz5Xv5bi87OcpvKc0cJf9MtAo5+0Seafgqj6U4d993sXjtJsNe0tMjtotuTeU5nCX/TKwwruCPqTioafSHDIIWxMldZvSFL9JsO8KfYm8pzRwl70yuUKn+kuHeG+C9+kmHeGH4Jt05o4a96ZW6FU/SPDvDj2hH0iw7w7faE26czhrvplbIVX9IcN8Yb7Qj6QYd4yz2hTt05o4e76ZWiQwjud/pHfmKj4/w3xlnvBRU2LYXTMLWVTLEk7XBNunM3F30yuFFIIdbHrLZ9uS6S4+w3xqP3glKrFqGWspZG1MRbHfMcw8ibUZo3Fz0yvUKu48w7xqL3gveO8O8ai94JtRmbm56ZWCpsTx7DacTUstRlmAtlyOP6JkY1h/jUXvhUGvw6WurpJuDyBzeQXBp27NyTVGp6os3NqP6ZZVbLB8UoYpuXUsBETQfYFjhvULMUOG10wipaecSZe2Rh1tnlCrYfnLc6X8Ol9O47w7xpnsKOO8O8aZ7CsEcYq/EML9xn+VeOxqqa25oMMPVGz/ACq259vuO8O8aZ7CjjvDvGmewrBcc1XiGF+4z/Ko58fqKePO+gwwj9mNhP5UH0ilxClq3FtPM2QjeAmlidCK3h9XJOYYoiWnkxtDR+C2yBGn75VPmt+JTyhjgayd8oPKeLFTIPLpF+M4ex5Y6pYHNNiNqcf2t3UVn8BoqSc1TpqWCR2sO18YKCy48w3xpnsKOPMN8aZ7CpeKsP8AEKX+C35Lw4bhrd9FSDrib8kEfHmG+NM9hRx5hvjTPYV3xbhp/wCCpP4TfkvRhmGndQ0n8JvyQS0tXBVsL6eQSNBtcKDGiG4XO4mwDST7FzHHDQVuSOOOGKUCwa0NGb+rL3GwDhU4IuCw/BBX1eL4eZKH+1M5L7u8nJKf49wzxyNYeVsLZGf2aJ/LtlLBt2K4Zo/UCEMOHUhNht2fJBoOPcM8cjRx7hnNVxqhbgFQM3+rqTb1fJLU1AyDGqllRQ04/s4IaGhwHKtfcg0/HmG+Ns/FHHmG+Ns/FKYRhuH6lzBSU0rGmzZNW05lDWUNHFXTFlDT7ISbapvSPIgsePcM8cjXnHmGeNx+Xes5VUNDGaGOKCB8bahzQ8MHKGX8VPiFDQxx4i9lLAZHxSAtEY+ryg2PkQXhxvDS02qmbvKlMKxjD46CNrqlgIHQVlaijmkkifTUDzGWDI5sHJb036edN1tOybCqXguHOcR2zV09nO6NoQaiXG8OMTgKpm7oKgw3GcOjw+Jr6pjSL7+tVHB2jRx8Zw8cNyGzjTC46Fnn0+r0dmNRSOYHPGRz4to2j7XtQfQePsL8di9qUrcaw2R9NkrIzaYE29arRhOGxRtNHQU1WSOU0tbyfXYpLGcMw2Gkjnihhjqda0FjWhthY8yDcRSsmjbJG4OY7aCEtPitDTymKWoax7d4KUwKeODR+lc9wHI2C+/apabDaabPUVNJC98rs31kYJA9aDrjzDfGmewpSpxjD3V1I4VTLNLr7D91WHFWH+IUv8FvySdVhtAK+kAoqYAl1xqm7eSfIgn48w3xpnsKOPMN8aZ7CpeKsP8AEKX+C35I4qw/xCl/gt+SCLjzDBvrIx1oGO4Yd1ZGeq6zmkWGAOmjpsMa9jsh+rh/a22sOhQ4JRQ09VUOfg72RuYMolhzbfWEGp48w3xpnsK84+wvx2L2qrlZAaWUcVRawjk2ph8kphGHYO3CIxWUUIqQzlh8YzXsgv8Aj7C/HYvajj7C/HYvaqHA8OwM0P8Aa4qPW6x+x+W9sxt+CptF8Nw2eKrNU2F0jJSIwQHXFhzINZiWN4bJS5W1kZOYc6ajxvDtWz+1s3eVUfFGHznJVYdT0kV9j2sHK/AWVXS00XA6qGlpmyvGYRkRB+zMg2XHeG+NM9hSeGYvh7Ipg6pbtmedx+8Vn6ejeMHqmDDntlc4aoPp7vA2X27911xSUMjMGqmDD3iVxvGH093jffbv6EEWkU0VRisksLg9jrcodShwnEn4ZUGVjA4kWsUzHTvjwaeOWjkhc541WsisW7On2qZmita+ISB8diL71Urt1RVrpdBh8XYuWd3d7tSSo0rnngfEYWAPFuf5qRumE7Wgahmzr+arTgc7W5nyRtBzAXO8g2suqfR+qnqpadrmZ4t9yo/uvX/z/ssfpjP4Bn9etH0xn8Az+vWkKnR6qpnASvjbcEgl2/yLiDAKqasfStLA9jA83PV80/umrR/2O02lUtPFkELSL3U30xm8A3+vWl/ojX8zo/avPojX/ej9qf3jVo/7GfpjN4Bv9etH0xm8A3+vWlvojX/ej9qPoliHTH7U/vGrR/2dv0pkfVRz6ht2NLbddvkpvpjL4Bv9etLfRLEOmP3lHUaMV1PC6V5jytFztTXdhMU6PmdUamjptIKKaizTzsjkLdrTzbF5heMYeyjDXVLAczjz/eKwTY2PkaHNBuehfRMOwjD46CEcDp38kG7omkn8FmtXNvm1uOwkYedcTzS8eYb40z2FHHmG+NM9hUvFWH+IUv8ABb8kcVYf4hS/wW/JZmuSUtZT1jS6nlEgbsJC9qamGki1s8gjYNlylYooMPq3COKOGKb7jQ0XSelrWvwvK9ocL7iEDnHmG+Ns/FHHmG+NM9hVY7DqLiSgfwOnzOENzqm3OwK3GF4eWD+w0u7wLfkgajkZLG2SNwcxwuCFFHWU8tQ+nZK10rOyaDtCgo3CmJpX2ZlP1fMCPIqbDGtGltQ4NAJY+5tv2hBcYL3vb5x+KsFBSwMpoRGwktCnQZfT3vRB/wBQ34OV3hPeyn81Uunm3CYP+ob8HLQUsTYKaONnYtbsQToQhAIQhAli3e+X1fFODcoqmFtRC6N5s0qVB6kMS7dR+l/wlPqCeBszo3OPa3Zh7EE6EIQCEIQCEIQCEIQVWkdOKrB5Kcuy6xzWX6LlQYPhFVhOHspYKmNzG3ILmm+1P4s5jMOlllBLYhrLA78u39ElhOJTY3h7aiCMU8bri5Nz0IG6eWZ8dQ2V7HhtwHNFuZVOhHe+q/6l6vRCyClexnM07elUehTXDDqnMCL1L7eVBfVPc0nUocJ72QeapqnuaTqUOE97IPNQOJGn76VXUPgE8oWQNZUSTA8p+9AvifYRekHxCeSOJ9hF6QfEJ5AIQhAIQhAIQhAIQhALxeoQZPTfsKb1/oqvRPvwzqKtNOOxpv3v0VZol34b5pVOrxXRWP4+faW+XjuxK9XjuxKuOdcw9qZ1KRRw9qZ1KRAIQhAIQhAIQhAJGr7vo/3v0XmKVz6GNj2RawOdZ23cFxJPHUVVHJE67eV6tyCyQhCAQhCBDGO4h6Vn5gqzTAf6nZ54+BVnjHcQ9Kz8wVbpf3mb54+BXi50ys4Px6PdjqGKOasjZK3MwnaFrodJ6F0M8QhkayBhFtm0W61lMKF8RhFr7T8FJPTvjxCfWYYXR5n7Gwu2Hm286xYflLYaY8Sn2WUVXg9c2SGno5mF42OLtmY/vJ7CMNpZeHa9jnCGUtaM24ZQVTaOUExqTV1NI2CKK77GIgnamKnFjG7FqOKCRz5Jc+cGwGxuz8FYaZzS4vidO6ePD6NzKRkjgzNY7SeTzr3EJ5MRpm1NWwtqIW8x2A3S+F4RimKYRNqJWQRTvALbbW5b+Xypivw/iXDapkp1j7NffyWsfxQb1L1VRqGtAGaR5sxvlUkMglibINzhdK5g/FMjhcxs2etAljEUseFVE80zi8N2NbuG1YWWTXFuzbuX0DSPvJUeb+q+fQdvjvuzD4qrfmdcQ32irdOxNz6wm4BUW7BecBn+4vodPFSmCMFseYsHwUphpBvZF+C9RYpYJ0teidWqHzbgU/3F1NhtXBBrpYXNj+8voNVDTcEnDWR3Ebt3UqrGf9kj1fNOHpO172UMtxRX5svBn3tfmXXE2I+Kv/BfQhUNFU2mtyizPf8ArqU5IAuSAnD0na93KHzXifEPFX+0KN2G1jZGsdA4OduC+nqvnkEmLQRA5XRtL9vPe4/ROHpzT2vdyhg+Ka/xZ/tC84qrvFnr6auc7c2XMM3RfanD05nbF30w+Z8WVvi71y3D6t4u2BxG5fUDuStBE6KBzX2vncdnQSVHDxmdsXPTD51xdWeAevOL6vwD19OzNzZcwzdF9qjgnbPrLC2R5YfUnDxmnti56XzM0VSHBphdcr3gNT4Fy+jTxPdXQSC2VoN9qZe7Kxzj9kXTh4zO2K/S+X8CqfAu9iDSVAG2Jy+mU07KmIPZzjd0LqZpdE4DeQnDxmntiv0vmApp3C4icQUcFn8E5fSqCN0VDDG62ZrQDYphzg1t3EADnKcPGZ2xX6Xyw003gnexeaiUG2rddfVGkOFwQR0hKSwudiUMotla1wO1OHjNPbFXp/b5tqJfBu9iNTL9x3sX1TKOgLyzCbbL9CcPGZ2xV6P2+V6qT7jvYvMjr2ym6+q5G/dCz8EkdRpG5zW2AZa3sTh/untifR+2KyP+6fYvMrr7ivqj42BpOUbAqaNrH1FK4sHKkfzftBRw/wB09sT6P2wha4bwUZXfdPsW60hjY11NZo7P5q64PF4NvsTh/udsf6ft8syu6D7EZXdB9i+oup4ALujYB5V4KancLiJhHUnD/c7Y/wBFDguDUVRhcUs0OZ5FybnbsWIxOhjOKzvj5LBJsb1bF9ZDQxmVoAFtwXzCv7uqPSO+K9XJmiI1MWBooxVyubkNto9HTT4TG50DOTsuQoK/EqWjxAwCiZJExoL3NAuCdym0XY2TBAx4zNJ2gqsxnR2afFrUdPCIHtBLnN7Et/8AKzUTrpiWtxFMUXaqYWOBV9JirZ89LHE6F+WxA2qq0/pInYTEaZkYIksbeUgJvRnAnQx1LsRpo8zn8gW5lzpjh9JDhLXRwMYdazaB+21emFBoPhFbhxLqmINY5t2uvvutmlqBrGUUDGAACNuwdSZQJU+fjCovfLlFvaU6oI52vqHwgbWAEqYkAXOwIOX9rd1FU+je6q9KU1NVTzQSupmhrGtNnuG9V+iEjpaKSR/ZONz1oLPEsVpcMYx1S8jObAAKirsVwvG2sjhnIeLubtIuLeRXeJ4RT4oI9e6RpYbgsNiq6PRDDontex84cwZW8sbB0bvKgydRTupXvjbils7dZGLn7W0DcvcEl4DUskqMSJDXZnN22+C1ztFaF1s0k9wGgHMLi27mUp0aoHU5hfrHNO8ki5/BBCdIcHrrU7pTnc4ANttBupsTjqYsMma6RskeU2J32UUOieGxTCb6x8ofnzvcCb+xP413qn80/BBiZRyozm/3o2epfRB2IXzqV1nxjN/vRs9S+ijcEAqKMtfpfJucOCj8xVxVG1NJ5qzuDwxxaRDVtDc1Jc25+UUGlYxsbcrGho6AquonEWMkZc73wkNZ07QrdV9VShtXw1krWPazJyhsts+SCjxiqayagilDWSxTm7W8/J3pzFqsR4fXCpayIzQP1XSeSd/tCfp6aCrcysnpGCoGwOIuR/V0xVUNLW5eFQMly9jmF7IKaXG4MHwqk18T3CRmwtHWqzDdM6OCGOKSCUR7hJYW+K0uJUEVTRGMRtuwci4vZfPYaOshY3V0DJS6PYNSbH1oNQNMqGZsmWGUMacuYge3eqiXG6XFqLisROOV1y7mcLqB7JXyx6jDjCWxcomB1s9h/NXuFYZRUOG01W+JrZ5Hcpwb5Sgs26M4WwWZA5o8kr/mqjSXBaGipIZ4Ii2TXNFy9x5j0la9UGmPeyH07fgUD2G0NPFSQ5GdiNlydisFBQ9xxeamEAkavvhRec78pTyRq++FF5zvylA8hVeLY5RYQ+JtW8h0t8oDSf63pZmleFubfWlvJzcppF9tkF5ZFh0Kqw3H6HEqjUUz3GQDNYtIVsg5sOgLzVs+432LtCBMYZRiZ02obrHbzcrO4DgdBWcMmmhvIKgtBD3DZlb0Fa5UWi3aa7/qj+VqDiv0eoG03IheTmA7Y75qPAadtFWVrGR5IYQA0b94BV9UzinjzuFxeyrg98/GHBgWSXbZzmHbyR7UFYNNqB7mNihle5zbnkjZ+KVpdMqWCRkLoZXPmnPMOSC7rVNU0lfTzBrKBkj3cohsBtbpuu3CSvqWPiw/VugZ2Rgd2bf5oNxi1LJX4fkgyh5sRmXOrkjq6dhvZsRBtuvZNYeJhRRCd2aS202sun1DW1TKcg5nC90FVS1IfDqYGMmkZI9zmnm5S5weZk+OV72HZs9W5Ozxx0BMlLTsY6V3LkA/Er3D8NZS1U9UH5nz7XW3c3yQPPjY+2dodbddZ5+IUmH6U1Rq5mxB0Qy36mrSL5npxSy1ulLKeEXke0Bo9QQa/B8bw+WNsIq2ulc7Y3bc7Fer5BguD4xFWQ1lNSZ8pJaXHZuW3w2r0kqWuL4KZrQ4jMdv+JBbT49hdPM6KasjZIze0g7FPRYjSYg1zqSZsobvtzL5vpJRakzVlbDad8ojIYdnY7/YFe6P0lXQTVMOFMiyXzEyi5+IQaWqeY8SgkcSImxvLjzDcksQx/C5qKWOOsjc8iwFiqjEK7SN9TNQGlgcZInWAO8dO/yrIRYBiEdaxlRAYr3dtUVcmS110+5rnFl9FwN+rwam1zrE7OUvnbTlcD0G63VRRcfaP08ccpgILXBwG0ECyrYfnLdaY6aVXi2K4nT428wue6kaNgaG/ql6fFMamqXvEpbHJJZrXBuxhP6Kc6DyZRbECXc4c27SOpeM0DIyZq47HEmzdnq6FaaFp4p6aqibC94e8ja3nVfjuGuOFTZah+VgzBtgk8F0RdhOLGsFXrGkWylu3m51e4x3qqPMQYGWox6KjpJJjJwf6p7Gta3KG/FNvxjHaidjaV+QXvyw2xFloqjD34nonT0sbsrn07Np81ZlugtdGHMZNHkd0t2jq2oOJqnG5YmuE8k3SA1mwqLDGY1HjkGXWMfe8uYNuW3F09T6H4pDVsnE8YAcC5jBYGxv0q/pzMdJ269gaRTm1v3UFjhGfgLc981zv608oKSobVQCVoIBKnQZfT3vRB/1Dfg5XuF5uLoM982XbdUenhthMHkqG/By0FJMJ6WOVosHN2IJ0IQgEIQgTxTMaGTJfNs3dabG5RVM7aaB0rhcNUqD1I1+fW0uW9tZtt5pTygnqGwOiaQTrHZR7EE6EIQCEIQCEIQCEIQUulwcdHKvJe+XmVHoPizIcEEMjHHI42y9ZWh0lnbT4DVvcLjVlvt2LHaHNY7DZC5sZ5f2oS/p6EGwlxmAxPGrk7E8w+aX0QqGVGEuyAjJK5pulXxx6t3Ih3H/AIZyZ0OpXU2EEu/3kheBa2woLudpfC9rd5Ciw+J0NDFHILOa2xUsz9XE545go6KY1FJHK4AF4vsQMJKDNxlUXvlsLewJ1QMqGvqJIQNrN5QVmlLp24Q51Nm1wc3LlAv2Q6diyza3SrWDMJGtG4uay1vKtrifYRekHxCkxGk4dQy02bLrGlt0Hz6DFNJZnZNeWvJuCQy1vYnRiWP1TQWSlma2UtDfxUw0DezMxlY0MJuLs2hTUehk9PWsqDWgDOHujYyzTY36UCcUulT6oZXy6pjuXmazb1LeN7EX32Xo2BeoBCEIBCEIBeL1CDJacf8ADev9FXaJd+B5pVhpx2VN+9+ir9Ee+481U6vFdFZ/j59pb1eO7Er1eO7Eq451zD2pnUpFHD2pnUu0HqF4vUAhCEAhCEFZjkrI6RrXxl+d1gR9k9KXpImxcAa25PKLyed3JuU3i1A7EIGxtlMdnXuFBHTvpZ6OJ8hfZz7E8w2ILdCEIBCEIEMY7iHpWfmCrtLu8zfOHwKscY7iHpWfmCr9Le8o84fArxc6ZWcJ49PuxuHue2tiMTQ599gJ3rb8Kxn+76f+Kf8AKsVhXfKDzlvMQnnbVQwxSsia4OLnO8ixYflLYaY8Sn2I1tVjHApg6ggDcu0iU/5VR8S46aqoqGQ0+So2lhedh93yLQV/ChRS5q2Gxb071NFwvVNtXQ7lYaZXYNFjeGUWodSQSEvLi7Wkb/3VU6WT4i+mn4RSxxt1e0teTs2eRan+13A4dBc7tqz+k0FS9kjZqhr2OZtyoNXTSMioI3vNgGrijbrJZKlwIz7G36F7Fh0TMuYukyCzcx3JtBWaR95Knzf1XztgLpGtG8m29fRNI+8lT5v6r55BfXx235hZVL/VDodFeBV7m56WopKyOOfE9Q8gO7eTlb0WXUkkT4tW/FXMkLe2a0779a00mAUOMtZUVGdlS0Nu5h3WC5foVh0hJfJM4E3cCRtPsVqOTQVdUqKgw3E3RumirBNqQdade4h46Pj7Vf4x/slt35dv4p6kwinwjC6mGmzZXNc45j5EljP+yZ6vmpeVj/8AzcfoB8XJqshdPTujY7KTzpRzmtxuPM4D6gbz5XKxDmu3OB6ig8YMrGtO8CyqZpMmksTMoOeLeebslb5m/eHtVLN9ZpTDk5QbFdxHN2SC8VdHRyjFpKl1hGW2ADj8E7rY/vt9q6uBzhB6dyWoZTNC5xAFnuGzrUskrGRuc5wsAl6ACKlGdwGdznC56TdBDNQSvxiKsa/KxjbEZjt383rU2Hf8T6d/xTWdpFw4e1J4c4DhNyO3v+KCSeYsrYYw0EPG9Tz9ok80pOa0uJw5DfI0lyZmljMElnt7E86Cr0dopqdk80k5kbMQWtP2d/zVvM7LE53QErhTgMPjuRuU9TIwQPu4Wsg8oJTNRQyEAFzQbBeV9PwqjlgBIL2kXvZc0FoaCBkjg1wYBtKZD2kbHA+tAphVLLR0LIZZM7m869lmLcRhhyizmk3TWZv3h7UkQJcVjcwgiJpzetA+qymoqqLFp6l8+aF/Ys6FYuc1vZEDrK8D2EbHNPrQdrL4X3/f+98QtKZGA2L2jrKy2HtEuOvDX237W9aDQ1k4a3VM2yvFg0JWaPU1WHsO0i9z5eSnaekip7lg5R3uKWru+NF1u/RAppF2VL5/zV4qPSLsqXz/AJq8QQ1MLaiB8Tr2cLbDZeUkHBqZkVycvOTdToQcu7E9S+XV3d0/pHfFfUXdiepfLq7u6f0jviq2I5Q3Wh+qpe4NWRw0LWOir3G++Fpy/FNVGIB0REEeKMf94xk/4kaP4UarDWycMniuexZlt+IXtbBRUtW2kqsWqmPc3Nta235Vmt9MNdivHq93TcRiyjNDihNtpyH/ADKlxjE46iYUz6OtcwG4Lybg9V/IrzDKWmxON76XFKtzY3ZTsb/lS2klBLh2HieKune4yNaQ8N3FwHR5V7VkOhNRPPXVGtllcAXANe47LHoW2VJgeB02G/2iB0hdK0OIcdm3artAjT98qnzW/EqSvvwYtBtmOVR0/fKp81vxKYqYRPA6O9iRsPQg8li/sj44xvYQAs3gmH4rBSZGf2e2wh/OtBT1QI1U3IlbvC8xDEIaCjfUycpjTazelAjwbGfGY/Yjg2M+Mx+xQfSyj4OyURyEvdkDdl+f5IfpbQiSNjWyOL7825BPwbGfGY/YuJ48XgidK6pYWtFzYJV+mVJG4h9PM1rd52bE9DikWL4HLUwtc1pBFndaCCk41rIBNFUMDHbrhe1NJihgeJ6mLV25V07gHemJTYrE+bD5mRi7i02CDHBjC15dk5Mgy33reN7EL57K15e0NtZsozeTYvoQ3BBFVdyyeasu2aWlxCKshY2WN1Pq9/PmJWtIuNqpazEsGopnU9S5rHt2ltigg4+qvFm+9/JQy4pVzzB74AYW/Yvsv7F3Hjuj8gdyg0tF7Frty9GkGACIkyBrN/Yu2oOuPqnxZvvfyU9FjU09bHTyQBoeDtDl1hNThWLwulo2h7Wuym9x/W9WUdLBE7MyMNd0hBK7sSs3DjDqGkdFqAXw7CHOsVpSbBYirq55uFOa4NY921tvKg1lPNwrDhLkDXPZewSWeop8Kpwyj17sxu0jsdp2pnC3ZMIid0MTFHPwmlZMRlzX2etBS1GOV1MGmXD5OVusqrGMXqMRhhgfRTxjWh18nkK1tbE97Gvj7OM3A6fIojiFK1sZmIYXOy2cNxQT0YLaWMOFjZMLwEEXG5eoBQyiLWMc+2dt8nsUyUqInvrKV7RyWF2b2IMbpFWxVtVA+SFrpaaWSwLt9iLD12VYZ6Z9v9WvkAFzlceSb7l9MMMZNyxt733IEUYvZjdvkQYHDsdkjxTVwUEUWtftksBlHRuW/YczGu6RdeamK/a2+xdoPUIQgFjaHEqrCpKqHgM8meYvuG+QD9FsktLVU8YJL2kjZYC6DN1OO1dXC6NtDI0tLScwV3hdTVTlwqKQwANFnH7SgqGPdTyVEjQ0yOblHQ3mVtF2pnmhAPs1jnW3C6z+EYxDy43xOBfUvZe2zsir+btL/NKxOHEaxo292n85QblUmMVclHiNO+NgeS12y9ldjcFjtIMfjosdbDLSOlDGbDbrQPuxyoe0tdStIPMXfyS9Ni9bTzZNVrGPNo4+cKsqdK44I78V8rZzG3xWl0eqIcSw+KtFMInnm6EEM2M18DM8tA5rb2uT/JZDGKySfSmGcjJIGjYObct1pB3t/wDkb8V87xsyHSBhp+zyi2bqCDc6LShui1O+V4F2m5KcwaeJ1O5jZGl2sdsB8qx1U2B+heHNlzaw2yWvbftvb1qDBYKWPG6MyXtrHBuTNvBGW6DQ6SRMkw3EC9jXFsrLXG7kp7CcrMYxHcGgj1Ku0h1/B8R2N4PdnXfKFw/azHOG7G82T8PxQWElTD9K4Xa5ltQ8Xv5qQ0zlfHW0BjdbMSD7HLHzU0IYzse0FwtmvewV9pDlFFg/A7lv2c/711E8mS11wpjuK1+C4dXS4XC+OucxpvZtt21ZA7ivoujfeSn6j8VWw/OW70x00oOKsR/vFyOKsR/vFyu16rTQKPirEf7xcuZcGrpY3Mkr3Oa7eFZVGI0lK5zZ52sLdpBUVPjWH1MzYoagOkfublKBGPBq6KNkbK9zWNGVo6Au+KsR/vFyvEIKPirEf7xcoKCnmp9JMk8xmcYXEOPqWjVKf9q2+gd/hQNYL3vb5x+KsFX4L3vb5x+KsEGX0970Qf8AUN+Dld4R3rp/NVJp73ng/wCob8HK7wjvXT+agdQhCAQhCBLF+90nq+KcG5J4v3uk9XxTg3IPUhiXbqP0v+Ep9IYl26j9L/hKB9CEIBCEIBCEIBCEIKPTH/Zqr6h8VX/6PafJgAkdY53Ej2lWGmP+zVX1D4pfQL/ZqDrd8Sg0Do2lpGUbR0KvwXWMZNDI7NqpC0eQK0Vdhnb6z0zvigee0OYWu3HeuaeNkUDY4uwaLBFT3PJ1KDCu9sHmoHEjT99KrqHwCeSNP30quofAIDE+wi9IPiE8kcT7CL0g+ITyAQhCAQhCAQhCAQhCAQheIMjpx2dL1O/RIaI99x5qe047bS9Tv0SWiHff91U6vFdFa/j59pbxK4hWMoaV08jXuaOZouU0kMabA/Dntqg4xc+XerjnTcXaWdQUVLWR1TpWxnbE8sd1riqmFNhj5T9lizGiFc44hPE89v5Xr2rxNeqqIWbWHmu1VcybNerxC9qz1CEIBCEIBI1fd9H+9+ieSNX3fR/vfogeQhCAQhCBDGO4h6Vn5gkNK+8v7w+BVxOyJ8dprZLg7em+xVOlneZ1ukfArxX0ysYXxqfdi8M74wectbpJh8uJTU0ELg12Vx28+xZLDe74POX0CYf63pfNd8Fhw/KWy0x10sjNohWQUzzLVCVuW93N7DyDanxopK4ZmVLQ1zQ3Jl2WvfpWlxLvfP5hU0PaWdSstKxsuh9SJ3ZKoNic6+e22MdA2/1ZcVFJNHDwBjpKuUMPLa0nZdanE52MMMMkgjZIeUb7wLbPxSsVXRx4yAyaMN1BAsfKEF0hCEFVpJ3kqOofFfPYgTKwN3lwsvoWkneSo6h8V8+p+6YvPHxVS/1Q6LRXgVe7ZUVLi9PCNVlIcASXOumLY70Re3+atqbuePzR8F6Z4hIIy8Zz9lWo5Ofq5yppI8bkjcxwis4WO1V2LwYpFg0jJmB0LBtDTtWvSmJtL8Pma0ZiW7lLyQmp4azGITNHe0AIBG7a5WMFHBTtLYow0E32BKjv3H6AfFys0Cz6OF7i5zNpSdPBFDjErI2BrTA2/tcrVV7O/knoG/FyD1mEUTHFwiBJdm2hNOgje0tc24O9SoQKigp8wOrBtuuvKzD6et1evbfVm7Qm0IFo6Knij1bIwG3va3OkqaCnPCpJsrRrn3c4251arLY/nODTtjF3OrLBt7ZuVuQX8Bo44hqXw5Hm1w4WcUk6gwumD4wYhLlLg1zhm3LGTU+I0kMNM1rtax3CDHG4uygbOfzlIanD6qjq6yqmlNc6Z2qDHm+XKOa9rb0Gzw5kDqCKNxbd4zBt9pTQoacODtWCRuuFmcAqIqrEMNEcmd0VJZ4B7E5W7/YtggUq8Pp6x8bp25izcu46OCJgYyMBodmAtzphCBZ1FA5xJZtKkhgjgbljYGjnsFKhAtV0cNYxrZ25g12Yda8joKeJjmMjaGu2kWTSECk2H0s788kTXO6bKtwHC6WndJURNIkLnNO3mzfyV6q/CO53+kd+YoLBV1d3xout36KxVdXd8aLrd+iDjGMPmrmw6iRrDG/Mczb3FimG1UkTwypjyA7ng7P5LqsrqegY19TIGBxsEpPi9BLE5jpL3CC0G3cvUnh9QyWjY7MCNwTOtZ94IPX9iepfLq7u6f0jvivpz5GZTyhuXzGt7tn9I74qtiOUN3ofqqbbRgOdgjQx2V19hss9pE2aPF3xyv1sj2sLSKcvuBe68w3HpqGkELKijYAd0ryD8EVmlUsTeEZ8PmkbsGV13flWa30w1mK8er3N6HRzStrH00mpbnF7xEZjZS6aNngwlmvq2EGVlhkt9oeVKU+k8kcYMc+GxZtpaH2/wqr0mxWXF6AMkq6J2rObKx5JP/avau3WDYlS1dNFFDUsmexgzZepWi+ff6N+yf02K+goEafvlU+a34lPJGn75VPmt+JTyCGeKOWM52NdYHeFn8JpWT4dXwvaZG53ODXbdq0b+1u6iqXR1zWiqzH/AHhQZMGp1py4ISYneCtmHsUlPLUufI5mFiUObmdmpy3Kejyr6DmiHO3avAYhuyD1IPnVTJWO1L5cIsWnkuEJ3eUWWzjghiwN7oohFnZmcA3Lt6lZExHfl9igxBzOATAEdigx+E49iFO8wuiHB2Zg3kG/Y7PxXP0sxVrzroWtjB3as7R+iKPA8SqHtqYHxFua4LnkbPu2tZc/RyvgfWVVdIzVl+drWvPlPQg8Muy7Q36yUbxt3L6A3sQvnssZLWvDw1gkG0jcbK6GNYhqy7NBsvz/AMkGpXz/AEjlpJ66R8lLnqGPyEfs2vfcrhmNYg5pOaDYAd/8lFLX1OZznRUjjvJLQb/9qDLMMFQ7NJh8zi7cS65YPLs3KNz4+CPHFskrM1jz5R7FrhXVAa5wipBybmwAv/2rnjGoaHARUgFrnYNv/agP9HzmHDqgR0z4BrTscd+xvkWuWWGJ1kAIjFM0WvZuz9EcdYjt5UHY5t/8kGoO0LE17NRJVxRSPDA7cNx2p6PGsQkA5UAzeX+Sp4JJJaGSSV93PIOzbZBssKaHYTC07ixM00LIIGxxm7W7llqIVxYyPPlhLLghynwp9ZBJRa2YaqRzgeVe+9BpiQ0XJsAs5pUaWsomxgsc9rw69r3Fjzq3qP7VUNgDuQOU+x3qh0ztBHQtiAYHShpsObag0lD3HF5qYStFIwUkXKG5T61n3gg7S805jqYIgLiUkE9FhdS61n3gkqp7OMKPlDsnflKCwQuNaz7wRrWfeCDtC41jPvBe52/eCDpC41jPvBGtZ94IO1mdHZ6aJ1WJcutNQbG222Vq0esZ94LL6Lhj8RrrgO5fOPIEF5ib2voczHAjMNoTkXameaFT4oG0ha0OtHO8Wb0H+ijEH1MlRBDSyNA1eZwJsguJu1P80rDYdfXN5Tu7Ts/fKtKtuIRytjjfma5l3Xcd+1U1A6RsLQx41jaokuPYg5kGwxd9VHSMdRtc94dtDeiyxVVHi9RigfJBNd4JLSDs6lfOxnEG25UG+2/+Sj4wr5Klk2eC7eTa/wDJBWOpMc1QZNS3YeZrb7PKo4abSikq6eJucU4de0d8oCu+OsQzWzQdlbf/ACXRxfEQ2+eDfbf/ACQWOkN+K9+3O34rBzxiXS6mje4kPsD7AtDVYlWVeWnmdEGl/wBnaTb1LK4/Uy0OPx1MLhrGAEAjsdgQb7Rmnjfo5TwvYHstazhdWFHh1PRtOriYHZicwbZfK8I0ixhlRBTU9WGNLrNa5ot8FvYWaVMcTLLRyjovb/Cgi0h72Yl6Rn5QnMLaHYziIIBBI2LN43ictDBVUOKOYaich4MW0DycyKTSR0mMTHD3Rf2l1mtlNvmg0k2G0rcfp5BDHyon8nL5qS0op2TV9G12wMBIt60tWRaUGvjyz0okLH5Lcw2fs9SzNbiWM0OLsjxSUSSNG4AWt7FE8nu11w5O4r6No33kp+o/FfOTuK+iaOPaMEp7uG4/FVsPzlvNMdNK1Xq41jPvBGtZ94K00ClxjRijxeoM07ntkPO0+RcUOi8NHXNqhUSPfvcD9oq91rPvBGtZ94IO0LjWs+8FFU1LIYHvzDYEHktXHG/VtvJJ91u2yp6WpFTpRmDCwtic0g+pW9FTiGK5F5H7Xu6SqLDT/wD1ZP5j/iEFvgve9vnH4qwVfgve9vnH4qwQZfT3vRB/1Dfg5XeEd66fzVSae954P+ob8HK7wjvXT+agdQhCAQhCBLF+90nq+KcG5J4v3uk9XxTg3IPUhiXbqP0v+Ep9IYl26j9L/hKB9CEIBCEIBCEIBCEIKPTH/Zqr6h8UvoF/s1B1u+JTGmP+zVX1D4pfQL/ZqDrd8Sg0irsM7fWemd8VYquwzt9Z6Z3xQN1Pc0nUocJ72QeapqnuaTqUOE97IPNQOJGn76VXUPgE8kafvpVdQ+AQMTwsma0PNgDcdamSWIh5ZHkv2Y3dadQCEIQCEIQCEIQCEIQCELxBj9OO3UvU79FX6LulZiZMMYkdl3F1k/pv2+m6nfokdFZNViZIa5xLNgaqk+M6O3/H/EtVJi7qVzhW05jDRfMw5x+CQxDHMLr6V0D5ntB5w1XEFLmifwloe6U8oHd1LM45oyYs1RQi7d7mdHUs1c1x30tThacPXOzd1xIx3Hqeqw0U1M5xLrZtllRYbU8Dr4Z+Zrxm6r7UsRY2K8VOquZnW6O1hbdu3NunlLfDSnDbdm/3UfSnDfvv91YugoKjEJtVTtuecncFs6LRmigpwyZutfvLrkKzRVcq72nxNjB2J1TrmfdeoQhWGnCEIQCRq+76P979E8kavu+j/e/RA8hCEAhCECWJRPmpQ2NuZ2dht1OCQ0pH+pXdY+BVlXzupqcPYATna23WQFXaU7cGef63FeK+mVjC+NT7sNSMEtTGxxIDjzLbfRajLg4z1OYDYczfksVQ92RecvqLdwWHD8pbPTHVSz1do3Sx0UzxUVJs3nc35KWLRmldG08Iqd33m/JI6TYvX088sNLTukp2x5XuAvyjY/NU7tJ8c4NKW0zoyw5Wt1ZPQrLSLuv0bhD4WR1EtnmxLyDbdbmSLtEg/ExDwk8lme/s+a0GEzuxXBoXVILJywZtli11t6UrK2XCsRMszNcwRZbg2O8INEhCEFVpJ3kqOofFfPqfumLzx8V9B0k7yVHV+q+f0/dMXnj4qpf6odForwKvd9Ppu5ovNHwVZWYIKnE2VmssWlWdN3PH5o+ClVuOTnquchQVsgipJHkuGVu9u9TpTFc5w2cRsL3Fuxo50QhvfHGegHxcrJVjb8dR3FjqB8XKzQCr2d/JPQN+Lk892VhPQs/RQGtr9dJUTtc+BrrMeRbaUGiQqqkrIaSJ7KqqAyvdlMr9tgfKun4/hcZAfWQtuLi7wgs14s1X4zSVs8cVHiFjlfsil23ts3FeOimbiFHCayqyyMBcNa7fsQaZIUUbJW1Ae0OAqHHb1rjDg+OqqoTLJI1ruTncXEbApsN/4n07/igY1EWsL8gzEZSfIlpaClYHTNgYJGsIDugWPzTyjm7TJ5pQI4LSwQ0jZI42te/a4jnVjdZrCTFLFLwivfEWvIazX5QBfoun9XRf3o//AO1/NBbXRdVOrov70f8A/a/mjV0X96P/APtfzQW10KsbRRSxufDXTvA52zk/qqeBtTLhsk3DKovbJbtrtyDWIVVRYpSNpYmz1kWsIPZyC5sVJx5hfj9Nvt21vzQWCQwfuZ/pHfmKXjdHiWIT6qseY42ttqZdl9vR1KHBnOpZRDne9sheeU69uUgvlXV3fGi63forFV1d3xout36IJ62gpq+MMqYw9oNwCk/o5hfirVbIQVH0bwrxVvtR9G8K8Vb7VboQU7tHMLDSeCt3dKwVUwMqpWNFmteQPavqT+wPUvl9b3bP6R3xVbEcobvQ/VUvcH0Vw3E6FtTUtkMjjtsR8ldR6J4NGxreBtdYWud5UGjdRLDhDLU7pG32Fu39FbMr27NdG+G+4vFgs1vphrMV41XuS+imC+Ix/ij6K4L4jH+KuAQRcbQul7VyFDhFDhzy6kgbETvsn0IQI0/fKp81vxKmq6qKjpnzzOysYLk2uoafvlU+a34lTVlJFW0z4JhdjxYoKd2l+DtHLncBz/Vu2eTcqo4nolPNmfbO/aeQ/f7Fa/RDCybvbI8Ha4OffMfKh2h+DOHc1uVmuN4QVfCtFBvZYjsuQ/Z+Cfwui0fxaN8lHCHhjsrthHx61K7RDDHjlCUk7HHP2Q6CrLDsLpMN1gpIxGJHZnAf15ECp0awogjgo2+VVdNohhU2cPMwka45hmHq5lrErNS6yTWRPMUnO4Df1oIMKwelwlj20ublm7i4pbSXJNQGmO3NtI8idy1pdlzsaPvW/RLYhTCDDZ3OcZJHDa9yBCr0fwwSUQ4MOW+zvLySnfoxhHijVNWdtw/0n+EqyQU/0YwjxRqPoxhHijVYyVUMbsrpWB3Rm2rqKaKW+rka+2+x3IKz6MYR4o1H0YwjxRvtVwhBT/RjCPFGo+jGEeKNVwhBTHRjCA0/2RqWwrR7C5KGN7qVpcdpWgd2J6klg3e2LqQKy6OYWInkUw3dKXw7R7C5aGJ76Zpdt2+tXs3aX+aUthPe2H1/EoPaHDKTDy80sQjz77JfGqOCs4KyojzjXD9VaJHEe2Uvpm/qgW+jeFeKt9qPo3hXirfardCCo+jeFeKt9qVqNH8MbW0rBTCzi6+39laFVtdPFHiFHnkaCC7Zfb2JQRfRvCvFW+1H0bwrxVvtVlFNFL2uRriOYG6lQZ7EdG8M4IbQFm0XLTttdQs0Lwh7GuaZ7OFxyh8lpXND2lrhcHYQkgyopDaIa6K/Y3sW9SBCm0Rwqnv9W+S/3yp/o3hXirfamW1781nUszR05T8kzDNHO3NG4OHP0hBW/RvCvFW+1M0GFUWHOcaSERl/ZW508hBV49SQVdE0TsDw14somaN4UWNJpW3t0pzFu4/3glsaraigwps1LEZH7BsF8otv/rpQefRvCrdyt9qSw3R7C5Ips1K02meB7xVQ7SnG8vIonPeTYM1Z2j727+rJWj0mxunZITh7i1z37ch7K+3mQa36MYR4o1JyaPYWMThjFK3IWm4VKNLMaIdajcXDsRqzy/wVzgddVV9VE+ui1VQ3M0stbmQO/RjCPFGo+jGEeKNVwhBT/RjCPE2Lw6LYO43NEwlXKEGdwjR7CtU2bgjNY12xy0SQwjuP95PoK6uwTDsQmEtXTNkeBa5UUGjmE08zJoqNjXsNwehWy8QIVHfml9G//ClsZwegqY5Kqana6YN2OO9M1Hfil9G//CpsR7hm81RPJ7t9cPl53FbTA8Cw6owqGWWnDnuvc+tYs7ivoujfeSn6j8VWw/OW80x0Uufo3hXirfaj6N4V4q32q2XqtNAqPo3hXirfaj6N4V4q32q2Qgqfo3hXirfavW6OYW1wcKVtx5VaoQCViw+lhq31UcQbNJ2TulNIQIYL3vb5x+KsFX4L3vb5x+KsEFbjeFRYtRiCZ72Bj84Len+ioMNpaji+IiskAy+T5K0nfkhe4NLrDcN5VNh9TJUUsNO4GmaRvdvf1ILLD3SuidrJNYA8hrukJxcRRtijaxgs1osF2gEIQgSxfvdJ6vinBuSeL97pPV8U4NyD1IYl26j9L/hKfSGJduo/S/4SgfQhCCjxrSSmwafVTscXFge2w37bKubpzTu/4WSwFybjYtDV4bRVrw+ppopXDYC9gPxWd0lwXg8ET8Hw6F0oJLrRA7BbyIJTpvQ60sEUtwL9iVy3Tele6zKeSw3kkCw6Vn2x4u7a7DHDNynO4Gbhw2Dm6FZ6P0NRV1rWYpg8cUbG3zOgsHH2INBg+kFLi75GQXa5nM7ZdXCRiwqhhqBPDSxRyAWzMYAnkFHpj/s1V9Q+KX0C/wBmoOt3xKY0x/2aq+ofFL6Bf7NQdbviUGkVdhnb6z0zvirFV2GdvrPTO+KBup7mk6lDhPeyDzVNU9zSdShwnvZB5qBxI0/fSq6h8AnkjT99KrqHwCCeonbAGlwvmcAp0jifYRekHxCeQCF4hB6heIQeoXiEHqF4hB6heIQY3Tfumm6nfoktFoRNiRaXFpDLghOab91U/mu/RJ6LRPlxFzY5TEcm8KnPjOio/j/htaSV7w+ObtkZsfKOlS1ErYYHyO2BouoaSkfBK6SSd0pcANt/mkNJ6h0eGmKMEvmOQBu87FbmdUa2htUbdcUsJPJrZ3vP2iuXMc22ZpF91wtXgejAs2ortp3iMj4q8xDCKWup9U+NrCBZjmtF2qpFiZjXLfV6Ut264oojXCg0KqrSTUpttGYf161rvUsPDRVGAYxHJIHGDNl1lrAjetxvCz2tcRqlq8fsVXd5Ryl0hCFlUQhCEAkavu+j/e/ReSVlS2RzW0L3gGwdnAuqfFMUxGLFaBseGuLC4g3cD0INOhV/Dqr+75P4jUcOqv7vk/iNQWCFX8Oqv7vk/iNRw6q/u+T+I1B7jHcQ9Iz8wSmk/eR/V+i5xWsqXUgBoXt+sZ9sfeCNIXOfgLnOYWEjsSd2xeK+mWfDeNT7sPSbKqLzl9PcC+EhrrEtsD0L5S45Wk9C2mjmJOjwOmOVsrnC5+ta22wdKw4f6trpjqo+VZW6MYiTPK6rayMXcSHkl/tC8GiWJNjgeyqZNlbymPcRff0BaObEjNE6N9OMrhY2nYum4q5rQ0UzbD/32Ky0ZPRjCq/CzM2sdG9riMpa4m2/pUOlXZP8z5KzOLvyn+zN/jsXz+rrMXq5HVMzi+nMpYBrBu27LX8iD6qhV/Dqr+75P4jUcOqv7vk/iNQRaSd5Kjq/VfPoBmqIx0uHxW1x6rqJMJna+jfG0jsi8G21YqA2njIF+UNnrVS/1Q6LRXgVe76VS07G08Fi7kNBG1DKCNk2sDn3842UdFVTvbGx1I5jco5ReFzV4oKao1Qi1h88DarUOfq6pMy0kcrMrnOtmzbHFLywOoInTRSuyN2ua7bcL3h1V/d8n8Rqgrqmrno5Y24e+7m27Y1S8pib44w/+wPi5WKqGzTcIbMaB+sDMvbG7lPw6q/u+T+I1A7L2p3UqbBe3x/9Mz4uTUlbUmN3+r37vCNXzyhxTGYqyB7XSZM4jy3+zfd+KCyxyupqqvqMPlp5XPic8hzT0nrVa6jo5WSMeJ5ZWHIObLsv0rYUkbJZJ5n4RrJHvddxcL71aihptQ2TgLA9o2M6EHy2AU9HPnidM0guaXFo3rdwS66vwyQc8Q/RcVNNA7EIy/DhT5435n3B+yvZ3up8WoGQQGRjYxlsbX3ILii75VnnfoFJhv8AxPp3/FUGO1NRS01TVwNlp5yBs1zbbxzb1Q4FimKvxJkNRUPMcrS8hsrQb9aD6Uo5+0SeaVQa2bwlR/8AZYgySuBBfUWOzuliCww2kp5KKNz4mlxG0lNcBpvAtVPg9ZUxxSwsppJmRvIaTK086seHVX93yfxGoJ+A03gWo4DTeBaoOHVX93yfxGpoSP4PrNUc9r5LoEcOY2N9exgs0SbB+6FRmcUujtVO47GSk9atsLnlkqK4Pp3RgvvcuBtyQqNx1uDz08tM6SJ0vZBwQZ9rKZ8PDWyVEQs7NmAI2m+xR1+F0UTmCJ9SNuTbblO39K2eG0sQoYhxRmDd13tUpoKd0JiODEsLs1s7d6Cs0KrKSGrmoo3SGVzW9kNxF7q2oe7oP3/zKkxJhw5lVNQ4eaeeNjAx4cOTvSmi9diZxrLUMknYIi5rc3PcIPoqhl1Otj1ls+3IleHVX93yfxGpWplrJqqnlbQPtFe/1jfJ8kF0hZvHKvE3xwMpYpaZzpLFwkG0WK6dhmKCn1gxKqL9+TMEGiQszT4fi0r8slfVRC28vBRUYfi0UmWOuq5RvzCQBBo39g7qXy6t7tn9I74rTzU2Mshkeamr5LSe2NWUeXOe4vJLidpKrYj6N3ofqqb7RTvPH1q3exkjS14BB6V8+pZqmOha1k1a1juaHd8FBrJvDYx7D/kWa30w1mK8ar3b6lDoZ305N2AZmHyf0U6vnFPUVEU2dk2LZiLXcD/lU5xWuB7binun/Kvau+gIWAbilc5wGuxPb+yf8qbkqKngzpGYnXmQC+V0bh/hQaan75VPmt+JTy+VUOM46KyCV8smWWVjXnyX/mvpElVPGWhlI6UFoOYPAQOoVPT4xPPNLG2gfdht2YSmkOK11Ng80sNM+B43Pzg2QaNCyFNBjU1NFLwqr5bA7ZIFJwTGfGaz+K1Bq0LIVEGMwQSS8Jq+Q0u2yhc0keM1VO2YVNXZ3RIEGxSOM97ZepUXA8Z8arP4rVTaVzYvhmphjrZpmytJeHHsd3zQbKs7bh/pP8JU9XI8uZBEbPk5+gc6+eTYjipdRWqpnOvc3d2J2/orbEaSrFOysnxCqyBt8zZA21+baEGwhpYom7Ggk7y7bdRVNI2xlgOrlbtuNxXz6mxRkUzJHVuIPDHdiXbD/wBq3ja+pcwFtA8gjfrGoHKaYTwNfaxO8eVTLLy0mKumkfDJVRMe4uyNlbYLg0mM27prP4rUGrQs/gWJ102FRPlpXzP535xtT5rqqx/1e/8AiNQPu7E9SSwbvbF1LN00mL17pntnqWNa4jK2QbFPQ4biPFccseI1F7XEbXAINRN2l/mlLYT3th9fxKpI8PxWVrxLXVUTQ3eXgqCmosUbSx6msqnsIPYvA50GvSWIdspfTN/VUPBMZ8ZrP4rVm8Yr8fpsQNO2eVwjc0tzu23sg+noXzynbpnUQtlilJY7cdYPmpODab/fP8Rv+ZBtayV7Q2OLZJIbAnmSr6WOKto7DMczrudtvySsbUYXplUuaZHuu3cRK35pekpscjx+npK6efWAaxobIN235IPoc9I14zxfVyja1w3Lujn4RAHHsgbEeVLNraoNANBIbDfrGpSuw2tc989LWTxB1jqWOAQXiFmafD8Wlflkr6qIDnLwUpjMeL4cxjo6+okDnhuYuFtqDYJKoZweZk8QsC7K8DnWafg+Jyuzuq667uiVvyXHEWInfVV5/wDmb8kG1BuLr1ZQUWMgACpq7D/3Wo4JjPjNZ/FagvsW7j/eCZY0OhaHAEZRvWBx2TGqR1PHwioc2Um+Z4O63zTODnGq6iEzqmpBuRyXgDYbINrqoxtEbL+akcKjY6KfMxp+vfvH7RVNwPGfGaz+K1M0lLWYVMyThMtUyW+aJzh2RQX2pj8Gz3UlI0DGYLADkn4LyWsqHU0xNO6AtbcOLgVlcHr8QOLMdM+Wpc0uaAXWvsQbxCr+HVX93yfxGo4dVf3fJ/EagsEKv4dVf3fJ/EaqrSTFMQgwl76emfDJfY/ODzFBbYR3H+8n1hdE8RxNsro52STDmbnHQtVw6q/u+T+I1BYLxIcOqv7vk/iNTUsj2QF7Yi933L2QKVHfil9G/wDwqfEBehl6lDC51RWMkmpnQuY0hpLwd6hqsQqjM+GkozLl2F5cLJKaZ1TEvnavKHSWeipGU7ImkM3EpLSOOppKh1RUw5WvOzlBJYZFPiszoqOEvc0ZjygPiqUW7lM/0ukqxWEvURvZaP6YVPgWe1H0wqfAs9qr/o3i/in/APkb80fRvFvFP/8AI35qf7zHr0d9lj9MajwDfaj6Y1HgG+1V30bxbxT/APyN+aVrcKr6HV6+mI1hs2zgU/vGvR32Xf0xn8A32r36Yz+Lt9qzMjZIp9S+Oxte97hNU+GVlVO6GGEue1uYgm2z19af3j/532aXDtKJautjhfC1ocdputO17XbnA9RXyp0c0MhZNE+JzT9oK60XqJo8QcWRumuw8kOsvdFyqKtmphxWDtVW99anua7Be97fOPxVgqqmnmp4gyKgkLRu+sapeHVX93yfxGqy0h2Q2YUhRxRz4XE19r5dh6NqzunNZUuwVgNM+D60crODzFU2iuIxh00ddE2drRydu5B9DoZC+HI52Z0ZyE9Nk0s5Bj1HTMyQUuRt72DgpfpND4u73kF8hUX0lh8A73gmH47RtgzsfndbsAgYxfvfJ6vinBuXzrS3SWrfLFFRvdDG5vKbferPRvSiV+GA1rXzS5uyzc1gg2aQxLt1H6X/AAlIfSeHwB98KOXHqed0ZdTvJjdmbZw32QaJCrIsTnmjEkdC9zHC4OcLvh1V/d8n8RqCwQq/h1V/d8n8RqOHVX93yfxGoH7BCQ4dVf3fJ/EamZ5pI4Q9kBkd90OAQToS1LPLMXa2ndDbddwN1HNV1EcpayifI0faDwLoENMf9mqvqHxS+gX+zUHW74lZ7TnE8SdO2lbHJDTvYMzd4O3yJ3RbFn4bgkVPJRvcQSb5wOdBuFXYZ2+s9M74pD6THxF/8VqUosfdFLUE0LznkLu2NQaWp7mk6lDhPeyDzVTz6SF0LxwF42eFaoqDSPU0ETeBPIa3frAg1CSp++lV1D4BUR03pQbGll9v8l0/SvDIXOqIhJJK+2ZuUi34eRedunNm4e76ZXWJ9hF6QfEJ5fONIdJ6qukiOHayFjRtaecqzw3TRsVDGyshlknA5Tr7026czh7vpltELK/Tmk8Vl9v8kfTmk8Vl9v8AJNunM4e76ZapCyv05pPFZfb/ACR9OaTxWX2/yTbpzOHu+mWqQsr9OaTxWX2/yXQ02pvFJPeTbpzOHu+mWoQsuNNKYkA0sgHTdMT6XUMcYdGHyO+6AR+ibdOZw930y0CFnafS+ilJ1sb4rbr7briXTKlZIWsgke0fava6bVOZw930yQ027rg80/ootDR/rR3mfqqvE8Q4xq3S5XtF9gcbp7RaZ8OIuMcRlJZ2INlV167rfbM04CYnJv1FLDG9we5oLm7ieZK8Oqv7vk/iNXhrqmx/1e/+I1XHN69R6HtTOpdqOHtTOpSIIpoI6iMslYHtPMV2BYWXqEHqEIQCEIQCSq+76P8Af/ROpGr7vo/3v0QPIQhAIQhAhjHcY9Kz8wS2kveSTq/RM4x3EPSs/MEvpH3kl839F4r6ZZ8N4tPu+fxNDpmNdtBNitmcCw9lfTRRxObG5riWteQNyxkHb4/OC+iu750fo3fBYMP9W10xzo+SlZo/QtpJXRxyZw3ZZ5Usej2HmNpMb7+eVZVUuoppJbXyNvZSRuzsDulWmjZyo0dpZK3VskfE0tuBe9+nnSv0Ti4wEWukEIZn2DZe48vlWmqqfXNBY7LIza1yr6jGHUE2SsiNg2+dm5BcoQhBVaSd5Kjq/VfP6bumLzx8V9A0k7yVHV+q+fU5AqIidwcPiql7qh0WivAq931Cm7nj80fBJ1GDwVFVwiRzs4NxY7kxSzxOp4bOvmaLbN69bX0z5NW2UF/RYq3HJz1XOTKWrpBFRyvN7NbzGxXUlVBG3M+QBoNt3OoKiSLEKSWGCYZntsDZEObPOLscA7JqfVe5VglBUFlcylLb/V5s3t+SbQeG1jfcqanoqV+JmSOBph1TS05eTe5Vyqx0Eb8QfTszx2YH8nyk/JBPhu6f0rviU6oKWmZSxlkd9puSVOgqMVy8Liz3y6qS9vNSr7cb4flvl1Ytf1K1rKCGtymW4LQQCD0pbiOm1jH55MzBZpvuQcx0kFXiFWKiNsoBAs8XHMvKDCKJpnJo42HWuynIBsT9LRx0peWElzzdxK9pp9freTbJIWddkEfFtJ4BvsXMuG0uqflhbfKbbE8o3vDY3O2HKCUCuEQCChY0MyE7TsTyXpKjX07JSA3NzKe46UHqEIQVtD23EPSf4QqmkycTz6zN202t07FdPw2J8skjXvaZDdwB3pcYDStjMYdJkJuRfnQNYX3vj9fxTijghZBC2JnYtGxSIK5sTJsRqmSsD2FjNhHnKvw+lbBiMWWItdZ99nNmVrPQRzTmXM5jnCxLTvUeGNjcx0rWnPctzHr/AJILBKVNS6Kqp4gLiS9/w+abVdXd8aLrd+iBqobG4x6wNNncnMeeynSdfE+V1PkF8stz1WKcQQVdQykppJ5OxjbcgLmhrGV1KyojBDX8x3hSTwx1ELopW5mOFiEU8EdPEIoW5WN3BB7KAY3A7QQvl9YAKuYDYNY74r6jJ2t3Uvl1Z3ZP6R3xVbEcobvQ/VU0uDVFTHhkYgqaZu3sZCAU42rxV5IbPQmwubPB2exT6LsY7B4yWg+pSYrATNGWQPcx0cjH6uwIzABZqOmGsxXjVe6qON1YqWwurMPsRcu1rdn4Jo1mKBrX6+hyO7F2cbfwWYk0YrDIQ2ncWG/KLtu9arBqJ1PwaAwSCOCPKXSW2navau4bWYmdpqKHKN5zjZ+C84VWytcx9RRu5Ny1rgTZX74I3Mc3I2xHQsjFoxJFXGq1Ty8Xs0P5KCHEoWxSUrooixj9WbDzlqRUyTxNjpmOHJsXuFgFUVTi3EKCmeBeINuelaYADcgRNG+BrH055bN4P2lU6VVOu0eqWat7ZLbWkLSqux0Diar2DtTvggxUWl2LU9LG2OhzxRta3Wcx2dS7k03xVpFqC+y9/wCgtrhscZwymuxu2NvN5E1qYvBs91BgKrS/FJaGRrsPc1r25S7ouNvMtNohVSVeBxPlZlIJG7ftKfxNkYwyps1na3c3kUOByRtwmEZ2jfz+UoLRVeOU0MtDI+SNrntabEjarDXR2B1jbHypLGJGHDZeW3aOlBVY9R08NJTPiia12YbQPIUnpBwp+D0MMEL5Ynsu/LHn2gC34pzSudrMHiex7czSLbfIjCcCparC6WeV0meSMOdyjvQZ2ThtRUUsEGHOiAZklcaYWO5brCI5YsPibO/M+23k2Sf0aoumT3yj6NUX3pffKC6XLtxVP9GqL70vvlH0aovvS++UHmjLxHo/E924Kaqlq5KSSojfqWNbmaMty5V+F0eK0tLDQSQRcHadrwTeyvK6J0tDNFEBncwhoPTZBnMCDpqyRhke0FhdZrrbbqzwSWSGmhilOZjxyH9HkSuBYdW0tW+SqYxjNWQMp57piKOZ+BxmmY10rSC0O9SC3m7S/wA0pbCe9sPr+JWXqdLK9tUaFtDG+Y3Fgbfqu6PGsdhpGMbhDXNbfbnHT5yDZKqxSip5Jqd74mFzpmgm2/YqhukGOuF24Owjzx/mVXiOmNdFM1k+HtY+B4e4X3bOtBpq7H8OwipZQva8Py5msjZzLh2leGMie973tLGhxaRt2rymw6hxttNi9RB9e6Ow2nZvUr9GcLkkbI+nu5pv2R2oPaXSPDqqOnfFITwh+Rgttvt+Srqk2/0g0pO4Ux/xq1hwDDoNXqoMurfrG7TsO35qkxSJ1RptFCx2Vz6QtB6OzQaoVEJaSJWWG83QJ4i0HWNsee6+aS08lHBU0b8QiHKs/a6/JuOhdAUb3ag4i9g+y4Xtuv0IPpHCoL21zPeVTpJIyTD4cjg61QzcetYV/BJqfXcMbnc679rufoV3S4dwHA2PZMZYp543NLjtGx3zQblnYN6l0uWdg3qXSAQhCCvximZUUzc0WdzXC2zaEzTQRwQNZGwMAG4BeVc/B4c+XNtAUzTmaD0hB7zKtpKd01LOyTM12ueWOO8bTYqyS9HUcJZIcuXJI5nsNkClXJVMopIZIXSuIsHMF7rL0FQ1mPUhDXhtOHslyt2B1lu1UPw6gbiQYKUZ5ruc7Mdv4oGON6X9v3Ucb0v7fur3iii8D/3FHFFF4H/uKDwYvTHdn91cTYhRTMyTMc9vQ5qoNOKaPD8F11IDFJnAuCele6NUQlwOnrJmmcvzZxfb2RQWOFVNFTRZjE5sl95ZtViMWpju1nuqtpzhU8AeIxnJsIwTdUOmlO+goIqmImF73WytO4bEGv43pv2/dRxvS/t+6q3RzD6eqwKlmnZnkc05nXO3lFWfFFF4H/uKCtxDHKSCtglkmdGzVvHK2C+yyuKBmSlbzl20npVbU4Vhr62CnlpA/M1zgS47LW8vlVy1oY0NaLAbkGM/0gvaG0zHEXe4WB59oVvo5HQUmHRPaIIpXN5RFgSnsUoMPqotbiELZGxAkEki3sVTT0ujk1PrhG1rdu+R/N60GgbVQOcGtmYSeYOUyoKem0fZKJYMmdm2+sds/FWJxagDyw1LMwOW3lQPKj0go24iyFsdaynlhfmubFXQIcAQdhVfUYHh1TM6aanzPdvOdwv7Cgx9Rh0VLimatrBPG+F5+pb2FgOa6YwvFKOlqZJ31sgc5uRrpGdWzf5FaV+jkUUuvoo2NYI3tkYXOOYEf+VzFgOEVslpYHNfYHLmNui4QU2ktWKmsY0vDixu8KfQ3vq7zCotJsNp8PqY9Tclw5VypdDe+rvMKqf/ALXRU/x/w1mEh7aJokzB1z2XWnkvSVDaqESNaWgk7CmFbc6zGngDsIgB2g1Dbj1OVBo9SwT4bK+oj1bI5LNka3fsGwlX+nveiD/qG/BycwemomYM2miy3laS5t95QJw0WEviiczU60i7g6bcnXMwunjYakUzS42B2Kkn0JdMbR1WrabFwDjcFTnReUOLquqY5gZkG07N3k8iBPFhSR4/9VGZmGnaWxRHY7lO27P62LuOnoxVUmobIHSPGtY47rkbLe1Py4O5mLwNp5QxzKcNzHrcqDEoMRpdIGSQzRucxwuXdj5EF/jeHULaiMGni2s2XaOlWLqTDmANpqamcCdobYALI11bXV2JQ01eKd4LbgxF2xOQaIYg2VkzKmOMsN2tzO29aC2qsNwuOJ73xsbMdzRLzqpr6VlG2mNO1+V0nKkcLW5J2Lt2iNdI+SWqqoSXSB9w52z8Fb4/NAyjgifldJnsMvMbILLCe98adSWE97406gEIQgEIQgEIQgp9I4GS4Y52qa94ezblubZgs9g+EwYpiNe2okmaIsga1khaBs8i1WMzinw573C4zNb7SAqTRPvninWz4FAz9EMP8JVfx3fNV9To1RS01S6nqKuJ8BcCTK43t61sVT1xgw+jq3TTNbr8xF0GIOCv+vHDan6vLYFzttxfpSs9EaZzGCqnN25uzPzVwcThzVLuEtzAMybP2VXVs0c0rHRvDxksSOsrFdmYp1wv6Pt03L0U1QgAJ3Ale5HfdK0GhzWOrZtYGkZRv9a1bHUz55IRGy7OfYq9FnajXrbbE6R4e5sRTrfNMrvulGR33SvouIxwZI7Nj7MfEJvV033YvwXvh/ur9sT6P2+X5HdBRkd0FfUNVTfdj/BGqpvuxfgnD/c7Yn0ft8vyu6CjI7oK+oaqm+7H+CNVTfdj/BOH+52x/p+3y7KegoynoK+nvjpWsc4sjsBdVOB1cFbJUsexnIfZtxzKJsap1a2SnSlVVE1RRy+7DZT0FGU9BX1HU0v3Y0aml+5Gp4f7sfbH+n7fLrHoKLHoK+oail+5EjUUv3Ik4f7nbH+n7fL7HoKvNERbFto+ytdPwSF0YMTHGR4aLW500yGKM5mRtaekBeqbGzOvWxXtKb23NGzzSLx3YldLl3YlWGncw9qZ1KRRw9qZ1KRAIQhAIQhAIQhAJGr7vo/3v0TyRq+76P8Ae/RA8hCEAhC8QI4x3EPSs/MEvpF3km8z9ExjHcQ9Kz8wUGkHeSfzP0XmrlLNh/Fp93z6HtzPOC+if/yVH6N3wXzuLtrPOC+guLuG0hZtdqnW9ir4f6tvpj/D5OYiQcPn8wqSFzdUzlDd0rGYjhekIgqiKoZCHOADjuJ3bkszR/SCSeAmeRsbWnN9a7fYq00T6CCDuN1mNKuyf5nyVjhcdTh+DvFQC6SNhddzicxt5VQ46+slaJJTHlcy9geb2INqhCEFVpL3kqOr9V8/pu6YvPHxX0DSXvJUdX6r5/Td0xeePiql7qh0Wi/L1e76dTNHB49g2NCkEbAbhouuabuePzR8FXVmNx0lXqHxPPKtmCtw56rnKzLGkWLQQlMSjYyikka0B8YzNITyXrmNko5WvJDS3bYbUQVvfHGH/wBgfFyslW7sbZ6AfFyskAq9nfyT0Dfi5WCr2d/JPQN+LkFghCEAhCEHiTw3/ifTv+KcSeG/8T6d/wAUHWJvdHh872OyuDDYrBGsroMJqXXqmMna1rNa4uJdmFyPUvok0TJonRyC7XCxCUqcPpXRMLowdQ12rB3DYQgx1BMcRhYx+IvpWUVOzKQ6135dpI/dU9LWzTUNA0VhkkfWWc4O2uFnq3otHcNqKaKaSA5y4vdZxGa+3anYMAw6nreFRQZZBuGY5R6tyC1QhCAQhCAQhCAVfhHc7/SO/MVYKvwjuZ/pHfmKCwVdXd8aLrd+isVXV3fGi63fogkr52QCAyMe7NJYZRuNinVVY3WyUjItXG17nOtyvWoOFY14s3+vUgvEKj4VjXizf69SOFY14s3+vUguZO1u6ivl1Z3ZP6R3xW3fU4zkN6Ztrf1zLD1BcamUuFnZjf2qtiPo3mh+dTd6Ld5o+tXKptFu80SuGua7cQVmo6YavFeNV7s7WR47xjUvpbmBzLRhz9x2bfiquCk0rh5EkzpGsJ5Ws2nZ1rcIXtXJYXHURUEbauQvmtd5PSnUJeepEThG1pfI7c0IKHEf9ooutvxV42vpXOa1s7C5zsgF9t1TPoqqqxvXvfHGyEBzmjbfaVVxNmi0imq4KX6uZxZBnPJD77/ag1LsVoWVPBnVMYlvbKXc65qp6Krp5aaSoZleTE6zhcE7LLEV9PXMq56ypjaImVHLDG3dfKLWPRuUlLR1baetFWwt4XGamFzTta4Au+SDT0NHRR/2aPEJ5XN2AGW9k6MPEcczW1NQdYN5ffL1Kl0fohFWQclxyU5LnO+04kFaWSRjBZzgCdyDJVGF1M1FW5sRqS1jHhoMu+wO8KtwvROtkgFQKoPa9ps13Nt61osv1Ne/OOxk5N+tPYHIwYVCC4X2/EoKKi0SnjDzUTNcT2DA3Yz8VHNopO2CUT1jMoa4tkcOxJ9fMtjrWffCrNIJRxY9jXt5ZynqQYqr0ZqXxlrJRI87I2tFmuPX1LfYRA+mwqlhlFnxxNa4eVVk2I0LeB5JmNbC+7vdIV5FIyaJskZDmOFwelBIhCEAhCEAhCEHLuxKUwqN8dBGx7S1wG4pwmwKXoag1NIyZwsSNyCmxbAaEF1Q2N2ulksSPKvaHRukdRx63XB+24zeXqVTj2mLaSq4O6kJ1clw7NvstPT4iJMLhqnNs6Uclg50FVUaP0FO0Q04l1j9wa4cny7l8+ma8cZMc50hY/Lc7d119ap4Cxj5ZjeZ42+TyL5Y+VsUmNZh2bntHtQbTQ7F6duAwRTzXkbcZede4vpK6PEaeloXsc14cXki5FrKo0WdTtwiLMWiS5+yLqPEDTfSCkLTycjsxa0eRBpYKnEZoZJNfG3IL2yHb+KpsPqZqnTuHXkF7IS3YPI9XtFIw0k2V5IDfurNUdZDBpy2WV4DGxEXItzOQaifRnC6iqdUy04dI52ZxNtpXEeimExPDmwbBuBtYfgmuPMP8O32o48w/wAO32oEzojg5i1fBhYdXyUWkUUOGYDCyNp1UUzTb2qx48w/w7faqPTHFKSowNzIZA9weHWHRYoLh2L6mIPkpnNblvtclfpbQdLffSAxSmraAxMfeplYOz3AeT2JFujlMWgu4Vc2J+oHzQaVmOxyMD2RBzTuOsC646b4H/8AyBVVHLDDTiGF0jmsJG2nZ0rmpxijpJGx1ExY920A07NqB3EcXbJS21P2h9sJ/CsSixGJ+rBBiIa4HbzLMYhjlDqC0TEvDhydQwKx0LqGVUVbNH2LpBa7bfZ6EGmO5IYR2qf07/zFPnckMI7VP6d/5igsFXy9+YPMPwVgq+XvzB5h+CBmqZLLTPZBJq5CLNdbcqSDDMdAeJcVaT9mzD/mVriOJU+GwtkqXEBxsAN5SVRpRhdO0l897OynLYoKDTGCrp9FgytqBUS6wcoC3OFYaJVjY9G6SGNzXTWdsJ7HlHeny6g0mpSxuZ0cbucbLrmPRqmi2RyOYOhuxBTBkODUxxdr9bUl4a5mbYbkD9Uvp7Wx1mCUxaQ1+a5ZfaNyt6DR+nnpPrJHuGbcdoTMmi9HKLSOL/OF0FXo9SYy/CqWSCtjZBlOVhjPSf2ldYdS4tFVl9bWRywn7DWEW/FP0VJHRUkdNF2DL29t0wgr6jvzS+jf/hVgq+o780vo3/4VYIFMTgjqqCaGV2Vj2kErIQaH0NVRXZVmJxc5uxwta6vNLC4UETWvc3NK1pIPMXBL4bgkLqFr3VEjbudznp60FbT6CUMTjmxBxaRYgOAXrNCKZs0cvGQLmOzC6u+JKbxuT3j80cSU3jcnvH5oLWOSKOJjNcw5WgXzBd6+LwrPeCyuN0LKKjY+nq3h7pAy5N+Y/JeV+EPo6V07cSe8tI5OXftQXlXiohrYaWJjZHytc6+sAAtb5pSaGSWZj4mMgcHXLmzNSmG4ZDWw6+aYtkBIHkThwSm8bk94/NBR6XRxMqItW7MSNpvdeaG99XeYVHpLRx0k0QjkL7jnN1Job31d6MqnPiuip/j/AIarBe97fOPxVgq/Be97fOPxVgrjnWY0870wf9Q34OWdpJYoq2CZ8JiayQuMgiJPY2stFp53og/6hvwcq6kbfguZhtfn3bkGopxFVtbV0kjmB+1wItfrCWxGuoqWsa2rfM9wGYRtjLgPLsTdA9sVLK51msbI71LmliZUzyVbmAh/JbcX2f0EFTJpBRDFWTuFQIxHlzGF+/b5PKqmqxunjxSV4ppZmzXygxOuPVbyrR6RRRtwmTLG2+Zm5u3sgstK08ewch/a3c/UgXlrqY1ULqenqGQsdd+aJ2w+xa2mxSnqq5rKSWVr37SySJwB9qToGNOD1hcwX1g7IbeZXVZAxmrqGRtDoTfkjm50HVXGAHT1En1MQzZQFgKuWJ+K61kZc18+bWmMggZbWW9rZWT4TM+M3aYysnjjLVj8rNmb7Oz7KDW4O4Ow2JzTdrhcHpTyq9G+8NH6JvwCtEAhCEAhCEAhCEFVpJ3pd6Rn5gqrRLvlifWz4FWuknel3pGfmCqtEu+eJ9bPgUGqWaqsDpcefO2sdJ9TM7LlPl/ktKq7DO31npnfFBRH/R/hAG18/vD5KjxnCabB6lkFI5zo3Mz3cb7bkfovolT3PJ1LBaQdnSegH5isN/obHRnmIeYBhceKVEkcss0YaL3idZWsWidK6unj4ZWWaBt1m3cPIq/RjEKXD6qR9XOyJrgLFxsruHSTCG4hO810Qa4CxzDoCWeg0n5ifgrXaJUsTGWrKw3eBtk8vUmfobS+O1v8X+S6r9JMIkZHkroiQ8HY4dKa+lOC/wB4Q++Fma4n9DaXx2t/i/yR9DaXx2t/i/yTn0pwX+8IffCPpTgvj8PvhAl9DqTx2t/ifyXv0NpfHa3+L/JGI6RUEkJNFi0Ecg3AkEFUDdJ8RdcsqQ4dIAWOu5FPNbw+Eqv9MwscX0dpMOoXzisqy4diHS7CfYqTC6eKrrmQTyyxtfsvG6xuuq3FquujEdRJmaOawCUjkdFI17DZzdoKrV3ddUTDe4fBTbsVW6uctl9DaTx2t/i/yR9DaXx2t/i/yVD9JMT8P/2hMYfpHNLUWq8TigY07c9rlZ6b0VTqhqLuj67VO1XVGpbfQ2l8drf4v8kfQ2l8drf4v8k2NKMFAAOIQn94L36U4L/eEPvhZmuUWMaNw4eyllhrKvO6oYzlSbrrXUcHB6ZkesfIQOyebkrM6QaQYXUwUrYayN5bUscQHcy09JURVVOyWB4ewjYQgnXLuxK6XLuxKDmHtTOpSKOHtTOpSIBCEIBCEIBCEIK3GKiemhjkgcBy+ULbwo21TayopJGgtIL2kHmOxSY3I+OhOVoc1xs642JWhdEW0DIW5Wx5mHykZfagvEIQgF4vV4gRxjuIelZ+YKLH+8k/mH4J6oERjAny5Mw7LpvsSePD/U1TbwZ+C81cpZbHiU+75zF21nnBa7Hqevqn4fHhz8kmR2Y+oLIx9sb1r6FF3dQ+jd8FXw/1bnTHKlkazA9IWwSkzOPJ5TszbEKxwjCccipntqps2ZmVm0ck9K1OJd75/MKmg7SzqVpoWDiwbSKkZMJZw+De8kjsRvVhjncbPQrUV/cFT6J3wWYxzuNnov1Qa9CEIKrSXvJUdX6r5/Td0xeePit/pL3kqOofFfPoSWzxkDMQ4bOlVL3VDotF+Xq931Kn7nj80fBRPoKaSbWviBfvuqyLF65sTAMJlNgNuc/5VHUaRVFMGmfC5GBxsCX/AP5VqOTnquctClcRkdDQTSMOVzW3BVLDpRJO/JHhkjnE7BnO3/tTEmJ1c7DFLg8hY7Ybv/8AypQavfG4z/7A+LlZKuItjjAPAD4uVig4kNo3EdCz+jk0tRVSvneXvyAXPrWgl7U7qWb0W7ol8wINOkpqaqfUF8dUWMtsanVHNMyGJ0khsxu8oOBHILXlOxtj19KUno658Tmx1zmuO42Gz8E9DKyeJskZu124qRBmcHjqqrD5paiumdLG4i7bW3dSsdHnukoC95u5zySekpXAe9lZ6R35QmNG+9o84oLdRz9ok80/BSKOftEnmn4IM3Vy1VFo7NUwVdnMjc5rdmzYrvCJnz4XTyyuzPe25KyuLS4Z9HKpoqWcIyO5GsF81uhafAe8tL5iDuSmqnSuc2qc1pOxvQpyyQxkCQh1rAqQkNBJ3BLxV9NLKI2SAuPMgjFNVt28KLvIQpqSczRnNYPYcrgOlMKvw1pEtYSCLzutcb0E9VDNKG6mcxW3250QwzMaQ+cvJ3GyZUJqIROIDKzWkXDL7fYghmp6h8hcypcxvQqDAn1cWMSwy1JkjOazeYbVq1l8L7/v/e+IQahV1d3xout36KxVdXd8aLrd+iBTSLsqXz/mrxU2PQTS6gxRukyvucvNvVlDUxTEtaSHD7Lth9iBeqxeho6gQVE4jkIuAWlRnHsMBtwobr9i7d7ErjGjNPi9UJpppGjZdreey4+idHwbg5e/V2t5bb/igu3ObJAXtN2ubcFfMKzuyb0jvivpVPTikoWwB7niNmUF2+1l81q+65vSO+KrYjlDd6H51NpgbgNHN4vY86cpqQCggmgu2URtd52znWdwPD3VcbInVD2MczNZq2MEQhgjiabhjQ0epZqOmGsxXjVe7mnqGzQtfcA7jt51JnZ95vtWcxHAtTTTyR107M5zbHHk/iuPoqz++az+Mfmvau0xkYBfMPaqyirqQB80s7dY922/NzKqosCLK+eAYlUSta1p5Ty79UVOAubVCGF7XEtzEuCC1pa6ldikzWzNJc0Bo6dpVocrRc2sFj6HAqlmM5zqbRlrjyQTv5lr5G543NPOLIKOj0hjrKtsQpJBBLfVykbHEf8AhTUuNGqxKSj4DIzVdm9xbYD2+RV+H0WN0YipmtjFPTuJDr9sv8N/4JiqpqilZi9Y45RLAMljtBAd80FtVzGOMCDKZHnK1J1tJHBA1xu55cLvcUlRYa+M0lUJp5pMgdluQ31qxxOnkrYDTPa5kbyPrGO2tsb/AKIEfq9XiDs4z5ZOT7VSwYG6qjfM2aJvPZxN1BVOdBWzxQ5XMieGuc6Ta7aebn3JmHDI54nyOxEwEjsdZb9UFzQ6PYbPRQyPg5Tm3NnFeV2AYZTUr5m02YtB2FxTkD3Q4BE5jrOEYs5KV8M7sLc91fe7L29XWg4nwLDIn0oFKDrX2O07NhKv4YmQRNijFmMFgFRMfLw+mhkmEoZJcH91aFAJHGJ56bC55qZuaZoGUetPIQYNukmM8AIdDapLha7dmXnU/H2NBrfqIzl7MgjaOnernHsNrq6VjqOoEQyPY4Hyi3Ss3NoXi0r8zcQ1Y3BrbgD8UEsuN48zLqdXK54BjAHZbVo9HKuvqqN4xOMMqGOsQOhIaO6OVOFztlqap02VuxvNfp3rToPDtChp4WU9OI4uxA2KV3YnqSWD3OGx3N9iD5tj2Hz4jjk8dOAXszvIJA51psIxqnpqaEVUcoliblDA24CixPR2rjxCWvbO0Z3EMFun1pijw7F5mx1TZIsxB3j1dKB5mltBOw6psrhu7Ar5+6IznFnm7bEyAHo/orXw4Ti2GxSSOnhcXA35Nr35t6x09RM/jFz+S8nI4ILfAKxlHhMUjqeRzr7HNI+CYrqWeTFaGpji1bXtcTmIvzKw0KgPF1PraZnOQ50W3d0rrGJajjGGFkcbRMX3+rtmtb270F1RicUsuYbcuzlNWapImz6dxx1EYP1RuCd5s/oWjomvFJMDDG3k7hFa/wA1n8NAGnsdgGnVG4DMttj0F7jjabDKAzxUjJH5g0NIKoTjjeCMe3DYjO59nMs7YNvlVjpDRYvUYk11KXugtyWh9gDz3CqcRwnH53yPgh1biB2L7C1vjdBcaPVVNiusE9LFG9u0BocPio9OKKng0dkfFE1rsw2jqKRwvBMbEIM75IpczTdshGy+1WenLSzRZzSSSCBc9RQYOguK6lOWIEA2y38u9b2LFah+EAVj4oZnPawasHsTsvzrBUw/tFLfN2J3tt0rXGnoG4FTlk7nSZWckuug0tPhdG2Ftog64vmvv8q7dhVC4gupmH2qWh7ih8wJhBTYphdC2luKZl8wVhR00NNCGwRhgIuQFHi3cf7wTUXameaEHR3JDCO1T+nf+YrrF604fh8lS2PWFluT1myytFpVLAx4NJJypHO7E856kG4VLjFU6iqBUMbncyM2Cqfpk/xST3T8krNpQ6SsY99G8tDHXaWnaLdSCPEca43oi2ogyzRSNyasHbcHpVaH4ZFI+9BM/KOyt2Xl9qvmYxmiEjMEJjtcOEBt8E5TV9RUxZ4MLY5g5PY/yQU9HpeaOhDIaBzXOJIzNNlscKrDiGHQ1LmZC8bW23bVTzVVTHDeXCY9WOlv8lNHiVe2NojoWtZbYAf5ILDCO4/3k+sxh2I4gyls2jBGb738k1xpiXiQ97+SD11VjM80ho46XUtdZusBv8VFNV4/C6Nro6ImQ2Gx3zVTPjtZhRl1j4IxmvlIuQl5NJa2pqIWAXkBJY0QG7kFxM7HuM6e7KPPkfl2OtzeVXmGzy1NG2ScNEhJDg3dvWPlxrGDXwvNLIHtY4AcHd5FqNH3vlwmJ8gyvdfMLW5ygU0s7ig9Oz8wXFPEyZtGyRuZuZ+z95d6WdxQenZ+YIoeyovOf+ZBZ8W0fgB7Sji2j8APaUnpEa4UI4Bnz5uVkvmt5LKjhg0olDXvqDGCex27APWg05wuicNtO0+srx2GUbmkakbRbeVkXO0oz5frgS4hzgHWA8n4LZBz2URJJzhhNz0oKxmjVFC11pZgLlx5Q+SkwzDKfVPLmF7S7kF52qoquNa7BtZFO979bZzYgRybqKmpdJ5WtLqjUguyhtjsHTvQcaX08UE8IiYG3C40N77O8wquxTjLXf6zzZ78m97WVjob32PmFU58V0VP8fPs1WC972+cfirBV+C972+cfirBXHOsxp53og/6hvwcq2lqIgaRjrtN+fqVlp53og/6hvwcqh1CKyOjGuLCDbYPIUF/FV4M2Qk1mfNISGuBsDfbzJ043hjDk4UwW6AVSt0Kp7utVu2tyO5P2fau26E0bXG0zsmW1rIJcYxnD6ygMNNUNllcWuDQDtGYfJUMszOPYDkfbVu/RMV2h1NhZ4dBUP5DhZhHSbb/AFqOaxx6DlDtTubqQWVFVQNwepzSBusk5N+daAYlRFpPCY7N37ViItHjPRVEvDLsjdlDXMva+3ZtVkNBWEG9bysuVtotnr27UFvUvwqcOHCxHn7LKd6z+OTRGse5l3sLuS5vPyVJL/o/gkhAfXESDc7Jst1XSMmG8UtdRmfW5Hmzi232UGw0b7w0fom/AK0VXo53io/RN+CtEAhCEAhCEAhCEFVpJ3pd6Rn5gqrRLvlifWz4K10k70u9Iz8wVVol3yxPrZ8EGqVdhnb6z0zvirFV2GdvrPTO+KBup7nk6lgtIO2UnoB+Yre1Pc8nUsFpB2yk9APzFYb3Q2OjPMQY0TpYKqrlbPGJAGi1/WtBBhNAcRqGGljsALewKk0K7um6h+q1EHfSq6h8AlnoNJ+Yn4RS4HhjwM1KwWOxc1WF0UVO98VAyR4GxvT+KZxBr3MjyBxs8Xt1ptZmuV0WEUD4mufRMa4ja3oXfE2HeKRp9eIEOJsO8Uj/ABSeK4NSOpMsVLZxO9p7FXSTxapFJhs0pO5v8lFWrV3slra242eb5xUxCGpkia7MGOIv0qJM0lHUYhUZIWOe5x2utsCtMR0ZqaOBssZM33g1u0LX7Ez3w62rE27cxRXV3pNF8Ip6/NPO4uEbrZObd/NaKfDaNk8TW4e17XnlO+7+KzeiFUYcT1LjYSgj2C63Kt2dWz3Of0ltb7vnu+hLibDvFI0cTYd4pGnl6szXKSvwuhilpDHTMade1WDZJGVggZBaHLfOLb1FifbKP07VYIBIYxNLBQPfA7K8bjZPpLFZnQUL3saHHoLbhAzD2pnUpFHD2pnUpEAhCEAhCEAhCECOKYeMRpxCZHMANzl50rFRihmo4WuzNzPI8m5XCRq+76P979EDyEIQCELxApiUT5qbJGLuzsPscCocbH+pan0Z+Cnr53U9PnYBmztbt8pAUWNbcGqfRn4LzVyZLPiU+75uztjetbyKpgFZQkyt2Rm/sWDaLvA8q3dJgFBJSxvcx13NBO1V8P8AVutMdNJzEaunNBOBK3a1TQ1lOIm/XN3Ksr9H6BlFM5rHXDelSxaO4eYmnI7d0q00JqurKc0NQBK3tTvgs3jU0T6VgbI0nVfqrGuwGmY+EQ/VtcbOcfVb9Ui7RlkmKCIzuFo8129YQbBCEIKnSXvJUdQ+K+fwENqI3E2AcCfavoGkveSo6h8V88btcAdm1VL/AFQ6LRfgVe76DBi+GuZGzhsebKAG3S2LmkqoIb17YLctjt9+bnVRBo7QVVOz+3hhcOW0OHOnYdF8jaccKbI2FhY0O6Df5q1HJz1XOXVEIKaalfFM6qaXPc+ZoFhuWlilZMzPG4OCrsOipsHpWUrp2bN1zvXrp6dtZHJTytLnnK9o5/KpQ7d3+b6D9XKxVc7v830H6uVig4l7U7qWb0W7ol8wLSS9qd1LN6Lm1RLf7gQadQ1UDamnfC/sXjapMw6QjMOkII6aBtNAyFnYsFgplzmHSEZh0hBmKKvhw7A62efNkEpHJ6gk8C0ro4qIxCKd7mu+y0fNWOE08NVg1bHOwPYZTsPUFFguAYbVYfmlpwTmQNYTpVRYriLqOBkrXtbmu8Ac4HT5Vdz9ok80/BJUeCYfQ1JqKanayQty3HR/QTFfn4DNqhd+Q2CDH4nV4XJgFVCyJpqhG4E5Re9lqcB7y0vmKk42pm6MzUz3kStpnMddp7LKrrAnDiem2jsf1QPuaHNLTuIsq6kwaClqTM17nbSQ08xKscw6QjMOkIOlBAbmTl5uWea1lLmHSElh08Uj6kMeCWyuBQPpJ+HxOxCOtsRKwWvfeNvzTeYdIRmHSEHSy+F9/wB/73xC02YdIWZws/6/f+98Qg1Crq7vjRdbv0Viq6u740XW79EDFVW09G1rqmVsYcbAuO8pCrr6JwEkM7BK07Lc6h0maHinaed/s3qT6OU/hpvaPkgtopA+Jj/vNBXdwqb6OU/h5/aPkj6OU/h5/aPkgtpSNU/qK+X1fdc3nu+K3D9HoGxuOvm2DpHyWFqG5KiVovYOI/FVcR9G80Pzqa3RXsovRfqVoaurp6KLW1MrY2dLlntFbZoreC/Uq3xnCmYtTNidI+Msdma5vMs9HTDVYrxqvdw/GMJqmmF1XE8OG1t0qKzAPGW/xXfNYmvp6CgxSSglZUysj7BxcAMxF+jylE0+HvpjHUU8xZnsXB7btOzyL2wPoOHVOFPneyhmY6UjlAOJP4puqpzLlfG7LKzsXLJ6MYFFLqcRpqucas5Gg87QeryLaIKOLETT4u+GphcHy2ALNo3lXqzOI/7RQ9bfitKg9Vfjneas9E74J9IY73lq/RO+CDKz0OMPLZKOaQw6thyM39iFIxukbKOojlbIXPaMjgBydu38LrRUDITSUs2tDZBE0bHDbsCXrcTpgJKaWtiMjm8lrQd/Wgz1HgzadlVXYg5zgYhq3OJF32P62RFgFBWsfPNVyRvtfKHH5r3GZ5ZcGjibIXlr2axrntNuqyMMwrBaqifNXZOEc+Y7UGtw6Jj8IgieMzTGNiVxXDqWPD5MrHbG7PrHfNZaglo4tHZ2SW4QWcjpXNBU0Y0SkZUd2ZXWJ335kGskpYaeah1TMpdJt2k/ZKuF85q5abiuiZEf7S2YZjfbaxX0QEEXBuEHSEIQCEKKokMUD5GtzFovZBKhLUNUKylZMBbMNo6Ewg8d2J6klg3e6LqWfh0hxytfPwHDYZYonlmYuA+LlFR4rpDBQMIwuHUiwzlw/wAyC3xrF8PbEInVUYeyQZm33J7CpGjCYXk8mxN/WV8o0k1stfnkZaRxc5wbuC+iYNLHVYVSROlYIGN5XKHKN9yCyjBrHGofbVN7W08/lXyqr7divpnfqvrzp4BGQJo933gvkNWby4oRt+uP6oNloPysPgc57yduy+zcvcXlMNdDE1rna97mZz9jaN3tVloQ1jdG6fI/P6ty0CCspaCSOmewyXL27Np2LGYjQPh0rc1lU5r+Dl+Zm0jsvkvoyweKNLdMpiftUxP50Gj0XklkwlhmldK/7zl3iNO/EKptOyokhaxuZzmc56PxS2AsrIsLiYyEDO0OD3HZY+tW9NTiBp2lz3G7nHnQZ+rws0skcZrq2R8l8oYB81T6SYdOMHleH1rgzlEStGW1utbSvpnTxtfEbTRnMy/wVJpJiI+jtZFVRuhmMZba1wTbpQYGjJNVTXY1uw7nk339K+h1MUbdFqdwjYHatm3Kvn1N3RTW28k8xHStNE7FZcLpo3QyGI5GhxlYW81tm9BFJQ6TSRPNJI9jCL7ftDybERYfpaymjvM7NnNx0C3Ut5SsMdNGx1rtaAVMg+fVtHpMygcXyBwAyEX2m/PuXkWHaVmlhbr3DbtHQNvkW1xbuP8AeCai7UzzQgwMuF6TS1hbO7WszbDezfgmIMLxGoa5zIYuS8tN3HeD1LcHckMI7VP6d/5igzIwPFbm8MFublH5KCowvEo6ixhizap/2jztPkW9VfL35g80/BBQ0uNuhwZsboGXjjyFt9ptsTGF4k7DqbUy0VU8uOYGNoI+K0th0L1Bna3F+G0zqePD63M/Zta0f4lLGyJsbAcOrLgC/KP+ZXq4kkZEwvebAIM7hrYeC7aCrdyuZx/zJrLD/d1Z7x/zKTBKtklOYyCx2a4DhvCt0GHxXRzjGqL2QVMbZHC7X82y2+6dGjUeGVtNXQGaofFduW3Na36rVE23oQUM2Ik4zAOA1F2xv2ZBt3eVWWFMeyjbrGFjiScp3jauKjvzS+jf/hVggodLO4oPTs/MEUPZUXnP/MvNLjlw+J9iQ2VjjYc2YKqpdJMNjNNmkk+rc/N9U825XUg2iFQfTDB/DSfwJP8AKvWaW4S9wa2aQk7vqXj/AAoL0kNFybBVddiQbSSSRwvfHaxdzbdn6qF+LU2ITRUcTnXebu5B3exT6Q2jwWY22DLuH7QQcaN97z55Vss1g2K01HR6uYuDic3Ykqw+kNDzvd7jvkgo9Nu6IOpLaG99j5hXmlNdBXTROgdcAbdhXuhvfY+YVTnxXRU/x8+zV4L3vb5x+KsFX4L3vb5x+KsFcc6zGnneiD/qG/Byr6Nx/svLB5W63kVtplQ1VdhTI6OLWSMlD8twOYqgpRpAIYXwYY05dx1jdv8A3INXS0zpInyRyOZIJXWN7g7U7STmVpa8WkYbOCgwhtQ2gaauMRTPOZzAbgEqtxaTGKTEjLhlEyojeyzi5wFjs/aCBvSTvTJ5zPzBZOV7uPYOW3tbubqVhWVulNXTmJ2ExNBI2te2+/z1Xuo8fdXR1PFQuxpbl1jfJ+15EF1h5vg1Zc3+sH6LQVU+piFhd7jZoWMdPpJS0M0bsMj1bje5e3Z/3K8wmfGKytDsToI6dkY5Ba4G/wD3FAzWUrhQzzTSudLkJFjYNWcx1x4a/lgcr/CtdiLJJMPnZE3NI5hyjpKxGINx+eVpnw1gL3WaA9vR5yDXaN94aP0TfgFaLJ4FV41RupaGuoI4qcNyawOBOzqctTJI2KNz3HY0XKDtChpp21NOyZnYvFwqPEcVxplfJDhuHxTxR2u5zgP8QQaJCyhxbSr+5oPfH+dHG2lX9zwe+P8AOg1aFlONtKv7ng98f51xLjOk0cZfLhUMcY7JzTcj1ByC50k70u9Iz8wVVol3yxPrZ8FRYhpLiNRDqpaKbV52m+Q7bFXOhL5ZqjEJ5IXwh5ZZrh5Cg1yrsM7fWemd8VYquwzt9Z6Z3xQN1Pc0nUsDj/Z0noB+YrfVPc0nUsDj/Z0noB+YrDf6Gx0Z5iD+hXds3mj9Vp6fvpVdQ+AWY0K7tm80fqtPT99KrqHwCWeg0n5ifhPU1Aga0kE5nAKTO3PkvyjzJTE+wi9IPiFQ1OKZdKo2h3Ib9X7bX+CyVVbKrYsTemdX0jW1aEA3AQvTA8VXjVDNiLI6ZhDYy68jvIrVCiY1xqeqK5oq2oKUGH0+HwiOBluk85TRF9+5eoUxGpE1TVOuVFX4E3hbKyhtHMwglu4Ec/4K6YSWAuFjbau0KIiI5Pdd2quIiqeQXq8XqljV+J9so/TtVgq/E+2Ufp2qwQCTxKj4dRuh1hjvzhOLl3YlBzD2lnUpFHD2pnUpEAhCEAhCEAhCECr8QpGOLXVMQc02ILxsSVViFIa2kIqYrDNfljyKyMERNzGwk+RJ1cEQrqT6tn2ubqQTcZUXjUXvhHGVF41F74U3B4fBM9iODw+CZ7EEPGVF41F74RxlReNRe+FNweHwTPYjg8PgmexBWYtiFI6kAFTEfrGfaH3gp8Ue2TBJ3McHNMRsQfIucXgiFGCI2dsZzftBSYo0DCJwAANWfgoq5Mlrrj3fNm9sHWvpNLVQQUVOJpmMJYLZnWXzYdsHWvpdDGySggzsa7kDePIq2H5y3emOmgnX41hr6SoibWwF4bu1gUseN4Y2FuatgGzwgVa/RCmkrHSzTOdDmLms3WuvZ9EaZ0ELYJXRyRHY7fdWmgWT8SwyrjMfDIHC3NINiqKrF2YZXGUTR1LBFlFngHeOtO4No7FhckrzJrjJtOYblFpVS07cPdM2Nokvl9SC34yovGovfCOMqLxqL3wpuDw+CZ7EcHh8Ez2IKbSGupZcHmZHPG5xGwB4POsI3LmGe+W/K6l9A0jhjbgs5bG0G3MPKsDC0PmjadznAFVL/VDotF+BV7tRhmC4JVMZJS1Dg9w7Fsm2/tTs2E0UD8suKVMbug1Lh+q8r6qn0ZwOKeClzi4FvKdqqG6biUsfJQNs/nIuQrUcnPVc5MV+F4e6SItxBz3ONi+SfNl/FccSQNIdFjDYng7HCT+a1Ahpa2lDmNYWvFw4BJ1sxwqkMtRTsmjZztaLqUPDX0nHTHcJitqQL5x0lP8AGVF41F74RwOmNQJtW3Pltu5lNweHwTPYggdiNE5pHCovfCxEkVNFHPLDiMrHgMtkmI3u61vTTw27Uz2LN1VLAMDnmDG6wuY31Zgg6goaF9PG9+MVGZzAT/andHWmuI4DFrOMqzV/e4S63xVnRwRGigvEztbebyJghjY7EANCCgjwuimeGR4tVPceYVTj+q9lwmjhfllxWqY7odVOH6q8jjhsHxsbt3EBeuijebuY1x8oQZrR6qpafCKmJ1SzY91i9+07AmtHq+kjw6z6iNpzHe4LjAoozhlYSxp+sdzeQJ7CqemhwqKTI22TO828m1AzxlReNRe+FxNiNGYZLVMXYn7YSTMdwR5NpYrtNjyVHNj+BhrmmWMi1jZqCpxGvwqXRuphY+E1GqduDb3spsKoaF+GQOfitQxxbtaKki34rOVuI6ulq3UMsbmPfIwMyC4Z07uhb7A4YnYNSkxsJLOjyoK/i/D/AO+aj/7Z+am4jp9VreMqzV2vm4S63xVw6GBrS4xsAHkRE+KaK8Ra5m7ZuQUkWE0kzi2LFap7rbm1Tj+qrcOoKUVFSybEJ4Mr+actzeU7VrtVGwEtY1ptzBU2BxsfVVudjXcvnHWgh4vw/wDvmo/+2fmji/D/AO+aj/7Z+av+Dw+CZ7FFHwSV7mRtjc5vZC25BS8X4f8A3xUf/bPzVdgclLSYw8cKzt28qSS/OthweHwTPYqGKlgi0kcyNjcuS+7qQXHGVF41F74UcmI4drGZ6iAv+zd4TXB4fBM9iUqaFslZTSNjZlZfNs6kFXpBXUr3U2WojNn8zx5VeyVMMVMah8jREBfNfYqfSGGJrqa0bRy+jrU+ktW7D8EmligbIbBuQ7rE2QRw6VYXNrskrjqWlztnMF79KsJGXNUBmZuYZrBYOAsqWMbBhpNTLcOaHOGz2puigaJo21uFNiYb5HOc7fbdvQbqPGKCqpTJFUx5XN2XcF88qSDVSkbQXn4rcYBEw4KM1KyFoBDWb7C3lWHqtlVN57viquI+jeaH51NNo1VU0LoxJMxp1e3M63OVpOMqLxqL3wszo7LSMMZmLB9XY5hz3WqbFA9oc2NhBFwbLPR0w1eJ8ar3VdbPgb3f2iOmmJ2k5WuUQfo4QCKejI9GxS8Kw9mKSZ3xBjY7G7dx2KfjLBx/voPdXtXR0+L4VA3U0xjY0fZjAA/BPQ19PNTmcPyxjYS7YleMsHB7dB7qrcPGFzslfLIDmf8AedZBFVzxT6QxGKRj9rexN+daOWsp4X5JZ42O6HOAWcmp6CLFqV9DYuLhnsT+q07oo3m7mNcfKEEHGNF4zF74S9dU0dXRTU4rIW6xhbmzA2uE9weHwTPYoKp9JSR6yZsbG9JamtMRMzqhnI8LhYxreNYtgt2Q+ajZhGGGsyz1NM/k3LhlurefG8JjZdpY93MA1cUuIYYwOfNLE6V++zdg8m5edunNl4e96Z/BduEYKw8mpiHU8fNeOwfA3uzOqISTz5guqrSfC6ecxtp3SgDsmMFviovpbhmTMKOW/Rkb81G3Tmnhr3pn8O+JsDP/ABEXvBcYno7h0GHSTAgANJB9SsIcawmWJr7sYXC+VzdoUlfUwVmDzugcHsDSNi9RVEvFVm5RGuqljA3DRQUkrpYzUueeTs3bVuKGsp4KGBk07GvyDY521YOal1dDS1zo2ZDLla2+3nX0DDoo30EBexrjkG8KWN3xlReNRe+EcZUXjUXvhTcHh8Ez2I4PD4JnsQQ8ZUXjUXvhePxCic0jhUW39sKfg8PgmexHB4fBM9iCnwPEaZtE5kk8TSx5HZDbsCsuMqLxqL3wsw/EpMNppHx0bZ88hA5O42CS+ltXqC7i+IuuBfLsb1oH8EqX4SyqjkbHJrZS9pbLzJqGqnkwRjODZWHL9Y5+zm8iqRpZVNa4Pw2OQBvZMbsKtNEMTkxGmkgmiaGRgWsPwQZSTEYaXHZXimbXNyOY5g223bdxXUOOUMUIibg8xt92Yi3/AGrbMoKKJ88c1OwSElzXfeBU2D0NKyhje2CPM69za/OgwcON0cTMpwiqf5XTuP8AhVPXVscs9QIKMwMltyL3y7OpfZODweBj90KgxnRzDqqsiqHxWklka12U22W/kgyGDaV1+EUDKSKhMjWHsun8FYy6fV5I1eGOAttu7/8AK3FPQU1PAyJkLMrRsu26l4PB4GP3QgwT9Pq/VtDcMcH/AGjmP+VVUGOCtx2asrQIC6Isyk+R3zX1Lg8HgY/dCzmJ6LYXU4rDLJCc0znF4BIG66CywnEKRuFUbXVMQIhYLZx90KyfNHHHrHva1n3idiigo4IIWRMiblY0NGzmCnLGublIBHQgrqjGImTRQ0wbUPkvsa/cqDTKskqMFlgfTiJzeVyn7dx8i0tXRMljBhDY5WEFjgNyodKK0x4DVR1lM5spYWCQAZSbIMNRvDqylD7sbYjM6TN0+xa+KRtIWw8LgMTNTexHMVk8NazjCi2tPT+K+gPfSxVUmsp9bFLE1vIt5b/FA/LjmG04aH1cW0X2PCi+kmE3twyK+7sgqCtpqGSR5hopMpjLW3dz7PKk5KCE1r3to36sy5htHY2HlQaLEcfwySmDW1cdy4faCs48So9Uw8Ji7EfbCxtZQU00kWSikDGmTNtHPbLz9a9disOGY7DFBTciSHKWybQDs27/ACINnxjR27pi98JfC5o2U00j3tazXPOYnZ2RWTp8Ypq/SKVlVTnIyPK1kewEi5vvSlfVMjpZxE2WOPXmzr7tp2b0H0OKrp53ZYpo3noa4FI1VTBDjMAkmYw5DvcsjHUxtqriKQS6vZEHbOvepJZ6EYW2csmdUZw1krj5R5UG04yovGovfCOMqLxqL3wikgidRwl0bCTG2+zyKbg8PgmexBDxlReNRe+Eg2vpaitc2oqImsZ2DS8Wd5Va8Hh8Ez2JetoaSeAtmY1rfvDZZBn6bEIqx7KeGZkTYnZnzkj2N/rnWgditAwcutgb5XSAKOkp8Oo6dsEIiDG7r7Ss5phi9PRanU07JXMdtzDkncgj07xpooKfi3ERn1ozaibbax6CrfRGse/RyOoq5y432vkdfmHOVQU+Ht0mw+jlfFDA2RxOVhPMSFrsGwtuF4a2jJD2g36UEZqYKjGabUysktG++V1/up2SupYnlklRG1w3gvAWbrsTmgxZ4hhjBiBDSOhWmDVTsQ1vCY4i5p3gIGqitw+WFzXzwPFjsc4FV+FvwngY1go82d28N+8VcmnhIIMTLHyLiCjpoogyONmW5O7yoFc+DdFF7GID8H5hR+xie4PD4JnsVFjuF19VUxOw98cTGNJPJHKPNzILJk+GRuzxupmu6W5QVI+uoZGlr54XNO8OcCsJWYPpQZg1habN7JoFj+ClbhWk5o2OOTschZYZum+5BsdZhI8U9jV1WUtHwN5MUDAR2WUD8VRaMYfikFQ84o0Obbk3A2LVFjXNykAjoQfPsdFHaA0jmk5eWA69iptEpooMRe6V7WDIdrjZSaXtp21jNS0B1uVZc6Hsa/EnhwBGQ71TnxXRU/x/w0WD4hSNoWh1TEDc/bHSnuMqLxqL3wvaeipoYgyOJuXqUvB4fBM9iuOdLvxKjyH+1Re+EvhmIUbaCEOqYgbffHSnzTwkbYmexcQ0lPFE1jImZRu2IOeMqLxqL3wjjKi8ai98Kbg8PgmexHB4fBM9iCHjKj8Zi98KZ80ccWte9rY9+YnYjg8PgmexdljXNyloLehBXYhUw1GHzamVj7WvldfnTT66licWSVEbXDeC8Bey00LoXMcwNa7fbYpHQxON3RtJ8oQQcZUXjUXvhJYhiFI6Wly1MWyXbyx90qz4PD4JnsUUtHTSFhfEy7HXbsQIYjiNHr6U8KisH7TnHkXtXidJUO4MyojLXdm/MLAKwko6eUAPhYbbRsXQpoQLCJnuoKymxGko3imdPHqv924OFh5FAMYpaU4lUMmilLBma1rxyrZldmnhO+JnuqNtFStDg2BgDuy2b0GRfp4+O9qFjsv3Z9/VyVz9P5LEnDHWacrvrP8A8rXDDaIZf7NHyd2xenD6Qgg08dnG52c6DKHTtwHcTDZuc2n5ujsd6ssD0ojxMytqIm0uTdnfv/AK34sovFo9993OpBRUwcSIWAuFibIKzGMRoW0WyeEuD2HKHC55QU1DXUojMslRE10m3LmGwKGXAaeJueIXIIdlcb3srClEE8IcImgjYQW7igOMqLxqL3wkMNr6Rs1XmqYheV1uWOlWvB4fBM9iRw+mYJaouhaAZSRs8qCSoxGjNO8CpiOz74WIxuWOV1KY3tcBAAbHylbypghFO/6pm7oWEx5oa+kDQANQN3nFYb/Q2WjPMQb0RqIqermdNIyMFo2uNulaOOtpY6+okfURBhAsS8dAWd0RhjnqZ2StDmltiD61LjejkkJdNREuj52X2heLc1RRriFjFW7VzFTTXVq5LrFcTpDSayOoieWEGzXgrDT1DpKx9QDyi8uHtUN3DYbrxYblya2ywmDpw8TqnXrfRaLGKOWkjdJUwscRtDngEKfjag8cg/iBfNNqv8E0dlrbT1N2QdF9rlmovVVd0Q12I0fZtRNdVeprm4nROFxVQn98L3jGj8ai98LqGipoImxxxNDW7tl13weHwTPYrLSzq19yLjKi8ai98I4yovGovfCm4PD4JnsRweHwTPYiEQxGjJAFTESf2wpZZ4oWZ5ZGsb0uNgjURX7Uz2LpzGvFnNBHlQcQ1MFRfUysktvyuuuJK6lieWSVEbXDeC8BTMjYzsGhvUF46GJxu6NpPlCCqxLEKR0lJapiNp2k8sJ7jKi8ai98L2aippSwvibyXBzdnOpeDw+CZ7EEPGVF41F74XjsSo7H+0xe+FPweHwTPYvHU8OU/VM9iDqHtTOpSKOHtTOpSIBCEIBCEIBCEIPFX1skbMRomue1pOawJ2ncu34dG97nGWcFxuQJXD9VUYno/BPilDIZ5wWuJ2yOO63lQaRCR4rj8NUfxXfNHFcfhqj+K75oHkJHiuPw1R/Fd80cVx+GqP4rvmgMY7jHpGfmC6xLvVP6M/BI4rh0baQHXT9sZvld94eVOVsYZhErAXECMi5NzuUTye7fXD5rezr9BX0XA62KpwqB+ZrbNAsXeRfOndkQtXhmjTarDYZJ554nEXtE9zR+BVXD85bzS/RS0VfIx9DM1j2lxbsGZSxSxiJoMjL2+8s7VaK08FNJLwysORt7a9/zXbNEaZzA7hlZt/8Aef8ANW2gaLXReEZ7yxmkOMUVVK9kEpebZOxNrqyOh9Nbu2s/jP8AmstXaOSYdKRJI8xtOfY4/wBc6D6ahI8WR+GqP4rvmjiuPw1R/Fd80EGkveSfq/VYCm7pi88fFbTH6FkOETPEsxIG50hI3rFU4vURjpcPiql/qh0Wi/L1e7QzUeOVb3RnPwdvY8scocyjiw/GTrKeSmtmffXBwvltu9q1VHRMibFIJJSco2OkJClnomzvzuklaehshA/BWo5Oeq5yz9BT4jS4oykmqXMpQwOYc2884+C901dJFhmZlRse8MMd+bKVPiGCw1GI0zH1FQwAEgiV3zVRplg8NPRMqW1E7naxrcrpXEdifL5FKGpyPOMMeAcmpAv6yn1UcFYK5lNrJ7GPPfWu8vyTPFcfhqj+K75oHSbAlYSXFqSSnqGMe5xfka3kG18y1rsLjLTaaf8Aiu+awLMDmp2yOc9+rZlc7lHnNkH0ei7ig9G34LuaPWxOZe2YWVfS4bG6khOtn2xt/wB67o608IQIdVmdbpzG/tQFNEIKeOEG+RobdSpSGhZDIHtlmcRzOkJC6nomTyZ3SStNtzXkBBnMLxalpaOshlMmfWHsYnOG4c4Cn0cxGjqaU0BkdrXh3ILSNllWUOG1UsFS6nedWHm93G+5eaN6PSOrW1r5ZNWLt7MgoLmbQ7CJf90Wnpbb5Lk6JYdFFIGCQsIJyXFvgrTiuPw1R/Fd81xLh0bInu11RsaT213zQZukwqkiwiveYmCUQSDKW7RYGy02Bd56bzf1Wbjpo5sMr5i+YP1MptnNtxVxg2HRvwmncZZxdvNK7p60FxM0yRPa0gFwsCUvhtGaKm1bnhziSSQLb1xxXH4ao/iu+aZEIEGpzPta18xv7UEjuxPUqXAO6a7z/mrGGibTuL2ySuNrcp5Kp8JpW1FXWFz5G2f9h5b8EGiVfQ4Y2kraipDgTLzALriuPw1R/Fd80cVx+GqP4rvmgnrayChpnVFQ/JG3ebXWYwOrhq8ce6F5N2k7RY2uFZY1gPDcOfBFLKXO+9I4hZ3R3BtTjJ1ssmcMLOS8jnHOg3yVqah8VXTxNAyyE3/D5qPiuPw1R/Fd80jW4dG2voxrZ9pP+9d5PKg90i7Km8/5q7IBG1ZnH6BkZp7SzG7+eQ+VaB1O11OIcz7W3hxv7UEoa0G4AQQDvCXp6JtO/O2SVxt9p5PxXk9EyeTOZJWnoa8gIJpyGwSE7g0r5dUm9TMRuL3fFfQqrDY20sxEs+xjt8rujrXzuQWkeP2iquI+jeaH51NfhOG0s2AiWSMF9r3V3TTMp8Kp3EjZC2w6eSqnAcPjqcGjzySjMNzZCAn2YHTNEYMk7tWLNvK7Z+KsUdMNVivGq90cGAUElOdfTtc6UlzgefavPopgviEPuhRY5QzwYa99DJUulv8AZe4kDqVfo/QYjNUOdXVVXqg27Q8lt/xXpgWv0VwTxCH3QpBgWF08Jy07WMbtsApjhkQFzNUbP/dd80vUVD6uhfFHTTlrhYOF/igz0NVhz8dh4A45Hlv2SA7atwvnWDaPVkOLQZ45AIHBxzXsFu56Jk8md0krT0NeQPwQNKg0x71Dzh8VY8Vx+GqP4rvmqbSmjZBhmYSSuOYdk8kLxc6JWsH49HuxwBJsBcrvg83gZPdK7o2vfVxtjAc8u2Amy0/F2LeKw/8A2Hf5VUtWtuG+xuOnDVRERr1srwebwMnulHB5vAye6VpYaXFJ3SBtLF9W7Kbzu+Sm4txfxWH/AOw7/KsvDxmpdsVelk3QytF3RvA6S1P0mLyUtC+kDW6t97kjarLFKLEYqGR89PE2MWuWzF3P0WWca0yODBvdsWKqmbdXcvWbtOMszNcLKpZhPBaXI+fXF9y1zCG8/kW8wzvdBffkCwM9DUz1VPTOjjbJG/KLzE32X6Ft4cNvTxCWSRr2tAIZIQFecvPNYoSPFcfhqj+K75o4rj8NUfxXfNEHkJHiuPw1R/Fd80cWR+Gn/iu+aCpwl9VJUTwU8kbGg5zmaT+qerzXUmGzziaBzomOfbIdthfpWTo6XFKmtqjhT8jYn6txfKbk7/1Tk+EaTT0z4XzRcsFrjrTuPqQaKk4dPQsldNCHPF9jDu9qQwzEHUToqeocHMlZmYGMJKrYsJ0mhpxGJYrN/wDeO72Ligw/HZXQVJEDmMZkYNYWm3XbyoNBiOKYfwV5qmyNYB2TonbPwVfojWCofKxkznxtabNcex2pXEsJxmroZIHxxBrt5NQ536I0T0dmp9ZPO9zGSNs3JK6+/wDkg2SSxDs6X0zf1XnFcfhqj+K75pSuw6MPpvrp9swHbXeXyoLm6EjxXH4ao/iu+aOK4/DVH8V3zQPKoxDEaSHFqOKSUB93XHRsKZ4rj8NUfxXfNZrF9FdfjNM+OpeGyO25nEnZcoNkCCLg3BXqr48KjYxrddPyQB213zTckIkh1Rc8DpDiCgqJsRxltTIyPCw+NpOV+sAuFX6UPq63R5kU0Ahmlfdzb3yjatHT0bad5cJJXHoc8kfis7pz/ZqNlWGyPs6xDXEAIMPTPLq2CIiS7WnsnZulNVmjzaano5I55ZDM5okaGHkg2+aVoYxLitK4u7L7rtvOvo1ZhUDcMLg6S+UfaKCrwfRHC56MOmbI5999x8k/9CsG8HJ7R8l3gmHxvormWYbeaR3T1qx4rj8NUfxXfNBSVmhuFsgvDFIXZhzj5KHEtD8KioS9kcjX9Nxs/BXVZRsp4dYJZztA7a5L4ph8Yw/NrZ9tt8rvmgwdHo+2pMjmNkc2N72k5wL5W3Wi0c0XwrEMJbPNHIXl7hvHMepLYJSNfDVXfILSzbnnwYV9ojCJdG2xlzgNY/a11jvQQVOiuj9KRrg5pdu2jb+Cygw+kbVNfC36hs7g1/ZbrW2BanH4KelqIb1JzlvYyOzbNu6+5Ziiw+M18VK2qJMjy4DOQCUH02k7kh9G34KVV0WFMbExrpp7hoBtK75rviuPw1R/Fd80Dyq9IGMfh4EkLp4w8FzGi5IsVNxXH4ao/iu+aOLI/DVH8V3zQZSniwtkNpcFmL/RH5LO6TsyU8DRGYm5nFrHbC0bLL6NRUjKmHWGWdu23bXLG6V0ERxNsbnSuGbeXEoLbQvvNhvnP/M5bJZzBtHKenpYHMnnygXawPcANvWr2SESQmIlwHSHWPtQY+TCqTFtJasVo+rZ0OAV1gNFT4fUVVPSH6prgRtvzBecVUcGKMAZI587SXOMp5rfNNswalje98TpmF/ZZZXIJcTrqegpHS1L8jDsva+1VWF4/QMpGsdJIDmd/undPUjSDR812H6uGWS4cHHNI47iqeg0eq3Uw1UhLM25zjvCDZCtpiL6+P3gjhlN4eP3wsRikJo8QfFG60Y6dtlEWTc0jfYg3nDKbw8fvhHDKbw8fvhYMMmIHLHsXgZNbsx7EG+4ZTeHi98KGqr4I6Z72zxlwGyzrrERsmfVRxaxtn+RRNMzjIM7RkdbcgZ0gqYJ2UzYXZsreUbW2qbQ3vo7zCqqva9pbnN/Un9FYGz4kWuc9vIPYuIVSfFdFT/H/DZYSx0dC1rwWm52HrTqqqSkhqoBK2SoaCd2td81PxXH4ao/iu+atudSV9ZDRQZ53ZWk2BskcHxSlkp4IGyEyOuBsNr796Q0lw+JlEy8s5BfbbI49PlVfhWBmnmo3vfII5HOy2kd90oNq97WMc9xs1ouVXsx2he3MyRzm3IuGFR1lDDHCWGacuk5DW6122/rWUqKrCMPqJKN1PVa2M7mzuAN9vT5UGx46pOl/uFRP0iw5ji10rgRv5DvksPh/Ba6mqDr6uKoiaHgOndt27t6u6Chq6zDmGNkTmPG1z28q/WgtMSxyhlonsZKbuta7SE6Maoy0EOfbzCsriWDPNM5k00bQx1yGu5StKDBKPg/9tqHGQGwyVDgLILbjqj+8/3Cl6jEIKqqpGRF19Yd7SPslcjR/DCdkk/qqHfNVDsOii0hjp2Sz6trtgMrjbk9aDZXQCCNhVVV0UUMJ+uqM7hlaNa7afaosPoGhhgnmnEzNpGtdz+tAziWOYfhcrY6yfVvcMwGUnZ6kn9MME8c/wCxyzWnFBDHWUxJkffKLucTszK/h0NwR8MbuDHa0HsygfoNIMMxKo1FJUCSS2a2UjYrKSRsUbpHmzWC5KyrMBw7D8RkkpI5IzGBmyvPY2C0c9PFWUurc9xjcN7XbwgqzphggNuGf9jlFUaY4W2B3BagSzfZaQRf2qZmi+CUjXyGkZbeS/b8UrBolhFTmnkpMuc3aGkiwQU9VpfXVEeq4AwEPadkg5jdXmi2LyYpJVmWn1DmFt2qi0h0UdS1MdTQZm0rMoezWOzXvzJvR2i1FVWOquEwMdkyOc5zc2xBtEvTVInfM0C2reWHyqBuHQvaHNnnIPOJXfNcRYNBG55bLPd7rn613zQd4tiFLQU16qTViQ5W7CblYXGKqCplg1D84jiDHbLWNyf1V/pVo7NXUUfA5XZ435zrJCdlisk6gnoQ0VDgXSjOLG+zd+iw3+hstF+YhotCu7ZvNH6rUQscMRqHEHKQLH1BZLRKnbPWShzntsB2LiOnoWrmkildJTOe5uqANw+xOz+aWehGk+/Ez8MhpVqBihbCwNOXlW6blUidET8RxA5HEh7rZnG9lqG6MYe2m1Uj/rrbX35+pYN3VcmZhtuLt4Wim3VOuWd0e1BxaJtQ0Oa7dfpX0UAW2WXzivw6fCatokPJvyXtWzgpqeamjm4RMA8XH1zvmstnXGumWu0nNNyabtE64laoVfwCny5uEzW6dc75oFBTkEipmIH/ALzvmrDUrBCrhQ07r2qZjb/3nfNAoKdxsKmYn0zvmgsV6q4UVO1w/tMtwd2ud80zPHHO0RGRzSPuvsUE6EvTUraa5a+R1/vvLviuJqBksheZJgTzNkIHsQc4ix75KXICcszSbcwTt1VVFJDTmIGSoOseGdtdsv61PxXH4ao/iu+aB5eO7EpLiuPw1R/Fd8147DI7H66o/iu+aByHtTOpSKOHtTOpSIBCEIBCEIBCEIBI1fd9H+9+ieSNX3fR/vfogeQhCAQhCBDGO4h6Vn5gpK7vdN6M/BR4x3EPSs/MFLW975fMKieT1b6ofMf95619MwrvZTejHwXzM9sPWvpeEd66X0Y+Cq4fnLe6X6KFRiWk+HCKppi92cAt3bypI9K8NbCw5n7dg5O9eYho5h4bUVRjc55BdYnkg9SmOjeHT0sTNW5mTaHMNirbQGcMxqkxR720riSzY643Kp0q7J/mfJWeG4JRYO+SanL25+yzO2Ktxhj8Tq3wUrC46vedg5kGnQhCCp0m7yT9X6r59E3WTMZctzOAuOZfQdJu8k/V+q+f05y1ER6HD4qpf6odFovy9Xu18Gi8hDHuxSqLbA5eT8k39G4vHKn2j5J2gr4p2sja2QOyjew29qeVqHPVc5Z+bROknLXS1FQ4s7E5ty4k0OoJXh8ss8hHS5aRClCudsx1noB8XKxVc7v830H6uVigjlZrI3MJIzDeFmWaNUvGb4DPOYxG19iRtNz8lqlXs7+Segb8XIGXU7TSmAEtbky3G8bEpFg1PGG8uRxHOXKyQgXkpWPbIMzml+8gpObBo5Yyw1EwB6CFaIQVFJgUVHTmGGomaxxuRsP6KbB4mwQSxM7Fkrmi6sEnhv8AxPp3/FA4SBvNlHO4aiTaOxPwVHpjJK3DoWQSFr3TAZWvyFwsdl1QUoNUygJr6osl1jXgyHmYXINBQ4LDNQuvPKBM0hzRbcd6t4aaKGjbTMdaNosDdYGgxOqgjq6V9RIyOaUMikdcZWXIJB6iF7LUvir+BwVlVJHnBLTNY9j95BsosGpmMA1kjyPtFydfTMdEWBzhcWuCstiGJugwyOngNRHI0bXuJP8A3c60OCyPlwqB8ji5xbtJQcSYOySMsNRMAfKF3heFw4YxzYnPdm3lyfQgrTg8DppJHSSOLze19yZjo4442MaXWYbi5TKECDsMY5xOul2+VV+AYTDBJJVNfI6QucOUf2v5K/VfhHc7/SO/MUFgq6u740XW79FYquru+NF1u/RBzjGHy14h1MrYzG/Mc3OLFTMqZYpGx1TWjN2L2bkrj+LPwmCJ8dOZi9+WwPkPyVVPj9TNGWOw6oFzv1Tvkg1iFRx6QxNiYHUtXmDRf6h/yXX0ig8VrP4D/kgs6zuObzHfBfL5e3SecVuKnSCF9NK3gtWCWEbYH23dSw0hzSOI5ySquI+jeaH51PoGi/eWHqVuqjRfvLD1K3VijphqsT41Xu4leI43PPMFTR43KXAujjyF2UEb1a1xtRynZ2POs/DLSyvpGcHDHym4Lm2vbavTA0w5TQTzhJQvFFK6CQkRuN2O/RPAWCXrpI46V75Wtc0czkEVMb4lU2N+S34lPKiwqOKDEZ3GpaXOaDlDxbnV1rGfeb7UNTpUOmPen94fFXmsZ94e1UOl72nCdhB5Q3HyrHc6ZWsHE7+j3ZLCO+lN56+mhfM8H7603nr6YFjw/KV/THiU+xShnfNJUh1rMkLRbrK6qJZWVUDGDkPPKKjopYnSVAYwMIlIO3sjc7U5maN7h7VYaZV6S95J/V8Qvn0LxHMx7uxaQSvoGkzhxLOLi/J2esL5/EwSSsYdzjZVL/VDotF+BV7tbFFU1tWC5kcdHJKHNc7syQ3mWpSElK5/AjGOTE6590p9Woc9Vzl6hCFKAhCEGX0O7pxX/qT+Vq1Cy+h3dOK/9SfytWoQeHcUrhsL4KJkcgs4DamibApagqHVNIyV4ALuhBPK0uic0byFBh8T4KKOOQWc29/ap5HZY3OG8BRUM7qikZK4AF193WgYSVe0ufS2F7TC/k3p1QzzthdGHAnWPyBBMhCEAonmISxh9s5vl9ilStRC6SsppGgZYy4u9iBpCEIBVuO4Zxth5pcwaC6+1SDEGnE+BZDmy5s3t+Smq6kU7GnLcuNt9kGYj0PfHJHI2aMuj7C99iuJ6TE5qUwa6nF22vtU7sSEYzSsDWc5D72TjJY5GhzHtIIuCCgUwijloqJsM0gkkBN3Dn2p9eL1Ali3cf7wUWLd7B6vgpcW7j/eChxcgYWCSANm/qQYmlMkczmRSua18ry/dzttsWw0YgbTYUImklokdYnfvWOipHOfHKZMwlqHBltuXYFtMAaafDXtlkzZJH5nHrQVOkMAk0noHyw6yFkRzC9ucpGtZTnSLCuB02qs8l229/xV3iE9DWYhBHLM10WW9g7nVZLHTQ6S03A3nKA3sT5Sg2SjdKxps57QetSLCaTYu/DcYexlNDOZD/vWbtnSg2+ui8I32o10XhG+1fNqbSZ0tUYZaWhgt9pzBZTDHKlwY+LD6aVj5MgcyC/T8kG1wmaMUe17ey6VkdKi12MREFp5ewnrSsOKVkWSAYbETJc3dTnov+igne+ZtI+5aXPuWtGzm2ILtuk+I01qeCgbO2MDlg7/AMVZ4VjVdiJjzQRQl7nNym+ywushA+qjlFMJXNJdcEsNvanKSorIKiR0NTnlY/a3Kd52dKC5xXFauhx2lZI2NxILRl8tlq2nM0HpC+c4o6udXQ1Vc2xYC7MW23WVwdJ6iOGOTNCWuGywvz2Qa2XtT/NKqMMxOlipMjpDmbI8Hkk/aKtA8vpc53ll1VYRJwOnIkB1T5HkO6DmKBCOjo8axupMrHSRtGw7RtTDNHMOjfqpoyQTyDmPsVlhz2OqKsNe0/W7gf2Qmp4WzMyu3ja09BQVo0aw0boT7xXg0YwxosIT7xT0NSGse2oIjdHvLjst0rP1WNYoa1zKOSgdA531ZdK25HtQWQ0ZwwPDxCcw3HMVzJo1hLWlz4SBvPKKfpayOQNhknhNS1gMjGuGw868A4XKbj6lh2ftFBgMYbHHXyRQxGNjDYAnerHQ7vsfMKT0i781PnlOaHd9j5hVOfFdFT/Hz7NXgve9vnH4qwVfgve9vnH4qwVxzqj0q7hj9IPgVNT0rqnDqNzJDG+LlAj2KDSu/AGW35x8Cu8MjxHi+HLPCBl2Xj/mg4xmnr4oWyYcDLVE3LnW2AcyoKh2NzyMcyie2drDyuRynX5/JZazV4n4xD/C/mjV4n4xD/C/mgwUVPjBwmSTVgQuG17rXaVrNCXyPwGPWhwcDzriowSsbRSR8OdqrXyAbPindGRlwljeZpIQYHSHD2MxmrzVtiSNm3fYbNylFFhMcbBLWVGcXY7ym2zm6VscZwOifra50ZMuw2+zfddN1eB4fVRuEsIF3Z7tFiCgzuAPpp8SgcZrup48pG3yWv5diaqc82kYMLi27tj7fspjCsHwynqX1LZATmLQ17xzHeVY1ssT56RsT2OtLua6/wBkoGY6RrZNbI4ySDcXcy6npmT2Ju17dzmnaEwhBhtOqSWOCmmdKZJHSta0HrV5C/HRRQ5IqTPl23zblXf6Qjahoje1pxcq6p8Zw0U0QdX09wwX+tb0IIcJFa7Eao17ImvLRbV7twTpojGDwaV0V9tuZV8GL0Axaoca6DIWixMgtuCe46wzx+n/AIrUGfxnHm4ZVGKojkqdVa52Wv8AgtDhFcMSw2GrDDGJAeSebbZVWJ1mCzzNkkmonkNJLjlcT5FBBjtNHTQtiq6aPOSDG0gBg2+X+roLvF+4x6Vn5gnA1rmC4B2LJYnjMdTSvjZXxbJGBmV213K605ovWVM9XXwzzPlbEWZMxva4QWrWGjqmtj7RJvF+xK5wwkzVlzumd8VLVuDpoYRtc51z5AosM7fWemd8UD0mXVuz9jbasJpUIxXQiG2r1Iy+0rcVPc0nUsDj3bKX0A/MVhv9DY6L8xB/Qru2bzR+qtoqGGpxbEruu92UXB2t5LVU6Fd2zeaP1V9h8bo8axFzrWe5pG39lqWehOkp1YmZj7I6rCqOljg1UIBa9tjc9IVhJh9LLKZHxXedt7lR4n2EXpB8Qnlma6ZmZ1yUqcNpKkkzRBxta5JUcWFUzIGwvaZGs7C53BPoUavqbU6tn6FuAU2p1OqGrvfLc70R0FNExzGR2a7shc7UyvVKFZU4dSx05DQIg4gE3O3yLygw6lhq5pI7OcC2wueTsTOIROmpw1tr52nafKuaOB0VTUvdazy21j0Nsg94so8+fU8q975io6mkg4ZBNfJIHdJ5SsEnWQulmp3NtZj7m58oQOIQhBX4n2yj9O1WCr8T7ZR+narBALl3YldLl3YlBzD2pnUpFHD2pnUpEAhCEAhCEAhCEAkavu+j/e/RT1FXDTZNc/JnNm7DtKgq+76P979EDyEIQCEIQIYx3EPSs/MFNV9wyeYu6jVav662W439N9i5q+5JLfdKieT1R1Q+Xu7YetfRcIqYW4XTB0jQRGOfyL50/tjutXcdFSOoI6qWaaBjWjOARt6tiq2Oct9pbw6WtxGpgNBOBK3sOlTQ1UAhb9azd0rJxUWAuZmOJTyDLfI7/wD5TktPo/Syauaoc1wG0WJt+CtufWuJ19OwRMc+8bncrKkRjWHw4sHF+RmqLRu6Qo4dHoagGaCre6F+1gdzD2KKDAYOPTDK/WNbCXEdBuEGsQhCCp0m7yT9X6rAU22qh89vxW+0m7yT9Q+K+fxBzpmBhyuLhlPQVUvdUOi0X5er3fUadjWwsytA5I3BSrJhuN4fPRPqK9ksEsrIywN5itYrUOeq5y9QhV2OVslBhklRCGl7dwcpQHd/m+g/VysVXE3xxnoB8XKxQCr2d/JPQN+Lk852VpPQqKmdU1eJGaOVrA+BpAtzXKC/QkqCd743idzczHltxz2KZ10Q/wB4z3kEiFU4nXSsljjpZYrlrybm+4JU1eICspoDLH9c0OOw7N3zQX6Tw3/ifTv+K5oJp3Tzwzua7Vu2EepdYb/xPp3/ABQe4jh1NidPqaphc0G4IJBB6woOKKKnohHHCAImuyG5uLiys1HN2mTzSgqaXCqKsw2Bs8AcGMyt5rbB8l63RnC2xhuodsN82sdf23UOESVVRTvDJmMbG7KArDVVnjUaDo4ZSOpm07os0bdwJJPtTEMLIImxRNysbuCV1VZ41GjVVnjUaB9Cr3Q1waSKhmwdCq4q/EZKF9QJIrtfltlKDSIStFOZqSOSQtzEbbKfWM++32oO1X4R3O/0jvzFePkqZq6WKGVjGRtaeu9/klcGmkidqJXB2cvII85Bdquru+NF1u/RWKrq7vjRdbv0Qc4wxrzSZhe0/wDhKscrfuj2KCqjbIYs0efK+427tm9MoOcrfuj2Iyt+6PYl66tgoINdO7K29hsTDXBzQ4bighq2jgc2wdg7m8i+YS9uk84r6hWdxzeY74L5fL26TziquI+jeaH51PoGjHeWHqVsqnRjvLB1K1c4NF3EDrVijphqsT41XuRxsvbhNQYzZ+XYquFokrsNYW7WxZx5N6Y0plvg0mpkbe4uQ4bFVYJC/wCkTGmYyCCG42335gvTA2K4kjZKwskaHNO8FdrxBiNI3Q0uIvbEHRvyAgtPlKpeG1Xh5PeKs9Lb8cm/3B8SvdG6GjrNeawgBlrXNlTr1116nS4eLeHwsXJhV8NqvDye8VNSxVuJyGCOR0h32c4rVjBMEJHLZyt3LCeoMIoaOXXUzeVa173XqLFWvvlgr0pa2Z2Ke9mcN0fxCDEIJZGNDWuudpW4WYx/Sl+D4lHStpta1zbkgbeZLu00fDA4y0ZMjXZeR2PN5fKs9FEUcmpxGJrxExNa5oKWKSrqpXh2cTm1nkfaKnqYaJs7TO8tfIdn1hF1lKXS6Smq3tfTNyzTbx9m56/Ku6nSPh1PFUujcNVNl1TR2W/avauvNJqaM4XPMQ7OLfaNt/QsGx5jeHgXLTdXWJaWnEqeSmZTFkbjbM4bdm1U9P3RH5wVS91Q6LRfl6vf/j6FDiLZYqR0Ba4SPyPtzckn9FZrHTXGKRupi7W8IHm21a2GYdIVuHPVc5dIXOYdIRmHSEQ6QvLr1Bl9Du6cV/6k/latQsvod3Tiv/Un8rVqEHh2hRU0UcMLWRCzBu2qR3YnqSWDd7YupA64BzSDuK4giZDC2OLsBuXs3aX+aUthPe2H1/EoHVBUQCcxG9tW8OU10pXPcx9NldbNKAfxQOIXi9QCWnndHVU8QAtISD7LplI1ffCi8535SgeQhCCib/tV/wDH/mU+kUroaASMNnB2w2uoWtd9Kb5TbV77ecnMWj1sLGuaHMzcq6DJMxuqjmqqaZ8E7RDnDnNDfVsCnp6MVWj9C/XTRPdA55LZHbbNB6VbspoqaJ7KKCMPl2GzXfqufovHLQQ0s1XUBsTdgYW/LyIH8Bc52EQF7i47Rcm53lWSyeP19bo5S0lNhkOuZzl7S4/hZV0WlGPzOY5lFHqx2ZLHC34oNhi3cf7wS+NxNmwZ0T75XgA2J6FlsR0jxd7SH0rI4+ybdjjm8m9WlBiVTieAPlq4xG9rrZQ0jp6UGSY/gkL8j32imeGNJ/ZC2Gjsrp9EJJXnlPbITtWOmL3tmjZrS8zPs1pGW2ULaaI05dos2nk5JdnafIgVraSKfFaOIyinbwfNdrRtOZJ08LYNImMbLrQHAB1rc6s67C9biFNHUyRvDWckv60k6kjo9IqdkZjsQ3Yw+UoNosxi2Ax1+ISTVFIZwTyCHubb2LQVk4paSWcguEbS6ypqTG62oi1po2iNzsrSHDZ17UGWxzR+ipDA40pgY4uzOMjjfd0pnBcCklw6J8WtawPL2WvvBIutaamvO+iaf3h816KqvH/BtH7w+aDM0uC1NRG2Vzpi9lw09Gz+alGidS+KK72N1Zu3lEe1X+BSSuojroxGc2zbvXUlbURTfWxMZDmtnc8bvagqZ9GWQRxTU4L6lp5V3uI9ir2YBiEdTPOIGOe9wLRnc3YD5AtPU4nExoNPJDI6+0Zx81Q6T6R4nhEEMkdNE3WEi7jf4FApimH4lWzR07qONjnsdb6956PIu2aLyCjjhMJztFibm2+6cGK1746SudSMLuDOk2O2HY09KjwPS2qxMzF1IwMi7ItNrbR0nyoNS1hbShrt4bYrNaOxOxKKr18r7Rzva1oNhbMVqH9rd1LNaGva2KvzODf7S/ef2nIOaWaHCccqI7SOa4c21Wj8ep2Nu6Kb1NHzWexx54zmMZBudqr3PlG7Le/QgcxrSihxCCopmsmjeOTnAG38VnOGUFyXS1DHueC4atuzq2qwbSxB+fUszE33HeoH0zGPuyFheRtbt3dKCSlxuipcRbUunnlJzB/IaNntWwo9KKOWmZI2CZrCcrbNHzWPio4TURWgjd6jtXcAMIeyHLbNtFjsQWGk8lPNUslhjcxzuyJ513od32PmH9FVVpccuaytdDu+x8w/oqc+K6Kj+Pn2avBe97fOPxVgq/Be97fOPxVgrjnVHpQQKKPM3MM+69uYpPD8NxB1DE5sjbEbPrXJzSruGP0g+BVhhXe2DzUGce3Fbz6uIOZCSC7XP22UT34sylFQYBkP/vPWhjlYIa68ouHP3ndvUU00fE7Prxv7L2oKaWPGGyxwvp2ky3t9e/5LyKHFY3SQxUjGasAkCd9tvqWjqJY+H0v1rRtdsvv5JXjZY+F1f1zexbsvu2FBlqzjXi19Q+ECLn+ufffZWkFNV1Ye6CS0bTl5UrrqbFJWO0WntI13J6f2k3gXc0npCgrjgFTcm0e037a5cQ4TLQ4lTzPygOdls15dzHpWoSGJduo/S/4SgfQhCCvxXCKTF4GxVjC9jTcWcR8FRSaKYDG8sEEsjxvax7ifitHXSObGI4+zkOULqGnZTQZGDcNpO8lB83wHAqHFserac6xkETbsaSbg3b5fKVcVOhWHUksJL5Hh2a4JPR1pXQuVkOkmJOeSG2cLgE/aatRW1kFXLA2BznuGa/IcPs9SCkp9BMOqIRIZZBm5rn5pZmiGHvkZBeS5lyF9zuy36VqaLEqSGnbHJKWvbsIyO+SRjqI2Tx1DiREZ+yyn7pQVGI6GUOG0zaqKWQvjkZYHzh5U1o0+cYniTYGNN8nKcd2xWGPYlSTYaWRykuMjLchw+0PIldEu+eJ9bPgg0NPTatxkldnlP2uhL4Z2+s9M74qxVdhnb6z0zvigbqe55OpYHH+2UvoB+YrfVPc8nUsDj/bKX0A/MVhv9DY6L8xB/Qru2bzR+qvsOjezGcRLxse5pb7rVQ6Fd2zeaP1V7SRVEeO1rg5hiflO29xyWpZ6DSfmJ+FlNFHKGiTcDcdamVRWsxKQxgtgLBIL5Qb2v1pqQ4hrTq9Rq7/aBv8AFZmuOoSc/D8/1HB8n7QN/iiTh2Rmq1Ge3LzA29W1A4hJ/wBu4P8A7jXX6Dlt7UR8OyP1moz/AGcoNvXtQe4hHJLThsV82dp2da5oopI6mpdJfK4ty7f2dqikixCeFzJHQNIsWloO9eUcGIRVL3zPhcyS1w0G4sLILNJ1kUj5qcsvZr7u6ti5viWs/wCGyX6Df4olhqpauJ2aNsLDfZe5QPIQhBX4n2yj9O1WCr8T7ZR+narBALl3YldKCqqIqWEyTvyMG82JQdw9qZ1KRRw9qZ1KRAIQhAIQhAIQhBV45EyWjGZzWuabtB3uPkS9Hr7UDqjMHOzODXG5aOTsK70lkEVA0lrnHMMobzqDDJJJRRmW4cHvGX7u7Yg0CEIQC8Xq8QKYlC+emDIwCc7D7HAqWoH9leP2VHiEz6enD4+yztHtcApZttM/zUnkmnnD5a/tjutb2hooKzAYI5WRkuiAzOaDbYsFJ2x3WtlhdfVR4bA1lEXtDAA6+/Yqljql0GlvCpK1GhlNKczKoNDNrWBnP7Vy/R2khqnmtxaN0rwCRIADYHyu8ifq8RrG0srhQFpDeyvuVLidRVHETUCJrHvgyFr9uy52q255osOrX1mup6MRsig5DZWnMHDaLj2KWlgEONO2lz3QnM47ztaqzQmAwQSsLsxs039quW9/T6A/FqCwXi9XiCp0n7yT9Q+KwNN3VD57fit9pP3kn6h8VgIG5542ncXAfiql/qh0Wi/L1e7bYzLEY8MtIzZUR/a8iu+EQ27bH7wVOzRykkjYXOkOwHsiu/o5TeEl94/NWoc9Vzla8Ih8LH7wVPpTNE7A5g2RhPQHBSfRym8JL7x+aQxrAY4cNlkhkfnaL8pxIUoW3/8ANx+gHxcrJVv/APNx+gHxcrJBxL2p3UqXBe3x/wDTM+LldS9qd1KlwXt8f/TM+LkFDjdXDNPNSxV8tNPG59xG0m9z1qpnpJJmFz8VkY+LkBrGnfv28pa6DR6hq62qrJWEzPe5pOY9PWmho1hzXZhG697nlHb+KD55SiSjq2zOxAyEE9kbC/Xfetw2UTYnh0l75oxt9iUxDRrDoqtoYwgPY91i42vbfvTTImwYlhsbOxbGP0QWlF3yrPO/QKTDf+J9O/4qOi75VnnfoFJhv/E+nf8AFA6o5u0SeaVIo5+0Seafggq8Ow2F9I2TNKwv2uyvsmuLIvDVH8Ur3Cu98fUnUCPFkXhqj+KUcWReGqP4pTyEFZhwczhsZe97WPs3O69uSFTQzcHwGplzFrWyHMfIrqh7bX+k/wAIVC6lFZo7UwOfkD5dp9iCjjmrC0SRYpmgs/kmTKGXN+lJ1tNX07gOOpHm+28pFj7y2OHaMUUmGxMkzOYeyG66mk0TpJoiySR5dnztf93ZZAloZUfWVEc9WJ53tYbl+Ynen6Hu6D9/8ygwfR2mw/GpJYnvL42NJJ+0Te6noe7oP3/zIL9V1d3xout36KxVdXd8aLrd+iAxaYQGlc5+QGa2/fySrFLVclNG1hqiwDNyc3TZccaUXjDEEtTSw1UernjbI3ocLqUANAAFgErxpReMMRxpReMMQS1ncc3mO+C+Xzduk84r6NVYlRupZQKhhJY74L5zKbyvI+8VVxH0bzQ/OpvNEyTgzLncVFpU46qkjEhjzzAHlZbi4UmiXeZnnK1qKaGpZknjD2+VZ6OmGqxPjVe7KY1hdLqI20krnPdte0SZhZKaN4ZVukyzPqKSQjbluL/BaGtwKgbH9W18bnGxOscf1XNNgcD25mzSgtdsIcV7YHGD1lTxzU0E0kkkcQ5LntO31q5q6uCih1tTK2Nm67ja6XocLhoppJmuc+WQcpziqXTRjxAJTsiFrk7t6Cm0nmZPipfHfLkG8eUqra2DK99RValrG3yWvnPVdWekk8NRimene17MgF29ZTei2G0mIOm4XCJdWQW3JFvYqdPiuju/x/xDOw0lHVRmq4yfHlduDLBvNYbfKvpmDwcGw6KMSCQAbHgdkOlLR6MYRELNpAATe2d3zVnBCynhbFGLMYLNF72CuOcRzUNJUSiWemikeBYOcwErkYbQtiMQo4Aw7curFk2hBm6SjphWVLDhMcjTKW5zGNgufInHQwQzFsWDxED7bWAfomcOldJJVBxuGyuA2eUryvxLgVRTxGJzhK62YcyCp0jggho5jFh0bTYfXNYBbb1LHQ7JmXF9u5fQNJ+8c/7vxC+fRvEb2vO5puql/qh0Wi/L1e//ABdinrZcLY2GOaOR9VdrCSx1snSuTgWkr8wFZOwtuc2vcc3QFqp3B7sOe0Wu/wDwlWitw56rnLAMwPSaPI51bPJdt3N1zh6t6kGCaSOLW8LmY47S/XuNh92y3iEQrMBgqqbDGRVr3PmabFznXJVmhcucGi7jYIMzod3Tiv8A1J/K1ahZXQ1zXz4o5puDUmx/datUg5d2J6klg3e2LqTruxPUksG72xdSBubtL/NKWwrvZFboPxKZm7S/zSlsJ72w+v4lBlayh0lfiEzqaaaON0uw611rX6EhWYdpRkZnqpc2s5FpDtO2y+jJLEO2Uvpm/qgrNFYMUhgmGJueSX8nO8uNrDp9a0CEIBI1ffCi8535SnkjV98KLznflKB5CEIPLC97bVxLLHCzNLI1jelxsEtiUkscDRA/I9zwM1r22rCaUY3VucaEVBexktnOyNG1BvhX0fjMPvhMg3FwsPi2EQ0cTHxSSXyMftPPmW1g7TH5oQdFodvAKMrbdiPYukIEcWa3ge4dkFFioAwsWFt3wU2Ldx/vBRYr3sHq+CDI4PTiYScqNjuFScpzb/YGxabRYZcLcOieQf8AcVkqJ7o3mIwiUOne/Y4jLdoG32LX6MsMeGFpI7a87D0lApjMDJsdg4UJuDiHey9s10vQ0dINJWGBj3MEV7yC+3atSWtdvaD1hISNa3GIMoA5J3DyIOsc7zVnonL5pHV1rJaemjln1MjS91nHft+S+mY1twerB3apyyMVVQwU7IX0F3Nba+Y/NBbYVhD6zDoKiTEq7M9ocbTu6OtZzFMflwPE6ihPCKkMIs99QQdov0HpU8FTUtLYKWrnjZ9hmRpsOhLzaP8AGNU6WYzSTPFy6w222IFcP0jrXlwp6KpmaB2Mcjjb2BNtqqjGcTo6TEMPqYIXSbTK42dtHSFxhLxgRkEb3Mkf2QcwHZ6067E34pJB9aXubyo7NDejoQWuLaL4TT4ZPNFThr2NuDsVNU4I7EcKFbVV8rmteGshcTlFyBs2+VOSRVcrCx5kc128XUMtFM+EwjWNjLg7Lf8AroQdxUkuD18VM6qkqmSwFjGSE2Ze3lKSpnxYM2QQMzxVD7SPOzL/AFZdS09TNi9MzlPLGElt9ttiMQzw089PiAGaXtWy2X2etBvW1ENRA90E0coDTtY4FV+F0FLJSZ3QszOe+5yjbyiqXQl720tRDfWsG+QdW5WOC00UsUjJ82s1jyLPcLjMfKgRmwx9VjU8FK9sTGC5Bbe6mdo3WHdVMH/x/wA1aYXRwwVdXIxpz58ty4nZYKykeI2FztwFygysuA1MDAXVLCSbAavefaiLResaC59VGXu3/V/zWigY6WQzyjf2DegJJ2kFO2bVcHqC7NbY1vzQU/0eq6SqjmNWwx33avcfau26L1gzllYzlnN2v+a1Tmtljs4bHDcl4HOhl1EhuPsOQYXHaR1HKyN9QyV3OGixb+KZ0O77nzD+iU0i781PnlN6Hd9z5h/RU58V0VH8fPs1mC972+cfirBV+C972+cfirBXHOqHSx4ZQRudu1g+BT+Dyxvw6AMe1xDeYpqeNkkRD2NcOhwuq+ho2Pw2FzLxyW2OB3bUDFRRUQEk08cbQbl7nAAetKBuCOhLhLSGIH77LArqsHDcJq6eV2SSNjg4jqO1YOuihowYX1klpBnIa0W2bEG91WEF219MXDpc3Yp24bRPGdsMZDgNoA2hfOqYUNfUsa6pqWySnebAF3tX0IiSnpaaihd9aIwzP0AAC6Cv0hpKGnwWpytjY4NFgLDnTWjsrJ6J8kZuwyGx9i6xGkijw2TMM7tl3O232qyjjZG3LGxrB0NFkHaQxLt1H6X/AAlPpDEu3Ufpf8JQPoQhAjXjLPTTknLG439Yt+qdO0LiWNssZY7aCq51Y7DyIZ7zDc3J2VvKgnosKo6F8r6eFrXSnM7ZvTYjY03DGjqCUq3z1OFyOpA6OZzeRmG0FYzUaUwtkEssha09kGttbn5kGopqJtVU1TpjLsfZtnWG8p2Wghla1ri8BosA11lg6etxbXPY6sMfKGQua3YPLsTgOk9QZZKarY85ewDRs/7UGjxfD4OLWx2dYSs59vZBc4TQQUWK1WoDhmawm58iqcKixiOin41Lu2x5MwG/NtWgpe+1R5jPggsVXYZ2+s9M74qxVdhnb6z0zvigbqe55OpYHH+2UvoB+YrfVPc8nUsDj/bKX0A/MVhv9DY6L8xB/Qru2bzR+q09P30quofALMaFd2z+aP1V9w6GnxaqbISDYfAJZ6DSfmJ+D9TUcHaw5c2ZwCYVTi1bCyKAuJ5TgR7U2cQgEImJOQm25ZmuNoSzK2F8Dpmk5G7yuYq+CUPLCeQLlA2hKQ4hTzyBkbiXFcjE6YvyBxveyB1CTlxGnhkLHuOYL2XEIIcucnlC42IG0JV1fA2FsxJyONhsXja+B0LpQTkbvKBtCUhr4Jy4MJ5IuV5FiVPLIGMcbncgjxPtlH6dqsFS4liFPwilZmOZs7b+1PzYhTwPyPcb9SBtI4vE2agex8jGDpfuXcuIQRNY55Nni42KvxythODvlGYtJsLDedqC3h7UzqUijh7SzqCkQCEIQCEIQCEIQeEX3pKrFq+jA/a/RPJGr7vo/wB79EDyEIQCEIQIYx3EPSs/ME1J3OfNSuMdxD0rPzBNP7QfNSUxzfLZe2v85fQMGkjiwKnklNmhg2+pfP5u3P8AOK1OHzE4XDFLMG3AytO63lVSx1S6DSvg0rbjTDZ88IqhnItYghKYnTUclZrHV81NLkyHV/abt8iUZo/htVVtmjrWEsOYRs5nc/On24LFry+Ws1riLG43firbnnmDvgpJpI49aYWsY1sjmnlb/In43NfjeZpBBgO7ravGYhh8LTTGphJj5Lm5hsUFFNRcbP1ErHF8Z2B3Y7QguUIQgqNJ+8k/UPisDS91Q+e34rfaT95J/V8VgaXuqHz2/FVL3VDotF+Xq931CDtLPNCkuOlRwdpZ5oVXWUOIyV4kgqMkOa5bfercOeq5yuUnikL6nD5YmWzObYXTiWr5TDRSyNAJa29iiC1rY4wf+wPi5WSXayJ1Q2U21uS3qTCDiXtTupUuC90R/wDTM+LleJA4bT8IL2PkY+25jyNiDrDd0/pXfEp5QU1OymjyR3sTclxuSp0FRiuU1cQecrdVJc/upV+UYvh4abt1YsfYraroYazKZcwLQQC11t6X4lptYx+abMwWadYdiD0wVcNZNLAI3Mk28obvxUFA+v8Ar7Rxdudf29ac4uZ4eo/iuXEeGwtzauacXdd1pTvQe6zEfBw/161xM/EdS+8cVsp/repeLmeHqP4rl47DmFpvPUW5/rXIFcFqZixsEzGjkBzS1XCSo6CnpSXwlzri13OunUAhCEFbQ9uxD0n+EKopAw4PPrHZfrTbrV4/DoXSySB8rDJtdkeQCoBgVIIzGDKGE3trDvQMYV3vi9fxTijhiZBE2Ng5LdykQIwd9qrzGfqq6gF66G3Nn/MrSWhjlnMuaRjyLHI8i68oqKCmuYSXE32l10DigkfE2WNsls5vkU6Tqad81XTSttljJv8Ah8kCeP0sdSKQPv27m80qfiWh8CFLXRNlMGZxblkuLDebFOIK7iWh8CEcS0PgQmayqZR0slRICWMFzbeikqo6ymZPF2L9yBGpwiiZSyubCAQwn8F8+lH1j7bsxX06u2UNR6J3wWSoNHWYhhzZmVBZM9zswtstcrFdt7cNhgMXGHq7+Uq+hx6roIBDCGZQecH5pn6V4h/7XsPzTf0Nm8Zb7v8ANH0Nm8Zb7v8ANYNm62dV/AVTrmCT9J66RuV7YiOo/NeR6TVsTAyNsTWjmAPzT30Nm8Zb7v8ANL12i0tHSvnM4cGW2ZfKmzdRvsBk4+leIdEXsPzSWJYxVYnFqqgt1d75QFaU+ics9PHKKgDO0OtlUn0Nm8Zb7v8ANNm6RewEfT9M7PKaiXMI2NJ2ZYxsWn0Ljew1Odjm7t4suqDRV1PWxyPqGvDDctyrUMYxnYNDeoLJbtzE7VStjcbbqo3VrkC9jdhc0dZRrY/vt9qrazBhVVLpuEyszDsQ42+Kh+jzfHJ/ePzVhplxrY/vt9qNbH99vtVP9Hm+OT+8fmlZcHyYhBAKybK8Enaeg+XyILeiqWyPqAcjckhFwd+0qaRlNLI178jnN7Ek7lRVWBtptWWVUo1krWu2nnPWmBo+HDZWTj1n5oJNJntdgk4DmnsefyhYKFofMxrhcFwBWqxvBxSYZLJwmV5FthJsdvWsk3MXDV9nzKpf64dFovy9Xv8A8aR8stHi0McEwdGyYBtNbaORvW1VA2ghppaCXVgzvk5UjtrjyTzq/Vtz1XMIQhEI5ZBFE57tzRdKR0wqgZqoZ83Ys5gFJiLS+ikA5hdTQEOp2W3ZQgyP+jrZS1oG7Xn8rVs1W4Rg1PhAmFNe0r85BPV8lZIOXdiepJYN3ti6k67sT1JLBu9sXUgbm7S/zSlsJ72w+v4lMzdpf5pS2E97YfX8SgdSOI9spfTN/VPJHEe2Uvpm/qgeQhCASNX3wovOd+Up5I1ffCi8535SgeQhCCvxZ7Y4I3vOVokbc/vBfM9IiHYtK9sZY10+wkdl5V9D0oNsKva9pYzbp5QWQ0xqOFcAHBxTEOtd2wFBoNI+52+hZ+ZaSDtDPNCxNdXT4hGGNkoiQxrcragE779C12H1BnhyuZkeywc290DiEIQJYt3H+8F7V0graDUOe5mZo5Td4U88ccseWXsbpTFauWhpGOpo2yPc4MDS63Mfkgq2aJQsyWqp7sNwSRt/BWOBs1VLIwuzZZXi585ZNn+kGd7o28BZy35O2/yWvweXW0jn6sMcXuLgDfbdBYKvmNsZgv8AdPwSmP4lU0Gr1Ftoudl1R0mJ1WIYrSuqCWlrtlhlQajG+81Z6JyosHFI7EJ+FmLsBbWOt0LQYrE+fDKmKMXe+Mho8qoTgLKprJKrD7zBtiWzEfogkxIUbcVw7ghiv9Zm1bgehM0876eeN4hfI0seLt85LU2AxUcwngw+0rQQ0unJt+CvaGJ8NKxklg/aTbrQZB+E1eIF08VM17H3tmcAR+KYwzBKykla6ow+OQZbOGdvzT2JY43CKltJBTaxrm58+ew6LbvIq2bTSpgJ1lA0WJ/3u+3RsQW08TYIXSvwduVu02ePmlhWUutDOKd4vm5lXnTqR1Q6Hi47ANjn7Ts6LLSYPVRYnQcIFM2MF1spagoG1raTGoasUD4onxvYAwXLjs6E+2CDSCtMs0M0ccTeSXDKc3rHlV4YYROx9gHtBDQOhToEKXDYMOgnEGb6y7nF3OVFh9NHPQMz3zNe+zhsI5RVk4AtIO5R08ccUWWHsbk/igp6Cc02M1cMs41fZDOefYnOEwVctzMwRRu2crsiszjZz4vUxjyXd0JdmRlhbkgbrINzwqn5po/eCOF0/h4/eCw92kDKLDosumOjAGZt3XNjl3bEG34VT+Gj94KKeSlnjLXTx+Qhw2LFttmF/guI+yfYWBOy4QRY+xzcSke6Rjy91+Sm9Du+58w/oq3EeyYrLQ/vv+4f0VSfGdFR/Hz7NZgve9vnH4qwUNNHFFEGQ9hfpUytudVGkeLHBqBs4j1mZ4ZY9R+SSw/GmtoYhwmkGzcXfzS/+kb/AGfb6YfBy8pNGtHJKZjiI3Oy3P1iCwgxKkdNM+prKUMkaG5Wu37/ACqFsOjDRJY0tn9lt3qrxrR/R+DDJZKfViQbiJLpml0a0bdSxOcY3OLQSdbvQNwxaM05vE6lab9KlmxSmbWa6CrpSMtuU7+aqcW0c0fiwueWnyB7ALESXttXeHaOaOyYdTPl1ZkdE0uJk57bUDOLY4Bhsx19K+w7Frtp29as9HcWOM4aKsx6vlZcvqHzVFiWjmjkVBM+Mxte1uw6xNf6Pv8AZselPwCDUJDEu3Ufpf8ACU+la59PFCJ6kgNiOYHoQNIVAzTDBn9jUfD5qWDSnCp6ltOyf61xsGmyCxrZXRxAM7N5s1e01MynZs2vPZO6Soa67amlkJsxrzm9hTjtjSg6SmJUYr6GSmLyxslgSOi6zWjWP1dXiVdTVAfMY3Esyt3C4V8MUIlYyWmljzXsXN6BdBlI9CYaqSTJUvDoX5QXbdgOz4K+wTR0YRUGcVDpJHtyyX3H+rBcXkdLLLTtqmtkdfktNlLNWOliiLH1DH5smQNNyd6B/F+4x6Vn5guKXvtUeYz4KrxKol4vDJWVLLPb9YWnfcWUejE1TUYtXmecyCMMaBbyINSqEl1qlrXuZnqspLd9i5Xyo3xuYZC5paHVjSCeflIGajDWineeE1G77w+SxWMxCJ9MA5zrwg8o+Ur6FU9zv6lgMe7ZS+gH5isN/obLRfmIWGhPdk/mj9VfYbI5+NYk1xJDXMDfdaqHQnuyfzR+q0tE5j62sIa0PDwCRz8kJZ6EaT8xPw6xPsIvSD4hPJHE+wi9IPiE8szXBCEIBCEIBCEIBCEIBCEIK/E+2Unp2qwUM0UUhjMm9rgW7edTIBcv7Erpcu7EoOYe1M6lIo4e1M6lIgEIQgEIQgEIQgEjV930f736J5I1fd9H+9+iB5CEIBCEIEMY7iHpWfmCbPav3UpjHcQ9Kz8wTf8Auv3UI5vlk/bpPOK2OD4PDVYbBK+R4JaFj6jt8nnFWshxGLD4p2VLoqUMaBaTLc86qWOqXRaU8ClqJsFyU7+DzyCS3J2Bcs0dgLeVNLm5+UsVxji8cTncMIbmBZeYE29qbacbh5UGKxy60WcDKOQfarbnV0MAfLNKInxhrXEcom6idovWmsDmTRsbl7IEqnacVN8mIjWEgSt1ouerb1rS4BVyUrRT185zuaXl0rvLsHsQaNeL1eIKnSfvJP6visDS91Q+e34rfaT95J/V8VgIATURhps7MLH1qne64dFovy9Xu+pQdpZ5oXao46TG9W3LX09rC31R/wAy64Jjnj9P/CP+ZW4c9VzldpPEqaWropIIZBG94tmKR4Jjnj9P/CP+ZKYkccoKN1SKqCXJvYIiP8SlC34PJxo2YdrEWX13KeSnCncYNp7DKYg+/t+SbQCTbDIMUfNb6sxBu/nuU4lW1DjiL6ewyiMPv6z8kDSEIQCEIQeJaiifFrs47KVzh1JpLUk7p9bmFskjmD1IGVHKC6J7RvLSFIuJHZI3uH2QSggoInw0jI5OyA2ppL0U5qKZkrhYu5kwgEIQgEIQgEIQgEnh0MkELmyDaXuP4lOJWhqHVMTnuABDiPxQNJOqqHxVlNE22WS+b8E4q6u740XW79EEtfK+I04abZ5cp6rFOJWupIaxsYnJAjfmFjbbZT52feb7UHM0LJ4XRSC7XCxC8pqeOmhbFC3Kxu4XXedn3m+1Gdn3m+1BFX976n0TvgqXRWN4i1hByEOsfWrive3gFTyh2p3P5FWaL1OahZT5ewzHN+8gtpqqCnc0TSNYXbrrjh9Je2vZdVWkOjvHMscgmEZa0NN232XPzSrdCqVsQbr5SQzLfy2tdBfivpXOyidpN7JfSDvPP+7+YKii0QfBVRVJq4miL9i2z2q5rzLiVFJBTRmzrWe7YN6BvDO9tP6NvwTaXoonQUcMT7ZmsAPsTCBSGJ7a2aQ9g4C34rL4rBpIMSfJTSO1DnWDWhuwK/nxUQYk2lfHfPaxCtEGD1ekucW12a/LNmWt5E7T4ZpA7NNNWOAftbGALt69i16EGGji0pFSRG92cdmXhuU9FvUr6m4RwvD+F9v1Zz9dnK7Sb6d78RZObBkbbDy7/mgjxXsafp17Pinm9iLKlonPqMbqhM8vbC76tpOxu0/JWVTMKcDLcvebNaOdAjpR3kn62/EL5+x+qe1+/KbrbaQQ1AwWaSeW7rt5Ld28LFwNDp42uFwXDYql/rh0Wi/L1e//AB9AnkEpw57ed/8AhKtljXzGlxOKnprkicWhDTYDJvWyVtz1XMIQhEPCLix2pJkM9K92pIfETfId7epO3S/Dqa9tczfbegXwvFocTM7YmPa6F+R2a2+w+asVl9D+6cV/6k/latQg5d2J6klg3e2LqTkjmsYS5waLbyUhg88Qw6MGWPd94IHpu0v80pbCe9sPr+JUk9RDqX/XR7vvBL4VPCMOiGtjvt+0OkoLFI4j2yl9M39UzwiHw0fvBJ4hPEX0tpY+3N+0PKgsUKLhEPho/eCOEQ+Gj94IJUjV98KLznflKZE8LjZsrCegOCWq++FH5zvylA8hC4fIyO2d7W3+8bIK7HoeEUTYs2S8rDm6LOBWV04pJG01HLNU6zLJkAAHy8i02kE8TsNcBLGdo+0OlY7HTBU0kMUOVofNGMu/mNygrsDMTNIJ87rsDdhPqX0XBZWTmaSM3abLE00VJTSQS6lgMzSG5Rv37/Ytdov3K/1IL1CEIFcQifNTZI+yzApPGuTSU1za0o/KU9Wzup4M7Rc5gFS6Y8vBob/amH5XIPllO0NqoJM3++Fx0bQvsOj72voSWuB5bvisHDW4LFRsZLlEoiFsrPtX23Wl0TfFI5j4WMYHNd2PP5UFfLLidfVVBp6jWTtOWOMtHJHsUdA2obj0WvaWt5Ngbb7rR1rqTD8VgeWti1jT2LdriqWKeOox2AxkmxG8WQbOSRsUbnvNmtFyUpxvReG/7Su8U721HmFLR4k0Rt/ss277h+SCbjai8N/2leHGKEC5msPNK44zb4rN7h+SXr8Qa+hmbwaUXbzsPyQN0FM0Uo1zGuN73O1RPq8LLi12rLmkjsNxUmFzGowtr3AA5SEnh9c2KGRnB5XWlftDD0oGOGYVmzfV5unIpGYnQRtsyQNHkaVzxm3xWb3D8l4cSbY/2Wb3D8kFNieNPOMMFFYthic4vO4jYr7CK44jh8dSWZM99nrWJdV/6zmkipQ7PrGfWbNt9y1ei7jxNFG9pZJGSHNPNtugtpReJ4H3SlsLY+OjDZAQ7M47fOKaecrS7oF1DR1HCYNbly8oi3UbIKebCJX4lUTviZKyQ3btOxeSYY2Nud1G2w/aPzV86RjBynNb1lJyPNZI2OLbE113u6fIEGTxWKKnr5I2FzG5WkN6OSEmXM55Xb+hfQXU8Lzd0bXHyhecEp/As9iDAZmWH1h3dCjllY0t+uI5W3YvofBKfwLPYksVoaZ9Ld1NG8NdctLboMBXPaax7WPzMbuVvof33/cP6LvSqkpKY07qSGONrh9gWuudDu+x9Gf0VOfFdFR/H/DXYTG+Kia2QEOud/WnUvRVPCqcS5ctyRZMK451ndNKSeswqKOniMrhM0kDosU1hXBm0sUMkWrlDbEOVs42aSl2ZK+ja57LB4vY8yCOqFBSRB9SI2MJtdyidPhbGZi+INvZVGk1IypwSoiqnuApOW13O4c3wWYpWYayOGYw1EzXjc94tm6d3RdBvOG4R2GtjObmsU1FDSSszxsYW9IXz+iq8J1TM0Mjo9rAecm3RbyrZ00TOBUlFBdsWqaXEdFggWx9tPNhVTT0sOsmc2wyjyrzQilno8BEVTGY36wnKeoK5neyipC5jOSwbgmEHqxulFbWyYzDhsUbTA5mck852rZJOvmMQYGNu+QljT0bEHzfFGMYwxuoQ14tklZe1+fnXlPVTUEcc8GHB0jHg613/lXdRo9pC65FYX5TdoBte+/nVhhGGYzS1sUs8n1LRldGXXvfaTe6B/AKybGcGMlWzK/NluOfcbpsTzUrdXUML27myN/VPgACwXqDBaDAfSPE3E2Nnck+c1azFA1zoLvA2u+CyVVo1jPHVXV0sroRKdjmOG0WHyUZwDH4iJX10pyfefe19nSg3FBZtIwZgVXRMaK5h1je3/4VRx6KYw5jXNxuVuYZrC+y/rXX0SxfVtZxy6zXZgbG9/agv9IyOKXbf94z8wVXol3yxPrZ8Fm8RoMSocVhpKjE5Z28iQgnYdv8lpNEu+eJ9bPgUGqVZUPfWse2BozwTDY7nsVZqCCCOJ0jozcvcXO286BWR9fJG5uoj2jpWM0hjliqYI52tD2RAcnn2lb+dxZC5w3gLB6SyunqqeV/ZPhBNusrDf6Gy0X5iDmhPdk/mj9VfUMkYxqvaAWuLm7/ALXJaqHQnuyfzR+q1Ubo31srdWM7PtexLPQjSfmJ+C2I1MLhE0SC+sGz1hOvq4GOLXSAEJPEaeFoicImg6wbbeUJ11NC92Z0TSTzkLM1wfUwx2zvAvuQamEMDy8ZTuK9fTxPtmjabdIQaeIsDDG3KNwsg8FTC5heHjKN5QyphkJyPBsvRTxBhYI2hp3iyGU8TL5I2i/QEHLauBxs2QErwVcBdlEgv0WXTaaBpu2JgPUgU0AdmETL9NkHjquBji10gDhzIfUwxkZ5ALi69dTQvdmdE0k89l6+nhfbNG02FtoQeOqYWsD3PAa7cUCphLC8PGUc69NPC5oaY2lo3CyODwhhYI25TzWQI1srJ305ifmDJWudbmCcZVQyOyskBKhnMNI6JrYW/WvDDbyqdlPCx2ZkTQekBBzwuDNl1gve1kSVUDCWukAK64NBmzapl997LySnhfdzo2k9JCDuHtTOpSKOHtTOpSIBCEIBCEIBCEIEX17mSObwSodlNrhmwqmxTHJIMWoIxQVBDnEbW9Nlp0jWD+30f736IPOMX+JVPuI4xd4lU+4n0IEOMXeJVPuI4xd4lU+4n0IKTFa9zqQDgdQPrGb2ftBWglJpNZq3jk3y22pfGO4x6Vn5gnP91+6hD5ZObzv2W5S0TsP400ap6YibeHZo25uhZ6p7pk85aLDscnwzCWXw6aWJoJ1jC22wdaqWOqXRaT8vSgrMCjionOhiqGyNZYl0Nxu615FovT5eSyuDSNwYey6eyT8uklRWYdM+PCqjV5OyJb80zRY9WVEAdFhE5aDY8pg/xK251UUujbaWqZUkVbnxm4vFvt61R12N1dZWuZK12xxbYRAbOtbOfSOogdq5sLma4812n9Vm8RqoqiqtDh0kT3Df+u9BuOMX+J1PuI4xd4lU+4n0IM7pDWGXCJmmmnZfnc2wWMpzapiNibPGwda3ulHeWf1LBUvdcPpG/FVL3XDotF+Xq930ekrDII2GmnbyRynN2LuerdC/KKeaTysbcKeHtLPNCpK+hrpsVEsJc2MOBvcWVuHPVc5WHGLvEqn3EpitZJPh00bKKpzObs5CulBVuaylkc9xa0DaW7wiFRw53G7HGkqL6kC2TylP8Yu8SqfcXB244z0A+LlZIK92IvDSeB1PuLDUGkmIVWJkvndE9zct9U07Bcr6QQCLFZDGaClpq76mEN5DN3nIJMPxmuOI6qV8lTGR9iIBXdVw14ZNTPMbAOVG5gJKpcKAbjmVrcrcu5atBVUlTXSOLJY5Gk9i50dgEVk1dFNliEjm23tjBVqhBkMUxPGKR7XB0jY3DcYQqrBtIMVqsQdTQvfZ7nPP1LVqNIxmNK07i/apMHw+lgknljiDXtleAR0IOYKzEGyDXQzOZbaBFtRU1lY6mcGwTtdY5jqtm5XSjn7RJ5pQZN9bi8ODa2mMjNUwuN4hbYFbUOKT1GHRyGmnMrm9kI9iJf8AZWq/6d/5U1gXeem839UCEVVizWASNleec6oBWjnzupC9oc1+W4bl236k2hBStlxSdr2Me+J1tjnxCyQpa/F5C+LWOkkidy3MiBBWnd2J6lS4B3VXef8ANB3DW17X3mgmc224RonrK9zm6iCZgttvFdXKEGRxnE8ZoqM1DDI0N3h0I2qv0U0irZ8QMEjJJYixzrNjF75h8ytzUQRVMRimYHsO8FZjBYWQY49kTcrRm2etBe8Yu8SqfcSNZXOdX0Z4JUCxOzJ1K9VdXd8aLrd+iCrx2pnnZTNihqory2PJtcWKmdhBbT60VFUf2BfN8VY4jC+U02rF8kuY9VinkGcp8MM78plrI9m94IHxRPhhhkyiStk8rASPitC5wa0ucbAc6Gua9oc03B50GWqKJzaaU/2/Yw72m27rWcwXHK2lrMjc+rF8w1Y3XX0au7gqPRO+CzGjmH0tQXOliDiQb+1BbfSOk+5J7EfSOk+5J7EzxLh/i49pRxLh/i49pQV1XjtNPGI2tkDS7lbOZSu0kooo76uXKOZrQnOJcP8AFx7SkcYwukpsNllihDXttY38qB2LFdbG2RlJUlrxcHImKyodBRSTNY4ua24aBtXOGd7qf0bfgmXND2lrhcFB8yoNIKmrxinlqs7ruGbkAWW3m0ggiflFNVv8rI7j4pOkw6lj0mnY2EBrImOaOg3ctFlHQEFN9JYPEq3+F/NH0lg8Srf4X81c5R0BGUdAQU30lg8Srf4X80fSWDxKt/hfzVzlHQEZR0BBjocafS4lUVDcNrJGSuuPq+v5qyocYfXVbpXYbVMDG2bmYr/KOgL2wG4IM9pFWOlweZhpp2Xttc2w3hYhrsjg7bs6F9C0o7xz9bfzBfP4m55WtPObKpf64dFovy9Xv/xZzzCm1czJKrWy7czo9x3b7+RbCmrpGUkGaCeYlgu5rb3VfDo5RSQUbhTscWuvIcx2jatDHG2KNsbBla0WAVtz08yfGLvEqn3EcYu8SqfcT6EQqa7EZBQ1BbSVLXCJ1iWbtizDayGbAw+8gqCXNuGDfcrZ4n3sq/Qv/KVRUktPTYTTCOBslU++VvrO1Ajo/LLSyVcTGT5ydY92S5J2fJWYxiodTvqNVMBGSLavY6yGaL0841ta55mdvyusu/ojhtrWkt5yCu0ixKp4mc7JONZa3Itb1qlxxsmEUtOBO6CRzLlm+59aj0mw6GixltNE6XVavNa/OtMMMoa2ChlmpmOLzt2lBiOMnzT00LaioqQ8jWRtZlN+gWKeotcMWfS6qqiaGZjGbk3W0qtF8IdFmbSiNzeUHNJUWF6O4a+FtS+DPI8bS5x6UFTUUxDm5GVjLja0t3fil8TgdE2lMcVVbWDM5zey/Fax+BYWeVJTtv0lx+ainwzCYjCHU7HXeGt5Z5P4oMhi8lRT1bxFHPFC3LfNvFyuaOqmdjJo3xTyxdI7JbWTBMIldeSCNx8rz816zBsLjAyQsb1OPzQZqoc+lrqFzaOriBnAOa/K2HYpcW0pqKbF2QtpZGgHkhzBcp3GqWlpavDJIgGnhIBOa/2XK4qKSOpraacNY4Rk5j6kELsWcykMxoqjYzOeR5FisQ0x4xewGmMYiN3cvevpBALbEbFTYtggqjE6lZGwsN9oQZGlxihqpo6eSmkzvJuC8keRV9bjdI10jIqTJJFJZrt+5bigwnWTyw4nHFKWcqPLssEtjGjtPPNFS0cMcQeC9527bf8AlBmqjFZ6jCG1dNTsYNYGH6scn1rVaP1MtPDIySknLxa+VqVl0YrZoBA+obqwQcoV9hNJUUscnCpBI953joQdcYu8SqfcRxi7xKp9xPoQUuJ17nUluCVA5Q3sVbpRWOkwmBppp22lbtcz9kq/xbuP94Kq0t7zU/pW/lcg+aUuFTV0FTUxA5Ydrti0uhkrIKqldEZZHGJ+eMG/RawVfgeJw0WFYlDKyQmYENLW3CuNB2SSVVI/UFrI4n3ffsr2QaWro2YvNG6SKeB0Qu1zmfz8qw7aqajxx7I9Y7JKWg5b7AvoVRr5sQ1Mc7omCPNybbdqpa3DI6bFae7nSa53KzdaCynrZajDXMbR1BfJHvyc9kwzEHtY0Gjqdg+4n2taxoaBYAWC9uDuKBHjF3iVT7ihq6ySalkjZR1OZzbDkK1QgoMHrHx4W2PglQSLjYxT0FVLTwFklFUXL3O2MTOEdx/vJ9BT/SCnE0sLoZ2yRbXtLd39XU8eKa2MPjpKlzXC4ORe1ODYfVzOmnp2vkdvdc7U5DCyCJsUTcrGiwHQgwFdh9fPUCJsEsb3zSSN5PMXX/VabC5p6SJ7JaSoc4uvfJv2J2o780vo3/4U+gzWkuN1NHhhkp6eaN5cBmezmuqLC9IK/ggLZZDZx5Gpb09K0ulrv9UvIO0Ar5M6rnGZolNrlB9Sw8VQllmr6eolMhu1obsCtGV2RtmUNQ0dAjsudHXOfgVI5xuSzf61ZoEOMXeJVPuI4xd4lU+4vMTxHgDIzqy8vdaw5lX/AEiOa3Bza173HzQWPGDvE6n3EzLLlgLzE9/7IFyocOreHU+tyFhDiLFOIMFpNskiDY5Y2czZBuXGi02pxMuEb5OQdjBcqw027ZT9RSWh/fj/AOM/oqc+K6Kj+P8AhocIrnNoWjglQdp3M8qd4xd4lU+4vMF73t84/FWCuOdZPS7FquHC2cEjngkdKG5nMtfYdiqNE62uqXTw1r6lwiGxsY3K+04fHFhUL5hdgnb6thWawfGKGmqMRfLNZsrAGck7dyDUslowyZksVRM2VuVweL7Pb5VzbCtRqRQPydGVLUekGjraOFr5Q1wYAQWP32UOLY/o/Jhk7IZA+RzeSA1yCwiZhTJczMNOb0YsmqiKlcGzRyvaQ0ARxnb1WuqrDdItH4qKFr5g14bY8ly5xDH8AfSuEMwMnNZrkFRpZX19NPFBRyVLWvZdzZBtKvdE8XqqjBw+qiqJ5M5GZrL8wWe0jxmirMQppaafMGQZC7KdhutRoS+GTBC6BhZGZTsPUEFnxi7xKp9xJ19e4y0v9kqBaTnZ+yVdpDEu3Ufpf8JQHGL/ABOp9xHGLvEqn3E+hAhxi7xKp9xHGLvEqn3E+q+XE2snliZBJIYhd5bb+uZB7xi/xKp9xQ11XrQIYYpJdoL8gvl2rP4Jiz8SxOvErZ5o2u5DBYZRYLU4dNDUU2aBhY0GxaelB3Sz60FuoliDd2dtrriWtdFIWClnfb7TWbCnFy7sT1IPnmlmIavSGCR1PK28bQGubYnaVY6K1jm12IP4NO7Pk2Nbu2LrE8Jp6mhGJTl8lS2VmVx5uUExol3zxPrZ8Cgu+MXeJVPuJLD8QeJav+y1LvrT9jdtV4q7DO31npnfFBSaV6QVNBRxOhilhzyZXGRg3WKykmISYi4SSOvkGRvJA2b/ANV9JxSipq2kLaqISNbtAPMVgsWpYaV1O2CMMa6IE25zcrDf6Gy0X5iPZY6IzGGrlIikkuB2Av0rTCYxV9Q8RSPuByWC53BZXRmrgpJagzziHMyzXHp2q8o8Zw+KrmMlcxxIHKsdu7yJZ6EaT8xPwcqqkzsjvDLFaRvZttfaE1LWujkLBS1D7faazYVXYhiNLiELIaKraZc7bFo3bQrmJrmRNa92ZwG13SszXFOMXeJVPuI4xd4lU+4n0IEOMXeJVPuI4xd4lU+4n0IEOMXeJVPuI4xd4lU+4n0IERiDiQOB1Iv+wmJ5jDGHiKST9lguVMhAtTVJnJvBLFb77bXXE1a6KQsFLO+32mt2FOIQUeI1zi+k/slQLTNO1id4xd4lU+4vMT7ZR+narBAhxi7xKp9xeOxF+U/2Op9xWC5d2JQcw9qZ1KRRw9qZ1KRAIQhAIQhAIQhAJGr7vo/3v0TyRq+76P8Ae/RA8hCEAhCECGMdxD0rPzBODtf7q5qDEI/rrZLjf032Ls9ibdCD5ZVd0yectfhrKmbRnUU0Qe6VjmEl1st22WQqu6ZPOW40clbDgGtf2MYLj6gqdnrl0Wk/L0vYmVdLgEkE0LQ6KKwIf2SdwiKWOlJnaGue7NYG9tgWcqtN6CopamOKCoOVpuco2finWaX0TaKmlEUxEu4WGz8Vcc6tqrJBVMmkaDG/kuJHY9CjjZGcbu1rSDAbEdbV5heKwYxHKGxPZktmbIBuN7fBVGOh9BVGakldG4M3b+jpQateL1eIKjSfvLN6lgqXuuH0jfit7pR3lm9SwMDsk8bt9nAqpe64dFovy9T6lD2lnmhdrP0+OTyZY46dhNh9opibFK6G16Njr/dcVahz1XOVykcXbM/DpWU8eskcLBt1Vy6RTwm0lJY9F1w3SeV7wxtGS47hdShZ2tjjB/7A+LlZKud39Z6AfFysUAsxpE1zq05Wl3IZu85adZnSHu479rGbvOQQYR392i3J6VrVk8KaBjvJaRyedaxBX1WKwU02qfcvFtgHMnmOD2NcNzhcJabD6WeYTSxXkHPcpoAAWG4IKXSHs6T0idwzdUemf8UlpD2dJ6RPYbuqPTP+KDrEa6LDqR1RMHFo+6FIZBLRukbucwkLuWKOaMslYHNPMVzIxsdK9jBZoYbIKuX/AGVqv+nf+VNYF3npvN/VKy/7LVX/AE7/AMqawLvPTeb+qByWQRRPkduY0kqDDq6PEKfXRAgXIsQmJGNljcx4u1wsQuKanipYhHCzI0cyCR3YnqVLgHdVd5/zV07sT1KlwDuqu8/5oLxKx1Ykq5KfVuaWC+Y7imlGImCUyAcsixKCRZfC+/7/AN74hahZfC+/7/3viEGoVdXd8aLrd+isVXV3fGi63fognrJtS6AZc2eTL1bCmklX00tTqNS8NMcmYk9FinUC1fS8MopafOWaxpbmHMvMPpOBUcdOZDJk+0U0hAvX9wVPonfBUeim49R+KvK/uCp9E74Kj0U3HqPxQM45pDHg88cT4TIXNzE5rWG3yeRIt0yhcA7gM4ZYuzEHsRz7lfVWH0tY5rqmBshbuJXXAqXLk1EeXLltl5kFDT6YRT1bKcUhzP7Eh99nTuVnpE9jMHmzOa3sd5/aC5nw2hpGiWGlZrSbM60w3DonsPCfrnO7LMdnsQd4Xtw2mIOzVt+CbXDGNjY1jBZrRYDoXaCmpv8Aamq9Az4uVyqam/2pqvQM+LlcoBCEIBCEIBCEIKjSjvHP1t/MF8/h7czzl9A0o7xz9bfiF8/i7ay/Sql/rh0Wi/L1e/8Ax9Cp5jT0tBHG4ObI7KTbyEq0VKzJqMM1d8usNr9TldK256eb1CEIhXY3OYcOkY1uZ0rTGPJfZ+qrMLgGG07XsZwiRou9/M0dAV1XUUNdCIpwcoN9hI+C5qNVR0TmtaA0CwHSgaY4PaHNNwV0oqdhZAxrt4ClQZvGMOiqsXjmmByt2GxtdqsZ4o4RSCC2qY7mKr8fiPDGyTyOZCW5WuBtlKlwGZtbgAExu6PY4jyAG6C8cAWkO3c64p2RxwtZDbIN1li67S6qgJgpKZ8wF2ZpABe2zmXlBpJijMIhqBTQmIvLOyObp6EGi0joKqvoRFRyFjw4EjNa+0LMN0RxiWaNs1a9jA67nh9z8VfYVjFXieuMZiYInZOUef2LrFKuupo4pBLCbSC7Qd+/yIKKo0TxhrmugrXyX3hz7W/FdSaNY4cNp4Y6otmje5zjrN+63P5FuGm7QV0gwg0VxPXwSVdeJGxOuA47/wAVo6yVlFVQPpnMDXuIkaHbLWXmkOH1WIQQtpHta5kgcczy24sejrWOxF1ZSYlDTzmPOCdzzbd1IPpDXBzQ4biLhdLBcaVzGDLUtGzd/QXoxWvt3U3+vUg2VTTve5ssLssrP+5QRiolxCKSWHIGMcCb327FlONq8OeOEZsrb8lWmFxYniNCypFZkz35Nv5INQhUfFmJ+Pj2fyRxZifj49n8kF4hUfFmJ+Pj2fyVdDJWSV1RSyYg2N8Tsov9r8EGgxbuP94Kp0vIbgsBcQAJW7T5pStfFUtjMbsUjLw8DL5fYvKnDDiVKYanEY5Ymcpzb2t+HlQUOA1zYtG6yk4O+R8z3ZXAbNwV3oSCyGKN3ZMY4OHQvaTB46SkLaaugbC09dvaF5h9NJFBJK3EYo2mVwzW37epBfYpTuDX1cU0kb2MtZptdZLD8Wmr66CSeQvDGh9s17K2mZW6+Om4YJNcLh3MkafB5eMY6b6uJz4s5tzb0FpU4yyumpqWMTRa2YNLmkjZusu8Qp5KWuoY6eqnaJnlrrvJ+yT+iVj0TkimbMyp5bXZgcxNipa7AqyoY189ZmMXKaQSLexBZvoJ2sc7h02wX7IqmoqisqatkRrnAFxB5Xl5tqr5aKpZRunNVIRnay2td9o2TcGhxGSZlQ5ruyH1jtl0FjRUc7cOkkbWygtBO89Cyz8cxk00lQ2okbGwP5bmus4t5r3VxQ6O1M1KTw19ibW1jkO0JDodSZyYr3yax1roLHBI6rEMJp6qWulD5ASQCekjpVfjVbXYfVOiiq3FoYHZnP8ALZTRaKzwRiOKtexjdzRI7Yq2l0b43fUmaVxMMpiJMjtttv6oPI8RrXzieSaR7mROyNjJJvsTzKuukoY5ZJpmGSTIWm42JYaJmlxGGOKoLS9jtud3NZPjReouDwsnLuu4oOtJaBkGGucySZxykWe+4XzTiuseC8QnLfevqFTgtbPE4T1bZGhp2H/ws1UYBO6nghhqMrqiRzAcxsNqDQ09ZLR6JU7qdzda1nnW5XQqqPSDSFzweDtynsfqzyl7FodiEVK1nCWOe1u7WvsTfqXseh+KscHNxEAu7LlE5ei2xBZ45IXUVKZns1hILh0bCqbKbdid3QkcX0bxWDI6orGPubC0jtv4J5mVjs+TblAtmPSg1Gjfe8+efirZVGjduL3W53k/irdBkNN+2U/rVXo5WQUOIGaoflYGEdZVhpsTwuAc2VVmBYfDiVcaee+QtLthOwqnPiujt/x/xK/w3SjCqahAlnLbOO9vlTTNMMGebNqrnosq7C9EMMmpmSSNe/lG7S42vu6U0dCcIytyxOaWk2IcfmrjnEONYrgWLUOoqah7Y2uzXA3HbsKiwXAMKxLDo54S143E5edeYno5geGU7ZqsyCNzwOyPKd7VYYBAabC2QUMTmNkOYvfzfHoQc0WjuGCqmY6mila2w5UY2Han/o7hH930/wDDCepoRBFlBud7ndJUyCr+juEf3fT/AMMKuqdHMOfiDWCniiY5vJDWDatKl6mDXNFjle3a13QgzeJaJ0EdDI4ADqar3B8LhwihFLTlxZmzcpKYtWPp8Mm4VE6zbctu0J7DMRp8UpeEUpLo75blA4kMS7dR+l/wlPpDEu3Ufpf8JQPoQhAKuo+7a7rH+JWKoRVzwYjiDY6SSUAA5m/vbEFVoJ3bi3piraLE6TCKZxrZQ3WTENttvsCzGiNHU11ZiMkVXJSHWHM0NB+Kv4NH4cRoI4q9zpHQTFwduvsHQga+lWFC95ngDeSwiy9pdJ8LrZhBTTl8jr2GVRVWieHVWUOa4AbwHHlfivKfRHDaSubWQNcx7dwDjbd1oEq7FaR+EuptcwTa5gyDzgjRmTU1uLSEXy5D+BU9fSwNwJ0jY43P1zDnDRfshzpTR8DXYzm3ZWX90oHWY1VviFWIjqS7sMh3ed1p7ApuEMqJcuUvlJt0KvhraL6PNpRKb2tuF+yTmjduDTZTcZzbYgtKnud/UsBj3baX0A+JW/qe539SwGPdtpfQD4lYb/Q2Wi/MQjwmkgq84nhZIA5gGYX33XWG4XRk1jZaaJxZE4jkg25QUWGzVUZeKSkfUuJaSG81l1QvxWnfUM4qlc97C0jouQUsdCNJ+Yn4aTRzC6KBtU4wQse2pIa4AbBYbFplj8DfiLzJBUYfLCHz67OfVs/BbBZmuCEIQCEIQCEIQCEIQCEIQV+J9so/TtVgq/E+2Ufp2qwQC5d2JXS5d2JQcw9qZ1KRRw9qZ1KRAIQhAIQhAIQhAJGr7vo/3v0XuJVhooWyBuYZrEKA1LKqpo5I72u8EHeDs2ILRCEIBCEIFa6ndUwatpAOdrvYbpgizLeRLYjM+CmD4yA7Owe1wCYveP1IPltV3TJ5y12DTN+jMzGFjpMjrMJ38lZGq7pk85N0WLU1LJSRuyRujlDnSXGYi42fgqdnrdHpLy1Pwhq8PqZKWSWKgZHEG3ALTe/Pz9Km4vdUxQupaAMs0B+Zh7K/yV86pFVQVMr68AODsjTPbn2bE1G8cGb/AKyZrOjhWyyuOcS6L0klLSzayFkN35Q1o3250ppV2T/M+Sgxqqkp8M1tPiYEt+URU3t+KpampZUAmPEnVVmDNmk59mwbTdB9JQhCCm0o7yzepYGK+tZlte4st9pR3lm9SwdL3XD6RvxVS/1w6LRnl6l5HpNilHCGvpY35bho1brut61I7S2pkFMyKnYHyNJeHRPs07f5LUMZHkjdq4jyR0bEhitZFQMgIgp80r8uZ1gG7Lq1HJz1XOTWHVcklHDLWmKOR7c2VuzmUmc1dQwRg6mM5i628rPUlU3FMahMrIyIy5lmuzNNuda1rQ1oa0AAcwUoV8rgzGw47mwX/FyWq9JsPpMhkkNnC5IaTlHsTMrQ/Gw07jBY+1yVdothrnvc9srg/e0vuD6kEf0wwwA5nuDhty5Tu9iz2PaS4fNU5ml5BYzZYj7XUtL9FMKyOaYnOLvtF3Kt1qhxnAcNpKhzeDmQZWEZn7ey6UHmE5MVq7wudGx4BDudX/EDvHJfaPkqnAI44cXEcMerY1uxua62SCj4gd45L7R8kcQO8cl9o+SvEIMpiWHGjdDeYyax2Xl8ylocDc4TWrJNkrhzfJN6Q9nSekTuGbqj0z/igR4gd45L7R8lzLgLhE88Ml2NPOPkr5Rz9ok80/BBlThDmYDNPwl7skLnZTuOzduU+GYM6fDoZRUyMzDsW7ht6k7L/srVf9O/8qawLvPTeb+qBPiB3jkvtHyRxA7xyX2j5K8QgojgDrH+2S+0fJI4dhxq5pmCZ0eqOW7Ptda1LuxPUqXAO6q7z/mgOIHeOS+0fJHEDvHJfaPkrxCCj4gd45L7R8lW4DDwfGHRZs1s3KO/etcsvhff9/73xCDUKuru+NF1u/RWKrq7vjRdbv0QQ4/iVTh0MLqaON7pZMl37hsPl8i5zaQfdovdd/mUelXctL6cflKvUFNm0g+7Re67/MjNpB92i913+ZWz3tjbme4NHSTZeggi4NwgpJm4/NC+JwogHtLTyXc/7ypqd+K4LVcHtTPcRYHKefb0rbLK4536Z1j4ILDNpB92i913+Ze5tIPu0Xuu/wAyuBuXqDP1VPj1U1ocaVmU5gWA/wCZJVsGO0tM6aSpYGNtfLv3rWqt0g7zz/u/mCBnD3ukoYHvN3FjST07EylMM720/o2/BNoKam/2pqvQM+Llcqmpv9qar0DPi5XKAQheIPULy46UXQeoXl7jYvUFPpT3jn62/ELARdtZ1rf6U945+tvxCwEXbmdaqX+uHRaL8vV7/wDG8a4OhwxwaG3kOwc2xyulTNLnQ4YXNynWbRa1tjlcq256eb1CEIh4d2xVb6eohqDUzHhDWnkt+6nayc01JNOG5zExz8vTYXUWFVzcSoI6prcoffk3vaxt+iBqORssYew3adxXaTw4ARSBtsokOXqsFLLV08DwyaeKNztwc8AlB3KxskbmvGZpG0KhoKGVuHsdASQW2sDYgK3OIUR2CrguebWBK4LWUxoWMFRFnb2Tc4uEFJPhEkUbtUJXGzuSSOfevMOwYHDoWcDqHMDi+2tZa60ktfRuieG1cBO6wkG9GE97YfX8SgzUeEVtLiNTNBhEb4prENdI3Ydv7ShxfD8RqoYIRhUVOXSiz2vb0H9pbhJYh2yl9M39UDbRZoB32XSEIEa/EoKAxNmJzyuyMaATc/0FWVtDFiGJ0j6ila1pLrk9k7YVDpfNqJsPmbtkZMC32OUOGYxVV2N0UNQI7ZXO5PTlcgvuJsP8UjRxNh3ikafQgxmkdLT0tXaGJsYMRJt61daKEHAILdLviqvSzu1twD9Sd/rXuGYkKPRQmAjXRNdYdG9A9iulVFhdS6nlD3SNNrAJb6aUgG2CUEbHc9is7UzVtbKZJMN4S5x2ONP2zy3t/Vkvr64Voifgz2whwzWhubDnvZB9EwvEYsTpBPCC0EkWO9U9DRMqsbxJzpJGFsv2SOgKvwiWubT2pqeSnkfNlLXRG2Tbt+Cs8Nqo6fGcSZI8Z3SXHl5IQVWPYjh1C+WnklqTOxzdlxt/BRN0gwyNgc91WyNwsXhzSL9FrKvxnh1TWzzOw1ksb32ZLqr7L9NlEynqWsAGFG1r9yXBPRu9aC6ZjmF8mOSSqiLz2OYH17k/h0EYgjlZLI+OWZ3JcQRbMsq+DEYtY2TBeyFx/Zs3qvZX2i8tQ/Do2VMDoclRsaW2+1uQPvaxuIULY3XbldY+tyWdWw4TitLJVvs0UwBcBfp6Ey/IcRoclwzK7f1uVNj2aKWmjgp+G/2dtmgb9/Wgu36a4OwE65xaN5yO+Smo9I8Pxdj4qOQvksdmUj4hYcva4Rl2FFuY8pmXY0jncLbU1hlURKyODDH0UkruVMG2GX2BBbVWJiXDm0zmvvrY8t+jMr3F8Rnw3Cop4Iw8ktaS5pIaLb7BUmktA6gpaOTX5gyZjbZbbMw8q01NU008EbM7HXaLNdbagxuG6W17KUMbQte8vOwMcNlt+9WI0orZ4GGnpmCW5EjXsdyejn60pUYLi9WHSUFRqWZtjWuyqJmjukfDIJHVfIY9uYCQ7QDz9KDT4NW11Y6YVkMcYjsBlB5VwD0qqp66bDsPxWop4hI9tWdhF/urURtysF7ZrC6z+A1MEc2IxTOFzUuNj0WCCkbpVXzVMUvA2mZoc1jAxwzXtt2nyKy+lFZLTB0NMxs2blNex2we1K6RYXiNbjlPJhdQI43Mu0xvy7rX3Jd+jmkr5IyazktO20hFx5UGlwyur6s1LKyCONsQsHNB5X4qqrallGzDZ5Llrah17ecVqS3LTuva+XasfjhcKGgyENdwh20i/wBooNHhuNU2JTPihzBzBmOZpCs1k9FzIcVm1r2vOq+yzLzrVoKDShzWxwF17Z+b1rPa2HMRd2W3ZZStHpPfVwW+/wDNZ6zrbjuQafRpwdhxI3Zz8Vbqp0b73m/3yrZBjNNu7IfMS2h/fn/4z+iZ027sh8xLaH9+f/jP6KnPiuit/wAfPs1uC972+cfirBV+C972+cfirBXHOsvp73og/wCob8HK7wjvXT+aqTT3vRB/1Dfg5XeEd66fzUDqEIQCEIQVOlH+ztb5n6hVv+j7/ZtvpT8ArLSj/Z2t8z9QqHQWpqmYFkio9YwSHll9r7B5EG0SGJduo/S/4Sl6vFaykh1j8OzC9rNl/wDyoquqq5JqPPRBg1l+2X+yfIgvEKmbjFU6vkoxh/1jGhxOt2WN/wBnyKapxGrpqR876HsNpaJeb2ILNV1H3bXdY/xKKmxSrqaVlRHh/IeLi8v/AOVQVWlgwqrmMtG5xnFwA/cR6vKgW0RxKlocQxNtTIWl0pIsxzvgFq8DmjqKN8sI5DpDbZa+wLMf6P8AV1cuIzyRMJfJezheyvMOr2wiohho5iI5SDkaSL2HkQXy5d2J6lVT442nfG2WkqGmV2RnIO0+xTSYi9txwKoItvDD8kGcq8RnOGOpuAy6vXtGuzC3ZBM6KNDsRxQHaCWfApireH6NZ2tcwGRnJdvHKCg0S75Yn1s+BQX3FdF4sxQYSxsclWxgytbKQAObarNU9IypfUVeombGNc692ZudBPjVRLTUN4GNc97sgDlhcVqRUPgs1zSyINOYeUrZ4jS4hJRShtTEXWu28W4+1YiujqY2Uwq3h8piBuBzXKw3+hstF+Y+Fxoc0vnqWtdlJYAD0b1paFjo66dr3l5AHKPPsCxujraqWvMNJU8HLm3Lsmbd6wtRS0lVwmeN9aXSgC8gba+7mulnoRpPzE/CwxJ720+Vji1z3BuYc21MQsMcLGOcXFosXHnVPiFFUtZHeveeWPs+XrTrKKpbe9c83HO3d+KzNcfQq7gFV/eD/d/mvW0NSAQa55v+zu/FBYIVfQ66OqnglmMoZlsSPIrBAIQhAIQhAIQhBX4n2yj9O1WCr8T7ZR+narBALl3YldJTEqk0lG+YC5HMgnh7UzqUijh7UzqUiAQhCAQhCAQhCCtxyQsorZA8PNiOf1JWh1LRQMgDrMzNdm35uTdOYxQy4hSamKbVXPK8oStLRcXvoqfNmDXPsfJsQXSEIQCEIQIYx3EPSs/ME4O1jqSeMdxD0rPzBODtY6kHy2p7pk85anRvB8PrcOE1TTNkkzEZiSstU90Secttof3o/fP6KnZ8R0WkfK0/DuvwDDGUUz20tiG7OW75qWLR/C3RNJpebwj/AJqzmax8T2y2yEcq66aAGgN3K451WHR3CnCxpAR5Xu+az+kGE0NG9xp6cRkMuLOK2qz+lbIuL3PFtbe3qQaBCEIKbSjvLN6lgoG56iNu2znAfit7pR3lm9SwMLiyVjhva4EKpf64dFozy9TcNwKHIz6+e5HSqzHsGMdPEYHyuu/lZ9tgoBpLi8TA4UrHjmaI3Xdb1pgaR4hMynbDAGyPYXSZo3ck3OxWo5Oeq5yh0egfT4lEyQEXc61+cdK26o6SjmrGU9dUu1dXl2ZRsGxWENRK2bUVLRmtyXgbHKUInd/m+g/VysVAY4uFCQ21wbbfzKdALMaQ93b7chn5lp1RaRshEQkLg2a7R5bZkCOF7Me2G/JWrWSwhxfjtyb8la1BFLMyJzGvNi82apUvUUwnkieSRqzdMIKTSHs6T0idwzdUemf8UlpD2dJ6RWsDI2B+qttcS63Sg9qKiOmiMkzg1g515I5r6Z7mm4LTYriupTWUxhEr4s29zd6kbG1kGr+yBZBVS/7K1X/Tv/KmsC7z03m/qucTZHHo/WNitkFO+1vNK6wLvPTeb+qB17msY57jZrRcqOlqoayLWwPD2XtdSSMzxPZe2YWS9BRMoYNVGSbm5JQMu7E9SpcA7qrvP+aundiepUuAd1V3n/NBeKFlTE+ofA115GC7h0KZIU2Fw01fNVxlwfMLOCB9ZfC+/wC/974hahZ+FkcekrhFbLk5unYg0CglkiZNGx9s7+xU6Tqad81XTyNPJjJv+HyQR4q0ONKHC413+EqwVPjL3Cvw1oOwz7R+65XCBDF6J2IULoGODXE3BJI+CYpIXQU0cTnZnNFi7pU6EAsrjnfpnWPgtUsxpW5lOY6iPKZgdoQR41pXLhtdJBHTseGWBzXuUi/TySOF5fRXe02Bb2JWnLix7XVlOyztmsaE2KaAsAEbMvMgx9Jp26d0Wtp2Rh78rjt5I27U/Nic2I4biAkjjayF4Y1zb8raFoeCU+36pu3yJHHmMjwWoyNA3HZ1hA1hne2n9G34JtUeDVtQ7CYZXxB0Ybbk7wArmORsrA9huCgqab/amq9Az4uVyqam/wBqar0DPi5XKAWc0jwzE6yoikw+cRtb2Tb7yN3MtGhBjYcAxl5cyqqWujcMwyvIId7OtcT4BjrczaesaIr7Glx3exbVCCo0co6uhw7VVrg5+ckWN7DmCt0IQU+lPeOfrb8QsBDfXMtvut/pT3jn62/ELAQ9uZ1qpf64dFovy9Xv/wAb0Z9Vhmt7PWbfY5XKpmtc2HDGuNyJNu3yOVyrbnp5vUIQiENTGJaaWM7nsLfaFm9F+FHC5KeFwaGyvGc/Z5RWpVTg7GU9ZWU7W5eXn67/APlBZQRNgibGzcFntIdGZMYrY546nVtAs4XP4K2hxF87ZHRUz3NYbA5gMyimxaSGaKJ1FJml7EB39dKBCh0XjooqUB+sdE8vkc5x5W/5hU+H6ITVBmqjV5WzXyta47FrXVtRlP8AYn7vvhVeA4lVVNJq4aUfV7DdwQV8GheSTW1dSXMjbsaxx5XWtNhAAwyEDcAfiVVYjj8tBVQ0lTSHPUXDcrx/XOmcMq524fEBRvI27cw6UFyq/FJGRGle9wa0TN2n1rilxOSp1uWjkGrcWm7t5VHppUyzYTFHJTPjaZ28rMDzFBpeMKTw7EcPpPDsVcNGMMcxuaE7B5F0dGMMJBMJuN25BUaZVUEoowx7XESg3HNsKo21ktJilFLTvDXZXC5HkK2jdGsNa/O2Ih3TsVVpHhdNRwQyQ5mvzgXv5UCztIcSA2VMXs/kgaQ4jbumL3f5K9p8Con08T3NddzATtHQpOIKH7rvaPkgy0stZik0r3zQuLIyBzdPkVtodG2SinZIGusQHfirPiCh+472hNUWHwUAfwdts/ZIF2SQ0NXwd7mtjc3NHfm8iZ4VR3vnZ7FHXYXS172PqGXczsT0KD6P0H3He0IGxV0g3SMHUs9hrmS6W1eUhwLj+VW30foPuO9oUtLhFJSTiaJh1gFrlApjIZRRNkbZsckjWvB6bp+OrpNW36xm4Kr0mxPD6YQ0uIRPeyU3GUbrW27vKqCfG9HIcvIldcez/tQbU1lKf96xU0VVThrfrGd1PP8A3KnOMaOavOGyEloIH6bk1gbsFxeaSKlhe0t2m53/AIIGX1ED6+je1wbGGuv5N69w99O/HKVsT87ODAC/rVlxDQ2IyvsfKF1Bg9BTVjJmNtM0HKSQgddFC0Fzo2W5zlCRruB1NK6NkjGO3tLQrCaJk8L4pBdjxYhVw0eoB9h34IM1jLpqmjaaieQticw2c1ou6/kWnw6niqMKgzN22uCN64Oj9Ba2R3tCsaeFlPC2KIWY3YAgqsDrYG0RjfMM8b8rr9NgrHh1N4ZqQbo/hrpJJWM2yG7i0jaV39H6D7jvaEDnDabwzVnNHCyTGsQ3OBkKt/o/Qfcd7Qu46KjwlslS1pGyxNroFKkw4fjlKXPyRyseA09N2q04dTeGakamnw7GXQGpbd7OVGHCx/FeSYHh0bczwWjykIHZK2mMT/rm9iVkcZkhloaMCXsZnnZ5xVzFh2FTTmFscgda/KFrj2L2XRqklYzgkrog123KRYoM0yRsUhfFOWvLbXCkFbLc/wBtkO1XE+ACFoIqMzydjbb0/W0UEWET2haCInbfUkvVMbVUQx1dVzuMZFS5xG1LcMqMxcJTmItuChO9aKm0VfPTxy8Ja3OL2IVLXXcnudLNvDYWiIuR+lLHiFZEXauoe0ON7bF3xrX27qf+Cu/ofJ43H7F59D5fG2exTsXXjicDlH4Z6epmqCHTyF5HOVcaHEHGbDeIz+ifo9E3R1THy1DXsbvDRZLYBE2HTivjZfK1lhde7dqde1UqYvH0bG6tR/TMNRgvcDfOPxT6hpo4o4Q2G2S+yymVlpmX0970Qf8AUN+Dld4R3rp/NVLp53pg/wCob8HLQ0rWMpo2xWyAbLIJlQ4jpXh2G18lHUa3WMAJygW3A9PlSeL41isGP8CpIGmHJfM5jjt9qzWJMq6uve+ow5k1S/Y60R5OzYb9SDbYZpFR4nVcHhbI15FwXgWP4q5XzKhxCow4CWlwh0MjhZrzGTb2LWaM4riGJ6x9bCIWi2VuQg/igb0o/wBna3zP1Cw+i9bpBHhxjwuBksIdtvzHYt/jbI34RUtltkLNt1m9CmPZo8ypi7JkhzDpbYIF6qfS6qi1bqRgAN7iyhGK6T1GoeaRhDX2bs3my3sUjZY2vYbhwuuZmRPdGZLXa67b9NkGGMulcVbLXupGBxYA7dYAX+aigx3SPGqWeGnp43gch7hzLZ1RNU58LdsTAdYek9Cz+gNg/FANwqD8SgVpp9LaalZTso2ZGCw3KsqoMbiroampw0PfYtDfvHYvpyrcRdK2rpDCwPdd2y9uhBg6Ko0hwyqqJKbDi0TWLm2FhsC9wLGsfmlqY6GFkj3P1kgPMT/4W/fNXAkNpmkdOcLH/wCj+/G+I3FjsQFW7Syrkge+jaDC8Pba28Jp1fpe7dQxhbRCD55NLpJFRthrKZrabWszO2feCudEu+WJ9bPgrzFmRyUDxLbLcHb032LN6Lmo+kWINYBwezc3XbZ+qDZKuwzt9Z6Z3xVikcPjfHNVFzbB0pI8u1AzUAugeALkhfP8dIMtMOcQgHybSvoiwel7GtxcFoteME+0rDf6Gy0X5iHmiHflvmFbCDvpVdQ+AWN0WbMMQdLAxryxtiCbb1rg+ZrnyMgZrndkM4Sz0I0n5ifhJifYRekHxCeVHiFRWlkd6dnZj7Y6etOsqKw3zU7Bs2WePmszXH0Ku4TXeLx++Pmum1FaQc1OwdHLHzQdQd9Krqb8E6kKJk5qZpp2NZnAsAbp9AIQhAIQhAIQhBX4n2yj9O1WChmjieY9ba7Xgsv0qZAJLFpdTQvdka/ms7cnUlilLJWUT4YpNWXc6BmHtTOpSKOHtLOpSIBCEIBCEIBCEIBI1fd9H+9+ieSNX3fR/vfogeQhCAQhCBDGO4h6Vn5gnB2sdSTxjuIelZ+YJwdrHUg+WVHb5POK2uiDsuDuO+zyVip+3yecVocPrKig0SqZ6UXla/ZsuqdrxHR4/wApT8HcQ0soDDVU/LDmNI2hSO0qgpwGuppy0bA4N2FY9lbVzxGZ9HHrztAIO3yps1dTLhzMlCy0fZO29V96uOcbPA8ep8a1/B2PbqSAcw33v8khpVC8QvmNsmXL61WaL1kjcV1TmMjY8Boc1p5dlaaVzuNO+nsMts9/660GkQhCCm0p7yzer4rARdtZsvyhsW/0p7yzer4rCUndcPpG/FVL3XDotGeXqaikxGqjewOo4xC0AN23PwTsuKxteNXROP7QYrqJrdUzkjcOZd5W/dHsVqOTnqucs5PjdYXsFPSlrRvLvlZRHFaySWN00Ly1js3JbtWoyN+6PYjI37o9ilBQwPOKNqB2vVZfXcp1KOqHDE201hlMef8AE/JNoPCbC6yGJVUlfUB7aaVjcrRym7dhvuWwSbZicSdT5G5RGH3t5T8kGZppZKXERUMpppb8kNazarjjqp/umr9wq4DWjbYLpBXtxMlovR1QPRq0s/SKnY8sdSVlx/7SuF5lb90exBlcUxUV0kWppKq0RzkujtfyJqixWqjY9xwmrtI8vHIO4rQZW/dHsSbK9kcU0lS9sbI5Sy6COHFHvYC+gqmO6DGoazGo4Y3MkpKu7mm1okwcZw4Na41TLO3bCiTFKHOYxMx0tjlbZBRvxhsmCSUbaSr1skToxmisBcWU+FYtUQ4fFCMLq3ZBa4Ydu1WUWJ0oZCKmSOOWXc2ynixGikn4PFOwyfdCBaDFpnuIkw6rjHTqyupsYZAzPJSVdvJErNeEAjaEFI/SWnym1JWk28D/ADSGF4hPTyzPZh9TJruXZrDyfIVqcjfuj2IAA3ABBUx4xUOeA/C6to6chU78UDGlzqSqsP8A21YrzegpvpJTeK1v8FVuBvfUYy+bUTRsINtY23OtVkb90exLYfMZ4nPc1oIcRs60DaTqqh8VZTRttlkJzfgnFXV3fGi63fogT0j1zJaKeBmcxTZiP3XLvj7/AJOb2K5IB3i68yN+6PYgp+P/APk5vYjj/wD5Ob2K4yN+6PYjI37o9iCn4/8A+Tm9iocZkmxKpkMdNK3k7LjfsW2yN+6PYlo5w6ukp8g5ABvZBLKwOp3NcL8ncqanxt0cWqfRz3jOS5bvtzq/XOVv3R7EFPx//wAnN7EpieKOraCWnbSyNLxvIWjyN+6PYjI37o9iCs0didFg0LJGlpA3EJWXF24VU1EMsEgia4Fr/s7gr61glq6hhr6d0E7bsda6CqwqV9VjtTUmF8cbomNGYeV3zV+qlklTBVTNY4SRRtBLSBfnVlFI2WJr27iEEiEjPiLWNeY43SBnZEJuN4fG1w+0LoO0IQgEIQgp9Ke8c/W34hYCLtzOtb/SrvHP1t+IWAh7cy/Sql/rh0Wi/L1e/wDxvGhogwwMdmbrDY9OxyulTNyanDNXfLrDa/U5XKtuenm9QhCICqMQp6yOuFVRAEublcP66lboQZOF2ktKHRxU0EjM1wXOt/hUhbj88kE0sccT4ieS3lA7vJ5FqEIKIz41lP1TP69SrsEgxOlpc9PGDrNrrhax3YnqSWDd7YupBncTwvFK6sgrZGtY+m2tAbv3fJOYfNjHAY8kTMu349S0M3aX+aUthPe2H1/EoKaMY9TMlMcccj3vL7OFt/qVPpHNjctFE3E4IoqfXDlMdc3sfIFvlm9Ou8sX/UN+DkF+ZGRRNMjg0W3krxtTA5pLZWEDeQUhjmFnF8L4MJNW42IddUbNC5W0z4hWuBfsuDzexBqo6unl7XOx3U5U2l3ckPpB8Qq6l0OmimEklWAW7AGk7fwVjpd3JD6QfEILqk7jg9G34KZQ0nccHo2/BL4ySMLnsbHLv9aB5C+dz1WHYfWU4lmqM9mPdt2b1p/pVh2QGIvk2bmhBeoWJr8bwjFalt3zMkbyegKXCcJgrqmpY+WbJEbNs/rQbFCo/ovR+Fn99N4SwU8DqTMS6J1uUdttiAxTDoq2E5omPfuu4bhzpZ2jGESuzyUceawBsNipa9lsdjeXPcJJntczNYWDh81ZGrwKPWQyS5XR7Xi7v650DJ0ZwcwiLgceUG42bfajBsCpcNkkljhDJC51iD9m+xLQTYFUTCKOQl5dlAzO3r2FtDR0U01W5zY2TuANzzE2QaC46UpJC92IxTC2RrSCqeWrwBozumvfbsLlDLxfU1MDKR/1ZfZ5zO39CDU3HSi46UhxPR/cd75XQwqkaC0MdY/tlA7cIuOlVLMNppcQnDg42a3k5js3qfiej+473yglw+J8FPkktmvdNqgfSQT4bNUOYWydIcU5gBJwqK5JPlQWaSxfve/zm/mCYqDanfboWBZLSRTRNnZPLIXBxObYNvWg181E6plpZBsDIjyucHZZFE417y+cXbEcoaec9KpanTEU9e2mhpi9nYg+X2rmTS1tEHuFA9rS+xt0260F9OP9ZMaB/uyB7ClRVTUENNTCIGWaVwGY2A5X81nq7SGhxJgqKimmayMlrC3eTz86RmqaR0NPV0EkrZw47HG+UXXmqqKY1yzWLFV6vZpW50jma1tRUUoc/m5drdWxeVmlMU1IyGOHlVEbg68vYbP5qjNfUutmkvbdsC5dWTOBDnA337AsE34n6NtTomqmYnaQnetLi2G4vXUdA7DJ3RtazlWeW9PQs7HBJN2tpdtsvouFTxtw2AF7QcqjDxOuZTpa5TMU0xPfDJxYJpECc0zyRax4Q/1+1dnAtIXya81b25nWMQldsFltOEQ+Eb7V7wiHwjfarTRM5SYbU0NRTTVFXKGXOsYZXOzbNm/yqPB6CqZpbWVz4Xsp5W8hxFrqxhxSgdUySz1DczXZWgg7ArCmxCkqnllPO17gNwQc4VE+GjayRpa652HrTqWoqnhVOJS3LcnZ60ygy+nu3CIBz8Ib8HK9wxjo8PhY8WcG7QqPTw2wmA9FQ34OV/RTcIo4pbWzN3IJcjS7NlGbpttXuRubNlF+m21dIQcGNhFixpHUvQ1rdzQOoLpCCr0kY6TAaxjBdxZsHrVX/o/t9GhfdrD8ArfH5tRgtVLa+Vm71qm0Cbn0XLQbFz3D/tCC1ZWU9HVmM1EYiedgzdi7oUeMVcd6YQzR5899ruax2rEYpSwx1M0BrQJWufmBvuJ6knEaSaop46+peC3Zyfu7f1QfUoomRUTgwhwc0ku+8bb1mNBHBrsVLjYCoO31lX+F6viVmpcXQ6v6snfltsWZ0RpzV0uNU4dlMkpbfo2lBrm19I4ty1MRzbrOG1I4nNG6po8tWyLsjmNj0LCOwmnoqdraivIEri0uaTdp39CirG00rqeOSsuyFuVrtvk+SD6QIp5m6yLEAWHdZgP6rBaLtrDNigoXf2jk5T61o8HocMo8PYyonzyHlXu7nVT/AKPcvGuIZex2WQSvqdIY2vFS/LmuLBxDhbnsl5Z9IHtDI61l3cpnL5R5rWWkx3RwYvURzNqXwuYLcnnUVBouKCpjkjqXObGbgO6fYgSo6bGamhqIK0S8osLHPBuDfansLwSvw2WeVlWyR09i67Lblc11TwOm1rrEBwB9Z3qMYpSubdkmsPQ0bUEbH10dVEyaSN7XnaALHcp6OpdPJO1wtq5C0Lynie+Y1E4s61mt+6FLBBHE6R0e97szutBMsLpl32b6MfErdLC6Zd9m+jHxKw3+lstF+Yj2Q6LxCfFNU5zwwtJOVxatZHhreFzh2tEZAynObnYOdZbRHvy3zCttHPnq5YctsnP6h80s9CNJ+Yn4VmI4ZA1kdnTdmP8Aeu6Qnm4ZAy9nTbRbtrl5ifYRekHxCeWZriHFNP8Afn/iuXTcMgaDZ823/wB1ydQgrqGIQVtTEx7ywZbB7i7mVikoO+lV1N+CdQCEIQCEIQCEIQJV8T5H0xY0nLM1zvIE6lqqp4O6EBt9ZIGdV0ygFy7sSuly7sSg5h7UzqUijh7UzqUiAQhCAQhCAQhCASNX3fR/vfonkjV930f7/wCiB5CrMYxmDCIo3zxyP1jsoEYv/W5Vf02oMpdqZy0GxOUb/aiYiZ5NMhZl+m2HMjzmOYi9rAC/xXtPpnQ1BDWRTAn7zQP1Ua4TsVZLfGO4h6Vn5gnB2sdSyFfplQVFKWsjmuHtJ5I5nA9KbbpnQu5DYJ3ENzGzRut1prhOxVkx8/bpPOK2Oh0jOL3sc5t8/YkrF6wSkyAEBxJ2rYaI08c2HS527c+8bCqlrxHQY7ycfC+xFrRh89gOwKngaBC2wA2KvqXPjpamnkOa0ZLHdIVjB2lnUrjnHWVuzYNm5ZnSrsn+Z8lp1jNI8UoqiZ8cU7HPy5bA86DaIQhBTaU95ZvV8VgqcE1MQB2l4+K3ulPeWb1LBU7gyoie7c14J9qp3uuHRaM8vU+j4dTTwRgy1DpAQLNPMnlSQaS4eQxn1gNgLlot8U3x1Q+GCuQ56rnKxQq7jqh8MEcd0Hh2ogO7/N9B+rlYqud39Z6AfFysUAq9nfyT0Dfi5Pk2Czzcewzjl7+Fx2MTWjbz3KDRIUNPURVMQkhcHNva6mQCEpVYjS0bg2eUMJ6VCMboLka8bEFgsxjMUk+GyMiZmea3YC247LnVscboALmdoHWksPxvDXGccIjdeZzgNnSgytbo7XU072xMjlkfC57hquSNo2DbvUuDu1MzxEzlG+RstO652fe5lsX41hrQXvmYABtJsmXxwOp3yMjj7E2cGjoQYBxyNrRiVK41VQ1opS1maxsdx9YVho3gdXNJT1VQWRtgfm7XZ7t/PfyrRYRNR1dO1g1cksOw3AJaf6CtWtDRZoAHkQdIQhAIXhNhcquOOYeL/wBobYGxN0FkhcRSMmjbJGczXC4K7QCr8I7nf6R35iu6vFKOidlqJmxkC5udyQwDE6KpD4YZ2PkzOdlB5s380F4q6u740XW79FYquru+NF1u/RBYoS9VWQ0jQZnhocbBLcd0HhwgsUKu46oPDBHHVB4YILFV0Hfuo8wfAI46ofDBV1PjeHOxictqWG7RuPUhHe4xXStuG1kkBps4ZsvrANvUq92nzWuycXyE3y7H3BPsV1NPglRKZJmxPeRYlwC8bNgbQwCOCzdo5AUa4etirJUs08jfGZOBODWmzgZNvwUsGmjZayOmNE4Oc4NLg+4Hrsn82AXB1UGzb2IXTJsDY0BjIQAb7GhNcGxVku0niteMNon1LmGQNtyQbLjjqh8MFU6S4jT1WESRQSZpCRYDrTXBsVZIYdIrVs7+DHlNGzP1qaHGoxTPjkJjfK+zABe17qChrcNGIS6yrgkaWgAZG7TtTgnohKHcJhyh17apia4NirJZVrWQYVIGizWgH8UrT49Qinj5buxH2SoqzEYpWSBlc0MI2MyNK9wCngdhwM0bC/NblAJrgmmqOcGeP6H77vdKOP6G/Zu90pfGo4Y4YGw6uLPMGueGg2Fik5KKGCua+OZsosAQWi29NcGzVktOP6H77vdK5fpFh7G5nSOA80pzg1H4KL3QuZKOjfGWmKHb+yFKNUktKSDgMxHS38wWCpyBURl27MFs8cnzaPTRSEa1haCOnaNqxcRtKw+VU73XDodGRMYerXnP/j6PRSwCjpczQ3PsYPLtT6zbMUpnx0ea7XQvzOaAOg/NaCCVs8LJWdi8XCuOenmlQhCICEIQCELzcgDuKzlPpFheHNFFUVNp4jlcA071czVscTi2znAdk5u0NVAzRfDsXjbWzNIlkOZzmk7UDsmlGFPicBO7lbByDtS+HaT4VHSMh17nObe+VhPOo36FYc2E8qS7BdvKOz8Uzh2A4fJhsP1DQdtyNhO0oJ4tJ8JlkDG1Ni7sczSL9Sar4xVNpfqxIzWtcbjmsVWRaG4ZG4OyvcW9hdx5P4pzGqx+F4bG6HfmbGD0bD8kFqvVQxyY5KwPa6KzukfyXf8Ar370Xs/kgulgMe0hxCShfHLQZQ5wLHW5gQVpf9e/ei9n8lQYmcSrYJ3SuhbFSTNje3KLna3yeVArRac4gNTE6gu22UWaeUu8S0wrJonwmiLGnkuDmm457raUlHS8FgcKeK4Y0g5B0KDGaaDi2d+ojz5eyyC6DEYeTiM8EtQ2nfFI8RObl5Wzb+q2tNo9h1K4ughyE33WVXBQUkQpJWMa2Q5DYde9apBna7R+gZJHLFS6x5O1lwMyzsGLYlRYzVQUdM0NJcTyC4C19mxaiLheIz1UUkuqbC/KMrfIDv8AWo8CgbHiNewgOyu3keUoKR+k2PteYmUQfKdzdU7Z5bqGs0kxR7BIKCSOb7EjYnexb0RR5s2Rt+myDFGRYxsI81B8yixavnq2S1VO5r488jWmMtzHeuJ5oZ6jXVNDUuzG2U7gbdFlrtJI2txPDMrGi7n7h5qvmU0DmNvDGTsO1o3oPn8TqV8LJhFMahk3a3Os5p2bdyexPEbYe2lMMkmaR7nvj+y6/T6ytbVMoaSJ9TPFBG1vZPLAq3A67DaszQRPhkkMr3BtgdmZBi4HUkbhalqYxe0j/nsTT6mLDsSkkponOsQ4HNcSbd6+hGlpyCDTxWdvGQbVTYpSwjE6JrIomi+7KEFM/TWtZ/wbXW6OfqXJ01r87mMomvc3db7XUtnwGkuP7NDs/wDbCG0VI0gtpoRbdaMIMZ9KquKUTGjGeVgLgfJzde1eu02rGu20bSLZth/DrWoipKc4hPmhiIDWkDKNm9NcBpPFYOntYQfPfpbXChMUdGHMeOUbHkr2n00q6GnZTxURcWN5Vwd61cVLTjBZyII7n9geRS4HSU0mGxvfTxOcd5cwElBnZdNamSm7ic0PGyQg5bqLRnGaSqD4q+kj5O5xZdbd1FSvj1TqeIs+7kFlXN0cwunjJbDkaNp5RQVk0+CHEYAKePV5HZhq+pWHGGDZcuqZbo1aXo6CnjxOI6sGN7X5M23ZcK94FTeLx+6EFKarAWZntp4muy2B1SxUzmOnlMQswvdb2ra6T00MdJAY4mNJnYOSLfaCxlSA2qlAFgHn4qviOlt9EeLPsfpaCnlwWprJJCJY3ANbfyj5q2ptH8Mko4ZZKvK98YcRnHQmNEIIpcNlEkbHgyfaF+YLQGjpiADBHYCw5K9W6KZpjXDDi8TdpvVRTV3KTBcDphTGVs0vLc4cl1txsnPo9Q9EnvKxDoYMsQLGX7Fo2IbPE8EtkaQ02JB3FZYiI7oUK66q52qp71d9HaH/ANz3kfR2h/8Ac95WLqqBl80rRbftUgIc24NwVLyqDozhxNyxx9Y+Sp8Io4aHTmqhgBDNR8lsVlaT/wDuBVegHwCC6wXve3zj8VYKvwXuBvnH4qwQZfT3vRB/1Dfg5XeEd66fzVR6fENwaFx3Cobf2OVlo9iNJWUEcdPM2R8beUAdyC3QhCAQhCCp0o/2drfM/UKt/wBH3+zY9IfgExpfiFLT4PUU80zWyys5DSd+1V2hUrho2yCO+sklI6hYIGqrD8JqsYc6aMXYbvNuyKhxHR3DIpoKmkha5zpLEC1iMpVvTU7GYrLGWhwDG7xe5sosUYyjnpZmXEets5nNuKB+mZDHhojpxaJrLAdGxZXQqphp5cTEjrF05sPWVpJhwR7yO0Sg3/ZKymhbQ7F6wOAcM794/aQaMYBhVRK6bIJC7muCAkKzR2hpqmAU9LrRIHNcwuAFtnkV3UU+p+vp+S5vZNG5wXs0JrG088MurLRmBte97IIA2eJgjjw5hY0WBMgWP0GqI6fFK901mX5luHwVhPJq7Do1YWF0cpxBpNVQE5wyQi5G/Yg+gxTRyi8bw71qVJVVNlbrqfkSMF7DYHeRMU8uuhbJa10FdpIL4O8HcXsvfn5QWe0eLoMQrWU2SMvkjbfLu2FXOlFfSw0YpZJmtne9hawnaeUFRYPUajSF9PJG8GaSN7HW2Gw/mg13CJoHWqWgsO6RvN1hR4WbzVm241zvinpGCRha4XBWTp9IIsJqqulnp6iRzZnWdG24tfrQa5YXTLvs30Y+JVp9NKU/8FW/wx81nscxKPFK0TxRSRgMy2kFjvPzWG/0NlovzEexnRaKd1e+WmLMzG2s4dK0rH1jKupd9WHgC9924LN6L1jaOomc5pOYD9U/iWNNtWatpDngAHo2BRanVb1veOom5jNiPrqNura6uo4pmarKXjm8o8qtWHEtuYRbtmz+ax+DYmKelNO8FwEgcPw+S1HHkfgyslurap1qWKs7m7NKa+K9EPs/mvWnErHMIvJs/moOPY/BlHHsfgyvauZooKhs801SWZn2sGjoTyqOPY/BlHHsfgygt0Ko49j8GUcex+DKC3Qqjj2PwZRx7F9woLdCqOPYvBlHHsfgygnxPtlH6dqsFnK/GY3vpfqzyZmlOcex+DKC3XLuxKquPY/BleHHIyO1lBaQ9qZ1KRRw9qZ1KRAIQhAIQhAIQhAg/Dy97n8MqG5jewLbD8FTYpgL58WoJBXzjK4naRzW8i1CRq+76P8Ae/RBl9MKR0LKXLVTOcH5uVbZsPkWaaLMsfWtdpuNlP1qm0dpoqrFY4p2B7CDcHqKp3ZmqvZdHgaaLWGm9q7/AP8Aiqyt6EZR0L6PxBhvizPdCOIMN8WZ7oU7ic3jte36XzjK3oXtgVva/BcOgpjLqGDK4cw27VJBg+FVEQkjgjIPkGwpw85na9v0sBHFJK8RwsL3nc0c62Wj2EVEVB/aJJadzjfK0hWsGDUMEzZYoGte3cQArBZbdrZ75UMZj5vxs090KDFsJm4K+WGulu1pvnttHsXUWGYiYm2r+b+uZWmJd75/MKmg7SzqWZrmeqYqmnfq5cSdntewYT+ixsuEzDECA6U3JdYD+S+lVIMFQ2oALmbn25vKoYZGSY1mjc1wMB3HytQd8WO8dqfa35I4sd47U+1vyVghBm9IqIw4TK/hUz7fZcRb4LG07c9RE03s54H4re6U95ZvUsJSd2Qekb8VTvdcOi0Z5epvKXAqVhZIXPfs7FxFvgu6jAaSaTMC+PyNOxWMXam+aFVVdZiEVeIoaZz4S7a+x2BXI5OennLz6N0vhZvaPkq3SHBIKXCJZY5Zcw6SPktYq3HqdtThM7HGwy3RBLi88cMbwuo7SDe7ek+RP8WO8dqfa35Ln/8Am4/QD4uVkgrZMNIjd/band0t+SwNBo1WzVsOVz8vIk7Ju6/8l9Nl7U7qVJhDskjHnc2lafxcg6w/Di5s39sqG2kcNmXpPkVsIbU+q1j93ZbLrNUeleHxOqWEkua973DqK5fp9hrSPq3nb/XMgZqqRsGIOMs00zQxux1tu0+RRy0MddpEWPe9rNU02bboC9hxVmJzSVNNGS3IwAObe+0pmn26Suv4EfBqCHFNGY5MPlZSySmU2ygkdKosA0XqeHl9S+TVMLmOs5u9bmsn4NSSTBubIL2WRodMBFFWGWBjXh+do1vZZr+RBdyaM0j2Fpll2+UfJcwUl6Z8T6uoZIxpBbdvyVedNGjdRveNli11w7ZzbFdwujxLDGVb4sjnxkjbtHrQZTCaSZ2JmCCulgDs5JFtv4K+oKOodUVMM2I1EmqcLOGXoB6FR4c6lixccLmETLPs5zsqv8JqaJtXWGGpjdGXCzjIDfkhA5xY7x2p9rfkmhDan1Wsfe1s+y684XTeMRe+EcLpvGIvfCCmgpqt1TVZcRkyRuyBjrdAPQq2Cla/C5pJJZe2EWba1+ncnhUYbwuu4RWRscX7BrQL8kKKheW4JKY2h4Mh5r7ED+G4cXUMZ4ZUDqLfkmuLHeO1Ptb8lTUelVBDAyDlOkYHZh0WNlC7/SDhot9VJv8A65kHeLYLNWCsghqJpH5WbHFu3f5FU6M4HUU+KtdPLIzNG5oLS2/ZD5LTYFicOK1dVUU7XBmVgF+fslxQ93Qfv/mQP8WO8dqfa35JGsw8tr6McLnNydt2+TyK+VdXd8aLrd+iCvxbB2SmmElVO4GW20t6D5FYOwakdT6rKQbdmN6h0hqHU0NLI0XOvH5SrdBVU+BUkDy455Nm55RUYDSTSZwXx+Rp2JysrIKKISVDwxpOUX6VO1wc0FpuCgoqrR6lZSzOEs1xG47x0dSwTYNTKS2VxykgX619Ure4p/Ru+C+Xv7Y/zisF+qYjubbRdqmuuZq+g1j/ALyNY/7y1+juEUVXhjZJoWueTvIVp9H8N8Wb7AsUWZmNeteu6Tot1zTNPJ891jvvI1j/ALxX0L6P4b4s32BB0ew3xdvsCncTmx9r2/S+e6x/3ijWv+8V9C+juG+Lt9gR9HcN8Xb7Am4nM7Xt+l86Gx1xvXesf94rcQYHh7q6eMwDK1otsHlU0+jlA6JwjhDX22GwTcTmdr2/SwOtf94r0TyjdI4LaRYXhYAbU0whk/atY+uyajwHCpW5o4mPb0tsU3E5p7WtelgHTSPFnPJC8D3N3OK+hfR3DfAD2BH0cw3wA9gTcTmdrWvSwHCZvCORwmbwjlvvo5hvgAj6OYb4AJuKs0dq2vS+fule/snEqVlDUy0pnjjJjG9wO5bv6OYb4AIq6OChwmaOnbkaQV6psd+uWK9pSKqNm3GqWVqaGsDaaMNlGc5TcjbvK1tPQPkpYS6eaFwYAWtIt8F1Wdtw/wBJ/hKslZaRX8WO8dqfa35I4sd47U+1vyVghBX8WO8dqfa35I4sd47U+1vyVghBX8WO8dqfa35KOfB9dC+M1tTZwtvb8laIQZGOndg7uD1VXOICdhbY/orcU/BqUClke6kcN7bZm9ScxCijrqfVyc20XF9qp8HqJaOkjY9pLD9n5fJBaUdOwNMgqpZmObaz7fJeGgZIAYamWNg3NYRb8QonCKZkktDM0PA5cYI/Ecy9wSpa6iiieCySx2Hn2oJOLHeO1Ptb8lU6R4Z/q3M6rndkeHAOLeg+RaZZ3TWY0+DNkF7CUXA5xYoGaeiDKFkkldOxobcm7dn4LlopXWtis221to5/Us/LphRVOFupZaZ4FgHcraNt+hU0s2F1jo3wPmgaS2PY7Y3oQbpraVxdlxWY5d+1uz8FksXwyrhq5JmVUjqSeYXILeVtCSiqaGhqpIY3yPEjcjiRcO3Hf6kzX6RUrcNgoY4C3UPAJzb9o8iDb02Gk00J4ZUdg3ZdvR1LrG474POzO4cneN6Yw2Vs+HU0rdz4mn8FFjXeqfq/VBnqDA8UkjjqGYkC2wytcNw9idnwnHZn5hi4j/Za3Z8FY4fUwU+F05nljiBaLF7gLpgYhRk7KqE9UgQZ5mj+Nse97caIc/a7Z/JeR6N4vDI+SLFy17+zNt/4LQyYjRRi8lXA0dJkARxhR5HO4XBlabE6wWBQZeso8cpJYo3Yw5xlNgbDZ+Cc4kx7++z7P5JrHCHVlCQbgu2FWlVW09GwOqZmRNJsC9wCDJ4lo9ixEdRPi5e6J3INt1/V5E4zBMeLGkY2d3R/JP1+K0E9OWRVcL3BwNg8JqPFsPAiYayHM8WaNYNqDLY5hWKx0YjrMUfPFK4NyNA2m4tzdKUwTRvFWVTpYKgwFuZhkJBttWp0m7TS+mb+YKvxKrnjwuoZQ1DI6gVLs132IGYoGKfCsdheXHF2yeR7f5JKvwfF6rE4Q/E2teBduUbvwVTRY1jDnNEtZHrCexL9lvauJcaxWTFKZzZWAazcJL8nnBQW2J0OO4dRPqDjJdk5rfyTTcFx5zQ7js7Rfd/JO6Ru1mjsj9hLm32dS80grJ6bCgKSRrZsoJ5VnBvSECTdH8cbI6QY0czt5t/Jd8SY9/fZ9n8lnY8XxqRwJr2NaQQ28u09HOu5cUxoiNorLhoIeY5Luv7UD8eE4xxa9/Gx1Q7Jtt/4K3wTDy/DY3cLqG+QFvyRhbpX6KZp+2lvK607o/3qiQE2HPZC9za2ouB0t+SoY8Rpo8PYMWrZjI52xwG78Fq6nud/UsLicUTNHm1T4JJ3h+XK07CNm/Z5UCD4uM8VmdTV4maxjnHOCMrRu5glHFwDY34wbXs1oY75KaKrfA5k1Hhds0bmOjG9zdm/YppDDEGvGFSDPydZIb5Dv+6g9qpI+JXwvr5HyNlDm3Fr7R5PIq+C5j2kk9JTM1aJ2xa3Cyc7gzMdrm7d+7yqJzAx7mi9gedV8R0txojxavZrdFaQz4e9wqJY+XuZboHkV5xY7x2p9rfks/o/XPoMDnn4OZGMfts63QOhXrMQqZKeOaKhLmyMDh9Z/JZLfRCjjPHqU2NaIzYlWRzMr3gNFuVv+CUg0Jq4qeWMYk5ue3Y7jY327FrqGpNXTNlLDGSSC0ndY2TKyKrDfQWpySXrg57ze56fYtNh2GPo8IjonVDy5l/rBv33Vml6yYwU7nt7LmQKRhtLPZs89Q+3YG3yVVDgtZLpPPXyGSCF8dgWube6v6WKOnjtnaXnsnE7SVOHA7iCgo8Iw4voWnhlQ3adxb09Se4sd47U+1vyRgve9vnH4qwQZXSjAaurw1rKSWWeRsgcWyOba1j1LNYVgWk1G0zUDdUJd9nt+a+mydgUrhXe6Hq/VBjOB6beFPvMRwPTbwp95i3NRUQ00RlnlZEwb3PdYJU43hY34hTD/wCVvzQZDgmm3hT7zEw8aaPh1YZE02tnDhf4rTDHMLduxClP/wArfmveOsMtfh9NtF+2t+aD57i+j+klY0TYgNZqxYEvbs/FMUGA6V4dHkpPq2n9pvzW4rqmCqwqSSnlZKw25THAjerEbkGUwDCsZdNPLjE8jHmwYWObtTmLYY8tha2rnc5zza5bvsfItAkMS7dR+l/wlBjZcP0ykjdEZLxkWtmYpdF9GsVo6+R9aXwxOaTmY5ty646/Kt4hBXOwtxaRw2p2jpb8llJqDS+KeRlLKdQ1xEd3Mvl5lvEIMBwTTbwp95i9wfR/HGYzr6xojjlJdK9jm33LfIQLU1KacuvPLLf75Gz8Fjqui0tbVyijflgzcgZmrdIQfK8X0e0jq3NqK9udzbMDs7enrWr0e0afT4fCayWRlS37pGzarrF+4x6Vn5gnWdg3qQI8WHx2p9rfkqujwWGoqKsyTTFwlIvcdPUtIq7DO31npnfFBW4jowyWiljpZntmI5Jda3wWUxOiqKGobDVPzyZb3C+mrCaY992+jHxKwX+hs9FeYj2V+F1MFNI905ksd2Sy7xivjrJ7wR5GbL337ktS0U1WyV0Dc2rF3Ab/AOtigIINjvCq7VUU6vo3u5s1Xpr/AMoNYZUxUtayWZmdg3hXEuL4fLKX2qGX5mkW+CziucGwCbEiJH3jgHPba5e7dVfKlhxlnD+JdWVBJTYhMI4BVnpN22H4K54ih8PP7R8k5R0UFFCI4GBgG8gbSmVcpiYjvc1dqoqq/ojVCq4ih8Yn9o+S94ih8Yn9o+StF6vTEquIofGJ/aPkjiKHxif2j5K1Qgqm4HCHA6+Y28o+SYqMNgmjybY/2m706hAhTYXBTk3c+S/3yFHNg0MspfrZWX+y21h+Cs0IM7iGDRMfS2nm5UzRvHyTvEUPjE/tHyUuJ9so/TtVggquIofGJ/aPkvDgcIafr5/aPkrZcu7EoOYe1M6lIo4e1M6lIgEIQgEIQgEIQgEjV930f736JkzRA2MrARzZknVzRGupLSx7M32h5EFHpvup1WaJ9+4vX8CrHTWRj+D5Htd1FVuirmtxqIucALHaT5CqdXiujs+Qn2l9AXqi4RD4WP3gjhEPhY/eCuOcR11Oamn1YIHLa7b5DdcOog12eB5idz23FZDGdJsThratlPLSsggeGguBJO3yFJjTHFC24npCOnUv+aDSaM4zV4pUVDakMyM2Ny71o1820cx+kwiR2ueZny+Dadm1fQ2VMT4WSF7Wh7Q4ZjZApjlXDRYVNJUOyMIy38qUi0mwxsTRrTu6FT6bYrFUU0mHQtL5GOD3OB2AZf5rUmrp4KXWPlZZrdvKCBA6TYWRYyn2BZzH8bpIzLNh0ro59XZpHTsVu7TXDGl18xy9F/kodIIzi8D46VzC+WC7QXgc46UFzDLVxUzJnuEzCLu2AEKwjkbLG17DdrhcKCnfFHTMjdNHcNseUFDQVEQ1zdZGGtkNuUOlAtpT3lm9SwlJ3ZB6RvxW40nljdg0wbIwnZsDlh6TZVwX8I34qne64dFozy9T6hF2pvUF2oIqiHVN+uj3D7QXfCIPDR+8Fchz080qTxXvbP5in4RB4aP3gkcZrKePC5y6ZnY22OuiAO/UfoB8XKzVSJouOWHWs7QPtDpcrHhEPhY/eCDqXtTupZKqrJqDDXT0zM8gpWAD94rUyzw6t31se77wVPg0sYnjvIzuZn2vK5Bh6HW1cck3AA+TWAuDTa4N7pivgL253UMeVrsuYfZ2LfYdPEBPeVnbXfaHSU/mblzZhl6b7EGBwGqq+F6plLqWvY21ttwLrRU9/pM7Nv1Iv7GrutcJcQe2GRhcWN3OHSVFE9sekrtY5rfqRvPkagNMG4k/DGtwsOMhfy7AHYslS4LjdZljjjZDkJEj3sFi72L6RwiHw0fvBJ4fPEOEXlZ25/2h0oMvh2D4vSS5avLKyRhDdXG36t19+4eVaTCoainwa1Y8GUtJdsADdm5PuqoGtJM0dh+0FXjVVMT56mRhJacrMws0WQUuE0FPiNTK2obnawktCsavR2mjo5eCxkS25Nid6V0akiZWVF3sAv8Ae61pOEQ+Fj94IPm7cNxwvJlhma22wNAK7wzDcXkxiCOpZOKRzuVmAGy+3cvovCIfCx+8F3mblzZhl6b7EFO/RvD8rnGK5tvJKp5Z6il0Wq5aUXe2S24blrTLG9jgx7XG3MVmqQ3widrXta4SkkFwGxBnIY556Fk7qJkkhHJDNhcivg1jBK2hjMYfk2bMotfat9hk8QoIrys94JrhEPhY/eCDGaI10zMUfS8F1cT2jlDcbXsVc0Pd0H7/AOZPQTRcaVJ1rLZGfaHlVdRSxithvIz7f2v2kGiVdXd8aLrd+ic4RD4WP3gkK6aI4jRESs2F32h5EEOk8T5KSAsF8swJ6rFXSqcaqIeBga1ly4WGYKx10XhWe8EENfQU+IRNjqGFzWuzAXITLGBjQ1uwBc6+LwrPeCNfF4VnvBBxW9xT+jd8F8uk7Y/zivptZNEaOcaxna3faHQvmUnbX+cVWxHKG70Pzqb7RTvPH1q5VHovLGzB4w6RjTfcXK44RD4WP3gs1HTDWYrxqvdKhRcIh8LH7wRwiHwsfvBe1dKhRcIh8LH7wXZc1rcxcAOklAnT98qnzW/Ep5UkmKUlFiU2tlHLaMuXbff0Ls6SYc02dLlPlBCCwq2NdTyFzQeT0JDRoWwsb+yKim0kw18L2tnFyLBd6Oyxtw0B0jAcx+0EFyhRcIh8LH7wRwiHwsfvBBKhRcIh8LH7wUVRX01NC6WWZga3fY3QNJHGe9svUlPpNhvhxfqKWxTHqGTD5A152j7p+SCwrO24f6T/AAlWSoBilLX1NCynkzOa+5H7pV26WNhs6RoPldZBIhRcIh8LH7wRwiHwsfvBBKhRcIh8LH7wRwiHwsfvBBKhRcIh8LH7wRwiHwsfvBB27sT1Kuw2Fk+FRtkbcW6U66ohyn62Pd94JXCHNbhkTi4AW3koEanBTTCSaheWPLTvcV5ovJPUU+sqYSx0d2NPSLq4kljfC8Me1xyncUvhcsbMOhD5Gg7d58pQPqj0tpuGYUIQC4mQWAO/YVb8Ih8LH7wSdfNEZKW0seyZv2h5UFNo7RYZi+FMnmpGGYciTeNvqKtho/hQFhRsta1rlUmINlwHEziVAWy0kvb4g4bPKPwWgoMWosQp2ywVDCCASCbEIOHYFhjohG6kZlBuNpv7d6otJ8Gw6npYnRUzWuLxtzHpC0NXWNblihlj1j+fMOSOlUekkUMVHEWzCR+cXcXAneEGioWtZQ07WCzRG2w9SgxrvVP1fqpaSeEUkP1rO1t+0OhQ40RxTObi2X9UGexl1AMLw7jF8gYGuLQznNutZ6CLDZ4JJYauqDWusWWF3E7rbVuKWhosSwynZUNZLlZsF92xduwTCWRPhMUbGuABFwNwQYCMUcnLiqqknsDna0i/tUxlouLOBtlqReUfW5RynA9a31PQYZTQtihbE1jXZgMw37lVz4LhNRVubHHEz7T5A4bOpAYg7VxYY5xJytBJKodIdJaDE4Gw1NNUNLTycoH+ZW1ayKHFIIGzZ4m2AzOHQruPDsJivq4adt/Kg+ZQz0boHNbwhzy0tbsAy7Np2FMZKOnqIqh0VUGRNzuadvk+95Vt8RwnB46cPjp6cPDhYgrurpaCpMULI6cva0OLnHsR7UFXNjsWOYfFPHFJGI6hoIeB0t8qz+KzUlVXVZfLURP1rrNaBZ20+VX+M09NSYhTCCQESObn5Q28pWuGYVh319Q+CPOZ3nOfOKD5/G2klhDWz1LgXbOQ29+jeunQU4mGY1VmN5Lg0Xbbfzr6MMEwiQFjaeFwJuQCq/EsNoBiFPTtp4rOaTyjsb5bIKuDFm4joxU07XySOpwBne0C4sbbkvpPXUdbVtjkkqYTEwMuwCzufp8qex+gpKCjz0726x7crrOG1XowzCJHieSKB0jgLuLkHzaFtI6N7Wz1LtuU8huw83OmW00LcsZNYQexAaAb+1fQX4Tgzy+8MHL2u5W9RVVBhMdO2JsEDsxytbm50Gf0WxUT4XU4eXyyFjczXOaBs6Ni1Gj/AHqiWcfQUtJhTZ43tbOHW5Lhu/orQYFNE3DIwZWDb94ILCp7nf1KnwGWm4r1c5jPL7FwvzBW75YHsLXTMsf2gqN2iWGgF73yG+0uc4fJA1NLRjFqbKYg3VvvYeanTNQuFnGIjoLViqmhgpMRAp6OGphFxy9vr2ELxtbhYknbU4VTxatt2nKeUfag2b34fkdsg3bOSF85qSDVzlu7WO+Kv8JbhtdKY5MPpACzOHN2fqs/UMZHUSsjtkD3AW61XxHKG50R4lXsvsKocTr8GlgpZoI4Xu2573vsPQriGj0ggpmQsqaSzGBoNz/lVbo5juHUFA6CpqBHIHZsuU/oFeDSHCzEyXhTQ197XB5t/UstvphQxnj1e5SkixjDtS2pnp5ITIQ7Lv23P3VcYhO6moppWdkxtwqifSfBJmGJ9Vsdzhjvkpa6eXi6WFxZKS3Y9rwP1XtVK4fUY7iFMJ4pqVrTzO3/AJVPNSY7PGWSzUjm9FyP8K4wGcQYE7K9msY02Bdzqrh0gxenEwr4Ys72ng4btzG/Pt6LoOzwwOc0SwuymxIkd8l3o82v+kc7py40+q2WN23UODY5iIr4oquBkdPI52dw25Tbr6lrW1lM52UTx5ujMLoF8F73t84/FWCrMHmiFA28rBtP2h0p7hEPhY/eCDuTsClcK73Q9X6pbGcbpMKouETOD2l2WzTcrP0WneGwUkcTmSEtHQfkg0eN4YMVouD6wxkODg7f+Czv0CjcWtlrHOjBuRa1z/RU3/qDhfg5fYfkj/1BwvwcvsPyQLj/AEfQsawsq3B43m17+pdnQUOGV9YXMe4OeA211J/6g4X4OT2H5Ls6eYeG5jBOB05T8kDsOEtwfApaaN5ewG4v1q+G5Yus04w+qpJI44pST0NPyU50/wANabOilB8oPyQa5IYl26j9L/hK9w/FKavo46mN7WteLgOdYqt0kxmlw1lJNK7O0S/ZN/slBoEKnwXSGjxmOR8JyBhsc5sn562CCB8rpGEMF9jkDKFkf/UHDPByew/JH/qDhfg5PYfkg1yFkP8A1BwvwcnsPyXbtPcPaLugmA6S0/JBrELIjT/DTuilP7p+SD/pAw1psYpQfKD8kF/i/cY9Kz8wTrOwb1LFV+nWG1FOGNZJfO1248xv0Jgf6QMMAA1cnsPyQa9V2GdvrPTO+Kov/UHC/Byew/JLUOm+HRzzXZJ9dLcbDznqQbZYXTHvu30Y+JWzjqoJI2PErLOaD2QWE0nq46rF36o3EYyE+Xf+qw3+hstF+Yj2GC1IpaWvfzmOw67FVQDpH7BdziuXTiJhD35WuO1d0eKz4e6Wpo300mQfba6/xCwUUTXGr6NriMTRhaqp51T9Hs8EtPJq5mFjugrY6HVeton07jtjOz13U2Jww4phsJeW6x5HKaex2qtwymkwPGhHK5phl5IdmCyU25t1a45KVzF04qxNFXdVDYL1RcIh8LH7wRwiHwsfvBWWlSoUXCIfCx+8EcIh8LH7wQSoUXCIfCx+8EcIh8LH7wQSoUWvh8Kz3gu3PawXc4AdJKDpC4ZIx/YPa7qN146aNps6RgPQXIE8T7ZR+narBVmJTRGSktKzZO37QT3CIfCx+8EEq5d2JXHCIfCx+8F46eGx+tj94IOoe1M6lIo4e1M6lIgEIQgEIQgEIQgTfhtK97nuiBc43JSdVhtI2tpQIRY5v0U2NT1FPBHJTvynPytm8KNtUKuopJA0tIc9rgenYgodMKWGn1GqYG332SGjMTJsXjZI0OaQdnqKtdN99Oq3RPv1H1H4FU6vFdHZ8hPtLZ8V0fgWo4ro/AtTi9Vxzj5nilFTOq8VBjHIlGXycpXOgtDSz4VUNmpopBrCOWwHZcquxLuzGPTN/MndBq9kVLUwCKR7hKb5bbNpQaVuB4XGc0dBTNdzHVN+S8gggqGiGojGsh5IB5x0qHFNIYMKidJUwTBoNgRbb+KQi0iocTiZKymqQ+1w4W2figr8eoqeObEckbWkRbD6gk8UkLIooGjPnOVw1VyTa+zpTVRVRV1ZVMGsDHwHMZAAeboVx9GafkOM7rs7Ak7kGSkimldQww4VkffLM40vTbyda0uGUMEE7eHFg+pdcuAYBygneIG+Nv8AwS9To2yfksq3GTftPMgcmgoj9XTwtle7Zdu0N9anp8HpIoQ10Yc7e4251IZZaWxmiYWc7o+ZONcHNDmm4O5Bn9I6GnhwiV8cYa4c9ljKZofUxNO5zwD7VvNKe8s3qWEpO7IPSN+Kp3uuHRaM8vU3cejtAWNJEu0D/eFdfRzD+iX+IVZxdqb1BU1fX18OJtihaDFmta20q5Dnp5pvo5h/RL/EKq9I8DoqbCJZY2yZh0vJWrVTpJA+owadke+10Qh4upOOWM1QtqAfxKf4ro/AtUrWxGdryBrslvUmECXFVHzwt9ipzgcQxd8dPJqmaoOsWZucrSqEMi4SXgDW5QCfIgRpMEpoIi14EriSS7La6fEMYh1WUZOhSoQUtVgEUswlp5dQbAbG3UFRozwqfWzVjnPsBcMsdnrWhQgzf0TZ45J7D80tRaLsk1/9rkGWVzf62rWqlx6c0WDVE1I/I/NynDbt596BOTRBkkZZw6UX5xf5q0dhNJFSubqwcrDtWJOOYiwES1dTqNha8RszHZ1JnDcVr6qdgramoDQy51bWWt5UF5geAU0UTp3nWa3aGlvYq24ro/AtWaqsSlrJqiPCazUwUUJfsb2brbto/ZVbS47itTXMMc8rn6wNMYY3Lly/NBt+K6PwLUwIYxDqcoyWtZSoQKxUNPCSYow0kWuqZ+izXte3hZs52btf81o0IK6nwakhgZGYw4tHZW3qTiuj8C1OoQU0+ARPqHSwyCLMAC3JdQYLg9LqXSStEsmZwzEftLQKGnZExhEIAbc367oIOK6PwLVDLQ4dHNGx8Dc775dis0pU0zpaqnlBAEV7/h8kFTjWC00ppQy0f1tiQ3yFMfR2n8LL7xXePVHBY6WTLm+vGz90q1QU/wBHafwsvvFH0dp/Cy+8Vbve1jczyAF6CCNiCiqMAp2U0rhLLdrCbZj0LCyC0jh0Er6jWdxz+jd8F8vl7c/ziq2I+jeaH51Nro5Q082ExPkjDnHnVrxXR+BasTQNx/g4dSNc6nIyxhtth6VbsZjU7INksUsLAH5suWRwHzCzUdMNXivGq91/xXR+Bajiuj8C1ZmrptJm1Rq2yB0dwNSy193lCWbh2lj3MbwoMD27SQOT+C9q7X8V0fgWpiSCOSLVPbdnQvn9ZR6VtdkifK+zuU6zbO8oWm0WZijIJBiufWX2E2t+CCtr4Kal0mpSIm5cruSRv2KyxPBaCqZHVTUjbgguDdlmrjGYYZNIMNFuU4vzeobFcw1EM14hvbyS0oKKbRzCInRPFMHRP2FwO5WsGC0EEeSOAW8qXla+F7oaJwcxozOa/c39UtQaUUpgtiEzI6i+1rQUFrxXR+Bajiuj8C1VGKaQ4fUUM0NLX6uct2ENOz8FnqHHKvD8Ake2p1tQ6XsSLlo5PkQbjiuj8C1cS4NQzRlj4BYqswvSikfQROrpw2ct5QDSu67SijZSvNHM18/2GuabIIzoxg0xkaKdzBGdrg5czYdTR4TVOZCHxgWYH7d103SB0jGtqpcuu+syt3HyfgmcZeyDCpANgDbNb07EGew2KBuOxOgjDBm2Ac3JWqmoqed+eWMOd0rM0TAzHmBrcvKBt+6tegS4ro/AtRxXR+BanUIEuK6PwLUcV0fgWp1CBLiuj8C1HFdH4Fqp8S0pZRyPhbFnla8ttbmAvdVLf9Ied2VlC4kuAaLfzQa12F0eU/Ut9iiwqGOXCY4ntuy25eYNibsUpHTmB0TdwB3qXBu9sXUg7FFT07JHRRhpylLUFDT1FDC+WMOdY7fWVYzdpf5pS2E97YfX8SgOK6PwLUpXYbSNfTWhG2YD4q4SOI9spfTN/VAHCqMggwNIPMQquu0QoKg56Zz6N/PqTlB9QstEhBncI0bNFK81dRwppFmZm7R+KU0tw6FlNTmJgb9YM1ufaFrVn9Lu5IfSD4hA/TYbRupoXalu1jfgpcQoxWUElKCG5hYbNympO44PRt+CmQZmlwTFaO3B62FltnaR811Ng2LTvzy1sLndOoHzWkQgy/EGJeNwfwB81Y4fgscNPaqDJZiblwbZW6EGZxPRl9RWialljibbsTHfaueIMS8bg/gD5rUIQY+uwTEI6e7qqEjMP9yPmrTC8EEUTnVhjmkfaxazLYK3nbG+O0u1t12LZRbcgzuNaMcNmhkpJWQavfdl7peiw7F5aaWIV0QjErwW6kHn61rFDAyJjXCK1i4k9d9qChhwfF6d2aKthafQD5rmHD5jjbHYnPHUEssLMDbb1plksT0aqqrEZaqCu1Ur3Xa0nZl9iBvHMAgr4Gx000cDwdpLQUtxHXtaBw6n6B9SPmqaTQ/HXzOk4bGTnB7N238FPUaJY28gCvjcDt2uPJPsQWjcCxF3Y1lOeqEfNM0OAzMqdZXSxTMDdjWxBu1NaPYbLhlDqZ355Cbl1ybq2QZk4HFX4QY4MsUmbY8tv0KwoMEp6akZFKxr3je6ysKdkTI7Q9jdTIK+XDqSOJz9S02HQksPNRjFBepLYoibFjNt/Wrep7nf1LM4TjcVFSarKZOVfM1A5LHQ0GKQBxhhZq3t5ZAvuTnF+HVfLfTU8gds7AEWWZxapbidZrGM3xuYGu8tla4ZiTKejhglheDGN/Sgenw/DqOIuhpImuItZjQLrATi1TKA3Ly3bOjatViuLVUt20uoih2cqW97qpfSCejzO1bp83ZxZuUOfesdyjbjUu4LE8PXrnlKikp4pHZnNuV06CJ0TWFm4k3vtKd4tqrdgN68OHVl9jG2Vfd3IbecZg6p1zH6TYFg+F1T5DWvLA3cM+W62poqCWje6FjHNDTtBuvnpD43FrthG+y0+C4oIMKMOqe4m4zc25ZLVczOzKppHC0U076n6p8PwiKswSaKIaqV5c0PG9qqzodi+rdEa4u5V2yGQ3A6N6tsNxPgFOYnQvfyibtCc+kI8Wl9g+asNMo6LRTFoa1kr636vWBzo8xIt0JiClhk07q43MGTUg5ea9gnjpZShxBY+42HYq7A6sV+mlTUxsIYYbXI6kFxhGHUj6FpMQvc/FPcV0fgWqenZEyICEAM5rKZBj9OKGmhwmEsiAJnaPwKs8MwPC5MOgc+gp3OLdpMTfkldPNuEwf9Q34OSOkdRjFHVUowt+Sj1Y2ADabnpQaLiDCf7vpv4TfkjiDCf7vpv4TfksoyfSSplkkbWxwMzBrWODb2PqTMNdjTY46d1QHTNks+Wzcrm7Ts2dXMgZrcFw46SUlOKOFsb4iSGsA5nKydQ0kLODVdHA+A8lsmrGzrUdWLaW0HonfB6vHsa9pa4XBQUlRg2G0WHTOpqSEZrbcg6U5JgeFzOL30FMXHn1TVzURGljdcaymPZMO9vUpX17ZAG0v1kjt3Q3rQIRUtBSsfC+BoexxysaNpHkCpNKaBjY4JHxNaHE2jtu2FacYdmcJpJDwn745lW6QUszsPfLVPjcIm3ba97oK3QWhpp8NLpIml1m7bK+r8PpBEImQtL5DYCyqNCoKkYI2SB0YDwByvIFpYKbVuMkji+U73FBXVmAYaKR+rw6nL7bLRNv8ABK09FhWqia/BTnygEmlG/wBi0iimmigZnlcGt6SgzOJ4fh5hy0+CkvDvs03N7FYPZh07RG/CCW+WmHyT/GdFmtr236ipoZ4qhpdC8PANrhBn6qloGBjafBXbJWl2Wm5h6lNJT4VI7O/BSXHf/ZR8lfpV1fSNcWmZoI8iDMY5QUHBqd9PhGT65ua1PbZmHkVgKTCLD/Uh/wDqj5K0fV0M4bG+VrruFht3p0AW2IMxJQYXLWUsbcIEYc83LqcNHYnyLMY9RU0GkUUUUEbGGR3Ja0Ab19Cru6KT0h/KVhNL2upNIaWSQcl8hPJ32JCDZNoqCChjkljaBkHwWOx+mbTVwDWBmdmct9Z+Sv4cWo2xsmkhqpA2zRmDdn4rOYxisWL1vCIWPY1rcln2v0/qsF/obPRfj/BnAqSnqoq7hEMcuSEluZoNjY7lnIYYzhNY/IMzZLA+taLBKptLT173se5phNy3m2FU7NWdGZns7J8hJ9pU2eh40n5ifhv2U0UGHUromBpcW39oVhLh1LM8vkha5xN7kJR/e2j62/EK2WZryfFdH4FqOK6PwLU6hAlxXR+Bajiuj8C1OoQJcV0fgWo4ro/AtTqECYwyka4EQtuPIppqeKdmSVoc3oUyEEFPSQ0xOqYG33qOXD6aaQvkiBcd5TaEFJiOHUjZKS0Q2zNCe4ro/AtU87InGPW2uHAs61MgS4ro/AtXjsLow0/Ut9ieVfjMs8OHvfTvyPH2rXQOQ9qZ1KRRw9qZ1KRAIQhAIQhAIQhBU6QVfBKIHYWvOVw6QoaF8b2YeImFjWBzLE7dmVW80EU7Q2VjXgbQHC6TnjZFW0jY2hoJebD1IKLTffTqu0T79R9R+BVhpv2VOq/RLv1H1H4FU6vFdFa/j59pb5erxeq45188xLuzGfTN/ModEHN1tSBAXuEu12W/OVLiXdmM+mb+ZQ6Hn66qAkEf1v38ubaUDmmb4m0cmtpibuGV2W1iotHqqFuEwsMZc4Db9UTzLvTV2Wjfd4ku8cnWE5fUlcBmezDoml0DBl2F0xaTs6LIGZXtrKyqZC3KTTOG1pb93pVvpbHI2Gmk12rY3YW/eO1Uutljq6qRzYw5lO4jK/N91bHFMKixemiZO5zS3aC07kGIr3zPgp3y1ga1zAyPL9qwF/0V9gMwoKMV9ZJambGWB+X9r+SkGhNBePNLK4RG7ASdn4+QJfStnBMBloYx9UxmYHn3/wA0GsBZNFcbWOCWw51mSx80byB1XXEVUyKiia0h0hbyWjeVPRxOih5fZvOZ3WUFdpV3ml9SwtH3ZB6RvxW60q7zS+pYWj7sg9I34qne64dFozy1T6hF2pvUF2uYu1t6gulchz083qTxXvbP5icSeK97Z/MRDltO84iyo2ZBFl9dz808km1DxiDKewyGLN+J+SdQCUbTvGJvqNmQxBvrufmm1XVNZJFUTsaBZkIeOu5+SCxQqLDajF6uAzO1JYTybmx+Cc/1p0Q+9/JBYoVXK3F3MIjdAx3Te/6JfU6QW7pp/dHyQXirThrainnhqL5JJS8W61XYbXYvWTPH1RawWdfZyvYm6abFJtZsh5Dyzsuj1IHX4fDJLE9wJMTcrR5FTt0Qo4i50NRUtdbYA8W+CsSMVts1PvfySj48faxzuEwbBfsR8kHE2jNLWQQicvikY3K4xEDMOgqyw3C6fDGyNpg4B5BN+qyo6TEsbkrY6eTUuLxnaRuy8/N5Vc/606Ife/kgsUKu/wBadEPvfySz4seLyWVEDW8wyj5ILpCoCNIYpBd8Ekdttht+C8wyuxWuMxDYssTzGc2zlDfzINAhV3+tOiH3v5LxwxYtIbqAeY3/AJILJKYfTvp4XNfa5eT+Kr9TpB4zT+6Pkl8HxPEJsRdTVhYct+xHlQaNJVU746ymjaRlkvm/BOqtxBwbiFGXGwGbb7ECuk7HOpKbKCbTgn2FXRcAdpCqMXraaSikyStcY3Ausdyz2PY0+Wra6iqHCPLtynnXiu5FMLWGwteIq1RyzbGrgjqoHRPykHpUzcrWhoI2L5rxrXeMye8jjau8Zk9qw8RGTYdj1+qH0WrI4JNtHYO+C+YS9uf5xTTsVrXAg1DyCLHaoaammrZjHC0vfbNZY7le85LuDwvCRVVXLd6Md5YepW6rcCp5KbC4YpW5XgbQrJW6Y1Uw56/MVXapjML1eL1emEIQhBjtKWOgxamqDJJG0h1nRmztyn0ZqDVV8zZXySuja1w1j85F91iudIamIY1Stq2h0EbX3HTcJOnx/DcKrnaijlYHN5QttHQg2zWtaOSALpKtpqBzmuqDFG/7LnOAKpp9NaCCuFM5khJIGZu5c1tbhmL4oKSaGVz4XZNYDsaTs/RB000sOISu10ObLbWseLu3b0nVVE5lbJmhDxLsLXDLbZvN0wMJpI62RphyuA7McoO9STqoXMIjbR5Lzdr+9u2/10INfTugmjBaYnuA5WQg2Kl1Mf3Al6Kkho4PqYhFmF3NHSqV+mNIyaaN8MrRGCcxGwi9kGikhjlZlkYHN6CsvptLwampmMc9t7gZHW6FLRaa0FXFPII5GiFuY3HMqzHMYpcUo4ZZKWQtscrbbTfcg90fmE9fBIHyPu/snm57FblYrBpaebFIX0jcsObY3o5K2qAQhCAQhCBWTD6OWQvkpo3PO8lq8GG0QdcUsV737FNoQRtjZFGWsaGjoCUwbvbF1J13YnqSWDd7YupA3N2l/mlLYT3th9fxKZm7S/zSlsJ72w+v4lA6kcR7ZS+mb+qeSOI9spfTN/VA8hCEAs7pk/JQRvtfK8H8QtEs3psCcLFtu1BY0FeDRUrpYnRtkiYWneNwVkDcJDDImyYHRxyN2GnYCD5oUtAX6t0chuY3Wug9xCWWCilkgAMjRcByqKatxipcWsjiu1rSfWL9KtMWlZDhs75DZuWyVwRwdLMQbjVxflQS4PU1VVTukqmsbyuTl6FHiVVXMq2Q0bGEFpc4uU2C9wN84/FeVDgMRsX2+rPJt5EFfTV2K1YeYGxODTY32bfamM2OeDh/r1rzRztdT6T9SrpBnqzjh7I2yshEZkbnPQL7edW9VK+nw98kYBexuy65xN2SjdsHKOX2pabhXAnwGMyZm8lzUCNDiGL10OeJkRtsdzbfauqSHG6drxq4eU9z9/SetSaMbKWYHmf+gVlQVDqhkhfbkyuaPUUFeZ8Xhcx80cOqB5R6B7UxiLZYnmsiDSYo3Wv022KwljbLG5j9xVNVyVcR4CWGVr4zleN+7nQL0GI4tXRl0TIiW2zDdY+1N5sc8HD/AF61Fou0tjqWne1wB69qvkFNmxzwcP8AXrXdJPiLaxkdayJsbm7C3p9qtlBUwa9gAdlc03a7oKCqrZqnCcILomsMucdlu3hP4XUyVdEyWW2c7OTsVPWzVddhBEkPLa7a5u7mVngHeuPrQWJAIsUhLTYfTxkugiFuYDam6glsDy3YbKp0eiEtAJZiZZM3ZPN+YIO6Ghc2sZVMYGMcHcnda9rK4SktQ5mIQQADI9jifVb5ptAji9PJVYfJFF2ZsRtsqzDqOtp6PVOinub/AO/bs2q/e7KxzugXUNFUGppxKW5eURbqNkFeIKsQmPV1G03za9t14YKsxBmrqBY79e25VyvDuQfLq8FtbMHXuHc5utroj3o/f/QLG4r3yqPPK2WiPegeefgFUs9cuh0j5Wn4Xq8XqFbc8rYWx0k74pWANe7M1xGxOxmK/wBWWfuldSRskFntDh5QspTTso9NqqJ85jg1IIa5/JvsQaHC4XwUbWSNyuudnrTqraPGaSeASSVETHEkWzqfjOi8ai95BRae96IBz8Ib8HL2v0ckxOipQZRE5jMrmkXG8/jtUGm1ZTTYXA2GeN7hO02a7yFaSiqBPRxSus0ube10Gcj0DoWQ5da8yZCM/wC1beooNEG0M8VRNVsLYtwyb1sM7fvBVc9ZSjEXNqZWhsY5LT07NqCBzJqrSOmqmQuEEcZBcdnM75q7JAFybBItxigc/KKmPNa+XMLlH1lcbvJjg5hfa4IIcQkmrqaSGjbcbi8/opWYcKS8lHskO14P2+tTVMzKOkc+NrbN+yNiZzN6Qghp6lswLTyJG9kwqs0rifJhDy0XDDcqxqKeOazg7JINzwqbH8QkhwmWnqGDWPFswOwoDQhwZoxC5xsBtJ9QVm3GsNcH2rIeR2XK3Kq0NjE2ibInbA9pafW0JNugFIBLeqkJkv8AZ3fig0EeN4bJI2NlZEXu3DMvcTtmpWuY1wMzeyHlCqcO0MoaSrFVM8zyDa3ZlA9V1ZY1MyAUskhs0TtufWEHphhGNgallzATmtt3hdYaGtnq2MY1oEp7EeQJHjiiOPAa0bICL828JrBaiOqkrJYTdmuIv6ggtVXYXFG6kBLATmPxViksJ7jHnO+KCv0ipg+OlbFGM3CGH2OCvBsAVRj8xp2UjwL/AF7W+1wCtwbhAnX90UnpD+UrB6aVJkx+k1gFopbbBzZgt5X90UnpD+UrDadRsjx2hMQGZz7u289wgtG1tPqw/UnLuvqXLI05DjKRuLz+i0uvkbG1rjTh+z6s1B+SzVNf6y4sc5/RYb/Q2eivH+FjSlraKuL4tY3VG+zyFVtMxw0dqZLWY9/JVjTG1DXHMANSeTmtm2FIU82fRmaK1gx/6pY6HnSfmJfSH97aPrb8QrdVD+9tH1t+IVuszXBC8Qg9QvEIPULxeoBCEIBCEIEq+F8r6YsbfJM1x8gTqWq6k07oQG31kgYfJdMoBIYzVGjw98rbX3bRdPqKeJk0ZbKwPb0EIPYe0s6gpFHD2pnUpEAhCEAhCEAhCEAkavu+j/e/RPJGr7vo/wB79EGe037KnVfol36j6j8CrDTfsqf1qv0S78x9R+BVOrxXRWv4+faW+Xq8XquOdfNMYqC3EsWgiZnnfM3K3p5SY0Vir6WWeGcGA5w7KQOe5S9T/tlV/wDUM/Oti2iFZilRLI94DC0NAPkQZzTWapjoZAJbse4AiwXuAUTa7BIYprhgbmHSCAmdOsO1eFOnie4nOMwLti60azyUET52nOYzvltst0IK6vjkZNVsdIXNFK4An91aKPRqMxtPDqrd0t+SpMSa5rquwtHwd1vrM+24WwfUtp4oczSS/YPYgrPozH49Ve1vyST9GaebFNRNUzyM1WYhxG3aPIp67TCko5hE+J7nBxa79kj1Ktp9NKSfFy+Knkd9WW7/ACjyINhDTQwj6uMNUyytNpzQVGsyxuGrF9rt/wCCcp9J6WorKWmjbd1SwOBDuxvb5oJNKu80vqWEpm56mJt7XeBf1rd6Vd5pfUsLR92Qekb8VTvdcOi0Z5apt2YE8saeFybun+S94hf43J7f5K5i7WzqCSnxSOGoMJY4kGxIVuHPTzknxC/xuT2/yVfjuFvo8Lkm4Q9+X7JK1iptK+8UylCf/wDm4/QD4uVkq3/+bj9APi5WSAVNXd2Vf/TD4uVyqau7sq/+mHxcgnwDvTErJVuAd6YlZIBCEIKLRztlX6T9ArDDf+J9O/4qv0c7ZV+k/QJ/Df8AifTv+KB5Rz9ok80/BSKOftEnmn4IM/h/fqk/6d3watIs3h/fqk/6d3watIgEIQg5d2J6lTaM9qrv+rerl3YnqVNoz2qu/wCregu0IQgFlsNc1uPSFxAHK3nyhalY5tNTT4lK6tsIGON3ONgDdBrddF4RnvBU9a4VWMUrTZ0UZO47zsSjaTRyTdUQ36BI1dOdhWGVNKyGojjucxzOHk2oEtKGtFXI0bOQNizLG53tYPtGy2WktLTz0JxCNzXPy5Q5vOFjA/VuEg2lvKVS/wBUOi0V3WKvdoWaG1T2NcKuLlC/P8l19CqvxuL8fkvBpdWxU8YFE0ckcov2LkacVJnjY7Dixsm5znWHtsrEUU6uTTVYm9rn+qRPofVQwSS8KiORpdz8w6k3ojRMZOZySX5CD0b1opHGpwt7mgF0kJtY9IVLo6eCTOgqAYpADsds51MUUx9HirEXao1TU0q9Xi9XphCEIQCEIQY/HxAcehFV2gsfn9hVf9W2oezA2628Z1olG09CsMfjhlx+FlS7LEWOzO3W2FNaNw0kVfOaSpdUFzRme47dm5BnKVj2Sl1RhzXwMByyWNyfapaLCZMVrqQ1LNSLOLg242gBfQ1ncco5cVroqamxCSmLGkkxu+NkCMGEspsSmax5YMu1riS3m3Ll5GftEnbOxvtOzeum4LVUL9UcVqJZXDM5znlo+KUfWnM9xnmOSfJrC45tw+aB2ahe+shy1LgH7o27ubsrqjqsOq6etluzWRsdla3muRdXMuDVNe9sXGk8b+zY4OzfqrDCMOkwevayoxGWoMkR7a/Ze43AoM1G2ZtO1jsMZFUOkOffYN2eXrTL4KOGigfid4onPfbIDe4Oxb1ZrTCnp6kUrKiYwDlFrx07EEWjstDFiD20pvC8Wi2c/wDV1q1j8BooRiIbRyB8MJzZvvbP5rYIBCEIBCEIBCVq66noy3XyBmbnUXHWGeP0/wDFb80DxFwUth8DqakZE8jM3oXXDaYtu2phOzZywl6DEIp6Rkks8Wc7+WEDsjc0bmjeQoqGF1PSRxPtmbfd1qCfF6CEPa6tpw8DcZAosNxilrGRRiojfO++xhvzoLRJ1sb3vpsrb5ZQT1bU2oKifUGIZb6x4Z1IGEIQgFDK+ISRxyWLnnkghTKl0l10dE2pgkyOicBcb+UQP1Qd4lpFh2FT8HqpskmW4blKQo9KsKjY4y1PLcbnknYppdGaDEoY5qzWSzOY0l5dt3LhmhWENPYSHyFw2/gghxDSjCqyge2KUvbmF+SdwO1T0WkGCw0wNPIAC25AB5lFU4Bh2EYXK6CNxbcFwO26jw3AMKqmOLIJIZBlcbO5jt6NyDrDdKMLp6UMlmLXBxvyTsUlSyhx2sjftkibG7KQSOZR4foxh1XCJ5myEudym32OU7qduFVrYaKnL2FjjlzWtsQS6NgQ0tQ1u5j7D8VUu02kbUOYaTKAy/Kabl10tlxeRz+LdY27/su2A+VLyYdpEKhhljMjS25I5jtQFfpvVyRtjdQBt3AnYfmtlglbJX4ayeVgjLhuCw9fh+NPohJJDJrA8dkbpuhpNJY5IntdK2mDh9XmO6238UDIxmbCKUmCNshfIb5gTzDoVdT6Z4jSh39gZq5JHEEg9PWtVo/FHJDPnY11pDa48gS1VhsuJYe+CmfqTwl5LxvAzFBX02luJVbbw01OTa+UhwI/FKO0rxCTEIncDY4gWdZp5N9nSu3aMY5TSwSQVb5AXfWNzW/VamWGNuKRgRtF2OvYb9iBfRl2cVTudzwfip9IMXdhFIyVkWte51stlDo5sfW+l/UqLSmmxGoZDwEOIB2hjspvtQVH06mZKQ+ka6Mglpa0+q6cwnSyevroYJKURMkPZkH5pSn0fxcQB0kv1ha5xb+1bZz9KgpMLxwVUOtbK1gdeQ59nqQaaPvHN/XQpdH+9USij7xzf10KXR/vVEgdqe539SrtGu9f75+AVjU9zv6lXaNd6/3z8AgnqO/NL6N/+FUtZpfwaqkhbSPdZ2Vp6Ta/Srqo780vo3/4VJJhtDK9z5KSF7ndkSwbUGWk06a+JjW0MpfJdtrfzUFPpqaOky8Ce6z3XsN23rWwdQ0kcd2U0TSxpy2aOT1JTCqCkfROc6micXvfmJYOVyjvQUY07ZqDI6jfe12gDy9aZw/S41uIR0ZpSxz7XPRf1q9GFYeGOYKKANdvGQbUMwugicHx0cDHt2hzWC4QfPMT741HnlWtDpC/B6COIU5kD9oIHP8A0FVYl3xqPPK2GisUcmEDOxriHm1x5Aqlnrl0OkfK0/CrGmtRflUWUZtpyndzc6Xm07qYzYUTQR2TXNN/ipa/B8bqcVm1T3Rwvktnz7Ay+yw8gUdTo/jLImvbK+dznctuexy9fsVtzz2PTXEJXfV0MbmBpJdY7wOtQ4FHT6WYpWVOJU2V7A0BrSRb+rK10XwyvppZDiTXEO7EOdmATuHsZHpPiDWNDRkZsA8iBHDNE8Jno2vkgcXXP2j0pv6GYN4u73yrHBe97fOPxT6DPO0NwYNJ4Odn7ZRh+jeGyUMT3RuuR98rQSdgUrhXe6Hq/VAj9GMM8E/3yvPothZ3wn1uKukIKmn0bwynmEzKfljcS4p/gVP4P8Sp0IKzFaOBuHyEM6Oc9KbFFT27D8So8X73Ser4pwbkEHAqf7n4lUWltHAMJ2R/a6VpVQ6X96fX+iCu0TfXx6Mskg1GRlyA+99wWqp3mSCN7rZnNBNlmtFv9ij6N35VoqHuKDzAgYSGJNa59LmIH1zdh59oT6r8VD7U72Rufkla4hovsuEHhiZx011m31B2W/aC6w9jWVFXlIN5TsHNsCUNW/jUTcFnyCItvkO+48iZwvO59VI6N0YfKS0OFjuCCxSWE9xjznfFOKqpKl1NDqn081w47mHpQQ6Udz0n/UR/narpvYjqWex2d9VFTNZTytyzsJLmEW5QWhb2I6kClf3RSekP5Svn+leb6SU+U7eEbPeC+gV/dFJ6Q/lKwWk2f6T0+Tfrzz2+0EF/BQiON1XnzTvs3MeYf0Fj7l08xIty/wBFuREzgABaeyH+/Hl51iZXyvqZjPfMHWF+hYL/AENnorx/g3RumbR1pgdZ2qOy2/YVU6qso8PqYKqnMYeM4celaDAqbXsq3hzg6JmcWO/YVLpg7NTvP/tt+AU2Oh40n5iWnf3tpOtvxCt1Uy97qTzm/EK1WZrwhCjnkEUL3k7GtJQiNc6i0FfHNXy0oPKjAKdWCwmvI0iMpdsleW7+a63u9Y7de1C5i8PuKojOAvV4hZFN6heL1AIQhBX4n2yj9O1WCr8T7ZR+narBALl3YldLl3YlBzD2pnUpFHD2pnUpEAhCEAhCEAhCECUk8lNLecgwuOxw+z1qCqqqc11IRMywzc/UrF4a9pa6xB3hVVXSUTK6kaY4xmzbL9SCl0zljlfBq3h1uhIaKvbHi7HPcGix2nqKd0xghgfBqmBt99kjovFHLizGytDm2Ow9RVOrxXR2vIT7S3fDKfwzPalp8Sj1ghgkY5+8kmwaFLxfReBYq00HBnPOrpcr3bMwcT8Vcc4r6zCKGOqdiLqkOnfKwuF9nZKyfjOHUBnlnlaxuZovfsistiWlLKCulpjh0D9WbZgHbfxTNC/CNJcOdw5rKRwfcCPfz9N0DWk2IUWNYY2np6ljXF/2zYHZ5FW4VhOFmjfLLisrnQs+syPIAuOtXbtHsEqYzG+oMgO0cscn8F4NGcCyPjjmLbsyus8e3cgoZqWloTUcGrHTxS0rnAvdf7q11dUwEUdpWbH9PkWbxalw6lZJTUjWPEVK7l5rk7Qrd4pZ5KeI0eqe11yHc4sgeqMPwapc500cbnOcXE5jtKRgwzBoMZ+riia3Un7R33Cu+LqTwDUkKCl46LdQ22oJ/EIIBgmj43Qxj94qWnwzBaedk0LGNkZ2JznYn+LqTwDUcXUngGoKvSeohkweUMka49AKxVH3bB6RvxWz0lo6eHCJHRxNa7pWMo+7YPSN+Kp3uuHRaN8tU+na2OKJmseG3HOlzS0dXKJrB72ne1xUzqeKeJglYHWGy66hp4oAREwMB32VyHPTzeOqoGkh0rQR5Uni1RTSYbO0yMdydyZfQUr3Fz4WkneVX41T0NLhc8hhb2OyyIdCqg45Ydcy2oHP5XKx4ZT+GZ7VlhX4fxmwijdl1W4dZThxLDRvoH+xBeGtpgCTMwAeVZ7EcWh19VLGM8Zga2/7x+a9FVh9bVwUrKMsDnXcXA7lzjlFT/2oRQs7Uy1vOQWWBVUDcKivK0HrU2IycJpTFSTsEpOzalsDoaV2FxZ4WZudWLaClY4ObC0Ebig9ieKemibUPAflsSTvKljljlF43h1uhczU8NQAJWB9t10QwQ04IiY1l99kFJo/PDHLVh8jWnWc/UFMJ2voq5kE7GyufJkN+fmS2BUtPLLVmWNrjrN56gncPoaR3CLws2TP+KDjB5ZIoncLnbc2s3NdPzVdOYJPrmdiedHF9F4Fi4moKMQvtCzsSgpaGohGM0hMrbCB3P5AtDwyn8Mz2rN0NJTOxikaYmWMDifYFoOL6PwLECuKu4VThlNWNieHAk33i6cgqIskbNc1z7Ab95XPF9H4Fi9ZQ0jHBzYmBw3FBLNLHE36x4bfpVRou9roq7K4H+1PVrUQQzt+tY11t11UaLsZHDWhgDRwp4QOYtOXUM0dNM1s9rDajDZxFQxMqqhjpQOUbph1DSPcXOiYSd5XnF9H4FiCThlP4ZntWNqQ2qkdC2ZrWPqeWTutYrXcX0fgWLJvpqZsszns5DZOxad6DibRWjrPrIMRbHFmuMo51DiGC8EmjqZanhY1RYBlGywFlaYbWUsrrVVFkLjuzclq80hloY207adzB2Qs31IFsQxOZ1A/D56VkGWMPaWG4t/RWfgAdURgi4Lh8U01mIV+HOrnRwinaSL/AGtht0pOMOdIwM7IkWVS/wBUOi0X5er3fSG01E2ljEsMQDmAbWjoUgpqGYAiGFwbu5I2LIzYLjtTAAHk7OTme3YgYJj8UeSCUxk7+W3arUcnP1dUti2opomZRIxrWjd0Km4zwuTFajW1UJYWgXJ8gVK7R3FXghzb5t/Lb80pTYBisFZLDDDA6w3SO3fipeW0wzEaeWF7RUskEb8oeDvTnCoPCt9qxDsAxx7m3ZAxg3iN2/8AFd/R7Ffu/wDe35oNpwqDwrfajhUHhW+1YiPRzGQ05yHG+yz2/NdN0dxcNGYXPOc7fmg2vCoPCt9q5krIGRucHh1hewWLdo9jQc10QZs3h7hY/iu+JMeG6ClHr/8A0gUrsTgxvEWujsGtYbi+1W+iMbY8QquXmflaHbLc2xU1Jo3ikNXJqaWla8Dbt/8A0nocH0ggkfJFFTMe/Y4g7/8AuQaeoqGT1GobOGMaLvIO0+RSxcChfnYWB1uyvtWKm0XxWeQyS0lI5557/wD6XsGjOL07i6KkpGk+X/8ASDayuo5iDI9hI57rOz0tMcWLBLHq3zZ7W2bv5JLiTHfAUnt//S4OAY0X5zTUmYc9/wD9INlGaKJ5cxzAetExopyDI5ji3cbrIcSY74Ck9v8A+lFPo3i9RbW01I627b/+kGtiqGUtSItcHRP7G52tKzunFdDnpWtma17Mzg61+hIRaLYnFIHspKQOG43/AP0uMS0dxSSB0tRS0hyDeDu/7kTqO6OyMo6yFjJcrX7XX5x/5W3ZKyRuZjg5vSFgdHAysqaZ08TczXFlhu3FbuKOGKPJGGtb0BDVLw1lODbXM9qOGU/hme1RGhoiSTCzajgFF4FntRGpLwyn8Mz2o4ZT+GZ7VFwCi8Cz2o4BReBZ7UNTLaaVLHV+GNZKCx0lngHeFf8AAsGt2mn9izumVNTx4jhQijaAZdtudavgNDbtTPaidUotThYFrR261zBT4UWtbCIyDusVM6hocp+qj9qVwelpG0UL9WwPAve6GqU0+H4Uw/XwQgnncFRGKlg0vw8ULWNhdCScm49ktHVw008bjK1jyAbXKy0DI4tJMKDA1rdQ6+39p6J2Za7hdP4ZntUM0lLM6MmZv1b842rw0dATcxx+1Qz0lDrYrRx2zbdqI2ZO8Mp/DM9qOGU/hme1L8Ew/wAHH7UcFw77kXtUazZnIxwyn8Mz2qj0qrIzQxsjmbZz25h07QrTg2Hfci9qpdJaai4LHq2R7zexTXCYoqn6L2lqoBSQgyt7W3n8imbUwucGtkaSV89o6fEq6mMlNHSsjuWtzmx2fvJiLB8TjDSZWawfaEjfmmuE7FWTZ4o+JtDM2RzRdh2FKYI5r5Zi0gjVxbvNWYqcLxSptrahrhz5pG/NcwYVitNIdRUtjjcLFokbt/FNcI3dWTWYPUwtoQHStBzH4rieoiOKgiRttUefyLKtwWsY2zXsH/yt+ahlwKvmAEzaKTLuLn7fzJrhO7qyarR6oibHU3kaPrOnrVvwqDwrfavn8GCV0RdeSBrTuayQWH4qR2FVuU2mjB9I35prg3deTYYpUwupNkreyHOmmVUGqb9a3selfP6nC60QN+ujJuL/AFjdv4qUYZVWH10e7wjfmo2oTuq8lpheMx0cU2VgkaXklwO7YmNHNIKesqpKRg5bnvfsP7X81nocKraYPZFJSuif9l7h+hS9DhFXFUa+GSngc1zgSx207fKVO1Cdzc9L6bJNHHbO8Nv0pCV7X4nE5pBbkdt9SyMtLWzG8tW19ul4S7KbEYpg0VjdoOUhwsNijag3Fz0tTgE8TJK3NI0fW/qVc8Kg8K32r55Bhk8TTmqGF7jdxDxtXr6Kra5roqiHZvD3bD+KbUZp3F30voXCoPCt9qOFQeFavnz4K5zbayjbfnbe/wAUCkmFr1DPeCbdOZw930y1cdRDxJMNY2//AIUmA1MDcLjDpWg9aw9PRz5XZ6hmQ7m3V3o5JR08E7cQLCc92DabDb0KNunNPDXvTLVVFXTmnf8AXM3dKR0ZljOHBgeC7OdnqCSxGtwngE3B8mty8nYd6zNKaymha6J9IxwF9zr/ABTbpzTGGvT/AIy3VXLHHjFKXvDfq37/AN1WDJGSNzMcHN6QsPR4hTHEKebEJNYNU4O2GwdsWiixzCYo8kcoa3oDT8k26cycLfj/ABk/LV0+qeNc3sTzpXCaqBtEAZW9m/n/AGikZMRwMsdbLcg/Zcl6GvwWOmDZcubM49i7pTbpzOFv+mfw0fDKfwzPavDWU9j9cz2ql40wHob7rlycVwGx5I91ybdOaYwt70T+GRxAg185BuC8rY6K1EMeEgPka05zsJ8gWMqnMfUyOj7AuNupX2C4hhdNQhlW0GTNfsSehVbVURX3t5j7VdeHpppjXLXcMp/DM9q6ZUwyOyskaSeYLPcc4F9we65dR47gsTw+NuVw5w1ytbynNpODxHon8NBJPHEQJHtbfpVNh8jH6TYg5jg5uRm0dShm0hwmcgytzkbrtPyVfR4zQUuL1c7AWwytYGgA8wUb2jMjBYj0Sv8ACKqBtC0GVoOY8/lT3DKfwzPaspR4thMNOGyQguubmx6VNx5g3i/4FN5TmngcR6JaN1XTlpGuZ7Vjo9MzTUsUDKduYA8p7rNTpxzB7dz/AIFQ0uMYTFTMjfTXc0bTYpvaM08DiPRJSb/SC5sEL46ZhLzyxm7Hcp2acvc1ruDMs4E3zdj1qjxiSOpxplZSRtbE0DkHcelKPo4ai8kryx7ncoN3Zf6so3tGaez8R6WlGnUpdl4PH2N+y/BeP08nhD9dQWcN3KWfnDX0UVKxuyN5JkO9wsE3o7NT4XVVElRFrWyWyjo3pvqE9nYj0r2j0mdjFNURSxsiyNBLs2/aPmtcyRj2ZmODm9IWNq8dw+endGKOxO4pqPSqlij1cdMWt6E3tGZ2fiPS0vDKcHtrPaqPSyphfhRDZWk36VXHSHDySeA70liuKUdbSGKKkDHX3pvqM0xo7Eekxo66f6JljKyKMFp2OG4W6lq6Kqp2UcLTOwkMFyD5FhsMxGmocLFI+lEj7EZj1J2PH6VsbWmgbsFtn/lN9Rmdm4jJs+GU/hme1HDKfwzPasd9IaXxBv8AXrXn0hpfEG/16031GZ2biPS2XDKfwzPavWVMMjsrJGknmCxn0hpvEGf1611HpLDE8PjomtcOf+im+ozT2biMmykniiIEjw2/SvWysezO1wLelYybSdk5BlpGvI3X/wDK6ZpUI49Wyla1nR/RUb6k7NxGTQ4tVQOoxaVnbGc/7QTbaynyj65m7pWIqMahmjycCjHKB5+Y9ak+kEVu4YvZ/NN/SnszEZNTW1VOaiktMzZIef8AZKw2kjGVuktPCJcrXzkFzTuGYJuTG45Hxu4HEMhvuO3Z1qtnmZNicVYIWN1b82TmKb+lMaLvtJ9FKDUavjKffe+sd81m6zDnYZUOgdKJQeUHhxNwoWiIVck7omuzuzBp3BcRs1bMpN1iu3aaqdUL2CwNyxd26uTQ6LyxxCtMpGXVbQefYVaz4fRY3JLA+TLyRlynyBZ7AjSslnmqjHZkTsrX/aNlBBphwerklhw6LZsuAdn4rNZ6Gu0lMTiJmPs3EsraBsUdY5joQQGuJsR0JmrrdTSmoiaZWtFzk6FT1xmxGmic9lO4mx7F2z8Vc0MMcdEyIZCLWOXcVlUYnVOuVF9MIfAv9g+aVxHShlVRPhije1zxa5VnjGjtPWMz04Ecw6DsKxVTTS0szopm5Xt3i6qXJrp7vo32Ct4W93xGqqHDHujeHtNnNNwtbHpfE2NodC+4G3YPmsgnMNw6fEZxHCNn2nE7lioqqjupbDFWbNdO1d5Q0zNLonvDGwSXcbDYPmr2KthfE1z5GtcRtF9yTw/AqOigylokeeyc5N8X0fgWK7RFUR/U5jEVWqqtVqNUJeGU/hme1esqYZHZWSNcegKLi+i8CxdRUdNE/PHE1rhzhe1dJJPFEQJHht+ldCRjmZw4FvSo5qaCcgysa4jpXYijbFqw0BlrWQVuJVUDpKS0zNk7edP8Mp/DM9qrcRoaRr6S0LNs7bp7i+i8CxBJwyn8Mz2rx1ZT5T9cz2rji+i8CxeHD6Ox+pYgYh7UzqUijh7UzqUiAQhCAQhCAQhCBN9Ax73OMs4zG9hIbKtr9HGVdfSVHCahogdcjWHyfJMHG443ytkpqgauQxg2FnW5xtUvGzfFan3W/NBm9L6dsD4Mr5HXH233VbgD4Y8QDqiUxMseUH5eY86d01rRI2le2GVpL8vLA8vlWeYS5oNlUuRVTXtOhwVy3dw+5mdTecMwr+8H/wD2P5rqKvwiJ+Y1TZDzayQOssHY9BRlPQm+ryR2Zh/Ws8WwajrsSnq48Vp2CU3ylgNv+5QU2CQ0odq8YpDm53QtP+JJ5HdC91b/ALpTfV5HZuH9Rs4fwZr3RYtTuLzttCL+rlLg0w1bmDFIwHbyKax/MoNU8/YK91Mn3Cm9ryeuz8LHOr9o8wpXTwljaljo8rZGsDCDs286fl0gq5KiObVnO3YkzFIN7CgxSAgFh27lG9uZHAYT1fte0+kmIzNc59XFBt5LTFmNvaFJTY3MyvdPPVxSXjygiPLzjyqhFNN4Ny84NNmy6t1+hN7cyOBwnq/bWfSfb25nuqOfSSR0doqqNjvvGO/6rM8EqPBOXvAqnwLk3lzI4LB+r9rLEcXqaqkdHLWxytP2Ww5f1VPG8xyMkG9pzBTcBqj/ALly8FJUGTV6p2e17LxVt1TrmFuzw9mjYpq7lsNLK0ADKNi6+ltb90KoNDUhwaYXZjuC64trPF3r3vLirwmCz/Zt+kVdPIXSve0fZax5aoarE5KuB0Mr5ix3TIVHxZW+LPXkmHVkbHPfA9rWi5Kbd1PDYHP9uoKoUtZJUMdJIXRgWJttvuVi3SGMsaH0j78515+Sp2U8r8uVhOYZh5Qh9NNHbPGRfcm3dRw2Az/a74+pmMDmU0hfz/XEW/BLzYtDNrHgTxuc1oA1pcN+1Veol+4V5q35suU3Aum3dOHwGf7X9FjVLTwNa41GYG5tIbJ2bSqlmjyFkoHS1xBWSEb3C4YSEGN7d7Cp27rzw+Az/bVQaT01OXFrJXX++8lcS6R00sheWzgnmbKQFmnwTMbmfE4Bc5H/AHHJtXTcYDP9regxSnpXSkic53XFpSFPBjdPFrOTUcp5dsmKoMjx/u3LwZnXsxxtsTaup3Wj82k+kNP9yo/juXL9IIHMcMlRtFu3uWdIeBcxuXWrmLcwhksmu6jd6POjEXsOeJ0jZGizDm3BecdYn4y/3ikYhJNOyFkTzI/sW9Kd4oxDxSRR/dTq0f8AYcdYn40/2le8d4n4y/2lecUYh4pIuo8FxCSRrODPFzvKf3j/AOf9nnHWJeMv94r2HFJoGuET3szHM7K8i56VNU6O4jTgExZ7/cXtLo5iNS0nViO33yn91OvR/wBkHHWI+Mv94o46xHxp/vFeyYJiDHlvB3G3OOdecTYh4s9NV02tH5QOOsR8ak94pUVM+tzukzH9ram+Ja/xd64hwqsmbmZA+wNk1XTb0flDnh8ltrW+xKVI4TMJHHKcuWzVYjBK3wD1y/CapkjGOhfd+5Nm6b3AZQgpqo0+GmibnLCd+fZv6FCx2V7XDmN1Y8SVngXruLAKuSRrMhaTzncvM27k98stGMwluNVM6oSwaS1MDbNaTstynkrmXSKqkeXnMCeYSEBSVOjFXTBpJbJf7iKbReqqGOcHNjsdz162brDvsBr16kHH9V96T+IVEMYqWzumDn5nCx5ZUpwGoBtkco24RM6ofDlfdoumxdTxGBy/Trj2s8JJ75XnHlZ4WT+IVLxDN91694hl6JPYE2LpxOBy/SDjut8NL/EK846rfDy/xCmeIX9EvsCOIXdE3sCbu4cXgsv0VGNVwIPCJdn7ZUsukOISsymYtHS02Kn4h9P7Au4tHhJIGXmbfnIFk3dzNHF4L0/ohBjNdA972zuLn78xuuX4vXvcXGqlF+h5CspdHRFO+N0kj8o+wAp6bRVlQ1zhLKy3M4BN1cTxmDy/Sk41r/G5/wCIUca1/jk/8Qq04giBt/avdb80cQQ/837jfmm6uHHYPL9KrjSv8cn/AIjkcZ13jk/8RytuIYP+b91vzXvEVN0Vnut+andXM0cfhPT+lRxnXeOT/wARyOM67xyf+I5XHEVL0VnuN+a94io/u1nut+abq5mcfhPT+lMMTrgb8Ln/AIjl1Pi1dPGY31Dy07+UVcDA6L7lZ7rfmo6rB6OKBz2Mqw4bi5rbfFN1czR2hhfT+lFTTy0hBge5hBvsKYOKVxJPCptv7ZSNpDGx7WOcHPynKtFS4dhLqRss8s0bucOG2/tTc15naOF9P6VXGld43N/EKOM67xub3yrExYECR/ajbyD5oyYD92q9g/zJua8ztHDej9K7jSu8am/iFecZ1vjU3vlWeXAfuVX4f5kH6PtF3Mqbf1+0m5rzO0sN6P0p5qiaocx00r3lhu0ucTZS8ZVvjU3vlOVlJRyyxmiiqGxtI1mYDb+KZqHaPUsuqmp6lsn3f6cm5rzR2nh/QquMazxqb3yuW11U1uVtTKAOYPKs21WjbpnwtpaovaN39OXFHVaPEtgqIJ9fblbf/wBJuKsztOx6Fea6rIsaqb3yo9dLrGv1r87RZrsxuFfOdo6YmOjpp3GQuDLHnBt95QxUFI+rpXuie2nLCZWuO0m58vUm4qzO1LHoVXDavxmb3yvDWVJ31Ep/fKvjJo2HlnBJ7t38r/8AS4kl0eD2ZaWcC+3b/wDpNxVmdq2fQpOF1PjEvvlHCqjw8vvlX+u0c8Tn97/9LoT6OeJT+3/9JuKs0dq2fR/4zvCZ/DSe8Vy6aR/ZSOd1laQVGjhdlFFOXb7X/wD0s/Xve7EXtp6SRlNc5BYXIt1puKszta3H+CNsj2CzHuaOgFe66Xwj/eV5o3FQz4YX1VDNNJrHDM3ov1q5jocKkkawYZM0nnJ2fmTh5zO17foYnWyeEd7Uax/33e1buqwzCqYgHD5H3+44/wCZSU+EYXPFrBQuYOhzjf4pw85na9HofP8AO/77vajO77x9q25p8LBtxXN/X7yNVhn91zf1+8p4ecztej0MPmd94+1GY9JW51eGf3XN/X7y6y4d/dc3sH+ZOHnNHbFPpYS56V5dbSv4CKY5MOlacw22HzTDDQZG/wCrJd33R804f7nbH+jBoW+z0H92S+6PmocH4HPrGGheCZX2c5osOV1pw/3R2z/qw6F9Hqo6KmLQaEvv9xo+aWbFSy4hC4UuRuV3Jc0X3Jw/3O2f9WCsegoynoK+gmejaSOLpdn7DfmjhNJ/d0vuN+acP90dsT6Xz/K77p9iMj/uu9i+g8Kpf7ul/ht+a94XTf3fL/Db81PDxmjtir0vnuR53Md7ECN53Md7FtsPq6cUTr0Mrt+3I3o617hlZAKZ16GV31jtzG9PWnDxmdsVelh3NLOyBb1roQykXEbz+6rrSatjmrI2RwFgj3tcALn1LS4bUQzQwxcDe0lvZFjbfFeKbUTMxrWLuPuW7dNc082B1Et7ap9zzZV7wafwEnuFbvEJYqbFqW9O54yP2MaP2VYU7op4tYKfJ5HNF174eM1Xtiv0vmvBajwEvuFDaWocLtglI6Qwrfy18OR44FNuP2G/NK4XXxNowDRzO5btuRv3utOHjM7Xueli+BVXi03uFe8Bq/FZ/wCGVv8AjKLxKf3G/NHGUXic/uN+anh4zR2vcyhgOAVnik/8Mr3i+t8TqP4ZW/4zj8Tn9xvzRxnH4nUe635pw9J2vdyhgOLq3xOo/hORxdXeJ1H8Jy3/ABnH4nUe635qSCuZNKIxTTMvzuaLfFOHpR2vdyh894trvE6j+G5Ry0tRA9jJYZGOf2Ic0i6+k1VW2mcAYJJL/cAWX0oqNZXYVK2J7eU7kuAudoTh6Tte7lChioKuaMSRU0r2Hc5rCQu+KsQ8Tn/hlPaLY9WUpdBXQyGlYDq8rW7DdaEaV4fc/Vz7Nh5LfmnD0o7Wu5QyPFGIW7jn/hleMwqvkaHMpJi07iGFa92lVAWn6uf3W/NQYfpPQxUUTHMmuB90fNTuKTta9lDM8TYj4nN/DK94lxHxOb+GVrfpXQeDn90fNDNKqF5IZFUOtvs0fNNxSjta9lDJ8S4j4pL7hRxJiPikvuFax2ldA12V0c4dvtlHzXcOk1DLIGWlZfncBb4puKTta/8AZj5MGr42F76Z7WjnLSu+IcS8Wf7pWnxnH6JlI+MF7y7naB0puHH6GWIyB7mW+y4bU3FKO1b/ANmO+j+JeLO9hUdTg9bSsD5oS1p2LW/Sugz5Mk5PNZo2/iszpDjuI1dcIqaF/BL8kOa2+5NxQjtW/wDZX01JU1bXOp6eWVrXZSWMJF1NxViHiNT/AAnK70MrmwUNS0wTO+vceSB81ouNW+KVHut+ancUHauIYLirEPEan+E75LzivEPEKn+E75Lfcat8Uqfdb80cat8Uqfdb803FCO1MQwPFeI+IVX8J3yXnFeI+IVX8J3yW/wCNW+KVPut+a7gxATyiMU8zL87gLfFNxQjtPEZvnvFmI/3fVfwnfJecWYl/d1V/Cd8l9GqqwUzgDDLJfnYBs/FdxVIlg1ojkb+y4C/xTcUHaeIzfM5KGvibmfQVLRe1zE75Lri7Ev7uqv4TvktrimJtfSAcGqB9Yze0feHlTbcVblH9lqN33W/NTuaMkdpYjN8/4uxL+7av+E75LyCgr55dW2hqOyyuJjdZvXsX0LjVvitT7rfmkcPxJrZav+zTm8pOwDp61G5oyR2liPUpBojXEdmwL36IVvhIx5VqONW+K1Put+aWmxctq6draeoDXE5hlbt2HyqdzRkTpHET3bTPv0Krnts6sp93i42f9yUg0Jqw6ekbXRhuwuOq2n/uW041b4rU+635pehrhNi07RBM3MBtcBs2DyrKoTMzOuTMreB00LGtY43DSS3yqR2HQlxc18rL8zH5QlcaqRAIWmKR93g8kDpT0VSJKcyiORtvsuAuggfQRMaXGao2f+6V89xCbhFbK8Oc4F3JJdc2W1xTFv7FI2OnnbI7ktuBv9qpMHwuOnfrq+lne8HksAFh+KwXaZrmIhtMDeow9FVyrnPdCkkoqmOBs74JGxu3OLTZP6NyAYm2J8j2MkuOS/KtbJXQSwmJ9DOWEWy5W/NZirw51NWNqaCCYRtNyHW5P4rxNqaJ2qVijSFN+mq3d7tfJsOLo/DVH8Uo4uj8NUfxSl4cYZJC1wpqg3ANw0fNScat8Vqfdb81aaSY1TqScXR+GqP4pU0FO2AENe91/vuuleNm+K1Put+akgxBs8ojFPMy/O4C3xRDp9Ax7y8yzi/MJDZTSwiWPIXPaOlrrFRVVYKZwBhlffnYB81IycPp9bkeNl8p3oKrEaCNslL9bPtmaNshT3F0fhqj+KVXYjibXPpf7NUC0zTtA+ad42b4rU+635oJOLo/DVH8UpPFMPeKF5ppqrWDdllddMcbN8Vqfdb80tiGIyy0j20tPOyXmLmj5oLaHtLOpSKOHtLOoKRAIQhAIQhAIQhAs2l/tBmkeXkE5QfsplCEGQ/0gwVM9FS8FifI9soPJF7bHJ7Q6kdFgELaiItkB2hw27gtAhDW41Mf3B7Eapn3Qu0E2Fyidcs5pFViKrpKVlhmkaXdV1oGtblGwWsvn2PVmvxl8jTcRkAeorb4TUiqw6GS9yWgHrWGivXVMNjisNNqzRUcyjoXtgi6Fma1WYqWBzgW8vUOsfWEtivdmEeld+Up6rfG2ra2VjSwxOLiei4S+Jwmauw0x2syRx/7SgtlmtIMRdh2IMezsnMt6lpAVhdL6hs2KCNv+6Fj8Viu1bNPcu4CzF29ETybiJ7ZY2vabgjYu1T6M1fCcKYCbuj5J/r1q4WSmdca1a7bm3XNE/QKmZ/tbJ/07Pi5XKqBE5uk7pTbK6BoH/cpYzVQ5gxKnBbd5Y6x6NoTyRqH5cSpmZAbtdyujaE8gFBV07aulkgeSGyNymynQgxjNE4ocRZTR4hVtYIrizxs2nZuTM2hUFQ0NmxCseBtAL2/5VoiYOGhptr8mzq2qdBkP/T+h8bqveb/AJUs3QeiOIvg4XU2EYdfML7z5PItwoAYeGOAtrsgv02uUGXH+j6hG6rqveb/AJV63QGia4ObWVYI3HO3/KtehBl5NDo5WFkmJVrmneC9v+VL/wDp/ReOVXvt/wAq2CEGP/8AT+i8cqveb/lUFJoNRza69XUjLI5uxw5vUtuoKcwnWam2x5zdfOgy3/p/RH/jKr3m/wCVTv0SbHC62J1tmtOzO3/KtSuX2yOzdjbb1IMzgWjcMMsFe6pnlkYOSHuFhu8i1ChpjEYGmC2r5rKZAIQhAIQhAIQhAKvwjuZ/pHfmKsEvSmExkwWy5je3TdAwoJahkU0cbuyk7FTpSppnTVVPKHWEV7jp3fJA2hCEAhCEAq6Dv3UeYPgFYqBoh4S8ty663K6UE6EIQCEIQCEIQI0/fKp81vxKeUEZiNRIGW1lhmU6AQhCAQhCAQhCASOMd7ZvNKeSOM97ZepBmptFIYZabVVtTGJpNoa4bOSfImptC4p2ZJcRrHt6C9v+VW9Z23D/AEn+EqyQZD/0/ovHKv32/wCVH/p/ReOVfvt/yrXoQZD/ANP6Lxyr99v+VH0Aor34ZV++3/KtchBhMWp58BrqKOGtnmZUyBr2yuvz+Sy1dZg1FXSa2ojzPy2us7px3zwj0wWxvZqDH19DhmEYvA6KLlydnfot/wCE5RaM4ZWQNqJoiZXi5dsWf0hq+E4vK5p5LSA32LY6PPD8Hg23IaAVhor11TDZYrDbqzRX9fqgGjWG07dZHEQWAlu5UlXFJWYrh1C2eSGOWElzozY9k75LZzdpf5pWRi/2nwj0DvzPWZrUsuglLLIXyV1W5x5y5v8AlS8uglEySNvC6rlG3ZD5LaJep7fD5yDM/wDp/ReOVfvt/wAqP/T+i8cq/fb/AJVr0IMnDoPTU788VdWNcRa4e3/KuKjRVoqqeM4lWOEmYG7x0dS16Rq++FF5zvylB5hGGR4TRClhe9zQSbu37U+hCAQhCAQhCAQhCBLFu4/3gmou1M80KOpMIivPbJfn6VK22UZd1tiD3mSGE9qn9O/8xT6gpTCWv1FrZzmt032oGFXy9+YPNPwVgl3GHhbA62utyepAwhCEHi8c4NaSdwXq8IuNqClocTo4qMtfO0O27L+RGH4pRxUrw+dt87jv8qTxTAKevidU0BbG8b22sCshJG6KRzHizmmxVeu5XQ2+FwmHxEd0zEp8SqTV180xN8ztnwWtwHGacYZGyeVrXs5O1YhCr0XJpnXDcX8JRetxRPdEN9PilGcTp5BO3K1jgdvUrSnqoqlpdE8OA5wsVg2AmqnjNXeNjhma0ja8LbU1NFTRCOGNrGjoCuUTVPfMOcxVuxbnZtzrlJL2p/mlKYP3APPf+Ypx1spzbudR04iEdocuS57HrWRTTIQhAIQhAIQhAKoxvAocYdA6SaWJ0JJa6MgH4eRW6EGPw3RcTUjX8ZVjdp2NeOnqXT9AqOR5e+tqy520nO3/ACrUU4hEQEGXJc2yqZBjnaAUQaTwyq95v+VQ0WgtFPSRymrqgXDmcPktsbW27lHCIxC0Q21fNZBlf/T+i8cq/fb/AJVLDoVBTtIhxCsYDvs9v+VapCDKT6EU9Q4GavrHkbiXt/yqL/0/ovHKr32/5VsEIMRW6C0VPSvkbV1JI5i4fJT/APp/Q+OVXvN/yrV1AiMR11snPm3KRBk4tBaWF+eKuq2uHOHt/wAq5rdFhHJTg4lWHO/LteNmw+Ra9QzCIuj1uW+bkX6UCeC4RFg1K6CGR7w55cS87bqyQhAIQhAIQhAIQhAji/cY9Kz8wTjOwHUo6gRGMCbLkzDsum+xSjdsQeqvwzt9Z6Z3xVgk6KnfBJUOfa0khc1A4onvjEsbXWzknL7FKkarvjR9bvylA8kafvpVdQ+ATyhYItc8ty6z7XSgXxPsIvSD4hPJHE+wi9IPiE8g8IB38y9QhALxeoQeAADYvUIQCEIQCEIQV+J9so/TtVgoZhCTHrct8wyX6VMgFy7sSuly7sSg5h7UzqUijh7UzqUiAQhCAQhCAQhCAXiidK4EjVPNufYvNe7wL/wQTLmQFzCGmxO4qPXu8C/8Ea93gX/ggy2L1OM4bJcy54STlcAqs6R4iRYzfgFupSJozHJTucx2wg22rEaRYbDQztdDmaJD2DuZVrtNUd8S3eBv2rk7u5RGvPUp3EuJcdpKfo8YrKKEQwyWYOayr1PRQCpq44XOyhzrXVamZ19zd3Yomn+uNcQtqTGcXrJhFA8ucfIFscPiqYqcCrl1kp323BL4dRw4dDq4Kd9+d2y5Tuvd4F/4K9RRMR3y5XFYim7OqimIgvXRyzSGJgGV8Thc9Nws9jsuJYZLDJrw9l7MsNoNupX1Qak1AlhhdyYyACRvuF5URvqKimfJTFwjJLr26CF6qp2oYbN3dVa9Wtj/AKSYj4X8AqyeZ9RM6WQ3e7eVoNJcKgp28KiaYi47WG1j1LNqlciqJ1TLqMJVauUbdunUdocTqqBrm078odtKdix7FJ5GxxPLnONgAAqiNueVjCbZja63uD4dBh0DXRwukkcATIbL1apqq+qvj7lqzGuaImZMYVFXMhz10uZ5+yOZQiVztJ3RHsWwNI9rlY693gX/AIJMxycaipFO62TKTs8vzV2I1Obrqmqdcp5jLw+DKPq8pzH1hOKum1zq6GVsL8jWkO2jyJrXu8C/8EeU6FBr3eBf+CNe7wL/AMEETqd5xRtRcZBFk9dz804kzPUcKFoTqcvkvdS693gX/ggnSjad4xN9RcZDGGj2n5qTXu8C/wDBRCeo4SbwO1OUW3XugcQoNe7wL/wRr3eBf+CCdCg17vAv/BGvd4F/4IJ0rRwuh12a3Llc8W6Cu9e7wL/wUcM8/L1sDhyjltbcgbXErc0T2jeWkKPXu8C/8F46d+U5YX3ts3IPKGF0FIyN9szRzJlKQTz6puuhdn57WUmvd4F/4IJ0KDXu8C/8Ea93gX/ggnQoNe7wL/wRr3eBf+CCdCg17vAv/BGvd4F/4IJ0pQU7qeFzXkXLydnWpNe7wL/wUVPPUZDr4HZrndbcgcSFZI9lfSNa6zXE3HTuTGvd4F/4JSpEstXTSthdljvfaPIgskKDXu8C/wDBGvd4F/4IJ0KDXu8C/wDBGvd4F/4IJ0lFBI3FJpiOQ5oAPsU2vd4F/wCCjbPPr3B1O7VgbDcIG0KDXu8C/wDBGvd4F/4IJ0KDXu8C/wDBGvd4F/4IJ0KDXu8C/wDBGvd4F/4IOIYHMrJpTbK8AD8U0lGTz65+aF2rtydyk17vAv8AwQToUGvd4F/4I17vAv8AwQToUGvd4F/4I17vAv8AwQToUGvd4F/4I17vAv8AwQTpHGe9svUp9e7wL/wS2Ia2oo5ImQvzOGzaEHNZ23D/AEn+EqyVZUNlkfSFsDvqn3dtH3SE5r3eBf8AggnQoNe7wL/wRr3eBf8AggUqsRkFSaakiEkjRd7ndi3rXEWIyioFLWRiKR45D2bWlVtVhlZPPI+MPYDI5+wjlXO4rsYdWCQucHSZ5GO5uTZtkFJpPHWQ1cBrJRIGOzROH9eRRHSLESLGb8ArrSfC6vFaqhfBASyF933cBsVTpFhsNBMx8OZgkvyHc39XVa7RMd8S3eBxFu7MW7lEa/ZTPcXuLnbSTcp6jxisoodVDJZl72skFPRQCpqo4XOyhxtdVqZnX3N3dpomn+uNcQtKfGsWq36qJxe4+QJijZKzSXCtc/OTC61uba5aGioYqClMUFO/MW2Lja5VczDaxuNUFUYDq4Ii13KG+7vmr1FExzcricTTcnVRTEQ0yXqe3w+cute7wL/wUUrpHyRuEL7NNztCyKZxCg17vAv/AARr3eBf+CCdI1ffCi8535Sp9e7wL/wS0+tkq6eRsL8sZdfaOhBYIUGvd4F/4I17vAv/AAQToUGvd4F/4I17vAv/AAQToUGvd4F/4I17vAv/AAQToUGvd4F/4I17vAv/AAQc10DqinyMtfMDtU7BZjQeYJaeefV/Uwuz357LsTvyi8L7+pBOlaCnfTslD7cqVzhboJUmvd4F/wCCignqMrtdA6+Y5bW3X2IHEpJTvdiEU4tka0gqTXu8C/8ABROnqOENywO1VuVuugcQoNe7wL/wRr3eBf8AggnXih17vAv/AARr3eBf+CCKkgdT0jmPsXbTsWMx+VmriiaBnD3lx9YWxjnn1DtfCQ7bussMKGpxPFJ2wsc5utdyuYC6xXdcxqhsNH7NNzeVzqiFZ1JnDpGxV8L3i7cwuFsqXBaelonRcFMsjhtc4BZ3EcAqaKNs0bHuYBd37JVebNVPfDaU6StXZmirubMwmSspqhltWyNw9tvknVSYNXTVFJTFkeaNrC2TpBFv5q117vAv/BXInXGtz1ymaappSSDNG4DeQl8NhfBSCOQWcHOP4ldunflOWF9+bco6eeo1X18Ls9zuspeDiFBr3eBf+CNe7wL/AMEE6FBr3eBf+CNe7wL/AMEE6FBr3eBf+CNe7wL/AMEE6FBr3eBf+CNe7wL/AMEEWGQvgpBHILOuT+KcSdNPUaoa+F2e/NZS693gX/ggleCWkBQUEboaKKN4s5o2r0zvtshf+C4gnm1LddC7Pz2sgbQoNe7wL/wRr3eBf+CCdCg17vAv/BGvd4F/4IOMRifNRyRxi7juTI3JWonn1LtRC7PzXspNe7wL/wAEE6UrYXyyUxYLhkl3dVipNe7wL/wUU09Rmj1ULrZuVe25A4hQa93gX/gjXu8C/wDBBOhQa93gX/gjXu8C/wDBBOhQa93gX/gjXu8C/wDBBOhQa93gX/gjXu8C/wDBBHiML56YMjF3Z2H2OBTLRZo6krUT1Gr+ogdnzDfbdfapRO+22F/4IJ0nRVD55ahr7WjkLQpde7wL/wAFHHaJzyyneC92Z27aUDaSqu+NH1u/KVNr3eBf+CWm1r6unlED8sZN9o6CgsEpDC9tfPKRyX2t7ApNe7wL/wAFEyefXvzQu1f2dyDnE+wi9IPiE8q+t1s7WBkL+S4HeOlM693gX/ggnQoNe7wL/wAEa93gX/ggnQoNe7wL/wAEa93gX/ggnQoNe7wL/wAEa93gX/ggnQoNe7wL/wAEa93gX/ggnQoNe7wL/wAEa93gX/ggiroXzPpiwXyStc7qTiTmnqLx6qB1swz3tuUuvd4F/wCCCdcu7EqLXu8C/wDBeGZ5HaX/AIIJIe1M6lIuIxljaDvAXaAQhCAQhCAQhCAQhCAXi9XiAXz7SeqNTi8jQbtjs1q3dTIYqeWRo2taSFS4NgUTHcLqiJZXkkdAWO5TNXcuYO9TYmbk8/ooaPRmsqqR0xtGbclrt7lVyRTUNVlkaWSMK+ojckcUwqnxOEtlbZ47F43heKrMTHcsWtJ3IrmbnfEp6GcVFHFK37TUwqnAIZKWnkpJHhxhfYEe39VbLNHJrrkRFU6uQQheOOVpPQFLwxmmdUX1cVODsjaSfXZJYVo9VYizWX1UduS5w3q+osGZXV81dVuzgyHIwc23nWha0MaGtFgNwWHda6tqps5xs27UWrX05y+Y1tFUYfPq52Frt4PSt7o9U8KwmFxNy1uU+pM11DBXwGKdtxzHnCrsDon4bU1FKXh8Zs5nkG1KaNirXHJ4vYviLOqvqhdr1eL1ZmvCEIQCEIQCEIQCEIQCEIQCEIQCEIQCEIQCEIQCEIQCEIQCEIQCEIQCEIQCEIQCEIQCEIQCEIQCEIQCEIQCEIQCEIQCEIQCEIQCEIQCEIQCEIQC8Xq8QeLA6UVRqcWewG7Y+SB5VuqhxZTyObvDTZUmD4HEJDX1REssp1jRzNvtWO5TNXcuYS9TYmbk8/ooaHRmrq6YzEiPZyWu51VvimoaoNlY5j2OvtX1G1hZI4phVPiUJbK2z7cl43heKrMau5YtaSuRXM3O+JS4fOKmhglBuXMBPXZNKowCGSkhlpJHB2pdYEeUlWyzRya65ERVOrk9Xq8Xql4CEIQCEIQCEIQCEIQCEIQCEIQCEIQCEIQCEIQCEIQC8Xq8QcSRiSNzDuIsoqSkho4tXCwNHOecphCGvu1PVy5oe0tcAQd4K9QgWpaKGkdJqG5Q83I5kyhCGsL1eL1AIQhAIQhAIQhAIQhAIQhAIQhAIQhAIQhAIQhAIQhAIQhAIQhAIQhAIQhAIQhAIQhAIQhAIQhAIQhAIQhAIQhAIQhAIQhAIQhAIQhAIQhAIQhAIQhB/9k=">
            <a:extLst>
              <a:ext uri="{FF2B5EF4-FFF2-40B4-BE49-F238E27FC236}">
                <a16:creationId xmlns:a16="http://schemas.microsoft.com/office/drawing/2014/main" id="{8DDEBD43-F00D-41D4-8F7E-E2EE5BCCCC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65E8683-2E68-42C4-A14A-351DD1AB25BA}"/>
              </a:ext>
            </a:extLst>
          </p:cNvPr>
          <p:cNvPicPr>
            <a:picLocks noChangeAspect="1"/>
          </p:cNvPicPr>
          <p:nvPr/>
        </p:nvPicPr>
        <p:blipFill>
          <a:blip r:embed="rId2"/>
          <a:stretch>
            <a:fillRect/>
          </a:stretch>
        </p:blipFill>
        <p:spPr>
          <a:xfrm>
            <a:off x="2765355" y="2409825"/>
            <a:ext cx="7496175" cy="4448175"/>
          </a:xfrm>
          <a:prstGeom prst="rect">
            <a:avLst/>
          </a:prstGeom>
        </p:spPr>
      </p:pic>
      <p:sp>
        <p:nvSpPr>
          <p:cNvPr id="6" name="Star: 5 Points 5">
            <a:extLst>
              <a:ext uri="{FF2B5EF4-FFF2-40B4-BE49-F238E27FC236}">
                <a16:creationId xmlns:a16="http://schemas.microsoft.com/office/drawing/2014/main" id="{51C733F9-2D02-4DA3-85F6-57C47400AE8E}"/>
              </a:ext>
            </a:extLst>
          </p:cNvPr>
          <p:cNvSpPr/>
          <p:nvPr/>
        </p:nvSpPr>
        <p:spPr>
          <a:xfrm>
            <a:off x="2638792" y="2976884"/>
            <a:ext cx="703830" cy="5994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434F2F-E43C-426C-BA28-138546F79B56}"/>
              </a:ext>
            </a:extLst>
          </p:cNvPr>
          <p:cNvSpPr/>
          <p:nvPr/>
        </p:nvSpPr>
        <p:spPr>
          <a:xfrm>
            <a:off x="1271109" y="2814935"/>
            <a:ext cx="136768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ORs</a:t>
            </a:r>
          </a:p>
        </p:txBody>
      </p:sp>
    </p:spTree>
    <p:extLst>
      <p:ext uri="{BB962C8B-B14F-4D97-AF65-F5344CB8AC3E}">
        <p14:creationId xmlns:p14="http://schemas.microsoft.com/office/powerpoint/2010/main" val="322344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9845-58F7-41D5-8C95-73735922F467}"/>
              </a:ext>
            </a:extLst>
          </p:cNvPr>
          <p:cNvSpPr>
            <a:spLocks noGrp="1"/>
          </p:cNvSpPr>
          <p:nvPr>
            <p:ph type="title"/>
          </p:nvPr>
        </p:nvSpPr>
        <p:spPr>
          <a:xfrm>
            <a:off x="1647077" y="432581"/>
            <a:ext cx="9601200" cy="1485900"/>
          </a:xfrm>
        </p:spPr>
        <p:txBody>
          <a:bodyPr/>
          <a:lstStyle/>
          <a:p>
            <a:r>
              <a:rPr lang="en-US" dirty="0"/>
              <a:t>Exit Routes</a:t>
            </a:r>
          </a:p>
        </p:txBody>
      </p:sp>
      <p:pic>
        <p:nvPicPr>
          <p:cNvPr id="4" name="Picture 3">
            <a:extLst>
              <a:ext uri="{FF2B5EF4-FFF2-40B4-BE49-F238E27FC236}">
                <a16:creationId xmlns:a16="http://schemas.microsoft.com/office/drawing/2014/main" id="{018D9FC3-00B3-461F-9E49-8C2B67F77320}"/>
              </a:ext>
            </a:extLst>
          </p:cNvPr>
          <p:cNvPicPr>
            <a:picLocks noChangeAspect="1"/>
          </p:cNvPicPr>
          <p:nvPr/>
        </p:nvPicPr>
        <p:blipFill>
          <a:blip r:embed="rId2"/>
          <a:stretch>
            <a:fillRect/>
          </a:stretch>
        </p:blipFill>
        <p:spPr>
          <a:xfrm>
            <a:off x="1922553" y="1069145"/>
            <a:ext cx="9481535" cy="5788855"/>
          </a:xfrm>
          <a:prstGeom prst="rect">
            <a:avLst/>
          </a:prstGeom>
        </p:spPr>
      </p:pic>
      <p:sp>
        <p:nvSpPr>
          <p:cNvPr id="5" name="Rectangle 4">
            <a:extLst>
              <a:ext uri="{FF2B5EF4-FFF2-40B4-BE49-F238E27FC236}">
                <a16:creationId xmlns:a16="http://schemas.microsoft.com/office/drawing/2014/main" id="{A602A78D-2C78-4DF1-B09C-E4879448DC9F}"/>
              </a:ext>
            </a:extLst>
          </p:cNvPr>
          <p:cNvSpPr/>
          <p:nvPr/>
        </p:nvSpPr>
        <p:spPr>
          <a:xfrm>
            <a:off x="963235" y="1703753"/>
            <a:ext cx="136768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ORs</a:t>
            </a:r>
          </a:p>
        </p:txBody>
      </p:sp>
      <p:sp>
        <p:nvSpPr>
          <p:cNvPr id="6" name="Star: 5 Points 5">
            <a:extLst>
              <a:ext uri="{FF2B5EF4-FFF2-40B4-BE49-F238E27FC236}">
                <a16:creationId xmlns:a16="http://schemas.microsoft.com/office/drawing/2014/main" id="{3364FF67-250E-4D7A-8026-BD82398C654E}"/>
              </a:ext>
            </a:extLst>
          </p:cNvPr>
          <p:cNvSpPr/>
          <p:nvPr/>
        </p:nvSpPr>
        <p:spPr>
          <a:xfrm>
            <a:off x="2254479" y="1865702"/>
            <a:ext cx="703830" cy="5994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26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6230-1DDA-4C37-8718-14C8C74F4670}"/>
              </a:ext>
            </a:extLst>
          </p:cNvPr>
          <p:cNvSpPr>
            <a:spLocks noGrp="1"/>
          </p:cNvSpPr>
          <p:nvPr>
            <p:ph type="title"/>
          </p:nvPr>
        </p:nvSpPr>
        <p:spPr>
          <a:xfrm>
            <a:off x="1126435" y="659296"/>
            <a:ext cx="9601200" cy="1485900"/>
          </a:xfrm>
        </p:spPr>
        <p:txBody>
          <a:bodyPr/>
          <a:lstStyle/>
          <a:p>
            <a:r>
              <a:rPr lang="en-US" b="1" u="sng" dirty="0"/>
              <a:t>Individual Duties:</a:t>
            </a:r>
            <a:r>
              <a:rPr lang="en-US" b="1" dirty="0"/>
              <a:t> </a:t>
            </a:r>
            <a:r>
              <a:rPr lang="en-US" dirty="0"/>
              <a:t>Circulating Nurse</a:t>
            </a:r>
          </a:p>
        </p:txBody>
      </p:sp>
      <p:sp>
        <p:nvSpPr>
          <p:cNvPr id="3" name="Content Placeholder 2">
            <a:extLst>
              <a:ext uri="{FF2B5EF4-FFF2-40B4-BE49-F238E27FC236}">
                <a16:creationId xmlns:a16="http://schemas.microsoft.com/office/drawing/2014/main" id="{37687984-CD4F-4D6C-A11D-E57DEECFE8FE}"/>
              </a:ext>
            </a:extLst>
          </p:cNvPr>
          <p:cNvSpPr>
            <a:spLocks noGrp="1"/>
          </p:cNvSpPr>
          <p:nvPr>
            <p:ph idx="1"/>
          </p:nvPr>
        </p:nvSpPr>
        <p:spPr>
          <a:xfrm>
            <a:off x="1126435" y="1656522"/>
            <a:ext cx="7315200" cy="4210878"/>
          </a:xfrm>
        </p:spPr>
        <p:txBody>
          <a:bodyPr>
            <a:normAutofit/>
          </a:bodyPr>
          <a:lstStyle/>
          <a:p>
            <a:r>
              <a:rPr lang="en-US" dirty="0"/>
              <a:t>Activate fire alarm by pushing </a:t>
            </a:r>
            <a:r>
              <a:rPr lang="en-US" b="1" dirty="0">
                <a:solidFill>
                  <a:srgbClr val="FF0000"/>
                </a:solidFill>
              </a:rPr>
              <a:t>“Code Red” </a:t>
            </a:r>
            <a:r>
              <a:rPr lang="en-US" dirty="0">
                <a:solidFill>
                  <a:schemeClr val="tx1"/>
                </a:solidFill>
              </a:rPr>
              <a:t>in room</a:t>
            </a:r>
          </a:p>
          <a:p>
            <a:r>
              <a:rPr lang="en-US" dirty="0"/>
              <a:t>Provide additional non-flammable liquids &amp; drapes to smother the fire</a:t>
            </a:r>
          </a:p>
          <a:p>
            <a:r>
              <a:rPr lang="en-US" dirty="0"/>
              <a:t>Turn off gas supplies as directed by Anesthesia</a:t>
            </a:r>
          </a:p>
          <a:p>
            <a:r>
              <a:rPr lang="en-US" dirty="0"/>
              <a:t>Prepare for evacuation if necessary</a:t>
            </a:r>
          </a:p>
          <a:p>
            <a:pPr lvl="1"/>
            <a:r>
              <a:rPr lang="en-US" dirty="0"/>
              <a:t>Obtain supplies for evacuation such as fire extinguishers, drapes, portable monitor, and available team members</a:t>
            </a:r>
          </a:p>
          <a:p>
            <a:r>
              <a:rPr lang="en-US" dirty="0"/>
              <a:t>If equipment is smoking, turn off and disconnect power source</a:t>
            </a:r>
          </a:p>
          <a:p>
            <a:r>
              <a:rPr lang="en-US" dirty="0"/>
              <a:t>Report event to Risk Management and complete Safety Report</a:t>
            </a:r>
          </a:p>
          <a:p>
            <a:r>
              <a:rPr lang="en-US" dirty="0"/>
              <a:t>Reset fire code alarm </a:t>
            </a:r>
          </a:p>
        </p:txBody>
      </p:sp>
      <p:pic>
        <p:nvPicPr>
          <p:cNvPr id="6" name="Picture 5">
            <a:extLst>
              <a:ext uri="{FF2B5EF4-FFF2-40B4-BE49-F238E27FC236}">
                <a16:creationId xmlns:a16="http://schemas.microsoft.com/office/drawing/2014/main" id="{6779B332-38B8-4DB9-BF19-AC1BA71F7A76}"/>
              </a:ext>
            </a:extLst>
          </p:cNvPr>
          <p:cNvPicPr>
            <a:picLocks noChangeAspect="1"/>
          </p:cNvPicPr>
          <p:nvPr/>
        </p:nvPicPr>
        <p:blipFill>
          <a:blip r:embed="rId2"/>
          <a:stretch>
            <a:fillRect/>
          </a:stretch>
        </p:blipFill>
        <p:spPr>
          <a:xfrm>
            <a:off x="9269652" y="1402246"/>
            <a:ext cx="2000838" cy="931798"/>
          </a:xfrm>
          <a:prstGeom prst="rect">
            <a:avLst/>
          </a:prstGeom>
        </p:spPr>
      </p:pic>
      <p:pic>
        <p:nvPicPr>
          <p:cNvPr id="7" name="Picture 6">
            <a:extLst>
              <a:ext uri="{FF2B5EF4-FFF2-40B4-BE49-F238E27FC236}">
                <a16:creationId xmlns:a16="http://schemas.microsoft.com/office/drawing/2014/main" id="{6C2C390E-366D-4228-A9BD-49CDFFDC81DA}"/>
              </a:ext>
            </a:extLst>
          </p:cNvPr>
          <p:cNvPicPr>
            <a:picLocks noChangeAspect="1"/>
          </p:cNvPicPr>
          <p:nvPr/>
        </p:nvPicPr>
        <p:blipFill>
          <a:blip r:embed="rId3"/>
          <a:stretch>
            <a:fillRect/>
          </a:stretch>
        </p:blipFill>
        <p:spPr>
          <a:xfrm>
            <a:off x="9269652" y="2695474"/>
            <a:ext cx="2000838" cy="4028004"/>
          </a:xfrm>
          <a:prstGeom prst="rect">
            <a:avLst/>
          </a:prstGeom>
          <a:ln w="47625">
            <a:solidFill>
              <a:schemeClr val="tx1"/>
            </a:solidFill>
          </a:ln>
        </p:spPr>
      </p:pic>
      <p:sp>
        <p:nvSpPr>
          <p:cNvPr id="8" name="Arrow: Right 7">
            <a:extLst>
              <a:ext uri="{FF2B5EF4-FFF2-40B4-BE49-F238E27FC236}">
                <a16:creationId xmlns:a16="http://schemas.microsoft.com/office/drawing/2014/main" id="{434F23B8-2A15-453A-9A08-F42528990368}"/>
              </a:ext>
            </a:extLst>
          </p:cNvPr>
          <p:cNvSpPr/>
          <p:nvPr/>
        </p:nvSpPr>
        <p:spPr>
          <a:xfrm>
            <a:off x="7090117" y="1688123"/>
            <a:ext cx="2377440" cy="3235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2451603-BD46-4D85-BA1B-2477F107C9FE}"/>
              </a:ext>
            </a:extLst>
          </p:cNvPr>
          <p:cNvSpPr/>
          <p:nvPr/>
        </p:nvSpPr>
        <p:spPr>
          <a:xfrm>
            <a:off x="6736079" y="2855743"/>
            <a:ext cx="2731477" cy="28668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89217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B9F1D1580B240B7E5A613397C19A9" ma:contentTypeVersion="0" ma:contentTypeDescription="Create a new document." ma:contentTypeScope="" ma:versionID="7bce7a802156ed9ba4bc63dd3950934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DD631AB-6AE4-448D-8672-68F83E7DB4DF}"/>
</file>

<file path=customXml/itemProps2.xml><?xml version="1.0" encoding="utf-8"?>
<ds:datastoreItem xmlns:ds="http://schemas.openxmlformats.org/officeDocument/2006/customXml" ds:itemID="{845B4FCE-12DD-4A4E-A50A-B9DA6ECC0810}"/>
</file>

<file path=customXml/itemProps3.xml><?xml version="1.0" encoding="utf-8"?>
<ds:datastoreItem xmlns:ds="http://schemas.openxmlformats.org/officeDocument/2006/customXml" ds:itemID="{52AD238E-1830-474F-86DA-1ADBA2171DF3}"/>
</file>

<file path=docProps/app.xml><?xml version="1.0" encoding="utf-8"?>
<Properties xmlns="http://schemas.openxmlformats.org/officeDocument/2006/extended-properties" xmlns:vt="http://schemas.openxmlformats.org/officeDocument/2006/docPropsVTypes">
  <Template>TM10001105[[fn=Crop]]</Template>
  <TotalTime>65</TotalTime>
  <Words>756</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Franklin Gothic Book</vt:lpstr>
      <vt:lpstr>Crop</vt:lpstr>
      <vt:lpstr> Operating room Fire Safety</vt:lpstr>
      <vt:lpstr>Purpose of this module</vt:lpstr>
      <vt:lpstr>Fire and/or Evacuation Policy</vt:lpstr>
      <vt:lpstr>AORN Fire triangle</vt:lpstr>
      <vt:lpstr>Fire Risk Assessment in OR</vt:lpstr>
      <vt:lpstr>Evacuation Readiness Best Practices</vt:lpstr>
      <vt:lpstr>Fire Evacuation Route from OR</vt:lpstr>
      <vt:lpstr>Exit Routes</vt:lpstr>
      <vt:lpstr>Individual Duties: Circulating Nurse</vt:lpstr>
      <vt:lpstr>Individual Duties: Scrub Person</vt:lpstr>
      <vt:lpstr>Individual Duties: Anesthesia Provider</vt:lpstr>
      <vt:lpstr>Individual Duties: Surgeon</vt:lpstr>
      <vt:lpstr>Individual Duties: OR Assistant Nurse Manager and OR Charge Nurse</vt:lpstr>
      <vt:lpstr>Individual Duties: Ancillary Personnel</vt:lpstr>
      <vt:lpstr>Individual Duties: Receptionist/Surgical Waiting</vt:lpstr>
      <vt:lpstr>Individual Duties: PACU/Pre-Op Techs</vt:lpstr>
      <vt:lpstr>Individual Duties: Perianesthesia Assistant Nurse Manager or Perianesthesia Charge Nurse </vt:lpstr>
      <vt:lpstr>Individual Duties: PACU/Pre-Op Staff Nurses</vt:lpstr>
      <vt:lpstr>All Perioperative Staff</vt:lpstr>
      <vt:lpstr>For a fire in an adjacent or nearby room while surgery is in progress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WSRH OR Fire Safety</dc:title>
  <dc:creator>Copenheaver, Helen C</dc:creator>
  <cp:lastModifiedBy>Wolf, Darci</cp:lastModifiedBy>
  <cp:revision>9</cp:revision>
  <dcterms:created xsi:type="dcterms:W3CDTF">2018-02-07T15:56:50Z</dcterms:created>
  <dcterms:modified xsi:type="dcterms:W3CDTF">2018-02-21T17:44:13Z</dcterms:modified>
</cp:coreProperties>
</file>